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jpg&amp;ehk=PSWpTABUTcTVSjNrzi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66" r:id="rId3"/>
    <p:sldId id="294" r:id="rId4"/>
    <p:sldId id="275" r:id="rId5"/>
    <p:sldId id="268" r:id="rId6"/>
    <p:sldId id="287" r:id="rId7"/>
    <p:sldId id="282" r:id="rId8"/>
    <p:sldId id="283" r:id="rId9"/>
    <p:sldId id="269" r:id="rId10"/>
    <p:sldId id="284" r:id="rId11"/>
    <p:sldId id="286" r:id="rId12"/>
    <p:sldId id="285" r:id="rId13"/>
    <p:sldId id="277" r:id="rId14"/>
    <p:sldId id="280" r:id="rId15"/>
    <p:sldId id="270" r:id="rId16"/>
    <p:sldId id="271" r:id="rId17"/>
    <p:sldId id="272" r:id="rId18"/>
    <p:sldId id="273" r:id="rId19"/>
    <p:sldId id="295" r:id="rId20"/>
    <p:sldId id="257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56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B1BDBA-39D9-409D-A8A4-4346B19BC405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C64DE-4F29-46EB-84E9-F16A604CE22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888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984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337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5557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4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6987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124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491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40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C64DE-4F29-46EB-84E9-F16A604CE222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4455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8AEA12-8A44-4BC2-AEC9-B3F98239B7F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946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659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2836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62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8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361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896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064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2447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73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397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90B2F66-D9C1-450F-B6AB-4B381BB3365A}" type="datetimeFigureOut">
              <a:rPr lang="en-GB" smtClean="0"/>
              <a:pPr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2C07326-128B-4724-9A38-18EF1B06379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2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&amp;ehk=PSWpTABUTcTVSjNrzid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/>
              <a:t>PRACTICUM LEVEL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LAST LESSON BEFORE CHRISTMAS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 </a:t>
            </a:r>
            <a:r>
              <a:rPr lang="en-GB" dirty="0"/>
              <a:t>LAST LESSON BEFORE CHRISTMAS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bev\AppData\Local\Microsoft\Windows\Temporary Internet Files\Content.IE5\V6FXD7CC\MP9004392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611795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3280877" y="3502568"/>
            <a:ext cx="25822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Opening round – check in</a:t>
            </a:r>
          </a:p>
        </p:txBody>
      </p:sp>
    </p:spTree>
    <p:extLst>
      <p:ext uri="{BB962C8B-B14F-4D97-AF65-F5344CB8AC3E}">
        <p14:creationId xmlns:p14="http://schemas.microsoft.com/office/powerpoint/2010/main" val="3487791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4FB28-E299-40B3-884F-AEECE69E5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Today, we will consider….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B058-D931-478C-841F-EAB4BAA86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Recap of ‘Observation’ as a counselling and helping skill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Timing and pacing of a counselling session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Assignment Two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Reflection on progress since September…</a:t>
            </a:r>
          </a:p>
        </p:txBody>
      </p:sp>
    </p:spTree>
    <p:extLst>
      <p:ext uri="{BB962C8B-B14F-4D97-AF65-F5344CB8AC3E}">
        <p14:creationId xmlns:p14="http://schemas.microsoft.com/office/powerpoint/2010/main" val="2409555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OBSERVING NON VERBAL COMMUNICATION OVER THIS WEEK: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185" y="1720969"/>
            <a:ext cx="7091059" cy="547840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04652"/>
            <a:ext cx="8435279" cy="479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532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ON NEXT ASSIGNMENTS: M</a:t>
            </a:r>
            <a:br>
              <a:rPr lang="en-GB" dirty="0"/>
            </a:br>
            <a:r>
              <a:rPr lang="en-GB" dirty="0"/>
              <a:t>March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2286001"/>
            <a:ext cx="9036496" cy="4563904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/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5900" dirty="0">
                <a:solidFill>
                  <a:prstClr val="black"/>
                </a:solidFill>
              </a:rPr>
              <a:t>  </a:t>
            </a:r>
            <a:r>
              <a:rPr lang="en-GB" sz="14400" dirty="0">
                <a:solidFill>
                  <a:prstClr val="black"/>
                </a:solidFill>
              </a:rPr>
              <a:t>WORD COUNT: 20 Minutes</a:t>
            </a:r>
          </a:p>
          <a:p>
            <a:pPr marL="179388" indent="0">
              <a:buNone/>
            </a:pPr>
            <a:r>
              <a:rPr lang="en-GB" sz="14400" dirty="0"/>
              <a:t>SUBMISSION DETAILS:  Academic Interview assimilated in the classroom on 5th and 12th March 2019.  </a:t>
            </a:r>
          </a:p>
          <a:p>
            <a:pPr marL="179388" indent="0">
              <a:buNone/>
            </a:pPr>
            <a:r>
              <a:rPr lang="en-GB" sz="14400" dirty="0"/>
              <a:t>TURNITIN SUBMISSION: A written draft of your contribution to be submitted via Turnitin before 11.59 p.m. on the day before the first interviews, i.e. 4th March 2019.   </a:t>
            </a:r>
          </a:p>
          <a:p>
            <a:r>
              <a:rPr lang="en-GB" sz="14400" dirty="0"/>
              <a:t>  </a:t>
            </a: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</a:rPr>
              <a:t> </a:t>
            </a: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</a:rPr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C:\Users\bev\AppData\Local\Microsoft\Windows\Temporary Internet Files\Content.IE5\TWBHP1J6\presentations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6300192" y="260649"/>
            <a:ext cx="2753933" cy="2025352"/>
          </a:xfrm>
          <a:prstGeom prst="rect">
            <a:avLst/>
          </a:prstGeom>
          <a:noFill/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99B9044-5366-4A48-B37F-5882E7616F97}"/>
              </a:ext>
            </a:extLst>
          </p:cNvPr>
          <p:cNvSpPr/>
          <p:nvPr/>
        </p:nvSpPr>
        <p:spPr>
          <a:xfrm>
            <a:off x="395536" y="-1049149"/>
            <a:ext cx="64624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164C4-EC1E-4C86-A5A1-30C14FAD6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this academic interview going to be conducted?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D6A0A38-FA3A-4466-AFCC-1EAB59BC64E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022" y="2286000"/>
            <a:ext cx="3218180" cy="4022725"/>
          </a:xfrm>
        </p:spPr>
      </p:pic>
      <p:pic>
        <p:nvPicPr>
          <p:cNvPr id="1026" name="Picture 2" descr="Image result for image of dragons den">
            <a:extLst>
              <a:ext uri="{FF2B5EF4-FFF2-40B4-BE49-F238E27FC236}">
                <a16:creationId xmlns:a16="http://schemas.microsoft.com/office/drawing/2014/main" id="{A2F44F83-4FEB-4AAD-9693-DA27957478B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736" y="2286000"/>
            <a:ext cx="4007743" cy="409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986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9F4F5FD-D6BA-4FDA-BC32-0CBF524D9D25}"/>
              </a:ext>
            </a:extLst>
          </p:cNvPr>
          <p:cNvSpPr/>
          <p:nvPr/>
        </p:nvSpPr>
        <p:spPr>
          <a:xfrm>
            <a:off x="179512" y="58847"/>
            <a:ext cx="896448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prstClr val="black"/>
                </a:solidFill>
              </a:rPr>
              <a:t>WHAT IS AN ACADEMIC INTERVIEW?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62" y="1124744"/>
            <a:ext cx="7381875" cy="5252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305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C7175-64FC-4E25-B787-5FC5D6DC8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QUESTIONS……………….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16A78F-E30E-4CD0-B1C2-85329504E3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1433" y="2286000"/>
            <a:ext cx="5363633" cy="4022725"/>
          </a:xfrm>
        </p:spPr>
      </p:pic>
    </p:spTree>
    <p:extLst>
      <p:ext uri="{BB962C8B-B14F-4D97-AF65-F5344CB8AC3E}">
        <p14:creationId xmlns:p14="http://schemas.microsoft.com/office/powerpoint/2010/main" val="1810391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ON NEXT ASSIGNMENTS: May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200" dirty="0"/>
              <a:t>VIDEO</a:t>
            </a:r>
          </a:p>
        </p:txBody>
      </p:sp>
      <p:pic>
        <p:nvPicPr>
          <p:cNvPr id="2054" name="Picture 6" descr="C:\Users\bev\AppData\Local\Microsoft\Windows\Temporary Internet Files\Content.IE5\8JRJAPS5\dreamstime_l_329153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492625" y="2514600"/>
            <a:ext cx="3565525" cy="3565525"/>
          </a:xfrm>
          <a:prstGeom prst="rect">
            <a:avLst/>
          </a:prstGeom>
          <a:noFill/>
        </p:spPr>
      </p:pic>
      <p:pic>
        <p:nvPicPr>
          <p:cNvPr id="2053" name="Picture 5" descr="C:\Users\bev\AppData\Local\Microsoft\Windows\Temporary Internet Files\Content.IE5\69JE9121\17211-illustration-of-a-camera-pv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861048"/>
            <a:ext cx="2664296" cy="29969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08483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altLang="en-US" b="1" u="sng" dirty="0"/>
              <a:t>TRIAD WORK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0" y="1772816"/>
            <a:ext cx="9252520" cy="5085184"/>
          </a:xfrm>
          <a:solidFill>
            <a:schemeClr val="accent1"/>
          </a:solidFill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800" b="1" dirty="0">
                <a:solidFill>
                  <a:schemeClr val="bg1"/>
                </a:solidFill>
              </a:rPr>
              <a:t>Listener </a:t>
            </a:r>
            <a:r>
              <a:rPr lang="en-GB" altLang="en-US" sz="2800" dirty="0">
                <a:solidFill>
                  <a:schemeClr val="bg1"/>
                </a:solidFill>
              </a:rPr>
              <a:t>        	 	[To keep time]</a:t>
            </a:r>
          </a:p>
          <a:p>
            <a:pPr marL="90488" indent="-90488">
              <a:lnSpc>
                <a:spcPct val="90000"/>
              </a:lnSpc>
            </a:pPr>
            <a:r>
              <a:rPr lang="en-GB" altLang="en-US" sz="2800" b="1" dirty="0">
                <a:solidFill>
                  <a:schemeClr val="bg1"/>
                </a:solidFill>
              </a:rPr>
              <a:t>Discloser </a:t>
            </a:r>
            <a:r>
              <a:rPr lang="en-GB" altLang="en-US" sz="2800" dirty="0">
                <a:solidFill>
                  <a:schemeClr val="bg1"/>
                </a:solidFill>
              </a:rPr>
              <a:t>       		[‘Real’, rather than role play]</a:t>
            </a:r>
          </a:p>
          <a:p>
            <a:pPr>
              <a:lnSpc>
                <a:spcPct val="90000"/>
              </a:lnSpc>
            </a:pPr>
            <a:r>
              <a:rPr lang="en-GB" altLang="en-US" sz="2800" b="1" dirty="0">
                <a:solidFill>
                  <a:schemeClr val="bg1"/>
                </a:solidFill>
              </a:rPr>
              <a:t>Observer       	 	</a:t>
            </a:r>
            <a:r>
              <a:rPr lang="en-GB" altLang="en-US" sz="2800" dirty="0">
                <a:solidFill>
                  <a:schemeClr val="bg1"/>
                </a:solidFill>
              </a:rPr>
              <a:t>[Observation and Feedback]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b="1" dirty="0">
                <a:solidFill>
                  <a:schemeClr val="bg1"/>
                </a:solidFill>
              </a:rPr>
              <a:t>Reflection      		</a:t>
            </a:r>
            <a:r>
              <a:rPr lang="en-GB" altLang="en-US" sz="2800" dirty="0">
                <a:solidFill>
                  <a:schemeClr val="bg1"/>
                </a:solidFill>
              </a:rPr>
              <a:t>[Listener to use skill sheet to reflect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dirty="0">
                <a:solidFill>
                  <a:schemeClr val="bg1"/>
                </a:solidFill>
              </a:rPr>
              <a:t>                                     upon session]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b="1" dirty="0">
                <a:solidFill>
                  <a:schemeClr val="bg1"/>
                </a:solidFill>
              </a:rPr>
              <a:t>Reflexive Practice </a:t>
            </a:r>
            <a:r>
              <a:rPr lang="en-GB" altLang="en-US" sz="2800" dirty="0">
                <a:solidFill>
                  <a:schemeClr val="bg1"/>
                </a:solidFill>
              </a:rPr>
              <a:t>        [Five minutes: individual,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dirty="0">
                <a:solidFill>
                  <a:schemeClr val="bg1"/>
                </a:solidFill>
              </a:rPr>
              <a:t>                                    five minutes: triad]                 </a:t>
            </a:r>
            <a:r>
              <a:rPr lang="en-GB" altLang="en-US" sz="2800" dirty="0"/>
              <a:t>		       	</a:t>
            </a:r>
          </a:p>
          <a:p>
            <a:pPr>
              <a:lnSpc>
                <a:spcPct val="90000"/>
              </a:lnSpc>
              <a:tabLst>
                <a:tab pos="357188" algn="l"/>
                <a:tab pos="444500" algn="l"/>
              </a:tabLst>
            </a:pPr>
            <a:r>
              <a:rPr lang="en-GB" altLang="en-US" sz="2800" dirty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55345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Timing your helping session: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tx2"/>
          </a:solidFill>
        </p:spPr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1. </a:t>
            </a:r>
            <a:r>
              <a:rPr lang="en-GB" sz="3200" dirty="0">
                <a:solidFill>
                  <a:schemeClr val="bg1"/>
                </a:solidFill>
              </a:rPr>
              <a:t>Beginning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2. Middle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3. Ending</a:t>
            </a:r>
          </a:p>
        </p:txBody>
      </p:sp>
    </p:spTree>
    <p:extLst>
      <p:ext uri="{BB962C8B-B14F-4D97-AF65-F5344CB8AC3E}">
        <p14:creationId xmlns:p14="http://schemas.microsoft.com/office/powerpoint/2010/main" val="1513572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u="sng" dirty="0"/>
              <a:t>TRIAD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4000" b="1" dirty="0"/>
              <a:t>Observer</a:t>
            </a:r>
            <a:r>
              <a:rPr lang="en-GB" altLang="en-US" sz="4000" dirty="0"/>
              <a:t> to use </a:t>
            </a:r>
            <a:r>
              <a:rPr lang="en-GB" altLang="en-US" sz="4000" dirty="0">
                <a:solidFill>
                  <a:srgbClr val="FF0000"/>
                </a:solidFill>
              </a:rPr>
              <a:t>skill sheet </a:t>
            </a:r>
            <a:r>
              <a:rPr lang="en-GB" altLang="en-US" sz="4000" dirty="0"/>
              <a:t>to provide feedback</a:t>
            </a:r>
          </a:p>
          <a:p>
            <a:endParaRPr lang="en-GB" altLang="en-US" sz="4000" dirty="0"/>
          </a:p>
          <a:p>
            <a:r>
              <a:rPr lang="en-GB" altLang="en-US" sz="4000" b="1" dirty="0"/>
              <a:t>Discloser</a:t>
            </a:r>
            <a:r>
              <a:rPr lang="en-GB" altLang="en-US" sz="4000" dirty="0"/>
              <a:t> to take a few minutes to ‘park’ issues discussed </a:t>
            </a:r>
            <a:r>
              <a:rPr lang="en-GB" alt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893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bev\AppData\Local\Microsoft\Windows\Temporary Internet Files\Content.IE5\8JRJAPS5\dreamstime_l_32915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843881"/>
            <a:ext cx="4038600" cy="403860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800" dirty="0"/>
              <a:t>Triad work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900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on triad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/>
              <a:t>Feedback from </a:t>
            </a:r>
            <a:r>
              <a:rPr lang="en-GB" sz="4400" b="1" u="sng" dirty="0"/>
              <a:t>process</a:t>
            </a:r>
            <a:r>
              <a:rPr lang="en-GB" sz="4400" dirty="0"/>
              <a:t>, not </a:t>
            </a:r>
            <a:r>
              <a:rPr lang="en-GB" sz="4400" b="1" u="sng" dirty="0"/>
              <a:t>content</a:t>
            </a:r>
            <a:r>
              <a:rPr lang="en-GB" sz="4400" dirty="0"/>
              <a:t> of skills practice</a:t>
            </a:r>
          </a:p>
        </p:txBody>
      </p:sp>
    </p:spTree>
    <p:extLst>
      <p:ext uri="{BB962C8B-B14F-4D97-AF65-F5344CB8AC3E}">
        <p14:creationId xmlns:p14="http://schemas.microsoft.com/office/powerpoint/2010/main" val="17134418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963" y="260648"/>
            <a:ext cx="7290054" cy="1499616"/>
          </a:xfrm>
        </p:spPr>
        <p:txBody>
          <a:bodyPr/>
          <a:lstStyle/>
          <a:p>
            <a:r>
              <a:rPr lang="en-GB" dirty="0"/>
              <a:t>REFLECTION</a:t>
            </a:r>
          </a:p>
        </p:txBody>
      </p:sp>
      <p:pic>
        <p:nvPicPr>
          <p:cNvPr id="307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7544" y="1556792"/>
            <a:ext cx="8496944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8" name="Content Placeholder 27"/>
          <p:cNvSpPr>
            <a:spLocks noGrp="1"/>
          </p:cNvSpPr>
          <p:nvPr>
            <p:ph sz="half" idx="2"/>
          </p:nvPr>
        </p:nvSpPr>
        <p:spPr>
          <a:xfrm>
            <a:off x="8516436" y="1556792"/>
            <a:ext cx="627564" cy="475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585216"/>
            <a:ext cx="9001000" cy="1499616"/>
          </a:xfrm>
        </p:spPr>
        <p:txBody>
          <a:bodyPr>
            <a:normAutofit/>
          </a:bodyPr>
          <a:lstStyle/>
          <a:p>
            <a:r>
              <a:rPr lang="en-GB" sz="4000" dirty="0"/>
              <a:t>MORE ON OBSERVATION AND BODY Language  …...............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9145016" cy="5429200"/>
          </a:xfr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endParaRPr lang="en-GB" sz="9800" dirty="0"/>
          </a:p>
          <a:p>
            <a:r>
              <a:rPr lang="en-GB" sz="9800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387494" y="5589240"/>
            <a:ext cx="36901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indent="0" algn="ctr">
              <a:buNone/>
            </a:pPr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859874"/>
            <a:ext cx="6048671" cy="3377438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ON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lvl="8"/>
            <a:r>
              <a:rPr lang="en-GB" sz="6400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CEAFA1-58CA-4E6C-BDA4-E2A8C23A63E0}"/>
              </a:ext>
            </a:extLst>
          </p:cNvPr>
          <p:cNvSpPr/>
          <p:nvPr/>
        </p:nvSpPr>
        <p:spPr>
          <a:xfrm>
            <a:off x="722067" y="2967335"/>
            <a:ext cx="76998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How are we doing so far?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MERRY CHRISTMAS!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600201"/>
            <a:ext cx="7056784" cy="434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 descr="C:\Users\bev\AppData\Local\Microsoft\Windows\Temporary Internet Files\Content.IE5\LFX4YHPG\clip-art-flowers-0673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72816"/>
            <a:ext cx="8856984" cy="5085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4FB28-E299-40B3-884F-AEECE69E5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Today, we have considered….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B058-D931-478C-841F-EAB4BAA86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Observation as a counselling and helping skill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Timing and pacing of a counselling session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Assignment Two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Reflection on progress since September…</a:t>
            </a:r>
          </a:p>
        </p:txBody>
      </p:sp>
    </p:spTree>
    <p:extLst>
      <p:ext uri="{BB962C8B-B14F-4D97-AF65-F5344CB8AC3E}">
        <p14:creationId xmlns:p14="http://schemas.microsoft.com/office/powerpoint/2010/main" val="4171670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PRACTICUM LEVEL 4: END OF LESSON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bev\AppData\Local\Microsoft\Windows\Temporary Internet Files\Content.IE5\V6FXD7CC\MP9004392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317" y="2179670"/>
            <a:ext cx="7714998" cy="3700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3980649" y="3932269"/>
            <a:ext cx="13837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Closing Road</a:t>
            </a:r>
          </a:p>
        </p:txBody>
      </p:sp>
    </p:spTree>
    <p:extLst>
      <p:ext uri="{BB962C8B-B14F-4D97-AF65-F5344CB8AC3E}">
        <p14:creationId xmlns:p14="http://schemas.microsoft.com/office/powerpoint/2010/main" val="3487791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85216"/>
            <a:ext cx="8784976" cy="1499616"/>
          </a:xfrm>
        </p:spPr>
        <p:txBody>
          <a:bodyPr>
            <a:normAutofit/>
          </a:bodyPr>
          <a:lstStyle/>
          <a:p>
            <a:r>
              <a:rPr lang="en-GB" dirty="0"/>
              <a:t>Merry Christmas and have a great time!!!!!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00200"/>
            <a:ext cx="6552728" cy="4525963"/>
          </a:xfrm>
        </p:spPr>
      </p:pic>
    </p:spTree>
    <p:extLst>
      <p:ext uri="{BB962C8B-B14F-4D97-AF65-F5344CB8AC3E}">
        <p14:creationId xmlns:p14="http://schemas.microsoft.com/office/powerpoint/2010/main" val="7306329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278</TotalTime>
  <Words>294</Words>
  <Application>Microsoft Office PowerPoint</Application>
  <PresentationFormat>On-screen Show (4:3)</PresentationFormat>
  <Paragraphs>106</Paragraphs>
  <Slides>21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Tw Cen MT</vt:lpstr>
      <vt:lpstr>Tw Cen MT Condensed</vt:lpstr>
      <vt:lpstr>Wingdings</vt:lpstr>
      <vt:lpstr>Wingdings 3</vt:lpstr>
      <vt:lpstr>Integral</vt:lpstr>
      <vt:lpstr>PRACTICUM LEVEL 4</vt:lpstr>
      <vt:lpstr>  LAST LESSON BEFORE CHRISTMAS </vt:lpstr>
      <vt:lpstr>Today, we will consider….</vt:lpstr>
      <vt:lpstr>OBSERVING NON VERBAL COMMUNICATION OVER THIS WEEK:</vt:lpstr>
      <vt:lpstr>RECAP ON NEXT ASSIGNMENTS: M March</vt:lpstr>
      <vt:lpstr>How is this academic interview going to be conducted?</vt:lpstr>
      <vt:lpstr>PowerPoint Presentation</vt:lpstr>
      <vt:lpstr>ANY QUESTIONS……………….</vt:lpstr>
      <vt:lpstr>RECAP ON NEXT ASSIGNMENTS: May</vt:lpstr>
      <vt:lpstr>TRIAD WORK</vt:lpstr>
      <vt:lpstr>Timing your helping session:</vt:lpstr>
      <vt:lpstr>TRIAD WORK</vt:lpstr>
      <vt:lpstr>Practical application</vt:lpstr>
      <vt:lpstr>Feedback on triad work</vt:lpstr>
      <vt:lpstr>REFLECTION</vt:lpstr>
      <vt:lpstr>MORE ON OBSERVATION AND BODY Language  …...............</vt:lpstr>
      <vt:lpstr>FEEDBACK ON MODULE</vt:lpstr>
      <vt:lpstr>MERRY CHRISTMAS!</vt:lpstr>
      <vt:lpstr>Today, we have considered….</vt:lpstr>
      <vt:lpstr>PRACTICUM LEVEL 4: END OF LESSON</vt:lpstr>
      <vt:lpstr>Merry Christmas and have a great time!!!!!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QUALITIES OF THE HELPING RELATIONSHIP</dc:title>
  <dc:creator>bev</dc:creator>
  <cp:lastModifiedBy>Beverly Cole</cp:lastModifiedBy>
  <cp:revision>15</cp:revision>
  <dcterms:created xsi:type="dcterms:W3CDTF">2015-12-06T14:07:24Z</dcterms:created>
  <dcterms:modified xsi:type="dcterms:W3CDTF">2018-12-07T08:11:40Z</dcterms:modified>
</cp:coreProperties>
</file>