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17" r:id="rId5"/>
    <p:sldId id="307" r:id="rId6"/>
    <p:sldId id="341" r:id="rId7"/>
    <p:sldId id="342" r:id="rId8"/>
    <p:sldId id="309" r:id="rId9"/>
    <p:sldId id="343" r:id="rId10"/>
    <p:sldId id="344" r:id="rId11"/>
    <p:sldId id="345"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p:scale>
          <a:sx n="83" d="100"/>
          <a:sy n="83" d="100"/>
        </p:scale>
        <p:origin x="1362" y="888"/>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3/3/2026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hmrc-internal-manuals/capital-gains-manual/cg27000c" TargetMode="External"/><Relationship Id="rId2" Type="http://schemas.openxmlformats.org/officeDocument/2006/relationships/hyperlink" Target="https://www.gov.uk/hmrc-internal-manuals/capital-gains-manual/cg20220c" TargetMode="External"/><Relationship Id="rId1" Type="http://schemas.openxmlformats.org/officeDocument/2006/relationships/slideLayout" Target="../slideLayouts/slideLayout5.xml"/><Relationship Id="rId6" Type="http://schemas.openxmlformats.org/officeDocument/2006/relationships/hyperlink" Target="https://www.gov.uk/hmrc-internal-manuals/capital-gains-manual/cg40200c" TargetMode="External"/><Relationship Id="rId5" Type="http://schemas.openxmlformats.org/officeDocument/2006/relationships/hyperlink" Target="https://www.gov.uk/hmrc-internal-manuals/capital-gains-manual/cg30500p" TargetMode="External"/><Relationship Id="rId4" Type="http://schemas.openxmlformats.org/officeDocument/2006/relationships/hyperlink" Target="https://www.gov.uk/hmrc-internal-manuals/capital-gains-manual/cg33000c"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dirty="0">
                <a:latin typeface="Arial" panose="020B0604020202020204" pitchFamily="34" charset="0"/>
                <a:cs typeface="Arial" panose="020B0604020202020204" pitchFamily="34" charset="0"/>
              </a:rPr>
              <a:t>Capital Gains Tax (CGT)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 </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1799598720"/>
              </p:ext>
            </p:extLst>
          </p:nvPr>
        </p:nvGraphicFramePr>
        <p:xfrm>
          <a:off x="6869113" y="1143000"/>
          <a:ext cx="4190999" cy="4574656"/>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mn-lt"/>
                          <a:cs typeface="Gill Sans Light" panose="020B0302020104020203" pitchFamily="34" charset="-79"/>
                        </a:rPr>
                        <a:t>Capital Gains Tax</a:t>
                      </a:r>
                      <a:endParaRPr lang="en-US" sz="2400" b="0" dirty="0">
                        <a:latin typeface="+mj-lt"/>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US" sz="2400" b="0" dirty="0"/>
                        <a:t>Individuals</a:t>
                      </a:r>
                      <a:endParaRPr lang="en-US" sz="24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US" sz="2400" b="0" dirty="0"/>
                        <a:t>Individuals - Shares</a:t>
                      </a:r>
                      <a:endParaRPr lang="en-US" sz="24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t>Individuals - Reliefs</a:t>
                      </a:r>
                      <a:endParaRPr lang="en-US" sz="24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72292-E7ED-F0A2-16DE-6A7EBF33D40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Capital Gains Tax</a:t>
            </a:r>
          </a:p>
        </p:txBody>
      </p:sp>
      <p:sp>
        <p:nvSpPr>
          <p:cNvPr id="3" name="Content Placeholder 2">
            <a:extLst>
              <a:ext uri="{FF2B5EF4-FFF2-40B4-BE49-F238E27FC236}">
                <a16:creationId xmlns:a16="http://schemas.microsoft.com/office/drawing/2014/main" id="{210CAE15-5C10-221D-B505-7E35EC8F9AF5}"/>
              </a:ext>
            </a:extLst>
          </p:cNvPr>
          <p:cNvSpPr>
            <a:spLocks noGrp="1"/>
          </p:cNvSpPr>
          <p:nvPr>
            <p:ph sz="quarter" idx="10"/>
          </p:nvPr>
        </p:nvSpPr>
        <p:spPr/>
        <p:txBody>
          <a:bodyPr/>
          <a:lstStyle/>
          <a:p>
            <a:r>
              <a:rPr lang="en-GB" dirty="0">
                <a:latin typeface="Arial" panose="020B0604020202020204" pitchFamily="34" charset="0"/>
                <a:cs typeface="Arial" panose="020B0604020202020204" pitchFamily="34" charset="0"/>
              </a:rPr>
              <a:t>UK Capital Gains Tax (CGT) is charged on profits from selling or disposing of assets (shares, second homes, business assets) that have increased in value. </a:t>
            </a:r>
          </a:p>
          <a:p>
            <a:r>
              <a:rPr lang="en-GB" dirty="0">
                <a:latin typeface="Arial" panose="020B0604020202020204" pitchFamily="34" charset="0"/>
                <a:cs typeface="Arial" panose="020B0604020202020204" pitchFamily="34" charset="0"/>
              </a:rPr>
              <a:t>For 2025/26, the tax-free allowance is £3,000. </a:t>
            </a:r>
          </a:p>
          <a:p>
            <a:r>
              <a:rPr lang="en-GB" dirty="0">
                <a:latin typeface="Arial" panose="020B0604020202020204" pitchFamily="34" charset="0"/>
                <a:cs typeface="Arial" panose="020B0604020202020204" pitchFamily="34" charset="0"/>
              </a:rPr>
              <a:t>Rates are 18% (basic rate) or 24% (higher rate) for most assets, while residential property gains are taxed at 18% or 24%</a:t>
            </a:r>
          </a:p>
        </p:txBody>
      </p:sp>
      <p:sp>
        <p:nvSpPr>
          <p:cNvPr id="4" name="Slide Number Placeholder 3">
            <a:extLst>
              <a:ext uri="{FF2B5EF4-FFF2-40B4-BE49-F238E27FC236}">
                <a16:creationId xmlns:a16="http://schemas.microsoft.com/office/drawing/2014/main" id="{6A657E3E-A731-CBC1-402F-F325472F8EDE}"/>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291099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17880-9162-8E16-8993-1C859EB98417}"/>
              </a:ext>
            </a:extLst>
          </p:cNvPr>
          <p:cNvSpPr>
            <a:spLocks noGrp="1"/>
          </p:cNvSpPr>
          <p:nvPr>
            <p:ph sz="quarter" idx="10"/>
          </p:nvPr>
        </p:nvSpPr>
        <p:spPr>
          <a:xfrm>
            <a:off x="989162" y="225724"/>
            <a:ext cx="8839200" cy="5612921"/>
          </a:xfrm>
        </p:spPr>
        <p:txBody>
          <a:bodyPr>
            <a:normAutofit/>
          </a:bodyPr>
          <a:lstStyle/>
          <a:p>
            <a:pPr marL="0" indent="0">
              <a:buNone/>
            </a:pPr>
            <a:r>
              <a:rPr lang="en-GB" b="1" dirty="0">
                <a:latin typeface="Arial" panose="020B0604020202020204" pitchFamily="34" charset="0"/>
                <a:cs typeface="Arial" panose="020B0604020202020204" pitchFamily="34" charset="0"/>
              </a:rPr>
              <a:t>Key Aspects of UK Capital Gains Tax (2025/26):</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Annual Exempt Amount: £3,000 for individuals, £1,500 for trusts.</a:t>
            </a:r>
          </a:p>
          <a:p>
            <a:r>
              <a:rPr lang="en-GB" dirty="0">
                <a:latin typeface="Arial" panose="020B0604020202020204" pitchFamily="34" charset="0"/>
                <a:cs typeface="Arial" panose="020B0604020202020204" pitchFamily="34" charset="0"/>
              </a:rPr>
              <a:t>Asset Disposal: Tax applies to selling, gifting, or exchanging assets.</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Tax Rates:</a:t>
            </a:r>
          </a:p>
          <a:p>
            <a:r>
              <a:rPr lang="en-GB" dirty="0">
                <a:latin typeface="Arial" panose="020B0604020202020204" pitchFamily="34" charset="0"/>
                <a:cs typeface="Arial" panose="020B0604020202020204" pitchFamily="34" charset="0"/>
              </a:rPr>
              <a:t>Non-residential assets: 18% (basic rate taxpayer) or 24% (higher rate taxpayer).</a:t>
            </a:r>
          </a:p>
          <a:p>
            <a:r>
              <a:rPr lang="en-GB" dirty="0">
                <a:latin typeface="Arial" panose="020B0604020202020204" pitchFamily="34" charset="0"/>
                <a:cs typeface="Arial" panose="020B0604020202020204" pitchFamily="34" charset="0"/>
              </a:rPr>
              <a:t>Residential property (non-primary): 18% (basic rate) or 24% (higher rate).</a:t>
            </a:r>
          </a:p>
          <a:p>
            <a:r>
              <a:rPr lang="en-GB" dirty="0">
                <a:latin typeface="Arial" panose="020B0604020202020204" pitchFamily="34" charset="0"/>
                <a:cs typeface="Arial" panose="020B0604020202020204" pitchFamily="34" charset="0"/>
              </a:rPr>
              <a:t>Business Asset Disposal Relief: 14% (rising to 18% in April 2026) on qualifying gains up to £1 million.</a:t>
            </a:r>
          </a:p>
          <a:p>
            <a:r>
              <a:rPr lang="en-GB" dirty="0">
                <a:latin typeface="Arial" panose="020B0604020202020204" pitchFamily="34" charset="0"/>
                <a:cs typeface="Arial" panose="020B0604020202020204" pitchFamily="34" charset="0"/>
              </a:rPr>
              <a:t>Exemptions: Your primary residence is usually exempt (Private Residence Relief). Gains within ISAs are tax-free.</a:t>
            </a:r>
          </a:p>
          <a:p>
            <a:r>
              <a:rPr lang="en-GB" dirty="0">
                <a:latin typeface="Arial" panose="020B0604020202020204" pitchFamily="34" charset="0"/>
                <a:cs typeface="Arial" panose="020B0604020202020204" pitchFamily="34" charset="0"/>
              </a:rPr>
              <a:t>Reporting: Must be reported via Self Assessment. Residential property sales must be reported and paid within 60 days of completion.</a:t>
            </a:r>
          </a:p>
        </p:txBody>
      </p:sp>
      <p:sp>
        <p:nvSpPr>
          <p:cNvPr id="4" name="Slide Number Placeholder 3">
            <a:extLst>
              <a:ext uri="{FF2B5EF4-FFF2-40B4-BE49-F238E27FC236}">
                <a16:creationId xmlns:a16="http://schemas.microsoft.com/office/drawing/2014/main" id="{7F99C756-C411-E4FD-FC64-CCD8DB50686D}"/>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193922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54227" y="197709"/>
            <a:ext cx="7534656" cy="914400"/>
          </a:xfrm>
        </p:spPr>
        <p:txBody>
          <a:bodyPr/>
          <a:lstStyle/>
          <a:p>
            <a:r>
              <a:rPr lang="en-US" sz="3200" dirty="0"/>
              <a:t>Individuals and Companies</a:t>
            </a:r>
            <a:endParaRPr lang="en-US" dirty="0"/>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0"/>
          </p:nvPr>
        </p:nvSpPr>
        <p:spPr>
          <a:xfrm>
            <a:off x="914399" y="1309816"/>
            <a:ext cx="9650083" cy="4981716"/>
          </a:xfrm>
        </p:spPr>
        <p:txBody>
          <a:bodyPr>
            <a:normAutofit fontScale="62500" lnSpcReduction="20000"/>
          </a:bodyPr>
          <a:lstStyle/>
          <a:p>
            <a:pPr>
              <a:lnSpc>
                <a:spcPct val="120000"/>
              </a:lnSpc>
            </a:pPr>
            <a:r>
              <a:rPr lang="en-US" sz="2400" dirty="0">
                <a:latin typeface="Arial" panose="020B0604020202020204" pitchFamily="34" charset="0"/>
                <a:cs typeface="Arial" panose="020B0604020202020204" pitchFamily="34" charset="0"/>
              </a:rPr>
              <a:t>Individuals are subject to Capital Gains Tax (CGT) on the chargeable gains of the tax year.  The chargeable gains of a company, however, are included on the company’s corporation tax computation along with its taxable income and the company’s overall taxable total profits are then subjected to Corporation Tax</a:t>
            </a:r>
          </a:p>
          <a:p>
            <a:pPr>
              <a:lnSpc>
                <a:spcPct val="120000"/>
              </a:lnSpc>
            </a:pPr>
            <a:endParaRPr lang="en-US" sz="24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A chargeable gain or allowable loss arises on a chargeable disposal of a chargeable asset by a chargeable person</a:t>
            </a:r>
          </a:p>
          <a:p>
            <a:pPr>
              <a:lnSpc>
                <a:spcPct val="120000"/>
              </a:lnSpc>
            </a:pPr>
            <a:endParaRPr lang="en-US" sz="24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The basic calculation of the chargeable gain is a simple one, deducting the allowable costs of an asset from its net proceeds upon its sale.  A company NOT an individual may then further reduce any gain for the effects of inflation by the deduction of Indexation Allowance (a relief for the effects of inflation)</a:t>
            </a:r>
          </a:p>
          <a:p>
            <a:pPr>
              <a:lnSpc>
                <a:spcPct val="120000"/>
              </a:lnSpc>
            </a:pPr>
            <a:endParaRPr lang="en-US" sz="24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Qualifying gains may then be eligible for certain reliefs that will allow such gains or parts thereof to be either exempted from tax or and more commonly, deferred from immediate chargeability to tax. </a:t>
            </a:r>
          </a:p>
          <a:p>
            <a:endParaRPr lang="en-US" dirty="0"/>
          </a:p>
          <a:p>
            <a:pPr marL="457200" lvl="1" indent="0">
              <a:buNone/>
            </a:pPr>
            <a:r>
              <a:rPr lang="en-US" sz="2600" dirty="0"/>
              <a:t>		</a:t>
            </a:r>
            <a:r>
              <a:rPr lang="en-US" sz="2600" b="1" dirty="0"/>
              <a:t>A chargeable person </a:t>
            </a:r>
          </a:p>
          <a:p>
            <a:pPr marL="457200" lvl="1" indent="0">
              <a:buNone/>
            </a:pPr>
            <a:r>
              <a:rPr lang="en-US" sz="2600" dirty="0"/>
              <a:t>		An individual who is resident in the UK is a Chargeable Person and is therefore liable on their 		worldwide assets. </a:t>
            </a:r>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96691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7DA9E-C348-3340-795A-D31B6395556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Chargeable Disposal</a:t>
            </a:r>
          </a:p>
        </p:txBody>
      </p:sp>
      <p:sp>
        <p:nvSpPr>
          <p:cNvPr id="3" name="Content Placeholder 2">
            <a:extLst>
              <a:ext uri="{FF2B5EF4-FFF2-40B4-BE49-F238E27FC236}">
                <a16:creationId xmlns:a16="http://schemas.microsoft.com/office/drawing/2014/main" id="{D1A506BB-EF33-B15F-BF27-D32285AF42B3}"/>
              </a:ext>
            </a:extLst>
          </p:cNvPr>
          <p:cNvSpPr>
            <a:spLocks noGrp="1"/>
          </p:cNvSpPr>
          <p:nvPr>
            <p:ph sz="quarter" idx="10"/>
          </p:nvPr>
        </p:nvSpPr>
        <p:spPr/>
        <p:txBody>
          <a:bodyPr/>
          <a:lstStyle/>
          <a:p>
            <a:pPr marL="0" indent="0">
              <a:buNone/>
            </a:pPr>
            <a:r>
              <a:rPr lang="en-GB" dirty="0">
                <a:latin typeface="Arial" panose="020B0604020202020204" pitchFamily="34" charset="0"/>
                <a:cs typeface="Arial" panose="020B0604020202020204" pitchFamily="34" charset="0"/>
              </a:rPr>
              <a:t>A chargeable disposal will usually occur by the sale of an asset but will also arise when an asset is gifted, lost or destroyed</a:t>
            </a:r>
          </a:p>
          <a:p>
            <a:pPr marL="0" indent="0">
              <a:buNone/>
            </a:pPr>
            <a:r>
              <a:rPr lang="en-GB" dirty="0">
                <a:latin typeface="Arial" panose="020B0604020202020204" pitchFamily="34" charset="0"/>
                <a:cs typeface="Arial" panose="020B0604020202020204" pitchFamily="34" charset="0"/>
              </a:rPr>
              <a:t>There is no chargeable disposal upon the death of the taxpayer, however, when assets will pass free of CGT to the beneficiaries at their market (probate) value.  Sadly, although no CGT arises upon death, a chargeability to Inheritance Tax (IHT) may arise.                                                                        </a:t>
            </a:r>
          </a:p>
        </p:txBody>
      </p:sp>
      <p:sp>
        <p:nvSpPr>
          <p:cNvPr id="4" name="Slide Number Placeholder 3">
            <a:extLst>
              <a:ext uri="{FF2B5EF4-FFF2-40B4-BE49-F238E27FC236}">
                <a16:creationId xmlns:a16="http://schemas.microsoft.com/office/drawing/2014/main" id="{D2C2C7CB-9C40-6BFA-5601-12B75F487FDD}"/>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3613072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848B8-A763-C8A2-5691-F824969AB032}"/>
              </a:ext>
            </a:extLst>
          </p:cNvPr>
          <p:cNvSpPr>
            <a:spLocks noGrp="1"/>
          </p:cNvSpPr>
          <p:nvPr>
            <p:ph type="title"/>
          </p:nvPr>
        </p:nvSpPr>
        <p:spPr>
          <a:xfrm>
            <a:off x="288324" y="123567"/>
            <a:ext cx="7534656" cy="668023"/>
          </a:xfrm>
        </p:spPr>
        <p:txBody>
          <a:bodyPr/>
          <a:lstStyle/>
          <a:p>
            <a:r>
              <a:rPr lang="en-GB" dirty="0">
                <a:latin typeface="Arial" panose="020B0604020202020204" pitchFamily="34" charset="0"/>
                <a:cs typeface="Arial" panose="020B0604020202020204" pitchFamily="34" charset="0"/>
              </a:rPr>
              <a:t>Chargeable Assets</a:t>
            </a:r>
          </a:p>
        </p:txBody>
      </p:sp>
      <p:sp>
        <p:nvSpPr>
          <p:cNvPr id="3" name="Content Placeholder 2">
            <a:extLst>
              <a:ext uri="{FF2B5EF4-FFF2-40B4-BE49-F238E27FC236}">
                <a16:creationId xmlns:a16="http://schemas.microsoft.com/office/drawing/2014/main" id="{ED172657-6AD2-918F-3BC0-42C5BC45C1E2}"/>
              </a:ext>
            </a:extLst>
          </p:cNvPr>
          <p:cNvSpPr>
            <a:spLocks noGrp="1"/>
          </p:cNvSpPr>
          <p:nvPr>
            <p:ph sz="quarter" idx="10"/>
          </p:nvPr>
        </p:nvSpPr>
        <p:spPr>
          <a:xfrm>
            <a:off x="1191228" y="946441"/>
            <a:ext cx="10162572" cy="5222865"/>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All assets are chargeable unless specifically exempted.  However, there are others that are exempt of a capital gains charge irrespective of how they were acquired.  Exempt assets include: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Motor vehicles suitable for private use</a:t>
            </a:r>
          </a:p>
          <a:p>
            <a:r>
              <a:rPr lang="en-GB" dirty="0">
                <a:latin typeface="Arial" panose="020B0604020202020204" pitchFamily="34" charset="0"/>
                <a:cs typeface="Arial" panose="020B0604020202020204" pitchFamily="34" charset="0"/>
              </a:rPr>
              <a:t>National savings and investment certificates</a:t>
            </a:r>
          </a:p>
          <a:p>
            <a:r>
              <a:rPr lang="en-GB" dirty="0">
                <a:latin typeface="Arial" panose="020B0604020202020204" pitchFamily="34" charset="0"/>
                <a:cs typeface="Arial" panose="020B0604020202020204" pitchFamily="34" charset="0"/>
              </a:rPr>
              <a:t>Foreign currency for private use</a:t>
            </a:r>
          </a:p>
          <a:p>
            <a:r>
              <a:rPr lang="en-GB" dirty="0">
                <a:latin typeface="Arial" panose="020B0604020202020204" pitchFamily="34" charset="0"/>
                <a:cs typeface="Arial" panose="020B0604020202020204" pitchFamily="34" charset="0"/>
              </a:rPr>
              <a:t>Decorations awarded for bravery</a:t>
            </a:r>
          </a:p>
          <a:p>
            <a:r>
              <a:rPr lang="en-GB" dirty="0">
                <a:latin typeface="Arial" panose="020B0604020202020204" pitchFamily="34" charset="0"/>
                <a:cs typeface="Arial" panose="020B0604020202020204" pitchFamily="34" charset="0"/>
              </a:rPr>
              <a:t>Damages for personal injury</a:t>
            </a:r>
          </a:p>
          <a:p>
            <a:r>
              <a:rPr lang="en-GB" dirty="0">
                <a:latin typeface="Arial" panose="020B0604020202020204" pitchFamily="34" charset="0"/>
                <a:cs typeface="Arial" panose="020B0604020202020204" pitchFamily="34" charset="0"/>
              </a:rPr>
              <a:t>Life insurance policies</a:t>
            </a:r>
          </a:p>
          <a:p>
            <a:r>
              <a:rPr lang="en-GB" dirty="0">
                <a:latin typeface="Arial" panose="020B0604020202020204" pitchFamily="34" charset="0"/>
                <a:cs typeface="Arial" panose="020B0604020202020204" pitchFamily="34" charset="0"/>
              </a:rPr>
              <a:t>Works of art given for national use</a:t>
            </a:r>
          </a:p>
          <a:p>
            <a:r>
              <a:rPr lang="en-GB" dirty="0">
                <a:latin typeface="Arial" panose="020B0604020202020204" pitchFamily="34" charset="0"/>
                <a:cs typeface="Arial" panose="020B0604020202020204" pitchFamily="34" charset="0"/>
              </a:rPr>
              <a:t>Gilt edged securities (Government securities such as Exchequer Stock)</a:t>
            </a:r>
          </a:p>
          <a:p>
            <a:r>
              <a:rPr lang="en-GB" dirty="0">
                <a:latin typeface="Arial" panose="020B0604020202020204" pitchFamily="34" charset="0"/>
                <a:cs typeface="Arial" panose="020B0604020202020204" pitchFamily="34" charset="0"/>
              </a:rPr>
              <a:t>Qualifying Corporate Bonds (corporate loan stock)</a:t>
            </a:r>
          </a:p>
          <a:p>
            <a:r>
              <a:rPr lang="en-GB" dirty="0">
                <a:latin typeface="Arial" panose="020B0604020202020204" pitchFamily="34" charset="0"/>
                <a:cs typeface="Arial" panose="020B0604020202020204" pitchFamily="34" charset="0"/>
              </a:rPr>
              <a:t>Certain Chattels (tangible moveable property such as antiques</a:t>
            </a:r>
          </a:p>
          <a:p>
            <a:r>
              <a:rPr lang="en-GB" dirty="0">
                <a:latin typeface="Arial" panose="020B0604020202020204" pitchFamily="34" charset="0"/>
                <a:cs typeface="Arial" panose="020B0604020202020204" pitchFamily="34" charset="0"/>
              </a:rPr>
              <a:t>Investments held in an ISA</a:t>
            </a:r>
          </a:p>
        </p:txBody>
      </p:sp>
      <p:sp>
        <p:nvSpPr>
          <p:cNvPr id="4" name="Slide Number Placeholder 3">
            <a:extLst>
              <a:ext uri="{FF2B5EF4-FFF2-40B4-BE49-F238E27FC236}">
                <a16:creationId xmlns:a16="http://schemas.microsoft.com/office/drawing/2014/main" id="{3567753D-4CAB-EDE2-4FAF-EA3CBF47E039}"/>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103182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E179-5945-408C-7357-BD9D18599EAA}"/>
              </a:ext>
            </a:extLst>
          </p:cNvPr>
          <p:cNvSpPr>
            <a:spLocks noGrp="1"/>
          </p:cNvSpPr>
          <p:nvPr>
            <p:ph type="title"/>
          </p:nvPr>
        </p:nvSpPr>
        <p:spPr>
          <a:xfrm>
            <a:off x="671331" y="393540"/>
            <a:ext cx="7534656" cy="474562"/>
          </a:xfrm>
        </p:spPr>
        <p:txBody>
          <a:bodyPr/>
          <a:lstStyle/>
          <a:p>
            <a:r>
              <a:rPr lang="en-GB" dirty="0">
                <a:latin typeface="Arial" panose="020B0604020202020204" pitchFamily="34" charset="0"/>
                <a:cs typeface="Arial" panose="020B0604020202020204" pitchFamily="34" charset="0"/>
              </a:rPr>
              <a:t>Chargeable Person</a:t>
            </a:r>
          </a:p>
        </p:txBody>
      </p:sp>
      <p:sp>
        <p:nvSpPr>
          <p:cNvPr id="3" name="Content Placeholder 2">
            <a:extLst>
              <a:ext uri="{FF2B5EF4-FFF2-40B4-BE49-F238E27FC236}">
                <a16:creationId xmlns:a16="http://schemas.microsoft.com/office/drawing/2014/main" id="{6FF7C2D7-3766-A6DC-37E9-45CF9A1AA5A6}"/>
              </a:ext>
            </a:extLst>
          </p:cNvPr>
          <p:cNvSpPr>
            <a:spLocks noGrp="1"/>
          </p:cNvSpPr>
          <p:nvPr>
            <p:ph sz="quarter" idx="10"/>
          </p:nvPr>
        </p:nvSpPr>
        <p:spPr>
          <a:xfrm>
            <a:off x="1106423" y="1041722"/>
            <a:ext cx="9183471" cy="4838082"/>
          </a:xfrm>
        </p:spPr>
        <p:txBody>
          <a:bodyPr>
            <a:normAutofit/>
          </a:bodyPr>
          <a:lstStyle/>
          <a:p>
            <a:pPr marL="0" indent="0">
              <a:buNone/>
            </a:pPr>
            <a:r>
              <a:rPr lang="en-GB" dirty="0">
                <a:latin typeface="Arial" panose="020B0604020202020204" pitchFamily="34" charset="0"/>
                <a:cs typeface="Arial" panose="020B0604020202020204" pitchFamily="34" charset="0"/>
              </a:rPr>
              <a:t>An individual who is resident in the UK is a Chargeable Person and is therefore liable on their worldwide assets. </a:t>
            </a:r>
          </a:p>
          <a:p>
            <a:endParaRPr lang="en-GB"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Chargeable persons include:</a:t>
            </a:r>
          </a:p>
          <a:p>
            <a:r>
              <a:rPr lang="en-GB" sz="2200" dirty="0">
                <a:latin typeface="Arial" panose="020B0604020202020204" pitchFamily="34" charset="0"/>
                <a:cs typeface="Arial" panose="020B0604020202020204" pitchFamily="34" charset="0"/>
              </a:rPr>
              <a:t>individuals, see </a:t>
            </a:r>
            <a:r>
              <a:rPr lang="en-GB" sz="2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CG20220C</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partners in a business partnership, see </a:t>
            </a:r>
            <a:r>
              <a:rPr lang="en-GB" sz="2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CG27000C</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trustees of settlement trusts, see </a:t>
            </a:r>
            <a:r>
              <a:rPr lang="en-GB" sz="2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CG33000C</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personal representatives of deceased persons, see </a:t>
            </a:r>
            <a:r>
              <a:rPr lang="en-GB" sz="2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CG30500P</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companies, see </a:t>
            </a:r>
            <a:r>
              <a:rPr lang="en-GB" sz="2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CG40200C</a:t>
            </a:r>
            <a:endParaRPr lang="en-GB" sz="22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Above includes links to full details relating to each area of Chargeable Person criteria</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693F0DB-E298-EEC4-9281-BF885D84F495}"/>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2359035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a:xfrm>
            <a:off x="914400" y="914400"/>
            <a:ext cx="10360152" cy="2843784"/>
          </a:xfrm>
        </p:spPr>
        <p:txBody>
          <a:bodyPr anchor="b"/>
          <a:lstStyle/>
          <a:p>
            <a:r>
              <a:rPr lang="en-US" dirty="0"/>
              <a:t>Annual Exempt Amount (AEA)</a:t>
            </a:r>
          </a:p>
        </p:txBody>
      </p:sp>
      <p:sp>
        <p:nvSpPr>
          <p:cNvPr id="15" name="Text Placeholder 14">
            <a:extLst>
              <a:ext uri="{FF2B5EF4-FFF2-40B4-BE49-F238E27FC236}">
                <a16:creationId xmlns:a16="http://schemas.microsoft.com/office/drawing/2014/main" id="{C7846849-DC0A-EE3B-2E5E-D669EC1273D6}"/>
              </a:ext>
            </a:extLst>
          </p:cNvPr>
          <p:cNvSpPr>
            <a:spLocks noGrp="1"/>
          </p:cNvSpPr>
          <p:nvPr>
            <p:ph type="body" sz="quarter" idx="13"/>
          </p:nvPr>
        </p:nvSpPr>
        <p:spPr>
          <a:xfrm>
            <a:off x="2041114" y="3825875"/>
            <a:ext cx="8109772" cy="2644775"/>
          </a:xfrm>
        </p:spPr>
        <p:txBody>
          <a:bodyPr/>
          <a:lstStyle/>
          <a:p>
            <a:r>
              <a:rPr lang="en-US" dirty="0"/>
              <a:t>Every individual (not a company) has an exempt amount of gains for each tax year.  For 2025/26 it is £3,000.  for most trustees it is £1,500</a:t>
            </a:r>
          </a:p>
          <a:p>
            <a:endParaRPr lang="en-US" dirty="0"/>
          </a:p>
          <a:p>
            <a:r>
              <a:rPr lang="en-US" dirty="0"/>
              <a:t>If the annual exempt amount is not used it is wasted i.e. use it or lose it</a:t>
            </a:r>
          </a:p>
        </p:txBody>
      </p:sp>
    </p:spTree>
    <p:extLst>
      <p:ext uri="{BB962C8B-B14F-4D97-AF65-F5344CB8AC3E}">
        <p14:creationId xmlns:p14="http://schemas.microsoft.com/office/powerpoint/2010/main" val="1096717490"/>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756</Words>
  <Application>Microsoft Office PowerPoint</Application>
  <PresentationFormat>Widescreen</PresentationFormat>
  <Paragraphs>73</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Courier New</vt:lpstr>
      <vt:lpstr>Gill Sans Nova Light</vt:lpstr>
      <vt:lpstr>Sagona Book</vt:lpstr>
      <vt:lpstr>Custom</vt:lpstr>
      <vt:lpstr>Capital Gains Tax (CGT)</vt:lpstr>
      <vt:lpstr> </vt:lpstr>
      <vt:lpstr>Capital Gains Tax</vt:lpstr>
      <vt:lpstr>PowerPoint Presentation</vt:lpstr>
      <vt:lpstr>Individuals and Companies</vt:lpstr>
      <vt:lpstr>Chargeable Disposal</vt:lpstr>
      <vt:lpstr>Chargeable Assets</vt:lpstr>
      <vt:lpstr>Chargeable Person</vt:lpstr>
      <vt:lpstr>Annual Exempt Amount (AEA)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2</cp:revision>
  <dcterms:created xsi:type="dcterms:W3CDTF">2026-03-03T10:43:53Z</dcterms:created>
  <dcterms:modified xsi:type="dcterms:W3CDTF">2026-03-05T08:06:48Z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