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73" r:id="rId3"/>
    <p:sldId id="258" r:id="rId4"/>
    <p:sldId id="259" r:id="rId5"/>
    <p:sldId id="260" r:id="rId6"/>
    <p:sldId id="261" r:id="rId7"/>
    <p:sldId id="262" r:id="rId8"/>
    <p:sldId id="263" r:id="rId9"/>
    <p:sldId id="264" r:id="rId10"/>
    <p:sldId id="265" r:id="rId11"/>
    <p:sldId id="266" r:id="rId12"/>
    <p:sldId id="267" r:id="rId13"/>
    <p:sldId id="280" r:id="rId14"/>
    <p:sldId id="268" r:id="rId15"/>
    <p:sldId id="269" r:id="rId16"/>
    <p:sldId id="270" r:id="rId17"/>
    <p:sldId id="271" r:id="rId18"/>
    <p:sldId id="272" r:id="rId19"/>
    <p:sldId id="279" r:id="rId20"/>
    <p:sldId id="274" r:id="rId21"/>
    <p:sldId id="275" r:id="rId22"/>
    <p:sldId id="276" r:id="rId23"/>
    <p:sldId id="27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4" autoAdjust="0"/>
  </p:normalViewPr>
  <p:slideViewPr>
    <p:cSldViewPr snapToGrid="0">
      <p:cViewPr varScale="1">
        <p:scale>
          <a:sx n="81" d="100"/>
          <a:sy n="81" d="100"/>
        </p:scale>
        <p:origin x="120" y="5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5B12B5FB-926B-40DA-8B70-CBF58DE9E975}" type="datetimeFigureOut">
              <a:rPr lang="en-US" smtClean="0"/>
              <a:t>11/11/2016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8CED01-0BB1-488C-8748-E9191930B684}" type="slidenum">
              <a:rPr lang="en-US" smtClean="0"/>
              <a:t>‹#›</a:t>
            </a:fld>
            <a:endParaRPr lang="en-US"/>
          </a:p>
        </p:txBody>
      </p:sp>
    </p:spTree>
    <p:extLst>
      <p:ext uri="{BB962C8B-B14F-4D97-AF65-F5344CB8AC3E}">
        <p14:creationId xmlns:p14="http://schemas.microsoft.com/office/powerpoint/2010/main" val="953092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12B5FB-926B-40DA-8B70-CBF58DE9E975}" type="datetimeFigureOut">
              <a:rPr lang="en-US" smtClean="0"/>
              <a:t>11/11/2016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8CED01-0BB1-488C-8748-E9191930B684}" type="slidenum">
              <a:rPr lang="en-US" smtClean="0"/>
              <a:t>‹#›</a:t>
            </a:fld>
            <a:endParaRPr lang="en-US"/>
          </a:p>
        </p:txBody>
      </p:sp>
    </p:spTree>
    <p:extLst>
      <p:ext uri="{BB962C8B-B14F-4D97-AF65-F5344CB8AC3E}">
        <p14:creationId xmlns:p14="http://schemas.microsoft.com/office/powerpoint/2010/main" val="102993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12B5FB-926B-40DA-8B70-CBF58DE9E975}" type="datetimeFigureOut">
              <a:rPr lang="en-US" smtClean="0"/>
              <a:t>11/11/2016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8CED01-0BB1-488C-8748-E9191930B684}" type="slidenum">
              <a:rPr lang="en-US" smtClean="0"/>
              <a:t>‹#›</a:t>
            </a:fld>
            <a:endParaRPr lang="en-US"/>
          </a:p>
        </p:txBody>
      </p:sp>
    </p:spTree>
    <p:extLst>
      <p:ext uri="{BB962C8B-B14F-4D97-AF65-F5344CB8AC3E}">
        <p14:creationId xmlns:p14="http://schemas.microsoft.com/office/powerpoint/2010/main" val="3447419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12B5FB-926B-40DA-8B70-CBF58DE9E975}" type="datetimeFigureOut">
              <a:rPr lang="en-US" smtClean="0"/>
              <a:t>11/11/2016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8CED01-0BB1-488C-8748-E9191930B684}" type="slidenum">
              <a:rPr lang="en-US" smtClean="0"/>
              <a:t>‹#›</a:t>
            </a:fld>
            <a:endParaRPr lang="en-US"/>
          </a:p>
        </p:txBody>
      </p:sp>
    </p:spTree>
    <p:extLst>
      <p:ext uri="{BB962C8B-B14F-4D97-AF65-F5344CB8AC3E}">
        <p14:creationId xmlns:p14="http://schemas.microsoft.com/office/powerpoint/2010/main" val="874091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12B5FB-926B-40DA-8B70-CBF58DE9E975}" type="datetimeFigureOut">
              <a:rPr lang="en-US" smtClean="0"/>
              <a:t>11/11/2016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8CED01-0BB1-488C-8748-E9191930B684}" type="slidenum">
              <a:rPr lang="en-US" smtClean="0"/>
              <a:t>‹#›</a:t>
            </a:fld>
            <a:endParaRPr lang="en-US"/>
          </a:p>
        </p:txBody>
      </p:sp>
    </p:spTree>
    <p:extLst>
      <p:ext uri="{BB962C8B-B14F-4D97-AF65-F5344CB8AC3E}">
        <p14:creationId xmlns:p14="http://schemas.microsoft.com/office/powerpoint/2010/main" val="183538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12B5FB-926B-40DA-8B70-CBF58DE9E975}" type="datetimeFigureOut">
              <a:rPr lang="en-US" smtClean="0"/>
              <a:t>11/11/2016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8CED01-0BB1-488C-8748-E9191930B684}" type="slidenum">
              <a:rPr lang="en-US" smtClean="0"/>
              <a:t>‹#›</a:t>
            </a:fld>
            <a:endParaRPr lang="en-US"/>
          </a:p>
        </p:txBody>
      </p:sp>
    </p:spTree>
    <p:extLst>
      <p:ext uri="{BB962C8B-B14F-4D97-AF65-F5344CB8AC3E}">
        <p14:creationId xmlns:p14="http://schemas.microsoft.com/office/powerpoint/2010/main" val="1492423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12B5FB-926B-40DA-8B70-CBF58DE9E975}" type="datetimeFigureOut">
              <a:rPr lang="en-US" smtClean="0"/>
              <a:t>11/11/2016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8CED01-0BB1-488C-8748-E9191930B684}" type="slidenum">
              <a:rPr lang="en-US" smtClean="0"/>
              <a:t>‹#›</a:t>
            </a:fld>
            <a:endParaRPr lang="en-US"/>
          </a:p>
        </p:txBody>
      </p:sp>
    </p:spTree>
    <p:extLst>
      <p:ext uri="{BB962C8B-B14F-4D97-AF65-F5344CB8AC3E}">
        <p14:creationId xmlns:p14="http://schemas.microsoft.com/office/powerpoint/2010/main" val="2923086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B12B5FB-926B-40DA-8B70-CBF58DE9E975}" type="datetimeFigureOut">
              <a:rPr lang="en-US" smtClean="0"/>
              <a:t>11/11/2016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8CED01-0BB1-488C-8748-E9191930B684}" type="slidenum">
              <a:rPr lang="en-US" smtClean="0"/>
              <a:t>‹#›</a:t>
            </a:fld>
            <a:endParaRPr lang="en-US"/>
          </a:p>
        </p:txBody>
      </p:sp>
    </p:spTree>
    <p:extLst>
      <p:ext uri="{BB962C8B-B14F-4D97-AF65-F5344CB8AC3E}">
        <p14:creationId xmlns:p14="http://schemas.microsoft.com/office/powerpoint/2010/main" val="2825416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B12B5FB-926B-40DA-8B70-CBF58DE9E975}" type="datetimeFigureOut">
              <a:rPr lang="en-US" smtClean="0"/>
              <a:t>11/11/2016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8CED01-0BB1-488C-8748-E9191930B684}" type="slidenum">
              <a:rPr lang="en-US" smtClean="0"/>
              <a:t>‹#›</a:t>
            </a:fld>
            <a:endParaRPr lang="en-US"/>
          </a:p>
        </p:txBody>
      </p:sp>
    </p:spTree>
    <p:extLst>
      <p:ext uri="{BB962C8B-B14F-4D97-AF65-F5344CB8AC3E}">
        <p14:creationId xmlns:p14="http://schemas.microsoft.com/office/powerpoint/2010/main" val="3387577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12B5FB-926B-40DA-8B70-CBF58DE9E975}" type="datetimeFigureOut">
              <a:rPr lang="en-US" smtClean="0"/>
              <a:t>11/11/2016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8CED01-0BB1-488C-8748-E9191930B684}" type="slidenum">
              <a:rPr lang="en-US" smtClean="0"/>
              <a:t>‹#›</a:t>
            </a:fld>
            <a:endParaRPr lang="en-US"/>
          </a:p>
        </p:txBody>
      </p:sp>
    </p:spTree>
    <p:extLst>
      <p:ext uri="{BB962C8B-B14F-4D97-AF65-F5344CB8AC3E}">
        <p14:creationId xmlns:p14="http://schemas.microsoft.com/office/powerpoint/2010/main" val="4163929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12B5FB-926B-40DA-8B70-CBF58DE9E975}" type="datetimeFigureOut">
              <a:rPr lang="en-US" smtClean="0"/>
              <a:t>11/11/2016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8CED01-0BB1-488C-8748-E9191930B684}" type="slidenum">
              <a:rPr lang="en-US" smtClean="0"/>
              <a:t>‹#›</a:t>
            </a:fld>
            <a:endParaRPr lang="en-US"/>
          </a:p>
        </p:txBody>
      </p:sp>
    </p:spTree>
    <p:extLst>
      <p:ext uri="{BB962C8B-B14F-4D97-AF65-F5344CB8AC3E}">
        <p14:creationId xmlns:p14="http://schemas.microsoft.com/office/powerpoint/2010/main" val="37146596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12B5FB-926B-40DA-8B70-CBF58DE9E975}" type="datetimeFigureOut">
              <a:rPr lang="en-US" smtClean="0"/>
              <a:t>11/11/2016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8CED01-0BB1-488C-8748-E9191930B684}" type="slidenum">
              <a:rPr lang="en-US" smtClean="0"/>
              <a:t>‹#›</a:t>
            </a:fld>
            <a:endParaRPr lang="en-US"/>
          </a:p>
        </p:txBody>
      </p:sp>
    </p:spTree>
    <p:extLst>
      <p:ext uri="{BB962C8B-B14F-4D97-AF65-F5344CB8AC3E}">
        <p14:creationId xmlns:p14="http://schemas.microsoft.com/office/powerpoint/2010/main" val="14699249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video" Target="https://www.youtube.com/embed/9vsTpulKE-M"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video" Target="https://www.youtube.com/embed/0Qn3OQvrkOs"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ItqZfjZIiYU"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recapp.etr.org/recapp/index.cfm?fuseaction=pages.TheoriesDetail&amp;PageID=517#footnote2" TargetMode="External"/><Relationship Id="rId2" Type="http://schemas.openxmlformats.org/officeDocument/2006/relationships/hyperlink" Target="http://recapp.etr.org/recapp/index.cfm?fuseaction=pages.TheoriesDetail&amp;PageID=517#footnote1"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video" Target="https://www.youtube.com/embed/bv-W04_cbdQ"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video" Target="https://www.youtube.com/embed/OexKKEUIgS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Models of Health and their application to health promotion.</a:t>
            </a:r>
            <a:endParaRPr lang="en-US" dirty="0"/>
          </a:p>
        </p:txBody>
      </p:sp>
      <p:sp>
        <p:nvSpPr>
          <p:cNvPr id="3" name="Content Placeholder 2"/>
          <p:cNvSpPr>
            <a:spLocks noGrp="1"/>
          </p:cNvSpPr>
          <p:nvPr>
            <p:ph idx="1"/>
          </p:nvPr>
        </p:nvSpPr>
        <p:spPr/>
        <p:txBody>
          <a:bodyPr/>
          <a:lstStyle/>
          <a:p>
            <a:r>
              <a:rPr lang="en-GB" dirty="0"/>
              <a:t>Health Promotion is defined by WHO (2005) as the process of enabling people to increase control over their health and its determinants, and thereby improve their health.</a:t>
            </a:r>
            <a:endParaRPr lang="en-US" dirty="0"/>
          </a:p>
        </p:txBody>
      </p:sp>
    </p:spTree>
    <p:extLst>
      <p:ext uri="{BB962C8B-B14F-4D97-AF65-F5344CB8AC3E}">
        <p14:creationId xmlns:p14="http://schemas.microsoft.com/office/powerpoint/2010/main" val="817854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study models and theories?</a:t>
            </a:r>
            <a:endParaRPr lang="en-US" dirty="0"/>
          </a:p>
        </p:txBody>
      </p:sp>
      <p:sp>
        <p:nvSpPr>
          <p:cNvPr id="3" name="Content Placeholder 2"/>
          <p:cNvSpPr>
            <a:spLocks noGrp="1"/>
          </p:cNvSpPr>
          <p:nvPr>
            <p:ph idx="1"/>
          </p:nvPr>
        </p:nvSpPr>
        <p:spPr/>
        <p:txBody>
          <a:bodyPr/>
          <a:lstStyle/>
          <a:p>
            <a:r>
              <a:rPr lang="en-GB" dirty="0"/>
              <a:t>Many theories in health education and health promotion seek answers to the fundamental question of why people behave the way they do. More specifically, theories are used to try to understand and predict how and why people change their unhealthy </a:t>
            </a:r>
            <a:r>
              <a:rPr lang="en-GB" dirty="0" err="1"/>
              <a:t>behaviors</a:t>
            </a:r>
            <a:r>
              <a:rPr lang="en-GB" dirty="0"/>
              <a:t> to healthier ones.</a:t>
            </a:r>
            <a:endParaRPr lang="en-US" dirty="0"/>
          </a:p>
        </p:txBody>
      </p:sp>
    </p:spTree>
    <p:extLst>
      <p:ext uri="{BB962C8B-B14F-4D97-AF65-F5344CB8AC3E}">
        <p14:creationId xmlns:p14="http://schemas.microsoft.com/office/powerpoint/2010/main" val="31480164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Health Promotion and models/</a:t>
            </a:r>
            <a:endParaRPr lang="en-US" dirty="0"/>
          </a:p>
        </p:txBody>
      </p:sp>
      <p:sp>
        <p:nvSpPr>
          <p:cNvPr id="3" name="Content Placeholder 2"/>
          <p:cNvSpPr>
            <a:spLocks noGrp="1"/>
          </p:cNvSpPr>
          <p:nvPr>
            <p:ph idx="1"/>
          </p:nvPr>
        </p:nvSpPr>
        <p:spPr/>
        <p:txBody>
          <a:bodyPr/>
          <a:lstStyle/>
          <a:p>
            <a:r>
              <a:rPr lang="en-GB" dirty="0"/>
              <a:t>While the definition of health promotion has been universally adopted, there have been a number of different approaches to promoting health. Over the past 30 years with three key models of health emerging which have influenced health promotion.</a:t>
            </a:r>
            <a:endParaRPr lang="en-US" dirty="0"/>
          </a:p>
        </p:txBody>
      </p:sp>
    </p:spTree>
    <p:extLst>
      <p:ext uri="{BB962C8B-B14F-4D97-AF65-F5344CB8AC3E}">
        <p14:creationId xmlns:p14="http://schemas.microsoft.com/office/powerpoint/2010/main" val="35153225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Health Belief Model</a:t>
            </a:r>
            <a:endParaRPr lang="en-US" dirty="0"/>
          </a:p>
        </p:txBody>
      </p:sp>
      <p:sp>
        <p:nvSpPr>
          <p:cNvPr id="3" name="Content Placeholder 2"/>
          <p:cNvSpPr>
            <a:spLocks noGrp="1"/>
          </p:cNvSpPr>
          <p:nvPr>
            <p:ph idx="1"/>
          </p:nvPr>
        </p:nvSpPr>
        <p:spPr/>
        <p:txBody>
          <a:bodyPr/>
          <a:lstStyle/>
          <a:p>
            <a:r>
              <a:rPr lang="en-GB" dirty="0"/>
              <a:t>The Health Belief Model was developed by </a:t>
            </a:r>
            <a:r>
              <a:rPr lang="en-GB" dirty="0" err="1"/>
              <a:t>Rosenstock</a:t>
            </a:r>
            <a:r>
              <a:rPr lang="en-GB" dirty="0"/>
              <a:t> (1986) it is one of the most influential cognitive models which examines the predictors and precursors to Health Behaviour.</a:t>
            </a:r>
            <a:endParaRPr lang="en-US" dirty="0"/>
          </a:p>
        </p:txBody>
      </p:sp>
    </p:spTree>
    <p:extLst>
      <p:ext uri="{BB962C8B-B14F-4D97-AF65-F5344CB8AC3E}">
        <p14:creationId xmlns:p14="http://schemas.microsoft.com/office/powerpoint/2010/main" val="33157283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It consist of four constructs</a:t>
            </a:r>
            <a:endParaRPr lang="en-US" dirty="0"/>
          </a:p>
        </p:txBody>
      </p:sp>
      <p:sp>
        <p:nvSpPr>
          <p:cNvPr id="3" name="Content Placeholder 2"/>
          <p:cNvSpPr>
            <a:spLocks noGrp="1"/>
          </p:cNvSpPr>
          <p:nvPr>
            <p:ph idx="1"/>
          </p:nvPr>
        </p:nvSpPr>
        <p:spPr/>
        <p:txBody>
          <a:bodyPr/>
          <a:lstStyle/>
          <a:p>
            <a:r>
              <a:rPr lang="en-GB" dirty="0"/>
              <a:t>Perceived susceptibility</a:t>
            </a:r>
          </a:p>
          <a:p>
            <a:r>
              <a:rPr lang="en-GB" dirty="0"/>
              <a:t>Perceived severity</a:t>
            </a:r>
          </a:p>
          <a:p>
            <a:r>
              <a:rPr lang="en-GB" dirty="0"/>
              <a:t>Perceived barriers</a:t>
            </a:r>
          </a:p>
          <a:p>
            <a:r>
              <a:rPr lang="en-GB" dirty="0"/>
              <a:t>Perceived benefits</a:t>
            </a:r>
            <a:endParaRPr lang="en-US" dirty="0"/>
          </a:p>
        </p:txBody>
      </p:sp>
    </p:spTree>
    <p:extLst>
      <p:ext uri="{BB962C8B-B14F-4D97-AF65-F5344CB8AC3E}">
        <p14:creationId xmlns:p14="http://schemas.microsoft.com/office/powerpoint/2010/main" val="6958519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Cue to action.</a:t>
            </a:r>
            <a:endParaRPr lang="en-US" dirty="0"/>
          </a:p>
        </p:txBody>
      </p:sp>
      <p:sp>
        <p:nvSpPr>
          <p:cNvPr id="3" name="Content Placeholder 2"/>
          <p:cNvSpPr>
            <a:spLocks noGrp="1"/>
          </p:cNvSpPr>
          <p:nvPr>
            <p:ph idx="1"/>
          </p:nvPr>
        </p:nvSpPr>
        <p:spPr/>
        <p:txBody>
          <a:bodyPr/>
          <a:lstStyle/>
          <a:p>
            <a:r>
              <a:rPr lang="en-GB" dirty="0" err="1"/>
              <a:t>Rosenstock</a:t>
            </a:r>
            <a:r>
              <a:rPr lang="en-GB" dirty="0"/>
              <a:t> (1996) argued that the likelihood of patients changing their health damaging behaviours was linked to their cues to  action these were considered to be reminders or prompts to take action consistent with an intention.</a:t>
            </a:r>
          </a:p>
          <a:p>
            <a:r>
              <a:rPr lang="en-GB" dirty="0"/>
              <a:t>These cues can be internal- feeling pain seeking medical help</a:t>
            </a:r>
          </a:p>
          <a:p>
            <a:r>
              <a:rPr lang="en-GB" dirty="0"/>
              <a:t>External reading a health promotion leaflet (Marks et. al, 2015)</a:t>
            </a:r>
            <a:endParaRPr lang="en-US" dirty="0"/>
          </a:p>
        </p:txBody>
      </p:sp>
    </p:spTree>
    <p:extLst>
      <p:ext uri="{BB962C8B-B14F-4D97-AF65-F5344CB8AC3E}">
        <p14:creationId xmlns:p14="http://schemas.microsoft.com/office/powerpoint/2010/main" val="27824633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Developments of HBM</a:t>
            </a:r>
            <a:endParaRPr lang="en-US" dirty="0"/>
          </a:p>
        </p:txBody>
      </p:sp>
      <p:sp>
        <p:nvSpPr>
          <p:cNvPr id="3" name="Content Placeholder 2"/>
          <p:cNvSpPr>
            <a:spLocks noGrp="1"/>
          </p:cNvSpPr>
          <p:nvPr>
            <p:ph idx="1"/>
          </p:nvPr>
        </p:nvSpPr>
        <p:spPr/>
        <p:txBody>
          <a:bodyPr/>
          <a:lstStyle/>
          <a:p>
            <a:r>
              <a:rPr lang="en-GB" dirty="0"/>
              <a:t>The model has been developed with the inclusion of demographic factors- age, sex and socioeconomic backgrounds,</a:t>
            </a:r>
          </a:p>
          <a:p>
            <a:r>
              <a:rPr lang="en-GB" dirty="0"/>
              <a:t>Psychosocial factors- personality, peer influence and family.</a:t>
            </a:r>
          </a:p>
          <a:p>
            <a:r>
              <a:rPr lang="en-GB" dirty="0"/>
              <a:t>Structural factors- knowledge of the health condition</a:t>
            </a:r>
          </a:p>
          <a:p>
            <a:endParaRPr lang="en-GB" dirty="0"/>
          </a:p>
          <a:p>
            <a:pPr marL="0" indent="0">
              <a:buNone/>
            </a:pPr>
            <a:r>
              <a:rPr lang="en-GB" dirty="0"/>
              <a:t>(Becker, 1974, </a:t>
            </a:r>
            <a:r>
              <a:rPr lang="en-GB" dirty="0" err="1"/>
              <a:t>Rosenstock</a:t>
            </a:r>
            <a:r>
              <a:rPr lang="en-GB" dirty="0"/>
              <a:t> et.al, 1994) </a:t>
            </a:r>
            <a:endParaRPr lang="en-US" dirty="0"/>
          </a:p>
        </p:txBody>
      </p:sp>
    </p:spTree>
    <p:extLst>
      <p:ext uri="{BB962C8B-B14F-4D97-AF65-F5344CB8AC3E}">
        <p14:creationId xmlns:p14="http://schemas.microsoft.com/office/powerpoint/2010/main" val="614521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Health Belief Model- application</a:t>
            </a:r>
            <a:endParaRPr lang="en-US" dirty="0"/>
          </a:p>
        </p:txBody>
      </p:sp>
      <p:pic>
        <p:nvPicPr>
          <p:cNvPr id="4" name="9vsTpulKE-M"/>
          <p:cNvPicPr>
            <a:picLocks noGrp="1" noRot="1" noChangeAspect="1"/>
          </p:cNvPicPr>
          <p:nvPr>
            <p:ph idx="1"/>
            <a:videoFile r:link="rId1"/>
          </p:nvPr>
        </p:nvPicPr>
        <p:blipFill>
          <a:blip r:embed="rId3"/>
          <a:stretch>
            <a:fillRect/>
          </a:stretch>
        </p:blipFill>
        <p:spPr>
          <a:xfrm>
            <a:off x="3810000" y="2714625"/>
            <a:ext cx="4572000" cy="2571750"/>
          </a:xfrm>
          <a:prstGeom prst="rect">
            <a:avLst/>
          </a:prstGeom>
        </p:spPr>
      </p:pic>
    </p:spTree>
    <p:extLst>
      <p:ext uri="{BB962C8B-B14F-4D97-AF65-F5344CB8AC3E}">
        <p14:creationId xmlns:p14="http://schemas.microsoft.com/office/powerpoint/2010/main" val="19496244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Application</a:t>
            </a:r>
            <a:endParaRPr lang="en-US" dirty="0"/>
          </a:p>
        </p:txBody>
      </p:sp>
      <p:sp>
        <p:nvSpPr>
          <p:cNvPr id="3" name="Content Placeholder 2"/>
          <p:cNvSpPr>
            <a:spLocks noGrp="1"/>
          </p:cNvSpPr>
          <p:nvPr>
            <p:ph idx="1"/>
          </p:nvPr>
        </p:nvSpPr>
        <p:spPr/>
        <p:txBody>
          <a:bodyPr/>
          <a:lstStyle/>
          <a:p>
            <a:r>
              <a:rPr lang="en-GB" dirty="0"/>
              <a:t>In groups discuss the following you are working in sex education and have been asked to design a health promotion designed to encourage young people to practice safe sex. Using the health belief model what factors would you take into consideration? </a:t>
            </a:r>
          </a:p>
          <a:p>
            <a:r>
              <a:rPr lang="en-GB" dirty="0"/>
              <a:t>You have 10 minutes be prepared to feedback.</a:t>
            </a:r>
            <a:endParaRPr lang="en-US" dirty="0"/>
          </a:p>
        </p:txBody>
      </p:sp>
    </p:spTree>
    <p:extLst>
      <p:ext uri="{BB962C8B-B14F-4D97-AF65-F5344CB8AC3E}">
        <p14:creationId xmlns:p14="http://schemas.microsoft.com/office/powerpoint/2010/main" val="17770436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Limitations of the health belief model.</a:t>
            </a:r>
            <a:endParaRPr lang="en-US" dirty="0"/>
          </a:p>
        </p:txBody>
      </p:sp>
      <p:sp>
        <p:nvSpPr>
          <p:cNvPr id="3" name="Content Placeholder 2"/>
          <p:cNvSpPr>
            <a:spLocks noGrp="1"/>
          </p:cNvSpPr>
          <p:nvPr>
            <p:ph idx="1"/>
          </p:nvPr>
        </p:nvSpPr>
        <p:spPr/>
        <p:txBody>
          <a:bodyPr>
            <a:normAutofit fontScale="85000" lnSpcReduction="10000"/>
          </a:bodyPr>
          <a:lstStyle/>
          <a:p>
            <a:r>
              <a:rPr lang="en-GB" dirty="0"/>
              <a:t>It does not account for a person's attitudes, beliefs, or other individual determinants that dictate a person's acceptance of a health </a:t>
            </a:r>
            <a:r>
              <a:rPr lang="en-GB" dirty="0" err="1"/>
              <a:t>behavior</a:t>
            </a:r>
            <a:r>
              <a:rPr lang="en-GB" dirty="0"/>
              <a:t>.</a:t>
            </a:r>
          </a:p>
          <a:p>
            <a:r>
              <a:rPr lang="en-GB" dirty="0"/>
              <a:t>It does not take into account </a:t>
            </a:r>
            <a:r>
              <a:rPr lang="en-GB" dirty="0" err="1"/>
              <a:t>behaviors</a:t>
            </a:r>
            <a:r>
              <a:rPr lang="en-GB" dirty="0"/>
              <a:t> that are habitual and thus may inform the decision-making process to accept a recommended action (e.g., smoking).</a:t>
            </a:r>
          </a:p>
          <a:p>
            <a:r>
              <a:rPr lang="en-GB" dirty="0"/>
              <a:t>It does not take into account </a:t>
            </a:r>
            <a:r>
              <a:rPr lang="en-GB" dirty="0" err="1"/>
              <a:t>behaviors</a:t>
            </a:r>
            <a:r>
              <a:rPr lang="en-GB" dirty="0"/>
              <a:t> that are performed for non-health related reasons such as social acceptability.</a:t>
            </a:r>
          </a:p>
          <a:p>
            <a:r>
              <a:rPr lang="en-GB" dirty="0"/>
              <a:t>It does not account for environmental or economic factors that may prohibit or promote the recommended action.</a:t>
            </a:r>
          </a:p>
          <a:p>
            <a:r>
              <a:rPr lang="en-GB" dirty="0"/>
              <a:t>It assumes that everyone has access to equal amounts of information on the illness or disease.</a:t>
            </a:r>
          </a:p>
          <a:p>
            <a:r>
              <a:rPr lang="en-GB" dirty="0"/>
              <a:t>It assumes that cues to action are widely prevalent in encouraging people to act and that "health" actions are the main goal in the decision-making process.</a:t>
            </a:r>
          </a:p>
          <a:p>
            <a:endParaRPr lang="en-US" dirty="0"/>
          </a:p>
        </p:txBody>
      </p:sp>
    </p:spTree>
    <p:extLst>
      <p:ext uri="{BB962C8B-B14F-4D97-AF65-F5344CB8AC3E}">
        <p14:creationId xmlns:p14="http://schemas.microsoft.com/office/powerpoint/2010/main" val="17671437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Boston University School of Public Health, (2013) suggest that the HBM </a:t>
            </a:r>
            <a:endParaRPr lang="en-US" dirty="0"/>
          </a:p>
        </p:txBody>
      </p:sp>
      <p:sp>
        <p:nvSpPr>
          <p:cNvPr id="3" name="Content Placeholder 2"/>
          <p:cNvSpPr>
            <a:spLocks noGrp="1"/>
          </p:cNvSpPr>
          <p:nvPr>
            <p:ph idx="1"/>
          </p:nvPr>
        </p:nvSpPr>
        <p:spPr/>
        <p:txBody>
          <a:bodyPr/>
          <a:lstStyle/>
          <a:p>
            <a:r>
              <a:rPr lang="en-GB" dirty="0"/>
              <a:t> Is more descriptive than explanatory, and does not suggest a strategy for changing health-related actions.</a:t>
            </a:r>
          </a:p>
          <a:p>
            <a:endParaRPr lang="en-GB" dirty="0"/>
          </a:p>
          <a:p>
            <a:r>
              <a:rPr lang="en-GB" dirty="0"/>
              <a:t>They further this by suggesting that; the model should be integrated with other models that account for the environmental context and suggest strategies for change. </a:t>
            </a:r>
            <a:endParaRPr lang="en-US" dirty="0"/>
          </a:p>
        </p:txBody>
      </p:sp>
    </p:spTree>
    <p:extLst>
      <p:ext uri="{BB962C8B-B14F-4D97-AF65-F5344CB8AC3E}">
        <p14:creationId xmlns:p14="http://schemas.microsoft.com/office/powerpoint/2010/main" val="25295503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 psycho social model of health</a:t>
            </a:r>
            <a:endParaRPr lang="en-US" dirty="0"/>
          </a:p>
        </p:txBody>
      </p:sp>
      <p:sp>
        <p:nvSpPr>
          <p:cNvPr id="3" name="Content Placeholder 2"/>
          <p:cNvSpPr>
            <a:spLocks noGrp="1"/>
          </p:cNvSpPr>
          <p:nvPr>
            <p:ph idx="1"/>
          </p:nvPr>
        </p:nvSpPr>
        <p:spPr/>
        <p:txBody>
          <a:bodyPr/>
          <a:lstStyle/>
          <a:p>
            <a:r>
              <a:rPr lang="en-GB" dirty="0">
                <a:effectLst/>
              </a:rPr>
              <a:t>The biopsychosocial model states that health and illness are determined by a dynamic interaction between biological, psychological, and social factors  (Boundless, 2016)</a:t>
            </a:r>
            <a:br>
              <a:rPr lang="en-GB" dirty="0">
                <a:effectLst/>
              </a:rPr>
            </a:br>
            <a:r>
              <a:rPr lang="en-GB" dirty="0">
                <a:effectLst/>
              </a:rPr>
              <a:t/>
            </a:r>
            <a:br>
              <a:rPr lang="en-GB" dirty="0">
                <a:effectLst/>
              </a:rPr>
            </a:br>
            <a:endParaRPr lang="en-US" dirty="0"/>
          </a:p>
        </p:txBody>
      </p:sp>
    </p:spTree>
    <p:extLst>
      <p:ext uri="{BB962C8B-B14F-4D97-AF65-F5344CB8AC3E}">
        <p14:creationId xmlns:p14="http://schemas.microsoft.com/office/powerpoint/2010/main" val="5763066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 social model of health </a:t>
            </a:r>
            <a:endParaRPr lang="en-GB" dirty="0"/>
          </a:p>
        </p:txBody>
      </p:sp>
      <p:pic>
        <p:nvPicPr>
          <p:cNvPr id="4" name="0Qn3OQvrkOs"/>
          <p:cNvPicPr>
            <a:picLocks noGrp="1" noRot="1" noChangeAspect="1"/>
          </p:cNvPicPr>
          <p:nvPr>
            <p:ph idx="1"/>
            <a:videoFile r:link="rId1"/>
          </p:nvPr>
        </p:nvPicPr>
        <p:blipFill>
          <a:blip r:embed="rId3"/>
          <a:stretch>
            <a:fillRect/>
          </a:stretch>
        </p:blipFill>
        <p:spPr>
          <a:xfrm>
            <a:off x="3810000" y="2714625"/>
            <a:ext cx="4572000" cy="2571750"/>
          </a:xfrm>
          <a:prstGeom prst="rect">
            <a:avLst/>
          </a:prstGeom>
        </p:spPr>
      </p:pic>
    </p:spTree>
    <p:extLst>
      <p:ext uri="{BB962C8B-B14F-4D97-AF65-F5344CB8AC3E}">
        <p14:creationId xmlns:p14="http://schemas.microsoft.com/office/powerpoint/2010/main" val="4130003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Application</a:t>
            </a:r>
            <a:endParaRPr lang="en-US" dirty="0"/>
          </a:p>
        </p:txBody>
      </p:sp>
      <p:pic>
        <p:nvPicPr>
          <p:cNvPr id="6" name="ItqZfjZIiYU"/>
          <p:cNvPicPr>
            <a:picLocks noGrp="1" noRot="1" noChangeAspect="1"/>
          </p:cNvPicPr>
          <p:nvPr>
            <p:ph idx="1"/>
            <a:videoFile r:link="rId1"/>
          </p:nvPr>
        </p:nvPicPr>
        <p:blipFill>
          <a:blip r:embed="rId3"/>
          <a:stretch>
            <a:fillRect/>
          </a:stretch>
        </p:blipFill>
        <p:spPr>
          <a:xfrm>
            <a:off x="3810000" y="2714625"/>
            <a:ext cx="4572000" cy="2571750"/>
          </a:xfrm>
          <a:prstGeom prst="rect">
            <a:avLst/>
          </a:prstGeom>
        </p:spPr>
      </p:pic>
    </p:spTree>
    <p:extLst>
      <p:ext uri="{BB962C8B-B14F-4D97-AF65-F5344CB8AC3E}">
        <p14:creationId xmlns:p14="http://schemas.microsoft.com/office/powerpoint/2010/main" val="26124923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Application </a:t>
            </a:r>
            <a:endParaRPr lang="en-US" dirty="0"/>
          </a:p>
        </p:txBody>
      </p:sp>
      <p:sp>
        <p:nvSpPr>
          <p:cNvPr id="3" name="Content Placeholder 2"/>
          <p:cNvSpPr>
            <a:spLocks noGrp="1"/>
          </p:cNvSpPr>
          <p:nvPr>
            <p:ph idx="1"/>
          </p:nvPr>
        </p:nvSpPr>
        <p:spPr/>
        <p:txBody>
          <a:bodyPr/>
          <a:lstStyle/>
          <a:p>
            <a:r>
              <a:rPr lang="en-GB" dirty="0"/>
              <a:t>Group task you have to devise a health promotion campaign for teenage binge drinking using this model. What factors would you take into consideration?</a:t>
            </a:r>
          </a:p>
          <a:p>
            <a:endParaRPr lang="en-US" dirty="0"/>
          </a:p>
        </p:txBody>
      </p:sp>
    </p:spTree>
    <p:extLst>
      <p:ext uri="{BB962C8B-B14F-4D97-AF65-F5344CB8AC3E}">
        <p14:creationId xmlns:p14="http://schemas.microsoft.com/office/powerpoint/2010/main" val="33552361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Limitations</a:t>
            </a:r>
            <a:endParaRPr lang="en-US" dirty="0"/>
          </a:p>
        </p:txBody>
      </p:sp>
      <p:sp>
        <p:nvSpPr>
          <p:cNvPr id="3" name="Content Placeholder 2"/>
          <p:cNvSpPr>
            <a:spLocks noGrp="1"/>
          </p:cNvSpPr>
          <p:nvPr>
            <p:ph idx="1"/>
          </p:nvPr>
        </p:nvSpPr>
        <p:spPr/>
        <p:txBody>
          <a:bodyPr>
            <a:normAutofit fontScale="85000" lnSpcReduction="20000"/>
          </a:bodyPr>
          <a:lstStyle/>
          <a:p>
            <a:r>
              <a:rPr lang="en-GB" dirty="0"/>
              <a:t>The biopsychosocial model assumes that all mental illnesses are, in fact, biopsychosocial. Critics feel that assuming every mental disorder to be biopsychosocial actually increases the stigma that is attached to these disorders, instead of reducing it. Assuming that a physical injury, or effect of society results in every mental illness is not practical, and if assumed thus, can also lead to confused treatment which may have grave consequences. Some mental disorders can be explained with the biopsychosocial model; but it is wrongly assumed that the model is applicable to every disease.</a:t>
            </a:r>
            <a:br>
              <a:rPr lang="en-GB" dirty="0"/>
            </a:br>
            <a:r>
              <a:rPr lang="en-GB" dirty="0"/>
              <a:t/>
            </a:r>
            <a:br>
              <a:rPr lang="en-GB" dirty="0"/>
            </a:br>
            <a:r>
              <a:rPr lang="en-GB" dirty="0"/>
              <a:t>✦ Some critics feel that incorrect </a:t>
            </a:r>
            <a:r>
              <a:rPr lang="en-GB" dirty="0" err="1"/>
              <a:t>behavior</a:t>
            </a:r>
            <a:r>
              <a:rPr lang="en-GB" dirty="0"/>
              <a:t> (such as anti-social </a:t>
            </a:r>
            <a:r>
              <a:rPr lang="en-GB" dirty="0" err="1"/>
              <a:t>behavior</a:t>
            </a:r>
            <a:r>
              <a:rPr lang="en-GB" dirty="0"/>
              <a:t>, for instance) cannot be treated as a medical condition, as very rarely do biological factors have a role in inducing it. Critics feel that assuming such </a:t>
            </a:r>
            <a:r>
              <a:rPr lang="en-GB" dirty="0" err="1"/>
              <a:t>behavior</a:t>
            </a:r>
            <a:r>
              <a:rPr lang="en-GB" dirty="0"/>
              <a:t> to be a disease reduces the credibility of the field of psychiatry, as it seems irrational to classify schizophrenia (a real disease) on the same lines as anti-social </a:t>
            </a:r>
            <a:r>
              <a:rPr lang="en-GB" dirty="0" err="1"/>
              <a:t>behavior</a:t>
            </a:r>
            <a:r>
              <a:rPr lang="en-GB" dirty="0"/>
              <a:t>.</a:t>
            </a:r>
            <a:br>
              <a:rPr lang="en-GB" dirty="0"/>
            </a:br>
            <a:endParaRPr lang="en-GB" dirty="0"/>
          </a:p>
        </p:txBody>
      </p:sp>
    </p:spTree>
    <p:extLst>
      <p:ext uri="{BB962C8B-B14F-4D97-AF65-F5344CB8AC3E}">
        <p14:creationId xmlns:p14="http://schemas.microsoft.com/office/powerpoint/2010/main" val="5672794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Disadvantages continued</a:t>
            </a:r>
            <a:endParaRPr lang="en-US"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a:t/>
            </a:r>
            <a:br>
              <a:rPr lang="en-GB" dirty="0"/>
            </a:br>
            <a:r>
              <a:rPr lang="en-GB" dirty="0"/>
              <a:t>✦ One more disadvantage of the model as pointed out by critics is that, for a new user of this model, it can be confusing and misleading to use it correctly and appropriately. The model vaguely tends to suggest that biology and psychology are two separate fields in medicine. This leads to misunderstandings on the part of a new user, who may not understand what symptom of a patient is to be categorized in which factor.</a:t>
            </a:r>
            <a:br>
              <a:rPr lang="en-GB" dirty="0"/>
            </a:br>
            <a:r>
              <a:rPr lang="en-GB" dirty="0"/>
              <a:t/>
            </a:r>
            <a:br>
              <a:rPr lang="en-GB" dirty="0"/>
            </a:br>
            <a:r>
              <a:rPr lang="en-GB" dirty="0"/>
              <a:t>✦ The biopsychosocial model takes into consideration the effects of society on an individual, including his religious beliefs, primary and secondary relationships, work history, past incidents, etc. However, it can get very impractical to take so many social factors into consideration when trying to </a:t>
            </a:r>
            <a:r>
              <a:rPr lang="en-GB" dirty="0" err="1"/>
              <a:t>analyze</a:t>
            </a:r>
            <a:r>
              <a:rPr lang="en-GB" dirty="0"/>
              <a:t> a patient's problem. For experts, it can also be difficult to decide which social factors should be considered along with the psychological and biological factors. Hence, critics feel that treatment can get delayed or confused because of the consideration of so many things.</a:t>
            </a:r>
            <a:br>
              <a:rPr lang="en-GB" dirty="0"/>
            </a:br>
            <a:endParaRPr lang="en-US" dirty="0"/>
          </a:p>
        </p:txBody>
      </p:sp>
    </p:spTree>
    <p:extLst>
      <p:ext uri="{BB962C8B-B14F-4D97-AF65-F5344CB8AC3E}">
        <p14:creationId xmlns:p14="http://schemas.microsoft.com/office/powerpoint/2010/main" val="19378795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Theory of reasoned action.</a:t>
            </a:r>
            <a:endParaRPr lang="en-US" dirty="0"/>
          </a:p>
        </p:txBody>
      </p:sp>
      <p:sp>
        <p:nvSpPr>
          <p:cNvPr id="3" name="Content Placeholder 2"/>
          <p:cNvSpPr>
            <a:spLocks noGrp="1"/>
          </p:cNvSpPr>
          <p:nvPr>
            <p:ph idx="1"/>
          </p:nvPr>
        </p:nvSpPr>
        <p:spPr/>
        <p:txBody>
          <a:bodyPr/>
          <a:lstStyle/>
          <a:p>
            <a:r>
              <a:rPr lang="en-GB" dirty="0"/>
              <a:t>The Theory of Reasoned Action (TRA),</a:t>
            </a:r>
            <a:r>
              <a:rPr lang="en-GB" dirty="0">
                <a:hlinkClick r:id="rId2"/>
              </a:rPr>
              <a:t>1</a:t>
            </a:r>
            <a:r>
              <a:rPr lang="en-GB" dirty="0"/>
              <a:t> first developed in the late 1960s by Martin </a:t>
            </a:r>
            <a:r>
              <a:rPr lang="en-GB" dirty="0" err="1"/>
              <a:t>Fishbein</a:t>
            </a:r>
            <a:r>
              <a:rPr lang="en-GB" dirty="0"/>
              <a:t> and revised and expanded by </a:t>
            </a:r>
            <a:r>
              <a:rPr lang="en-GB" dirty="0" err="1"/>
              <a:t>Fishbein</a:t>
            </a:r>
            <a:r>
              <a:rPr lang="en-GB" dirty="0"/>
              <a:t> and </a:t>
            </a:r>
            <a:r>
              <a:rPr lang="en-GB" dirty="0" err="1"/>
              <a:t>Icek</a:t>
            </a:r>
            <a:r>
              <a:rPr lang="en-GB" dirty="0"/>
              <a:t> Azjen</a:t>
            </a:r>
            <a:r>
              <a:rPr lang="en-GB" dirty="0">
                <a:hlinkClick r:id="rId3"/>
              </a:rPr>
              <a:t>2</a:t>
            </a:r>
            <a:r>
              <a:rPr lang="en-GB" dirty="0"/>
              <a:t> in the decades that followed, is a theory that focuses on a person's </a:t>
            </a:r>
            <a:r>
              <a:rPr lang="en-GB" i="1" dirty="0"/>
              <a:t>intention</a:t>
            </a:r>
            <a:r>
              <a:rPr lang="en-GB" dirty="0"/>
              <a:t> to behave a certain way. </a:t>
            </a:r>
          </a:p>
          <a:p>
            <a:r>
              <a:rPr lang="en-GB" dirty="0"/>
              <a:t>An intention is a plan or a likelihood that someone will behave in a particular way in specific situations — whether or not they actually do so. For example, a person who is thinking about quitting smoking </a:t>
            </a:r>
            <a:r>
              <a:rPr lang="en-GB" i="1" dirty="0"/>
              <a:t>intends</a:t>
            </a:r>
            <a:r>
              <a:rPr lang="en-GB" dirty="0"/>
              <a:t> or plans to quit, but may or may not actually follow through on that intent.</a:t>
            </a:r>
            <a:endParaRPr lang="en-US" dirty="0"/>
          </a:p>
        </p:txBody>
      </p:sp>
    </p:spTree>
    <p:extLst>
      <p:ext uri="{BB962C8B-B14F-4D97-AF65-F5344CB8AC3E}">
        <p14:creationId xmlns:p14="http://schemas.microsoft.com/office/powerpoint/2010/main" val="32903118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Theory Of Reasoned Action</a:t>
            </a:r>
            <a:endParaRPr lang="en-GB" dirty="0"/>
          </a:p>
        </p:txBody>
      </p:sp>
      <p:pic>
        <p:nvPicPr>
          <p:cNvPr id="6" name="Picture 1" descr="theory_planned_behavior-1"/>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78183" y="2042512"/>
            <a:ext cx="6499080" cy="31684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56499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it mean</a:t>
            </a:r>
            <a:endParaRPr lang="en-US" dirty="0"/>
          </a:p>
        </p:txBody>
      </p:sp>
      <p:sp>
        <p:nvSpPr>
          <p:cNvPr id="3" name="Content Placeholder 2"/>
          <p:cNvSpPr>
            <a:spLocks noGrp="1"/>
          </p:cNvSpPr>
          <p:nvPr>
            <p:ph idx="1"/>
          </p:nvPr>
        </p:nvSpPr>
        <p:spPr/>
        <p:txBody>
          <a:bodyPr>
            <a:normAutofit/>
          </a:bodyPr>
          <a:lstStyle/>
          <a:p>
            <a:r>
              <a:rPr lang="en-GB" dirty="0">
                <a:effectLst/>
              </a:rPr>
              <a:t>Theory of Reasoned Action suggests that a person's </a:t>
            </a:r>
            <a:r>
              <a:rPr lang="en-GB" dirty="0" err="1">
                <a:effectLst/>
              </a:rPr>
              <a:t>behavior</a:t>
            </a:r>
            <a:r>
              <a:rPr lang="en-GB" dirty="0">
                <a:effectLst/>
              </a:rPr>
              <a:t> is determined by his/her intention to perform the </a:t>
            </a:r>
            <a:r>
              <a:rPr lang="en-GB" dirty="0" err="1">
                <a:effectLst/>
              </a:rPr>
              <a:t>behavior</a:t>
            </a:r>
            <a:r>
              <a:rPr lang="en-GB" dirty="0">
                <a:effectLst/>
              </a:rPr>
              <a:t> and that this intention is, in turn, a function of his/her attitude toward the </a:t>
            </a:r>
            <a:r>
              <a:rPr lang="en-GB" dirty="0" err="1">
                <a:effectLst/>
              </a:rPr>
              <a:t>behavior</a:t>
            </a:r>
            <a:r>
              <a:rPr lang="en-GB" dirty="0">
                <a:effectLst/>
              </a:rPr>
              <a:t> and his/her subjective norm. </a:t>
            </a:r>
          </a:p>
          <a:p>
            <a:r>
              <a:rPr lang="en-GB" dirty="0">
                <a:effectLst/>
              </a:rPr>
              <a:t>The best predictor of </a:t>
            </a:r>
            <a:r>
              <a:rPr lang="en-GB" dirty="0" err="1">
                <a:effectLst/>
              </a:rPr>
              <a:t>behavior</a:t>
            </a:r>
            <a:r>
              <a:rPr lang="en-GB" dirty="0">
                <a:effectLst/>
              </a:rPr>
              <a:t> is intention. Intention is the cognitive representation of a person's readiness to perform a given </a:t>
            </a:r>
            <a:r>
              <a:rPr lang="en-GB" dirty="0" err="1">
                <a:effectLst/>
              </a:rPr>
              <a:t>behavior</a:t>
            </a:r>
            <a:r>
              <a:rPr lang="en-GB" dirty="0">
                <a:effectLst/>
              </a:rPr>
              <a:t>, and it is considered to be the immediate antecedent of </a:t>
            </a:r>
            <a:r>
              <a:rPr lang="en-GB" dirty="0" err="1">
                <a:effectLst/>
              </a:rPr>
              <a:t>behavior</a:t>
            </a:r>
            <a:r>
              <a:rPr lang="en-GB" dirty="0">
                <a:effectLst/>
              </a:rPr>
              <a:t>. </a:t>
            </a:r>
          </a:p>
        </p:txBody>
      </p:sp>
    </p:spTree>
    <p:extLst>
      <p:ext uri="{BB962C8B-B14F-4D97-AF65-F5344CB8AC3E}">
        <p14:creationId xmlns:p14="http://schemas.microsoft.com/office/powerpoint/2010/main" val="30047170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Continues</a:t>
            </a:r>
            <a:endParaRPr lang="en-US" dirty="0"/>
          </a:p>
        </p:txBody>
      </p:sp>
      <p:sp>
        <p:nvSpPr>
          <p:cNvPr id="3" name="Content Placeholder 2"/>
          <p:cNvSpPr>
            <a:spLocks noGrp="1"/>
          </p:cNvSpPr>
          <p:nvPr>
            <p:ph idx="1"/>
          </p:nvPr>
        </p:nvSpPr>
        <p:spPr/>
        <p:txBody>
          <a:bodyPr>
            <a:normAutofit fontScale="92500" lnSpcReduction="20000"/>
          </a:bodyPr>
          <a:lstStyle/>
          <a:p>
            <a:r>
              <a:rPr lang="en-GB" dirty="0">
                <a:effectLst/>
              </a:rPr>
              <a:t>This intention is determined by three things: their attitude toward the specific </a:t>
            </a:r>
            <a:r>
              <a:rPr lang="en-GB" dirty="0" err="1">
                <a:effectLst/>
              </a:rPr>
              <a:t>behavior</a:t>
            </a:r>
            <a:r>
              <a:rPr lang="en-GB" dirty="0">
                <a:effectLst/>
              </a:rPr>
              <a:t>, their subjective norms and their perceived </a:t>
            </a:r>
            <a:r>
              <a:rPr lang="en-GB" dirty="0" err="1">
                <a:effectLst/>
              </a:rPr>
              <a:t>behavioral</a:t>
            </a:r>
            <a:r>
              <a:rPr lang="en-GB" dirty="0">
                <a:effectLst/>
              </a:rPr>
              <a:t> control. The theory of planned </a:t>
            </a:r>
            <a:r>
              <a:rPr lang="en-GB" dirty="0" err="1">
                <a:effectLst/>
              </a:rPr>
              <a:t>behavior</a:t>
            </a:r>
            <a:r>
              <a:rPr lang="en-GB" dirty="0">
                <a:effectLst/>
              </a:rPr>
              <a:t> holds that only specific attitudes toward the </a:t>
            </a:r>
            <a:r>
              <a:rPr lang="en-GB" dirty="0" err="1">
                <a:effectLst/>
              </a:rPr>
              <a:t>behavior</a:t>
            </a:r>
            <a:r>
              <a:rPr lang="en-GB" dirty="0">
                <a:effectLst/>
              </a:rPr>
              <a:t> in question can be expected to predict that </a:t>
            </a:r>
            <a:r>
              <a:rPr lang="en-GB" dirty="0" err="1">
                <a:effectLst/>
              </a:rPr>
              <a:t>behavior</a:t>
            </a:r>
            <a:r>
              <a:rPr lang="en-GB" dirty="0">
                <a:effectLst/>
              </a:rPr>
              <a:t>. In addition to measuring attitudes toward the </a:t>
            </a:r>
            <a:r>
              <a:rPr lang="en-GB" dirty="0" err="1">
                <a:effectLst/>
              </a:rPr>
              <a:t>behavior</a:t>
            </a:r>
            <a:r>
              <a:rPr lang="en-GB" dirty="0">
                <a:effectLst/>
              </a:rPr>
              <a:t>, we also need to measure people’s subjective norms – their beliefs about how people they care about will view the </a:t>
            </a:r>
            <a:r>
              <a:rPr lang="en-GB" dirty="0" err="1">
                <a:effectLst/>
              </a:rPr>
              <a:t>behavior</a:t>
            </a:r>
            <a:r>
              <a:rPr lang="en-GB" dirty="0">
                <a:effectLst/>
              </a:rPr>
              <a:t> in question. </a:t>
            </a:r>
          </a:p>
          <a:p>
            <a:r>
              <a:rPr lang="en-GB" dirty="0">
                <a:effectLst/>
              </a:rPr>
              <a:t>To predict someone’s intentions, knowing these beliefs can be as important as knowing the person’s attitudes. Finally, perceived </a:t>
            </a:r>
            <a:r>
              <a:rPr lang="en-GB" dirty="0" err="1">
                <a:effectLst/>
              </a:rPr>
              <a:t>behavioral</a:t>
            </a:r>
            <a:r>
              <a:rPr lang="en-GB" dirty="0">
                <a:effectLst/>
              </a:rPr>
              <a:t> control influences intentions. Perceived </a:t>
            </a:r>
            <a:r>
              <a:rPr lang="en-GB" dirty="0" err="1">
                <a:effectLst/>
              </a:rPr>
              <a:t>behavioral</a:t>
            </a:r>
            <a:r>
              <a:rPr lang="en-GB" dirty="0">
                <a:effectLst/>
              </a:rPr>
              <a:t> control refers to people's perceptions of their ability to perform a given </a:t>
            </a:r>
            <a:r>
              <a:rPr lang="en-GB" dirty="0" err="1">
                <a:effectLst/>
              </a:rPr>
              <a:t>behavior</a:t>
            </a:r>
            <a:r>
              <a:rPr lang="en-GB" dirty="0">
                <a:effectLst/>
              </a:rPr>
              <a:t>. These predictors lead to intention. A general rule, the more </a:t>
            </a:r>
            <a:r>
              <a:rPr lang="en-GB" dirty="0" err="1">
                <a:effectLst/>
              </a:rPr>
              <a:t>favorable</a:t>
            </a:r>
            <a:r>
              <a:rPr lang="en-GB" dirty="0">
                <a:effectLst/>
              </a:rPr>
              <a:t> the attitude and the subjective norm, and the greater the perceived control the stronger should the person’s intention to perform the </a:t>
            </a:r>
            <a:r>
              <a:rPr lang="en-GB" dirty="0" err="1">
                <a:effectLst/>
              </a:rPr>
              <a:t>behavior</a:t>
            </a:r>
            <a:r>
              <a:rPr lang="en-GB" dirty="0">
                <a:effectLst/>
              </a:rPr>
              <a:t> in question</a:t>
            </a:r>
            <a:endParaRPr lang="en-US" dirty="0"/>
          </a:p>
          <a:p>
            <a:endParaRPr lang="en-US" dirty="0"/>
          </a:p>
        </p:txBody>
      </p:sp>
    </p:spTree>
    <p:extLst>
      <p:ext uri="{BB962C8B-B14F-4D97-AF65-F5344CB8AC3E}">
        <p14:creationId xmlns:p14="http://schemas.microsoft.com/office/powerpoint/2010/main" val="11779151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does it work in real world.</a:t>
            </a:r>
            <a:endParaRPr lang="en-US" dirty="0"/>
          </a:p>
        </p:txBody>
      </p:sp>
      <p:pic>
        <p:nvPicPr>
          <p:cNvPr id="5" name="bv-W04_cbdQ"/>
          <p:cNvPicPr>
            <a:picLocks noGrp="1" noRot="1" noChangeAspect="1"/>
          </p:cNvPicPr>
          <p:nvPr>
            <p:ph idx="1"/>
            <a:videoFile r:link="rId1"/>
          </p:nvPr>
        </p:nvPicPr>
        <p:blipFill>
          <a:blip r:embed="rId3"/>
          <a:stretch>
            <a:fillRect/>
          </a:stretch>
        </p:blipFill>
        <p:spPr>
          <a:xfrm>
            <a:off x="3810000" y="2714625"/>
            <a:ext cx="4572000" cy="2571750"/>
          </a:xfrm>
          <a:prstGeom prst="rect">
            <a:avLst/>
          </a:prstGeom>
        </p:spPr>
      </p:pic>
    </p:spTree>
    <p:extLst>
      <p:ext uri="{BB962C8B-B14F-4D97-AF65-F5344CB8AC3E}">
        <p14:creationId xmlns:p14="http://schemas.microsoft.com/office/powerpoint/2010/main" val="23636059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does it all fit together?</a:t>
            </a:r>
            <a:endParaRPr lang="en-US" dirty="0"/>
          </a:p>
        </p:txBody>
      </p:sp>
      <p:pic>
        <p:nvPicPr>
          <p:cNvPr id="4" name="OexKKEUIgSU"/>
          <p:cNvPicPr>
            <a:picLocks noGrp="1" noRot="1" noChangeAspect="1"/>
          </p:cNvPicPr>
          <p:nvPr>
            <p:ph idx="1"/>
            <a:videoFile r:link="rId1"/>
          </p:nvPr>
        </p:nvPicPr>
        <p:blipFill>
          <a:blip r:embed="rId3"/>
          <a:stretch>
            <a:fillRect/>
          </a:stretch>
        </p:blipFill>
        <p:spPr>
          <a:xfrm>
            <a:off x="3810000" y="2714625"/>
            <a:ext cx="4572000" cy="2571750"/>
          </a:xfrm>
          <a:prstGeom prst="rect">
            <a:avLst/>
          </a:prstGeom>
        </p:spPr>
      </p:pic>
    </p:spTree>
    <p:extLst>
      <p:ext uri="{BB962C8B-B14F-4D97-AF65-F5344CB8AC3E}">
        <p14:creationId xmlns:p14="http://schemas.microsoft.com/office/powerpoint/2010/main" val="19633884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TotalTime>
  <Words>1097</Words>
  <Application>Microsoft Office PowerPoint</Application>
  <PresentationFormat>Widescreen</PresentationFormat>
  <Paragraphs>60</Paragraphs>
  <Slides>23</Slides>
  <Notes>0</Notes>
  <HiddenSlides>0</HiddenSlides>
  <MMClips>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Office Theme</vt:lpstr>
      <vt:lpstr>Models of Health and their application to health promotion.</vt:lpstr>
      <vt:lpstr>Why study models and theories?</vt:lpstr>
      <vt:lpstr>Health Promotion and models/</vt:lpstr>
      <vt:lpstr>Health Belief Model</vt:lpstr>
      <vt:lpstr>It consist of four constructs</vt:lpstr>
      <vt:lpstr>Cue to action.</vt:lpstr>
      <vt:lpstr>Developments of HBM</vt:lpstr>
      <vt:lpstr>Health Belief Model- application</vt:lpstr>
      <vt:lpstr>Application</vt:lpstr>
      <vt:lpstr>Limitations of the health belief model.</vt:lpstr>
      <vt:lpstr>Boston University School of Public Health, (2013) suggest that the HBM </vt:lpstr>
      <vt:lpstr>Bio psycho social model of health</vt:lpstr>
      <vt:lpstr>Bio social model of health </vt:lpstr>
      <vt:lpstr>Application</vt:lpstr>
      <vt:lpstr>Application </vt:lpstr>
      <vt:lpstr>Limitations</vt:lpstr>
      <vt:lpstr>Disadvantages continued</vt:lpstr>
      <vt:lpstr>Theory of reasoned action.</vt:lpstr>
      <vt:lpstr>Theory Of Reasoned Action</vt:lpstr>
      <vt:lpstr>What does it mean</vt:lpstr>
      <vt:lpstr>Continues</vt:lpstr>
      <vt:lpstr>How does it work in real world.</vt:lpstr>
      <vt:lpstr>How does it all fit together?</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Models of Health and their application to health promotion.</dc:title>
  <dc:creator>Felicity Page</dc:creator>
  <cp:lastModifiedBy>Felicity Page</cp:lastModifiedBy>
  <cp:revision>11</cp:revision>
  <dcterms:created xsi:type="dcterms:W3CDTF">2016-10-11T20:16:49Z</dcterms:created>
  <dcterms:modified xsi:type="dcterms:W3CDTF">2016-11-11T13:57:02Z</dcterms:modified>
</cp:coreProperties>
</file>