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FF33"/>
    <a:srgbClr val="CC66FF"/>
    <a:srgbClr val="FFFF00"/>
    <a:srgbClr val="FF0066"/>
    <a:srgbClr val="00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1" autoAdjust="0"/>
    <p:restoredTop sz="94660"/>
  </p:normalViewPr>
  <p:slideViewPr>
    <p:cSldViewPr snapToGrid="0">
      <p:cViewPr>
        <p:scale>
          <a:sx n="72" d="100"/>
          <a:sy n="72" d="100"/>
        </p:scale>
        <p:origin x="38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7767315-43C9-4290-9A01-A5275880F904}"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2433439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767315-43C9-4290-9A01-A5275880F904}"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3569979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7767315-43C9-4290-9A01-A5275880F904}"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759506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7767315-43C9-4290-9A01-A5275880F904}" type="datetimeFigureOut">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4211970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7767315-43C9-4290-9A01-A5275880F904}" type="datetimeFigureOut">
              <a:rPr lang="en-GB" smtClean="0"/>
              <a:t>28/09/2023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211911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7767315-43C9-4290-9A01-A5275880F904}" type="datetimeFigureOut">
              <a:rPr lang="en-GB" smtClean="0"/>
              <a:t>28/09/2023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644656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767315-43C9-4290-9A01-A5275880F904}" type="datetimeFigureOut">
              <a:rPr lang="en-GB" smtClean="0"/>
              <a:t>28/09/2023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3823060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7767315-43C9-4290-9A01-A5275880F904}" type="datetimeFigureOut">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1900860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7767315-43C9-4290-9A01-A5275880F904}" type="datetimeFigureOut">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562739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767315-43C9-4290-9A01-A5275880F904}"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3581475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767315-43C9-4290-9A01-A5275880F904}"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2099052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767315-43C9-4290-9A01-A5275880F904}" type="datetimeFigureOut">
              <a:rPr lang="en-GB" smtClean="0"/>
              <a:t>28/09/2023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E3B427-2641-48A3-BBC7-679C69E4EB75}" type="slidenum">
              <a:rPr lang="en-GB" smtClean="0"/>
              <a:t>‹#›</a:t>
            </a:fld>
            <a:endParaRPr lang="en-GB"/>
          </a:p>
        </p:txBody>
      </p:sp>
    </p:spTree>
    <p:extLst>
      <p:ext uri="{BB962C8B-B14F-4D97-AF65-F5344CB8AC3E}">
        <p14:creationId xmlns:p14="http://schemas.microsoft.com/office/powerpoint/2010/main" val="28332051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ed.ac.uk/institute-academic-development/study-hub/learning-resources/critical" TargetMode="External"/><Relationship Id="rId3" Type="http://schemas.openxmlformats.org/officeDocument/2006/relationships/hyperlink" Target="https://www.hcpc-uk.org/standards/meeting-our-standards/reflective-practice/what-is-reflection/#:~:text=Reflection%20allows%20you%20to%20identify,process%20and%20learn%20from%20them.(Accessed:" TargetMode="External"/><Relationship Id="rId7" Type="http://schemas.openxmlformats.org/officeDocument/2006/relationships/hyperlink" Target="https://help.open.ac.uk/notetaking-techniques" TargetMode="External"/><Relationship Id="rId2" Type="http://schemas.openxmlformats.org/officeDocument/2006/relationships/hyperlink" Target="https://www.bpcc.edu/study-skills/time-management#:~:text=Break%20large%2C%20time%20consuming%20tasks,take%20a%20break%20when%20needed(Accessed:" TargetMode="External"/><Relationship Id="rId1" Type="http://schemas.openxmlformats.org/officeDocument/2006/relationships/slideLayout" Target="../slideLayouts/slideLayout2.xml"/><Relationship Id="rId6" Type="http://schemas.openxmlformats.org/officeDocument/2006/relationships/hyperlink" Target="https://www.skillsyouneed.com/learn/study-skills.html" TargetMode="External"/><Relationship Id="rId11" Type="http://schemas.openxmlformats.org/officeDocument/2006/relationships/hyperlink" Target="https://www.universityworldnews.com/post-mobile.php?story=20221019114926402" TargetMode="External"/><Relationship Id="rId5" Type="http://schemas.openxmlformats.org/officeDocument/2006/relationships/hyperlink" Target="https://www.oxfordreference.com/display/10.1093/oi/authority.20110803100538798(Accessed:" TargetMode="External"/><Relationship Id="rId10" Type="http://schemas.openxmlformats.org/officeDocument/2006/relationships/hyperlink" Target="https://www.sheffield.ac.uk/academic-skills/study-skills-online/time-management" TargetMode="External"/><Relationship Id="rId4" Type="http://schemas.openxmlformats.org/officeDocument/2006/relationships/hyperlink" Target="https://youtu.be/TAXUkVT_ilo" TargetMode="External"/><Relationship Id="rId9" Type="http://schemas.openxmlformats.org/officeDocument/2006/relationships/hyperlink" Target="https://students.usask.ca/articles/stud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5663" y="59681"/>
            <a:ext cx="11988801" cy="923330"/>
          </a:xfrm>
          <a:prstGeom prst="rect">
            <a:avLst/>
          </a:prstGeom>
          <a:noFill/>
          <a:ln w="19050">
            <a:solidFill>
              <a:srgbClr val="00FFCC"/>
            </a:solidFill>
          </a:ln>
        </p:spPr>
        <p:txBody>
          <a:bodyPr wrap="square" rtlCol="0">
            <a:spAutoFit/>
          </a:bodyPr>
          <a:lstStyle/>
          <a:p>
            <a:r>
              <a:rPr lang="en-GB" sz="900" dirty="0">
                <a:latin typeface="Arial" panose="020B0604020202020204" pitchFamily="34" charset="0"/>
                <a:cs typeface="Arial" panose="020B0604020202020204" pitchFamily="34" charset="0"/>
              </a:rPr>
              <a:t>Study skills are a range of techniques that a person will need in order to become an effective learner. Study skills are fundamental to successful learning and support the development of knowledge of the subject being studied. Developing structured strategies for studying helps students understand how to become an efficient learner. Study skills are considered a constructive platform for improving efficiency within learning. (Oxford Reference, 2023) . SkillsYouNeed (2023) states that Study skills are not only important within education but are transportable skills that will help students develop and manage their own learning styles. </a:t>
            </a:r>
          </a:p>
          <a:p>
            <a:r>
              <a:rPr lang="en-GB" sz="900" dirty="0">
                <a:latin typeface="Arial" panose="020B0604020202020204" pitchFamily="34" charset="0"/>
                <a:cs typeface="Arial" panose="020B0604020202020204" pitchFamily="34" charset="0"/>
              </a:rPr>
              <a:t>Study skills are vast and every individual has their own learning style. </a:t>
            </a:r>
          </a:p>
          <a:p>
            <a:r>
              <a:rPr lang="en-GB" sz="900" dirty="0">
                <a:latin typeface="Arial" panose="020B0604020202020204" pitchFamily="34" charset="0"/>
                <a:cs typeface="Arial" panose="020B0604020202020204" pitchFamily="34" charset="0"/>
              </a:rPr>
              <a:t>Cottrell (2019) suggests most importantly to thrive and make your success a reality while studying course engagement will only make your time within study more enjoyable. Submerging yourself will allow you to develop yourself within the experience and excel rather than just cope. </a:t>
            </a:r>
          </a:p>
        </p:txBody>
      </p:sp>
      <p:sp>
        <p:nvSpPr>
          <p:cNvPr id="6" name="TextBox 5"/>
          <p:cNvSpPr txBox="1"/>
          <p:nvPr/>
        </p:nvSpPr>
        <p:spPr>
          <a:xfrm>
            <a:off x="105663" y="1119936"/>
            <a:ext cx="3814618" cy="4524315"/>
          </a:xfrm>
          <a:prstGeom prst="rect">
            <a:avLst/>
          </a:prstGeom>
          <a:noFill/>
          <a:ln w="19050">
            <a:solidFill>
              <a:srgbClr val="00B0F0"/>
            </a:solidFill>
          </a:ln>
        </p:spPr>
        <p:txBody>
          <a:bodyPr wrap="square" rtlCol="0">
            <a:spAutoFit/>
          </a:bodyPr>
          <a:lstStyle/>
          <a:p>
            <a:r>
              <a:rPr lang="en-GB" sz="900" dirty="0"/>
              <a:t>Critical thinking </a:t>
            </a:r>
          </a:p>
          <a:p>
            <a:r>
              <a:rPr lang="en-GB" sz="900" dirty="0"/>
              <a:t>According to The university of Edinburgh (2023) in order to thrive in a world saturated with information and knowledge, it is essential to expand your Critical thinking skills. Critical thinking skills </a:t>
            </a:r>
          </a:p>
          <a:p>
            <a:r>
              <a:rPr lang="en-GB" sz="900" dirty="0"/>
              <a:t>are fundamental to your growth not only as a student but also through your life. Being a good critical thinker is not about criticising others views and thoughts but exploring and understanding the evidence in front of you and making your own interpretations and giving reasons on your judgement. Being critical is not just about repeating information you have found in a source or from note taking during lessons but evolving your skills to process information given to you and provide your own thoughts and judgement.</a:t>
            </a:r>
          </a:p>
          <a:p>
            <a:r>
              <a:rPr lang="en-GB" sz="900" dirty="0"/>
              <a:t> In </a:t>
            </a:r>
            <a:r>
              <a:rPr lang="en-GB" sz="900" dirty="0" smtClean="0"/>
              <a:t>University </a:t>
            </a:r>
            <a:r>
              <a:rPr lang="en-GB" sz="900" dirty="0"/>
              <a:t>no matter what your level of education developing your own critical thinking skills is mandatory to succeed within your chosen pathway. You require to develop your personal skills to enable yourself to process information no matter the type of evidence provided. Information on multiple courses of study may be very different but your skills will be versatile as the approach to critical analysis are alike. A skill essential to grasp is reading for a purpose. </a:t>
            </a:r>
            <a:r>
              <a:rPr lang="en-GB" sz="900" dirty="0" smtClean="0"/>
              <a:t>Differentiating </a:t>
            </a:r>
            <a:r>
              <a:rPr lang="en-GB" sz="900" dirty="0"/>
              <a:t>what information will be beneficial to your essay is key to keeping yourself motivated. Asking yourself if the general questions when reading information then taking notes on your perspective. </a:t>
            </a:r>
          </a:p>
          <a:p>
            <a:r>
              <a:rPr lang="en-GB" sz="900" dirty="0"/>
              <a:t>Leeds university library (2021) states an essential skill that you need to develop to become an efficient Critical thinker is to give an unbiased outlook. Throughout education and life experiences we are submerged into a world full of </a:t>
            </a:r>
            <a:r>
              <a:rPr lang="en-GB" sz="900" dirty="0" smtClean="0"/>
              <a:t>pre-empted </a:t>
            </a:r>
            <a:r>
              <a:rPr lang="en-GB" sz="900" dirty="0"/>
              <a:t>opinions. As humans we often follow suit and are lead to believe information we are given is either right or wrong, and take opinions of others at face value and don’t question or examine the opinions we are provided with. The most crucial part of being an efficient Critical thinker is evaluating the source and diving deeper into the information, rather than just excepting the first value statement we receive but asking ourselves where did this information come from, who said it, and when did they say it and exactly what factors influenced them to make that decision. We then are in a position to begin dissecting Information and process our own thoughts and values.</a:t>
            </a:r>
          </a:p>
        </p:txBody>
      </p:sp>
      <p:sp>
        <p:nvSpPr>
          <p:cNvPr id="7" name="TextBox 6"/>
          <p:cNvSpPr txBox="1"/>
          <p:nvPr/>
        </p:nvSpPr>
        <p:spPr>
          <a:xfrm>
            <a:off x="3970942" y="1103386"/>
            <a:ext cx="3888509" cy="3000821"/>
          </a:xfrm>
          <a:prstGeom prst="rect">
            <a:avLst/>
          </a:prstGeom>
          <a:noFill/>
          <a:ln w="19050">
            <a:solidFill>
              <a:srgbClr val="FFFF00"/>
            </a:solidFill>
          </a:ln>
        </p:spPr>
        <p:txBody>
          <a:bodyPr wrap="square" rtlCol="0">
            <a:spAutoFit/>
          </a:bodyPr>
          <a:lstStyle/>
          <a:p>
            <a:pPr>
              <a:spcAft>
                <a:spcPts val="0"/>
              </a:spcAft>
            </a:pPr>
            <a:r>
              <a:rPr lang="en-GB" sz="900" dirty="0">
                <a:solidFill>
                  <a:srgbClr val="242424"/>
                </a:solidFill>
                <a:latin typeface="UICTFontTextStyleBody"/>
                <a:ea typeface="Times New Roman" panose="02020603050405020304" pitchFamily="18" charset="0"/>
                <a:cs typeface="Times New Roman" panose="02020603050405020304" pitchFamily="18" charset="0"/>
              </a:rPr>
              <a:t>Time management </a:t>
            </a:r>
            <a:endParaRPr lang="en-GB" sz="900" dirty="0" smtClean="0">
              <a:effectLst/>
              <a:latin typeface="Times New Roman" panose="02020603050405020304" pitchFamily="18" charset="0"/>
              <a:ea typeface="Times New Roman" panose="02020603050405020304" pitchFamily="18" charset="0"/>
            </a:endParaRPr>
          </a:p>
          <a:p>
            <a:pPr>
              <a:spcAft>
                <a:spcPts val="0"/>
              </a:spcAft>
            </a:pPr>
            <a:r>
              <a:rPr lang="en-GB" sz="900" dirty="0">
                <a:solidFill>
                  <a:srgbClr val="242424"/>
                </a:solidFill>
                <a:latin typeface="UICTFontTextStyleBody"/>
                <a:ea typeface="Times New Roman" panose="02020603050405020304" pitchFamily="18" charset="0"/>
                <a:cs typeface="Times New Roman" panose="02020603050405020304" pitchFamily="18" charset="0"/>
              </a:rPr>
              <a:t>According to </a:t>
            </a:r>
            <a:r>
              <a:rPr lang="en-GB" sz="900" dirty="0" smtClean="0">
                <a:solidFill>
                  <a:srgbClr val="242424"/>
                </a:solidFill>
                <a:latin typeface="UICTFontTextStyleBody"/>
                <a:ea typeface="Times New Roman" panose="02020603050405020304" pitchFamily="18" charset="0"/>
                <a:cs typeface="Times New Roman" panose="02020603050405020304" pitchFamily="18" charset="0"/>
              </a:rPr>
              <a:t>university of </a:t>
            </a:r>
            <a:r>
              <a:rPr lang="en-GB" sz="900" dirty="0">
                <a:solidFill>
                  <a:srgbClr val="242424"/>
                </a:solidFill>
                <a:latin typeface="UICTFontTextStyleBody"/>
                <a:ea typeface="Times New Roman" panose="02020603050405020304" pitchFamily="18" charset="0"/>
                <a:cs typeface="Times New Roman" panose="02020603050405020304" pitchFamily="18" charset="0"/>
              </a:rPr>
              <a:t>Sheffield (2023) Becoming aware of just how important your personal time management influences your study is crucial when being at </a:t>
            </a:r>
            <a:r>
              <a:rPr lang="en-GB" sz="900" dirty="0" smtClean="0">
                <a:solidFill>
                  <a:srgbClr val="242424"/>
                </a:solidFill>
                <a:latin typeface="UICTFontTextStyleBody"/>
                <a:ea typeface="Times New Roman" panose="02020603050405020304" pitchFamily="18" charset="0"/>
                <a:cs typeface="Times New Roman" panose="02020603050405020304" pitchFamily="18" charset="0"/>
              </a:rPr>
              <a:t>University. </a:t>
            </a:r>
            <a:r>
              <a:rPr lang="en-GB" sz="900" dirty="0">
                <a:solidFill>
                  <a:srgbClr val="242424"/>
                </a:solidFill>
                <a:latin typeface="UICTFontTextStyleBody"/>
                <a:ea typeface="Times New Roman" panose="02020603050405020304" pitchFamily="18" charset="0"/>
                <a:cs typeface="Times New Roman" panose="02020603050405020304" pitchFamily="18" charset="0"/>
              </a:rPr>
              <a:t>Being able to understand the importance of managing your own time and completing deadline is an art to master at the beginning before the work load gets too intense. Where previous education may have had someone outlining expectations, times and strategies you may not have someone precisely showing you what you need to be doing and when you should be doing it. Beginning a journey where such independence is necessary to understand how you best thrive. Being under pressure to complete something last minute or to have your work completed well in advance to relieve your stress level. </a:t>
            </a:r>
            <a:endParaRPr lang="en-GB" sz="900" dirty="0" smtClean="0">
              <a:effectLst/>
              <a:latin typeface="Times New Roman" panose="02020603050405020304" pitchFamily="18" charset="0"/>
              <a:ea typeface="Times New Roman" panose="02020603050405020304" pitchFamily="18" charset="0"/>
            </a:endParaRPr>
          </a:p>
          <a:p>
            <a:pPr>
              <a:spcAft>
                <a:spcPts val="0"/>
              </a:spcAft>
            </a:pPr>
            <a:r>
              <a:rPr lang="en-GB" sz="900" dirty="0" smtClean="0">
                <a:effectLst/>
                <a:latin typeface="Times New Roman" panose="02020603050405020304" pitchFamily="18" charset="0"/>
                <a:ea typeface="Times New Roman" panose="02020603050405020304" pitchFamily="18" charset="0"/>
              </a:rPr>
              <a:t> </a:t>
            </a:r>
          </a:p>
          <a:p>
            <a:pPr>
              <a:spcAft>
                <a:spcPts val="0"/>
              </a:spcAft>
            </a:pPr>
            <a:r>
              <a:rPr lang="en-GB" sz="900" dirty="0">
                <a:solidFill>
                  <a:srgbClr val="242424"/>
                </a:solidFill>
                <a:latin typeface="UICTFontTextStyleBody"/>
                <a:ea typeface="Times New Roman" panose="02020603050405020304" pitchFamily="18" charset="0"/>
                <a:cs typeface="Times New Roman" panose="02020603050405020304" pitchFamily="18" charset="0"/>
              </a:rPr>
              <a:t>Keeping yourself motivated is a pivotal skill that works hand in hand with time management. Ensuring Large tasks are dissected into smaller more manageable tasks, not leave everything until last minute allows for students to work on a more complex piece of work for shorter periods of time each day. Being strong minded and concentrating on your work load and prioritising over plans with friends will free up more study time. Most Importantly don’t over exhaust yourself and build regular breaks to keep yourself focused and fresh. (Bossier parish community college, no date )</a:t>
            </a:r>
            <a:endParaRPr lang="en-GB" sz="900" dirty="0">
              <a:effectLst/>
              <a:latin typeface="Times New Roman" panose="02020603050405020304" pitchFamily="18" charset="0"/>
              <a:ea typeface="Times New Roman" panose="02020603050405020304" pitchFamily="18" charset="0"/>
            </a:endParaRPr>
          </a:p>
        </p:txBody>
      </p:sp>
      <p:sp>
        <p:nvSpPr>
          <p:cNvPr id="8" name="TextBox 7"/>
          <p:cNvSpPr txBox="1"/>
          <p:nvPr/>
        </p:nvSpPr>
        <p:spPr>
          <a:xfrm>
            <a:off x="4021604" y="4204028"/>
            <a:ext cx="8066210" cy="1477328"/>
          </a:xfrm>
          <a:prstGeom prst="rect">
            <a:avLst/>
          </a:prstGeom>
          <a:noFill/>
          <a:ln w="19050">
            <a:solidFill>
              <a:srgbClr val="FF0066"/>
            </a:solidFill>
          </a:ln>
        </p:spPr>
        <p:txBody>
          <a:bodyPr wrap="square" rtlCol="0">
            <a:spAutoFit/>
          </a:bodyPr>
          <a:lstStyle/>
          <a:p>
            <a:r>
              <a:rPr lang="en-GB" sz="900" dirty="0" smtClean="0"/>
              <a:t>Note </a:t>
            </a:r>
            <a:r>
              <a:rPr lang="en-GB" sz="900" dirty="0"/>
              <a:t>taking </a:t>
            </a:r>
          </a:p>
          <a:p>
            <a:r>
              <a:rPr lang="en-GB" sz="900" dirty="0"/>
              <a:t>Cottrell (2019) talks about the importance of making notes that are not just copied during class but effective to you. Understanding what you have heard and note taking in your own words not only cements your understanding but can help you remember more. The most efficient way of note taking is to put your notes into your own words during lessons, that way your unlikely to end up resubmitting work that you originally received from your lecture. Note taking is crucial to success in </a:t>
            </a:r>
            <a:r>
              <a:rPr lang="en-GB" sz="900" dirty="0" smtClean="0"/>
              <a:t>University </a:t>
            </a:r>
            <a:r>
              <a:rPr lang="en-GB" sz="900" dirty="0"/>
              <a:t>as lots of things you may leave out and forget . Organising your notes is a great study skills have throughout university. After Lectures it can feel draining to continue working but in fact that’s when the information you have been given is at its best fresh in your memory. “ At least 50-60%   what you hear in class is forgotten even if you pay attention” (Cottrell, 2019 , p . 36)</a:t>
            </a:r>
          </a:p>
          <a:p>
            <a:r>
              <a:rPr lang="en-GB" sz="900" dirty="0" smtClean="0"/>
              <a:t>Insuring </a:t>
            </a:r>
            <a:r>
              <a:rPr lang="en-GB" sz="900" dirty="0"/>
              <a:t>you’re notes are practical and constructive is a vital skill of note taking. The open </a:t>
            </a:r>
            <a:r>
              <a:rPr lang="en-GB" sz="900" dirty="0" smtClean="0"/>
              <a:t>University (2021</a:t>
            </a:r>
            <a:r>
              <a:rPr lang="en-GB" sz="900" dirty="0"/>
              <a:t>) suggests There are two main stages of note taking that are valuable to develop. Ensuring you can make notes of the key fundamentals and condense them into key points, that are easy to captivate and form beneficial notes in an effective </a:t>
            </a:r>
            <a:r>
              <a:rPr lang="en-GB" sz="900" dirty="0" smtClean="0"/>
              <a:t>format. </a:t>
            </a:r>
            <a:r>
              <a:rPr lang="en-GB" sz="900" dirty="0"/>
              <a:t>This will help students to develop there academic writing becoming productive memory bank of information. </a:t>
            </a:r>
          </a:p>
        </p:txBody>
      </p:sp>
      <p:sp>
        <p:nvSpPr>
          <p:cNvPr id="9" name="TextBox 8"/>
          <p:cNvSpPr txBox="1"/>
          <p:nvPr/>
        </p:nvSpPr>
        <p:spPr>
          <a:xfrm>
            <a:off x="7910113" y="1103386"/>
            <a:ext cx="4184351" cy="3000821"/>
          </a:xfrm>
          <a:prstGeom prst="rect">
            <a:avLst/>
          </a:prstGeom>
          <a:noFill/>
          <a:ln>
            <a:solidFill>
              <a:srgbClr val="CC66FF"/>
            </a:solidFill>
          </a:ln>
        </p:spPr>
        <p:txBody>
          <a:bodyPr wrap="square" rtlCol="0">
            <a:spAutoFit/>
          </a:bodyPr>
          <a:lstStyle/>
          <a:p>
            <a:r>
              <a:rPr lang="en-GB" sz="900" dirty="0"/>
              <a:t>Reflection. </a:t>
            </a:r>
          </a:p>
          <a:p>
            <a:r>
              <a:rPr lang="en-GB" sz="900" dirty="0"/>
              <a:t>reflecting is when you examine your practice and make necessary improvements to boost your learning in the future. Reflection helps students gain self awareness and self belief. </a:t>
            </a:r>
          </a:p>
          <a:p>
            <a:r>
              <a:rPr lang="en-GB" sz="900" dirty="0" smtClean="0"/>
              <a:t>According </a:t>
            </a:r>
            <a:r>
              <a:rPr lang="en-GB" sz="900" dirty="0"/>
              <a:t>to Heath care professions council (2021) Being able to reflect is a great skill to have as a student. Allowing yourself to self reflection builds a students confidence and promotes positive improvements in there future. </a:t>
            </a:r>
          </a:p>
          <a:p>
            <a:r>
              <a:rPr lang="en-GB" sz="900" dirty="0"/>
              <a:t>Being able to deal with a new situation can be hard but reflecting upon previous experience can help build confidence to tackle a situation. </a:t>
            </a:r>
          </a:p>
          <a:p>
            <a:r>
              <a:rPr lang="en-GB" sz="900" dirty="0"/>
              <a:t>Being able to complete a task is a great skill but being able to self reflect and make improvements to your work will help your skills become stronger. </a:t>
            </a:r>
          </a:p>
          <a:p>
            <a:r>
              <a:rPr lang="en-GB" sz="900" dirty="0"/>
              <a:t>Reflecting is important for your future success as every event in some way helps you prepare and process for your next step.</a:t>
            </a:r>
          </a:p>
          <a:p>
            <a:r>
              <a:rPr lang="en-GB" sz="900" dirty="0" smtClean="0"/>
              <a:t>After </a:t>
            </a:r>
            <a:r>
              <a:rPr lang="en-GB" sz="900" dirty="0"/>
              <a:t>undertaking a study on students ability to reflective within higher education suggest reflecting is a higher-order cognitive skill. </a:t>
            </a:r>
          </a:p>
          <a:p>
            <a:r>
              <a:rPr lang="en-GB" sz="900" dirty="0"/>
              <a:t>Students that can grasp the importance of self reflection are considered extremely desirable students. Students we untimely need within the education system. Students who can reflect hold great potential and skills to achieve qualification and career choices. The capacity for reflection is one of the key components that University’s push to achieve with there students. Being able to reflect within higher education prepares students for there future opportunities. (University world news, 2022) </a:t>
            </a:r>
          </a:p>
        </p:txBody>
      </p:sp>
      <p:sp>
        <p:nvSpPr>
          <p:cNvPr id="10" name="TextBox 9"/>
          <p:cNvSpPr txBox="1"/>
          <p:nvPr/>
        </p:nvSpPr>
        <p:spPr>
          <a:xfrm>
            <a:off x="118964" y="5781177"/>
            <a:ext cx="11975500" cy="784830"/>
          </a:xfrm>
          <a:prstGeom prst="rect">
            <a:avLst/>
          </a:prstGeom>
          <a:noFill/>
          <a:ln>
            <a:solidFill>
              <a:srgbClr val="66FF33"/>
            </a:solidFill>
          </a:ln>
        </p:spPr>
        <p:txBody>
          <a:bodyPr wrap="square" rtlCol="0">
            <a:spAutoFit/>
          </a:bodyPr>
          <a:lstStyle/>
          <a:p>
            <a:pPr>
              <a:spcAft>
                <a:spcPts val="0"/>
              </a:spcAft>
            </a:pPr>
            <a:r>
              <a:rPr lang="en-GB" sz="900" dirty="0" smtClean="0">
                <a:latin typeface="Times New Roman" panose="02020603050405020304" pitchFamily="18" charset="0"/>
                <a:ea typeface="Times New Roman" panose="02020603050405020304" pitchFamily="18" charset="0"/>
              </a:rPr>
              <a:t>Conclusion </a:t>
            </a:r>
            <a:endParaRPr lang="en-GB" sz="900" dirty="0" smtClean="0">
              <a:effectLst/>
              <a:latin typeface="Times New Roman" panose="02020603050405020304" pitchFamily="18" charset="0"/>
              <a:ea typeface="Times New Roman" panose="02020603050405020304" pitchFamily="18" charset="0"/>
            </a:endParaRPr>
          </a:p>
          <a:p>
            <a:pPr>
              <a:spcAft>
                <a:spcPts val="0"/>
              </a:spcAft>
            </a:pPr>
            <a:r>
              <a:rPr lang="en-GB" sz="900" dirty="0" smtClean="0">
                <a:effectLst/>
                <a:latin typeface="Times New Roman" panose="02020603050405020304" pitchFamily="18" charset="0"/>
                <a:ea typeface="Times New Roman" panose="02020603050405020304" pitchFamily="18" charset="0"/>
              </a:rPr>
              <a:t> </a:t>
            </a:r>
            <a:r>
              <a:rPr lang="en-GB" sz="900" dirty="0" smtClean="0">
                <a:solidFill>
                  <a:srgbClr val="242424"/>
                </a:solidFill>
                <a:latin typeface="UICTFontTextStyleBody"/>
                <a:ea typeface="Times New Roman" panose="02020603050405020304" pitchFamily="18" charset="0"/>
                <a:cs typeface="Times New Roman" panose="02020603050405020304" pitchFamily="18" charset="0"/>
              </a:rPr>
              <a:t>To </a:t>
            </a:r>
            <a:r>
              <a:rPr lang="en-GB" sz="900" dirty="0">
                <a:solidFill>
                  <a:srgbClr val="242424"/>
                </a:solidFill>
                <a:latin typeface="UICTFontTextStyleBody"/>
                <a:ea typeface="Times New Roman" panose="02020603050405020304" pitchFamily="18" charset="0"/>
                <a:cs typeface="Times New Roman" panose="02020603050405020304" pitchFamily="18" charset="0"/>
              </a:rPr>
              <a:t>summarise, using study skills such as one ones spoken about today are effective can increase students capability, efficiency and performance. Using study skills to prepare yourself for targets can help decrease anxiety and concerns. </a:t>
            </a:r>
            <a:endParaRPr lang="en-GB" sz="900" dirty="0">
              <a:latin typeface="Times New Roman" panose="02020603050405020304" pitchFamily="18" charset="0"/>
              <a:ea typeface="Times New Roman" panose="02020603050405020304" pitchFamily="18" charset="0"/>
            </a:endParaRPr>
          </a:p>
          <a:p>
            <a:pPr>
              <a:spcAft>
                <a:spcPts val="0"/>
              </a:spcAft>
            </a:pPr>
            <a:r>
              <a:rPr lang="en-GB" sz="900" dirty="0" smtClean="0">
                <a:solidFill>
                  <a:srgbClr val="242424"/>
                </a:solidFill>
                <a:latin typeface="UICTFontTextStyleBody"/>
                <a:ea typeface="Times New Roman" panose="02020603050405020304" pitchFamily="18" charset="0"/>
                <a:cs typeface="Times New Roman" panose="02020603050405020304" pitchFamily="18" charset="0"/>
              </a:rPr>
              <a:t>Being </a:t>
            </a:r>
            <a:r>
              <a:rPr lang="en-GB" sz="900" dirty="0">
                <a:solidFill>
                  <a:srgbClr val="242424"/>
                </a:solidFill>
                <a:latin typeface="UICTFontTextStyleBody"/>
                <a:ea typeface="Times New Roman" panose="02020603050405020304" pitchFamily="18" charset="0"/>
                <a:cs typeface="Times New Roman" panose="02020603050405020304" pitchFamily="18" charset="0"/>
              </a:rPr>
              <a:t>able to focus on the task at hand can ensure students don’t over strain themselves doing things that aren’t necessary and become the most efficient version of themselves. (University of Saskatchewan 2023)</a:t>
            </a:r>
            <a:r>
              <a:rPr lang="en-GB" dirty="0">
                <a:solidFill>
                  <a:srgbClr val="242424"/>
                </a:solidFill>
                <a:latin typeface="UICTFontTextStyleBody"/>
                <a:ea typeface="Times New Roman" panose="02020603050405020304" pitchFamily="18" charset="0"/>
                <a:cs typeface="Times New Roman" panose="02020603050405020304" pitchFamily="18" charset="0"/>
              </a:rPr>
              <a:t> </a:t>
            </a:r>
            <a:endParaRPr lang="en-GB"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10936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015230" y="461638"/>
            <a:ext cx="7803472" cy="5632311"/>
          </a:xfrm>
          <a:prstGeom prst="rect">
            <a:avLst/>
          </a:prstGeom>
          <a:noFill/>
        </p:spPr>
        <p:txBody>
          <a:bodyPr wrap="square" rtlCol="0">
            <a:spAutoFit/>
          </a:bodyPr>
          <a:lstStyle/>
          <a:p>
            <a:pPr algn="ctr"/>
            <a:r>
              <a:rPr lang="en-GB" sz="1000" dirty="0"/>
              <a:t>Reference </a:t>
            </a:r>
            <a:r>
              <a:rPr lang="en-GB" sz="1000" dirty="0" smtClean="0"/>
              <a:t> List</a:t>
            </a:r>
            <a:r>
              <a:rPr lang="en-GB" sz="1000" dirty="0"/>
              <a:t> </a:t>
            </a:r>
          </a:p>
          <a:p>
            <a:r>
              <a:rPr lang="en-GB" sz="1000" dirty="0"/>
              <a:t> </a:t>
            </a:r>
          </a:p>
          <a:p>
            <a:r>
              <a:rPr lang="en-GB" sz="1000" dirty="0"/>
              <a:t>Bossier parish community college (no date) time management. Available at:  </a:t>
            </a:r>
            <a:r>
              <a:rPr lang="en-GB" sz="1000" u="sng" dirty="0">
                <a:hlinkClick r:id="rId2"/>
              </a:rPr>
              <a:t>https://www.bpcc.edu/study-skills/time-management#:~:text=Break%20large%2C%20time%20consuming%20tasks,take%20a%20break%20when%20needed(Accessed:</a:t>
            </a:r>
            <a:r>
              <a:rPr lang="en-GB" sz="1000" dirty="0"/>
              <a:t> 22nd September 2023).</a:t>
            </a:r>
          </a:p>
          <a:p>
            <a:r>
              <a:rPr lang="en-GB" sz="1000" dirty="0"/>
              <a:t> </a:t>
            </a:r>
          </a:p>
          <a:p>
            <a:r>
              <a:rPr lang="en-GB" sz="1000" dirty="0"/>
              <a:t>Cottrell, S. (2019) the study skills handbook. (5th </a:t>
            </a:r>
            <a:r>
              <a:rPr lang="en-GB" sz="1000" dirty="0" err="1"/>
              <a:t>ed</a:t>
            </a:r>
            <a:r>
              <a:rPr lang="en-GB" sz="1000" dirty="0"/>
              <a:t>). Dublin, Ireland  :Bloomsbury publishing plc.</a:t>
            </a:r>
          </a:p>
          <a:p>
            <a:r>
              <a:rPr lang="en-GB" sz="1000" dirty="0"/>
              <a:t> </a:t>
            </a:r>
          </a:p>
          <a:p>
            <a:r>
              <a:rPr lang="en-GB" sz="1000" dirty="0"/>
              <a:t>Heath care professions council (2021) What is reflection. Available at:  </a:t>
            </a:r>
            <a:r>
              <a:rPr lang="en-GB" sz="1000" u="sng" dirty="0">
                <a:hlinkClick r:id="rId3"/>
              </a:rPr>
              <a:t>https://www.hcpc-uk.org/standards/meeting-our-standards/reflective-practice/what-is-reflection/#:~:text=Reflection%20allows%20you%20to%20identify,process%20and%20learn%20from%20them.(Accessed:</a:t>
            </a:r>
            <a:r>
              <a:rPr lang="en-GB" sz="1000" dirty="0"/>
              <a:t> 23rd September 2023).</a:t>
            </a:r>
          </a:p>
          <a:p>
            <a:r>
              <a:rPr lang="en-GB" sz="1000" dirty="0"/>
              <a:t> </a:t>
            </a:r>
          </a:p>
          <a:p>
            <a:r>
              <a:rPr lang="en-GB" sz="1000" dirty="0"/>
              <a:t>Leeds university library (2021) Critical thinking Available at: </a:t>
            </a:r>
            <a:r>
              <a:rPr lang="en-GB" sz="1000" u="sng" dirty="0">
                <a:hlinkClick r:id="rId4"/>
              </a:rPr>
              <a:t>https://youtu.be/TAXUkVT_ilo</a:t>
            </a:r>
            <a:r>
              <a:rPr lang="en-GB" sz="1000" dirty="0"/>
              <a:t> (Accessed: 20th September 2023)</a:t>
            </a:r>
          </a:p>
          <a:p>
            <a:r>
              <a:rPr lang="en-GB" sz="1000" dirty="0"/>
              <a:t> </a:t>
            </a:r>
          </a:p>
          <a:p>
            <a:r>
              <a:rPr lang="en-GB" sz="1000" dirty="0"/>
              <a:t>Oxford Reference (2023) Study Skills. Available at: </a:t>
            </a:r>
            <a:r>
              <a:rPr lang="en-GB" sz="1000" u="sng" dirty="0">
                <a:hlinkClick r:id="rId5"/>
              </a:rPr>
              <a:t>https://www.oxfordreference.com/display/10.1093/oi/authority.20110803100538798(Accessed:</a:t>
            </a:r>
            <a:r>
              <a:rPr lang="en-GB" sz="1000" dirty="0"/>
              <a:t> 23rd </a:t>
            </a:r>
          </a:p>
          <a:p>
            <a:r>
              <a:rPr lang="en-GB" sz="1000" dirty="0"/>
              <a:t>September 2023).</a:t>
            </a:r>
          </a:p>
          <a:p>
            <a:r>
              <a:rPr lang="en-GB" sz="1000" dirty="0"/>
              <a:t> </a:t>
            </a:r>
          </a:p>
          <a:p>
            <a:r>
              <a:rPr lang="en-GB" sz="1000" dirty="0" err="1"/>
              <a:t>SkillsYouNeed</a:t>
            </a:r>
            <a:r>
              <a:rPr lang="en-GB" sz="1000" dirty="0"/>
              <a:t> (2023) Study Skills |  </a:t>
            </a:r>
            <a:r>
              <a:rPr lang="en-GB" sz="1000" dirty="0" err="1"/>
              <a:t>SkillsYouNeed</a:t>
            </a:r>
            <a:r>
              <a:rPr lang="en-GB" sz="1000" dirty="0"/>
              <a:t>. Available at: </a:t>
            </a:r>
            <a:r>
              <a:rPr lang="en-GB" sz="1000" u="sng" dirty="0">
                <a:hlinkClick r:id="rId6"/>
              </a:rPr>
              <a:t>https://www.skillsyouneed.com/learn/study-skills.html</a:t>
            </a:r>
            <a:r>
              <a:rPr lang="en-GB" sz="1000" dirty="0"/>
              <a:t> Accessed: 23 September 2023).</a:t>
            </a:r>
          </a:p>
          <a:p>
            <a:r>
              <a:rPr lang="en-GB" sz="1000" dirty="0"/>
              <a:t> </a:t>
            </a:r>
          </a:p>
          <a:p>
            <a:r>
              <a:rPr lang="en-GB" sz="1000" dirty="0"/>
              <a:t>The Open University (2021) Note taking techniques. Available at: </a:t>
            </a:r>
            <a:r>
              <a:rPr lang="en-GB" sz="1000" u="sng" dirty="0">
                <a:hlinkClick r:id="rId7"/>
              </a:rPr>
              <a:t>https://help.open.ac.uk/notetaking-techniques</a:t>
            </a:r>
            <a:r>
              <a:rPr lang="en-GB" sz="1000" dirty="0"/>
              <a:t> (21st September 2023).</a:t>
            </a:r>
          </a:p>
          <a:p>
            <a:r>
              <a:rPr lang="en-GB" sz="1000" dirty="0"/>
              <a:t> </a:t>
            </a:r>
          </a:p>
          <a:p>
            <a:r>
              <a:rPr lang="en-GB" sz="1000" dirty="0"/>
              <a:t>The university of Edinburgh (2023) Critical thinking. Available at: </a:t>
            </a:r>
            <a:r>
              <a:rPr lang="en-GB" sz="1000" u="sng" dirty="0">
                <a:hlinkClick r:id="rId8"/>
              </a:rPr>
              <a:t>https://www.ed.ac.uk/institute-academic-development/study-hub/learning-resources/critical</a:t>
            </a:r>
            <a:r>
              <a:rPr lang="en-GB" sz="1000" dirty="0"/>
              <a:t>  (Accessed: 20th September 2023).</a:t>
            </a:r>
          </a:p>
          <a:p>
            <a:r>
              <a:rPr lang="en-GB" sz="1000" dirty="0"/>
              <a:t> </a:t>
            </a:r>
          </a:p>
          <a:p>
            <a:r>
              <a:rPr lang="en-GB" sz="1000" dirty="0"/>
              <a:t>University of Saskatchewan (2023) Study Well. Available at:  </a:t>
            </a:r>
            <a:r>
              <a:rPr lang="en-GB" sz="1000" u="sng" dirty="0">
                <a:hlinkClick r:id="rId9"/>
              </a:rPr>
              <a:t>https://students.usask.ca/articles/study</a:t>
            </a:r>
            <a:r>
              <a:rPr lang="en-GB" sz="1000" dirty="0"/>
              <a:t> </a:t>
            </a:r>
            <a:r>
              <a:rPr lang="en-GB" sz="1000" dirty="0" err="1"/>
              <a:t>skills.php</a:t>
            </a:r>
            <a:r>
              <a:rPr lang="en-GB" sz="1000" dirty="0"/>
              <a:t>#:~:text=Good%20study%20skills%20can%20increase,other%20things%20in%20your%20life. (Accessed: 22nd September 2023).</a:t>
            </a:r>
          </a:p>
          <a:p>
            <a:r>
              <a:rPr lang="en-GB" sz="1000" dirty="0"/>
              <a:t> </a:t>
            </a:r>
          </a:p>
          <a:p>
            <a:r>
              <a:rPr lang="en-GB" sz="1000" dirty="0"/>
              <a:t>University of Sheffield (2023) Time management | 301 | the </a:t>
            </a:r>
            <a:r>
              <a:rPr lang="en-GB" sz="1000" dirty="0" err="1"/>
              <a:t>Univerty</a:t>
            </a:r>
            <a:r>
              <a:rPr lang="en-GB" sz="1000" dirty="0"/>
              <a:t> of Sheffield. Available at: </a:t>
            </a:r>
            <a:r>
              <a:rPr lang="en-GB" sz="1000" u="sng" dirty="0">
                <a:hlinkClick r:id="rId10"/>
              </a:rPr>
              <a:t>https://www.sheffield.ac.uk/academic-skills/study-skills-online/time-management</a:t>
            </a:r>
            <a:r>
              <a:rPr lang="en-GB" sz="1000" dirty="0"/>
              <a:t>. (Accessed: 23rd September 2023 ).</a:t>
            </a:r>
          </a:p>
          <a:p>
            <a:r>
              <a:rPr lang="en-GB" sz="1000" dirty="0"/>
              <a:t> </a:t>
            </a:r>
          </a:p>
          <a:p>
            <a:r>
              <a:rPr lang="en-GB" sz="1000" dirty="0"/>
              <a:t>University world news (2022) The importance of reflection for students – and teachers. Available at: </a:t>
            </a:r>
            <a:r>
              <a:rPr lang="en-GB" sz="1000" u="sng" dirty="0">
                <a:hlinkClick r:id="rId11"/>
              </a:rPr>
              <a:t>https://www.universityworldnews.com/post-mobile.php?story=20221019114926402</a:t>
            </a:r>
            <a:r>
              <a:rPr lang="en-GB" sz="1000" dirty="0"/>
              <a:t> (Accessed: 22nd September 2023).</a:t>
            </a:r>
          </a:p>
        </p:txBody>
      </p:sp>
    </p:spTree>
    <p:extLst>
      <p:ext uri="{BB962C8B-B14F-4D97-AF65-F5344CB8AC3E}">
        <p14:creationId xmlns:p14="http://schemas.microsoft.com/office/powerpoint/2010/main" val="6315239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TotalTime>
  <Words>1711</Words>
  <Application>Microsoft Office PowerPoint</Application>
  <PresentationFormat>Widescreen</PresentationFormat>
  <Paragraphs>50</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Times New Roman</vt:lpstr>
      <vt:lpstr>UICTFontTextStyleBody</vt:lpstr>
      <vt:lpstr>Office Theme</vt:lpstr>
      <vt:lpstr>PowerPoint Presentation</vt:lpstr>
      <vt:lpstr>PowerPoint Presentation</vt:lpstr>
    </vt:vector>
  </TitlesOfParts>
  <Company>NPTCBC Schools &amp; Learning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 Atkins (Baglan Primary School)</dc:creator>
  <cp:lastModifiedBy>C Atkins (Baglan Primary School)</cp:lastModifiedBy>
  <cp:revision>6</cp:revision>
  <dcterms:created xsi:type="dcterms:W3CDTF">2023-09-28T11:13:47Z</dcterms:created>
  <dcterms:modified xsi:type="dcterms:W3CDTF">2023-09-28T12:43:27Z</dcterms:modified>
</cp:coreProperties>
</file>