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omments/comment1.xml" ContentType="application/vnd.openxmlformats-officedocument.presentationml.comments+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omments/comment2.xml" ContentType="application/vnd.openxmlformats-officedocument.presentationml.comments+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48"/>
  </p:notesMasterIdLst>
  <p:sldIdLst>
    <p:sldId id="256" r:id="rId2"/>
    <p:sldId id="393" r:id="rId3"/>
    <p:sldId id="468" r:id="rId4"/>
    <p:sldId id="469" r:id="rId5"/>
    <p:sldId id="470" r:id="rId6"/>
    <p:sldId id="471" r:id="rId7"/>
    <p:sldId id="472" r:id="rId8"/>
    <p:sldId id="473" r:id="rId9"/>
    <p:sldId id="257" r:id="rId10"/>
    <p:sldId id="474" r:id="rId11"/>
    <p:sldId id="475" r:id="rId12"/>
    <p:sldId id="476" r:id="rId13"/>
    <p:sldId id="477" r:id="rId14"/>
    <p:sldId id="478" r:id="rId15"/>
    <p:sldId id="479" r:id="rId16"/>
    <p:sldId id="453" r:id="rId17"/>
    <p:sldId id="261" r:id="rId18"/>
    <p:sldId id="481" r:id="rId19"/>
    <p:sldId id="373" r:id="rId20"/>
    <p:sldId id="480" r:id="rId21"/>
    <p:sldId id="456" r:id="rId22"/>
    <p:sldId id="457" r:id="rId23"/>
    <p:sldId id="432" r:id="rId24"/>
    <p:sldId id="482" r:id="rId25"/>
    <p:sldId id="459" r:id="rId26"/>
    <p:sldId id="458" r:id="rId27"/>
    <p:sldId id="483" r:id="rId28"/>
    <p:sldId id="484" r:id="rId29"/>
    <p:sldId id="485" r:id="rId30"/>
    <p:sldId id="486" r:id="rId31"/>
    <p:sldId id="433" r:id="rId32"/>
    <p:sldId id="460" r:id="rId33"/>
    <p:sldId id="461" r:id="rId34"/>
    <p:sldId id="488" r:id="rId35"/>
    <p:sldId id="489" r:id="rId36"/>
    <p:sldId id="298" r:id="rId37"/>
    <p:sldId id="490" r:id="rId38"/>
    <p:sldId id="451" r:id="rId39"/>
    <p:sldId id="380" r:id="rId40"/>
    <p:sldId id="491" r:id="rId41"/>
    <p:sldId id="492" r:id="rId42"/>
    <p:sldId id="463" r:id="rId43"/>
    <p:sldId id="302" r:id="rId44"/>
    <p:sldId id="493" r:id="rId45"/>
    <p:sldId id="305" r:id="rId46"/>
    <p:sldId id="494"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K" initials="KK" lastIdx="25" clrIdx="0">
    <p:extLst/>
  </p:cmAuthor>
  <p:cmAuthor id="2" name="AuQ" initials="AuQ" lastIdx="4"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8" autoAdjust="0"/>
    <p:restoredTop sz="94660"/>
  </p:normalViewPr>
  <p:slideViewPr>
    <p:cSldViewPr>
      <p:cViewPr varScale="1">
        <p:scale>
          <a:sx n="111" d="100"/>
          <a:sy n="111" d="100"/>
        </p:scale>
        <p:origin x="1290" y="108"/>
      </p:cViewPr>
      <p:guideLst>
        <p:guide orient="horz" pos="2160"/>
        <p:guide pos="2880"/>
      </p:guideLst>
    </p:cSldViewPr>
  </p:slideViewPr>
  <p:notesTextViewPr>
    <p:cViewPr>
      <p:scale>
        <a:sx n="1" d="1"/>
        <a:sy n="1" d="1"/>
      </p:scale>
      <p:origin x="0" y="0"/>
    </p:cViewPr>
  </p:notesTextViewPr>
  <p:sorterViewPr>
    <p:cViewPr varScale="1">
      <p:scale>
        <a:sx n="1" d="1"/>
        <a:sy n="1" d="1"/>
      </p:scale>
      <p:origin x="0" y="-298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6-03-16T16:19:27.422" idx="2">
    <p:pos x="4280" y="1839"/>
    <p:text>There is no "day 5" on the previous slide. It is not clear what you are referring to.</p:text>
    <p:extLst mod="1">
      <p:ext uri="{C676402C-5697-4E1C-873F-D02D1690AC5C}">
        <p15:threadingInfo xmlns:p15="http://schemas.microsoft.com/office/powerpoint/2012/main" timeZoneBias="3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6-03-16T16:19:37.743" idx="3">
    <p:pos x="903" y="3804"/>
    <p:text>The note below also appears on the first slide. Delete here?</p:text>
    <p:extLst mod="1">
      <p:ext uri="{C676402C-5697-4E1C-873F-D02D1690AC5C}">
        <p15:threadingInfo xmlns:p15="http://schemas.microsoft.com/office/powerpoint/2012/main" timeZoneBias="3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0210D1-F501-4EAD-A741-C7B5813FF0BA}" type="datetimeFigureOut">
              <a:rPr lang="en-US" smtClean="0"/>
              <a:t>3/6/2018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4464DD-64C1-461B-B1E6-82A8A7022993}" type="slidenum">
              <a:rPr lang="en-US" smtClean="0"/>
              <a:t>‹#›</a:t>
            </a:fld>
            <a:endParaRPr lang="en-US" dirty="0"/>
          </a:p>
        </p:txBody>
      </p:sp>
    </p:spTree>
    <p:extLst>
      <p:ext uri="{BB962C8B-B14F-4D97-AF65-F5344CB8AC3E}">
        <p14:creationId xmlns:p14="http://schemas.microsoft.com/office/powerpoint/2010/main" val="862636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Customer: </a:t>
            </a:r>
            <a:r>
              <a:rPr lang="en-US" sz="1200" i="1" kern="1200" dirty="0" smtClean="0">
                <a:solidFill>
                  <a:schemeClr val="tx1"/>
                </a:solidFill>
                <a:effectLst/>
                <a:latin typeface="+mn-lt"/>
                <a:ea typeface="+mn-ea"/>
                <a:cs typeface="+mn-cs"/>
              </a:rPr>
              <a:t>“Why should I choose you?”</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Business:</a:t>
            </a:r>
            <a:r>
              <a:rPr lang="en-US" sz="1200" i="1" kern="1200" dirty="0" smtClean="0">
                <a:solidFill>
                  <a:schemeClr val="tx1"/>
                </a:solidFill>
                <a:effectLst/>
                <a:latin typeface="+mn-lt"/>
                <a:ea typeface="+mn-ea"/>
                <a:cs typeface="+mn-cs"/>
              </a:rPr>
              <a:t> “Because we promise you that the quality of our products and services shall meet and surpass your expectations.”</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4464DD-64C1-461B-B1E6-82A8A7022993}" type="slidenum">
              <a:rPr lang="en-US" smtClean="0"/>
              <a:t>1</a:t>
            </a:fld>
            <a:endParaRPr lang="en-US" dirty="0"/>
          </a:p>
        </p:txBody>
      </p:sp>
    </p:spTree>
    <p:extLst>
      <p:ext uri="{BB962C8B-B14F-4D97-AF65-F5344CB8AC3E}">
        <p14:creationId xmlns:p14="http://schemas.microsoft.com/office/powerpoint/2010/main" val="859004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Added features like wipers on car headlights, WiFi capability, dual facing cameras, or running Flash on phones may differentiate a product. Features could include surprise and delight features.</a:t>
            </a:r>
          </a:p>
          <a:p>
            <a:r>
              <a:rPr lang="en-US" sz="1200" kern="1200" dirty="0" smtClean="0">
                <a:solidFill>
                  <a:schemeClr val="tx1"/>
                </a:solidFill>
                <a:effectLst/>
                <a:latin typeface="+mn-lt"/>
                <a:ea typeface="+mn-ea"/>
                <a:cs typeface="+mn-cs"/>
              </a:rPr>
              <a:t>For example, users cannot upgrade the memory or replace the batteries on their iPhones themselves. In Android phones, however, both batteries and memory can be changed by the user.</a:t>
            </a:r>
          </a:p>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Apple, as the sole maker of iPhones, exercises total control over development and integration of product and software. Google, in contrast, offers the open Android system to a number of phone manufacturers, including Motorola, HTC, Samsung, LG, and others. Different manufacturers mean hardware design differences and varying reliability.</a:t>
            </a:r>
          </a:p>
          <a:p>
            <a:r>
              <a:rPr lang="en-US" sz="1200" kern="1200" dirty="0" smtClean="0">
                <a:solidFill>
                  <a:schemeClr val="tx1"/>
                </a:solidFill>
                <a:effectLst/>
                <a:latin typeface="+mn-lt"/>
                <a:ea typeface="+mn-ea"/>
                <a:cs typeface="+mn-cs"/>
              </a:rPr>
              <a:t>Stop and go traffic generally wears out brake pads quicker than driving on highways. Durability matters most for products that are used to their full life and then discarded (not repaired), such as light bulbs and batteries.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5</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6</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Examples of this are a plumber taking the time and thought to put plastic wraps around his shoes before stepping into the house or a professor who allows a make-up test for a student who has been through a rough experience.</a:t>
            </a:r>
          </a:p>
          <a:p>
            <a:r>
              <a:rPr lang="en-US" sz="1200" kern="1200" dirty="0" smtClean="0">
                <a:solidFill>
                  <a:schemeClr val="tx1"/>
                </a:solidFill>
                <a:effectLst/>
                <a:latin typeface="+mn-lt"/>
                <a:ea typeface="+mn-ea"/>
                <a:cs typeface="+mn-cs"/>
              </a:rPr>
              <a:t>Examples could be responding to a student’s email within a couple of hours or attending to a customer’s phone call without delay.</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7</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Examples of this are making sure the cable guy turns up at the promised time or the number</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6 train comes on (or near) schedule every day.</a:t>
            </a:r>
          </a:p>
          <a:p>
            <a:r>
              <a:rPr lang="en-US" sz="1200" kern="1200" dirty="0" smtClean="0">
                <a:solidFill>
                  <a:schemeClr val="tx1"/>
                </a:solidFill>
                <a:effectLst/>
                <a:latin typeface="+mn-lt"/>
                <a:ea typeface="+mn-ea"/>
                <a:cs typeface="+mn-cs"/>
              </a:rPr>
              <a:t>For example, a UPS delivery person’s service uniform represents the UPS company to the customer. Framed copies of license to practice and board certification in a doctor’s office testify to the quality of the medical service provided. A single red rose on a spotless white tablecloth on a restaurant table signifies hygiene, organization, and taste.</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8</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9</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10</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Quality planning identifies the customer and his needs and designs a product accordingly for manufacture. Quality control ensures that the product is made according to design specifications. Quality improvement, the third part of the trilogy, involves evaluating customer reactions to the product, measuring gaps in performance, and providing feedback to control and planning for quality improvement.</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11</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Zero defects is the goal, not close enough. This, Crosby said, could be achieved by educating the workforce about quality principles, the need to adhere to defined requirements, and close monitoring and documentation of failures.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12</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13</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14</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15</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4464DD-64C1-461B-B1E6-82A8A7022993}" type="slidenum">
              <a:rPr lang="en-US" smtClean="0"/>
              <a:t>16</a:t>
            </a:fld>
            <a:endParaRPr lang="en-US" dirty="0"/>
          </a:p>
        </p:txBody>
      </p:sp>
    </p:spTree>
    <p:extLst>
      <p:ext uri="{BB962C8B-B14F-4D97-AF65-F5344CB8AC3E}">
        <p14:creationId xmlns:p14="http://schemas.microsoft.com/office/powerpoint/2010/main" val="34503581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17</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Other raters do not set standards as such but provide detailed ratings, such as hotel reviews on TripAdvisor and consumer product reviews by Consumer Reports.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18</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Instead of thinking about how much it costs to improve quality, let’s ask a simple question: What are the costs of </a:t>
            </a:r>
            <a:r>
              <a:rPr lang="en-US" sz="1200" i="1" kern="1200" dirty="0" smtClean="0">
                <a:solidFill>
                  <a:schemeClr val="tx1"/>
                </a:solidFill>
                <a:effectLst/>
                <a:latin typeface="+mn-lt"/>
                <a:ea typeface="+mn-ea"/>
                <a:cs typeface="+mn-cs"/>
              </a:rPr>
              <a:t>not</a:t>
            </a:r>
            <a:r>
              <a:rPr lang="en-US" sz="1200" kern="1200" dirty="0" smtClean="0">
                <a:solidFill>
                  <a:schemeClr val="tx1"/>
                </a:solidFill>
                <a:effectLst/>
                <a:latin typeface="+mn-lt"/>
                <a:ea typeface="+mn-ea"/>
                <a:cs typeface="+mn-cs"/>
              </a:rPr>
              <a:t> having perfect quality? Any cost that would </a:t>
            </a:r>
            <a:r>
              <a:rPr lang="en-US" sz="1200" i="1" kern="1200" dirty="0" smtClean="0">
                <a:solidFill>
                  <a:schemeClr val="tx1"/>
                </a:solidFill>
                <a:effectLst/>
                <a:latin typeface="+mn-lt"/>
                <a:ea typeface="+mn-ea"/>
                <a:cs typeface="+mn-cs"/>
              </a:rPr>
              <a:t>not</a:t>
            </a:r>
            <a:r>
              <a:rPr lang="en-US" sz="1200" kern="1200" dirty="0" smtClean="0">
                <a:solidFill>
                  <a:schemeClr val="tx1"/>
                </a:solidFill>
                <a:effectLst/>
                <a:latin typeface="+mn-lt"/>
                <a:ea typeface="+mn-ea"/>
                <a:cs typeface="+mn-cs"/>
              </a:rPr>
              <a:t> have been incurred if there were no defects, failures, or complaints can be counted as a cost of quality.</a:t>
            </a: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19</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Generally, external failure costs are the hardest to estimate since customers could react in many ways to a defect, from a simple acceptance of a replacement to a class action suit that bankrupts the company.</a:t>
            </a: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20</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21</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22</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4Ms approach: Materials</a:t>
            </a:r>
            <a:r>
              <a:rPr lang="en-US" baseline="0" dirty="0" smtClean="0"/>
              <a:t>, machinery, manpower, methods</a:t>
            </a: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23</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24</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25</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26</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27</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28</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29</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30</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31</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32</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33</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34</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35</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36</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The higher the C</a:t>
            </a:r>
            <a:r>
              <a:rPr lang="en-US" sz="1200" kern="1200" baseline="-25000" dirty="0" smtClean="0">
                <a:solidFill>
                  <a:schemeClr val="tx1"/>
                </a:solidFill>
                <a:effectLst/>
                <a:latin typeface="+mn-lt"/>
                <a:ea typeface="+mn-ea"/>
                <a:cs typeface="+mn-cs"/>
              </a:rPr>
              <a:t>pk,</a:t>
            </a:r>
            <a:r>
              <a:rPr lang="en-US" sz="1200" kern="1200" dirty="0" smtClean="0">
                <a:solidFill>
                  <a:schemeClr val="tx1"/>
                </a:solidFill>
                <a:effectLst/>
                <a:latin typeface="+mn-lt"/>
                <a:ea typeface="+mn-ea"/>
                <a:cs typeface="+mn-cs"/>
              </a:rPr>
              <a:t> the better the fit of the process output to the customer’s needs. In our process, almost 16</a:t>
            </a:r>
            <a:r>
              <a:rPr lang="en-US" sz="1200" kern="1200" baseline="0" dirty="0" smtClean="0">
                <a:solidFill>
                  <a:schemeClr val="tx1"/>
                </a:solidFill>
                <a:effectLst/>
                <a:latin typeface="+mn-lt"/>
                <a:ea typeface="+mn-ea"/>
                <a:cs typeface="+mn-cs"/>
              </a:rPr>
              <a:t> percent</a:t>
            </a:r>
            <a:r>
              <a:rPr lang="en-US" sz="1200" kern="1200" dirty="0" smtClean="0">
                <a:solidFill>
                  <a:schemeClr val="tx1"/>
                </a:solidFill>
                <a:effectLst/>
                <a:latin typeface="+mn-lt"/>
                <a:ea typeface="+mn-ea"/>
                <a:cs typeface="+mn-cs"/>
              </a:rPr>
              <a:t> of pickup times are not acceptable to the callers. We need to either persuade the callers to be more lenient in their standards (unlikely) or increase the C</a:t>
            </a:r>
            <a:r>
              <a:rPr lang="en-US" sz="1200" kern="1200" baseline="-25000" dirty="0" smtClean="0">
                <a:solidFill>
                  <a:schemeClr val="tx1"/>
                </a:solidFill>
                <a:effectLst/>
                <a:latin typeface="+mn-lt"/>
                <a:ea typeface="+mn-ea"/>
                <a:cs typeface="+mn-cs"/>
              </a:rPr>
              <a:t>pk </a:t>
            </a:r>
            <a:r>
              <a:rPr lang="en-US" sz="1200" kern="1200" dirty="0" smtClean="0">
                <a:solidFill>
                  <a:schemeClr val="tx1"/>
                </a:solidFill>
                <a:effectLst/>
                <a:latin typeface="+mn-lt"/>
                <a:ea typeface="+mn-ea"/>
                <a:cs typeface="+mn-cs"/>
              </a:rPr>
              <a:t>of our process such that all calls are picked up within 10.97 seconds, the callers UTL. How do we do this? Looking at the C</a:t>
            </a:r>
            <a:r>
              <a:rPr lang="en-US" sz="1200" kern="1200" baseline="-25000" dirty="0" smtClean="0">
                <a:solidFill>
                  <a:schemeClr val="tx1"/>
                </a:solidFill>
                <a:effectLst/>
                <a:latin typeface="+mn-lt"/>
                <a:ea typeface="+mn-ea"/>
                <a:cs typeface="+mn-cs"/>
              </a:rPr>
              <a:t>pk</a:t>
            </a:r>
            <a:r>
              <a:rPr lang="en-US" sz="1200" kern="1200" dirty="0" smtClean="0">
                <a:solidFill>
                  <a:schemeClr val="tx1"/>
                </a:solidFill>
                <a:effectLst/>
                <a:latin typeface="+mn-lt"/>
                <a:ea typeface="+mn-ea"/>
                <a:cs typeface="+mn-cs"/>
              </a:rPr>
              <a:t> formula, one way would be to reduce the standard deviation of our process, making it tighter, and ensuring that everything (99.73</a:t>
            </a:r>
            <a:r>
              <a:rPr lang="en-US" sz="1200" kern="1200" baseline="0" dirty="0" smtClean="0">
                <a:solidFill>
                  <a:schemeClr val="tx1"/>
                </a:solidFill>
                <a:effectLst/>
                <a:latin typeface="+mn-lt"/>
                <a:ea typeface="+mn-ea"/>
                <a:cs typeface="+mn-cs"/>
              </a:rPr>
              <a:t> percent</a:t>
            </a:r>
            <a:r>
              <a:rPr lang="en-US" sz="1200" kern="1200" dirty="0" smtClean="0">
                <a:solidFill>
                  <a:schemeClr val="tx1"/>
                </a:solidFill>
                <a:effectLst/>
                <a:latin typeface="+mn-lt"/>
                <a:ea typeface="+mn-ea"/>
                <a:cs typeface="+mn-cs"/>
              </a:rPr>
              <a:t>) is made with minimum variation from the process mean. Since the standard deviation would be reduced, the upper and lower control limits would naturally be lower numbers (mean ± 3 standard deviations), and the process spread would be minimized.</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37</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38</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Perceived service quality equals experienced service </a:t>
            </a:r>
            <a:r>
              <a:rPr lang="en-US" sz="1200" i="0" kern="1200" dirty="0" smtClean="0">
                <a:solidFill>
                  <a:schemeClr val="tx1"/>
                </a:solidFill>
                <a:effectLst/>
                <a:latin typeface="+mn-lt"/>
                <a:ea typeface="+mn-ea"/>
                <a:cs typeface="+mn-cs"/>
              </a:rPr>
              <a:t>minus e</a:t>
            </a:r>
            <a:r>
              <a:rPr lang="en-US" sz="1200" kern="1200" dirty="0" smtClean="0">
                <a:solidFill>
                  <a:schemeClr val="tx1"/>
                </a:solidFill>
                <a:effectLst/>
                <a:latin typeface="+mn-lt"/>
                <a:ea typeface="+mn-ea"/>
                <a:cs typeface="+mn-cs"/>
              </a:rPr>
              <a:t>xpected service. To increase perceived service quality, we can increase actual experienced service (AQ) and/or manage expected service (EQ). Deliberately lowering customer expectations through actions such as price reductions and offering a bare bones product is possible, but it can be dangerous to reputation and sales.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39</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effect becomes very visible when a dissatisfied employee takes it out on the customer. ES can measured with in-house surveys and with metrics such as employee turnover, absenteeism, employee morale, and number of employee suggestions. Employee satisfaction can be improved through equitable reward systems, appropriate training, and employee empowerment. An important element of employee satisfaction, especially in services, is dignity of work.</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40</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buFontTx/>
              <a:buNone/>
            </a:pPr>
            <a:r>
              <a:rPr lang="en-US" dirty="0" smtClean="0"/>
              <a:t>Other </a:t>
            </a:r>
            <a:r>
              <a:rPr lang="en-US" baseline="0" dirty="0" smtClean="0"/>
              <a:t>ways are r</a:t>
            </a:r>
            <a:r>
              <a:rPr lang="en-US" dirty="0" smtClean="0"/>
              <a:t>educing inventory, thus exposing faults and defects earlier in the process, and redesigning</a:t>
            </a:r>
            <a:r>
              <a:rPr lang="en-US" baseline="0" dirty="0" smtClean="0"/>
              <a:t> p</a:t>
            </a:r>
            <a:r>
              <a:rPr lang="en-US" dirty="0" smtClean="0"/>
              <a:t>roducts with fewer parts, improving product reliability, reducing manufacturing complexity, and reducing opportunities for failures.</a:t>
            </a:r>
          </a:p>
        </p:txBody>
      </p:sp>
      <p:sp>
        <p:nvSpPr>
          <p:cNvPr id="4" name="Slide Number Placeholder 3"/>
          <p:cNvSpPr>
            <a:spLocks noGrp="1"/>
          </p:cNvSpPr>
          <p:nvPr>
            <p:ph type="sldNum" sz="quarter" idx="10"/>
          </p:nvPr>
        </p:nvSpPr>
        <p:spPr/>
        <p:txBody>
          <a:bodyPr/>
          <a:lstStyle/>
          <a:p>
            <a:fld id="{614464DD-64C1-461B-B1E6-82A8A7022993}" type="slidenum">
              <a:rPr lang="en-US" smtClean="0"/>
              <a:t>41</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What else could go wrong? Implementation.  Employees and customers barraged by slogans and messages about quality tune out</a:t>
            </a:r>
          </a:p>
          <a:p>
            <a:r>
              <a:rPr lang="en-US" sz="1200" kern="1200" dirty="0" smtClean="0">
                <a:solidFill>
                  <a:schemeClr val="tx1"/>
                </a:solidFill>
                <a:effectLst/>
                <a:latin typeface="+mn-lt"/>
                <a:ea typeface="+mn-ea"/>
                <a:cs typeface="+mn-cs"/>
              </a:rPr>
              <a:t>It takes time, money, and visible commitment. Visible investments in worker training, consistent follow-up, management passion, and clear links of rewards to quality milestones and targets help</a:t>
            </a:r>
          </a:p>
          <a:p>
            <a:r>
              <a:rPr lang="en-US" sz="1200" kern="1200" dirty="0" smtClean="0">
                <a:solidFill>
                  <a:schemeClr val="tx1"/>
                </a:solidFill>
                <a:effectLst/>
                <a:latin typeface="+mn-lt"/>
                <a:ea typeface="+mn-ea"/>
                <a:cs typeface="+mn-cs"/>
              </a:rPr>
              <a:t>6 sigma has also posed some unexpected problems. Centering and continuous tightening of the process to make everything as close to the customers ideal as possible, has, no doubt, improved quality.  Yet it may have also created a working ‘hell’ for employees, placing them under constant and intense pressure to work harder and harder with less. Continuous improvement demands a relentless focus on efficiency, aiming to squeeze every little bit of variance out of the system</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42</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Performance metrics in health care are resisted. The reasons are a lack of standardization of practices and apprehension about being sued if found wanting against those metrics.</a:t>
            </a:r>
          </a:p>
        </p:txBody>
      </p:sp>
      <p:sp>
        <p:nvSpPr>
          <p:cNvPr id="4" name="Slide Number Placeholder 3"/>
          <p:cNvSpPr>
            <a:spLocks noGrp="1"/>
          </p:cNvSpPr>
          <p:nvPr>
            <p:ph type="sldNum" sz="quarter" idx="10"/>
          </p:nvPr>
        </p:nvSpPr>
        <p:spPr/>
        <p:txBody>
          <a:bodyPr/>
          <a:lstStyle/>
          <a:p>
            <a:fld id="{614464DD-64C1-461B-B1E6-82A8A7022993}" type="slidenum">
              <a:rPr lang="en-US" smtClean="0"/>
              <a:t>43</a:t>
            </a:fld>
            <a:endParaRPr lang="en-US" dirty="0"/>
          </a:p>
        </p:txBody>
      </p:sp>
    </p:spTree>
    <p:extLst>
      <p:ext uri="{BB962C8B-B14F-4D97-AF65-F5344CB8AC3E}">
        <p14:creationId xmlns:p14="http://schemas.microsoft.com/office/powerpoint/2010/main" val="429428423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American</a:t>
            </a:r>
            <a:r>
              <a:rPr lang="en-US" sz="1200" kern="1200" baseline="0" dirty="0" smtClean="0">
                <a:solidFill>
                  <a:schemeClr val="tx1"/>
                </a:solidFill>
                <a:effectLst/>
                <a:latin typeface="+mn-lt"/>
                <a:ea typeface="+mn-ea"/>
                <a:cs typeface="+mn-cs"/>
              </a:rPr>
              <a:t> Recovery and Reinvestment A</a:t>
            </a:r>
            <a:r>
              <a:rPr lang="en-US" sz="1200" kern="1200" dirty="0" smtClean="0">
                <a:solidFill>
                  <a:schemeClr val="tx1"/>
                </a:solidFill>
                <a:effectLst/>
                <a:latin typeface="+mn-lt"/>
                <a:ea typeface="+mn-ea"/>
                <a:cs typeface="+mn-cs"/>
              </a:rPr>
              <a:t>ct reimburses part of the expense to convert to electronic format, provided the doctors show that they are actually using it. Doctors and hospitals that haven't made the move to electronic health records will receive lower payments from Medicare and Medicaid after 2015.</a:t>
            </a:r>
          </a:p>
          <a:p>
            <a:r>
              <a:rPr lang="en-US" sz="1200" kern="1200" dirty="0" smtClean="0">
                <a:solidFill>
                  <a:schemeClr val="tx1"/>
                </a:solidFill>
                <a:effectLst/>
                <a:latin typeface="+mn-lt"/>
                <a:ea typeface="+mn-ea"/>
                <a:cs typeface="+mn-cs"/>
              </a:rPr>
              <a:t>Medicines come with scratch-off labels containing codes that users text to a system that checks and verifies the authenticity of the drug.</a:t>
            </a:r>
          </a:p>
          <a:p>
            <a:r>
              <a:rPr lang="en-US" sz="1200" kern="1200" dirty="0" smtClean="0">
                <a:solidFill>
                  <a:schemeClr val="tx1"/>
                </a:solidFill>
                <a:effectLst/>
                <a:latin typeface="+mn-lt"/>
                <a:ea typeface="+mn-ea"/>
                <a:cs typeface="+mn-cs"/>
              </a:rPr>
              <a:t>The moral and ethical dimensions of quality have become too visible and too important to reputation for businesses to ignore them any longer.</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44</a:t>
            </a:fld>
            <a:endParaRPr lang="en-US" dirty="0"/>
          </a:p>
        </p:txBody>
      </p:sp>
    </p:spTree>
    <p:extLst>
      <p:ext uri="{BB962C8B-B14F-4D97-AF65-F5344CB8AC3E}">
        <p14:creationId xmlns:p14="http://schemas.microsoft.com/office/powerpoint/2010/main" val="429428423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Customer: </a:t>
            </a:r>
            <a:r>
              <a:rPr lang="en-US" sz="1200" i="1" kern="1200" dirty="0" smtClean="0">
                <a:solidFill>
                  <a:schemeClr val="tx1"/>
                </a:solidFill>
                <a:effectLst/>
                <a:latin typeface="+mn-lt"/>
                <a:ea typeface="+mn-ea"/>
                <a:cs typeface="+mn-cs"/>
              </a:rPr>
              <a:t>“Why should I choose you?”</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Business:</a:t>
            </a:r>
            <a:r>
              <a:rPr lang="en-US" sz="1200" i="1" kern="1200" dirty="0" smtClean="0">
                <a:solidFill>
                  <a:schemeClr val="tx1"/>
                </a:solidFill>
                <a:effectLst/>
                <a:latin typeface="+mn-lt"/>
                <a:ea typeface="+mn-ea"/>
                <a:cs typeface="+mn-cs"/>
              </a:rPr>
              <a:t> “Because we promise you that the quality of our products and services shall meet and surpass your expectations.”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45</a:t>
            </a:fld>
            <a:endParaRPr lang="en-US" dirty="0"/>
          </a:p>
        </p:txBody>
      </p:sp>
    </p:spTree>
    <p:extLst>
      <p:ext uri="{BB962C8B-B14F-4D97-AF65-F5344CB8AC3E}">
        <p14:creationId xmlns:p14="http://schemas.microsoft.com/office/powerpoint/2010/main" val="82297591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46</a:t>
            </a:fld>
            <a:endParaRPr lang="en-US" dirty="0"/>
          </a:p>
        </p:txBody>
      </p:sp>
    </p:spTree>
    <p:extLst>
      <p:ext uri="{BB962C8B-B14F-4D97-AF65-F5344CB8AC3E}">
        <p14:creationId xmlns:p14="http://schemas.microsoft.com/office/powerpoint/2010/main" val="822975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7AC4773-EDBF-46A4-99EC-833D352F030F}" type="datetime1">
              <a:rPr lang="en-US" smtClean="0"/>
              <a:t>3/6/2018</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4005711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B1D0C05-8B15-4543-9AD7-23BFBDDAF59A}" type="datetime1">
              <a:rPr lang="en-US" smtClean="0"/>
              <a:t>3/6/2018</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050267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1A69FC-6B5D-4754-A6EB-B5C8F8424AE3}" type="datetime1">
              <a:rPr lang="en-US" smtClean="0"/>
              <a:t>3/6/2018</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999479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CF7C0BC-D7E1-4156-9799-E4B6619DB1A1}" type="datetime1">
              <a:rPr lang="en-US" smtClean="0"/>
              <a:t>3/6/2018</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345978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C3897B6-AAAE-46C9-911F-30C18086BE30}" type="datetime1">
              <a:rPr lang="en-US" smtClean="0"/>
              <a:t>3/6/2018</a:t>
            </a:fld>
            <a:endParaRPr lang="en-US" dirty="0"/>
          </a:p>
        </p:txBody>
      </p:sp>
      <p:sp>
        <p:nvSpPr>
          <p:cNvPr id="8" name="Footer Placeholder 7"/>
          <p:cNvSpPr>
            <a:spLocks noGrp="1"/>
          </p:cNvSpPr>
          <p:nvPr>
            <p:ph type="ftr" sz="quarter" idx="11"/>
          </p:nvPr>
        </p:nvSpPr>
        <p:spPr/>
        <p:txBody>
          <a:bodyPr/>
          <a:lstStyle/>
          <a:p>
            <a:r>
              <a:rPr lang="en-US" dirty="0" smtClean="0"/>
              <a:t>© Taylor &amp; Francis 2016</a:t>
            </a:r>
            <a:endParaRPr lang="en-US" dirty="0"/>
          </a:p>
        </p:txBody>
      </p:sp>
      <p:sp>
        <p:nvSpPr>
          <p:cNvPr id="9" name="Slide Number Placeholder 8"/>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347277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024D6DC-5F28-4DF5-93C4-3086E0DC68ED}" type="datetime1">
              <a:rPr lang="en-US" smtClean="0"/>
              <a:t>3/6/2018</a:t>
            </a:fld>
            <a:endParaRPr lang="en-US" dirty="0"/>
          </a:p>
        </p:txBody>
      </p:sp>
      <p:sp>
        <p:nvSpPr>
          <p:cNvPr id="4" name="Footer Placeholder 3"/>
          <p:cNvSpPr>
            <a:spLocks noGrp="1"/>
          </p:cNvSpPr>
          <p:nvPr>
            <p:ph type="ftr" sz="quarter" idx="11"/>
          </p:nvPr>
        </p:nvSpPr>
        <p:spPr/>
        <p:txBody>
          <a:bodyPr/>
          <a:lstStyle/>
          <a:p>
            <a:r>
              <a:rPr lang="en-US" dirty="0" smtClean="0"/>
              <a:t>© Taylor &amp; Francis 2016</a:t>
            </a:r>
            <a:endParaRPr lang="en-US" dirty="0"/>
          </a:p>
        </p:txBody>
      </p:sp>
      <p:sp>
        <p:nvSpPr>
          <p:cNvPr id="5" name="Slide Number Placeholder 4"/>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386768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30B083-DF4D-4427-9BF3-D4A2B820C2C5}" type="datetime1">
              <a:rPr lang="en-US" smtClean="0"/>
              <a:t>3/6/2018</a:t>
            </a:fld>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
        <p:nvSpPr>
          <p:cNvPr id="4" name="Slide Number Placeholder 3"/>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834759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C936E3-1598-4B38-8128-5380CD791BEC}" type="datetime1">
              <a:rPr lang="en-US" smtClean="0"/>
              <a:t>3/6/2018</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2436007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A65869-0B6A-416B-90BF-0B6EAA86A2C2}" type="datetime1">
              <a:rPr lang="en-US" smtClean="0"/>
              <a:t>3/6/2018</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2773904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D0574FC-FE0B-4147-90F6-563A03732BB5}" type="datetime1">
              <a:rPr lang="en-US" smtClean="0"/>
              <a:t>3/6/2018</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863945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4620925-8389-4379-97B4-26059D44A9DF}" type="datetime1">
              <a:rPr lang="en-US" smtClean="0"/>
              <a:t>3/6/2018</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588838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61674C-29A3-468A-A820-5360E714D12B}" type="datetime1">
              <a:rPr lang="en-US" smtClean="0"/>
              <a:t>3/6/2018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t>© Taylor &amp; Francis 2016</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737BA6-4C45-401E-9DEF-C84DCAFB1E12}" type="slidenum">
              <a:rPr lang="en-US" smtClean="0"/>
              <a:t>‹#›</a:t>
            </a:fld>
            <a:endParaRPr lang="en-US" dirty="0"/>
          </a:p>
        </p:txBody>
      </p:sp>
    </p:spTree>
    <p:extLst>
      <p:ext uri="{BB962C8B-B14F-4D97-AF65-F5344CB8AC3E}">
        <p14:creationId xmlns:p14="http://schemas.microsoft.com/office/powerpoint/2010/main" val="35669422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Managing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lstStyle/>
          <a:p>
            <a:pPr lvl="0">
              <a:buClr>
                <a:srgbClr val="002060"/>
              </a:buClr>
              <a:buFont typeface="Wingdings" panose="05000000000000000000" pitchFamily="2" charset="2"/>
              <a:buChar char="§"/>
            </a:pPr>
            <a:r>
              <a:rPr lang="en-US" dirty="0" smtClean="0">
                <a:solidFill>
                  <a:srgbClr val="000000"/>
                </a:solidFill>
                <a:effectLst/>
              </a:rPr>
              <a:t>What is quality?	</a:t>
            </a:r>
          </a:p>
          <a:p>
            <a:pPr lvl="0">
              <a:buClr>
                <a:srgbClr val="002060"/>
              </a:buClr>
              <a:buFont typeface="Wingdings" panose="05000000000000000000" pitchFamily="2" charset="2"/>
              <a:buChar char="§"/>
            </a:pPr>
            <a:r>
              <a:rPr lang="en-US" dirty="0" smtClean="0">
                <a:solidFill>
                  <a:srgbClr val="000000"/>
                </a:solidFill>
                <a:effectLst/>
              </a:rPr>
              <a:t>Why is quality </a:t>
            </a:r>
            <a:r>
              <a:rPr lang="en-US" dirty="0">
                <a:solidFill>
                  <a:srgbClr val="000000"/>
                </a:solidFill>
              </a:rPr>
              <a:t>i</a:t>
            </a:r>
            <a:r>
              <a:rPr lang="en-US" dirty="0" smtClean="0">
                <a:solidFill>
                  <a:srgbClr val="000000"/>
                </a:solidFill>
                <a:effectLst/>
              </a:rPr>
              <a:t>mportant?</a:t>
            </a:r>
          </a:p>
          <a:p>
            <a:pPr lvl="0">
              <a:buClr>
                <a:srgbClr val="002060"/>
              </a:buClr>
              <a:buFont typeface="Wingdings" panose="05000000000000000000" pitchFamily="2" charset="2"/>
              <a:buChar char="§"/>
            </a:pPr>
            <a:r>
              <a:rPr lang="en-US" dirty="0" smtClean="0">
                <a:solidFill>
                  <a:srgbClr val="000000"/>
                </a:solidFill>
                <a:effectLst/>
              </a:rPr>
              <a:t>How is </a:t>
            </a:r>
            <a:r>
              <a:rPr lang="en-US" dirty="0">
                <a:solidFill>
                  <a:srgbClr val="000000"/>
                </a:solidFill>
              </a:rPr>
              <a:t>q</a:t>
            </a:r>
            <a:r>
              <a:rPr lang="en-US" dirty="0" smtClean="0">
                <a:solidFill>
                  <a:srgbClr val="000000"/>
                </a:solidFill>
              </a:rPr>
              <a:t>uality </a:t>
            </a:r>
            <a:r>
              <a:rPr lang="en-US" dirty="0">
                <a:solidFill>
                  <a:srgbClr val="000000"/>
                </a:solidFill>
              </a:rPr>
              <a:t>m</a:t>
            </a:r>
            <a:r>
              <a:rPr lang="en-US" dirty="0" smtClean="0">
                <a:solidFill>
                  <a:srgbClr val="000000"/>
                </a:solidFill>
              </a:rPr>
              <a:t>anagement done</a:t>
            </a:r>
            <a:r>
              <a:rPr lang="en-US" dirty="0" smtClean="0">
                <a:solidFill>
                  <a:srgbClr val="000000"/>
                </a:solidFill>
                <a:effectLst/>
              </a:rPr>
              <a:t>?</a:t>
            </a:r>
          </a:p>
          <a:p>
            <a:pPr lvl="0">
              <a:buClr>
                <a:srgbClr val="002060"/>
              </a:buClr>
              <a:buFont typeface="Wingdings" panose="05000000000000000000" pitchFamily="2" charset="2"/>
              <a:buChar char="§"/>
            </a:pPr>
            <a:r>
              <a:rPr lang="en-US" dirty="0" smtClean="0">
                <a:solidFill>
                  <a:srgbClr val="000000"/>
                </a:solidFill>
                <a:effectLst/>
              </a:rPr>
              <a:t>Was it done right?</a:t>
            </a:r>
          </a:p>
          <a:p>
            <a:pPr lvl="0">
              <a:buClr>
                <a:srgbClr val="002060"/>
              </a:buClr>
              <a:buFont typeface="Wingdings" panose="05000000000000000000" pitchFamily="2" charset="2"/>
              <a:buChar char="§"/>
            </a:pPr>
            <a:r>
              <a:rPr lang="en-US" dirty="0" smtClean="0">
                <a:solidFill>
                  <a:srgbClr val="000000"/>
                </a:solidFill>
                <a:effectLst/>
              </a:rPr>
              <a:t>Current trends in </a:t>
            </a:r>
            <a:r>
              <a:rPr lang="en-US" dirty="0">
                <a:solidFill>
                  <a:srgbClr val="000000"/>
                </a:solidFill>
              </a:rPr>
              <a:t>q</a:t>
            </a:r>
            <a:r>
              <a:rPr lang="en-US" dirty="0" smtClean="0">
                <a:solidFill>
                  <a:srgbClr val="000000"/>
                </a:solidFill>
              </a:rPr>
              <a:t>uality </a:t>
            </a:r>
            <a:r>
              <a:rPr lang="en-US" dirty="0">
                <a:solidFill>
                  <a:srgbClr val="000000"/>
                </a:solidFill>
              </a:rPr>
              <a:t>m</a:t>
            </a:r>
            <a:r>
              <a:rPr lang="en-US" dirty="0" smtClean="0">
                <a:solidFill>
                  <a:srgbClr val="000000"/>
                </a:solidFill>
              </a:rPr>
              <a:t>anagement </a:t>
            </a:r>
            <a:endParaRPr lang="en-US" dirty="0" smtClean="0">
              <a:solidFill>
                <a:srgbClr val="000000"/>
              </a:solidFill>
              <a:effectLst/>
            </a:endParaRPr>
          </a:p>
          <a:p>
            <a:pPr lvl="0">
              <a:buClr>
                <a:srgbClr val="002060"/>
              </a:buClr>
              <a:buFont typeface="Wingdings" panose="05000000000000000000" pitchFamily="2" charset="2"/>
              <a:buChar char="§"/>
            </a:pPr>
            <a:r>
              <a:rPr lang="en-US" dirty="0" smtClean="0">
                <a:solidFill>
                  <a:srgbClr val="000000"/>
                </a:solidFill>
                <a:effectLst/>
              </a:rPr>
              <a:t>Conclusion</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890200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What Is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ctr">
            <a:normAutofit lnSpcReduction="10000"/>
          </a:bodyPr>
          <a:lstStyle/>
          <a:p>
            <a:pPr marL="0" indent="0" algn="ctr">
              <a:buNone/>
            </a:pPr>
            <a:r>
              <a:rPr lang="en-US" dirty="0" smtClean="0"/>
              <a:t>Quality </a:t>
            </a:r>
            <a:r>
              <a:rPr lang="en-US" dirty="0"/>
              <a:t>is defined in many ways, and </a:t>
            </a:r>
            <a:r>
              <a:rPr lang="en-US" dirty="0" smtClean="0"/>
              <a:t>specific </a:t>
            </a:r>
            <a:r>
              <a:rPr lang="en-US" dirty="0"/>
              <a:t>quality dimensions appeal differently to different </a:t>
            </a:r>
            <a:r>
              <a:rPr lang="en-US" dirty="0" smtClean="0"/>
              <a:t>people.</a:t>
            </a:r>
          </a:p>
          <a:p>
            <a:pPr marL="0" indent="0" algn="ctr">
              <a:buNone/>
            </a:pPr>
            <a:r>
              <a:rPr lang="en-US" dirty="0"/>
              <a:t>For manufactured </a:t>
            </a:r>
            <a:r>
              <a:rPr lang="en-US" dirty="0" smtClean="0"/>
              <a:t>products, those </a:t>
            </a:r>
            <a:r>
              <a:rPr lang="en-US" dirty="0"/>
              <a:t>individual differences are not too </a:t>
            </a:r>
            <a:r>
              <a:rPr lang="en-US" dirty="0" smtClean="0"/>
              <a:t>wide and they </a:t>
            </a:r>
            <a:r>
              <a:rPr lang="en-US" dirty="0"/>
              <a:t>can be measured in tangible terms </a:t>
            </a:r>
            <a:r>
              <a:rPr lang="en-US" dirty="0" smtClean="0"/>
              <a:t>and </a:t>
            </a:r>
            <a:r>
              <a:rPr lang="en-US" dirty="0"/>
              <a:t>don’t change that often. For service </a:t>
            </a:r>
            <a:r>
              <a:rPr lang="en-US" dirty="0" smtClean="0"/>
              <a:t>products, quality </a:t>
            </a:r>
            <a:r>
              <a:rPr lang="en-US" dirty="0"/>
              <a:t>dimensions may frequently be much more </a:t>
            </a:r>
            <a:r>
              <a:rPr lang="en-US" dirty="0" smtClean="0"/>
              <a:t>intangible.</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6855967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What Is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fontScale="92500" lnSpcReduction="10000"/>
          </a:bodyPr>
          <a:lstStyle/>
          <a:p>
            <a:pPr>
              <a:buFont typeface="Wingdings" panose="05000000000000000000" pitchFamily="2" charset="2"/>
              <a:buChar char="§"/>
            </a:pPr>
            <a:r>
              <a:rPr lang="en-US" dirty="0"/>
              <a:t>Quality for manufactured products is made up of dimensions such as performance, features, </a:t>
            </a:r>
            <a:r>
              <a:rPr lang="en-US" dirty="0" smtClean="0"/>
              <a:t>serviceability, </a:t>
            </a:r>
            <a:r>
              <a:rPr lang="en-US" dirty="0"/>
              <a:t>reliability, durability, </a:t>
            </a:r>
            <a:r>
              <a:rPr lang="en-US" dirty="0" smtClean="0"/>
              <a:t>aesthetics, </a:t>
            </a:r>
            <a:r>
              <a:rPr lang="en-US" dirty="0"/>
              <a:t>and </a:t>
            </a:r>
            <a:r>
              <a:rPr lang="en-US" dirty="0" smtClean="0"/>
              <a:t>brand.</a:t>
            </a:r>
          </a:p>
          <a:p>
            <a:pPr lvl="0">
              <a:buFont typeface="Wingdings" panose="05000000000000000000" pitchFamily="2" charset="2"/>
              <a:buChar char="§"/>
            </a:pPr>
            <a:r>
              <a:rPr lang="en-US" dirty="0"/>
              <a:t>Quality for services involves more subjective considerations of empathy, assurance, reliability, </a:t>
            </a:r>
            <a:r>
              <a:rPr lang="en-US" dirty="0" smtClean="0"/>
              <a:t>responsiveness</a:t>
            </a:r>
            <a:r>
              <a:rPr lang="en-US" dirty="0"/>
              <a:t>, and </a:t>
            </a:r>
            <a:r>
              <a:rPr lang="en-US" dirty="0" smtClean="0"/>
              <a:t>tangibles.</a:t>
            </a:r>
          </a:p>
          <a:p>
            <a:pPr lvl="0">
              <a:buFont typeface="Wingdings" panose="05000000000000000000" pitchFamily="2" charset="2"/>
              <a:buChar char="§"/>
            </a:pPr>
            <a:r>
              <a:rPr lang="en-US" dirty="0"/>
              <a:t>Service quality varies more than manufactured product </a:t>
            </a:r>
            <a:r>
              <a:rPr lang="en-US" dirty="0" smtClean="0"/>
              <a:t>quality </a:t>
            </a:r>
            <a:r>
              <a:rPr lang="en-US" dirty="0"/>
              <a:t>since it is defined much more </a:t>
            </a:r>
            <a:r>
              <a:rPr lang="en-US" dirty="0" smtClean="0"/>
              <a:t>individually and </a:t>
            </a:r>
            <a:r>
              <a:rPr lang="en-US" dirty="0"/>
              <a:t>is delivered by </a:t>
            </a:r>
            <a:r>
              <a:rPr lang="en-US" dirty="0" smtClean="0"/>
              <a:t>people.</a:t>
            </a:r>
            <a:endParaRPr lang="en-US" i="1"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661586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Dimensions of Product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fontScale="92500" lnSpcReduction="10000"/>
          </a:bodyPr>
          <a:lstStyle/>
          <a:p>
            <a:pPr>
              <a:buFont typeface="Wingdings" panose="05000000000000000000" pitchFamily="2" charset="2"/>
              <a:buChar char="§"/>
            </a:pPr>
            <a:r>
              <a:rPr lang="en-US" i="1" dirty="0" smtClean="0"/>
              <a:t>Performance</a:t>
            </a:r>
            <a:r>
              <a:rPr lang="en-US" dirty="0" smtClean="0"/>
              <a:t>: Is </a:t>
            </a:r>
            <a:r>
              <a:rPr lang="en-US" dirty="0"/>
              <a:t>the product performing appropriate to the user’s environment? Does the product fit and meet customer expectations regarding standards of use</a:t>
            </a:r>
            <a:r>
              <a:rPr lang="en-US" dirty="0" smtClean="0"/>
              <a:t>?</a:t>
            </a:r>
          </a:p>
          <a:p>
            <a:pPr>
              <a:buFont typeface="Wingdings" panose="05000000000000000000" pitchFamily="2" charset="2"/>
              <a:buChar char="§"/>
            </a:pPr>
            <a:r>
              <a:rPr lang="en-US" i="1" dirty="0" smtClean="0"/>
              <a:t>Features</a:t>
            </a:r>
            <a:r>
              <a:rPr lang="en-US" dirty="0" smtClean="0"/>
              <a:t>: Any </a:t>
            </a:r>
            <a:r>
              <a:rPr lang="en-US" dirty="0"/>
              <a:t>feature that matters to a user, including design and </a:t>
            </a:r>
            <a:r>
              <a:rPr lang="en-US" dirty="0" smtClean="0"/>
              <a:t>weight</a:t>
            </a:r>
          </a:p>
          <a:p>
            <a:pPr>
              <a:buFont typeface="Wingdings" panose="05000000000000000000" pitchFamily="2" charset="2"/>
              <a:buChar char="§"/>
            </a:pPr>
            <a:r>
              <a:rPr lang="en-US" i="1" dirty="0" smtClean="0"/>
              <a:t>Serviceability: </a:t>
            </a:r>
            <a:r>
              <a:rPr lang="en-US" dirty="0" smtClean="0"/>
              <a:t>Ease </a:t>
            </a:r>
            <a:r>
              <a:rPr lang="en-US" dirty="0"/>
              <a:t>of repair, </a:t>
            </a:r>
            <a:r>
              <a:rPr lang="en-US" dirty="0" smtClean="0"/>
              <a:t>particularly convenient </a:t>
            </a:r>
            <a:r>
              <a:rPr lang="en-US" dirty="0"/>
              <a:t>location and easy access to consumable parts, and modular design for replaceable parts in a product </a:t>
            </a:r>
            <a:r>
              <a:rPr lang="en-US" dirty="0" smtClean="0"/>
              <a:t>design</a:t>
            </a:r>
            <a:endParaRPr lang="en-US" i="1"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852719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Dimensions of Product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i="1" dirty="0" smtClean="0"/>
              <a:t>Reliability</a:t>
            </a:r>
            <a:r>
              <a:rPr lang="en-US" dirty="0"/>
              <a:t>: </a:t>
            </a:r>
            <a:r>
              <a:rPr lang="en-US" dirty="0" smtClean="0"/>
              <a:t>Consistent </a:t>
            </a:r>
            <a:r>
              <a:rPr lang="en-US" dirty="0"/>
              <a:t>performance over different operating </a:t>
            </a:r>
            <a:r>
              <a:rPr lang="en-US" dirty="0" smtClean="0"/>
              <a:t>conditions; increases </a:t>
            </a:r>
            <a:r>
              <a:rPr lang="en-US" dirty="0"/>
              <a:t>with control over parts and components</a:t>
            </a:r>
            <a:endParaRPr lang="en-US" i="1" dirty="0"/>
          </a:p>
          <a:p>
            <a:pPr>
              <a:buFont typeface="Wingdings" panose="05000000000000000000" pitchFamily="2" charset="2"/>
              <a:buChar char="§"/>
            </a:pPr>
            <a:r>
              <a:rPr lang="en-US" i="1" dirty="0" smtClean="0"/>
              <a:t>Durability</a:t>
            </a:r>
            <a:r>
              <a:rPr lang="en-US" dirty="0" smtClean="0"/>
              <a:t>: The </a:t>
            </a:r>
            <a:r>
              <a:rPr lang="en-US" dirty="0"/>
              <a:t>life of the </a:t>
            </a:r>
            <a:r>
              <a:rPr lang="en-US" dirty="0" smtClean="0"/>
              <a:t>product; can </a:t>
            </a:r>
            <a:r>
              <a:rPr lang="en-US" dirty="0"/>
              <a:t>differ in different operating </a:t>
            </a:r>
            <a:r>
              <a:rPr lang="en-US" dirty="0" smtClean="0"/>
              <a:t>environments</a:t>
            </a:r>
          </a:p>
          <a:p>
            <a:pPr>
              <a:buFont typeface="Wingdings" panose="05000000000000000000" pitchFamily="2" charset="2"/>
              <a:buChar char="§"/>
            </a:pPr>
            <a:r>
              <a:rPr lang="en-US" i="1" dirty="0" smtClean="0"/>
              <a:t>Aesthetics: </a:t>
            </a:r>
            <a:r>
              <a:rPr lang="en-US" dirty="0" smtClean="0"/>
              <a:t>Good </a:t>
            </a:r>
            <a:r>
              <a:rPr lang="en-US" dirty="0"/>
              <a:t>looks and </a:t>
            </a:r>
            <a:r>
              <a:rPr lang="en-US" dirty="0" smtClean="0"/>
              <a:t>feel</a:t>
            </a:r>
            <a:endParaRPr lang="en-US" i="1"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2190116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Dimensions of Product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i="1" dirty="0" smtClean="0"/>
              <a:t>Brand: </a:t>
            </a:r>
            <a:r>
              <a:rPr lang="en-US" dirty="0" smtClean="0"/>
              <a:t>Brand benefits </a:t>
            </a:r>
            <a:r>
              <a:rPr lang="en-US" dirty="0"/>
              <a:t>ranging from assurance of quality to social status and </a:t>
            </a:r>
            <a:r>
              <a:rPr lang="en-US" dirty="0" smtClean="0"/>
              <a:t>resale value</a:t>
            </a:r>
          </a:p>
          <a:p>
            <a:pPr>
              <a:buFont typeface="Wingdings" panose="05000000000000000000" pitchFamily="2" charset="2"/>
              <a:buChar char="§"/>
            </a:pPr>
            <a:r>
              <a:rPr lang="en-US" i="1" dirty="0"/>
              <a:t>Conformance </a:t>
            </a:r>
            <a:r>
              <a:rPr lang="en-US" i="1" dirty="0" smtClean="0"/>
              <a:t>to specifications</a:t>
            </a:r>
            <a:r>
              <a:rPr lang="en-US" i="1" dirty="0"/>
              <a:t>:	</a:t>
            </a:r>
            <a:r>
              <a:rPr lang="en-US" dirty="0"/>
              <a:t>How well the manufacturer could make the product </a:t>
            </a:r>
            <a:r>
              <a:rPr lang="en-US" dirty="0" smtClean="0"/>
              <a:t>according </a:t>
            </a:r>
            <a:r>
              <a:rPr lang="en-US" dirty="0"/>
              <a:t>to product </a:t>
            </a:r>
            <a:r>
              <a:rPr lang="en-US" dirty="0" smtClean="0"/>
              <a:t>design specifications; </a:t>
            </a:r>
            <a:r>
              <a:rPr lang="en-US" dirty="0"/>
              <a:t>generally a concern of the </a:t>
            </a:r>
            <a:r>
              <a:rPr lang="en-US" dirty="0" smtClean="0"/>
              <a:t>manufacturer</a:t>
            </a:r>
          </a:p>
          <a:p>
            <a:pPr>
              <a:buFont typeface="Wingdings" panose="05000000000000000000" pitchFamily="2" charset="2"/>
              <a:buChar char="§"/>
            </a:pPr>
            <a:r>
              <a:rPr lang="en-US" dirty="0"/>
              <a:t>How about ethics, safety, security, confidentiality, and sustainability?</a:t>
            </a:r>
            <a:endParaRPr lang="en-US" i="1"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9472808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Dimensions of Service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i="1" dirty="0" smtClean="0"/>
              <a:t>Empathy: </a:t>
            </a:r>
            <a:r>
              <a:rPr lang="en-US" dirty="0" smtClean="0"/>
              <a:t>The service provider’s </a:t>
            </a:r>
            <a:r>
              <a:rPr lang="en-US" dirty="0"/>
              <a:t>caring attitude, effort to understand customer’s needs, ease of communication, and relational </a:t>
            </a:r>
            <a:r>
              <a:rPr lang="en-US" dirty="0" smtClean="0"/>
              <a:t>ties</a:t>
            </a:r>
          </a:p>
          <a:p>
            <a:pPr>
              <a:buFont typeface="Wingdings" panose="05000000000000000000" pitchFamily="2" charset="2"/>
              <a:buChar char="§"/>
            </a:pPr>
            <a:r>
              <a:rPr lang="en-US" i="1" dirty="0"/>
              <a:t>Assurance</a:t>
            </a:r>
            <a:r>
              <a:rPr lang="en-US" i="1" dirty="0" smtClean="0"/>
              <a:t>: </a:t>
            </a:r>
            <a:r>
              <a:rPr lang="en-US" dirty="0" smtClean="0"/>
              <a:t>The service provider’s </a:t>
            </a:r>
            <a:r>
              <a:rPr lang="en-US" dirty="0"/>
              <a:t>knowledge and </a:t>
            </a:r>
            <a:r>
              <a:rPr lang="en-US" dirty="0" smtClean="0"/>
              <a:t>competence</a:t>
            </a:r>
          </a:p>
          <a:p>
            <a:pPr>
              <a:buFont typeface="Wingdings" panose="05000000000000000000" pitchFamily="2" charset="2"/>
              <a:buChar char="§"/>
            </a:pPr>
            <a:r>
              <a:rPr lang="en-US" i="1" dirty="0"/>
              <a:t>Responsiveness: </a:t>
            </a:r>
            <a:r>
              <a:rPr lang="en-US" dirty="0" smtClean="0"/>
              <a:t>The service provider’s </a:t>
            </a:r>
            <a:r>
              <a:rPr lang="en-US" dirty="0"/>
              <a:t>timeliness in responding to </a:t>
            </a:r>
            <a:r>
              <a:rPr lang="en-US" dirty="0" smtClean="0"/>
              <a:t>users’ </a:t>
            </a:r>
            <a:r>
              <a:rPr lang="en-US" dirty="0"/>
              <a:t>needs</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6777516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Dimensions of Service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i="1" dirty="0" smtClean="0"/>
              <a:t>Reliability: </a:t>
            </a:r>
            <a:r>
              <a:rPr lang="en-US" dirty="0" smtClean="0"/>
              <a:t>Consistency </a:t>
            </a:r>
            <a:r>
              <a:rPr lang="en-US" dirty="0"/>
              <a:t>of </a:t>
            </a:r>
            <a:r>
              <a:rPr lang="en-US" dirty="0" smtClean="0"/>
              <a:t>the service provider’s </a:t>
            </a:r>
            <a:r>
              <a:rPr lang="en-US" dirty="0"/>
              <a:t>performance and </a:t>
            </a:r>
            <a:r>
              <a:rPr lang="en-US" dirty="0" smtClean="0"/>
              <a:t>dependability</a:t>
            </a:r>
          </a:p>
          <a:p>
            <a:pPr>
              <a:buFont typeface="Wingdings" panose="05000000000000000000" pitchFamily="2" charset="2"/>
              <a:buChar char="§"/>
            </a:pPr>
            <a:r>
              <a:rPr lang="en-US" i="1" dirty="0"/>
              <a:t>Tangibles</a:t>
            </a:r>
            <a:r>
              <a:rPr lang="en-US" i="1" dirty="0" smtClean="0"/>
              <a:t>: </a:t>
            </a:r>
            <a:r>
              <a:rPr lang="en-US" dirty="0" smtClean="0"/>
              <a:t>Physical </a:t>
            </a:r>
            <a:r>
              <a:rPr lang="en-US" dirty="0"/>
              <a:t>trappings surrounding the </a:t>
            </a:r>
            <a:r>
              <a:rPr lang="en-US" dirty="0" smtClean="0"/>
              <a:t>service </a:t>
            </a:r>
            <a:r>
              <a:rPr lang="en-US" dirty="0"/>
              <a:t>that serve as cues about the quality of the </a:t>
            </a:r>
            <a:r>
              <a:rPr lang="en-US" dirty="0" smtClean="0"/>
              <a:t>service</a:t>
            </a:r>
          </a:p>
          <a:p>
            <a:pPr>
              <a:buFont typeface="Wingdings" panose="05000000000000000000" pitchFamily="2" charset="2"/>
              <a:buChar char="§"/>
            </a:pPr>
            <a:r>
              <a:rPr lang="en-US" dirty="0" smtClean="0"/>
              <a:t>Other </a:t>
            </a:r>
            <a:r>
              <a:rPr lang="en-US" dirty="0"/>
              <a:t>service quality dimensions such as security, safety, and </a:t>
            </a:r>
            <a:r>
              <a:rPr lang="en-US" dirty="0" smtClean="0"/>
              <a:t>anonymity could be added.</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3623977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Quality Management</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ctr">
            <a:normAutofit/>
          </a:bodyPr>
          <a:lstStyle/>
          <a:p>
            <a:pPr marL="0" lvl="0" indent="0" algn="ctr">
              <a:buNone/>
            </a:pPr>
            <a:r>
              <a:rPr lang="en-US" dirty="0" smtClean="0"/>
              <a:t>Quality management </a:t>
            </a:r>
            <a:r>
              <a:rPr lang="en-US" dirty="0"/>
              <a:t>applies measures </a:t>
            </a:r>
            <a:r>
              <a:rPr lang="en-US" dirty="0" smtClean="0"/>
              <a:t>and improvements by overseeing the requirement to maintain a particular level or standard of expectation.</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3042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Notable Figures in QM</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dirty="0"/>
              <a:t>W. Edward Deming (</a:t>
            </a:r>
            <a:r>
              <a:rPr lang="en-US" dirty="0" smtClean="0"/>
              <a:t>1900–1993) </a:t>
            </a:r>
            <a:r>
              <a:rPr lang="en-US" dirty="0"/>
              <a:t>is widely considered as the father of the quality movement in the </a:t>
            </a:r>
            <a:r>
              <a:rPr lang="en-US" dirty="0" smtClean="0"/>
              <a:t>U.S. </a:t>
            </a:r>
            <a:r>
              <a:rPr lang="en-US" dirty="0"/>
              <a:t>and Japan. To him, the only meaningful definition of quality was what the consumer specifies, with as little variation around that as </a:t>
            </a:r>
            <a:r>
              <a:rPr lang="en-US" dirty="0" smtClean="0"/>
              <a:t>possible.</a:t>
            </a:r>
          </a:p>
          <a:p>
            <a:pPr>
              <a:buFont typeface="Wingdings" panose="05000000000000000000" pitchFamily="2" charset="2"/>
              <a:buChar char="§"/>
            </a:pPr>
            <a:r>
              <a:rPr lang="en-US" dirty="0" smtClean="0"/>
              <a:t>He was responsible for the </a:t>
            </a:r>
            <a:r>
              <a:rPr lang="en-US" dirty="0"/>
              <a:t>famous Deming PDCA </a:t>
            </a:r>
            <a:r>
              <a:rPr lang="en-US" dirty="0" smtClean="0"/>
              <a:t>cycle (plan</a:t>
            </a:r>
            <a:r>
              <a:rPr lang="en-US" dirty="0"/>
              <a:t>, </a:t>
            </a:r>
            <a:r>
              <a:rPr lang="en-US" dirty="0" smtClean="0"/>
              <a:t>do</a:t>
            </a:r>
            <a:r>
              <a:rPr lang="en-US" dirty="0"/>
              <a:t>, </a:t>
            </a:r>
            <a:r>
              <a:rPr lang="en-US" dirty="0" smtClean="0"/>
              <a:t>study/check</a:t>
            </a:r>
            <a:r>
              <a:rPr lang="en-US" dirty="0"/>
              <a:t>, </a:t>
            </a:r>
            <a:r>
              <a:rPr lang="en-US" dirty="0" smtClean="0"/>
              <a:t>act).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2178946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Notable Figures in QM</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dirty="0"/>
              <a:t>Joseph M. Juran (</a:t>
            </a:r>
            <a:r>
              <a:rPr lang="en-US" dirty="0" smtClean="0"/>
              <a:t>1904–2008) </a:t>
            </a:r>
            <a:r>
              <a:rPr lang="en-US" dirty="0"/>
              <a:t>was another quality guru and a contemporary of Deming. He defined quality as "fitness for </a:t>
            </a:r>
            <a:r>
              <a:rPr lang="en-US" dirty="0" smtClean="0"/>
              <a:t>use," </a:t>
            </a:r>
            <a:r>
              <a:rPr lang="en-US" dirty="0"/>
              <a:t>meaning:</a:t>
            </a:r>
          </a:p>
          <a:p>
            <a:pPr lvl="1">
              <a:buFont typeface="Wingdings" panose="05000000000000000000" pitchFamily="2" charset="2"/>
              <a:buChar char="§"/>
            </a:pPr>
            <a:r>
              <a:rPr lang="en-US" dirty="0"/>
              <a:t>Product features that meet customer needs, and </a:t>
            </a:r>
          </a:p>
          <a:p>
            <a:pPr lvl="1">
              <a:buFont typeface="Wingdings" panose="05000000000000000000" pitchFamily="2" charset="2"/>
              <a:buChar char="§"/>
            </a:pPr>
            <a:r>
              <a:rPr lang="en-US" dirty="0"/>
              <a:t>Freedom from </a:t>
            </a:r>
            <a:r>
              <a:rPr lang="en-US" dirty="0" smtClean="0"/>
              <a:t>deficiencies.</a:t>
            </a:r>
          </a:p>
          <a:p>
            <a:pPr>
              <a:buFont typeface="Wingdings" panose="05000000000000000000" pitchFamily="2" charset="2"/>
              <a:buChar char="§"/>
            </a:pPr>
            <a:r>
              <a:rPr lang="en-US" dirty="0"/>
              <a:t>Juran developed a quality trilogy to achieve these </a:t>
            </a:r>
            <a:r>
              <a:rPr lang="en-US" dirty="0" smtClean="0"/>
              <a:t>goals.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4577760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Notable Figures in QM</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fontScale="92500" lnSpcReduction="10000"/>
          </a:bodyPr>
          <a:lstStyle/>
          <a:p>
            <a:pPr>
              <a:buFont typeface="Wingdings" panose="05000000000000000000" pitchFamily="2" charset="2"/>
              <a:buChar char="§"/>
            </a:pPr>
            <a:r>
              <a:rPr lang="en-US" dirty="0"/>
              <a:t>Philip Crosby (1926-2001), a major contributor to the quality movement, took a more managerial view. Quality meant conformance to </a:t>
            </a:r>
            <a:r>
              <a:rPr lang="en-US" dirty="0" smtClean="0"/>
              <a:t>well-designed</a:t>
            </a:r>
            <a:r>
              <a:rPr lang="en-US" dirty="0"/>
              <a:t>, </a:t>
            </a:r>
            <a:r>
              <a:rPr lang="en-US" dirty="0" smtClean="0"/>
              <a:t>well-defined</a:t>
            </a:r>
            <a:r>
              <a:rPr lang="en-US" dirty="0"/>
              <a:t>, and </a:t>
            </a:r>
            <a:r>
              <a:rPr lang="en-US" dirty="0" smtClean="0"/>
              <a:t>well-communicated requirements.</a:t>
            </a:r>
          </a:p>
          <a:p>
            <a:pPr>
              <a:buFont typeface="Wingdings" panose="05000000000000000000" pitchFamily="2" charset="2"/>
              <a:buChar char="§"/>
            </a:pPr>
            <a:r>
              <a:rPr lang="en-US" dirty="0"/>
              <a:t>Crosby emphasized that quality has to be built in at the design stage. The guiding operating principle should be prevention of </a:t>
            </a:r>
            <a:r>
              <a:rPr lang="en-US" dirty="0" smtClean="0"/>
              <a:t>defects </a:t>
            </a:r>
            <a:r>
              <a:rPr lang="en-US" dirty="0"/>
              <a:t>rather than detection and repair of defects during </a:t>
            </a:r>
            <a:r>
              <a:rPr lang="en-US" dirty="0" smtClean="0"/>
              <a:t>inspection.</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6089031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Comparisons</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fontScale="92500"/>
          </a:bodyPr>
          <a:lstStyle/>
          <a:p>
            <a:pPr>
              <a:buFont typeface="Wingdings" panose="05000000000000000000" pitchFamily="2" charset="2"/>
              <a:buChar char="§"/>
            </a:pPr>
            <a:r>
              <a:rPr lang="en-US" dirty="0"/>
              <a:t>Deming, a statistician, stressed </a:t>
            </a:r>
            <a:r>
              <a:rPr lang="en-US" dirty="0" smtClean="0"/>
              <a:t>top-down </a:t>
            </a:r>
            <a:r>
              <a:rPr lang="en-US" dirty="0"/>
              <a:t>driven application of quality principles, used statistical tools to monitor quality, and promoted the use of market research to determine customer </a:t>
            </a:r>
            <a:r>
              <a:rPr lang="en-US" dirty="0" smtClean="0"/>
              <a:t>needs.</a:t>
            </a:r>
          </a:p>
          <a:p>
            <a:pPr>
              <a:buFont typeface="Wingdings" panose="05000000000000000000" pitchFamily="2" charset="2"/>
              <a:buChar char="§"/>
            </a:pPr>
            <a:r>
              <a:rPr lang="en-US" dirty="0" smtClean="0"/>
              <a:t>Juran</a:t>
            </a:r>
            <a:r>
              <a:rPr lang="en-US" dirty="0"/>
              <a:t>, an engineer, focused more on product design and its ability to satisfy customer </a:t>
            </a:r>
            <a:r>
              <a:rPr lang="en-US" dirty="0" smtClean="0"/>
              <a:t>needs.</a:t>
            </a:r>
          </a:p>
          <a:p>
            <a:pPr>
              <a:buFont typeface="Wingdings" panose="05000000000000000000" pitchFamily="2" charset="2"/>
              <a:buChar char="§"/>
            </a:pPr>
            <a:r>
              <a:rPr lang="en-US" dirty="0" smtClean="0"/>
              <a:t>Crosby</a:t>
            </a:r>
            <a:r>
              <a:rPr lang="en-US" dirty="0"/>
              <a:t>, a manager, treated quality as a </a:t>
            </a:r>
            <a:r>
              <a:rPr lang="en-US" dirty="0" smtClean="0"/>
              <a:t>human-centered effort </a:t>
            </a:r>
            <a:r>
              <a:rPr lang="en-US" dirty="0"/>
              <a:t>with clear guidelines about quality </a:t>
            </a:r>
            <a:r>
              <a:rPr lang="en-US" dirty="0" smtClean="0"/>
              <a:t>standards.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6039592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Other Contributors to QM</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lnSpcReduction="10000"/>
          </a:bodyPr>
          <a:lstStyle/>
          <a:p>
            <a:pPr>
              <a:buFont typeface="Wingdings" panose="05000000000000000000" pitchFamily="2" charset="2"/>
              <a:buChar char="§"/>
            </a:pPr>
            <a:r>
              <a:rPr lang="en-US" dirty="0"/>
              <a:t>Armand Feigenbaum (</a:t>
            </a:r>
            <a:r>
              <a:rPr lang="en-US" dirty="0" smtClean="0"/>
              <a:t>1922–2014</a:t>
            </a:r>
            <a:r>
              <a:rPr lang="en-US" dirty="0"/>
              <a:t>) examined the nature of quality </a:t>
            </a:r>
            <a:r>
              <a:rPr lang="en-US" dirty="0" smtClean="0"/>
              <a:t>costs </a:t>
            </a:r>
            <a:r>
              <a:rPr lang="en-US" dirty="0"/>
              <a:t>and observed that the additional efforts in correcting quality failures </a:t>
            </a:r>
            <a:r>
              <a:rPr lang="en-US" dirty="0" smtClean="0"/>
              <a:t>amounted </a:t>
            </a:r>
            <a:r>
              <a:rPr lang="en-US" dirty="0"/>
              <a:t>to having “a hidden plant” within a </a:t>
            </a:r>
            <a:r>
              <a:rPr lang="en-US" dirty="0" smtClean="0"/>
              <a:t>factory.</a:t>
            </a:r>
          </a:p>
          <a:p>
            <a:pPr>
              <a:buFont typeface="Wingdings" panose="05000000000000000000" pitchFamily="2" charset="2"/>
              <a:buChar char="§"/>
            </a:pPr>
            <a:r>
              <a:rPr lang="en-US" dirty="0"/>
              <a:t>Walter Shewhart (</a:t>
            </a:r>
            <a:r>
              <a:rPr lang="en-US" dirty="0" smtClean="0"/>
              <a:t>1891–1967</a:t>
            </a:r>
            <a:r>
              <a:rPr lang="en-US" dirty="0"/>
              <a:t>), Deming’s teacher, introduced statistical process control charts as a tool to monitor quality in a production </a:t>
            </a:r>
            <a:r>
              <a:rPr lang="en-US" dirty="0" smtClean="0"/>
              <a:t>process.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527019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Other Contributors to QM</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dirty="0"/>
              <a:t>Genichi Taguchi’s (</a:t>
            </a:r>
            <a:r>
              <a:rPr lang="en-US" dirty="0" smtClean="0"/>
              <a:t>1924–2012</a:t>
            </a:r>
            <a:r>
              <a:rPr lang="en-US" dirty="0"/>
              <a:t>) contributions include the </a:t>
            </a:r>
            <a:r>
              <a:rPr lang="en-US" dirty="0" smtClean="0"/>
              <a:t>“Taguchi </a:t>
            </a:r>
            <a:r>
              <a:rPr lang="en-US" dirty="0"/>
              <a:t>l</a:t>
            </a:r>
            <a:r>
              <a:rPr lang="en-US" dirty="0" smtClean="0"/>
              <a:t>oss </a:t>
            </a:r>
            <a:r>
              <a:rPr lang="en-US" dirty="0"/>
              <a:t>f</a:t>
            </a:r>
            <a:r>
              <a:rPr lang="en-US" dirty="0" smtClean="0"/>
              <a:t>unction</a:t>
            </a:r>
            <a:r>
              <a:rPr lang="en-US" dirty="0"/>
              <a:t>” that measures financial loss from variability in </a:t>
            </a:r>
            <a:r>
              <a:rPr lang="en-US" dirty="0" smtClean="0"/>
              <a:t>output </a:t>
            </a:r>
            <a:r>
              <a:rPr lang="en-US" dirty="0"/>
              <a:t>and other concepts in quality </a:t>
            </a:r>
            <a:r>
              <a:rPr lang="en-US" dirty="0" smtClean="0"/>
              <a:t>analysis.</a:t>
            </a:r>
          </a:p>
          <a:p>
            <a:pPr>
              <a:buFont typeface="Wingdings" panose="05000000000000000000" pitchFamily="2" charset="2"/>
              <a:buChar char="§"/>
            </a:pPr>
            <a:r>
              <a:rPr lang="en-US" dirty="0"/>
              <a:t>Kaoru Ishikawa (</a:t>
            </a:r>
            <a:r>
              <a:rPr lang="en-US" dirty="0" smtClean="0"/>
              <a:t>1915–1989</a:t>
            </a:r>
            <a:r>
              <a:rPr lang="en-US" dirty="0"/>
              <a:t>) developed the Ishikawa diagram that is used to investigate </a:t>
            </a:r>
            <a:r>
              <a:rPr lang="en-US" dirty="0" smtClean="0"/>
              <a:t>cause-and-effect </a:t>
            </a:r>
            <a:r>
              <a:rPr lang="en-US" dirty="0"/>
              <a:t>relationships in tracing the root causes of quality </a:t>
            </a:r>
            <a:r>
              <a:rPr lang="en-US" dirty="0" smtClean="0"/>
              <a:t>problems.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5810258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Importance of Quality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lnSpcReduction="10000"/>
          </a:bodyPr>
          <a:lstStyle/>
          <a:p>
            <a:pPr fontAlgn="base">
              <a:lnSpc>
                <a:spcPct val="90000"/>
              </a:lnSpc>
              <a:spcBef>
                <a:spcPct val="40000"/>
              </a:spcBef>
              <a:spcAft>
                <a:spcPct val="0"/>
              </a:spcAft>
              <a:buClr>
                <a:srgbClr val="000000"/>
              </a:buClr>
              <a:buFont typeface="Wingdings" panose="05000000000000000000" pitchFamily="2" charset="2"/>
              <a:buChar char="§"/>
            </a:pPr>
            <a:r>
              <a:rPr lang="en-US" dirty="0"/>
              <a:t>Quality is directly related to </a:t>
            </a:r>
            <a:r>
              <a:rPr lang="en-US" dirty="0" smtClean="0"/>
              <a:t>profits. Complaints </a:t>
            </a:r>
            <a:r>
              <a:rPr lang="en-US" dirty="0"/>
              <a:t>about high prices </a:t>
            </a:r>
            <a:r>
              <a:rPr lang="en-US" dirty="0" smtClean="0"/>
              <a:t>are often </a:t>
            </a:r>
            <a:r>
              <a:rPr lang="en-US" dirty="0"/>
              <a:t>related to complaints about </a:t>
            </a:r>
            <a:r>
              <a:rPr lang="en-US" dirty="0" smtClean="0"/>
              <a:t>quality.</a:t>
            </a:r>
          </a:p>
          <a:p>
            <a:pPr fontAlgn="base">
              <a:lnSpc>
                <a:spcPct val="90000"/>
              </a:lnSpc>
              <a:spcBef>
                <a:spcPct val="40000"/>
              </a:spcBef>
              <a:spcAft>
                <a:spcPct val="0"/>
              </a:spcAft>
              <a:buClr>
                <a:srgbClr val="000000"/>
              </a:buClr>
              <a:buFont typeface="Wingdings" panose="05000000000000000000" pitchFamily="2" charset="2"/>
              <a:buChar char="§"/>
            </a:pPr>
            <a:r>
              <a:rPr lang="en-US" dirty="0"/>
              <a:t>Quality leaders can charge an estimated premium of </a:t>
            </a:r>
            <a:r>
              <a:rPr lang="en-US" dirty="0" smtClean="0"/>
              <a:t>5 to 10</a:t>
            </a:r>
            <a:r>
              <a:rPr lang="en-US" dirty="0"/>
              <a:t> </a:t>
            </a:r>
            <a:r>
              <a:rPr lang="en-US" dirty="0" smtClean="0"/>
              <a:t>percent </a:t>
            </a:r>
            <a:r>
              <a:rPr lang="en-US" dirty="0"/>
              <a:t>on price for excellence in quality and create an upscale niche market, or </a:t>
            </a:r>
            <a:r>
              <a:rPr lang="en-US" dirty="0" smtClean="0"/>
              <a:t>they can charge </a:t>
            </a:r>
            <a:r>
              <a:rPr lang="en-US" dirty="0"/>
              <a:t>usual prices but provide higher quality to drive a market penetration </a:t>
            </a:r>
            <a:r>
              <a:rPr lang="en-US" dirty="0" smtClean="0"/>
              <a:t>strategy.</a:t>
            </a:r>
          </a:p>
          <a:p>
            <a:pPr fontAlgn="base">
              <a:lnSpc>
                <a:spcPct val="90000"/>
              </a:lnSpc>
              <a:spcBef>
                <a:spcPct val="40000"/>
              </a:spcBef>
              <a:spcAft>
                <a:spcPct val="0"/>
              </a:spcAft>
              <a:buClr>
                <a:srgbClr val="000000"/>
              </a:buClr>
              <a:buFont typeface="Wingdings" panose="05000000000000000000" pitchFamily="2" charset="2"/>
              <a:buChar char="§"/>
            </a:pPr>
            <a:r>
              <a:rPr lang="en-US" dirty="0"/>
              <a:t>Quality lowers cost and increases </a:t>
            </a:r>
            <a:r>
              <a:rPr lang="en-US" dirty="0" smtClean="0"/>
              <a:t>productivity.</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2052329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How Is Quality Measured?</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US" dirty="0"/>
              <a:t>Product quality dimensions such as reliability are measured in term of m</a:t>
            </a:r>
            <a:r>
              <a:rPr lang="en-US" dirty="0" smtClean="0"/>
              <a:t>ean </a:t>
            </a:r>
            <a:r>
              <a:rPr lang="en-US" dirty="0"/>
              <a:t>t</a:t>
            </a:r>
            <a:r>
              <a:rPr lang="en-US" dirty="0" smtClean="0"/>
              <a:t>ime </a:t>
            </a:r>
            <a:r>
              <a:rPr lang="en-US" dirty="0"/>
              <a:t>b</a:t>
            </a:r>
            <a:r>
              <a:rPr lang="en-US" dirty="0" smtClean="0"/>
              <a:t>etween </a:t>
            </a:r>
            <a:r>
              <a:rPr lang="en-US" dirty="0"/>
              <a:t>f</a:t>
            </a:r>
            <a:r>
              <a:rPr lang="en-US" dirty="0" smtClean="0"/>
              <a:t>ailures </a:t>
            </a:r>
            <a:r>
              <a:rPr lang="en-US" dirty="0"/>
              <a:t>(MTBF</a:t>
            </a:r>
            <a:r>
              <a:rPr lang="en-US" dirty="0" smtClean="0"/>
              <a:t>).</a:t>
            </a:r>
          </a:p>
          <a:p>
            <a:pPr>
              <a:buFont typeface="Wingdings" panose="05000000000000000000" pitchFamily="2" charset="2"/>
              <a:buChar char="§"/>
            </a:pPr>
            <a:r>
              <a:rPr lang="en-US" dirty="0" smtClean="0"/>
              <a:t>Product </a:t>
            </a:r>
            <a:r>
              <a:rPr lang="en-US" dirty="0"/>
              <a:t>durability is often measured as the m</a:t>
            </a:r>
            <a:r>
              <a:rPr lang="en-US" dirty="0" smtClean="0"/>
              <a:t>ean </a:t>
            </a:r>
            <a:r>
              <a:rPr lang="en-US" dirty="0"/>
              <a:t>t</a:t>
            </a:r>
            <a:r>
              <a:rPr lang="en-US" dirty="0" smtClean="0"/>
              <a:t>ime </a:t>
            </a:r>
            <a:r>
              <a:rPr lang="en-US" dirty="0"/>
              <a:t>t</a:t>
            </a:r>
            <a:r>
              <a:rPr lang="en-US" dirty="0" smtClean="0"/>
              <a:t>o </a:t>
            </a:r>
            <a:r>
              <a:rPr lang="en-US" dirty="0"/>
              <a:t>f</a:t>
            </a:r>
            <a:r>
              <a:rPr lang="en-US" dirty="0" smtClean="0"/>
              <a:t>ailure </a:t>
            </a:r>
            <a:r>
              <a:rPr lang="en-US" dirty="0"/>
              <a:t>(MTTF</a:t>
            </a:r>
            <a:r>
              <a:rPr lang="en-US" dirty="0" smtClean="0"/>
              <a:t>).</a:t>
            </a:r>
          </a:p>
          <a:p>
            <a:pPr>
              <a:buFont typeface="Wingdings" panose="05000000000000000000" pitchFamily="2" charset="2"/>
              <a:buChar char="§"/>
            </a:pPr>
            <a:r>
              <a:rPr lang="en-US" dirty="0"/>
              <a:t>In a mass production </a:t>
            </a:r>
            <a:r>
              <a:rPr lang="en-US" dirty="0" smtClean="0"/>
              <a:t>environment for </a:t>
            </a:r>
            <a:r>
              <a:rPr lang="en-US" dirty="0"/>
              <a:t>service or manufacturing, quality is measured in terms of </a:t>
            </a:r>
            <a:r>
              <a:rPr lang="en-US" dirty="0" smtClean="0"/>
              <a:t>defective </a:t>
            </a:r>
            <a:r>
              <a:rPr lang="en-US" dirty="0"/>
              <a:t>parts per million </a:t>
            </a:r>
            <a:r>
              <a:rPr lang="en-US" dirty="0" smtClean="0"/>
              <a:t>(DPPM) </a:t>
            </a:r>
            <a:r>
              <a:rPr lang="en-US" dirty="0"/>
              <a:t>or errors per million opportunities, or parts per million defective (PPM defective</a:t>
            </a:r>
            <a:r>
              <a:rPr lang="en-US" dirty="0" smtClean="0"/>
              <a: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3143131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How Is Quality Measured?</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a:bodyPr>
          <a:lstStyle/>
          <a:p>
            <a:pPr>
              <a:buFont typeface="Wingdings" panose="05000000000000000000" pitchFamily="2" charset="2"/>
              <a:buChar char="§"/>
            </a:pPr>
            <a:r>
              <a:rPr lang="en-US" dirty="0"/>
              <a:t>The Malcolm Baldridge National Quality Award (MBNQA) is one </a:t>
            </a:r>
            <a:r>
              <a:rPr lang="en-US" dirty="0" smtClean="0"/>
              <a:t>standard </a:t>
            </a:r>
            <a:r>
              <a:rPr lang="en-US" dirty="0"/>
              <a:t>that evaluates quality on multiple </a:t>
            </a:r>
            <a:r>
              <a:rPr lang="en-US" dirty="0" smtClean="0"/>
              <a:t>dimensions.</a:t>
            </a:r>
          </a:p>
          <a:p>
            <a:pPr>
              <a:buFont typeface="Wingdings" panose="05000000000000000000" pitchFamily="2" charset="2"/>
              <a:buChar char="§"/>
            </a:pPr>
            <a:r>
              <a:rPr lang="en-US" dirty="0"/>
              <a:t>The Deming </a:t>
            </a:r>
            <a:r>
              <a:rPr lang="en-US" dirty="0" smtClean="0"/>
              <a:t>Prize </a:t>
            </a:r>
            <a:r>
              <a:rPr lang="en-US" dirty="0"/>
              <a:t>in Japan is a similarly coveted corporate quality rating and recognition </a:t>
            </a:r>
            <a:r>
              <a:rPr lang="en-US" dirty="0" smtClean="0"/>
              <a:t>award.</a:t>
            </a:r>
          </a:p>
          <a:p>
            <a:pPr>
              <a:buFont typeface="Wingdings" panose="05000000000000000000" pitchFamily="2" charset="2"/>
              <a:buChar char="§"/>
            </a:pPr>
            <a:r>
              <a:rPr lang="en-US" dirty="0"/>
              <a:t>Quality standards are also embodied in the ISO (International Organization for Standardization) series of </a:t>
            </a:r>
            <a:r>
              <a:rPr lang="en-US" dirty="0" smtClean="0"/>
              <a:t>standards (e.g., ISO </a:t>
            </a:r>
            <a:r>
              <a:rPr lang="en-US" dirty="0"/>
              <a:t>9000 and ISO </a:t>
            </a:r>
            <a:r>
              <a:rPr lang="en-US" dirty="0" smtClean="0"/>
              <a:t>14000).</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8613204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Costs of Quality</a:t>
            </a:r>
            <a:endParaRPr lang="en-US" dirty="0">
              <a:effectLst>
                <a:outerShdw blurRad="38100" dist="38100" dir="2700000" algn="tl">
                  <a:srgbClr val="FFFFFF"/>
                </a:outerShdw>
              </a:effectLst>
            </a:endParaRPr>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1534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4089600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Costs of Quality</a:t>
            </a:r>
            <a:endParaRPr lang="en-US" dirty="0">
              <a:effectLst>
                <a:outerShdw blurRad="38100" dist="38100" dir="2700000" algn="tl">
                  <a:srgbClr val="FFFFFF"/>
                </a:outerShdw>
              </a:effectLst>
            </a:endParaRPr>
          </a:p>
        </p:txBody>
      </p:sp>
      <p:pic>
        <p:nvPicPr>
          <p:cNvPr id="205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153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17821904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Quality Analysis Tools</a:t>
            </a:r>
            <a:endParaRPr lang="en-US" dirty="0">
              <a:effectLst>
                <a:outerShdw blurRad="38100" dist="38100" dir="2700000" algn="tl">
                  <a:srgbClr val="FFFFFF"/>
                </a:outerShdw>
              </a:effectLst>
            </a:endParaRPr>
          </a:p>
        </p:txBody>
      </p:sp>
      <p:pic>
        <p:nvPicPr>
          <p:cNvPr id="3075" name="Picture 3"/>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0772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8349742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t>Nonstatistical </a:t>
            </a:r>
            <a:r>
              <a:rPr lang="en-US" dirty="0"/>
              <a:t>T</a:t>
            </a:r>
            <a:r>
              <a:rPr lang="en-US" dirty="0" smtClean="0"/>
              <a:t>ools (No </a:t>
            </a:r>
            <a:r>
              <a:rPr lang="en-US" dirty="0"/>
              <a:t>D</a:t>
            </a:r>
            <a:r>
              <a:rPr lang="en-US" dirty="0" smtClean="0"/>
              <a:t>ata</a:t>
            </a:r>
            <a:r>
              <a:rPr lang="en-US" dirty="0"/>
              <a:t>)</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85000" lnSpcReduction="20000"/>
          </a:bodyPr>
          <a:lstStyle/>
          <a:p>
            <a:pPr>
              <a:buFont typeface="Wingdings" panose="05000000000000000000" pitchFamily="2" charset="2"/>
              <a:buChar char="§"/>
            </a:pPr>
            <a:r>
              <a:rPr lang="en-US" i="1" dirty="0" smtClean="0"/>
              <a:t>Brainstorming: </a:t>
            </a:r>
            <a:r>
              <a:rPr lang="en-US" dirty="0" smtClean="0"/>
              <a:t>A session </a:t>
            </a:r>
            <a:r>
              <a:rPr lang="en-US" dirty="0"/>
              <a:t>where employees and customers </a:t>
            </a:r>
            <a:r>
              <a:rPr lang="en-US" dirty="0" smtClean="0"/>
              <a:t>and concerned parties meet </a:t>
            </a:r>
            <a:r>
              <a:rPr lang="en-US" dirty="0"/>
              <a:t>to discuss the issue and its </a:t>
            </a:r>
            <a:r>
              <a:rPr lang="en-US" dirty="0" smtClean="0"/>
              <a:t>causes</a:t>
            </a:r>
          </a:p>
          <a:p>
            <a:pPr>
              <a:buFont typeface="Wingdings" panose="05000000000000000000" pitchFamily="2" charset="2"/>
              <a:buChar char="§"/>
            </a:pPr>
            <a:r>
              <a:rPr lang="en-US" i="1" dirty="0" smtClean="0"/>
              <a:t>Affinity diagram: </a:t>
            </a:r>
            <a:r>
              <a:rPr lang="en-US" dirty="0" smtClean="0"/>
              <a:t>A diagram where the resulting </a:t>
            </a:r>
            <a:r>
              <a:rPr lang="en-US" dirty="0"/>
              <a:t>ideas can be consolidated into a smaller </a:t>
            </a:r>
            <a:r>
              <a:rPr lang="en-US" dirty="0" smtClean="0"/>
              <a:t>groups </a:t>
            </a:r>
            <a:r>
              <a:rPr lang="en-US" dirty="0"/>
              <a:t>of natural </a:t>
            </a:r>
            <a:r>
              <a:rPr lang="en-US" dirty="0" smtClean="0"/>
              <a:t>clusters</a:t>
            </a:r>
          </a:p>
          <a:p>
            <a:pPr>
              <a:buFont typeface="Wingdings" panose="05000000000000000000" pitchFamily="2" charset="2"/>
              <a:buChar char="§"/>
            </a:pPr>
            <a:r>
              <a:rPr lang="en-US" i="1" dirty="0" smtClean="0"/>
              <a:t>Process map: </a:t>
            </a:r>
            <a:r>
              <a:rPr lang="en-US" dirty="0"/>
              <a:t>D</a:t>
            </a:r>
            <a:r>
              <a:rPr lang="en-US" dirty="0" smtClean="0"/>
              <a:t>eveloped </a:t>
            </a:r>
            <a:r>
              <a:rPr lang="en-US" dirty="0"/>
              <a:t>using flow diagrams and process charts </a:t>
            </a:r>
            <a:endParaRPr lang="en-US" dirty="0" smtClean="0"/>
          </a:p>
          <a:p>
            <a:pPr>
              <a:buFont typeface="Wingdings" panose="05000000000000000000" pitchFamily="2" charset="2"/>
              <a:buChar char="§"/>
            </a:pPr>
            <a:r>
              <a:rPr lang="en-US" i="1" dirty="0" smtClean="0"/>
              <a:t>Cause-and-effect diagram: </a:t>
            </a:r>
            <a:r>
              <a:rPr lang="en-US" dirty="0"/>
              <a:t>A</a:t>
            </a:r>
            <a:r>
              <a:rPr lang="en-US" dirty="0" smtClean="0"/>
              <a:t>lso </a:t>
            </a:r>
            <a:r>
              <a:rPr lang="en-US" dirty="0"/>
              <a:t>known as the </a:t>
            </a:r>
            <a:r>
              <a:rPr lang="en-US" dirty="0" smtClean="0"/>
              <a:t>fishbone chart, </a:t>
            </a:r>
            <a:r>
              <a:rPr lang="en-US" dirty="0"/>
              <a:t>based on its shape, or the </a:t>
            </a:r>
            <a:r>
              <a:rPr lang="en-US" dirty="0" smtClean="0"/>
              <a:t>Ishikawa diagram </a:t>
            </a:r>
            <a:r>
              <a:rPr lang="en-US" dirty="0"/>
              <a:t>after its developer, </a:t>
            </a:r>
            <a:r>
              <a:rPr lang="en-US" dirty="0" smtClean="0"/>
              <a:t>Professor Ishikawa; an </a:t>
            </a:r>
            <a:r>
              <a:rPr lang="en-US" dirty="0"/>
              <a:t>in-depth root cause analysis using a structured approach </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57590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Cause-and-Effect Diagram Example</a:t>
            </a:r>
            <a:endParaRPr lang="en-US" dirty="0">
              <a:effectLst>
                <a:outerShdw blurRad="38100" dist="38100" dir="2700000" algn="tl">
                  <a:srgbClr val="FFFFFF"/>
                </a:outerShdw>
              </a:effectLst>
            </a:endParaRPr>
          </a:p>
        </p:txBody>
      </p:sp>
      <p:pic>
        <p:nvPicPr>
          <p:cNvPr id="4098"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457200" y="1524000"/>
            <a:ext cx="8153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9778043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t>Nonstatistical </a:t>
            </a:r>
            <a:r>
              <a:rPr lang="en-US" dirty="0"/>
              <a:t>T</a:t>
            </a:r>
            <a:r>
              <a:rPr lang="en-US" dirty="0" smtClean="0"/>
              <a:t>ools (with Data</a:t>
            </a:r>
            <a:r>
              <a:rPr lang="en-US" dirty="0"/>
              <a:t>)</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i="1" dirty="0" smtClean="0"/>
              <a:t>Checksheet:</a:t>
            </a:r>
            <a:r>
              <a:rPr lang="en-US" dirty="0" smtClean="0"/>
              <a:t> </a:t>
            </a:r>
            <a:r>
              <a:rPr lang="en-US" dirty="0"/>
              <a:t>C</a:t>
            </a:r>
            <a:r>
              <a:rPr lang="en-US" dirty="0" smtClean="0"/>
              <a:t>ollects </a:t>
            </a:r>
            <a:r>
              <a:rPr lang="en-US" dirty="0"/>
              <a:t>and organizes data on the frequency of a quality </a:t>
            </a:r>
            <a:r>
              <a:rPr lang="en-US" dirty="0" smtClean="0"/>
              <a:t>problem—data </a:t>
            </a:r>
            <a:r>
              <a:rPr lang="en-US" dirty="0"/>
              <a:t>patterns are </a:t>
            </a:r>
            <a:r>
              <a:rPr lang="en-US" dirty="0" smtClean="0"/>
              <a:t>examined</a:t>
            </a:r>
            <a:r>
              <a:rPr lang="en-US" dirty="0"/>
              <a:t> </a:t>
            </a:r>
          </a:p>
          <a:p>
            <a:pPr lvl="0">
              <a:buFont typeface="Wingdings" panose="05000000000000000000" pitchFamily="2" charset="2"/>
              <a:buChar char="§"/>
            </a:pPr>
            <a:r>
              <a:rPr lang="en-US" i="1" dirty="0"/>
              <a:t>R</a:t>
            </a:r>
            <a:r>
              <a:rPr lang="en-US" i="1" dirty="0" smtClean="0"/>
              <a:t>un chart:</a:t>
            </a:r>
            <a:r>
              <a:rPr lang="en-US" dirty="0" smtClean="0"/>
              <a:t> Shows possible </a:t>
            </a:r>
            <a:r>
              <a:rPr lang="en-US" dirty="0"/>
              <a:t>trends in the data</a:t>
            </a:r>
          </a:p>
          <a:p>
            <a:pPr>
              <a:buFont typeface="Wingdings" panose="05000000000000000000" pitchFamily="2" charset="2"/>
              <a:buChar char="§"/>
            </a:pPr>
            <a:r>
              <a:rPr lang="en-US" i="1" dirty="0" smtClean="0"/>
              <a:t>Pareto chart:</a:t>
            </a:r>
            <a:r>
              <a:rPr lang="en-US" dirty="0" smtClean="0"/>
              <a:t> </a:t>
            </a:r>
            <a:r>
              <a:rPr lang="en-US" dirty="0"/>
              <a:t>I</a:t>
            </a:r>
            <a:r>
              <a:rPr lang="en-US" dirty="0" smtClean="0"/>
              <a:t>dentifies </a:t>
            </a:r>
            <a:r>
              <a:rPr lang="en-US" dirty="0"/>
              <a:t>the few, most </a:t>
            </a:r>
            <a:r>
              <a:rPr lang="en-US" dirty="0" smtClean="0"/>
              <a:t>important </a:t>
            </a:r>
            <a:r>
              <a:rPr lang="en-US" dirty="0"/>
              <a:t>defects or causes of </a:t>
            </a:r>
            <a:r>
              <a:rPr lang="en-US" dirty="0" smtClean="0"/>
              <a:t>defects </a:t>
            </a:r>
            <a:r>
              <a:rPr lang="en-US" dirty="0"/>
              <a:t>based on Pareto’s 80/20 r</a:t>
            </a:r>
            <a:r>
              <a:rPr lang="en-US" dirty="0" smtClean="0"/>
              <a:t>ule</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96972451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Checksheet Example</a:t>
            </a:r>
            <a:endParaRPr lang="en-US" dirty="0">
              <a:effectLst>
                <a:outerShdw blurRad="38100" dist="38100" dir="2700000" algn="tl">
                  <a:srgbClr val="FFFFFF"/>
                </a:outerShdw>
              </a:effectLst>
            </a:endParaRPr>
          </a:p>
        </p:txBody>
      </p:sp>
      <p:pic>
        <p:nvPicPr>
          <p:cNvPr id="5122"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0772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6767121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Run Chart Example</a:t>
            </a:r>
            <a:endParaRPr lang="en-US" dirty="0">
              <a:effectLst>
                <a:outerShdw blurRad="38100" dist="38100" dir="2700000" algn="tl">
                  <a:srgbClr val="FFFFFF"/>
                </a:outerShdw>
              </a:effectLst>
            </a:endParaRP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3859" t="23527" r="60435" b="48743"/>
          <a:stretch/>
        </p:blipFill>
        <p:spPr bwMode="auto">
          <a:xfrm>
            <a:off x="1371600" y="1789043"/>
            <a:ext cx="6279197"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2688240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Pareto Chart Example</a:t>
            </a:r>
            <a:endParaRPr lang="en-US" dirty="0">
              <a:effectLst>
                <a:outerShdw blurRad="38100" dist="38100" dir="2700000" algn="tl">
                  <a:srgbClr val="FFFFFF"/>
                </a:outerShdw>
              </a:effectLst>
            </a:endParaRP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1087" t="56038" r="58568" b="16039"/>
          <a:stretch/>
        </p:blipFill>
        <p:spPr bwMode="auto">
          <a:xfrm>
            <a:off x="838200" y="2057400"/>
            <a:ext cx="7066297"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897368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t>Statistical Tools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lnSpcReduction="10000"/>
          </a:bodyPr>
          <a:lstStyle/>
          <a:p>
            <a:pPr lvl="0">
              <a:buFont typeface="Wingdings" panose="05000000000000000000" pitchFamily="2" charset="2"/>
              <a:buChar char="§"/>
            </a:pPr>
            <a:r>
              <a:rPr lang="en-US" dirty="0"/>
              <a:t>Statistical tools are used </a:t>
            </a:r>
            <a:r>
              <a:rPr lang="en-US" dirty="0" smtClean="0"/>
              <a:t>to</a:t>
            </a:r>
          </a:p>
          <a:p>
            <a:pPr lvl="1">
              <a:buFont typeface="Wingdings" panose="05000000000000000000" pitchFamily="2" charset="2"/>
              <a:buChar char="§"/>
            </a:pPr>
            <a:r>
              <a:rPr lang="en-US" dirty="0" smtClean="0"/>
              <a:t>Monitor </a:t>
            </a:r>
            <a:r>
              <a:rPr lang="en-US" dirty="0"/>
              <a:t>and signal when the quality performance of a process goes </a:t>
            </a:r>
            <a:r>
              <a:rPr lang="en-US" dirty="0" smtClean="0"/>
              <a:t>out </a:t>
            </a:r>
            <a:r>
              <a:rPr lang="en-US" dirty="0"/>
              <a:t>of </a:t>
            </a:r>
            <a:r>
              <a:rPr lang="en-US" dirty="0" smtClean="0"/>
              <a:t>control.</a:t>
            </a:r>
          </a:p>
          <a:p>
            <a:pPr lvl="1">
              <a:buFont typeface="Wingdings" panose="05000000000000000000" pitchFamily="2" charset="2"/>
              <a:buChar char="§"/>
            </a:pPr>
            <a:r>
              <a:rPr lang="en-US" dirty="0" smtClean="0"/>
              <a:t>Identify </a:t>
            </a:r>
            <a:r>
              <a:rPr lang="en-US" dirty="0"/>
              <a:t>relationships between the process variables and the quality performance </a:t>
            </a:r>
            <a:r>
              <a:rPr lang="en-US" dirty="0" smtClean="0"/>
              <a:t>variables.</a:t>
            </a:r>
          </a:p>
          <a:p>
            <a:pPr lvl="0">
              <a:buFont typeface="Wingdings" panose="05000000000000000000" pitchFamily="2" charset="2"/>
              <a:buChar char="§"/>
            </a:pPr>
            <a:r>
              <a:rPr lang="en-US" dirty="0"/>
              <a:t>Statistical q</a:t>
            </a:r>
            <a:r>
              <a:rPr lang="en-US" dirty="0" smtClean="0"/>
              <a:t>uality </a:t>
            </a:r>
            <a:r>
              <a:rPr lang="en-US" dirty="0"/>
              <a:t>c</a:t>
            </a:r>
            <a:r>
              <a:rPr lang="en-US" dirty="0" smtClean="0"/>
              <a:t>ontrol (SQC) applies </a:t>
            </a:r>
            <a:r>
              <a:rPr lang="en-US" dirty="0"/>
              <a:t>statistical sampling to monitor the performance of a product or service made by a </a:t>
            </a:r>
            <a:r>
              <a:rPr lang="en-US" dirty="0" smtClean="0"/>
              <a:t>process </a:t>
            </a:r>
            <a:r>
              <a:rPr lang="en-US" dirty="0"/>
              <a:t>on a specific quality aspect </a:t>
            </a:r>
            <a:r>
              <a:rPr lang="en-US" dirty="0" smtClean="0"/>
              <a:t>and sounds </a:t>
            </a:r>
            <a:r>
              <a:rPr lang="en-US" dirty="0"/>
              <a:t>a warning when that performance appears to go </a:t>
            </a:r>
            <a:r>
              <a:rPr lang="en-US" dirty="0" smtClean="0"/>
              <a:t>astray.</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6988743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t>Statistical Tools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1">
              <a:buFont typeface="Wingdings" panose="05000000000000000000" pitchFamily="2" charset="2"/>
              <a:buChar char="§"/>
            </a:pPr>
            <a:r>
              <a:rPr lang="en-US" dirty="0"/>
              <a:t>SQC helps you to determine </a:t>
            </a:r>
            <a:r>
              <a:rPr lang="en-US" dirty="0" smtClean="0"/>
              <a:t>when </a:t>
            </a:r>
            <a:r>
              <a:rPr lang="en-US" dirty="0"/>
              <a:t>to take action and </a:t>
            </a:r>
            <a:r>
              <a:rPr lang="en-US" dirty="0" smtClean="0"/>
              <a:t>when </a:t>
            </a:r>
            <a:r>
              <a:rPr lang="en-US" dirty="0"/>
              <a:t>to leave the process </a:t>
            </a:r>
            <a:r>
              <a:rPr lang="en-US" dirty="0" smtClean="0"/>
              <a:t>alone.</a:t>
            </a:r>
          </a:p>
          <a:p>
            <a:pPr lvl="1">
              <a:buFont typeface="Wingdings" panose="05000000000000000000" pitchFamily="2" charset="2"/>
              <a:buChar char="§"/>
            </a:pPr>
            <a:r>
              <a:rPr lang="en-US" dirty="0" smtClean="0"/>
              <a:t>Every process </a:t>
            </a:r>
            <a:r>
              <a:rPr lang="en-US" dirty="0"/>
              <a:t>will have some amount of variation. It is impossible to produce absolutely identical outcomes in nature or business. The critical question </a:t>
            </a:r>
            <a:r>
              <a:rPr lang="en-US" dirty="0" smtClean="0"/>
              <a:t>is, is </a:t>
            </a:r>
            <a:r>
              <a:rPr lang="en-US" dirty="0"/>
              <a:t>that variation </a:t>
            </a:r>
            <a:r>
              <a:rPr lang="en-US" dirty="0" smtClean="0"/>
              <a:t>normal </a:t>
            </a:r>
            <a:r>
              <a:rPr lang="en-US" dirty="0"/>
              <a:t>or </a:t>
            </a:r>
            <a:r>
              <a:rPr lang="en-US" dirty="0" smtClean="0"/>
              <a:t>abnormal?</a:t>
            </a:r>
          </a:p>
          <a:p>
            <a:pPr lvl="1">
              <a:buFont typeface="Wingdings" panose="05000000000000000000" pitchFamily="2" charset="2"/>
              <a:buChar char="§"/>
            </a:pPr>
            <a:r>
              <a:rPr lang="en-US" dirty="0" smtClean="0"/>
              <a:t>There are different types of SQC charts.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86656993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t>Causes of Variation</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i="1" dirty="0" smtClean="0"/>
              <a:t>Special</a:t>
            </a:r>
            <a:r>
              <a:rPr lang="en-US" dirty="0" smtClean="0"/>
              <a:t> </a:t>
            </a:r>
            <a:r>
              <a:rPr lang="en-US" dirty="0"/>
              <a:t>or </a:t>
            </a:r>
            <a:r>
              <a:rPr lang="en-US" i="1" dirty="0" smtClean="0"/>
              <a:t>assignable</a:t>
            </a:r>
            <a:r>
              <a:rPr lang="en-US" dirty="0"/>
              <a:t>:</a:t>
            </a:r>
            <a:r>
              <a:rPr lang="en-US" dirty="0" smtClean="0"/>
              <a:t> Causes </a:t>
            </a:r>
            <a:r>
              <a:rPr lang="en-US" dirty="0"/>
              <a:t>that persist or happen fairly regularly. A special or assignable cause is one that is identifiable and </a:t>
            </a:r>
            <a:r>
              <a:rPr lang="en-US" dirty="0" smtClean="0"/>
              <a:t>predictable.</a:t>
            </a:r>
          </a:p>
          <a:p>
            <a:pPr lvl="0">
              <a:buFont typeface="Wingdings" panose="05000000000000000000" pitchFamily="2" charset="2"/>
              <a:buChar char="§"/>
            </a:pPr>
            <a:r>
              <a:rPr lang="en-US" i="1" dirty="0" smtClean="0"/>
              <a:t>Common causes: </a:t>
            </a:r>
            <a:r>
              <a:rPr lang="en-US" dirty="0" smtClean="0"/>
              <a:t>Natural </a:t>
            </a:r>
            <a:r>
              <a:rPr lang="en-US" dirty="0"/>
              <a:t>factors that cause a natural range of variation. They are present in the environment but occur irregularly, without prior warning, and are generally </a:t>
            </a:r>
            <a:r>
              <a:rPr lang="en-US" dirty="0" smtClean="0"/>
              <a:t>unavoidable.</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0676022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Types of SQC Charts</a:t>
            </a:r>
            <a:endParaRPr lang="en-US" dirty="0">
              <a:effectLst>
                <a:outerShdw blurRad="38100" dist="38100" dir="2700000" algn="tl">
                  <a:srgbClr val="FFFFFF"/>
                </a:outerShdw>
              </a:effectLst>
            </a:endParaRPr>
          </a:p>
        </p:txBody>
      </p:sp>
      <p:pic>
        <p:nvPicPr>
          <p:cNvPr id="819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153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9954141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effectLst>
                  <a:outerShdw blurRad="38100" dist="38100" dir="2700000" algn="tl">
                    <a:srgbClr val="FFFFFF"/>
                  </a:outerShdw>
                </a:effectLst>
              </a:rPr>
              <a:t>Using SQC Charts</a:t>
            </a:r>
            <a:endParaRPr lang="en-US" dirty="0">
              <a:effectLst>
                <a:outerShdw blurRad="38100" dist="38100" dir="2700000" algn="tl">
                  <a:srgbClr val="FFFFFF"/>
                </a:outerShdw>
              </a:effectLst>
            </a:endParaRP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pic>
        <p:nvPicPr>
          <p:cNvPr id="9225" name="Picture 9224"/>
          <p:cNvPicPr>
            <a:picLocks noChangeAspect="1"/>
          </p:cNvPicPr>
          <p:nvPr/>
        </p:nvPicPr>
        <p:blipFill>
          <a:blip r:embed="rId3"/>
          <a:stretch>
            <a:fillRect/>
          </a:stretch>
        </p:blipFill>
        <p:spPr>
          <a:xfrm>
            <a:off x="1585912" y="1597025"/>
            <a:ext cx="5972175" cy="5124450"/>
          </a:xfrm>
          <a:prstGeom prst="rect">
            <a:avLst/>
          </a:prstGeom>
        </p:spPr>
      </p:pic>
    </p:spTree>
    <p:extLst>
      <p:ext uri="{BB962C8B-B14F-4D97-AF65-F5344CB8AC3E}">
        <p14:creationId xmlns:p14="http://schemas.microsoft.com/office/powerpoint/2010/main" val="113768882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Using SQC Charts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US" dirty="0"/>
              <a:t>The </a:t>
            </a:r>
            <a:r>
              <a:rPr lang="en-US" dirty="0" smtClean="0"/>
              <a:t>mean chart shows </a:t>
            </a:r>
            <a:r>
              <a:rPr lang="en-US" dirty="0"/>
              <a:t>that the average time to pick up a call is 10.82 seconds. This time can vary between 10.37 </a:t>
            </a:r>
            <a:r>
              <a:rPr lang="en-US" dirty="0" smtClean="0"/>
              <a:t>and </a:t>
            </a:r>
            <a:r>
              <a:rPr lang="en-US" dirty="0"/>
              <a:t>11.27 seconds. </a:t>
            </a:r>
            <a:r>
              <a:rPr lang="en-US" dirty="0" smtClean="0"/>
              <a:t>It also shows day 5 as out of control.</a:t>
            </a:r>
          </a:p>
          <a:p>
            <a:pPr>
              <a:buFont typeface="Wingdings" panose="05000000000000000000" pitchFamily="2" charset="2"/>
              <a:buChar char="§"/>
            </a:pPr>
            <a:r>
              <a:rPr lang="en-US" dirty="0" smtClean="0"/>
              <a:t>The </a:t>
            </a:r>
            <a:r>
              <a:rPr lang="en-US" dirty="0"/>
              <a:t>average range or the difference between the fastest individual call pickup time and the slowest </a:t>
            </a:r>
            <a:r>
              <a:rPr lang="en-US" dirty="0" smtClean="0"/>
              <a:t>is, </a:t>
            </a:r>
            <a:r>
              <a:rPr lang="en-US" dirty="0"/>
              <a:t>on average, 1.45 seconds. This difference can vary between 0.32 seconds to 2.58 </a:t>
            </a:r>
            <a:r>
              <a:rPr lang="en-US" dirty="0" smtClean="0"/>
              <a:t>seconds.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8681934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t>p-Chart Example—Attribute </a:t>
            </a:r>
            <a:r>
              <a:rPr lang="en-US" dirty="0"/>
              <a:t>Data</a:t>
            </a:r>
            <a:endParaRPr lang="en-US" dirty="0">
              <a:effectLst>
                <a:outerShdw blurRad="38100" dist="38100" dir="2700000" algn="tl">
                  <a:srgbClr val="FFFFFF"/>
                </a:outerShdw>
              </a:effectLst>
            </a:endParaRPr>
          </a:p>
        </p:txBody>
      </p:sp>
      <p:pic>
        <p:nvPicPr>
          <p:cNvPr id="1331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0772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74785369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t>c-Chart Example—Attribute </a:t>
            </a:r>
            <a:r>
              <a:rPr lang="en-US" dirty="0"/>
              <a:t>Data</a:t>
            </a:r>
            <a:endParaRPr lang="en-US" dirty="0">
              <a:effectLst>
                <a:outerShdw blurRad="38100" dist="38100" dir="2700000" algn="tl">
                  <a:srgbClr val="FFFFFF"/>
                </a:outerShdw>
              </a:effectLst>
            </a:endParaRPr>
          </a:p>
        </p:txBody>
      </p:sp>
      <p:pic>
        <p:nvPicPr>
          <p:cNvPr id="14338"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153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29151765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Process Capability Index </a:t>
            </a:r>
            <a:r>
              <a:rPr lang="en-US" sz="4400" dirty="0"/>
              <a:t>(</a:t>
            </a:r>
            <a:r>
              <a:rPr lang="en-US" sz="4400" dirty="0" smtClean="0"/>
              <a:t>C</a:t>
            </a:r>
            <a:r>
              <a:rPr lang="en-US" sz="4400" baseline="-25000" dirty="0" smtClean="0"/>
              <a:t>pk</a:t>
            </a:r>
            <a:r>
              <a:rPr lang="en-US" sz="4400" dirty="0" smtClean="0"/>
              <a: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The </a:t>
            </a:r>
            <a:r>
              <a:rPr lang="en-US" dirty="0"/>
              <a:t>p</a:t>
            </a:r>
            <a:r>
              <a:rPr lang="en-US" dirty="0" smtClean="0"/>
              <a:t>rocess capability </a:t>
            </a:r>
            <a:r>
              <a:rPr lang="en-US" dirty="0"/>
              <a:t>i</a:t>
            </a:r>
            <a:r>
              <a:rPr lang="en-US" dirty="0" smtClean="0"/>
              <a:t>ndex </a:t>
            </a:r>
            <a:r>
              <a:rPr lang="en-US" dirty="0"/>
              <a:t>(</a:t>
            </a:r>
            <a:r>
              <a:rPr lang="en-US" dirty="0" smtClean="0"/>
              <a:t>C</a:t>
            </a:r>
            <a:r>
              <a:rPr lang="en-US" baseline="-25000" dirty="0" smtClean="0"/>
              <a:t>pk</a:t>
            </a:r>
            <a:r>
              <a:rPr lang="en-US" dirty="0" smtClean="0"/>
              <a:t>) is </a:t>
            </a:r>
            <a:r>
              <a:rPr lang="en-US" dirty="0"/>
              <a:t>a measure of how well the process delivers on the customer’s </a:t>
            </a:r>
            <a:r>
              <a:rPr lang="en-US" dirty="0" smtClean="0"/>
              <a:t>tolerances.</a:t>
            </a:r>
          </a:p>
          <a:p>
            <a:pPr>
              <a:buFont typeface="Wingdings" panose="05000000000000000000" pitchFamily="2" charset="2"/>
              <a:buChar char="§"/>
            </a:pPr>
            <a:r>
              <a:rPr lang="en-US" dirty="0"/>
              <a:t>The C</a:t>
            </a:r>
            <a:r>
              <a:rPr lang="en-US" baseline="-25000" dirty="0"/>
              <a:t>pk </a:t>
            </a:r>
            <a:r>
              <a:rPr lang="en-US" dirty="0" smtClean="0"/>
              <a:t>considers the following:</a:t>
            </a:r>
          </a:p>
          <a:p>
            <a:pPr lvl="1">
              <a:buFont typeface="Wingdings" panose="05000000000000000000" pitchFamily="2" charset="2"/>
              <a:buChar char="§"/>
            </a:pPr>
            <a:r>
              <a:rPr lang="en-US" dirty="0" smtClean="0"/>
              <a:t>How </a:t>
            </a:r>
            <a:r>
              <a:rPr lang="en-US" dirty="0"/>
              <a:t>far away the process mean is from what customer normally </a:t>
            </a:r>
            <a:r>
              <a:rPr lang="en-US" dirty="0" smtClean="0"/>
              <a:t>expects</a:t>
            </a:r>
          </a:p>
          <a:p>
            <a:pPr lvl="1">
              <a:buFont typeface="Wingdings" panose="05000000000000000000" pitchFamily="2" charset="2"/>
              <a:buChar char="§"/>
            </a:pPr>
            <a:r>
              <a:rPr lang="en-US" dirty="0" smtClean="0"/>
              <a:t>What </a:t>
            </a:r>
            <a:r>
              <a:rPr lang="en-US" dirty="0"/>
              <a:t>proportion of units are being made/delivered/ performed within the customer’s upper and lower tolerance limits</a:t>
            </a: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734140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Process Capability Index </a:t>
            </a:r>
            <a:r>
              <a:rPr lang="en-US" sz="4400" dirty="0"/>
              <a:t>(</a:t>
            </a:r>
            <a:r>
              <a:rPr lang="en-US" sz="4400" dirty="0" smtClean="0"/>
              <a:t>C</a:t>
            </a:r>
            <a:r>
              <a:rPr lang="en-US" sz="4400" baseline="-25000" dirty="0" smtClean="0"/>
              <a:t>pk</a:t>
            </a:r>
            <a:r>
              <a:rPr lang="en-US" sz="4400" dirty="0" smtClean="0"/>
              <a:t>)</a:t>
            </a:r>
            <a:endParaRPr lang="en-US" sz="4400" dirty="0">
              <a:effectLst>
                <a:outerShdw blurRad="38100" dist="38100" dir="2700000" algn="tl">
                  <a:srgbClr val="FFFFFF"/>
                </a:outerShdw>
              </a:effectLst>
              <a:latin typeface="+mj-lt"/>
            </a:endParaRPr>
          </a:p>
        </p:txBody>
      </p:sp>
      <p:pic>
        <p:nvPicPr>
          <p:cNvPr id="1536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33401" y="1600200"/>
            <a:ext cx="80772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80061064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Improving Quality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a:buFont typeface="Wingdings" panose="05000000000000000000" pitchFamily="2" charset="2"/>
              <a:buChar char="§"/>
            </a:pPr>
            <a:r>
              <a:rPr lang="en-US" dirty="0"/>
              <a:t>A simple equation identifies the three main levers for improving </a:t>
            </a:r>
            <a:r>
              <a:rPr lang="en-US" dirty="0" smtClean="0"/>
              <a:t>quality. </a:t>
            </a:r>
            <a:endParaRPr lang="en-US" dirty="0"/>
          </a:p>
          <a:p>
            <a:pPr>
              <a:buFont typeface="Wingdings" panose="05000000000000000000" pitchFamily="2" charset="2"/>
              <a:buChar char="§"/>
            </a:pPr>
            <a:r>
              <a:rPr lang="en-US" dirty="0"/>
              <a:t>Quality </a:t>
            </a:r>
            <a:r>
              <a:rPr lang="en-US" dirty="0" smtClean="0"/>
              <a:t>improvement </a:t>
            </a:r>
            <a:r>
              <a:rPr lang="en-US" dirty="0"/>
              <a:t>= CS + ES + </a:t>
            </a:r>
            <a:r>
              <a:rPr lang="en-US" dirty="0" smtClean="0"/>
              <a:t>CI, where</a:t>
            </a:r>
          </a:p>
          <a:p>
            <a:pPr marL="457200" lvl="1" indent="0">
              <a:buNone/>
            </a:pPr>
            <a:r>
              <a:rPr lang="en-US" dirty="0" smtClean="0"/>
              <a:t>CS = customer satisfaction, ES = employee satisfaction, and CI = continuous improvement</a:t>
            </a:r>
          </a:p>
          <a:p>
            <a:pPr>
              <a:buFont typeface="Wingdings" panose="05000000000000000000" pitchFamily="2" charset="2"/>
              <a:buChar char="§"/>
            </a:pPr>
            <a:r>
              <a:rPr lang="en-US" dirty="0"/>
              <a:t>If we consider customer satisfaction primarily as a product of quality, </a:t>
            </a:r>
            <a:r>
              <a:rPr lang="en-US" dirty="0" smtClean="0"/>
              <a:t>then</a:t>
            </a:r>
            <a:endParaRPr lang="en-US" dirty="0"/>
          </a:p>
          <a:p>
            <a:pPr marL="457200" lvl="1" indent="0">
              <a:buNone/>
            </a:pPr>
            <a:r>
              <a:rPr lang="en-US" dirty="0" smtClean="0"/>
              <a:t>CS </a:t>
            </a:r>
            <a:r>
              <a:rPr lang="en-US" dirty="0"/>
              <a:t>= </a:t>
            </a:r>
            <a:r>
              <a:rPr lang="en-US" dirty="0" smtClean="0"/>
              <a:t>perceived </a:t>
            </a:r>
            <a:r>
              <a:rPr lang="en-US" dirty="0"/>
              <a:t>q</a:t>
            </a:r>
            <a:r>
              <a:rPr lang="en-US" dirty="0" smtClean="0"/>
              <a:t>uality </a:t>
            </a:r>
            <a:r>
              <a:rPr lang="en-US" dirty="0"/>
              <a:t>= </a:t>
            </a:r>
            <a:r>
              <a:rPr lang="en-US" dirty="0" smtClean="0"/>
              <a:t>actual </a:t>
            </a:r>
            <a:r>
              <a:rPr lang="en-US" dirty="0"/>
              <a:t>quality </a:t>
            </a:r>
            <a:r>
              <a:rPr lang="en-US" i="1" dirty="0" smtClean="0"/>
              <a:t>–</a:t>
            </a:r>
            <a:r>
              <a:rPr lang="en-US" dirty="0"/>
              <a:t>e</a:t>
            </a:r>
            <a:r>
              <a:rPr lang="en-US" dirty="0" smtClean="0"/>
              <a:t>xpected </a:t>
            </a:r>
            <a:r>
              <a:rPr lang="en-US" dirty="0"/>
              <a:t>quality = AQ </a:t>
            </a:r>
            <a:r>
              <a:rPr lang="en-US" dirty="0" smtClean="0"/>
              <a:t>– </a:t>
            </a:r>
            <a:r>
              <a:rPr lang="en-US" dirty="0"/>
              <a:t>EQ</a:t>
            </a: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64536776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An </a:t>
            </a:r>
            <a:r>
              <a:rPr lang="en-US" sz="4400" dirty="0" smtClean="0">
                <a:latin typeface="+mj-lt"/>
              </a:rPr>
              <a:t>Abbreviated </a:t>
            </a:r>
            <a:r>
              <a:rPr lang="en-US" sz="4400" dirty="0">
                <a:latin typeface="+mj-lt"/>
              </a:rPr>
              <a:t>SERVQUAL </a:t>
            </a:r>
            <a:r>
              <a:rPr lang="en-US" sz="4400" dirty="0" smtClean="0">
                <a:latin typeface="+mj-lt"/>
              </a:rPr>
              <a:t>Model</a:t>
            </a:r>
            <a:endParaRPr lang="en-US" sz="4400" dirty="0">
              <a:effectLst>
                <a:outerShdw blurRad="38100" dist="38100" dir="2700000" algn="tl">
                  <a:srgbClr val="FFFFFF"/>
                </a:outerShdw>
              </a:effectLst>
              <a:latin typeface="+mj-lt"/>
            </a:endParaRPr>
          </a:p>
        </p:txBody>
      </p:sp>
      <p:pic>
        <p:nvPicPr>
          <p:cNvPr id="16401" name="Picture 17"/>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1" y="1524000"/>
            <a:ext cx="81534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2455129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Improving Quality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i="1" dirty="0"/>
              <a:t>Employee </a:t>
            </a:r>
            <a:r>
              <a:rPr lang="en-US" i="1" dirty="0" smtClean="0"/>
              <a:t>satisfaction</a:t>
            </a:r>
            <a:r>
              <a:rPr lang="en-US" i="1" dirty="0"/>
              <a:t>: </a:t>
            </a:r>
            <a:r>
              <a:rPr lang="en-US" dirty="0"/>
              <a:t> While some studies report that happy workers do not guarantee a productive workplace, common sense suggests that </a:t>
            </a:r>
            <a:r>
              <a:rPr lang="en-US" dirty="0" smtClean="0"/>
              <a:t>dissatisfied </a:t>
            </a:r>
            <a:r>
              <a:rPr lang="en-US" dirty="0"/>
              <a:t>and </a:t>
            </a:r>
            <a:r>
              <a:rPr lang="en-US" dirty="0" smtClean="0"/>
              <a:t>unhappy </a:t>
            </a:r>
            <a:r>
              <a:rPr lang="en-US" dirty="0"/>
              <a:t>workers </a:t>
            </a:r>
            <a:r>
              <a:rPr lang="en-US" i="1" dirty="0"/>
              <a:t>will</a:t>
            </a:r>
            <a:r>
              <a:rPr lang="en-US" dirty="0"/>
              <a:t> guarantee poor </a:t>
            </a:r>
            <a:r>
              <a:rPr lang="en-US" dirty="0" smtClean="0"/>
              <a:t>performance.</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41343010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Improving Quality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92500" lnSpcReduction="10000"/>
          </a:bodyPr>
          <a:lstStyle/>
          <a:p>
            <a:pPr>
              <a:buFont typeface="Wingdings" panose="05000000000000000000" pitchFamily="2" charset="2"/>
              <a:buChar char="§"/>
            </a:pPr>
            <a:r>
              <a:rPr lang="en-US" i="1" dirty="0"/>
              <a:t>Continuous </a:t>
            </a:r>
            <a:r>
              <a:rPr lang="en-US" i="1" dirty="0" smtClean="0"/>
              <a:t>improvement</a:t>
            </a:r>
            <a:r>
              <a:rPr lang="en-US" i="1" dirty="0"/>
              <a:t>: </a:t>
            </a:r>
            <a:r>
              <a:rPr lang="en-US" dirty="0"/>
              <a:t>The third part of the equation, CI, essentially means never standing </a:t>
            </a:r>
            <a:r>
              <a:rPr lang="en-US" dirty="0" smtClean="0"/>
              <a:t>still.</a:t>
            </a:r>
          </a:p>
          <a:p>
            <a:pPr>
              <a:buFont typeface="Wingdings" panose="05000000000000000000" pitchFamily="2" charset="2"/>
              <a:buChar char="§"/>
            </a:pPr>
            <a:r>
              <a:rPr lang="en-US" dirty="0"/>
              <a:t>It can be implemented in different </a:t>
            </a:r>
            <a:r>
              <a:rPr lang="en-US" dirty="0" smtClean="0"/>
              <a:t>ways, including the following:</a:t>
            </a:r>
            <a:endParaRPr lang="en-US" dirty="0"/>
          </a:p>
          <a:p>
            <a:pPr lvl="1">
              <a:buFont typeface="Wingdings" panose="05000000000000000000" pitchFamily="2" charset="2"/>
              <a:buChar char="§"/>
            </a:pPr>
            <a:r>
              <a:rPr lang="en-US" dirty="0"/>
              <a:t>B</a:t>
            </a:r>
            <a:r>
              <a:rPr lang="en-US" dirty="0" smtClean="0"/>
              <a:t>enchmarking </a:t>
            </a:r>
            <a:r>
              <a:rPr lang="en-US" dirty="0"/>
              <a:t>against internal and external best-in-class processes and </a:t>
            </a:r>
            <a:r>
              <a:rPr lang="en-US" dirty="0" smtClean="0"/>
              <a:t>companies</a:t>
            </a:r>
            <a:endParaRPr lang="en-US" dirty="0"/>
          </a:p>
          <a:p>
            <a:pPr lvl="1">
              <a:buFont typeface="Wingdings" panose="05000000000000000000" pitchFamily="2" charset="2"/>
              <a:buChar char="§"/>
            </a:pPr>
            <a:r>
              <a:rPr lang="en-US" dirty="0"/>
              <a:t>P</a:t>
            </a:r>
            <a:r>
              <a:rPr lang="en-US" dirty="0" smtClean="0"/>
              <a:t>rocess </a:t>
            </a:r>
            <a:r>
              <a:rPr lang="en-US" dirty="0"/>
              <a:t>improvement through removing waste and cycle time </a:t>
            </a:r>
            <a:r>
              <a:rPr lang="en-US" dirty="0" smtClean="0"/>
              <a:t>reduction</a:t>
            </a:r>
            <a:endParaRPr lang="en-US" dirty="0"/>
          </a:p>
          <a:p>
            <a:pPr lvl="1">
              <a:buFont typeface="Wingdings" panose="05000000000000000000" pitchFamily="2" charset="2"/>
              <a:buChar char="§"/>
            </a:pPr>
            <a:r>
              <a:rPr lang="en-US" dirty="0" smtClean="0"/>
              <a:t>Statistical </a:t>
            </a:r>
            <a:r>
              <a:rPr lang="en-US" dirty="0"/>
              <a:t>and </a:t>
            </a:r>
            <a:r>
              <a:rPr lang="en-US" dirty="0" smtClean="0"/>
              <a:t>nonstatistical </a:t>
            </a:r>
            <a:r>
              <a:rPr lang="en-US" dirty="0"/>
              <a:t>tools as described </a:t>
            </a:r>
            <a:r>
              <a:rPr lang="en-US" dirty="0" smtClean="0"/>
              <a:t>earlier</a:t>
            </a:r>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08637789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Was it done right</a:t>
            </a:r>
            <a:r>
              <a:rPr lang="en-US" sz="4400" dirty="0" smtClean="0">
                <a:latin typeface="+mj-lt"/>
              </a:rPr>
              <a: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lvl="0">
              <a:buFont typeface="Wingdings" panose="05000000000000000000" pitchFamily="2" charset="2"/>
              <a:buChar char="§"/>
            </a:pPr>
            <a:r>
              <a:rPr lang="en-US" dirty="0"/>
              <a:t>What the customer considers important may not be readily apparent – observations help uncover deeper wants and causes  </a:t>
            </a:r>
          </a:p>
          <a:p>
            <a:pPr lvl="0">
              <a:buFont typeface="Wingdings" panose="05000000000000000000" pitchFamily="2" charset="2"/>
              <a:buChar char="§"/>
            </a:pPr>
            <a:r>
              <a:rPr lang="en-US" dirty="0"/>
              <a:t>Worker and customer belief in quality initiatives requires visible and consistent commitment of resources by </a:t>
            </a:r>
            <a:r>
              <a:rPr lang="en-US" dirty="0" smtClean="0"/>
              <a:t>management</a:t>
            </a:r>
            <a:r>
              <a:rPr lang="en-US" dirty="0"/>
              <a:t> </a:t>
            </a:r>
          </a:p>
          <a:p>
            <a:pPr>
              <a:buFont typeface="Wingdings" panose="05000000000000000000" pitchFamily="2" charset="2"/>
              <a:buChar char="§"/>
            </a:pPr>
            <a:r>
              <a:rPr lang="en-US" dirty="0"/>
              <a:t>6 Sigma programs can stress variance reduction at the cost of employee creativity and innovation</a:t>
            </a: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568652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lvl="1" algn="ctr" rtl="0">
              <a:lnSpc>
                <a:spcPct val="80000"/>
              </a:lnSpc>
              <a:spcBef>
                <a:spcPct val="0"/>
              </a:spcBef>
            </a:pPr>
            <a:r>
              <a:rPr lang="en-US" sz="4400" dirty="0" smtClean="0">
                <a:latin typeface="+mj-lt"/>
              </a:rPr>
              <a:t>Current Trends in Quality Management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lvl="0">
              <a:buFont typeface="Wingdings" panose="05000000000000000000" pitchFamily="2" charset="2"/>
              <a:buChar char="§"/>
            </a:pPr>
            <a:r>
              <a:rPr lang="en-US" dirty="0"/>
              <a:t>Formal quality initiatives are now emerging in health care, food, and supply chain </a:t>
            </a:r>
            <a:r>
              <a:rPr lang="en-US" dirty="0" smtClean="0"/>
              <a:t>management.</a:t>
            </a:r>
          </a:p>
          <a:p>
            <a:pPr lvl="0">
              <a:buFont typeface="Wingdings" panose="05000000000000000000" pitchFamily="2" charset="2"/>
              <a:buChar char="§"/>
            </a:pPr>
            <a:r>
              <a:rPr lang="en-US" dirty="0"/>
              <a:t>Health care and food experience wide variances in standards, while quality failures in the supply chain are now quickly connected to </a:t>
            </a:r>
            <a:r>
              <a:rPr lang="en-US" dirty="0" smtClean="0"/>
              <a:t>the company’s reputation.</a:t>
            </a:r>
          </a:p>
          <a:p>
            <a:pPr lvl="0">
              <a:buFont typeface="Wingdings" panose="05000000000000000000" pitchFamily="2" charset="2"/>
              <a:buChar char="§"/>
            </a:pPr>
            <a:r>
              <a:rPr lang="en-US" dirty="0"/>
              <a:t>Technology has enabled quality advances in these </a:t>
            </a:r>
            <a:r>
              <a:rPr lang="en-US" dirty="0" smtClean="0"/>
              <a:t>areas.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0636001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lvl="1" algn="ctr" rtl="0">
              <a:lnSpc>
                <a:spcPct val="80000"/>
              </a:lnSpc>
              <a:spcBef>
                <a:spcPct val="0"/>
              </a:spcBef>
            </a:pPr>
            <a:r>
              <a:rPr lang="en-US" sz="4400" dirty="0" smtClean="0">
                <a:latin typeface="+mj-lt"/>
              </a:rPr>
              <a:t>Current Trends in Quality Management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92500" lnSpcReduction="10000"/>
          </a:bodyPr>
          <a:lstStyle/>
          <a:p>
            <a:pPr lvl="0">
              <a:buFont typeface="Wingdings" panose="05000000000000000000" pitchFamily="2" charset="2"/>
              <a:buChar char="§"/>
            </a:pPr>
            <a:r>
              <a:rPr lang="en-US" dirty="0"/>
              <a:t>The American Recovery and Reinvestment Act is pushing medicine to move from manual to electronic operations, helping to track quality and standardize </a:t>
            </a:r>
            <a:r>
              <a:rPr lang="en-US" dirty="0" smtClean="0"/>
              <a:t>treatments.</a:t>
            </a:r>
            <a:r>
              <a:rPr lang="en-US" dirty="0"/>
              <a:t> </a:t>
            </a:r>
          </a:p>
          <a:p>
            <a:pPr lvl="0">
              <a:buFont typeface="Wingdings" panose="05000000000000000000" pitchFamily="2" charset="2"/>
              <a:buChar char="§"/>
            </a:pPr>
            <a:r>
              <a:rPr lang="en-US" dirty="0"/>
              <a:t>Tracing food recalls and infectious outbreaks to food origins is getting a boost from newly available </a:t>
            </a:r>
            <a:r>
              <a:rPr lang="en-US" dirty="0" smtClean="0"/>
              <a:t>technologies.</a:t>
            </a:r>
            <a:r>
              <a:rPr lang="en-US" dirty="0"/>
              <a:t> </a:t>
            </a:r>
          </a:p>
          <a:p>
            <a:pPr>
              <a:buFont typeface="Wingdings" panose="05000000000000000000" pitchFamily="2" charset="2"/>
              <a:buChar char="§"/>
            </a:pPr>
            <a:r>
              <a:rPr lang="en-US" dirty="0"/>
              <a:t>Consumers now consider </a:t>
            </a:r>
            <a:r>
              <a:rPr lang="en-US" dirty="0" smtClean="0"/>
              <a:t>animal </a:t>
            </a:r>
            <a:r>
              <a:rPr lang="en-US" dirty="0"/>
              <a:t>welfare in addition to worker welfare as a part of product </a:t>
            </a:r>
            <a:r>
              <a:rPr lang="en-US" dirty="0" smtClean="0"/>
              <a:t>quality.</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83763151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Conclusion</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lvl="0">
              <a:buFont typeface="Wingdings" panose="05000000000000000000" pitchFamily="2" charset="2"/>
              <a:buChar char="§"/>
            </a:pPr>
            <a:r>
              <a:rPr lang="en-US" dirty="0"/>
              <a:t>Quality is evaluated along many </a:t>
            </a:r>
            <a:r>
              <a:rPr lang="en-US" dirty="0" smtClean="0"/>
              <a:t>dimensions; </a:t>
            </a:r>
            <a:r>
              <a:rPr lang="en-US" dirty="0"/>
              <a:t>some </a:t>
            </a:r>
            <a:r>
              <a:rPr lang="en-US" dirty="0" smtClean="0"/>
              <a:t>of these are subjective</a:t>
            </a:r>
            <a:r>
              <a:rPr lang="en-US" dirty="0"/>
              <a:t>, </a:t>
            </a:r>
            <a:r>
              <a:rPr lang="en-US" dirty="0" smtClean="0"/>
              <a:t>such as taste </a:t>
            </a:r>
            <a:r>
              <a:rPr lang="en-US" dirty="0"/>
              <a:t>and </a:t>
            </a:r>
            <a:r>
              <a:rPr lang="en-US" dirty="0" smtClean="0"/>
              <a:t>aesthetics.</a:t>
            </a:r>
          </a:p>
          <a:p>
            <a:pPr lvl="0">
              <a:buFont typeface="Wingdings" panose="05000000000000000000" pitchFamily="2" charset="2"/>
              <a:buChar char="§"/>
            </a:pPr>
            <a:r>
              <a:rPr lang="en-US" dirty="0"/>
              <a:t>Consumer quality perception is a function of the difference between actual quality and expected </a:t>
            </a:r>
            <a:r>
              <a:rPr lang="en-US" dirty="0" smtClean="0"/>
              <a:t>quality.</a:t>
            </a:r>
          </a:p>
          <a:p>
            <a:pPr lvl="0">
              <a:buFont typeface="Wingdings" panose="05000000000000000000" pitchFamily="2" charset="2"/>
              <a:buChar char="§"/>
            </a:pPr>
            <a:r>
              <a:rPr lang="en-US" dirty="0"/>
              <a:t>Consumers can evaluate service </a:t>
            </a:r>
            <a:r>
              <a:rPr lang="en-US" dirty="0" smtClean="0"/>
              <a:t>quality almost </a:t>
            </a:r>
            <a:r>
              <a:rPr lang="en-US" dirty="0"/>
              <a:t>immediately, but product </a:t>
            </a:r>
            <a:r>
              <a:rPr lang="en-US" dirty="0" smtClean="0"/>
              <a:t>quality takes longer to </a:t>
            </a:r>
            <a:r>
              <a:rPr lang="en-US" dirty="0"/>
              <a:t>experience and </a:t>
            </a:r>
            <a:r>
              <a:rPr lang="en-US" dirty="0" smtClean="0"/>
              <a:t>evaluate.</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9623038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Conclusion</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lvl="0">
              <a:buFont typeface="Wingdings" panose="05000000000000000000" pitchFamily="2" charset="2"/>
              <a:buChar char="§"/>
            </a:pPr>
            <a:r>
              <a:rPr lang="en-US" dirty="0" smtClean="0"/>
              <a:t>Quality </a:t>
            </a:r>
            <a:r>
              <a:rPr lang="en-US" dirty="0"/>
              <a:t>programs calls for improvements in customer </a:t>
            </a:r>
            <a:r>
              <a:rPr lang="en-US" dirty="0" smtClean="0"/>
              <a:t>satisfaction and </a:t>
            </a:r>
            <a:r>
              <a:rPr lang="en-US" dirty="0"/>
              <a:t>employee satisfaction and </a:t>
            </a:r>
            <a:r>
              <a:rPr lang="en-US" dirty="0" smtClean="0"/>
              <a:t>for continuous improvement.</a:t>
            </a:r>
          </a:p>
          <a:p>
            <a:pPr lvl="0">
              <a:buFont typeface="Wingdings" panose="05000000000000000000" pitchFamily="2" charset="2"/>
              <a:buChar char="§"/>
            </a:pPr>
            <a:r>
              <a:rPr lang="en-US" dirty="0" smtClean="0"/>
              <a:t>We </a:t>
            </a:r>
            <a:r>
              <a:rPr lang="en-US" dirty="0"/>
              <a:t>can </a:t>
            </a:r>
            <a:r>
              <a:rPr lang="en-US" dirty="0" smtClean="0"/>
              <a:t>use </a:t>
            </a:r>
            <a:r>
              <a:rPr lang="en-US" dirty="0"/>
              <a:t>a variety of statistical and </a:t>
            </a:r>
            <a:r>
              <a:rPr lang="en-US" dirty="0" smtClean="0"/>
              <a:t>nonstatistical </a:t>
            </a:r>
            <a:r>
              <a:rPr lang="en-US" dirty="0"/>
              <a:t>tools to evaluate and control </a:t>
            </a:r>
            <a:r>
              <a:rPr lang="en-US" dirty="0" smtClean="0"/>
              <a:t>quality.</a:t>
            </a:r>
          </a:p>
          <a:p>
            <a:pPr lvl="0">
              <a:buFont typeface="Wingdings" panose="05000000000000000000" pitchFamily="2" charset="2"/>
              <a:buChar char="§"/>
            </a:pPr>
            <a:r>
              <a:rPr lang="en-US" dirty="0" smtClean="0"/>
              <a:t>A </a:t>
            </a:r>
            <a:r>
              <a:rPr lang="en-US" dirty="0"/>
              <a:t>process gains in capability as it moves its mean and tightens its variance to get as close to the customer ideal as </a:t>
            </a:r>
            <a:r>
              <a:rPr lang="en-US" dirty="0" smtClean="0"/>
              <a:t>possible.</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8046755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19276</TotalTime>
  <Words>3324</Words>
  <Application>Microsoft Office PowerPoint</Application>
  <PresentationFormat>On-screen Show (4:3)</PresentationFormat>
  <Paragraphs>266</Paragraphs>
  <Slides>46</Slides>
  <Notes>46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Wingdings</vt:lpstr>
      <vt:lpstr>Office Theme</vt:lpstr>
      <vt:lpstr>Managing Quality</vt:lpstr>
      <vt:lpstr>What Is Quality?</vt:lpstr>
      <vt:lpstr>What Is Quality?</vt:lpstr>
      <vt:lpstr>Dimensions of Product Quality</vt:lpstr>
      <vt:lpstr>Dimensions of Product Quality</vt:lpstr>
      <vt:lpstr>Dimensions of Product Quality</vt:lpstr>
      <vt:lpstr>Dimensions of Service Quality</vt:lpstr>
      <vt:lpstr>Dimensions of Service Quality</vt:lpstr>
      <vt:lpstr>Quality Management</vt:lpstr>
      <vt:lpstr>Notable Figures in QM</vt:lpstr>
      <vt:lpstr>Notable Figures in QM</vt:lpstr>
      <vt:lpstr>Notable Figures in QM</vt:lpstr>
      <vt:lpstr>Comparisons</vt:lpstr>
      <vt:lpstr>Other Contributors to QM</vt:lpstr>
      <vt:lpstr>Other Contributors to QM</vt:lpstr>
      <vt:lpstr>Importance of Quality</vt:lpstr>
      <vt:lpstr>How Is Quality Measured?</vt:lpstr>
      <vt:lpstr>How Is Quality Measured?</vt:lpstr>
      <vt:lpstr>Costs of Quality</vt:lpstr>
      <vt:lpstr>Costs of Quality</vt:lpstr>
      <vt:lpstr>Quality Analysis Tools</vt:lpstr>
      <vt:lpstr>Nonstatistical Tools (No Data)</vt:lpstr>
      <vt:lpstr>Cause-and-Effect Diagram Example</vt:lpstr>
      <vt:lpstr>Nonstatistical Tools (with Data)</vt:lpstr>
      <vt:lpstr>Checksheet Example</vt:lpstr>
      <vt:lpstr>Run Chart Example</vt:lpstr>
      <vt:lpstr>Pareto Chart Example</vt:lpstr>
      <vt:lpstr>Statistical Tools</vt:lpstr>
      <vt:lpstr>Statistical Tools</vt:lpstr>
      <vt:lpstr>Causes of Variation</vt:lpstr>
      <vt:lpstr>Types of SQC Charts</vt:lpstr>
      <vt:lpstr>Using SQC Charts</vt:lpstr>
      <vt:lpstr>Using SQC Charts</vt:lpstr>
      <vt:lpstr>p-Chart Example—Attribute Data</vt:lpstr>
      <vt:lpstr>c-Chart Example—Attribute Data</vt:lpstr>
      <vt:lpstr>Process Capability Index (Cpk)</vt:lpstr>
      <vt:lpstr>Process Capability Index (Cpk)</vt:lpstr>
      <vt:lpstr>Improving Quality</vt:lpstr>
      <vt:lpstr>An Abbreviated SERVQUAL Model</vt:lpstr>
      <vt:lpstr>Improving Quality</vt:lpstr>
      <vt:lpstr>Improving Quality</vt:lpstr>
      <vt:lpstr>Was it done right?</vt:lpstr>
      <vt:lpstr>Current Trends in Quality Management</vt:lpstr>
      <vt:lpstr>Current Trends in Quality Management</vt:lpstr>
      <vt:lpstr>Conclusion</vt:lpstr>
      <vt:lpstr>Conclusion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Forecasting</dc:title>
  <dc:creator>Leslie Bobb</dc:creator>
  <cp:lastModifiedBy>Irina Neaga</cp:lastModifiedBy>
  <cp:revision>300</cp:revision>
  <dcterms:created xsi:type="dcterms:W3CDTF">2015-01-08T14:52:37Z</dcterms:created>
  <dcterms:modified xsi:type="dcterms:W3CDTF">2018-03-06T11:02:57Z</dcterms:modified>
</cp:coreProperties>
</file>