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348" r:id="rId2"/>
    <p:sldId id="350" r:id="rId3"/>
    <p:sldId id="351" r:id="rId4"/>
    <p:sldId id="377" r:id="rId5"/>
    <p:sldId id="390" r:id="rId6"/>
    <p:sldId id="391" r:id="rId7"/>
    <p:sldId id="354" r:id="rId8"/>
    <p:sldId id="378" r:id="rId9"/>
    <p:sldId id="379" r:id="rId10"/>
    <p:sldId id="389" r:id="rId11"/>
    <p:sldId id="355" r:id="rId12"/>
    <p:sldId id="393" r:id="rId13"/>
    <p:sldId id="395" r:id="rId14"/>
    <p:sldId id="396" r:id="rId15"/>
    <p:sldId id="397" r:id="rId16"/>
    <p:sldId id="394" r:id="rId17"/>
    <p:sldId id="398" r:id="rId18"/>
    <p:sldId id="399" r:id="rId19"/>
    <p:sldId id="3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56" autoAdjust="0"/>
    <p:restoredTop sz="94660"/>
  </p:normalViewPr>
  <p:slideViewPr>
    <p:cSldViewPr snapToGrid="0">
      <p:cViewPr varScale="1">
        <p:scale>
          <a:sx n="58" d="100"/>
          <a:sy n="58" d="100"/>
        </p:scale>
        <p:origin x="60" y="8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5DAC35D8-9F9D-4E63-8C0B-24DE4F7F81A0}"/>
    <pc:docChg chg="delSld">
      <pc:chgData name="Ebad Banissi" userId="46ce2bb489724496" providerId="LiveId" clId="{5DAC35D8-9F9D-4E63-8C0B-24DE4F7F81A0}" dt="2024-10-22T20:41:38.648" v="2" actId="2696"/>
      <pc:docMkLst>
        <pc:docMk/>
      </pc:docMkLst>
      <pc:sldChg chg="del">
        <pc:chgData name="Ebad Banissi" userId="46ce2bb489724496" providerId="LiveId" clId="{5DAC35D8-9F9D-4E63-8C0B-24DE4F7F81A0}" dt="2024-10-22T20:41:38.648" v="2" actId="2696"/>
        <pc:sldMkLst>
          <pc:docMk/>
          <pc:sldMk cId="627287129" sldId="288"/>
        </pc:sldMkLst>
      </pc:sldChg>
      <pc:sldChg chg="del">
        <pc:chgData name="Ebad Banissi" userId="46ce2bb489724496" providerId="LiveId" clId="{5DAC35D8-9F9D-4E63-8C0B-24DE4F7F81A0}" dt="2024-10-22T20:41:38.648" v="2" actId="2696"/>
        <pc:sldMkLst>
          <pc:docMk/>
          <pc:sldMk cId="374003313" sldId="319"/>
        </pc:sldMkLst>
      </pc:sldChg>
      <pc:sldChg chg="del">
        <pc:chgData name="Ebad Banissi" userId="46ce2bb489724496" providerId="LiveId" clId="{5DAC35D8-9F9D-4E63-8C0B-24DE4F7F81A0}" dt="2024-10-22T20:40:59.152" v="0" actId="2696"/>
        <pc:sldMkLst>
          <pc:docMk/>
          <pc:sldMk cId="359646131" sldId="330"/>
        </pc:sldMkLst>
      </pc:sldChg>
      <pc:sldChg chg="del">
        <pc:chgData name="Ebad Banissi" userId="46ce2bb489724496" providerId="LiveId" clId="{5DAC35D8-9F9D-4E63-8C0B-24DE4F7F81A0}" dt="2024-10-22T20:41:38.648" v="2" actId="2696"/>
        <pc:sldMkLst>
          <pc:docMk/>
          <pc:sldMk cId="944719464" sldId="331"/>
        </pc:sldMkLst>
      </pc:sldChg>
      <pc:sldChg chg="del">
        <pc:chgData name="Ebad Banissi" userId="46ce2bb489724496" providerId="LiveId" clId="{5DAC35D8-9F9D-4E63-8C0B-24DE4F7F81A0}" dt="2024-10-22T20:41:38.648" v="2" actId="2696"/>
        <pc:sldMkLst>
          <pc:docMk/>
          <pc:sldMk cId="1180277253" sldId="332"/>
        </pc:sldMkLst>
      </pc:sldChg>
      <pc:sldChg chg="del">
        <pc:chgData name="Ebad Banissi" userId="46ce2bb489724496" providerId="LiveId" clId="{5DAC35D8-9F9D-4E63-8C0B-24DE4F7F81A0}" dt="2024-10-22T20:41:15.797" v="1" actId="2696"/>
        <pc:sldMkLst>
          <pc:docMk/>
          <pc:sldMk cId="1063857084" sldId="333"/>
        </pc:sldMkLst>
      </pc:sldChg>
      <pc:sldChg chg="del">
        <pc:chgData name="Ebad Banissi" userId="46ce2bb489724496" providerId="LiveId" clId="{5DAC35D8-9F9D-4E63-8C0B-24DE4F7F81A0}" dt="2024-10-22T20:40:59.152" v="0" actId="2696"/>
        <pc:sldMkLst>
          <pc:docMk/>
          <pc:sldMk cId="293549005" sldId="334"/>
        </pc:sldMkLst>
      </pc:sldChg>
      <pc:sldChg chg="del">
        <pc:chgData name="Ebad Banissi" userId="46ce2bb489724496" providerId="LiveId" clId="{5DAC35D8-9F9D-4E63-8C0B-24DE4F7F81A0}" dt="2024-10-22T20:40:59.152" v="0" actId="2696"/>
        <pc:sldMkLst>
          <pc:docMk/>
          <pc:sldMk cId="1892960495" sldId="335"/>
        </pc:sldMkLst>
      </pc:sldChg>
      <pc:sldChg chg="del">
        <pc:chgData name="Ebad Banissi" userId="46ce2bb489724496" providerId="LiveId" clId="{5DAC35D8-9F9D-4E63-8C0B-24DE4F7F81A0}" dt="2024-10-22T20:40:59.152" v="0" actId="2696"/>
        <pc:sldMkLst>
          <pc:docMk/>
          <pc:sldMk cId="1749711358" sldId="336"/>
        </pc:sldMkLst>
      </pc:sldChg>
      <pc:sldChg chg="del">
        <pc:chgData name="Ebad Banissi" userId="46ce2bb489724496" providerId="LiveId" clId="{5DAC35D8-9F9D-4E63-8C0B-24DE4F7F81A0}" dt="2024-10-22T20:40:59.152" v="0" actId="2696"/>
        <pc:sldMkLst>
          <pc:docMk/>
          <pc:sldMk cId="2019375869" sldId="337"/>
        </pc:sldMkLst>
      </pc:sldChg>
      <pc:sldChg chg="del">
        <pc:chgData name="Ebad Banissi" userId="46ce2bb489724496" providerId="LiveId" clId="{5DAC35D8-9F9D-4E63-8C0B-24DE4F7F81A0}" dt="2024-10-22T20:40:59.152" v="0" actId="2696"/>
        <pc:sldMkLst>
          <pc:docMk/>
          <pc:sldMk cId="483866380" sldId="338"/>
        </pc:sldMkLst>
      </pc:sldChg>
      <pc:sldChg chg="del">
        <pc:chgData name="Ebad Banissi" userId="46ce2bb489724496" providerId="LiveId" clId="{5DAC35D8-9F9D-4E63-8C0B-24DE4F7F81A0}" dt="2024-10-22T20:40:59.152" v="0" actId="2696"/>
        <pc:sldMkLst>
          <pc:docMk/>
          <pc:sldMk cId="590549160" sldId="339"/>
        </pc:sldMkLst>
      </pc:sldChg>
      <pc:sldChg chg="del">
        <pc:chgData name="Ebad Banissi" userId="46ce2bb489724496" providerId="LiveId" clId="{5DAC35D8-9F9D-4E63-8C0B-24DE4F7F81A0}" dt="2024-10-22T20:40:59.152" v="0" actId="2696"/>
        <pc:sldMkLst>
          <pc:docMk/>
          <pc:sldMk cId="2283072270" sldId="340"/>
        </pc:sldMkLst>
      </pc:sldChg>
      <pc:sldChg chg="del">
        <pc:chgData name="Ebad Banissi" userId="46ce2bb489724496" providerId="LiveId" clId="{5DAC35D8-9F9D-4E63-8C0B-24DE4F7F81A0}" dt="2024-10-22T20:41:15.797" v="1" actId="2696"/>
        <pc:sldMkLst>
          <pc:docMk/>
          <pc:sldMk cId="427726808" sldId="347"/>
        </pc:sldMkLst>
      </pc:sldChg>
      <pc:sldChg chg="del">
        <pc:chgData name="Ebad Banissi" userId="46ce2bb489724496" providerId="LiveId" clId="{5DAC35D8-9F9D-4E63-8C0B-24DE4F7F81A0}" dt="2024-10-22T20:41:38.648" v="2" actId="2696"/>
        <pc:sldMkLst>
          <pc:docMk/>
          <pc:sldMk cId="3115882131" sldId="349"/>
        </pc:sldMkLst>
      </pc:sldChg>
      <pc:sldChg chg="del">
        <pc:chgData name="Ebad Banissi" userId="46ce2bb489724496" providerId="LiveId" clId="{5DAC35D8-9F9D-4E63-8C0B-24DE4F7F81A0}" dt="2024-10-22T20:41:38.648" v="2" actId="2696"/>
        <pc:sldMkLst>
          <pc:docMk/>
          <pc:sldMk cId="2620119412" sldId="356"/>
        </pc:sldMkLst>
      </pc:sldChg>
      <pc:sldChg chg="del">
        <pc:chgData name="Ebad Banissi" userId="46ce2bb489724496" providerId="LiveId" clId="{5DAC35D8-9F9D-4E63-8C0B-24DE4F7F81A0}" dt="2024-10-22T20:41:38.648" v="2" actId="2696"/>
        <pc:sldMkLst>
          <pc:docMk/>
          <pc:sldMk cId="417982478" sldId="357"/>
        </pc:sldMkLst>
      </pc:sldChg>
      <pc:sldChg chg="del">
        <pc:chgData name="Ebad Banissi" userId="46ce2bb489724496" providerId="LiveId" clId="{5DAC35D8-9F9D-4E63-8C0B-24DE4F7F81A0}" dt="2024-10-22T20:41:38.648" v="2" actId="2696"/>
        <pc:sldMkLst>
          <pc:docMk/>
          <pc:sldMk cId="1322490027" sldId="358"/>
        </pc:sldMkLst>
      </pc:sldChg>
      <pc:sldChg chg="del">
        <pc:chgData name="Ebad Banissi" userId="46ce2bb489724496" providerId="LiveId" clId="{5DAC35D8-9F9D-4E63-8C0B-24DE4F7F81A0}" dt="2024-10-22T20:41:38.648" v="2" actId="2696"/>
        <pc:sldMkLst>
          <pc:docMk/>
          <pc:sldMk cId="3008370908" sldId="359"/>
        </pc:sldMkLst>
      </pc:sldChg>
      <pc:sldChg chg="del">
        <pc:chgData name="Ebad Banissi" userId="46ce2bb489724496" providerId="LiveId" clId="{5DAC35D8-9F9D-4E63-8C0B-24DE4F7F81A0}" dt="2024-10-22T20:41:38.648" v="2" actId="2696"/>
        <pc:sldMkLst>
          <pc:docMk/>
          <pc:sldMk cId="1672900519" sldId="360"/>
        </pc:sldMkLst>
      </pc:sldChg>
      <pc:sldChg chg="del">
        <pc:chgData name="Ebad Banissi" userId="46ce2bb489724496" providerId="LiveId" clId="{5DAC35D8-9F9D-4E63-8C0B-24DE4F7F81A0}" dt="2024-10-22T20:41:38.648" v="2" actId="2696"/>
        <pc:sldMkLst>
          <pc:docMk/>
          <pc:sldMk cId="3235818654" sldId="361"/>
        </pc:sldMkLst>
      </pc:sldChg>
      <pc:sldChg chg="del">
        <pc:chgData name="Ebad Banissi" userId="46ce2bb489724496" providerId="LiveId" clId="{5DAC35D8-9F9D-4E63-8C0B-24DE4F7F81A0}" dt="2024-10-22T20:41:38.648" v="2" actId="2696"/>
        <pc:sldMkLst>
          <pc:docMk/>
          <pc:sldMk cId="3735599785" sldId="362"/>
        </pc:sldMkLst>
      </pc:sldChg>
      <pc:sldChg chg="del">
        <pc:chgData name="Ebad Banissi" userId="46ce2bb489724496" providerId="LiveId" clId="{5DAC35D8-9F9D-4E63-8C0B-24DE4F7F81A0}" dt="2024-10-22T20:41:38.648" v="2" actId="2696"/>
        <pc:sldMkLst>
          <pc:docMk/>
          <pc:sldMk cId="2497132851" sldId="363"/>
        </pc:sldMkLst>
      </pc:sldChg>
      <pc:sldChg chg="del">
        <pc:chgData name="Ebad Banissi" userId="46ce2bb489724496" providerId="LiveId" clId="{5DAC35D8-9F9D-4E63-8C0B-24DE4F7F81A0}" dt="2024-10-22T20:41:38.648" v="2" actId="2696"/>
        <pc:sldMkLst>
          <pc:docMk/>
          <pc:sldMk cId="2561624946" sldId="364"/>
        </pc:sldMkLst>
      </pc:sldChg>
      <pc:sldChg chg="del">
        <pc:chgData name="Ebad Banissi" userId="46ce2bb489724496" providerId="LiveId" clId="{5DAC35D8-9F9D-4E63-8C0B-24DE4F7F81A0}" dt="2024-10-22T20:41:38.648" v="2" actId="2696"/>
        <pc:sldMkLst>
          <pc:docMk/>
          <pc:sldMk cId="3108424363" sldId="365"/>
        </pc:sldMkLst>
      </pc:sldChg>
      <pc:sldChg chg="del">
        <pc:chgData name="Ebad Banissi" userId="46ce2bb489724496" providerId="LiveId" clId="{5DAC35D8-9F9D-4E63-8C0B-24DE4F7F81A0}" dt="2024-10-22T20:41:38.648" v="2" actId="2696"/>
        <pc:sldMkLst>
          <pc:docMk/>
          <pc:sldMk cId="1752209807" sldId="366"/>
        </pc:sldMkLst>
      </pc:sldChg>
      <pc:sldChg chg="del">
        <pc:chgData name="Ebad Banissi" userId="46ce2bb489724496" providerId="LiveId" clId="{5DAC35D8-9F9D-4E63-8C0B-24DE4F7F81A0}" dt="2024-10-22T20:41:38.648" v="2" actId="2696"/>
        <pc:sldMkLst>
          <pc:docMk/>
          <pc:sldMk cId="2879303212" sldId="367"/>
        </pc:sldMkLst>
      </pc:sldChg>
      <pc:sldChg chg="del">
        <pc:chgData name="Ebad Banissi" userId="46ce2bb489724496" providerId="LiveId" clId="{5DAC35D8-9F9D-4E63-8C0B-24DE4F7F81A0}" dt="2024-10-22T20:41:38.648" v="2" actId="2696"/>
        <pc:sldMkLst>
          <pc:docMk/>
          <pc:sldMk cId="3665793354" sldId="368"/>
        </pc:sldMkLst>
      </pc:sldChg>
      <pc:sldChg chg="del">
        <pc:chgData name="Ebad Banissi" userId="46ce2bb489724496" providerId="LiveId" clId="{5DAC35D8-9F9D-4E63-8C0B-24DE4F7F81A0}" dt="2024-10-22T20:41:38.648" v="2" actId="2696"/>
        <pc:sldMkLst>
          <pc:docMk/>
          <pc:sldMk cId="542340487" sldId="369"/>
        </pc:sldMkLst>
      </pc:sldChg>
      <pc:sldChg chg="del">
        <pc:chgData name="Ebad Banissi" userId="46ce2bb489724496" providerId="LiveId" clId="{5DAC35D8-9F9D-4E63-8C0B-24DE4F7F81A0}" dt="2024-10-22T20:40:59.152" v="0" actId="2696"/>
        <pc:sldMkLst>
          <pc:docMk/>
          <pc:sldMk cId="2032354345" sldId="370"/>
        </pc:sldMkLst>
      </pc:sldChg>
      <pc:sldChg chg="del">
        <pc:chgData name="Ebad Banissi" userId="46ce2bb489724496" providerId="LiveId" clId="{5DAC35D8-9F9D-4E63-8C0B-24DE4F7F81A0}" dt="2024-10-22T20:40:59.152" v="0" actId="2696"/>
        <pc:sldMkLst>
          <pc:docMk/>
          <pc:sldMk cId="255036550" sldId="371"/>
        </pc:sldMkLst>
      </pc:sldChg>
      <pc:sldChg chg="del">
        <pc:chgData name="Ebad Banissi" userId="46ce2bb489724496" providerId="LiveId" clId="{5DAC35D8-9F9D-4E63-8C0B-24DE4F7F81A0}" dt="2024-10-22T20:40:59.152" v="0" actId="2696"/>
        <pc:sldMkLst>
          <pc:docMk/>
          <pc:sldMk cId="1371498175" sldId="372"/>
        </pc:sldMkLst>
      </pc:sldChg>
      <pc:sldChg chg="del">
        <pc:chgData name="Ebad Banissi" userId="46ce2bb489724496" providerId="LiveId" clId="{5DAC35D8-9F9D-4E63-8C0B-24DE4F7F81A0}" dt="2024-10-22T20:40:59.152" v="0" actId="2696"/>
        <pc:sldMkLst>
          <pc:docMk/>
          <pc:sldMk cId="340531633" sldId="373"/>
        </pc:sldMkLst>
      </pc:sldChg>
      <pc:sldChg chg="del">
        <pc:chgData name="Ebad Banissi" userId="46ce2bb489724496" providerId="LiveId" clId="{5DAC35D8-9F9D-4E63-8C0B-24DE4F7F81A0}" dt="2024-10-22T20:40:59.152" v="0" actId="2696"/>
        <pc:sldMkLst>
          <pc:docMk/>
          <pc:sldMk cId="3810010369" sldId="375"/>
        </pc:sldMkLst>
      </pc:sldChg>
      <pc:sldChg chg="del">
        <pc:chgData name="Ebad Banissi" userId="46ce2bb489724496" providerId="LiveId" clId="{5DAC35D8-9F9D-4E63-8C0B-24DE4F7F81A0}" dt="2024-10-22T20:41:15.797" v="1" actId="2696"/>
        <pc:sldMkLst>
          <pc:docMk/>
          <pc:sldMk cId="2059840576" sldId="380"/>
        </pc:sldMkLst>
      </pc:sldChg>
      <pc:sldChg chg="del">
        <pc:chgData name="Ebad Banissi" userId="46ce2bb489724496" providerId="LiveId" clId="{5DAC35D8-9F9D-4E63-8C0B-24DE4F7F81A0}" dt="2024-10-22T20:41:15.797" v="1" actId="2696"/>
        <pc:sldMkLst>
          <pc:docMk/>
          <pc:sldMk cId="2257019796" sldId="381"/>
        </pc:sldMkLst>
      </pc:sldChg>
      <pc:sldChg chg="del">
        <pc:chgData name="Ebad Banissi" userId="46ce2bb489724496" providerId="LiveId" clId="{5DAC35D8-9F9D-4E63-8C0B-24DE4F7F81A0}" dt="2024-10-22T20:41:15.797" v="1" actId="2696"/>
        <pc:sldMkLst>
          <pc:docMk/>
          <pc:sldMk cId="3835452663" sldId="382"/>
        </pc:sldMkLst>
      </pc:sldChg>
      <pc:sldChg chg="del">
        <pc:chgData name="Ebad Banissi" userId="46ce2bb489724496" providerId="LiveId" clId="{5DAC35D8-9F9D-4E63-8C0B-24DE4F7F81A0}" dt="2024-10-22T20:41:15.797" v="1" actId="2696"/>
        <pc:sldMkLst>
          <pc:docMk/>
          <pc:sldMk cId="2987368412" sldId="383"/>
        </pc:sldMkLst>
      </pc:sldChg>
      <pc:sldChg chg="del">
        <pc:chgData name="Ebad Banissi" userId="46ce2bb489724496" providerId="LiveId" clId="{5DAC35D8-9F9D-4E63-8C0B-24DE4F7F81A0}" dt="2024-10-22T20:41:15.797" v="1" actId="2696"/>
        <pc:sldMkLst>
          <pc:docMk/>
          <pc:sldMk cId="1784319135" sldId="384"/>
        </pc:sldMkLst>
      </pc:sldChg>
      <pc:sldChg chg="del">
        <pc:chgData name="Ebad Banissi" userId="46ce2bb489724496" providerId="LiveId" clId="{5DAC35D8-9F9D-4E63-8C0B-24DE4F7F81A0}" dt="2024-10-22T20:41:15.797" v="1" actId="2696"/>
        <pc:sldMkLst>
          <pc:docMk/>
          <pc:sldMk cId="1196938307" sldId="385"/>
        </pc:sldMkLst>
      </pc:sldChg>
      <pc:sldChg chg="del">
        <pc:chgData name="Ebad Banissi" userId="46ce2bb489724496" providerId="LiveId" clId="{5DAC35D8-9F9D-4E63-8C0B-24DE4F7F81A0}" dt="2024-10-22T20:41:15.797" v="1" actId="2696"/>
        <pc:sldMkLst>
          <pc:docMk/>
          <pc:sldMk cId="1481814162" sldId="386"/>
        </pc:sldMkLst>
      </pc:sldChg>
      <pc:sldChg chg="del">
        <pc:chgData name="Ebad Banissi" userId="46ce2bb489724496" providerId="LiveId" clId="{5DAC35D8-9F9D-4E63-8C0B-24DE4F7F81A0}" dt="2024-10-22T20:41:15.797" v="1" actId="2696"/>
        <pc:sldMkLst>
          <pc:docMk/>
          <pc:sldMk cId="3018437334" sldId="387"/>
        </pc:sldMkLst>
      </pc:sldChg>
      <pc:sldChg chg="del">
        <pc:chgData name="Ebad Banissi" userId="46ce2bb489724496" providerId="LiveId" clId="{5DAC35D8-9F9D-4E63-8C0B-24DE4F7F81A0}" dt="2024-10-22T20:41:15.797" v="1" actId="2696"/>
        <pc:sldMkLst>
          <pc:docMk/>
          <pc:sldMk cId="472222122" sldId="38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10/22/2024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10/22/2024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qualtrics.com/en-gb/experience-management/research/systematic-random-sampl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hyperlink" Target="https://www.qualtrics.com/en-gb/experience-management/research/simple-random-sampling/"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qualtrics.com/en-gb/experience-management/research/sampling-methods/" TargetMode="External"/><Relationship Id="rId2" Type="http://schemas.openxmlformats.org/officeDocument/2006/relationships/hyperlink" Target="https://conjointly.com/kb/sampling-in-researc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Sampling</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65978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1"/>
            <a:ext cx="12192000" cy="766482"/>
          </a:xfrm>
        </p:spPr>
        <p:txBody>
          <a:bodyPr/>
          <a:lstStyle/>
          <a:p>
            <a:r>
              <a:rPr lang="en-GB" dirty="0"/>
              <a:t>Sampling</a:t>
            </a:r>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2" y="922638"/>
            <a:ext cx="12192001" cy="5639527"/>
          </a:xfrm>
        </p:spPr>
        <p:txBody>
          <a:bodyPr>
            <a:normAutofit/>
          </a:bodyPr>
          <a:lstStyle/>
          <a:p>
            <a:r>
              <a:rPr lang="en-GB" b="0" i="0" dirty="0">
                <a:solidFill>
                  <a:srgbClr val="212529"/>
                </a:solidFill>
                <a:effectLst/>
                <a:latin typeface="aeonik"/>
              </a:rPr>
              <a:t>Sampling is the process of selecting units (e.g. people, organizations) from a population of interest so that by studying the sample we may fairly generalise our results back to the population from which they were chosen. </a:t>
            </a:r>
          </a:p>
          <a:p>
            <a:pPr algn="l">
              <a:buFont typeface="Arial" panose="020B0604020202020204" pitchFamily="34" charset="0"/>
              <a:buChar char="•"/>
            </a:pPr>
            <a:r>
              <a:rPr lang="en-GB" b="0" i="0" dirty="0">
                <a:solidFill>
                  <a:srgbClr val="212529"/>
                </a:solidFill>
                <a:effectLst/>
                <a:latin typeface="aeonik"/>
              </a:rPr>
              <a:t> </a:t>
            </a:r>
            <a:r>
              <a:rPr lang="en-GB" b="1" i="0" dirty="0">
                <a:solidFill>
                  <a:srgbClr val="000000"/>
                </a:solidFill>
                <a:effectLst/>
                <a:latin typeface="benton-sans"/>
              </a:rPr>
              <a:t>Population: </a:t>
            </a:r>
            <a:r>
              <a:rPr lang="en-GB" b="0" i="0" dirty="0">
                <a:solidFill>
                  <a:srgbClr val="000000"/>
                </a:solidFill>
                <a:effectLst/>
                <a:latin typeface="benton-sans"/>
              </a:rPr>
              <a:t>The total number of people or things you are interested in</a:t>
            </a:r>
          </a:p>
          <a:p>
            <a:pPr algn="l">
              <a:buFont typeface="Arial" panose="020B0604020202020204" pitchFamily="34" charset="0"/>
              <a:buChar char="•"/>
            </a:pPr>
            <a:r>
              <a:rPr lang="en-GB" b="1" i="0" dirty="0">
                <a:solidFill>
                  <a:srgbClr val="000000"/>
                </a:solidFill>
                <a:effectLst/>
                <a:latin typeface="benton-sans"/>
              </a:rPr>
              <a:t>Sample: </a:t>
            </a:r>
            <a:r>
              <a:rPr lang="en-GB" b="0" i="0" dirty="0">
                <a:solidFill>
                  <a:srgbClr val="000000"/>
                </a:solidFill>
                <a:effectLst/>
                <a:latin typeface="benton-sans"/>
              </a:rPr>
              <a:t>A smaller number within your population that will represent the whole</a:t>
            </a:r>
          </a:p>
          <a:p>
            <a:pPr algn="l">
              <a:buFont typeface="Arial" panose="020B0604020202020204" pitchFamily="34" charset="0"/>
              <a:buChar char="•"/>
            </a:pPr>
            <a:r>
              <a:rPr lang="en-GB" b="1" i="0" dirty="0">
                <a:solidFill>
                  <a:srgbClr val="000000"/>
                </a:solidFill>
                <a:effectLst/>
                <a:latin typeface="benton-sans"/>
              </a:rPr>
              <a:t>Sampling: </a:t>
            </a:r>
            <a:r>
              <a:rPr lang="en-GB" b="0" i="0" dirty="0">
                <a:solidFill>
                  <a:srgbClr val="000000"/>
                </a:solidFill>
                <a:effectLst/>
                <a:latin typeface="benton-sans"/>
              </a:rPr>
              <a:t>The process and method of selecting your sample</a:t>
            </a:r>
          </a:p>
        </p:txBody>
      </p:sp>
    </p:spTree>
    <p:extLst>
      <p:ext uri="{BB962C8B-B14F-4D97-AF65-F5344CB8AC3E}">
        <p14:creationId xmlns:p14="http://schemas.microsoft.com/office/powerpoint/2010/main" val="2608216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0"/>
            <a:ext cx="12121662" cy="703384"/>
          </a:xfrm>
        </p:spPr>
        <p:txBody>
          <a:bodyPr>
            <a:normAutofit fontScale="90000"/>
          </a:bodyPr>
          <a:lstStyle/>
          <a:p>
            <a:r>
              <a:rPr lang="en-GB" dirty="0"/>
              <a:t>Sampling _</a:t>
            </a:r>
            <a:r>
              <a:rPr lang="en-GB" b="1" i="0" dirty="0">
                <a:solidFill>
                  <a:srgbClr val="212529"/>
                </a:solidFill>
                <a:effectLst/>
                <a:latin typeface="aeonik"/>
              </a:rPr>
              <a:t>External Validity</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70337" y="1008405"/>
            <a:ext cx="7127632" cy="5849594"/>
          </a:xfrm>
        </p:spPr>
        <p:txBody>
          <a:bodyPr>
            <a:normAutofit/>
          </a:bodyPr>
          <a:lstStyle/>
          <a:p>
            <a:pPr algn="l"/>
            <a:r>
              <a:rPr lang="en-GB" b="0" i="0" dirty="0">
                <a:solidFill>
                  <a:srgbClr val="212529"/>
                </a:solidFill>
                <a:effectLst/>
                <a:latin typeface="aeonik"/>
              </a:rPr>
              <a:t>External validity is related to generalising. </a:t>
            </a:r>
          </a:p>
          <a:p>
            <a:pPr algn="l"/>
            <a:r>
              <a:rPr lang="en-GB" b="0" i="0" dirty="0">
                <a:solidFill>
                  <a:srgbClr val="212529"/>
                </a:solidFill>
                <a:effectLst/>
                <a:latin typeface="aeonik"/>
              </a:rPr>
              <a:t>validity refers to the approximate truth of propositions, inferences, or conclusions. </a:t>
            </a:r>
          </a:p>
          <a:p>
            <a:pPr algn="l"/>
            <a:r>
              <a:rPr lang="en-GB" b="0" i="1" dirty="0">
                <a:solidFill>
                  <a:srgbClr val="212529"/>
                </a:solidFill>
                <a:effectLst/>
                <a:latin typeface="aeonik"/>
              </a:rPr>
              <a:t>external</a:t>
            </a:r>
            <a:r>
              <a:rPr lang="en-GB" b="0" i="0" dirty="0">
                <a:solidFill>
                  <a:srgbClr val="212529"/>
                </a:solidFill>
                <a:effectLst/>
                <a:latin typeface="aeonik"/>
              </a:rPr>
              <a:t> validity refers to the approximate truth of conclusions the involve generalisations. </a:t>
            </a:r>
          </a:p>
          <a:p>
            <a:pPr algn="l"/>
            <a:r>
              <a:rPr lang="en-GB" b="0" i="0" dirty="0">
                <a:solidFill>
                  <a:srgbClr val="212529"/>
                </a:solidFill>
                <a:effectLst/>
                <a:latin typeface="aeonik"/>
              </a:rPr>
              <a:t>external validity is the degree to which the conclusions in your study would hold for other persons in other places and at other times</a:t>
            </a:r>
            <a:r>
              <a:rPr lang="en-GB" dirty="0">
                <a:solidFill>
                  <a:srgbClr val="212529"/>
                </a:solidFill>
                <a:latin typeface="aeonik"/>
              </a:rPr>
              <a:t>.</a:t>
            </a:r>
            <a:endParaRPr lang="en-GB" dirty="0"/>
          </a:p>
        </p:txBody>
      </p:sp>
      <p:pic>
        <p:nvPicPr>
          <p:cNvPr id="1026" name="Picture 2">
            <a:extLst>
              <a:ext uri="{FF2B5EF4-FFF2-40B4-BE49-F238E27FC236}">
                <a16:creationId xmlns:a16="http://schemas.microsoft.com/office/drawing/2014/main" id="{B5829EF4-FAA6-9FCA-28B8-7E9312F414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97969" y="97692"/>
            <a:ext cx="5054111" cy="30729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EAEA5DB-1FBE-1622-4753-97E6845393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5108" y="3859758"/>
            <a:ext cx="5241680" cy="2998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9664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1" y="0"/>
            <a:ext cx="6330463" cy="1008404"/>
          </a:xfrm>
        </p:spPr>
        <p:txBody>
          <a:bodyPr>
            <a:normAutofit fontScale="90000"/>
          </a:bodyPr>
          <a:lstStyle/>
          <a:p>
            <a:r>
              <a:rPr lang="en-GB" dirty="0"/>
              <a:t>Sampling _</a:t>
            </a:r>
            <a:r>
              <a:rPr lang="en-GB" b="1" i="0" dirty="0">
                <a:solidFill>
                  <a:srgbClr val="212529"/>
                </a:solidFill>
                <a:effectLst/>
                <a:latin typeface="aeonik"/>
              </a:rPr>
              <a:t>Statistical Terms in Sampling</a:t>
            </a:r>
            <a:endParaRPr lang="en-GB" dirty="0"/>
          </a:p>
        </p:txBody>
      </p:sp>
      <p:pic>
        <p:nvPicPr>
          <p:cNvPr id="3074" name="Picture 2">
            <a:extLst>
              <a:ext uri="{FF2B5EF4-FFF2-40B4-BE49-F238E27FC236}">
                <a16:creationId xmlns:a16="http://schemas.microsoft.com/office/drawing/2014/main" id="{7DDCBB56-B93C-C06A-E70C-DEB1AE54E0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568" y="1087395"/>
            <a:ext cx="5443960" cy="485601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96EEF92B-2A07-BC94-AA5C-5EF4745243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5098" y="98855"/>
            <a:ext cx="4036902" cy="273701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97A9D91-4865-0C94-6C24-A6FFEC12A64D}"/>
              </a:ext>
            </a:extLst>
          </p:cNvPr>
          <p:cNvPicPr>
            <a:picLocks noChangeAspect="1"/>
          </p:cNvPicPr>
          <p:nvPr/>
        </p:nvPicPr>
        <p:blipFill>
          <a:blip r:embed="rId4"/>
          <a:stretch>
            <a:fillRect/>
          </a:stretch>
        </p:blipFill>
        <p:spPr>
          <a:xfrm>
            <a:off x="5737036" y="2835874"/>
            <a:ext cx="3875620" cy="3923271"/>
          </a:xfrm>
          <a:prstGeom prst="rect">
            <a:avLst/>
          </a:prstGeom>
        </p:spPr>
      </p:pic>
    </p:spTree>
    <p:extLst>
      <p:ext uri="{BB962C8B-B14F-4D97-AF65-F5344CB8AC3E}">
        <p14:creationId xmlns:p14="http://schemas.microsoft.com/office/powerpoint/2010/main" val="2852822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1"/>
            <a:ext cx="12192000" cy="766482"/>
          </a:xfrm>
        </p:spPr>
        <p:txBody>
          <a:bodyPr/>
          <a:lstStyle/>
          <a:p>
            <a:r>
              <a:rPr lang="en-GB" dirty="0"/>
              <a:t>Sampling</a:t>
            </a:r>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0" y="766483"/>
            <a:ext cx="6260758" cy="5958109"/>
          </a:xfrm>
        </p:spPr>
        <p:txBody>
          <a:bodyPr>
            <a:normAutofit/>
          </a:bodyPr>
          <a:lstStyle/>
          <a:p>
            <a:pPr algn="l">
              <a:buFont typeface="Arial" panose="020B0604020202020204" pitchFamily="34" charset="0"/>
              <a:buChar char="•"/>
            </a:pPr>
            <a:r>
              <a:rPr lang="en-GB" b="1" i="0" dirty="0">
                <a:solidFill>
                  <a:srgbClr val="000000"/>
                </a:solidFill>
                <a:effectLst/>
                <a:latin typeface="benton-sans"/>
              </a:rPr>
              <a:t>Probability sampling</a:t>
            </a:r>
            <a:r>
              <a:rPr lang="en-GB" b="0" i="0" dirty="0">
                <a:solidFill>
                  <a:srgbClr val="000000"/>
                </a:solidFill>
                <a:effectLst/>
                <a:latin typeface="benton-sans"/>
              </a:rPr>
              <a:t>, also known as </a:t>
            </a:r>
            <a:r>
              <a:rPr lang="en-GB" b="0" i="0" u="none" strike="noStrike" dirty="0">
                <a:solidFill>
                  <a:srgbClr val="0768DD"/>
                </a:solidFill>
                <a:effectLst/>
                <a:latin typeface="benton-sans"/>
                <a:hlinkClick r:id="rId2"/>
              </a:rPr>
              <a:t>random sampling</a:t>
            </a:r>
            <a:r>
              <a:rPr lang="en-GB" b="0" i="0" dirty="0">
                <a:solidFill>
                  <a:srgbClr val="000000"/>
                </a:solidFill>
                <a:effectLst/>
                <a:latin typeface="benton-sans"/>
              </a:rPr>
              <a:t>, is a kind of sample selection where randomisation is used instead of deliberate choice. Each member of the population has a known, non-zero chance of being selected.</a:t>
            </a:r>
          </a:p>
          <a:p>
            <a:pPr algn="l">
              <a:buFont typeface="Arial" panose="020B0604020202020204" pitchFamily="34" charset="0"/>
              <a:buChar char="•"/>
            </a:pPr>
            <a:r>
              <a:rPr lang="en-GB" b="1" i="0" dirty="0">
                <a:solidFill>
                  <a:srgbClr val="000000"/>
                </a:solidFill>
                <a:effectLst/>
                <a:latin typeface="benton-sans"/>
              </a:rPr>
              <a:t>Non-probability sampling</a:t>
            </a:r>
            <a:r>
              <a:rPr lang="en-GB" b="0" i="0" dirty="0">
                <a:solidFill>
                  <a:srgbClr val="000000"/>
                </a:solidFill>
                <a:effectLst/>
                <a:latin typeface="benton-sans"/>
              </a:rPr>
              <a:t> techniques are where the researcher deliberately picks items or individuals for the sample based on non-random factors such as convenience, geographic availability, or costs.</a:t>
            </a:r>
          </a:p>
          <a:p>
            <a:endParaRPr lang="en-GB" dirty="0"/>
          </a:p>
        </p:txBody>
      </p:sp>
      <p:pic>
        <p:nvPicPr>
          <p:cNvPr id="6" name="Picture 5">
            <a:extLst>
              <a:ext uri="{FF2B5EF4-FFF2-40B4-BE49-F238E27FC236}">
                <a16:creationId xmlns:a16="http://schemas.microsoft.com/office/drawing/2014/main" id="{A671D3A2-2E92-E643-88D9-0C64D9D0B959}"/>
              </a:ext>
            </a:extLst>
          </p:cNvPr>
          <p:cNvPicPr>
            <a:picLocks noChangeAspect="1"/>
          </p:cNvPicPr>
          <p:nvPr/>
        </p:nvPicPr>
        <p:blipFill>
          <a:blip r:embed="rId3"/>
          <a:stretch>
            <a:fillRect/>
          </a:stretch>
        </p:blipFill>
        <p:spPr>
          <a:xfrm>
            <a:off x="6260758" y="3145980"/>
            <a:ext cx="5972433" cy="3712019"/>
          </a:xfrm>
          <a:prstGeom prst="rect">
            <a:avLst/>
          </a:prstGeom>
        </p:spPr>
      </p:pic>
      <p:sp>
        <p:nvSpPr>
          <p:cNvPr id="8" name="TextBox 7">
            <a:extLst>
              <a:ext uri="{FF2B5EF4-FFF2-40B4-BE49-F238E27FC236}">
                <a16:creationId xmlns:a16="http://schemas.microsoft.com/office/drawing/2014/main" id="{06E0C9CD-D517-E175-5F83-1CDACEB5B962}"/>
              </a:ext>
            </a:extLst>
          </p:cNvPr>
          <p:cNvSpPr txBox="1"/>
          <p:nvPr/>
        </p:nvSpPr>
        <p:spPr>
          <a:xfrm>
            <a:off x="7595287" y="3182779"/>
            <a:ext cx="5677929" cy="246221"/>
          </a:xfrm>
          <a:prstGeom prst="rect">
            <a:avLst/>
          </a:prstGeom>
          <a:noFill/>
        </p:spPr>
        <p:txBody>
          <a:bodyPr wrap="square">
            <a:spAutoFit/>
          </a:bodyPr>
          <a:lstStyle/>
          <a:p>
            <a:r>
              <a:rPr lang="en-GB" sz="1000" dirty="0"/>
              <a:t>https://www.dreamstime.com/illustration/systematic-random-sampling.html</a:t>
            </a:r>
          </a:p>
        </p:txBody>
      </p:sp>
    </p:spTree>
    <p:extLst>
      <p:ext uri="{BB962C8B-B14F-4D97-AF65-F5344CB8AC3E}">
        <p14:creationId xmlns:p14="http://schemas.microsoft.com/office/powerpoint/2010/main" val="1782129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99113" y="0"/>
            <a:ext cx="5130294" cy="1355980"/>
          </a:xfrm>
        </p:spPr>
        <p:txBody>
          <a:bodyPr>
            <a:normAutofit fontScale="90000"/>
          </a:bodyPr>
          <a:lstStyle/>
          <a:p>
            <a:r>
              <a:rPr lang="en-GB" dirty="0"/>
              <a:t>Sampling _</a:t>
            </a:r>
            <a:r>
              <a:rPr lang="en-GB" b="1" i="0" dirty="0">
                <a:solidFill>
                  <a:srgbClr val="212529"/>
                </a:solidFill>
                <a:effectLst/>
                <a:latin typeface="aeonik"/>
              </a:rPr>
              <a:t>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0" y="1355980"/>
            <a:ext cx="12192000" cy="5502019"/>
          </a:xfrm>
        </p:spPr>
        <p:txBody>
          <a:bodyPr>
            <a:normAutofit/>
          </a:bodyPr>
          <a:lstStyle/>
          <a:p>
            <a:r>
              <a:rPr lang="en-GB" b="0" i="0" dirty="0">
                <a:solidFill>
                  <a:srgbClr val="212529"/>
                </a:solidFill>
                <a:effectLst/>
                <a:latin typeface="aeonik"/>
              </a:rPr>
              <a:t>Some Definitions</a:t>
            </a:r>
          </a:p>
          <a:p>
            <a:pPr lvl="1"/>
            <a:r>
              <a:rPr lang="en-GB" b="0" i="0" dirty="0">
                <a:solidFill>
                  <a:srgbClr val="212529"/>
                </a:solidFill>
                <a:effectLst/>
                <a:latin typeface="aeonik"/>
              </a:rPr>
              <a:t>the various probability methods we have to define some basic terms. These are:</a:t>
            </a:r>
          </a:p>
          <a:p>
            <a:pPr lvl="1"/>
            <a:r>
              <a:rPr lang="en-GB" b="0" i="0" dirty="0">
                <a:solidFill>
                  <a:srgbClr val="212529"/>
                </a:solidFill>
                <a:effectLst/>
                <a:latin typeface="aeonik"/>
              </a:rPr>
              <a:t>N is the number of cases in the sampling frame</a:t>
            </a:r>
          </a:p>
          <a:p>
            <a:pPr lvl="1"/>
            <a:r>
              <a:rPr lang="en-GB" b="0" i="0" dirty="0">
                <a:solidFill>
                  <a:srgbClr val="212529"/>
                </a:solidFill>
                <a:effectLst/>
                <a:latin typeface="aeonik"/>
              </a:rPr>
              <a:t>n is the number of cases in the sample</a:t>
            </a:r>
          </a:p>
          <a:p>
            <a:pPr lvl="1"/>
            <a:r>
              <a:rPr lang="en-GB" b="0" i="0" dirty="0" err="1">
                <a:solidFill>
                  <a:srgbClr val="212529"/>
                </a:solidFill>
                <a:effectLst/>
                <a:latin typeface="aeonik"/>
              </a:rPr>
              <a:t>NCn</a:t>
            </a:r>
            <a:r>
              <a:rPr lang="en-GB" b="0" i="0" dirty="0">
                <a:solidFill>
                  <a:srgbClr val="212529"/>
                </a:solidFill>
                <a:effectLst/>
                <a:latin typeface="aeonik"/>
              </a:rPr>
              <a:t> = the number of combinations (subsets) of n from N</a:t>
            </a:r>
          </a:p>
          <a:p>
            <a:pPr lvl="1"/>
            <a:r>
              <a:rPr lang="en-GB" b="0" i="0" dirty="0">
                <a:solidFill>
                  <a:srgbClr val="212529"/>
                </a:solidFill>
                <a:effectLst/>
                <a:latin typeface="aeonik"/>
              </a:rPr>
              <a:t>f = n/N is the sampling fraction</a:t>
            </a:r>
          </a:p>
          <a:p>
            <a:endParaRPr lang="en-GB" dirty="0"/>
          </a:p>
        </p:txBody>
      </p:sp>
      <p:pic>
        <p:nvPicPr>
          <p:cNvPr id="6" name="Picture 5">
            <a:extLst>
              <a:ext uri="{FF2B5EF4-FFF2-40B4-BE49-F238E27FC236}">
                <a16:creationId xmlns:a16="http://schemas.microsoft.com/office/drawing/2014/main" id="{958E3928-6B38-EFA8-DA71-6FA6F59F3C85}"/>
              </a:ext>
            </a:extLst>
          </p:cNvPr>
          <p:cNvPicPr>
            <a:picLocks noChangeAspect="1"/>
          </p:cNvPicPr>
          <p:nvPr/>
        </p:nvPicPr>
        <p:blipFill>
          <a:blip r:embed="rId2"/>
          <a:stretch>
            <a:fillRect/>
          </a:stretch>
        </p:blipFill>
        <p:spPr>
          <a:xfrm>
            <a:off x="6766560" y="3865251"/>
            <a:ext cx="5425440" cy="2988558"/>
          </a:xfrm>
          <a:prstGeom prst="rect">
            <a:avLst/>
          </a:prstGeom>
        </p:spPr>
      </p:pic>
    </p:spTree>
    <p:extLst>
      <p:ext uri="{BB962C8B-B14F-4D97-AF65-F5344CB8AC3E}">
        <p14:creationId xmlns:p14="http://schemas.microsoft.com/office/powerpoint/2010/main" val="4019800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99113" y="0"/>
            <a:ext cx="5130294" cy="1355980"/>
          </a:xfrm>
        </p:spPr>
        <p:txBody>
          <a:bodyPr>
            <a:normAutofit fontScale="90000"/>
          </a:bodyPr>
          <a:lstStyle/>
          <a:p>
            <a:r>
              <a:rPr lang="en-GB" dirty="0"/>
              <a:t>Sampling _</a:t>
            </a:r>
            <a:r>
              <a:rPr lang="en-GB" b="1" i="0" dirty="0">
                <a:solidFill>
                  <a:srgbClr val="212529"/>
                </a:solidFill>
                <a:effectLst/>
                <a:latin typeface="aeonik"/>
              </a:rPr>
              <a:t>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187568" y="1449859"/>
            <a:ext cx="8771396" cy="5408140"/>
          </a:xfrm>
        </p:spPr>
        <p:txBody>
          <a:bodyPr>
            <a:normAutofit/>
          </a:bodyPr>
          <a:lstStyle/>
          <a:p>
            <a:r>
              <a:rPr lang="en-GB" b="0" i="0" dirty="0">
                <a:solidFill>
                  <a:srgbClr val="212529"/>
                </a:solidFill>
                <a:effectLst/>
                <a:latin typeface="aeonik"/>
              </a:rPr>
              <a:t>Simple Random Sampling</a:t>
            </a:r>
          </a:p>
          <a:p>
            <a:r>
              <a:rPr lang="en-GB" b="0" i="0" dirty="0">
                <a:solidFill>
                  <a:srgbClr val="000000"/>
                </a:solidFill>
                <a:effectLst/>
                <a:latin typeface="benton-sans"/>
              </a:rPr>
              <a:t>With </a:t>
            </a:r>
            <a:r>
              <a:rPr lang="en-GB" b="0" i="0" u="none" strike="noStrike" dirty="0">
                <a:solidFill>
                  <a:srgbClr val="0768DD"/>
                </a:solidFill>
                <a:effectLst/>
                <a:latin typeface="benton-sans"/>
                <a:hlinkClick r:id="rId2"/>
              </a:rPr>
              <a:t>simple random sampling</a:t>
            </a:r>
            <a:r>
              <a:rPr lang="en-GB" b="0" i="0" dirty="0">
                <a:solidFill>
                  <a:srgbClr val="000000"/>
                </a:solidFill>
                <a:effectLst/>
                <a:latin typeface="benton-sans"/>
              </a:rPr>
              <a:t>, every element in the population has an equal chance of being selected as part of the sample. </a:t>
            </a:r>
          </a:p>
          <a:p>
            <a:r>
              <a:rPr lang="en-GB" b="1" i="0" dirty="0">
                <a:solidFill>
                  <a:srgbClr val="000000"/>
                </a:solidFill>
                <a:effectLst/>
                <a:latin typeface="benton-sans"/>
              </a:rPr>
              <a:t>Pros:</a:t>
            </a:r>
            <a:r>
              <a:rPr lang="en-GB" b="0" i="0" dirty="0">
                <a:solidFill>
                  <a:srgbClr val="000000"/>
                </a:solidFill>
                <a:effectLst/>
                <a:latin typeface="benton-sans"/>
              </a:rPr>
              <a:t> Simple random sampling is easy to do and cheap. Designed to ensure that every member of the population has an equal chance of being selected, it reduces the </a:t>
            </a:r>
            <a:r>
              <a:rPr lang="en-GB" b="0" i="0" u="none" strike="noStrike" dirty="0">
                <a:solidFill>
                  <a:srgbClr val="0768DD"/>
                </a:solidFill>
                <a:effectLst/>
                <a:latin typeface="benton-sans"/>
                <a:hlinkClick r:id="rId2"/>
              </a:rPr>
              <a:t>risk of bias</a:t>
            </a:r>
            <a:r>
              <a:rPr lang="en-GB" b="0" i="0" dirty="0">
                <a:solidFill>
                  <a:srgbClr val="000000"/>
                </a:solidFill>
                <a:effectLst/>
                <a:latin typeface="benton-sans"/>
              </a:rPr>
              <a:t> compared to non-random sampling.</a:t>
            </a:r>
          </a:p>
          <a:p>
            <a:pPr algn="l"/>
            <a:r>
              <a:rPr lang="en-GB" b="1" i="0" dirty="0">
                <a:solidFill>
                  <a:srgbClr val="000000"/>
                </a:solidFill>
                <a:effectLst/>
                <a:latin typeface="benton-sans"/>
              </a:rPr>
              <a:t>Cons:</a:t>
            </a:r>
            <a:r>
              <a:rPr lang="en-GB" b="0" i="0" dirty="0">
                <a:solidFill>
                  <a:srgbClr val="000000"/>
                </a:solidFill>
                <a:effectLst/>
                <a:latin typeface="benton-sans"/>
              </a:rPr>
              <a:t> It offers no control for the researcher and may lead to unrepresentative groupings being picked by chance.</a:t>
            </a:r>
          </a:p>
          <a:p>
            <a:endParaRPr lang="en-GB" b="0" i="0" dirty="0">
              <a:solidFill>
                <a:srgbClr val="212529"/>
              </a:solidFill>
              <a:effectLst/>
              <a:latin typeface="aeonik"/>
            </a:endParaRPr>
          </a:p>
          <a:p>
            <a:endParaRPr lang="en-GB" dirty="0"/>
          </a:p>
        </p:txBody>
      </p:sp>
      <p:pic>
        <p:nvPicPr>
          <p:cNvPr id="4098" name="Picture 2">
            <a:extLst>
              <a:ext uri="{FF2B5EF4-FFF2-40B4-BE49-F238E27FC236}">
                <a16:creationId xmlns:a16="http://schemas.microsoft.com/office/drawing/2014/main" id="{87A03AE8-A292-2DAB-3355-DB0DE0D3C1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0" y="292099"/>
            <a:ext cx="3810000" cy="15335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9680289-1B02-4B22-B58B-9E1D13D84A5C}"/>
              </a:ext>
            </a:extLst>
          </p:cNvPr>
          <p:cNvPicPr>
            <a:picLocks noChangeAspect="1"/>
          </p:cNvPicPr>
          <p:nvPr/>
        </p:nvPicPr>
        <p:blipFill>
          <a:blip r:embed="rId4"/>
          <a:stretch>
            <a:fillRect/>
          </a:stretch>
        </p:blipFill>
        <p:spPr>
          <a:xfrm>
            <a:off x="8746082" y="4856205"/>
            <a:ext cx="3602437" cy="2001795"/>
          </a:xfrm>
          <a:prstGeom prst="rect">
            <a:avLst/>
          </a:prstGeom>
        </p:spPr>
      </p:pic>
    </p:spTree>
    <p:extLst>
      <p:ext uri="{BB962C8B-B14F-4D97-AF65-F5344CB8AC3E}">
        <p14:creationId xmlns:p14="http://schemas.microsoft.com/office/powerpoint/2010/main" val="2420891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0"/>
            <a:ext cx="6812692" cy="1219199"/>
          </a:xfrm>
        </p:spPr>
        <p:txBody>
          <a:bodyPr>
            <a:normAutofit fontScale="90000"/>
          </a:bodyPr>
          <a:lstStyle/>
          <a:p>
            <a:r>
              <a:rPr lang="en-GB" dirty="0"/>
              <a:t>Sampling _</a:t>
            </a:r>
            <a:r>
              <a:rPr lang="en-GB" b="1" i="0" dirty="0">
                <a:solidFill>
                  <a:srgbClr val="212529"/>
                </a:solidFill>
                <a:effectLst/>
                <a:latin typeface="aeonik"/>
              </a:rPr>
              <a:t>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195385" y="1516185"/>
            <a:ext cx="11549185" cy="4660778"/>
          </a:xfrm>
        </p:spPr>
        <p:txBody>
          <a:bodyPr>
            <a:normAutofit/>
          </a:bodyPr>
          <a:lstStyle/>
          <a:p>
            <a:pPr algn="l"/>
            <a:r>
              <a:rPr lang="en-GB" b="0" i="0" dirty="0">
                <a:solidFill>
                  <a:srgbClr val="212529"/>
                </a:solidFill>
                <a:effectLst/>
                <a:latin typeface="aeonik"/>
              </a:rPr>
              <a:t>Stratified Random Sampling</a:t>
            </a:r>
          </a:p>
          <a:p>
            <a:endParaRPr lang="en-GB" dirty="0"/>
          </a:p>
        </p:txBody>
      </p:sp>
      <p:sp>
        <p:nvSpPr>
          <p:cNvPr id="6" name="TextBox 5">
            <a:extLst>
              <a:ext uri="{FF2B5EF4-FFF2-40B4-BE49-F238E27FC236}">
                <a16:creationId xmlns:a16="http://schemas.microsoft.com/office/drawing/2014/main" id="{508DA117-1D28-0B14-9AE9-7B17E9F60630}"/>
              </a:ext>
            </a:extLst>
          </p:cNvPr>
          <p:cNvSpPr txBox="1"/>
          <p:nvPr/>
        </p:nvSpPr>
        <p:spPr>
          <a:xfrm>
            <a:off x="0" y="2215358"/>
            <a:ext cx="8909537" cy="1631216"/>
          </a:xfrm>
          <a:prstGeom prst="rect">
            <a:avLst/>
          </a:prstGeom>
          <a:noFill/>
        </p:spPr>
        <p:txBody>
          <a:bodyPr wrap="square">
            <a:spAutoFit/>
          </a:bodyPr>
          <a:lstStyle/>
          <a:p>
            <a:r>
              <a:rPr lang="en-GB" sz="2000" dirty="0"/>
              <a:t>Objective: Divide the population into non-overlapping groups (i.e. strata)</a:t>
            </a:r>
          </a:p>
          <a:p>
            <a:r>
              <a:rPr lang="en-GB" sz="2000" dirty="0"/>
              <a:t> </a:t>
            </a:r>
          </a:p>
          <a:p>
            <a:r>
              <a:rPr lang="en-GB" sz="2000" dirty="0"/>
              <a:t>N1, N2, N3, …, Ni, such that N1 + N2 + N3 + … + Ni = N. </a:t>
            </a:r>
          </a:p>
          <a:p>
            <a:endParaRPr lang="en-GB" sz="2000" dirty="0"/>
          </a:p>
          <a:p>
            <a:r>
              <a:rPr lang="en-GB" sz="2000" dirty="0"/>
              <a:t>Then do a simple random sample of f = n/N in each strata.</a:t>
            </a:r>
          </a:p>
        </p:txBody>
      </p:sp>
      <p:pic>
        <p:nvPicPr>
          <p:cNvPr id="5123" name="Picture 3">
            <a:extLst>
              <a:ext uri="{FF2B5EF4-FFF2-40B4-BE49-F238E27FC236}">
                <a16:creationId xmlns:a16="http://schemas.microsoft.com/office/drawing/2014/main" id="{FB0E000A-AF99-6701-C55F-70275F1F6E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272" y="183623"/>
            <a:ext cx="4762500" cy="29337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is Stratified Sampling: Definition and Use - Uedufy">
            <a:extLst>
              <a:ext uri="{FF2B5EF4-FFF2-40B4-BE49-F238E27FC236}">
                <a16:creationId xmlns:a16="http://schemas.microsoft.com/office/drawing/2014/main" id="{9C483A6F-5C68-9515-9745-FE7735E7B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9850" y="5059312"/>
            <a:ext cx="5117902" cy="17986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BF9ACA8-F042-2D50-C6E2-E2B7625BDEE5}"/>
              </a:ext>
            </a:extLst>
          </p:cNvPr>
          <p:cNvSpPr txBox="1"/>
          <p:nvPr/>
        </p:nvSpPr>
        <p:spPr>
          <a:xfrm>
            <a:off x="70022" y="3846574"/>
            <a:ext cx="6989806" cy="3046988"/>
          </a:xfrm>
          <a:prstGeom prst="rect">
            <a:avLst/>
          </a:prstGeom>
          <a:noFill/>
        </p:spPr>
        <p:txBody>
          <a:bodyPr wrap="square">
            <a:spAutoFit/>
          </a:bodyPr>
          <a:lstStyle/>
          <a:p>
            <a:pPr algn="l"/>
            <a:r>
              <a:rPr lang="en-GB" sz="2400" b="1" i="0" dirty="0">
                <a:solidFill>
                  <a:srgbClr val="000000"/>
                </a:solidFill>
                <a:effectLst/>
                <a:latin typeface="benton-sans"/>
              </a:rPr>
              <a:t>Pros: </a:t>
            </a:r>
            <a:r>
              <a:rPr lang="en-GB" sz="2400" b="0" i="0" dirty="0">
                <a:solidFill>
                  <a:srgbClr val="000000"/>
                </a:solidFill>
                <a:effectLst/>
                <a:latin typeface="benton-sans"/>
              </a:rPr>
              <a:t>Stratified sampling enhances the representation of all identified subgroups within a population, leading to more accurate results in heterogeneous populations.</a:t>
            </a:r>
          </a:p>
          <a:p>
            <a:pPr algn="l"/>
            <a:endParaRPr lang="en-GB" sz="2400" b="0" i="0" dirty="0">
              <a:solidFill>
                <a:srgbClr val="000000"/>
              </a:solidFill>
              <a:effectLst/>
              <a:latin typeface="benton-sans"/>
            </a:endParaRPr>
          </a:p>
          <a:p>
            <a:pPr algn="l"/>
            <a:r>
              <a:rPr lang="en-GB" sz="2400" b="1" i="0" dirty="0">
                <a:solidFill>
                  <a:srgbClr val="000000"/>
                </a:solidFill>
                <a:effectLst/>
                <a:latin typeface="benton-sans"/>
              </a:rPr>
              <a:t>Cons: </a:t>
            </a:r>
            <a:r>
              <a:rPr lang="en-GB" sz="2400" b="0" i="0" dirty="0">
                <a:solidFill>
                  <a:srgbClr val="000000"/>
                </a:solidFill>
                <a:effectLst/>
                <a:latin typeface="benton-sans"/>
              </a:rPr>
              <a:t>This method requires accurate knowledge about the population’s stratification, and its design and execution can be more intricate than other methods.</a:t>
            </a:r>
          </a:p>
        </p:txBody>
      </p:sp>
    </p:spTree>
    <p:extLst>
      <p:ext uri="{BB962C8B-B14F-4D97-AF65-F5344CB8AC3E}">
        <p14:creationId xmlns:p14="http://schemas.microsoft.com/office/powerpoint/2010/main" val="1981399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13196"/>
            <a:ext cx="7916562" cy="1008404"/>
          </a:xfrm>
        </p:spPr>
        <p:txBody>
          <a:bodyPr>
            <a:normAutofit/>
          </a:bodyPr>
          <a:lstStyle/>
          <a:p>
            <a:r>
              <a:rPr lang="en-GB" dirty="0"/>
              <a:t>Sampling _</a:t>
            </a:r>
            <a:r>
              <a:rPr lang="en-GB" b="1" i="0" dirty="0">
                <a:solidFill>
                  <a:srgbClr val="212529"/>
                </a:solidFill>
                <a:effectLst/>
                <a:latin typeface="aeonik"/>
              </a:rPr>
              <a:t>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85969" y="1008404"/>
            <a:ext cx="11439769" cy="5849595"/>
          </a:xfrm>
        </p:spPr>
        <p:txBody>
          <a:bodyPr>
            <a:normAutofit/>
          </a:bodyPr>
          <a:lstStyle/>
          <a:p>
            <a:pPr algn="l"/>
            <a:r>
              <a:rPr lang="en-GB" b="0" i="0" dirty="0">
                <a:solidFill>
                  <a:srgbClr val="212529"/>
                </a:solidFill>
                <a:effectLst/>
                <a:latin typeface="aeonik"/>
              </a:rPr>
              <a:t>Systematic Random Sampling</a:t>
            </a:r>
          </a:p>
          <a:p>
            <a:endParaRPr lang="en-GB" dirty="0"/>
          </a:p>
          <a:p>
            <a:endParaRPr lang="en-GB" dirty="0"/>
          </a:p>
          <a:p>
            <a:endParaRPr lang="en-GB" dirty="0"/>
          </a:p>
          <a:p>
            <a:endParaRPr lang="en-GB" dirty="0"/>
          </a:p>
          <a:p>
            <a:endParaRPr lang="en-GB" dirty="0"/>
          </a:p>
        </p:txBody>
      </p:sp>
      <p:sp>
        <p:nvSpPr>
          <p:cNvPr id="6" name="TextBox 5">
            <a:extLst>
              <a:ext uri="{FF2B5EF4-FFF2-40B4-BE49-F238E27FC236}">
                <a16:creationId xmlns:a16="http://schemas.microsoft.com/office/drawing/2014/main" id="{508DA117-1D28-0B14-9AE9-7B17E9F60630}"/>
              </a:ext>
            </a:extLst>
          </p:cNvPr>
          <p:cNvSpPr txBox="1"/>
          <p:nvPr/>
        </p:nvSpPr>
        <p:spPr>
          <a:xfrm>
            <a:off x="328246" y="1516454"/>
            <a:ext cx="7695408" cy="5724644"/>
          </a:xfrm>
          <a:prstGeom prst="rect">
            <a:avLst/>
          </a:prstGeom>
          <a:noFill/>
        </p:spPr>
        <p:txBody>
          <a:bodyPr wrap="square">
            <a:spAutoFit/>
          </a:bodyPr>
          <a:lstStyle/>
          <a:p>
            <a:r>
              <a:rPr lang="en-GB" dirty="0"/>
              <a:t>number the units in the population from 1 to N</a:t>
            </a:r>
          </a:p>
          <a:p>
            <a:endParaRPr lang="en-GB" dirty="0"/>
          </a:p>
          <a:p>
            <a:r>
              <a:rPr lang="en-GB" dirty="0"/>
              <a:t>decide on the n (sample size) that you want or need</a:t>
            </a:r>
          </a:p>
          <a:p>
            <a:endParaRPr lang="en-GB" dirty="0"/>
          </a:p>
          <a:p>
            <a:r>
              <a:rPr lang="en-GB" dirty="0"/>
              <a:t>k = N/n = the interval size</a:t>
            </a:r>
          </a:p>
          <a:p>
            <a:endParaRPr lang="en-GB" dirty="0"/>
          </a:p>
          <a:p>
            <a:r>
              <a:rPr lang="en-GB" dirty="0"/>
              <a:t>randomly select an integer between 1 to k</a:t>
            </a:r>
          </a:p>
          <a:p>
            <a:endParaRPr lang="en-GB" dirty="0"/>
          </a:p>
          <a:p>
            <a:r>
              <a:rPr lang="en-GB" dirty="0"/>
              <a:t>then take every kth unit</a:t>
            </a:r>
          </a:p>
          <a:p>
            <a:endParaRPr lang="en-GB" dirty="0"/>
          </a:p>
          <a:p>
            <a:pPr algn="l"/>
            <a:r>
              <a:rPr lang="en-GB" sz="2400" b="1" i="0" dirty="0">
                <a:solidFill>
                  <a:srgbClr val="000000"/>
                </a:solidFill>
                <a:effectLst/>
                <a:latin typeface="benton-sans"/>
              </a:rPr>
              <a:t>Pros: </a:t>
            </a:r>
            <a:r>
              <a:rPr lang="en-GB" sz="2400" b="0" i="0" dirty="0">
                <a:solidFill>
                  <a:srgbClr val="000000"/>
                </a:solidFill>
                <a:effectLst/>
                <a:latin typeface="benton-sans"/>
              </a:rPr>
              <a:t>Systematic sampling is efficient and straightforward, especially when dealing with populations that have a clear order. It ensures a uniform selection across the population.</a:t>
            </a:r>
          </a:p>
          <a:p>
            <a:pPr algn="l"/>
            <a:endParaRPr lang="en-GB" sz="2400" b="1" i="0" dirty="0">
              <a:solidFill>
                <a:srgbClr val="000000"/>
              </a:solidFill>
              <a:effectLst/>
              <a:latin typeface="benton-sans"/>
            </a:endParaRPr>
          </a:p>
          <a:p>
            <a:pPr algn="l"/>
            <a:r>
              <a:rPr lang="en-GB" sz="2400" b="1" i="0" dirty="0">
                <a:solidFill>
                  <a:srgbClr val="000000"/>
                </a:solidFill>
                <a:effectLst/>
                <a:latin typeface="benton-sans"/>
              </a:rPr>
              <a:t>Cons: </a:t>
            </a:r>
            <a:r>
              <a:rPr lang="en-GB" sz="2400" b="0" i="0" dirty="0">
                <a:solidFill>
                  <a:srgbClr val="000000"/>
                </a:solidFill>
                <a:effectLst/>
                <a:latin typeface="benton-sans"/>
              </a:rPr>
              <a:t>There’s a potential risk of introducing bias if there’s an unrecognised pattern in the population that aligns with the sampling interval.</a:t>
            </a:r>
          </a:p>
          <a:p>
            <a:endParaRPr lang="en-GB" dirty="0"/>
          </a:p>
        </p:txBody>
      </p:sp>
      <p:pic>
        <p:nvPicPr>
          <p:cNvPr id="4" name="Picture 3">
            <a:extLst>
              <a:ext uri="{FF2B5EF4-FFF2-40B4-BE49-F238E27FC236}">
                <a16:creationId xmlns:a16="http://schemas.microsoft.com/office/drawing/2014/main" id="{29A149D9-CE96-74E7-A086-D0996D810ABB}"/>
              </a:ext>
            </a:extLst>
          </p:cNvPr>
          <p:cNvPicPr>
            <a:picLocks noChangeAspect="1"/>
          </p:cNvPicPr>
          <p:nvPr/>
        </p:nvPicPr>
        <p:blipFill>
          <a:blip r:embed="rId2"/>
          <a:stretch>
            <a:fillRect/>
          </a:stretch>
        </p:blipFill>
        <p:spPr>
          <a:xfrm>
            <a:off x="7429500" y="144462"/>
            <a:ext cx="4762500" cy="3362325"/>
          </a:xfrm>
          <a:prstGeom prst="rect">
            <a:avLst/>
          </a:prstGeom>
        </p:spPr>
      </p:pic>
      <p:pic>
        <p:nvPicPr>
          <p:cNvPr id="5" name="Picture 4">
            <a:extLst>
              <a:ext uri="{FF2B5EF4-FFF2-40B4-BE49-F238E27FC236}">
                <a16:creationId xmlns:a16="http://schemas.microsoft.com/office/drawing/2014/main" id="{0B0EFF23-2386-E0D6-5E1A-2E2A24D1DB20}"/>
              </a:ext>
            </a:extLst>
          </p:cNvPr>
          <p:cNvPicPr>
            <a:picLocks noChangeAspect="1"/>
          </p:cNvPicPr>
          <p:nvPr/>
        </p:nvPicPr>
        <p:blipFill>
          <a:blip r:embed="rId3"/>
          <a:stretch>
            <a:fillRect/>
          </a:stretch>
        </p:blipFill>
        <p:spPr>
          <a:xfrm>
            <a:off x="8089556" y="4135827"/>
            <a:ext cx="3966519" cy="2231167"/>
          </a:xfrm>
          <a:prstGeom prst="rect">
            <a:avLst/>
          </a:prstGeom>
        </p:spPr>
      </p:pic>
    </p:spTree>
    <p:extLst>
      <p:ext uri="{BB962C8B-B14F-4D97-AF65-F5344CB8AC3E}">
        <p14:creationId xmlns:p14="http://schemas.microsoft.com/office/powerpoint/2010/main" val="623482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838200" y="1"/>
            <a:ext cx="10515600" cy="1008404"/>
          </a:xfrm>
        </p:spPr>
        <p:txBody>
          <a:bodyPr>
            <a:normAutofit/>
          </a:bodyPr>
          <a:lstStyle/>
          <a:p>
            <a:r>
              <a:rPr lang="en-GB" dirty="0"/>
              <a:t>Sampling _</a:t>
            </a:r>
            <a:r>
              <a:rPr lang="en-GB" b="1" i="0" dirty="0">
                <a:solidFill>
                  <a:srgbClr val="212529"/>
                </a:solidFill>
                <a:effectLst/>
                <a:latin typeface="aeonik"/>
              </a:rPr>
              <a:t>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85969" y="1008404"/>
            <a:ext cx="8378091" cy="5849595"/>
          </a:xfrm>
        </p:spPr>
        <p:txBody>
          <a:bodyPr>
            <a:normAutofit lnSpcReduction="10000"/>
          </a:bodyPr>
          <a:lstStyle/>
          <a:p>
            <a:r>
              <a:rPr lang="en-GB" b="0" i="0" dirty="0">
                <a:solidFill>
                  <a:srgbClr val="212529"/>
                </a:solidFill>
                <a:effectLst/>
                <a:latin typeface="aeonik"/>
              </a:rPr>
              <a:t>Cluster (Area) Random Sampling</a:t>
            </a:r>
          </a:p>
          <a:p>
            <a:pPr lvl="1"/>
            <a:r>
              <a:rPr lang="en-GB" dirty="0"/>
              <a:t>divide population into clusters (usually along geographic boundaries)</a:t>
            </a:r>
          </a:p>
          <a:p>
            <a:pPr lvl="1"/>
            <a:r>
              <a:rPr lang="en-GB" dirty="0"/>
              <a:t>randomly sample clusters</a:t>
            </a:r>
          </a:p>
          <a:p>
            <a:pPr lvl="1"/>
            <a:r>
              <a:rPr lang="en-GB" dirty="0"/>
              <a:t>measure all units within sampled clusters</a:t>
            </a:r>
          </a:p>
          <a:p>
            <a:pPr lvl="1"/>
            <a:endParaRPr lang="en-GB" dirty="0"/>
          </a:p>
          <a:p>
            <a:pPr algn="l"/>
            <a:r>
              <a:rPr lang="en-GB" b="1" i="0" dirty="0">
                <a:solidFill>
                  <a:srgbClr val="000000"/>
                </a:solidFill>
                <a:effectLst/>
                <a:latin typeface="benton-sans"/>
              </a:rPr>
              <a:t> Pros: </a:t>
            </a:r>
            <a:r>
              <a:rPr lang="en-GB" b="0" i="0" dirty="0">
                <a:solidFill>
                  <a:srgbClr val="000000"/>
                </a:solidFill>
                <a:effectLst/>
                <a:latin typeface="benton-sans"/>
              </a:rPr>
              <a:t>Cluster sampling is economically beneficial and logistically easier when dealing with vast and geographically dispersed populations.</a:t>
            </a:r>
          </a:p>
          <a:p>
            <a:pPr algn="l"/>
            <a:r>
              <a:rPr lang="en-GB" b="1" i="0" dirty="0">
                <a:solidFill>
                  <a:srgbClr val="000000"/>
                </a:solidFill>
                <a:effectLst/>
                <a:latin typeface="benton-sans"/>
              </a:rPr>
              <a:t> Cons: </a:t>
            </a:r>
            <a:r>
              <a:rPr lang="en-GB" b="0" i="0" dirty="0">
                <a:solidFill>
                  <a:srgbClr val="000000"/>
                </a:solidFill>
                <a:effectLst/>
                <a:latin typeface="benton-sans"/>
              </a:rPr>
              <a:t>Due to potential similarities within clusters, this method can introduce a greater sampling error compared to other methods.</a:t>
            </a:r>
          </a:p>
          <a:p>
            <a:pPr lvl="1"/>
            <a:endParaRPr lang="en-GB" dirty="0"/>
          </a:p>
          <a:p>
            <a:endParaRPr lang="en-GB" dirty="0"/>
          </a:p>
        </p:txBody>
      </p:sp>
      <p:pic>
        <p:nvPicPr>
          <p:cNvPr id="6146" name="Picture 2">
            <a:extLst>
              <a:ext uri="{FF2B5EF4-FFF2-40B4-BE49-F238E27FC236}">
                <a16:creationId xmlns:a16="http://schemas.microsoft.com/office/drawing/2014/main" id="{A91335FE-6FEB-2FCE-796A-9574078EA1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4457" y="3867694"/>
            <a:ext cx="3883513" cy="2990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4072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23225"/>
            <a:ext cx="12270154" cy="875102"/>
          </a:xfrm>
        </p:spPr>
        <p:txBody>
          <a:bodyPr>
            <a:normAutofit/>
          </a:bodyPr>
          <a:lstStyle/>
          <a:p>
            <a:r>
              <a:rPr lang="en-GB" dirty="0"/>
              <a:t>Sampling _</a:t>
            </a:r>
            <a:r>
              <a:rPr lang="en-GB" b="1" i="0" dirty="0">
                <a:solidFill>
                  <a:srgbClr val="212529"/>
                </a:solidFill>
                <a:effectLst/>
                <a:latin typeface="aeonik"/>
              </a:rPr>
              <a:t>Nonprobability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171936" y="2696308"/>
            <a:ext cx="11848125" cy="4161691"/>
          </a:xfrm>
        </p:spPr>
        <p:txBody>
          <a:bodyPr>
            <a:normAutofit/>
          </a:bodyPr>
          <a:lstStyle/>
          <a:p>
            <a:pPr marL="0" indent="0">
              <a:buNone/>
            </a:pPr>
            <a:endParaRPr lang="en-GB" b="0" i="0" dirty="0">
              <a:solidFill>
                <a:srgbClr val="212529"/>
              </a:solidFill>
              <a:effectLst/>
              <a:latin typeface="aeonik"/>
            </a:endParaRPr>
          </a:p>
          <a:p>
            <a:pPr marL="0" indent="0">
              <a:buNone/>
            </a:pPr>
            <a:endParaRPr lang="en-GB" b="0" i="0" dirty="0">
              <a:solidFill>
                <a:srgbClr val="212529"/>
              </a:solidFill>
              <a:effectLst/>
              <a:latin typeface="aeonik"/>
            </a:endParaRPr>
          </a:p>
          <a:p>
            <a:endParaRPr lang="en-GB" dirty="0"/>
          </a:p>
        </p:txBody>
      </p:sp>
      <p:sp>
        <p:nvSpPr>
          <p:cNvPr id="5" name="TextBox 4">
            <a:extLst>
              <a:ext uri="{FF2B5EF4-FFF2-40B4-BE49-F238E27FC236}">
                <a16:creationId xmlns:a16="http://schemas.microsoft.com/office/drawing/2014/main" id="{678D0D7E-9A85-FE3C-9D9A-A27D59F02497}"/>
              </a:ext>
            </a:extLst>
          </p:cNvPr>
          <p:cNvSpPr txBox="1"/>
          <p:nvPr/>
        </p:nvSpPr>
        <p:spPr>
          <a:xfrm>
            <a:off x="171938" y="1008405"/>
            <a:ext cx="11848124" cy="3046988"/>
          </a:xfrm>
          <a:prstGeom prst="rect">
            <a:avLst/>
          </a:prstGeom>
          <a:noFill/>
        </p:spPr>
        <p:txBody>
          <a:bodyPr wrap="square">
            <a:spAutoFit/>
          </a:bodyPr>
          <a:lstStyle/>
          <a:p>
            <a:r>
              <a:rPr lang="en-GB" sz="2400" dirty="0"/>
              <a:t>nonprobability sampling - not involve random selection, and probability sampling does. </a:t>
            </a:r>
          </a:p>
          <a:p>
            <a:endParaRPr lang="en-GB" sz="2400" dirty="0"/>
          </a:p>
          <a:p>
            <a:r>
              <a:rPr lang="en-GB" sz="2400" dirty="0"/>
              <a:t>Does that mean that nonprobability samples aren’t representative of the population? Not necessarily. </a:t>
            </a:r>
          </a:p>
          <a:p>
            <a:endParaRPr lang="en-GB" sz="2400" dirty="0"/>
          </a:p>
          <a:p>
            <a:r>
              <a:rPr lang="en-GB" sz="2400" dirty="0"/>
              <a:t>But it does mean that nonprobability samples cannot depend upon the rationale of probability theory</a:t>
            </a:r>
            <a:r>
              <a:rPr lang="en-GB" dirty="0"/>
              <a:t>.</a:t>
            </a:r>
          </a:p>
        </p:txBody>
      </p:sp>
    </p:spTree>
    <p:extLst>
      <p:ext uri="{BB962C8B-B14F-4D97-AF65-F5344CB8AC3E}">
        <p14:creationId xmlns:p14="http://schemas.microsoft.com/office/powerpoint/2010/main" val="845089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23225"/>
            <a:ext cx="12270154" cy="875102"/>
          </a:xfrm>
        </p:spPr>
        <p:txBody>
          <a:bodyPr>
            <a:normAutofit/>
          </a:bodyPr>
          <a:lstStyle/>
          <a:p>
            <a:r>
              <a:rPr lang="en-GB" dirty="0"/>
              <a:t>Sampling _</a:t>
            </a:r>
            <a:r>
              <a:rPr lang="en-GB" b="1" i="0" dirty="0">
                <a:solidFill>
                  <a:srgbClr val="212529"/>
                </a:solidFill>
                <a:effectLst/>
                <a:latin typeface="aeonik"/>
              </a:rPr>
              <a:t>Nonprobability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98854" y="851878"/>
            <a:ext cx="11921207" cy="6006122"/>
          </a:xfrm>
        </p:spPr>
        <p:txBody>
          <a:bodyPr>
            <a:normAutofit/>
          </a:bodyPr>
          <a:lstStyle/>
          <a:p>
            <a:pPr marL="0" indent="0">
              <a:buNone/>
            </a:pPr>
            <a:r>
              <a:rPr lang="en-GB" b="1" i="0" dirty="0">
                <a:solidFill>
                  <a:srgbClr val="000000"/>
                </a:solidFill>
                <a:effectLst/>
                <a:latin typeface="benton-sans"/>
              </a:rPr>
              <a:t>Convenience sampling - </a:t>
            </a:r>
            <a:r>
              <a:rPr lang="en-GB" b="0" i="0" dirty="0">
                <a:solidFill>
                  <a:srgbClr val="212529"/>
                </a:solidFill>
                <a:effectLst/>
                <a:latin typeface="aeonik"/>
              </a:rPr>
              <a:t>Accidental, Haphazard or Convenience Sampling</a:t>
            </a:r>
          </a:p>
          <a:p>
            <a:pPr marL="0" indent="0">
              <a:buNone/>
            </a:pPr>
            <a:r>
              <a:rPr lang="en-GB" b="0" i="0" dirty="0">
                <a:solidFill>
                  <a:srgbClr val="000000"/>
                </a:solidFill>
                <a:effectLst/>
                <a:latin typeface="benton-sans"/>
              </a:rPr>
              <a:t>People or elements in a sample are selected on the basis of their accessibility and availability. If you are doing a research survey and you work at a university,</a:t>
            </a:r>
            <a:endParaRPr lang="en-GB" dirty="0">
              <a:solidFill>
                <a:srgbClr val="212529"/>
              </a:solidFill>
              <a:latin typeface="aeonik"/>
            </a:endParaRPr>
          </a:p>
          <a:p>
            <a:pPr marL="0" indent="0">
              <a:buNone/>
            </a:pPr>
            <a:endParaRPr lang="en-GB" b="0" i="0" dirty="0">
              <a:solidFill>
                <a:srgbClr val="212529"/>
              </a:solidFill>
              <a:effectLst/>
              <a:latin typeface="aeonik"/>
            </a:endParaRPr>
          </a:p>
          <a:p>
            <a:pPr algn="l"/>
            <a:r>
              <a:rPr lang="en-GB" b="1" i="0" dirty="0">
                <a:solidFill>
                  <a:srgbClr val="000000"/>
                </a:solidFill>
                <a:effectLst/>
                <a:latin typeface="benton-sans"/>
              </a:rPr>
              <a:t>Pros: </a:t>
            </a:r>
            <a:r>
              <a:rPr lang="en-GB" b="0" i="0" dirty="0">
                <a:solidFill>
                  <a:srgbClr val="000000"/>
                </a:solidFill>
                <a:effectLst/>
                <a:latin typeface="benton-sans"/>
              </a:rPr>
              <a:t>Convenience sampling is the most straightforward method, requiring minimal planning, making it quick to implement.</a:t>
            </a:r>
          </a:p>
          <a:p>
            <a:pPr algn="l"/>
            <a:r>
              <a:rPr lang="en-GB" b="1" i="0" dirty="0">
                <a:solidFill>
                  <a:srgbClr val="000000"/>
                </a:solidFill>
                <a:effectLst/>
                <a:latin typeface="benton-sans"/>
              </a:rPr>
              <a:t>Cons: </a:t>
            </a:r>
            <a:r>
              <a:rPr lang="en-GB" b="0" i="0" dirty="0">
                <a:solidFill>
                  <a:srgbClr val="000000"/>
                </a:solidFill>
                <a:effectLst/>
                <a:latin typeface="benton-sans"/>
              </a:rPr>
              <a:t>Due to its non-random nature, the method is highly susceptible to biases, and the results are often lacking in their application to the real world.</a:t>
            </a:r>
          </a:p>
          <a:p>
            <a:endParaRPr lang="en-GB" dirty="0"/>
          </a:p>
        </p:txBody>
      </p:sp>
    </p:spTree>
    <p:extLst>
      <p:ext uri="{BB962C8B-B14F-4D97-AF65-F5344CB8AC3E}">
        <p14:creationId xmlns:p14="http://schemas.microsoft.com/office/powerpoint/2010/main" val="3015273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23225"/>
            <a:ext cx="12270154" cy="875102"/>
          </a:xfrm>
        </p:spPr>
        <p:txBody>
          <a:bodyPr>
            <a:normAutofit/>
          </a:bodyPr>
          <a:lstStyle/>
          <a:p>
            <a:r>
              <a:rPr lang="en-GB" dirty="0"/>
              <a:t>Sampling _</a:t>
            </a:r>
            <a:r>
              <a:rPr lang="en-GB" b="1" i="0" dirty="0">
                <a:solidFill>
                  <a:srgbClr val="212529"/>
                </a:solidFill>
                <a:effectLst/>
                <a:latin typeface="aeonik"/>
              </a:rPr>
              <a:t>Nonprobability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98854" y="851878"/>
            <a:ext cx="11921207" cy="6006122"/>
          </a:xfrm>
        </p:spPr>
        <p:txBody>
          <a:bodyPr>
            <a:normAutofit/>
          </a:bodyPr>
          <a:lstStyle/>
          <a:p>
            <a:r>
              <a:rPr lang="en-GB" b="1" i="0" dirty="0">
                <a:solidFill>
                  <a:srgbClr val="212529"/>
                </a:solidFill>
                <a:effectLst/>
                <a:latin typeface="aeonik"/>
              </a:rPr>
              <a:t>Quota Sampling </a:t>
            </a:r>
            <a:r>
              <a:rPr lang="en-GB" b="0" i="0" dirty="0">
                <a:solidFill>
                  <a:srgbClr val="212529"/>
                </a:solidFill>
                <a:effectLst/>
                <a:latin typeface="aeonik"/>
              </a:rPr>
              <a:t>- </a:t>
            </a:r>
            <a:r>
              <a:rPr lang="en-GB" b="0" i="0" dirty="0">
                <a:solidFill>
                  <a:srgbClr val="000000"/>
                </a:solidFill>
                <a:effectLst/>
                <a:latin typeface="benton-sans"/>
              </a:rPr>
              <a:t>Like the probability-based stratified sampling method, this approach aims to achieve a spread across the target population by specifying who should be recruited for a survey according to certain groups or criteria.</a:t>
            </a:r>
          </a:p>
          <a:p>
            <a:endParaRPr lang="en-GB" dirty="0">
              <a:solidFill>
                <a:srgbClr val="000000"/>
              </a:solidFill>
              <a:latin typeface="benton-sans"/>
            </a:endParaRPr>
          </a:p>
          <a:p>
            <a:pPr algn="l"/>
            <a:r>
              <a:rPr lang="en-GB" b="1" i="0" dirty="0">
                <a:solidFill>
                  <a:srgbClr val="000000"/>
                </a:solidFill>
                <a:effectLst/>
                <a:latin typeface="benton-sans"/>
              </a:rPr>
              <a:t>Pros: </a:t>
            </a:r>
            <a:r>
              <a:rPr lang="en-GB" b="0" i="0" dirty="0">
                <a:solidFill>
                  <a:srgbClr val="000000"/>
                </a:solidFill>
                <a:effectLst/>
                <a:latin typeface="benton-sans"/>
              </a:rPr>
              <a:t>Quota sampling ensures certain subgroups are adequately represented, making it great for when random sampling isn’t feasible but representation is necessary.</a:t>
            </a:r>
          </a:p>
          <a:p>
            <a:pPr algn="l"/>
            <a:r>
              <a:rPr lang="en-GB" b="1" i="0" dirty="0">
                <a:solidFill>
                  <a:srgbClr val="000000"/>
                </a:solidFill>
                <a:effectLst/>
                <a:latin typeface="benton-sans"/>
              </a:rPr>
              <a:t>Cons: </a:t>
            </a:r>
            <a:r>
              <a:rPr lang="en-GB" b="0" i="0" dirty="0">
                <a:solidFill>
                  <a:srgbClr val="000000"/>
                </a:solidFill>
                <a:effectLst/>
                <a:latin typeface="benton-sans"/>
              </a:rPr>
              <a:t>The selection within each quota is non-random and researchers’ discretion can influence the representation, which both strongly increase the risk of bias.</a:t>
            </a:r>
          </a:p>
          <a:p>
            <a:endParaRPr lang="en-GB" dirty="0"/>
          </a:p>
        </p:txBody>
      </p:sp>
    </p:spTree>
    <p:extLst>
      <p:ext uri="{BB962C8B-B14F-4D97-AF65-F5344CB8AC3E}">
        <p14:creationId xmlns:p14="http://schemas.microsoft.com/office/powerpoint/2010/main" val="4109709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23225"/>
            <a:ext cx="12270154" cy="875102"/>
          </a:xfrm>
        </p:spPr>
        <p:txBody>
          <a:bodyPr>
            <a:normAutofit/>
          </a:bodyPr>
          <a:lstStyle/>
          <a:p>
            <a:r>
              <a:rPr lang="en-GB" dirty="0"/>
              <a:t>Sampling _</a:t>
            </a:r>
            <a:r>
              <a:rPr lang="en-GB" b="1" i="0" dirty="0">
                <a:solidFill>
                  <a:srgbClr val="212529"/>
                </a:solidFill>
                <a:effectLst/>
                <a:latin typeface="aeonik"/>
              </a:rPr>
              <a:t>Nonprobability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98854" y="851878"/>
            <a:ext cx="11921207" cy="6006122"/>
          </a:xfrm>
        </p:spPr>
        <p:txBody>
          <a:bodyPr>
            <a:normAutofit/>
          </a:bodyPr>
          <a:lstStyle/>
          <a:p>
            <a:r>
              <a:rPr lang="en-GB" b="1" i="0" dirty="0">
                <a:solidFill>
                  <a:srgbClr val="212529"/>
                </a:solidFill>
                <a:effectLst/>
                <a:latin typeface="aeonik"/>
              </a:rPr>
              <a:t>Purposive Sampling- </a:t>
            </a:r>
            <a:r>
              <a:rPr lang="en-GB" b="0" i="0" dirty="0">
                <a:solidFill>
                  <a:srgbClr val="000000"/>
                </a:solidFill>
                <a:effectLst/>
                <a:latin typeface="benton-sans"/>
              </a:rPr>
              <a:t>Participants for the sample are chosen consciously by researchers based on their knowledge and understanding of the research question at hand or their goals.</a:t>
            </a:r>
            <a:endParaRPr lang="en-GB" b="0" i="0" dirty="0">
              <a:solidFill>
                <a:srgbClr val="212529"/>
              </a:solidFill>
              <a:effectLst/>
              <a:latin typeface="aeonik"/>
            </a:endParaRPr>
          </a:p>
          <a:p>
            <a:pPr algn="l"/>
            <a:r>
              <a:rPr lang="en-GB" b="1" i="0" dirty="0">
                <a:solidFill>
                  <a:srgbClr val="000000"/>
                </a:solidFill>
                <a:effectLst/>
                <a:latin typeface="benton-sans"/>
              </a:rPr>
              <a:t>Pros: </a:t>
            </a:r>
            <a:r>
              <a:rPr lang="en-GB" b="0" i="0" dirty="0">
                <a:solidFill>
                  <a:srgbClr val="000000"/>
                </a:solidFill>
                <a:effectLst/>
                <a:latin typeface="benton-sans"/>
              </a:rPr>
              <a:t>Purposive sampling targets specific criteria or characteristics, making it ideal for studies that require specialised participants or specific conditions.</a:t>
            </a:r>
          </a:p>
          <a:p>
            <a:pPr algn="l"/>
            <a:r>
              <a:rPr lang="en-GB" b="1" i="0" dirty="0">
                <a:solidFill>
                  <a:srgbClr val="000000"/>
                </a:solidFill>
                <a:effectLst/>
                <a:latin typeface="benton-sans"/>
              </a:rPr>
              <a:t>Cons: </a:t>
            </a:r>
            <a:r>
              <a:rPr lang="en-GB" b="0" i="0" dirty="0">
                <a:solidFill>
                  <a:srgbClr val="000000"/>
                </a:solidFill>
                <a:effectLst/>
                <a:latin typeface="benton-sans"/>
              </a:rPr>
              <a:t>It’s highly subjective and based on researchers’ judgment, which can introduce biases and limit the study’s real-world application.</a:t>
            </a:r>
          </a:p>
          <a:p>
            <a:endParaRPr lang="en-GB" dirty="0"/>
          </a:p>
        </p:txBody>
      </p:sp>
    </p:spTree>
    <p:extLst>
      <p:ext uri="{BB962C8B-B14F-4D97-AF65-F5344CB8AC3E}">
        <p14:creationId xmlns:p14="http://schemas.microsoft.com/office/powerpoint/2010/main" val="2152355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23225"/>
            <a:ext cx="12270154" cy="875102"/>
          </a:xfrm>
        </p:spPr>
        <p:txBody>
          <a:bodyPr>
            <a:normAutofit/>
          </a:bodyPr>
          <a:lstStyle/>
          <a:p>
            <a:r>
              <a:rPr lang="en-GB" dirty="0"/>
              <a:t>Sampling _</a:t>
            </a:r>
            <a:r>
              <a:rPr lang="en-GB" b="1" i="0" dirty="0">
                <a:solidFill>
                  <a:srgbClr val="212529"/>
                </a:solidFill>
                <a:effectLst/>
                <a:latin typeface="aeonik"/>
              </a:rPr>
              <a:t>Nonprobability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98854" y="851878"/>
            <a:ext cx="11921207" cy="6006122"/>
          </a:xfrm>
        </p:spPr>
        <p:txBody>
          <a:bodyPr>
            <a:normAutofit/>
          </a:bodyPr>
          <a:lstStyle/>
          <a:p>
            <a:r>
              <a:rPr lang="en-GB" b="0" i="0" dirty="0">
                <a:solidFill>
                  <a:srgbClr val="212529"/>
                </a:solidFill>
                <a:effectLst/>
                <a:latin typeface="aeonik"/>
              </a:rPr>
              <a:t> </a:t>
            </a:r>
            <a:r>
              <a:rPr lang="en-GB" b="1" i="0" dirty="0">
                <a:solidFill>
                  <a:srgbClr val="212529"/>
                </a:solidFill>
                <a:effectLst/>
                <a:latin typeface="aeonik"/>
              </a:rPr>
              <a:t>Snowball Sampling </a:t>
            </a:r>
            <a:r>
              <a:rPr lang="en-GB" b="0" i="0" dirty="0">
                <a:solidFill>
                  <a:srgbClr val="212529"/>
                </a:solidFill>
                <a:effectLst/>
                <a:latin typeface="aeonik"/>
              </a:rPr>
              <a:t>- </a:t>
            </a:r>
            <a:r>
              <a:rPr lang="en-GB" b="0" i="0" dirty="0">
                <a:solidFill>
                  <a:srgbClr val="000000"/>
                </a:solidFill>
                <a:effectLst/>
                <a:latin typeface="benton-sans"/>
              </a:rPr>
              <a:t>With this approach, people recruited to be part of a sample are asked to invite those they know to take part, who are then asked to invite their friends and family and so on. The participation radiates through a community of connected individuals like a snowball rolling downhill</a:t>
            </a:r>
          </a:p>
          <a:p>
            <a:pPr algn="l"/>
            <a:r>
              <a:rPr lang="en-GB" b="1" i="0" dirty="0">
                <a:solidFill>
                  <a:srgbClr val="000000"/>
                </a:solidFill>
                <a:effectLst/>
                <a:latin typeface="benton-sans"/>
              </a:rPr>
              <a:t>Pros: </a:t>
            </a:r>
            <a:r>
              <a:rPr lang="en-GB" b="0" i="0" dirty="0">
                <a:solidFill>
                  <a:srgbClr val="000000"/>
                </a:solidFill>
                <a:effectLst/>
                <a:latin typeface="benton-sans"/>
              </a:rPr>
              <a:t>Especially useful for hard-to-reach or secretive populations, snowball sampling is effective for certain niche studies.</a:t>
            </a:r>
          </a:p>
          <a:p>
            <a:pPr algn="l"/>
            <a:r>
              <a:rPr lang="en-GB" b="1" i="0" dirty="0">
                <a:solidFill>
                  <a:srgbClr val="000000"/>
                </a:solidFill>
                <a:effectLst/>
                <a:latin typeface="benton-sans"/>
              </a:rPr>
              <a:t>Cons: </a:t>
            </a:r>
            <a:r>
              <a:rPr lang="en-GB" b="0" i="0" dirty="0">
                <a:solidFill>
                  <a:srgbClr val="000000"/>
                </a:solidFill>
                <a:effectLst/>
                <a:latin typeface="benton-sans"/>
              </a:rPr>
              <a:t>The method can introduce bias due to the reliance on participant referrals, and the choice of initial seeds can significantly influence the final sample.</a:t>
            </a:r>
          </a:p>
          <a:p>
            <a:endParaRPr lang="en-GB" b="0" i="0" dirty="0">
              <a:solidFill>
                <a:srgbClr val="212529"/>
              </a:solidFill>
              <a:effectLst/>
              <a:latin typeface="aeonik"/>
            </a:endParaRPr>
          </a:p>
          <a:p>
            <a:endParaRPr lang="en-GB" dirty="0"/>
          </a:p>
        </p:txBody>
      </p:sp>
    </p:spTree>
    <p:extLst>
      <p:ext uri="{BB962C8B-B14F-4D97-AF65-F5344CB8AC3E}">
        <p14:creationId xmlns:p14="http://schemas.microsoft.com/office/powerpoint/2010/main" val="438731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23225"/>
            <a:ext cx="12270154" cy="875102"/>
          </a:xfrm>
        </p:spPr>
        <p:txBody>
          <a:bodyPr>
            <a:normAutofit/>
          </a:bodyPr>
          <a:lstStyle/>
          <a:p>
            <a:r>
              <a:rPr lang="en-GB" dirty="0"/>
              <a:t>Sampling _</a:t>
            </a:r>
            <a:r>
              <a:rPr lang="en-GB" b="1" i="0" dirty="0">
                <a:solidFill>
                  <a:srgbClr val="212529"/>
                </a:solidFill>
                <a:effectLst/>
                <a:latin typeface="aeonik"/>
              </a:rPr>
              <a:t>Nonprobability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98854" y="851878"/>
            <a:ext cx="11921207" cy="6006122"/>
          </a:xfrm>
        </p:spPr>
        <p:txBody>
          <a:bodyPr>
            <a:normAutofit/>
          </a:bodyPr>
          <a:lstStyle/>
          <a:p>
            <a:r>
              <a:rPr lang="en-GB" b="0" i="0" dirty="0">
                <a:solidFill>
                  <a:srgbClr val="212529"/>
                </a:solidFill>
                <a:effectLst/>
                <a:latin typeface="aeonik"/>
              </a:rPr>
              <a:t>Modal Instance Sampling – sampling the most frequent case, or the “typical” case. In a lot of informal public opinion polls, for instance, they interview a “typical” voter. </a:t>
            </a:r>
          </a:p>
          <a:p>
            <a:pPr lvl="1"/>
            <a:r>
              <a:rPr lang="en-GB" b="0" i="0" dirty="0">
                <a:solidFill>
                  <a:srgbClr val="212529"/>
                </a:solidFill>
                <a:effectLst/>
                <a:latin typeface="aeonik"/>
              </a:rPr>
              <a:t>There are a number of problems with this sampling approach. First, how do we know what the “typical” or “modal” case is? We could say that the modal voter is a person who is of average age, educational level, and income in the population. But, it’s not clear that using the averages of these is the fairest (consider the skewed distribution of income, for instance). And, how do you know that those three variables – age, education, income – are the only or even the most relevant for classifying the typical voter? What if religion or ethnicity is an important discriminator? Clearly, modal instance sampling is only sensible for informal sampling contexts.</a:t>
            </a:r>
          </a:p>
          <a:p>
            <a:endParaRPr lang="en-GB" dirty="0"/>
          </a:p>
        </p:txBody>
      </p:sp>
    </p:spTree>
    <p:extLst>
      <p:ext uri="{BB962C8B-B14F-4D97-AF65-F5344CB8AC3E}">
        <p14:creationId xmlns:p14="http://schemas.microsoft.com/office/powerpoint/2010/main" val="2739910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23225"/>
            <a:ext cx="12270154" cy="875102"/>
          </a:xfrm>
        </p:spPr>
        <p:txBody>
          <a:bodyPr>
            <a:normAutofit/>
          </a:bodyPr>
          <a:lstStyle/>
          <a:p>
            <a:r>
              <a:rPr lang="en-GB" dirty="0"/>
              <a:t>Sampling _</a:t>
            </a:r>
            <a:r>
              <a:rPr lang="en-GB" b="1" i="0" dirty="0">
                <a:solidFill>
                  <a:srgbClr val="212529"/>
                </a:solidFill>
                <a:effectLst/>
                <a:latin typeface="aeonik"/>
              </a:rPr>
              <a:t>Nonprobability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98854" y="851878"/>
            <a:ext cx="11921207" cy="6006122"/>
          </a:xfrm>
        </p:spPr>
        <p:txBody>
          <a:bodyPr>
            <a:normAutofit lnSpcReduction="10000"/>
          </a:bodyPr>
          <a:lstStyle/>
          <a:p>
            <a:r>
              <a:rPr lang="en-GB" b="1" i="0" dirty="0">
                <a:solidFill>
                  <a:srgbClr val="212529"/>
                </a:solidFill>
                <a:effectLst/>
                <a:latin typeface="aeonik"/>
              </a:rPr>
              <a:t>Expert Sampling </a:t>
            </a:r>
            <a:r>
              <a:rPr lang="en-GB" b="0" i="0" dirty="0">
                <a:solidFill>
                  <a:srgbClr val="212529"/>
                </a:solidFill>
                <a:effectLst/>
                <a:latin typeface="aeonik"/>
              </a:rPr>
              <a:t>- Expert sampling involves the assembling of a sample of persons with known or demonstrable experience and expertise in some area. </a:t>
            </a:r>
          </a:p>
          <a:p>
            <a:r>
              <a:rPr lang="en-GB" b="0" i="0" dirty="0">
                <a:solidFill>
                  <a:srgbClr val="212529"/>
                </a:solidFill>
                <a:effectLst/>
                <a:latin typeface="aeonik"/>
              </a:rPr>
              <a:t>Often, we convene such a sample under the auspices of a “panel of experts.” There are actually two reasons you might do expert sampling.</a:t>
            </a:r>
          </a:p>
          <a:p>
            <a:r>
              <a:rPr lang="en-GB" b="0" i="0" dirty="0">
                <a:solidFill>
                  <a:srgbClr val="212529"/>
                </a:solidFill>
                <a:effectLst/>
                <a:latin typeface="aeonik"/>
              </a:rPr>
              <a:t>In this case, expert sampling is essentially just a specific subcase of purposive sampling. </a:t>
            </a:r>
          </a:p>
          <a:p>
            <a:r>
              <a:rPr lang="en-GB" b="0" i="0" dirty="0">
                <a:solidFill>
                  <a:srgbClr val="212529"/>
                </a:solidFill>
                <a:effectLst/>
                <a:latin typeface="aeonik"/>
              </a:rPr>
              <a:t>You might convene an expert panel consisting of persons with acknowledged experience and insight into that field or topic and ask them to examine your modal definitions and comment on their appropriateness and validity. </a:t>
            </a:r>
          </a:p>
          <a:p>
            <a:r>
              <a:rPr lang="en-GB" b="0" i="0" dirty="0">
                <a:solidFill>
                  <a:srgbClr val="212529"/>
                </a:solidFill>
                <a:effectLst/>
                <a:latin typeface="aeonik"/>
              </a:rPr>
              <a:t>The advantage of doing this is that you aren’t out on your own trying to defend your decisions – you have some acknowledged experts to back you. </a:t>
            </a:r>
          </a:p>
          <a:p>
            <a:r>
              <a:rPr lang="en-GB" b="0" i="0" dirty="0">
                <a:solidFill>
                  <a:srgbClr val="212529"/>
                </a:solidFill>
                <a:effectLst/>
                <a:latin typeface="aeonik"/>
              </a:rPr>
              <a:t>The disadvantage is that even the experts can be, and often are, wrong.</a:t>
            </a:r>
            <a:endParaRPr lang="en-GB" dirty="0"/>
          </a:p>
        </p:txBody>
      </p:sp>
    </p:spTree>
    <p:extLst>
      <p:ext uri="{BB962C8B-B14F-4D97-AF65-F5344CB8AC3E}">
        <p14:creationId xmlns:p14="http://schemas.microsoft.com/office/powerpoint/2010/main" val="107290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BCF-44C4-0595-0AE7-13282F6ECF1C}"/>
              </a:ext>
            </a:extLst>
          </p:cNvPr>
          <p:cNvSpPr>
            <a:spLocks noGrp="1"/>
          </p:cNvSpPr>
          <p:nvPr>
            <p:ph type="title"/>
          </p:nvPr>
        </p:nvSpPr>
        <p:spPr>
          <a:xfrm>
            <a:off x="0" y="-23225"/>
            <a:ext cx="12270154" cy="875102"/>
          </a:xfrm>
        </p:spPr>
        <p:txBody>
          <a:bodyPr>
            <a:normAutofit/>
          </a:bodyPr>
          <a:lstStyle/>
          <a:p>
            <a:r>
              <a:rPr lang="en-GB" dirty="0"/>
              <a:t>Sampling _</a:t>
            </a:r>
            <a:r>
              <a:rPr lang="en-GB" b="1" i="0" dirty="0">
                <a:solidFill>
                  <a:srgbClr val="212529"/>
                </a:solidFill>
                <a:effectLst/>
                <a:latin typeface="aeonik"/>
              </a:rPr>
              <a:t>Nonprobability Sampling</a:t>
            </a:r>
            <a:endParaRPr lang="en-GB" dirty="0"/>
          </a:p>
        </p:txBody>
      </p:sp>
      <p:sp>
        <p:nvSpPr>
          <p:cNvPr id="3" name="Content Placeholder 2">
            <a:extLst>
              <a:ext uri="{FF2B5EF4-FFF2-40B4-BE49-F238E27FC236}">
                <a16:creationId xmlns:a16="http://schemas.microsoft.com/office/drawing/2014/main" id="{10D958FB-2E0B-6146-BBA7-9231994360F6}"/>
              </a:ext>
            </a:extLst>
          </p:cNvPr>
          <p:cNvSpPr>
            <a:spLocks noGrp="1"/>
          </p:cNvSpPr>
          <p:nvPr>
            <p:ph idx="1"/>
          </p:nvPr>
        </p:nvSpPr>
        <p:spPr>
          <a:xfrm>
            <a:off x="98854" y="851878"/>
            <a:ext cx="11921207" cy="6006122"/>
          </a:xfrm>
        </p:spPr>
        <p:txBody>
          <a:bodyPr>
            <a:normAutofit fontScale="85000" lnSpcReduction="10000"/>
          </a:bodyPr>
          <a:lstStyle/>
          <a:p>
            <a:r>
              <a:rPr lang="en-GB" b="0" i="0" dirty="0">
                <a:solidFill>
                  <a:srgbClr val="212529"/>
                </a:solidFill>
                <a:effectLst/>
                <a:latin typeface="aeonik"/>
              </a:rPr>
              <a:t>Heterogeneity Sampling ~ sampling for </a:t>
            </a:r>
            <a:r>
              <a:rPr lang="en-GB" b="0" i="1" dirty="0">
                <a:solidFill>
                  <a:srgbClr val="212529"/>
                </a:solidFill>
                <a:effectLst/>
                <a:latin typeface="aeonik"/>
              </a:rPr>
              <a:t>diversity</a:t>
            </a:r>
            <a:r>
              <a:rPr lang="en-GB" dirty="0">
                <a:solidFill>
                  <a:srgbClr val="212529"/>
                </a:solidFill>
                <a:latin typeface="aeonik"/>
              </a:rPr>
              <a:t> – </a:t>
            </a:r>
          </a:p>
          <a:p>
            <a:r>
              <a:rPr lang="en-GB" b="0" i="0" dirty="0">
                <a:solidFill>
                  <a:srgbClr val="212529"/>
                </a:solidFill>
                <a:effectLst/>
                <a:latin typeface="aeonik"/>
              </a:rPr>
              <a:t>sample for heterogeneity when we want to include all opinions or views, and we aren’t concerned about representing these views proportionately. </a:t>
            </a:r>
          </a:p>
          <a:p>
            <a:r>
              <a:rPr lang="en-GB" b="0" i="0" dirty="0">
                <a:solidFill>
                  <a:srgbClr val="212529"/>
                </a:solidFill>
                <a:effectLst/>
                <a:latin typeface="aeonik"/>
              </a:rPr>
              <a:t>Another term for this is sampling for </a:t>
            </a:r>
            <a:r>
              <a:rPr lang="en-GB" b="0" i="1" dirty="0">
                <a:solidFill>
                  <a:srgbClr val="212529"/>
                </a:solidFill>
                <a:effectLst/>
                <a:latin typeface="aeonik"/>
              </a:rPr>
              <a:t>diversity</a:t>
            </a:r>
            <a:r>
              <a:rPr lang="en-GB" b="0" i="0" dirty="0">
                <a:solidFill>
                  <a:srgbClr val="212529"/>
                </a:solidFill>
                <a:effectLst/>
                <a:latin typeface="aeonik"/>
              </a:rPr>
              <a:t>. </a:t>
            </a:r>
          </a:p>
          <a:p>
            <a:r>
              <a:rPr lang="en-GB" b="0" i="0" dirty="0">
                <a:solidFill>
                  <a:srgbClr val="212529"/>
                </a:solidFill>
                <a:effectLst/>
                <a:latin typeface="aeonik"/>
              </a:rPr>
              <a:t>In many brainstorming or nominal group processes (including concept mapping), we would use some form of heterogeneity sampling because our primary interest is in getting broad spectrum of ideas, not identifying the “average” or “modal instance” ones. </a:t>
            </a:r>
          </a:p>
          <a:p>
            <a:r>
              <a:rPr lang="en-GB" b="0" i="0" dirty="0">
                <a:solidFill>
                  <a:srgbClr val="212529"/>
                </a:solidFill>
                <a:effectLst/>
                <a:latin typeface="aeonik"/>
              </a:rPr>
              <a:t>In effect, sampling is not people but ideas. </a:t>
            </a:r>
          </a:p>
          <a:p>
            <a:r>
              <a:rPr lang="en-GB" b="0" i="0" dirty="0">
                <a:solidFill>
                  <a:srgbClr val="212529"/>
                </a:solidFill>
                <a:effectLst/>
                <a:latin typeface="aeonik"/>
              </a:rPr>
              <a:t>universe of all possible ideas relevant to some topic and that we want to sample this population, not the population of people who have the ideas. </a:t>
            </a:r>
          </a:p>
          <a:p>
            <a:r>
              <a:rPr lang="en-GB" b="0" i="0" dirty="0">
                <a:solidFill>
                  <a:srgbClr val="212529"/>
                </a:solidFill>
                <a:effectLst/>
                <a:latin typeface="aeonik"/>
              </a:rPr>
              <a:t>in order to get all of the ideas, and especially the “outlier” or unusual ones,</a:t>
            </a:r>
          </a:p>
          <a:p>
            <a:r>
              <a:rPr lang="en-GB" b="0" i="0">
                <a:solidFill>
                  <a:srgbClr val="212529"/>
                </a:solidFill>
                <a:effectLst/>
                <a:latin typeface="aeonik"/>
              </a:rPr>
              <a:t>to </a:t>
            </a:r>
            <a:r>
              <a:rPr lang="en-GB" b="0" i="0" dirty="0">
                <a:solidFill>
                  <a:srgbClr val="212529"/>
                </a:solidFill>
                <a:effectLst/>
                <a:latin typeface="aeonik"/>
              </a:rPr>
              <a:t>include a broad and diverse range of participants</a:t>
            </a:r>
            <a:r>
              <a:rPr lang="en-GB" b="0" i="0">
                <a:solidFill>
                  <a:srgbClr val="212529"/>
                </a:solidFill>
                <a:effectLst/>
                <a:latin typeface="aeonik"/>
              </a:rPr>
              <a:t>. </a:t>
            </a:r>
          </a:p>
          <a:p>
            <a:r>
              <a:rPr lang="en-GB" b="0" i="0">
                <a:solidFill>
                  <a:srgbClr val="212529"/>
                </a:solidFill>
                <a:effectLst/>
                <a:latin typeface="aeonik"/>
              </a:rPr>
              <a:t>Heterogeneity </a:t>
            </a:r>
            <a:r>
              <a:rPr lang="en-GB" b="0" i="0" dirty="0">
                <a:solidFill>
                  <a:srgbClr val="212529"/>
                </a:solidFill>
                <a:effectLst/>
                <a:latin typeface="aeonik"/>
              </a:rPr>
              <a:t>sampling is, in this sense, almost the opposite of modal instance sampling</a:t>
            </a:r>
          </a:p>
          <a:p>
            <a:endParaRPr lang="en-GB" dirty="0"/>
          </a:p>
        </p:txBody>
      </p:sp>
    </p:spTree>
    <p:extLst>
      <p:ext uri="{BB962C8B-B14F-4D97-AF65-F5344CB8AC3E}">
        <p14:creationId xmlns:p14="http://schemas.microsoft.com/office/powerpoint/2010/main" val="1233894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F791C-89A7-D7F8-9B2B-052D41E1A281}"/>
              </a:ext>
            </a:extLst>
          </p:cNvPr>
          <p:cNvSpPr>
            <a:spLocks noGrp="1"/>
          </p:cNvSpPr>
          <p:nvPr>
            <p:ph type="title"/>
          </p:nvPr>
        </p:nvSpPr>
        <p:spPr>
          <a:xfrm>
            <a:off x="-89648" y="0"/>
            <a:ext cx="12281647" cy="68103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7221ED9C-68D0-0A1F-5792-1BC9F3BEE43A}"/>
              </a:ext>
            </a:extLst>
          </p:cNvPr>
          <p:cNvSpPr>
            <a:spLocks noGrp="1"/>
          </p:cNvSpPr>
          <p:nvPr>
            <p:ph idx="1"/>
          </p:nvPr>
        </p:nvSpPr>
        <p:spPr>
          <a:xfrm>
            <a:off x="0" y="887506"/>
            <a:ext cx="12281646" cy="5289457"/>
          </a:xfrm>
        </p:spPr>
        <p:txBody>
          <a:bodyPr/>
          <a:lstStyle/>
          <a:p>
            <a:r>
              <a:rPr lang="en-GB" dirty="0"/>
              <a:t> </a:t>
            </a:r>
            <a:r>
              <a:rPr lang="en-GB" dirty="0">
                <a:hlinkClick r:id="rId2"/>
              </a:rPr>
              <a:t>https://conjointly.com/kb/sampling-in-research/</a:t>
            </a:r>
            <a:endParaRPr lang="en-GB" dirty="0"/>
          </a:p>
          <a:p>
            <a:r>
              <a:rPr lang="en-GB" dirty="0">
                <a:hlinkClick r:id="rId3"/>
              </a:rPr>
              <a:t>https://www.qualtrics.com/en-gb/experience-management/research/sampling-methods/</a:t>
            </a:r>
            <a:r>
              <a:rPr lang="en-GB" dirty="0"/>
              <a:t> </a:t>
            </a:r>
          </a:p>
          <a:p>
            <a:endParaRPr lang="en-GB" dirty="0"/>
          </a:p>
        </p:txBody>
      </p:sp>
    </p:spTree>
    <p:extLst>
      <p:ext uri="{BB962C8B-B14F-4D97-AF65-F5344CB8AC3E}">
        <p14:creationId xmlns:p14="http://schemas.microsoft.com/office/powerpoint/2010/main" val="3997084890"/>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2822</TotalTime>
  <Words>1618</Words>
  <Application>Microsoft Office PowerPoint</Application>
  <PresentationFormat>Widescreen</PresentationFormat>
  <Paragraphs>114</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aeonik</vt:lpstr>
      <vt:lpstr>Arial</vt:lpstr>
      <vt:lpstr>Avenir Next LT Pro</vt:lpstr>
      <vt:lpstr>AvenirNext LT Pro Medium</vt:lpstr>
      <vt:lpstr>benton-sans</vt:lpstr>
      <vt:lpstr>Rockwell</vt:lpstr>
      <vt:lpstr>Segoe UI</vt:lpstr>
      <vt:lpstr>ExploreVTI</vt:lpstr>
      <vt:lpstr>DBA – Research Methodology </vt:lpstr>
      <vt:lpstr>Sampling</vt:lpstr>
      <vt:lpstr>Sampling _External Validity</vt:lpstr>
      <vt:lpstr>Sampling _Statistical Terms in Sampling</vt:lpstr>
      <vt:lpstr>Sampling</vt:lpstr>
      <vt:lpstr>Sampling _Probability Sampling</vt:lpstr>
      <vt:lpstr>Sampling _Probability Sampling</vt:lpstr>
      <vt:lpstr>Sampling _Probability Sampling</vt:lpstr>
      <vt:lpstr>Sampling _Probability Sampling</vt:lpstr>
      <vt:lpstr>Sampling _Probability Sampling</vt:lpstr>
      <vt:lpstr>Sampling _Nonprobability Sampling</vt:lpstr>
      <vt:lpstr>Sampling _Nonprobability Sampling</vt:lpstr>
      <vt:lpstr>Sampling _Nonprobability Sampling</vt:lpstr>
      <vt:lpstr>Sampling _Nonprobability Sampling</vt:lpstr>
      <vt:lpstr>Sampling _Nonprobability Sampling</vt:lpstr>
      <vt:lpstr>Sampling _Nonprobability Sampling</vt:lpstr>
      <vt:lpstr>Sampling _Nonprobability Sampling</vt:lpstr>
      <vt:lpstr>Sampling _Nonprobability Sampling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22</cp:revision>
  <dcterms:created xsi:type="dcterms:W3CDTF">2024-09-22T18:31:48Z</dcterms:created>
  <dcterms:modified xsi:type="dcterms:W3CDTF">2024-10-22T20:41:49Z</dcterms:modified>
</cp:coreProperties>
</file>