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561C35-5A2E-4648-AF35-8D76F04BF1CF}" type="datetimeFigureOut">
              <a:rPr lang="en-US" smtClean="0"/>
              <a:t>3/7/2026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ABC3608-C8F8-8949-9460-71D618D2668A}" type="slidenum">
              <a:rPr lang="en-US" smtClean="0"/>
              <a:t>‹#›</a:t>
            </a:fld>
            <a:endParaRPr lang="en-US"/>
          </a:p>
        </p:txBody>
      </p:sp>
    </p:spTree>
    <p:extLst>
      <p:ext uri="{BB962C8B-B14F-4D97-AF65-F5344CB8AC3E}">
        <p14:creationId xmlns:p14="http://schemas.microsoft.com/office/powerpoint/2010/main" val="15410469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www.globaldata.com/company-profile/tesco-plc/" TargetMode="External"/><Relationship Id="rId2" Type="http://schemas.openxmlformats.org/officeDocument/2006/relationships/slide" Target="../slides/slide14.xml"/><Relationship Id="rId1" Type="http://schemas.openxmlformats.org/officeDocument/2006/relationships/notesMaster" Target="../notesMasters/notesMaster1.xml"/><Relationship Id="rId4" Type="http://schemas.openxmlformats.org/officeDocument/2006/relationships/hyperlink" Target="https://www.bloomberg.com/profile/company/TSCO:LN"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800" b="0" i="0" u="none" strike="noStrike" dirty="0">
                <a:solidFill>
                  <a:srgbClr val="000000"/>
                </a:solidFill>
                <a:effectLst/>
                <a:latin typeface="Times New Roman" panose="02020603050405020304" pitchFamily="18" charset="0"/>
              </a:rPr>
              <a:t>However, this presentation will explain a detailed Tesco, along with proper evidence. The steps of customer assistant recruitment in Tesco will be evaluated in this paper. Job analysis, job description and person specification will be explained in this study. Finally, learning and development needs for individuals will be analysed in this presentation along with proper justification.</a:t>
            </a:r>
            <a:endParaRPr lang="en-US" dirty="0"/>
          </a:p>
        </p:txBody>
      </p:sp>
      <p:sp>
        <p:nvSpPr>
          <p:cNvPr id="4" name="Slide Number Placeholder 3"/>
          <p:cNvSpPr>
            <a:spLocks noGrp="1"/>
          </p:cNvSpPr>
          <p:nvPr>
            <p:ph type="sldNum" sz="quarter" idx="5"/>
          </p:nvPr>
        </p:nvSpPr>
        <p:spPr/>
        <p:txBody>
          <a:bodyPr/>
          <a:lstStyle/>
          <a:p>
            <a:fld id="{DABC3608-C8F8-8949-9460-71D618D2668A}" type="slidenum">
              <a:rPr lang="en-US" smtClean="0"/>
              <a:t>2</a:t>
            </a:fld>
            <a:endParaRPr lang="en-US"/>
          </a:p>
        </p:txBody>
      </p:sp>
    </p:spTree>
    <p:extLst>
      <p:ext uri="{BB962C8B-B14F-4D97-AF65-F5344CB8AC3E}">
        <p14:creationId xmlns:p14="http://schemas.microsoft.com/office/powerpoint/2010/main" val="491765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800" b="0" i="0" u="none" strike="noStrike" dirty="0">
                <a:solidFill>
                  <a:srgbClr val="000000"/>
                </a:solidFill>
                <a:effectLst/>
                <a:latin typeface="Times New Roman" panose="02020603050405020304" pitchFamily="18" charset="0"/>
              </a:rPr>
              <a:t>Tesco operates its global operations with around 330,000 employees in the present environment. The total market share of this company in the UK is around 29.4% (Bloomberg, 2026). This company has multiple types of store formats to operate its business. Extra, Superstore and Express are the major types of store formats in this organisation. This large organisation generated a total revenue of about £69.9 billion in the financial year 2024-25 (</a:t>
            </a:r>
            <a:r>
              <a:rPr lang="en-IN" sz="1800" b="0" i="0" u="none" strike="noStrike" dirty="0" err="1">
                <a:solidFill>
                  <a:srgbClr val="000000"/>
                </a:solidFill>
                <a:effectLst/>
                <a:latin typeface="Times New Roman" panose="02020603050405020304" pitchFamily="18" charset="0"/>
              </a:rPr>
              <a:t>GlobalData</a:t>
            </a:r>
            <a:r>
              <a:rPr lang="en-IN" sz="1800" b="0" i="0" u="none" strike="noStrike" dirty="0">
                <a:solidFill>
                  <a:srgbClr val="000000"/>
                </a:solidFill>
                <a:effectLst/>
                <a:latin typeface="Times New Roman" panose="02020603050405020304" pitchFamily="18" charset="0"/>
              </a:rPr>
              <a:t>, 2026). Tesco sells multiple types of products, including clothing, groceries, home appliances and electronics. This organisation also has multiple types of software services, including banking facilities, home deliveries, </a:t>
            </a:r>
            <a:r>
              <a:rPr lang="en-IN" sz="1800" b="0" i="0" u="none" strike="noStrike" dirty="0" err="1">
                <a:solidFill>
                  <a:srgbClr val="000000"/>
                </a:solidFill>
                <a:effectLst/>
                <a:latin typeface="Times New Roman" panose="02020603050405020304" pitchFamily="18" charset="0"/>
              </a:rPr>
              <a:t>Click+Collect</a:t>
            </a:r>
            <a:r>
              <a:rPr lang="en-IN" sz="1800" b="0" i="0" u="none" strike="noStrike" dirty="0">
                <a:solidFill>
                  <a:srgbClr val="000000"/>
                </a:solidFill>
                <a:effectLst/>
                <a:latin typeface="Times New Roman" panose="02020603050405020304" pitchFamily="18" charset="0"/>
              </a:rPr>
              <a:t> and online shopping, to widen the number of revenue streams. This company engages its employees to deliver exceptional services and experiences to its customers. Training methods of this organisation include off-job training, on-job training and leadership development. Tesco identifies employee gaps before planning training and development programmes to boost the overall staff performance as well as productivity (Bloomberg, 2026).</a:t>
            </a:r>
            <a:endParaRPr lang="en-US" dirty="0"/>
          </a:p>
        </p:txBody>
      </p:sp>
      <p:sp>
        <p:nvSpPr>
          <p:cNvPr id="4" name="Slide Number Placeholder 3"/>
          <p:cNvSpPr>
            <a:spLocks noGrp="1"/>
          </p:cNvSpPr>
          <p:nvPr>
            <p:ph type="sldNum" sz="quarter" idx="5"/>
          </p:nvPr>
        </p:nvSpPr>
        <p:spPr/>
        <p:txBody>
          <a:bodyPr/>
          <a:lstStyle/>
          <a:p>
            <a:fld id="{DABC3608-C8F8-8949-9460-71D618D2668A}" type="slidenum">
              <a:rPr lang="en-US" smtClean="0"/>
              <a:t>3</a:t>
            </a:fld>
            <a:endParaRPr lang="en-US"/>
          </a:p>
        </p:txBody>
      </p:sp>
    </p:spTree>
    <p:extLst>
      <p:ext uri="{BB962C8B-B14F-4D97-AF65-F5344CB8AC3E}">
        <p14:creationId xmlns:p14="http://schemas.microsoft.com/office/powerpoint/2010/main" val="31930741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800" b="0" i="0" u="none" strike="noStrike" dirty="0">
                <a:solidFill>
                  <a:srgbClr val="000000"/>
                </a:solidFill>
                <a:effectLst/>
                <a:latin typeface="Times New Roman" panose="02020603050405020304" pitchFamily="18" charset="0"/>
              </a:rPr>
              <a:t>Tesco determines and identifies relevant qualifications, skills, as well as experiences for the specific posts. The proper identification of those areas makes organisations capable of hiring talented workers. During this stage, Tesco creates an engaging person specification and job description (Saks, 2013). Later, this company posts advertisements related to the job on social media platforms. Job boards and websites are also used by Tesco to publish its job advertisements. Additionally, employee referrals are vital for this organisation to promote its job vacancies related to customer assistants. During the publishing and creation of the job advertisement, the HR department considers inclusion and diversity to attract a large number of applicants from diverse backgrounds. Candidates started to apply for the posts and submit their CVs to the company. This organisation reviews and collects cover letters to screen candidates according to the requirements of the post. Based on the needs of the post, Tesco shortlists specific candidates for interview sessions (</a:t>
            </a:r>
            <a:r>
              <a:rPr lang="en-IN" sz="1800" b="0" i="0" u="none" strike="noStrike" dirty="0" err="1">
                <a:solidFill>
                  <a:srgbClr val="000000"/>
                </a:solidFill>
                <a:effectLst/>
                <a:latin typeface="Times New Roman" panose="02020603050405020304" pitchFamily="18" charset="0"/>
              </a:rPr>
              <a:t>Dineen</a:t>
            </a:r>
            <a:r>
              <a:rPr lang="en-IN" sz="1800" b="0" i="0" u="none" strike="noStrike" dirty="0">
                <a:solidFill>
                  <a:srgbClr val="000000"/>
                </a:solidFill>
                <a:effectLst/>
                <a:latin typeface="Times New Roman" panose="02020603050405020304" pitchFamily="18" charset="0"/>
              </a:rPr>
              <a:t> and </a:t>
            </a:r>
            <a:r>
              <a:rPr lang="en-IN" sz="1800" b="0" i="0" u="none" strike="noStrike" dirty="0" err="1">
                <a:solidFill>
                  <a:srgbClr val="000000"/>
                </a:solidFill>
                <a:effectLst/>
                <a:latin typeface="Times New Roman" panose="02020603050405020304" pitchFamily="18" charset="0"/>
              </a:rPr>
              <a:t>Soltis</a:t>
            </a:r>
            <a:r>
              <a:rPr lang="en-IN" sz="1800" b="0" i="0" u="none" strike="noStrike" dirty="0">
                <a:solidFill>
                  <a:srgbClr val="000000"/>
                </a:solidFill>
                <a:effectLst/>
                <a:latin typeface="Times New Roman" panose="02020603050405020304" pitchFamily="18" charset="0"/>
              </a:rPr>
              <a:t>, 2011).</a:t>
            </a:r>
            <a:endParaRPr lang="en-US" dirty="0"/>
          </a:p>
        </p:txBody>
      </p:sp>
      <p:sp>
        <p:nvSpPr>
          <p:cNvPr id="4" name="Slide Number Placeholder 3"/>
          <p:cNvSpPr>
            <a:spLocks noGrp="1"/>
          </p:cNvSpPr>
          <p:nvPr>
            <p:ph type="sldNum" sz="quarter" idx="5"/>
          </p:nvPr>
        </p:nvSpPr>
        <p:spPr/>
        <p:txBody>
          <a:bodyPr/>
          <a:lstStyle/>
          <a:p>
            <a:fld id="{DABC3608-C8F8-8949-9460-71D618D2668A}" type="slidenum">
              <a:rPr lang="en-US" smtClean="0"/>
              <a:t>4</a:t>
            </a:fld>
            <a:endParaRPr lang="en-US"/>
          </a:p>
        </p:txBody>
      </p:sp>
    </p:spTree>
    <p:extLst>
      <p:ext uri="{BB962C8B-B14F-4D97-AF65-F5344CB8AC3E}">
        <p14:creationId xmlns:p14="http://schemas.microsoft.com/office/powerpoint/2010/main" val="29892293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800" b="0" i="0" u="none" strike="noStrike" dirty="0">
                <a:solidFill>
                  <a:srgbClr val="000000"/>
                </a:solidFill>
                <a:effectLst/>
                <a:latin typeface="Times New Roman" panose="02020603050405020304" pitchFamily="18" charset="0"/>
              </a:rPr>
              <a:t>During the interview session, HR employees identify the experiences and skills of candidates. They also assess whether the candidate is fit for the culture of Tesco or not. The assessment and testing are the fifth stage of the recruitment process, where this business conducts personality as well as skill analysis. This technique is vital for Tesco to identify the actual capabilities and skills of individuals (</a:t>
            </a:r>
            <a:r>
              <a:rPr lang="en-IN" sz="1800" b="0" i="0" u="none" strike="noStrike" dirty="0" err="1">
                <a:solidFill>
                  <a:srgbClr val="000000"/>
                </a:solidFill>
                <a:effectLst/>
                <a:latin typeface="Times New Roman" panose="02020603050405020304" pitchFamily="18" charset="0"/>
              </a:rPr>
              <a:t>Houde</a:t>
            </a:r>
            <a:r>
              <a:rPr lang="en-IN" sz="1800" b="0" i="0" u="none" strike="noStrike" dirty="0">
                <a:solidFill>
                  <a:srgbClr val="000000"/>
                </a:solidFill>
                <a:effectLst/>
                <a:latin typeface="Times New Roman" panose="02020603050405020304" pitchFamily="18" charset="0"/>
              </a:rPr>
              <a:t>, 2016). This company assesses the teamwork and problem-solving skills of job seekers to make decisions on whether they are suitable or not. Reference check is the sixth stage of the recruitment process, where the qualifications and job experiences of candidates are verified. This process is suitable for examining work ethics and the reliability of candidates. Based on all preferred criteria, the HR department of Tesco makes decisions regarding the selection of candidates. The improper identification of candidates can negatively affect the performance and productivity of this business negatively for the long-term (</a:t>
            </a:r>
            <a:r>
              <a:rPr lang="en-IN" sz="1800" b="0" i="0" u="none" strike="noStrike" dirty="0" err="1">
                <a:solidFill>
                  <a:srgbClr val="000000"/>
                </a:solidFill>
                <a:effectLst/>
                <a:latin typeface="Times New Roman" panose="02020603050405020304" pitchFamily="18" charset="0"/>
              </a:rPr>
              <a:t>Houde</a:t>
            </a:r>
            <a:r>
              <a:rPr lang="en-IN" sz="1800" b="0" i="0" u="none" strike="noStrike" dirty="0">
                <a:solidFill>
                  <a:srgbClr val="000000"/>
                </a:solidFill>
                <a:effectLst/>
                <a:latin typeface="Times New Roman" panose="02020603050405020304" pitchFamily="18" charset="0"/>
              </a:rPr>
              <a:t>, 2016).</a:t>
            </a:r>
            <a:endParaRPr lang="en-US" dirty="0"/>
          </a:p>
        </p:txBody>
      </p:sp>
      <p:sp>
        <p:nvSpPr>
          <p:cNvPr id="4" name="Slide Number Placeholder 3"/>
          <p:cNvSpPr>
            <a:spLocks noGrp="1"/>
          </p:cNvSpPr>
          <p:nvPr>
            <p:ph type="sldNum" sz="quarter" idx="5"/>
          </p:nvPr>
        </p:nvSpPr>
        <p:spPr/>
        <p:txBody>
          <a:bodyPr/>
          <a:lstStyle/>
          <a:p>
            <a:fld id="{DABC3608-C8F8-8949-9460-71D618D2668A}" type="slidenum">
              <a:rPr lang="en-US" smtClean="0"/>
              <a:t>5</a:t>
            </a:fld>
            <a:endParaRPr lang="en-US"/>
          </a:p>
        </p:txBody>
      </p:sp>
    </p:spTree>
    <p:extLst>
      <p:ext uri="{BB962C8B-B14F-4D97-AF65-F5344CB8AC3E}">
        <p14:creationId xmlns:p14="http://schemas.microsoft.com/office/powerpoint/2010/main" val="4665088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800" b="0" i="0" u="none" strike="noStrike" dirty="0" err="1">
                <a:solidFill>
                  <a:srgbClr val="000000"/>
                </a:solidFill>
                <a:effectLst/>
                <a:latin typeface="Times New Roman" panose="02020603050405020304" pitchFamily="18" charset="0"/>
              </a:rPr>
              <a:t>Onboarding</a:t>
            </a:r>
            <a:r>
              <a:rPr lang="en-IN" sz="1800" b="0" i="0" u="none" strike="noStrike" dirty="0">
                <a:solidFill>
                  <a:srgbClr val="000000"/>
                </a:solidFill>
                <a:effectLst/>
                <a:latin typeface="Times New Roman" panose="02020603050405020304" pitchFamily="18" charset="0"/>
              </a:rPr>
              <a:t> is the last stage of this recruitment process, where new members are introduced. Induction training is also delivered to the hired candidates to make them aware of the organisation. This process ensures the HR department that hired workers are familiar with procedures, policies and cultures of Tesco (</a:t>
            </a:r>
            <a:r>
              <a:rPr lang="en-IN" sz="1800" b="0" i="0" u="none" strike="noStrike" dirty="0" err="1">
                <a:solidFill>
                  <a:srgbClr val="000000"/>
                </a:solidFill>
                <a:effectLst/>
                <a:latin typeface="Times New Roman" panose="02020603050405020304" pitchFamily="18" charset="0"/>
              </a:rPr>
              <a:t>Yakubovich</a:t>
            </a:r>
            <a:r>
              <a:rPr lang="en-IN" sz="1800" b="0" i="0" u="none" strike="noStrike" dirty="0">
                <a:solidFill>
                  <a:srgbClr val="000000"/>
                </a:solidFill>
                <a:effectLst/>
                <a:latin typeface="Times New Roman" panose="02020603050405020304" pitchFamily="18" charset="0"/>
              </a:rPr>
              <a:t> and </a:t>
            </a:r>
            <a:r>
              <a:rPr lang="en-IN" sz="1800" b="0" i="0" u="none" strike="noStrike" dirty="0" err="1">
                <a:solidFill>
                  <a:srgbClr val="000000"/>
                </a:solidFill>
                <a:effectLst/>
                <a:latin typeface="Times New Roman" panose="02020603050405020304" pitchFamily="18" charset="0"/>
              </a:rPr>
              <a:t>Lup</a:t>
            </a:r>
            <a:r>
              <a:rPr lang="en-IN" sz="1800" b="0" i="0" u="none" strike="noStrike" dirty="0">
                <a:solidFill>
                  <a:srgbClr val="000000"/>
                </a:solidFill>
                <a:effectLst/>
                <a:latin typeface="Times New Roman" panose="02020603050405020304" pitchFamily="18" charset="0"/>
              </a:rPr>
              <a:t>, 2006).</a:t>
            </a:r>
            <a:endParaRPr lang="en-US" dirty="0"/>
          </a:p>
        </p:txBody>
      </p:sp>
      <p:sp>
        <p:nvSpPr>
          <p:cNvPr id="4" name="Slide Number Placeholder 3"/>
          <p:cNvSpPr>
            <a:spLocks noGrp="1"/>
          </p:cNvSpPr>
          <p:nvPr>
            <p:ph type="sldNum" sz="quarter" idx="5"/>
          </p:nvPr>
        </p:nvSpPr>
        <p:spPr/>
        <p:txBody>
          <a:bodyPr/>
          <a:lstStyle/>
          <a:p>
            <a:fld id="{DABC3608-C8F8-8949-9460-71D618D2668A}" type="slidenum">
              <a:rPr lang="en-US" smtClean="0"/>
              <a:t>6</a:t>
            </a:fld>
            <a:endParaRPr lang="en-US"/>
          </a:p>
        </p:txBody>
      </p:sp>
    </p:spTree>
    <p:extLst>
      <p:ext uri="{BB962C8B-B14F-4D97-AF65-F5344CB8AC3E}">
        <p14:creationId xmlns:p14="http://schemas.microsoft.com/office/powerpoint/2010/main" val="18166470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fontAlgn="t"/>
            <a:r>
              <a:rPr lang="en-IN" sz="1800" b="1" i="0" u="none" strike="noStrike" dirty="0">
                <a:solidFill>
                  <a:srgbClr val="000000"/>
                </a:solidFill>
                <a:effectLst/>
                <a:latin typeface="Times New Roman" panose="02020603050405020304" pitchFamily="18" charset="0"/>
              </a:rPr>
              <a:t>Job analysis</a:t>
            </a:r>
            <a:endParaRPr lang="en-IN" dirty="0">
              <a:effectLst/>
            </a:endParaRPr>
          </a:p>
          <a:p>
            <a:pPr rtl="0" fontAlgn="t"/>
            <a:r>
              <a:rPr lang="en-IN" sz="1800" b="1" i="0" u="none" strike="noStrike" dirty="0">
                <a:solidFill>
                  <a:srgbClr val="000000"/>
                </a:solidFill>
                <a:effectLst/>
                <a:latin typeface="Times New Roman" panose="02020603050405020304" pitchFamily="18" charset="0"/>
              </a:rPr>
              <a:t>Job Title:</a:t>
            </a:r>
            <a:r>
              <a:rPr lang="en-IN" sz="1800" b="0" i="0" u="none" strike="noStrike" dirty="0">
                <a:solidFill>
                  <a:srgbClr val="000000"/>
                </a:solidFill>
                <a:effectLst/>
                <a:latin typeface="Times New Roman" panose="02020603050405020304" pitchFamily="18" charset="0"/>
              </a:rPr>
              <a:t> Customer Assistant</a:t>
            </a:r>
            <a:endParaRPr lang="en-IN" dirty="0">
              <a:effectLst/>
            </a:endParaRPr>
          </a:p>
          <a:p>
            <a:pPr rtl="0" fontAlgn="t"/>
            <a:r>
              <a:rPr lang="en-IN" sz="1800" b="1" i="1" u="none" strike="noStrike" dirty="0">
                <a:solidFill>
                  <a:srgbClr val="000000"/>
                </a:solidFill>
                <a:effectLst/>
                <a:latin typeface="Times New Roman" panose="02020603050405020304" pitchFamily="18" charset="0"/>
              </a:rPr>
              <a:t>Department:</a:t>
            </a:r>
            <a:r>
              <a:rPr lang="en-IN" sz="1800" b="0" i="0" u="none" strike="noStrike" dirty="0">
                <a:solidFill>
                  <a:srgbClr val="000000"/>
                </a:solidFill>
                <a:effectLst/>
                <a:latin typeface="Times New Roman" panose="02020603050405020304" pitchFamily="18" charset="0"/>
              </a:rPr>
              <a:t> Customer Service of Tesco</a:t>
            </a:r>
            <a:endParaRPr lang="en-IN" dirty="0">
              <a:effectLst/>
            </a:endParaRPr>
          </a:p>
          <a:p>
            <a:pPr rtl="0" fontAlgn="t"/>
            <a:r>
              <a:rPr lang="en-IN" sz="1800" b="1" i="1" u="none" strike="noStrike" dirty="0">
                <a:solidFill>
                  <a:srgbClr val="000000"/>
                </a:solidFill>
                <a:effectLst/>
                <a:latin typeface="Times New Roman" panose="02020603050405020304" pitchFamily="18" charset="0"/>
              </a:rPr>
              <a:t>Location:</a:t>
            </a:r>
            <a:r>
              <a:rPr lang="en-IN" sz="1800" b="0" i="0" u="none" strike="noStrike" dirty="0">
                <a:solidFill>
                  <a:srgbClr val="000000"/>
                </a:solidFill>
                <a:effectLst/>
                <a:latin typeface="Times New Roman" panose="02020603050405020304" pitchFamily="18" charset="0"/>
              </a:rPr>
              <a:t> London, the UK.</a:t>
            </a:r>
            <a:endParaRPr lang="en-IN" dirty="0">
              <a:effectLst/>
            </a:endParaRPr>
          </a:p>
          <a:p>
            <a:pPr rtl="0" fontAlgn="t"/>
            <a:r>
              <a:rPr lang="en-IN" sz="1800" b="1" i="1" u="none" strike="noStrike" dirty="0">
                <a:solidFill>
                  <a:srgbClr val="000000"/>
                </a:solidFill>
                <a:effectLst/>
                <a:latin typeface="Times New Roman" panose="02020603050405020304" pitchFamily="18" charset="0"/>
              </a:rPr>
              <a:t>Purpose of the job:</a:t>
            </a:r>
            <a:endParaRPr lang="en-IN" dirty="0">
              <a:effectLst/>
            </a:endParaRPr>
          </a:p>
          <a:p>
            <a:pPr rtl="0" fontAlgn="t"/>
            <a:r>
              <a:rPr lang="en-IN" sz="1800" b="0" i="0" u="none" strike="noStrike" dirty="0">
                <a:solidFill>
                  <a:srgbClr val="000000"/>
                </a:solidFill>
                <a:effectLst/>
                <a:latin typeface="Times New Roman" panose="02020603050405020304" pitchFamily="18" charset="0"/>
              </a:rPr>
              <a:t>The purpose of the job is to deliver excellent consumer services, manage a safe environment in the store and manage stocks as well as shelves.</a:t>
            </a:r>
            <a:endParaRPr lang="en-IN" dirty="0">
              <a:effectLst/>
            </a:endParaRPr>
          </a:p>
          <a:p>
            <a:pPr rtl="0" fontAlgn="t"/>
            <a:r>
              <a:rPr lang="en-IN" sz="1800" b="1" i="1" u="none" strike="noStrike" dirty="0">
                <a:solidFill>
                  <a:srgbClr val="000000"/>
                </a:solidFill>
                <a:effectLst/>
                <a:latin typeface="Times New Roman" panose="02020603050405020304" pitchFamily="18" charset="0"/>
              </a:rPr>
              <a:t>Main responsibilities:</a:t>
            </a:r>
            <a:endParaRPr lang="en-IN" dirty="0">
              <a:effectLst/>
            </a:endParaRPr>
          </a:p>
          <a:p>
            <a:pPr rtl="0" fontAlgn="base"/>
            <a:r>
              <a:rPr lang="en-IN" sz="1800" b="0" i="0" u="none" strike="noStrike" dirty="0">
                <a:solidFill>
                  <a:srgbClr val="000000"/>
                </a:solidFill>
                <a:effectLst/>
                <a:latin typeface="Times New Roman" panose="02020603050405020304" pitchFamily="18" charset="0"/>
              </a:rPr>
              <a:t>Deliver services to consumers and respond to all questions as well as issues.</a:t>
            </a:r>
          </a:p>
          <a:p>
            <a:pPr rtl="0" fontAlgn="base"/>
            <a:r>
              <a:rPr lang="en-IN" sz="1800" b="0" i="0" u="none" strike="noStrike" dirty="0">
                <a:solidFill>
                  <a:srgbClr val="000000"/>
                </a:solidFill>
                <a:effectLst/>
                <a:latin typeface="Times New Roman" panose="02020603050405020304" pitchFamily="18" charset="0"/>
              </a:rPr>
              <a:t>Handle the cash register within the counter and manage all financial transactions.</a:t>
            </a:r>
          </a:p>
          <a:p>
            <a:pPr rtl="0" fontAlgn="base"/>
            <a:r>
              <a:rPr lang="en-IN" sz="1800" b="0" i="0" u="none" strike="noStrike" dirty="0">
                <a:solidFill>
                  <a:srgbClr val="000000"/>
                </a:solidFill>
                <a:effectLst/>
                <a:latin typeface="Times New Roman" panose="02020603050405020304" pitchFamily="18" charset="0"/>
              </a:rPr>
              <a:t>Maintain stocks on shelves and manage in-store displays.</a:t>
            </a:r>
          </a:p>
          <a:p>
            <a:pPr rtl="0" fontAlgn="base"/>
            <a:r>
              <a:rPr lang="en-IN" sz="1800" b="0" i="0" u="none" strike="noStrike" dirty="0">
                <a:solidFill>
                  <a:srgbClr val="000000"/>
                </a:solidFill>
                <a:effectLst/>
                <a:latin typeface="Times New Roman" panose="02020603050405020304" pitchFamily="18" charset="0"/>
              </a:rPr>
              <a:t>Making the store neat, clean, hygienic and tidy.</a:t>
            </a:r>
          </a:p>
          <a:p>
            <a:pPr rtl="0" fontAlgn="base"/>
            <a:r>
              <a:rPr lang="en-IN" sz="1800" b="0" i="0" u="none" strike="noStrike" dirty="0">
                <a:solidFill>
                  <a:srgbClr val="000000"/>
                </a:solidFill>
                <a:effectLst/>
                <a:latin typeface="Times New Roman" panose="02020603050405020304" pitchFamily="18" charset="0"/>
              </a:rPr>
              <a:t>Maintain, identify and resolve consumer complaints and challenges.</a:t>
            </a:r>
          </a:p>
          <a:p>
            <a:pPr rtl="0" fontAlgn="base"/>
            <a:r>
              <a:rPr lang="en-IN" sz="1800" b="0" i="0" u="none" strike="noStrike" dirty="0">
                <a:solidFill>
                  <a:srgbClr val="000000"/>
                </a:solidFill>
                <a:effectLst/>
                <a:latin typeface="Times New Roman" panose="02020603050405020304" pitchFamily="18" charset="0"/>
              </a:rPr>
              <a:t>Work flexibly even on weekends, holidays and evenings.</a:t>
            </a:r>
          </a:p>
          <a:p>
            <a:pPr rtl="0" fontAlgn="t"/>
            <a:r>
              <a:rPr lang="en-IN" sz="1800" b="1" i="1" u="none" strike="noStrike" dirty="0">
                <a:solidFill>
                  <a:srgbClr val="000000"/>
                </a:solidFill>
                <a:effectLst/>
                <a:latin typeface="Times New Roman" panose="02020603050405020304" pitchFamily="18" charset="0"/>
              </a:rPr>
              <a:t>Requirements:</a:t>
            </a:r>
            <a:endParaRPr lang="en-IN" dirty="0">
              <a:effectLst/>
            </a:endParaRPr>
          </a:p>
          <a:p>
            <a:pPr rtl="0" fontAlgn="base"/>
            <a:r>
              <a:rPr lang="en-IN" sz="1800" b="0" i="0" u="none" strike="noStrike" dirty="0">
                <a:solidFill>
                  <a:srgbClr val="000000"/>
                </a:solidFill>
                <a:effectLst/>
                <a:latin typeface="Times New Roman" panose="02020603050405020304" pitchFamily="18" charset="0"/>
              </a:rPr>
              <a:t>Strong communication, active listening and customer service skills</a:t>
            </a:r>
          </a:p>
          <a:p>
            <a:pPr rtl="0" fontAlgn="base"/>
            <a:r>
              <a:rPr lang="en-IN" sz="1800" b="0" i="0" u="none" strike="noStrike" dirty="0">
                <a:solidFill>
                  <a:srgbClr val="000000"/>
                </a:solidFill>
                <a:effectLst/>
                <a:latin typeface="Times New Roman" panose="02020603050405020304" pitchFamily="18" charset="0"/>
              </a:rPr>
              <a:t>Capabilities of working  in the fast-paced workplace environment.</a:t>
            </a:r>
          </a:p>
          <a:p>
            <a:pPr rtl="0" fontAlgn="base"/>
            <a:r>
              <a:rPr lang="en-IN" sz="1800" b="0" i="0" u="none" strike="noStrike" dirty="0">
                <a:solidFill>
                  <a:srgbClr val="000000"/>
                </a:solidFill>
                <a:effectLst/>
                <a:latin typeface="Times New Roman" panose="02020603050405020304" pitchFamily="18" charset="0"/>
              </a:rPr>
              <a:t>General calculation, numeracy and math skills.</a:t>
            </a:r>
          </a:p>
          <a:p>
            <a:pPr rtl="0" fontAlgn="base"/>
            <a:r>
              <a:rPr lang="en-IN" sz="1800" b="0" i="0" u="none" strike="noStrike" dirty="0">
                <a:solidFill>
                  <a:srgbClr val="000000"/>
                </a:solidFill>
                <a:effectLst/>
                <a:latin typeface="Times New Roman" panose="02020603050405020304" pitchFamily="18" charset="0"/>
              </a:rPr>
              <a:t>Suitable for working flexibly throughout the year.</a:t>
            </a:r>
          </a:p>
          <a:p>
            <a:pPr rtl="0" fontAlgn="t"/>
            <a:r>
              <a:rPr lang="en-IN" sz="1800" b="1" i="1" u="none" strike="noStrike" dirty="0">
                <a:solidFill>
                  <a:srgbClr val="000000"/>
                </a:solidFill>
                <a:effectLst/>
                <a:latin typeface="Times New Roman" panose="02020603050405020304" pitchFamily="18" charset="0"/>
              </a:rPr>
              <a:t>Working Situations</a:t>
            </a:r>
            <a:endParaRPr lang="en-IN" dirty="0">
              <a:effectLst/>
            </a:endParaRPr>
          </a:p>
          <a:p>
            <a:pPr rtl="0" fontAlgn="t"/>
            <a:r>
              <a:rPr lang="en-IN" sz="1800" b="0" i="0" u="none" strike="noStrike" dirty="0">
                <a:solidFill>
                  <a:srgbClr val="000000"/>
                </a:solidFill>
                <a:effectLst/>
                <a:latin typeface="Times New Roman" panose="02020603050405020304" pitchFamily="18" charset="0"/>
              </a:rPr>
              <a:t>Candidates need to work for a long time by standing.</a:t>
            </a:r>
            <a:endParaRPr lang="en-IN" dirty="0">
              <a:effectLst/>
            </a:endParaRPr>
          </a:p>
          <a:p>
            <a:pPr rtl="0" fontAlgn="t"/>
            <a:r>
              <a:rPr lang="en-IN" sz="1800" b="0" i="0" u="none" strike="noStrike" dirty="0">
                <a:solidFill>
                  <a:srgbClr val="000000"/>
                </a:solidFill>
                <a:effectLst/>
                <a:latin typeface="Times New Roman" panose="02020603050405020304" pitchFamily="18" charset="0"/>
              </a:rPr>
              <a:t>They also need to move and lift products within the store premise.</a:t>
            </a:r>
            <a:endParaRPr lang="en-IN" dirty="0">
              <a:effectLst/>
            </a:endParaRPr>
          </a:p>
          <a:p>
            <a:endParaRPr lang="en-US" dirty="0"/>
          </a:p>
        </p:txBody>
      </p:sp>
      <p:sp>
        <p:nvSpPr>
          <p:cNvPr id="4" name="Slide Number Placeholder 3"/>
          <p:cNvSpPr>
            <a:spLocks noGrp="1"/>
          </p:cNvSpPr>
          <p:nvPr>
            <p:ph type="sldNum" sz="quarter" idx="5"/>
          </p:nvPr>
        </p:nvSpPr>
        <p:spPr/>
        <p:txBody>
          <a:bodyPr/>
          <a:lstStyle/>
          <a:p>
            <a:fld id="{DABC3608-C8F8-8949-9460-71D618D2668A}" type="slidenum">
              <a:rPr lang="en-US" smtClean="0"/>
              <a:t>7</a:t>
            </a:fld>
            <a:endParaRPr lang="en-US"/>
          </a:p>
        </p:txBody>
      </p:sp>
    </p:spTree>
    <p:extLst>
      <p:ext uri="{BB962C8B-B14F-4D97-AF65-F5344CB8AC3E}">
        <p14:creationId xmlns:p14="http://schemas.microsoft.com/office/powerpoint/2010/main" val="17482832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fontAlgn="t"/>
            <a:r>
              <a:rPr lang="en-IN" sz="1800" b="1" i="0" u="none" strike="noStrike" dirty="0">
                <a:solidFill>
                  <a:srgbClr val="000000"/>
                </a:solidFill>
                <a:effectLst/>
                <a:latin typeface="Times New Roman" panose="02020603050405020304" pitchFamily="18" charset="0"/>
              </a:rPr>
              <a:t>Job description </a:t>
            </a:r>
            <a:endParaRPr lang="en-IN" dirty="0">
              <a:effectLst/>
            </a:endParaRPr>
          </a:p>
          <a:p>
            <a:pPr rtl="0" fontAlgn="t"/>
            <a:r>
              <a:rPr lang="en-IN" sz="1800" b="1" i="0" u="none" strike="noStrike" dirty="0">
                <a:solidFill>
                  <a:srgbClr val="000000"/>
                </a:solidFill>
                <a:effectLst/>
                <a:latin typeface="Times New Roman" panose="02020603050405020304" pitchFamily="18" charset="0"/>
              </a:rPr>
              <a:t>Job Title: Customer Assistant in Tesco </a:t>
            </a:r>
            <a:endParaRPr lang="en-IN" dirty="0">
              <a:effectLst/>
            </a:endParaRPr>
          </a:p>
          <a:p>
            <a:pPr rtl="0" fontAlgn="t"/>
            <a:r>
              <a:rPr lang="en-IN" sz="1800" b="1" i="0" u="none" strike="noStrike" dirty="0">
                <a:solidFill>
                  <a:srgbClr val="000000"/>
                </a:solidFill>
                <a:effectLst/>
                <a:latin typeface="Times New Roman" panose="02020603050405020304" pitchFamily="18" charset="0"/>
              </a:rPr>
              <a:t>Location: London</a:t>
            </a:r>
            <a:endParaRPr lang="en-IN" dirty="0">
              <a:effectLst/>
            </a:endParaRPr>
          </a:p>
          <a:p>
            <a:pPr rtl="0" fontAlgn="t"/>
            <a:r>
              <a:rPr lang="en-IN" sz="1800" b="1" i="1" u="none" strike="noStrike" dirty="0">
                <a:solidFill>
                  <a:srgbClr val="000000"/>
                </a:solidFill>
                <a:effectLst/>
                <a:latin typeface="Times New Roman" panose="02020603050405020304" pitchFamily="18" charset="0"/>
              </a:rPr>
              <a:t>Reports to:</a:t>
            </a:r>
            <a:r>
              <a:rPr lang="en-IN" sz="1800" b="0" i="0" u="none" strike="noStrike" dirty="0">
                <a:solidFill>
                  <a:srgbClr val="000000"/>
                </a:solidFill>
                <a:effectLst/>
                <a:latin typeface="Times New Roman" panose="02020603050405020304" pitchFamily="18" charset="0"/>
              </a:rPr>
              <a:t> The Manager of Customer Service Department</a:t>
            </a:r>
            <a:endParaRPr lang="en-IN" dirty="0">
              <a:effectLst/>
            </a:endParaRPr>
          </a:p>
          <a:p>
            <a:pPr rtl="0" fontAlgn="t"/>
            <a:r>
              <a:rPr lang="en-IN" sz="1800" b="1" i="1" u="none" strike="noStrike" dirty="0">
                <a:solidFill>
                  <a:srgbClr val="000000"/>
                </a:solidFill>
                <a:effectLst/>
                <a:latin typeface="Times New Roman" panose="02020603050405020304" pitchFamily="18" charset="0"/>
              </a:rPr>
              <a:t>About the Role:</a:t>
            </a:r>
            <a:endParaRPr lang="en-IN" dirty="0">
              <a:effectLst/>
            </a:endParaRPr>
          </a:p>
          <a:p>
            <a:pPr rtl="0" fontAlgn="t"/>
            <a:r>
              <a:rPr lang="en-IN" sz="1800" b="0" i="0" u="none" strike="noStrike" dirty="0">
                <a:solidFill>
                  <a:srgbClr val="000000"/>
                </a:solidFill>
                <a:effectLst/>
                <a:latin typeface="Times New Roman" panose="02020603050405020304" pitchFamily="18" charset="0"/>
              </a:rPr>
              <a:t>Tesco is searching for customer-centric and friendly candidates to join our organisation as efficient customer assistants. The member will be responsible for keeping the store clean, delivering excellent services and offering great purchasing experiences to consumers.</a:t>
            </a:r>
            <a:endParaRPr lang="en-IN" dirty="0">
              <a:effectLst/>
            </a:endParaRPr>
          </a:p>
          <a:p>
            <a:pPr rtl="0" fontAlgn="t"/>
            <a:r>
              <a:rPr lang="en-IN" sz="1800" b="1" i="1" u="none" strike="noStrike" dirty="0">
                <a:solidFill>
                  <a:srgbClr val="000000"/>
                </a:solidFill>
                <a:effectLst/>
                <a:latin typeface="Times New Roman" panose="02020603050405020304" pitchFamily="18" charset="0"/>
              </a:rPr>
              <a:t>Main Responsibilities:</a:t>
            </a:r>
            <a:endParaRPr lang="en-IN" dirty="0">
              <a:effectLst/>
            </a:endParaRPr>
          </a:p>
          <a:p>
            <a:pPr rtl="0" fontAlgn="base"/>
            <a:r>
              <a:rPr lang="en-IN" sz="1800" b="0" i="0" u="none" strike="noStrike" dirty="0">
                <a:solidFill>
                  <a:srgbClr val="000000"/>
                </a:solidFill>
                <a:effectLst/>
                <a:latin typeface="Times New Roman" panose="02020603050405020304" pitchFamily="18" charset="0"/>
              </a:rPr>
              <a:t>Offer services to customers and respond to all queries as well as challenges.</a:t>
            </a:r>
          </a:p>
          <a:p>
            <a:pPr rtl="0" fontAlgn="base"/>
            <a:r>
              <a:rPr lang="en-IN" sz="1800" b="0" i="0" u="none" strike="noStrike" dirty="0">
                <a:solidFill>
                  <a:srgbClr val="000000"/>
                </a:solidFill>
                <a:effectLst/>
                <a:latin typeface="Times New Roman" panose="02020603050405020304" pitchFamily="18" charset="0"/>
              </a:rPr>
              <a:t>Manage the cash register within the store and maintain all financial transactions.</a:t>
            </a:r>
          </a:p>
          <a:p>
            <a:pPr rtl="0" fontAlgn="base"/>
            <a:r>
              <a:rPr lang="en-IN" sz="1800" b="0" i="0" u="none" strike="noStrike" dirty="0">
                <a:solidFill>
                  <a:srgbClr val="000000"/>
                </a:solidFill>
                <a:effectLst/>
                <a:latin typeface="Times New Roman" panose="02020603050405020304" pitchFamily="18" charset="0"/>
              </a:rPr>
              <a:t>Handle stocks in inventories and maintain displays within the store.</a:t>
            </a:r>
          </a:p>
          <a:p>
            <a:pPr rtl="0" fontAlgn="base"/>
            <a:r>
              <a:rPr lang="en-IN" sz="1800" b="0" i="0" u="none" strike="noStrike" dirty="0">
                <a:solidFill>
                  <a:srgbClr val="000000"/>
                </a:solidFill>
                <a:effectLst/>
                <a:latin typeface="Times New Roman" panose="02020603050405020304" pitchFamily="18" charset="0"/>
              </a:rPr>
              <a:t>Keeping the store clean, neat, hygienic and tidy.</a:t>
            </a:r>
          </a:p>
          <a:p>
            <a:pPr rtl="0" fontAlgn="base"/>
            <a:r>
              <a:rPr lang="en-IN" sz="1800" b="0" i="0" u="none" strike="noStrike" dirty="0">
                <a:solidFill>
                  <a:srgbClr val="000000"/>
                </a:solidFill>
                <a:effectLst/>
                <a:latin typeface="Times New Roman" panose="02020603050405020304" pitchFamily="18" charset="0"/>
              </a:rPr>
              <a:t>Manage, find and address customer complaints and issues.</a:t>
            </a:r>
          </a:p>
          <a:p>
            <a:pPr rtl="0" fontAlgn="base"/>
            <a:r>
              <a:rPr lang="en-IN" sz="1800" b="0" i="0" u="none" strike="noStrike" dirty="0">
                <a:solidFill>
                  <a:srgbClr val="000000"/>
                </a:solidFill>
                <a:effectLst/>
                <a:latin typeface="Times New Roman" panose="02020603050405020304" pitchFamily="18" charset="0"/>
              </a:rPr>
              <a:t>Work without any challenge and be flexible also on holidays, weekends and evenings.</a:t>
            </a:r>
          </a:p>
          <a:p>
            <a:pPr rtl="0" fontAlgn="t"/>
            <a:r>
              <a:rPr lang="en-IN" sz="1800" b="1" i="0" u="none" strike="noStrike" dirty="0">
                <a:solidFill>
                  <a:srgbClr val="000000"/>
                </a:solidFill>
                <a:effectLst/>
                <a:latin typeface="Times New Roman" panose="02020603050405020304" pitchFamily="18" charset="0"/>
              </a:rPr>
              <a:t>Our offerings</a:t>
            </a:r>
            <a:r>
              <a:rPr lang="en-IN" sz="1800" b="0" i="0" u="none" strike="noStrike" dirty="0">
                <a:solidFill>
                  <a:srgbClr val="000000"/>
                </a:solidFill>
                <a:effectLst/>
                <a:latin typeface="Times New Roman" panose="02020603050405020304" pitchFamily="18" charset="0"/>
              </a:rPr>
              <a:t> </a:t>
            </a:r>
            <a:endParaRPr lang="en-IN" dirty="0">
              <a:effectLst/>
            </a:endParaRPr>
          </a:p>
          <a:p>
            <a:pPr rtl="0" fontAlgn="base"/>
            <a:r>
              <a:rPr lang="en-IN" sz="1800" b="0" i="0" u="none" strike="noStrike" dirty="0">
                <a:solidFill>
                  <a:srgbClr val="000000"/>
                </a:solidFill>
                <a:effectLst/>
                <a:latin typeface="Times New Roman" panose="02020603050405020304" pitchFamily="18" charset="0"/>
              </a:rPr>
              <a:t>Competitive hourly payments to customer assistants.</a:t>
            </a:r>
          </a:p>
          <a:p>
            <a:pPr rtl="0" fontAlgn="base"/>
            <a:r>
              <a:rPr lang="en-IN" sz="1800" b="0" i="0" u="none" strike="noStrike" dirty="0">
                <a:solidFill>
                  <a:srgbClr val="000000"/>
                </a:solidFill>
                <a:effectLst/>
                <a:latin typeface="Times New Roman" panose="02020603050405020304" pitchFamily="18" charset="0"/>
              </a:rPr>
              <a:t>Delivering scopes for widening the career growth.</a:t>
            </a:r>
          </a:p>
          <a:p>
            <a:pPr rtl="0" fontAlgn="base"/>
            <a:r>
              <a:rPr lang="en-IN" sz="1800" b="0" i="0" u="none" strike="noStrike" dirty="0">
                <a:solidFill>
                  <a:srgbClr val="000000"/>
                </a:solidFill>
                <a:effectLst/>
                <a:latin typeface="Times New Roman" panose="02020603050405020304" pitchFamily="18" charset="0"/>
              </a:rPr>
              <a:t>Organising training, learning and development programs to boost staff capabilities.</a:t>
            </a:r>
          </a:p>
          <a:p>
            <a:pPr rtl="0" fontAlgn="base"/>
            <a:r>
              <a:rPr lang="en-IN" sz="1800" b="0" i="0" u="none" strike="noStrike" dirty="0">
                <a:solidFill>
                  <a:srgbClr val="000000"/>
                </a:solidFill>
                <a:effectLst/>
                <a:latin typeface="Times New Roman" panose="02020603050405020304" pitchFamily="18" charset="0"/>
              </a:rPr>
              <a:t>Offering extensive discounts on all Tesco products to employees.</a:t>
            </a:r>
          </a:p>
          <a:p>
            <a:pPr rtl="0" fontAlgn="t"/>
            <a:r>
              <a:rPr lang="en-IN" sz="1800" b="1" i="1" u="none" strike="noStrike" dirty="0">
                <a:solidFill>
                  <a:srgbClr val="000000"/>
                </a:solidFill>
                <a:effectLst/>
                <a:latin typeface="Times New Roman" panose="02020603050405020304" pitchFamily="18" charset="0"/>
              </a:rPr>
              <a:t>Requirements:</a:t>
            </a:r>
            <a:endParaRPr lang="en-IN" dirty="0">
              <a:effectLst/>
            </a:endParaRPr>
          </a:p>
          <a:p>
            <a:pPr rtl="0" fontAlgn="t"/>
            <a:r>
              <a:rPr lang="en-IN" sz="1800" b="0" i="0" u="none" strike="noStrike" dirty="0">
                <a:solidFill>
                  <a:srgbClr val="000000"/>
                </a:solidFill>
                <a:effectLst/>
                <a:latin typeface="Times New Roman" panose="02020603050405020304" pitchFamily="18" charset="0"/>
              </a:rPr>
              <a:t>Efficient active listening, communication, and customer service skills.</a:t>
            </a:r>
            <a:endParaRPr lang="en-IN" dirty="0">
              <a:effectLst/>
            </a:endParaRPr>
          </a:p>
          <a:p>
            <a:pPr rtl="0" fontAlgn="t"/>
            <a:r>
              <a:rPr lang="en-IN" sz="1800" b="0" i="0" u="none" strike="noStrike" dirty="0">
                <a:solidFill>
                  <a:srgbClr val="000000"/>
                </a:solidFill>
                <a:effectLst/>
                <a:latin typeface="Times New Roman" panose="02020603050405020304" pitchFamily="18" charset="0"/>
              </a:rPr>
              <a:t>Abilities of working  in the fast-paced organisational environment.</a:t>
            </a:r>
            <a:endParaRPr lang="en-IN" dirty="0">
              <a:effectLst/>
            </a:endParaRPr>
          </a:p>
          <a:p>
            <a:pPr rtl="0" fontAlgn="t"/>
            <a:r>
              <a:rPr lang="en-IN" sz="1800" b="0" i="0" u="none" strike="noStrike" dirty="0">
                <a:solidFill>
                  <a:srgbClr val="000000"/>
                </a:solidFill>
                <a:effectLst/>
                <a:latin typeface="Times New Roman" panose="02020603050405020304" pitchFamily="18" charset="0"/>
              </a:rPr>
              <a:t>Normal calculation, knowledge in numbers and math skills.</a:t>
            </a:r>
            <a:endParaRPr lang="en-IN" dirty="0">
              <a:effectLst/>
            </a:endParaRPr>
          </a:p>
          <a:p>
            <a:pPr rtl="0" fontAlgn="t"/>
            <a:r>
              <a:rPr lang="en-IN" sz="1800" b="0" i="0" u="none" strike="noStrike" dirty="0">
                <a:solidFill>
                  <a:srgbClr val="000000"/>
                </a:solidFill>
                <a:effectLst/>
                <a:latin typeface="Times New Roman" panose="02020603050405020304" pitchFamily="18" charset="0"/>
              </a:rPr>
              <a:t>Capable of working flexibly all over the year.</a:t>
            </a:r>
            <a:endParaRPr lang="en-IN" dirty="0">
              <a:effectLst/>
            </a:endParaRPr>
          </a:p>
          <a:p>
            <a:pPr rtl="0" fontAlgn="t"/>
            <a:r>
              <a:rPr lang="en-IN" sz="1800" b="1" i="0" u="none" strike="noStrike" dirty="0">
                <a:solidFill>
                  <a:srgbClr val="000000"/>
                </a:solidFill>
                <a:effectLst/>
                <a:latin typeface="Times New Roman" panose="02020603050405020304" pitchFamily="18" charset="0"/>
              </a:rPr>
              <a:t>Apply Now on our official website</a:t>
            </a:r>
            <a:endParaRPr lang="en-IN" dirty="0">
              <a:effectLst/>
            </a:endParaRPr>
          </a:p>
          <a:p>
            <a:pPr rtl="0" fontAlgn="t"/>
            <a:r>
              <a:rPr lang="en-IN" sz="1800" b="0" i="0" u="none" strike="noStrike" dirty="0">
                <a:solidFill>
                  <a:srgbClr val="000000"/>
                </a:solidFill>
                <a:effectLst/>
                <a:latin typeface="Times New Roman" panose="02020603050405020304" pitchFamily="18" charset="0"/>
              </a:rPr>
              <a:t>Customer service-focused candidates, join our dynamic team!</a:t>
            </a:r>
            <a:endParaRPr lang="en-IN" dirty="0">
              <a:effectLst/>
            </a:endParaRPr>
          </a:p>
          <a:p>
            <a:endParaRPr lang="en-US" dirty="0"/>
          </a:p>
        </p:txBody>
      </p:sp>
      <p:sp>
        <p:nvSpPr>
          <p:cNvPr id="4" name="Slide Number Placeholder 3"/>
          <p:cNvSpPr>
            <a:spLocks noGrp="1"/>
          </p:cNvSpPr>
          <p:nvPr>
            <p:ph type="sldNum" sz="quarter" idx="5"/>
          </p:nvPr>
        </p:nvSpPr>
        <p:spPr/>
        <p:txBody>
          <a:bodyPr/>
          <a:lstStyle/>
          <a:p>
            <a:fld id="{DABC3608-C8F8-8949-9460-71D618D2668A}" type="slidenum">
              <a:rPr lang="en-US" smtClean="0"/>
              <a:t>8</a:t>
            </a:fld>
            <a:endParaRPr lang="en-US"/>
          </a:p>
        </p:txBody>
      </p:sp>
    </p:spTree>
    <p:extLst>
      <p:ext uri="{BB962C8B-B14F-4D97-AF65-F5344CB8AC3E}">
        <p14:creationId xmlns:p14="http://schemas.microsoft.com/office/powerpoint/2010/main" val="35915521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fontAlgn="t"/>
            <a:r>
              <a:rPr lang="en-IN" sz="1800" b="1" i="0" u="none" strike="noStrike" dirty="0">
                <a:solidFill>
                  <a:srgbClr val="000000"/>
                </a:solidFill>
                <a:effectLst/>
                <a:latin typeface="Times New Roman" panose="02020603050405020304" pitchFamily="18" charset="0"/>
              </a:rPr>
              <a:t>Person specification</a:t>
            </a:r>
            <a:r>
              <a:rPr lang="en-IN" sz="1800" b="0" i="0" u="none" strike="noStrike" dirty="0">
                <a:solidFill>
                  <a:srgbClr val="000000"/>
                </a:solidFill>
                <a:effectLst/>
                <a:latin typeface="Times New Roman" panose="02020603050405020304" pitchFamily="18" charset="0"/>
              </a:rPr>
              <a:t> </a:t>
            </a:r>
            <a:endParaRPr lang="en-IN" dirty="0">
              <a:effectLst/>
            </a:endParaRPr>
          </a:p>
          <a:p>
            <a:pPr rtl="0" fontAlgn="t"/>
            <a:r>
              <a:rPr lang="en-IN" sz="1800" b="1" i="0" u="none" strike="noStrike" dirty="0">
                <a:solidFill>
                  <a:srgbClr val="000000"/>
                </a:solidFill>
                <a:effectLst/>
                <a:latin typeface="Times New Roman" panose="02020603050405020304" pitchFamily="18" charset="0"/>
              </a:rPr>
              <a:t>Job Title: Customer Assistant</a:t>
            </a:r>
            <a:endParaRPr lang="en-IN" dirty="0">
              <a:effectLst/>
            </a:endParaRPr>
          </a:p>
          <a:p>
            <a:pPr rtl="0" fontAlgn="t"/>
            <a:r>
              <a:rPr lang="en-IN" sz="1800" b="1" i="1" u="none" strike="noStrike" dirty="0">
                <a:solidFill>
                  <a:srgbClr val="000000"/>
                </a:solidFill>
                <a:effectLst/>
                <a:latin typeface="Times New Roman" panose="02020603050405020304" pitchFamily="18" charset="0"/>
              </a:rPr>
              <a:t>Location: London </a:t>
            </a:r>
            <a:endParaRPr lang="en-IN" dirty="0">
              <a:effectLst/>
            </a:endParaRPr>
          </a:p>
          <a:p>
            <a:pPr rtl="0" fontAlgn="t"/>
            <a:r>
              <a:rPr lang="en-IN" sz="1800" b="1" i="1" u="none" strike="noStrike" dirty="0">
                <a:solidFill>
                  <a:srgbClr val="000000"/>
                </a:solidFill>
                <a:effectLst/>
                <a:latin typeface="Times New Roman" panose="02020603050405020304" pitchFamily="18" charset="0"/>
              </a:rPr>
              <a:t>Essential Requirements</a:t>
            </a:r>
            <a:r>
              <a:rPr lang="en-IN" sz="1800" b="0" i="0" u="none" strike="noStrike" dirty="0">
                <a:solidFill>
                  <a:srgbClr val="000000"/>
                </a:solidFill>
                <a:effectLst/>
                <a:latin typeface="Times New Roman" panose="02020603050405020304" pitchFamily="18" charset="0"/>
              </a:rPr>
              <a:t>:</a:t>
            </a:r>
            <a:endParaRPr lang="en-IN" dirty="0">
              <a:effectLst/>
            </a:endParaRPr>
          </a:p>
          <a:p>
            <a:pPr rtl="0" fontAlgn="t"/>
            <a:r>
              <a:rPr lang="en-IN" sz="1800" b="0" i="0" u="none" strike="noStrike" dirty="0">
                <a:solidFill>
                  <a:srgbClr val="000000"/>
                </a:solidFill>
                <a:effectLst/>
                <a:latin typeface="Times New Roman" panose="02020603050405020304" pitchFamily="18" charset="0"/>
              </a:rPr>
              <a:t>Good communication and interpersonal skills</a:t>
            </a:r>
            <a:endParaRPr lang="en-IN" dirty="0">
              <a:effectLst/>
            </a:endParaRPr>
          </a:p>
          <a:p>
            <a:pPr rtl="0" fontAlgn="t"/>
            <a:r>
              <a:rPr lang="en-IN" sz="1800" b="0" i="0" u="none" strike="noStrike" dirty="0">
                <a:solidFill>
                  <a:srgbClr val="000000"/>
                </a:solidFill>
                <a:effectLst/>
                <a:latin typeface="Times New Roman" panose="02020603050405020304" pitchFamily="18" charset="0"/>
              </a:rPr>
              <a:t>Customer service skills and experience (desirable)</a:t>
            </a:r>
            <a:endParaRPr lang="en-IN" dirty="0">
              <a:effectLst/>
            </a:endParaRPr>
          </a:p>
          <a:p>
            <a:pPr rtl="0" fontAlgn="t"/>
            <a:r>
              <a:rPr lang="en-IN" sz="1800" b="0" i="0" u="none" strike="noStrike" dirty="0">
                <a:solidFill>
                  <a:srgbClr val="000000"/>
                </a:solidFill>
                <a:effectLst/>
                <a:latin typeface="Times New Roman" panose="02020603050405020304" pitchFamily="18" charset="0"/>
              </a:rPr>
              <a:t>Ability to work in a fast-paced environment</a:t>
            </a:r>
            <a:endParaRPr lang="en-IN" dirty="0">
              <a:effectLst/>
            </a:endParaRPr>
          </a:p>
          <a:p>
            <a:pPr rtl="0" fontAlgn="t"/>
            <a:r>
              <a:rPr lang="en-IN" sz="1800" b="0" i="0" u="none" strike="noStrike" dirty="0">
                <a:solidFill>
                  <a:srgbClr val="000000"/>
                </a:solidFill>
                <a:effectLst/>
                <a:latin typeface="Times New Roman" panose="02020603050405020304" pitchFamily="18" charset="0"/>
              </a:rPr>
              <a:t>Basic math skills and numeracy</a:t>
            </a:r>
            <a:endParaRPr lang="en-IN" dirty="0">
              <a:effectLst/>
            </a:endParaRPr>
          </a:p>
          <a:p>
            <a:pPr rtl="0" fontAlgn="t"/>
            <a:r>
              <a:rPr lang="en-IN" sz="1800" b="0" i="0" u="none" strike="noStrike" dirty="0">
                <a:solidFill>
                  <a:srgbClr val="000000"/>
                </a:solidFill>
                <a:effectLst/>
                <a:latin typeface="Times New Roman" panose="02020603050405020304" pitchFamily="18" charset="0"/>
              </a:rPr>
              <a:t>Availability to work flexibly, including weekends and evenings</a:t>
            </a:r>
            <a:endParaRPr lang="en-IN" dirty="0">
              <a:effectLst/>
            </a:endParaRPr>
          </a:p>
          <a:p>
            <a:pPr rtl="0" fontAlgn="t"/>
            <a:r>
              <a:rPr lang="en-IN" sz="1800" b="0" i="0" u="none" strike="noStrike" dirty="0">
                <a:solidFill>
                  <a:srgbClr val="000000"/>
                </a:solidFill>
                <a:effectLst/>
                <a:latin typeface="Times New Roman" panose="02020603050405020304" pitchFamily="18" charset="0"/>
              </a:rPr>
              <a:t>Team player with a positive attitude</a:t>
            </a:r>
            <a:endParaRPr lang="en-IN" dirty="0">
              <a:effectLst/>
            </a:endParaRPr>
          </a:p>
          <a:p>
            <a:pPr rtl="0" fontAlgn="t"/>
            <a:br>
              <a:rPr lang="en-IN" dirty="0">
                <a:effectLst/>
              </a:rPr>
            </a:br>
            <a:endParaRPr lang="en-IN" dirty="0">
              <a:effectLst/>
            </a:endParaRPr>
          </a:p>
          <a:p>
            <a:pPr rtl="0" fontAlgn="t"/>
            <a:r>
              <a:rPr lang="en-IN" sz="1800" b="1" i="1" u="none" strike="noStrike" dirty="0">
                <a:solidFill>
                  <a:srgbClr val="000000"/>
                </a:solidFill>
                <a:effectLst/>
                <a:latin typeface="Times New Roman" panose="02020603050405020304" pitchFamily="18" charset="0"/>
              </a:rPr>
              <a:t>Desirable needs:</a:t>
            </a:r>
            <a:endParaRPr lang="en-IN" dirty="0">
              <a:effectLst/>
            </a:endParaRPr>
          </a:p>
          <a:p>
            <a:pPr rtl="0" fontAlgn="t"/>
            <a:r>
              <a:rPr lang="en-IN" sz="1800" b="0" i="0" u="none" strike="noStrike" dirty="0">
                <a:solidFill>
                  <a:srgbClr val="000000"/>
                </a:solidFill>
                <a:effectLst/>
                <a:latin typeface="Times New Roman" panose="02020603050405020304" pitchFamily="18" charset="0"/>
              </a:rPr>
              <a:t>Previous retail experience</a:t>
            </a:r>
            <a:endParaRPr lang="en-IN" dirty="0">
              <a:effectLst/>
            </a:endParaRPr>
          </a:p>
          <a:p>
            <a:pPr rtl="0" fontAlgn="t"/>
            <a:r>
              <a:rPr lang="en-IN" sz="1800" b="0" i="0" u="none" strike="noStrike" dirty="0">
                <a:solidFill>
                  <a:srgbClr val="000000"/>
                </a:solidFill>
                <a:effectLst/>
                <a:latin typeface="Times New Roman" panose="02020603050405020304" pitchFamily="18" charset="0"/>
              </a:rPr>
              <a:t>Knowledge of Tesco's products and services</a:t>
            </a:r>
            <a:endParaRPr lang="en-IN" dirty="0">
              <a:effectLst/>
            </a:endParaRPr>
          </a:p>
          <a:p>
            <a:pPr rtl="0" fontAlgn="t"/>
            <a:r>
              <a:rPr lang="en-IN" sz="1800" b="0" i="0" u="none" strike="noStrike" dirty="0">
                <a:solidFill>
                  <a:srgbClr val="000000"/>
                </a:solidFill>
                <a:effectLst/>
                <a:latin typeface="Times New Roman" panose="02020603050405020304" pitchFamily="18" charset="0"/>
              </a:rPr>
              <a:t>IT skills and </a:t>
            </a:r>
            <a:r>
              <a:rPr lang="en-IN" sz="1800" b="0" i="0" u="none" strike="noStrike" dirty="0" err="1">
                <a:solidFill>
                  <a:srgbClr val="000000"/>
                </a:solidFill>
                <a:effectLst/>
                <a:latin typeface="Times New Roman" panose="02020603050405020304" pitchFamily="18" charset="0"/>
              </a:rPr>
              <a:t>knowledge.i</a:t>
            </a:r>
            <a:endParaRPr lang="en-IN" dirty="0">
              <a:effectLst/>
            </a:endParaRPr>
          </a:p>
          <a:p>
            <a:pPr rtl="0" fontAlgn="t"/>
            <a:r>
              <a:rPr lang="en-IN" sz="1800" b="1" i="1" u="none" strike="noStrike" dirty="0">
                <a:solidFill>
                  <a:srgbClr val="000000"/>
                </a:solidFill>
                <a:effectLst/>
                <a:latin typeface="Times New Roman" panose="02020603050405020304" pitchFamily="18" charset="0"/>
              </a:rPr>
              <a:t>Personal Qualities:</a:t>
            </a:r>
            <a:endParaRPr lang="en-IN" dirty="0">
              <a:effectLst/>
            </a:endParaRPr>
          </a:p>
          <a:p>
            <a:pPr rtl="0" fontAlgn="t"/>
            <a:r>
              <a:rPr lang="en-IN" sz="1800" b="0" i="0" u="none" strike="noStrike" dirty="0">
                <a:solidFill>
                  <a:srgbClr val="000000"/>
                </a:solidFill>
                <a:effectLst/>
                <a:latin typeface="Times New Roman" panose="02020603050405020304" pitchFamily="18" charset="0"/>
              </a:rPr>
              <a:t>Friendliness and understanding.</a:t>
            </a:r>
            <a:endParaRPr lang="en-IN" dirty="0">
              <a:effectLst/>
            </a:endParaRPr>
          </a:p>
          <a:p>
            <a:pPr rtl="0" fontAlgn="t"/>
            <a:r>
              <a:rPr lang="en-IN" sz="1800" b="0" i="0" u="none" strike="noStrike" dirty="0">
                <a:solidFill>
                  <a:srgbClr val="000000"/>
                </a:solidFill>
                <a:effectLst/>
                <a:latin typeface="Times New Roman" panose="02020603050405020304" pitchFamily="18" charset="0"/>
              </a:rPr>
              <a:t>Patient and approachable.</a:t>
            </a:r>
            <a:endParaRPr lang="en-IN" dirty="0">
              <a:effectLst/>
            </a:endParaRPr>
          </a:p>
          <a:p>
            <a:pPr rtl="0" fontAlgn="t"/>
            <a:r>
              <a:rPr lang="en-IN" sz="1800" b="0" i="0" u="none" strike="noStrike" dirty="0">
                <a:solidFill>
                  <a:srgbClr val="000000"/>
                </a:solidFill>
                <a:effectLst/>
                <a:latin typeface="Times New Roman" panose="02020603050405020304" pitchFamily="18" charset="0"/>
              </a:rPr>
              <a:t>Adaptable and flexible.</a:t>
            </a:r>
            <a:endParaRPr lang="en-IN" dirty="0">
              <a:effectLst/>
            </a:endParaRPr>
          </a:p>
          <a:p>
            <a:pPr rtl="0" fontAlgn="t"/>
            <a:r>
              <a:rPr lang="en-IN" sz="1800" b="0" i="0" u="none" strike="noStrike" dirty="0">
                <a:solidFill>
                  <a:srgbClr val="000000"/>
                </a:solidFill>
                <a:effectLst/>
                <a:latin typeface="Times New Roman" panose="02020603050405020304" pitchFamily="18" charset="0"/>
              </a:rPr>
              <a:t>Capable of working under a huge pressure.</a:t>
            </a:r>
            <a:endParaRPr lang="en-IN" dirty="0">
              <a:effectLst/>
            </a:endParaRPr>
          </a:p>
          <a:p>
            <a:pPr rtl="0" fontAlgn="t"/>
            <a:r>
              <a:rPr lang="en-IN" sz="1800" b="0" i="0" u="none" strike="noStrike" dirty="0">
                <a:solidFill>
                  <a:srgbClr val="000000"/>
                </a:solidFill>
                <a:effectLst/>
                <a:latin typeface="Times New Roman" panose="02020603050405020304" pitchFamily="18" charset="0"/>
              </a:rPr>
              <a:t>Strong problem-solving skills.</a:t>
            </a:r>
            <a:endParaRPr lang="en-IN" dirty="0">
              <a:effectLst/>
            </a:endParaRPr>
          </a:p>
          <a:p>
            <a:pPr rtl="0" fontAlgn="t"/>
            <a:r>
              <a:rPr lang="en-IN" sz="1800" b="1" i="1" u="none" strike="noStrike" dirty="0">
                <a:solidFill>
                  <a:srgbClr val="000000"/>
                </a:solidFill>
                <a:effectLst/>
                <a:latin typeface="Times New Roman" panose="02020603050405020304" pitchFamily="18" charset="0"/>
              </a:rPr>
              <a:t>Physical Requirements:</a:t>
            </a:r>
            <a:endParaRPr lang="en-IN" dirty="0">
              <a:effectLst/>
            </a:endParaRPr>
          </a:p>
          <a:p>
            <a:pPr rtl="0" fontAlgn="t"/>
            <a:r>
              <a:rPr lang="en-IN" sz="1800" b="0" i="0" u="none" strike="noStrike" dirty="0">
                <a:solidFill>
                  <a:srgbClr val="000000"/>
                </a:solidFill>
                <a:effectLst/>
                <a:latin typeface="Times New Roman" panose="02020603050405020304" pitchFamily="18" charset="0"/>
              </a:rPr>
              <a:t>Capable of standing for a long time within the store.</a:t>
            </a:r>
            <a:endParaRPr lang="en-IN" dirty="0">
              <a:effectLst/>
            </a:endParaRPr>
          </a:p>
          <a:p>
            <a:pPr rtl="0" fontAlgn="t"/>
            <a:r>
              <a:rPr lang="en-IN" sz="1800" b="0" i="0" u="none" strike="noStrike" dirty="0">
                <a:solidFill>
                  <a:srgbClr val="000000"/>
                </a:solidFill>
                <a:effectLst/>
                <a:latin typeface="Times New Roman" panose="02020603050405020304" pitchFamily="18" charset="0"/>
              </a:rPr>
              <a:t>Capable of lifting and moving up to 5kg easily.</a:t>
            </a:r>
            <a:endParaRPr lang="en-IN" dirty="0">
              <a:effectLst/>
            </a:endParaRPr>
          </a:p>
          <a:p>
            <a:endParaRPr lang="en-US" dirty="0"/>
          </a:p>
        </p:txBody>
      </p:sp>
      <p:sp>
        <p:nvSpPr>
          <p:cNvPr id="4" name="Slide Number Placeholder 3"/>
          <p:cNvSpPr>
            <a:spLocks noGrp="1"/>
          </p:cNvSpPr>
          <p:nvPr>
            <p:ph type="sldNum" sz="quarter" idx="5"/>
          </p:nvPr>
        </p:nvSpPr>
        <p:spPr/>
        <p:txBody>
          <a:bodyPr/>
          <a:lstStyle/>
          <a:p>
            <a:fld id="{DABC3608-C8F8-8949-9460-71D618D2668A}" type="slidenum">
              <a:rPr lang="en-US" smtClean="0"/>
              <a:t>9</a:t>
            </a:fld>
            <a:endParaRPr lang="en-US"/>
          </a:p>
        </p:txBody>
      </p:sp>
    </p:spTree>
    <p:extLst>
      <p:ext uri="{BB962C8B-B14F-4D97-AF65-F5344CB8AC3E}">
        <p14:creationId xmlns:p14="http://schemas.microsoft.com/office/powerpoint/2010/main" val="19424036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800" b="0" i="0" u="none" strike="noStrike" dirty="0">
                <a:solidFill>
                  <a:srgbClr val="000000"/>
                </a:solidFill>
                <a:effectLst/>
                <a:latin typeface="Times New Roman" panose="02020603050405020304" pitchFamily="18" charset="0"/>
              </a:rPr>
              <a:t>This approach is suitable for training and skills development activities. This theory has neglected the impact of internal mental procedure, which has made it limited. However, the </a:t>
            </a:r>
            <a:r>
              <a:rPr lang="en-IN" sz="1800" b="0" i="0" u="none" strike="noStrike" dirty="0" err="1">
                <a:solidFill>
                  <a:srgbClr val="000000"/>
                </a:solidFill>
                <a:effectLst/>
                <a:latin typeface="Times New Roman" panose="02020603050405020304" pitchFamily="18" charset="0"/>
              </a:rPr>
              <a:t>cognivist</a:t>
            </a:r>
            <a:r>
              <a:rPr lang="en-IN" sz="1800" b="0" i="0" u="none" strike="noStrike" dirty="0">
                <a:solidFill>
                  <a:srgbClr val="000000"/>
                </a:solidFill>
                <a:effectLst/>
                <a:latin typeface="Times New Roman" panose="02020603050405020304" pitchFamily="18" charset="0"/>
              </a:rPr>
              <a:t> theory was developed by Jean Piaget and Lev Vygotsky in the 1950s as well as 1960s. Based on the authors, learning is the internal procedure of developing knowledge (</a:t>
            </a:r>
            <a:r>
              <a:rPr lang="en-IN" sz="1800" b="0" i="0" u="none" strike="noStrike" dirty="0" err="1">
                <a:solidFill>
                  <a:srgbClr val="000000"/>
                </a:solidFill>
                <a:effectLst/>
                <a:latin typeface="Times New Roman" panose="02020603050405020304" pitchFamily="18" charset="0"/>
              </a:rPr>
              <a:t>Beqiri</a:t>
            </a:r>
            <a:r>
              <a:rPr lang="en-IN" sz="1800" b="0" i="0" u="none" strike="noStrike" dirty="0">
                <a:solidFill>
                  <a:srgbClr val="000000"/>
                </a:solidFill>
                <a:effectLst/>
                <a:latin typeface="Times New Roman" panose="02020603050405020304" pitchFamily="18" charset="0"/>
              </a:rPr>
              <a:t> and </a:t>
            </a:r>
            <a:r>
              <a:rPr lang="en-IN" sz="1800" b="0" i="0" u="none" strike="noStrike" dirty="0" err="1">
                <a:solidFill>
                  <a:srgbClr val="000000"/>
                </a:solidFill>
                <a:effectLst/>
                <a:latin typeface="Times New Roman" panose="02020603050405020304" pitchFamily="18" charset="0"/>
              </a:rPr>
              <a:t>Mazreku</a:t>
            </a:r>
            <a:r>
              <a:rPr lang="en-IN" sz="1800" b="0" i="0" u="none" strike="noStrike" dirty="0">
                <a:solidFill>
                  <a:srgbClr val="000000"/>
                </a:solidFill>
                <a:effectLst/>
                <a:latin typeface="Times New Roman" panose="02020603050405020304" pitchFamily="18" charset="0"/>
              </a:rPr>
              <a:t>, 2020). The use of this approach is vital for enhancing problem-solving and critical thinking. The complexities during the application make this approach limited. However, Abraham Maslow and Carl Rogers launched the Humanist Theory during the 1950s. According to this approach, learning is the combination of emotional and personal procedures. Needs of learners and autonomy are focused on this approach. The extensive focus on individual learning makes this theory narrow in nature (Dipboye, 2018).</a:t>
            </a:r>
            <a:endParaRPr lang="en-US" dirty="0"/>
          </a:p>
        </p:txBody>
      </p:sp>
      <p:sp>
        <p:nvSpPr>
          <p:cNvPr id="4" name="Slide Number Placeholder 3"/>
          <p:cNvSpPr>
            <a:spLocks noGrp="1"/>
          </p:cNvSpPr>
          <p:nvPr>
            <p:ph type="sldNum" sz="quarter" idx="5"/>
          </p:nvPr>
        </p:nvSpPr>
        <p:spPr/>
        <p:txBody>
          <a:bodyPr/>
          <a:lstStyle/>
          <a:p>
            <a:fld id="{DABC3608-C8F8-8949-9460-71D618D2668A}" type="slidenum">
              <a:rPr lang="en-US" smtClean="0"/>
              <a:t>10</a:t>
            </a:fld>
            <a:endParaRPr lang="en-US"/>
          </a:p>
        </p:txBody>
      </p:sp>
    </p:spTree>
    <p:extLst>
      <p:ext uri="{BB962C8B-B14F-4D97-AF65-F5344CB8AC3E}">
        <p14:creationId xmlns:p14="http://schemas.microsoft.com/office/powerpoint/2010/main" val="15629760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b="0" i="0" u="none" strike="noStrike" dirty="0">
                <a:solidFill>
                  <a:srgbClr val="000000"/>
                </a:solidFill>
                <a:effectLst/>
                <a:latin typeface="Times New Roman" panose="02020603050405020304" pitchFamily="18" charset="0"/>
              </a:rPr>
              <a:t>The individual will be appointed as a customer assistant, and the person needs to maintain a good relationship  (</a:t>
            </a:r>
            <a:r>
              <a:rPr lang="en-IN" sz="1800" b="0" i="0" u="none" strike="noStrike" dirty="0" err="1">
                <a:solidFill>
                  <a:srgbClr val="000000"/>
                </a:solidFill>
                <a:effectLst/>
                <a:latin typeface="Times New Roman" panose="02020603050405020304" pitchFamily="18" charset="0"/>
              </a:rPr>
              <a:t>Czarnecka</a:t>
            </a:r>
            <a:r>
              <a:rPr lang="en-IN" sz="1800" b="0" i="0" u="none" strike="noStrike" dirty="0">
                <a:solidFill>
                  <a:srgbClr val="000000"/>
                </a:solidFill>
                <a:effectLst/>
                <a:latin typeface="Times New Roman" panose="02020603050405020304" pitchFamily="18" charset="0"/>
              </a:rPr>
              <a:t> and </a:t>
            </a:r>
            <a:r>
              <a:rPr lang="en-IN" sz="1800" b="0" i="0" u="none" strike="noStrike" dirty="0" err="1">
                <a:solidFill>
                  <a:srgbClr val="000000"/>
                </a:solidFill>
                <a:effectLst/>
                <a:latin typeface="Times New Roman" panose="02020603050405020304" pitchFamily="18" charset="0"/>
              </a:rPr>
              <a:t>Daróczi</a:t>
            </a:r>
            <a:r>
              <a:rPr lang="en-IN" sz="1800" b="0" i="0" u="none" strike="noStrike" dirty="0">
                <a:solidFill>
                  <a:srgbClr val="000000"/>
                </a:solidFill>
                <a:effectLst/>
                <a:latin typeface="Times New Roman" panose="02020603050405020304" pitchFamily="18" charset="0"/>
              </a:rPr>
              <a:t>, 2017). Thus, the enhancement of customer service skills can be beneficial for treating customers exceptionally. This capability will make the candidate efficient in identifying and addressing customer issues. The person needs to work within a fast-paced environment where customers need to be satisfied. The improvement of time management skills will surely enable the person to handle multiple consumers within a short time. Tesco can make this individual a future leader by engaging this person in leadership development programmes. These initiatives will make the candidate capable of improving skills, experiences and knowledge in leadership  (</a:t>
            </a:r>
            <a:r>
              <a:rPr lang="en-IN" sz="1800" b="0" i="0" u="none" strike="noStrike" dirty="0" err="1">
                <a:solidFill>
                  <a:srgbClr val="000000"/>
                </a:solidFill>
                <a:effectLst/>
                <a:latin typeface="Times New Roman" panose="02020603050405020304" pitchFamily="18" charset="0"/>
              </a:rPr>
              <a:t>Czarnecka</a:t>
            </a:r>
            <a:r>
              <a:rPr lang="en-IN" sz="1800" b="0" i="0" u="none" strike="noStrike" dirty="0">
                <a:solidFill>
                  <a:srgbClr val="000000"/>
                </a:solidFill>
                <a:effectLst/>
                <a:latin typeface="Times New Roman" panose="02020603050405020304" pitchFamily="18" charset="0"/>
              </a:rPr>
              <a:t> and </a:t>
            </a:r>
            <a:r>
              <a:rPr lang="en-IN" sz="1800" b="0" i="0" u="none" strike="noStrike" dirty="0" err="1">
                <a:solidFill>
                  <a:srgbClr val="000000"/>
                </a:solidFill>
                <a:effectLst/>
                <a:latin typeface="Times New Roman" panose="02020603050405020304" pitchFamily="18" charset="0"/>
              </a:rPr>
              <a:t>Daróczi</a:t>
            </a:r>
            <a:r>
              <a:rPr lang="en-IN" sz="1800" b="0" i="0" u="none" strike="noStrike" dirty="0">
                <a:solidFill>
                  <a:srgbClr val="000000"/>
                </a:solidFill>
                <a:effectLst/>
                <a:latin typeface="Times New Roman" panose="02020603050405020304" pitchFamily="18" charset="0"/>
              </a:rPr>
              <a:t>, 2017). Thus, it will be suitable for that person to become a future leader in this retail organisation. The selected candidate will handle multiple issues while interacting with customers and executing actions. The development of problem-solving skills can make a person capable of addressing any type of challenge. Hence, the candidate can perform effectively and contribute to organisational growth (</a:t>
            </a:r>
            <a:r>
              <a:rPr lang="en-IN" sz="1800" b="0" i="0" u="none" strike="noStrike" dirty="0" err="1">
                <a:solidFill>
                  <a:srgbClr val="000000"/>
                </a:solidFill>
                <a:effectLst/>
                <a:latin typeface="Times New Roman" panose="02020603050405020304" pitchFamily="18" charset="0"/>
              </a:rPr>
              <a:t>Czarnecka</a:t>
            </a:r>
            <a:r>
              <a:rPr lang="en-IN" sz="1800" b="0" i="0" u="none" strike="noStrike" dirty="0">
                <a:solidFill>
                  <a:srgbClr val="000000"/>
                </a:solidFill>
                <a:effectLst/>
                <a:latin typeface="Times New Roman" panose="02020603050405020304" pitchFamily="18" charset="0"/>
              </a:rPr>
              <a:t> and </a:t>
            </a:r>
            <a:r>
              <a:rPr lang="en-IN" sz="1800" b="0" i="0" u="none" strike="noStrike" dirty="0" err="1">
                <a:solidFill>
                  <a:srgbClr val="000000"/>
                </a:solidFill>
                <a:effectLst/>
                <a:latin typeface="Times New Roman" panose="02020603050405020304" pitchFamily="18" charset="0"/>
              </a:rPr>
              <a:t>Daróczi</a:t>
            </a:r>
            <a:r>
              <a:rPr lang="en-IN" sz="1800" b="0" i="0" u="none" strike="noStrike" dirty="0">
                <a:solidFill>
                  <a:srgbClr val="000000"/>
                </a:solidFill>
                <a:effectLst/>
                <a:latin typeface="Times New Roman" panose="02020603050405020304" pitchFamily="18" charset="0"/>
              </a:rPr>
              <a:t>, 2017).</a:t>
            </a:r>
            <a:endParaRPr lang="en-IN" dirty="0">
              <a:effectLst/>
            </a:endParaRPr>
          </a:p>
          <a:p>
            <a:endParaRPr lang="en-US" dirty="0"/>
          </a:p>
        </p:txBody>
      </p:sp>
      <p:sp>
        <p:nvSpPr>
          <p:cNvPr id="4" name="Slide Number Placeholder 3"/>
          <p:cNvSpPr>
            <a:spLocks noGrp="1"/>
          </p:cNvSpPr>
          <p:nvPr>
            <p:ph type="sldNum" sz="quarter" idx="5"/>
          </p:nvPr>
        </p:nvSpPr>
        <p:spPr/>
        <p:txBody>
          <a:bodyPr/>
          <a:lstStyle/>
          <a:p>
            <a:fld id="{DABC3608-C8F8-8949-9460-71D618D2668A}" type="slidenum">
              <a:rPr lang="en-US" smtClean="0"/>
              <a:t>11</a:t>
            </a:fld>
            <a:endParaRPr lang="en-US"/>
          </a:p>
        </p:txBody>
      </p:sp>
    </p:spTree>
    <p:extLst>
      <p:ext uri="{BB962C8B-B14F-4D97-AF65-F5344CB8AC3E}">
        <p14:creationId xmlns:p14="http://schemas.microsoft.com/office/powerpoint/2010/main" val="39084479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800" b="0" i="0" u="none" strike="noStrike" dirty="0">
                <a:solidFill>
                  <a:srgbClr val="000000"/>
                </a:solidFill>
                <a:effectLst/>
                <a:latin typeface="Times New Roman" panose="02020603050405020304" pitchFamily="18" charset="0"/>
              </a:rPr>
              <a:t>According to </a:t>
            </a:r>
            <a:r>
              <a:rPr lang="en-IN" sz="1800" b="0" i="0" u="none" strike="noStrike" dirty="0" err="1">
                <a:solidFill>
                  <a:srgbClr val="000000"/>
                </a:solidFill>
                <a:effectLst/>
                <a:latin typeface="Times New Roman" panose="02020603050405020304" pitchFamily="18" charset="0"/>
              </a:rPr>
              <a:t>Cognivist</a:t>
            </a:r>
            <a:r>
              <a:rPr lang="en-IN" sz="1800" b="0" i="0" u="none" strike="noStrike" dirty="0">
                <a:solidFill>
                  <a:srgbClr val="000000"/>
                </a:solidFill>
                <a:effectLst/>
                <a:latin typeface="Times New Roman" panose="02020603050405020304" pitchFamily="18" charset="0"/>
              </a:rPr>
              <a:t> Approaches, the use of role playing and case studies can enhance the customer service skills of the candidate. Hence, the individual can make consumers more satisfied with services and behaviours (</a:t>
            </a:r>
            <a:r>
              <a:rPr lang="en-IN" sz="1800" b="0" i="0" u="none" strike="noStrike" dirty="0" err="1">
                <a:solidFill>
                  <a:srgbClr val="000000"/>
                </a:solidFill>
                <a:effectLst/>
                <a:latin typeface="Times New Roman" panose="02020603050405020304" pitchFamily="18" charset="0"/>
              </a:rPr>
              <a:t>Caporarello</a:t>
            </a:r>
            <a:r>
              <a:rPr lang="en-IN" sz="1800" b="0" i="0" u="none" strike="noStrike" dirty="0">
                <a:solidFill>
                  <a:srgbClr val="000000"/>
                </a:solidFill>
                <a:effectLst/>
                <a:latin typeface="Times New Roman" panose="02020603050405020304" pitchFamily="18" charset="0"/>
              </a:rPr>
              <a:t> </a:t>
            </a:r>
            <a:r>
              <a:rPr lang="en-IN" sz="1800" b="0" i="1" u="none" strike="noStrike" dirty="0">
                <a:solidFill>
                  <a:srgbClr val="000000"/>
                </a:solidFill>
                <a:effectLst/>
                <a:latin typeface="Times New Roman" panose="02020603050405020304" pitchFamily="18" charset="0"/>
              </a:rPr>
              <a:t> et al., </a:t>
            </a:r>
            <a:r>
              <a:rPr lang="en-IN" sz="1800" b="0" i="0" u="none" strike="noStrike" dirty="0">
                <a:solidFill>
                  <a:srgbClr val="000000"/>
                </a:solidFill>
                <a:effectLst/>
                <a:latin typeface="Times New Roman" panose="02020603050405020304" pitchFamily="18" charset="0"/>
              </a:rPr>
              <a:t>2019), The person can think critically about general issues to develop more ideas about problem-solving skills and capabilities. Based on the Humanist Approach, empowerment of the candidate will assist the person to make decisions by self. Autonomy will also be suitable for widening the path to becoming a future leader in Tesco. The HR department can encourage the selected candidate to reflect on strong and weak areas to plan future development (</a:t>
            </a:r>
            <a:r>
              <a:rPr lang="en-IN" sz="1800" b="0" i="0" u="none" strike="noStrike" dirty="0" err="1">
                <a:solidFill>
                  <a:srgbClr val="000000"/>
                </a:solidFill>
                <a:effectLst/>
                <a:latin typeface="Times New Roman" panose="02020603050405020304" pitchFamily="18" charset="0"/>
              </a:rPr>
              <a:t>Vnoučková</a:t>
            </a:r>
            <a:r>
              <a:rPr lang="en-IN" sz="1800" b="0" i="0" u="none" strike="noStrike" dirty="0">
                <a:solidFill>
                  <a:srgbClr val="000000"/>
                </a:solidFill>
                <a:effectLst/>
                <a:latin typeface="Times New Roman" panose="02020603050405020304" pitchFamily="18" charset="0"/>
              </a:rPr>
              <a:t>, 2013).</a:t>
            </a:r>
            <a:endParaRPr lang="en-US" dirty="0"/>
          </a:p>
        </p:txBody>
      </p:sp>
      <p:sp>
        <p:nvSpPr>
          <p:cNvPr id="4" name="Slide Number Placeholder 3"/>
          <p:cNvSpPr>
            <a:spLocks noGrp="1"/>
          </p:cNvSpPr>
          <p:nvPr>
            <p:ph type="sldNum" sz="quarter" idx="5"/>
          </p:nvPr>
        </p:nvSpPr>
        <p:spPr/>
        <p:txBody>
          <a:bodyPr/>
          <a:lstStyle/>
          <a:p>
            <a:fld id="{DABC3608-C8F8-8949-9460-71D618D2668A}" type="slidenum">
              <a:rPr lang="en-US" smtClean="0"/>
              <a:t>12</a:t>
            </a:fld>
            <a:endParaRPr lang="en-US"/>
          </a:p>
        </p:txBody>
      </p:sp>
    </p:spTree>
    <p:extLst>
      <p:ext uri="{BB962C8B-B14F-4D97-AF65-F5344CB8AC3E}">
        <p14:creationId xmlns:p14="http://schemas.microsoft.com/office/powerpoint/2010/main" val="42122475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800" b="0" i="0" u="none" strike="noStrike" dirty="0">
                <a:solidFill>
                  <a:srgbClr val="000000"/>
                </a:solidFill>
                <a:effectLst/>
                <a:latin typeface="Times New Roman" panose="02020603050405020304" pitchFamily="18" charset="0"/>
              </a:rPr>
              <a:t>Tesco is one of the major grocery retail companies in the UK, which manages its operations with a large number of employees. It continuously hires and develops employees to boost performance. However, this report has discussed the overview of this company along with the stages of the recruitment process. Employees need proper training and development scopes to boost the overall organisational productivity. Finally, this presentation has evaluated the learning and development needs of an individual in Tesco in detail.</a:t>
            </a:r>
            <a:endParaRPr lang="en-US" dirty="0"/>
          </a:p>
        </p:txBody>
      </p:sp>
      <p:sp>
        <p:nvSpPr>
          <p:cNvPr id="4" name="Slide Number Placeholder 3"/>
          <p:cNvSpPr>
            <a:spLocks noGrp="1"/>
          </p:cNvSpPr>
          <p:nvPr>
            <p:ph type="sldNum" sz="quarter" idx="5"/>
          </p:nvPr>
        </p:nvSpPr>
        <p:spPr/>
        <p:txBody>
          <a:bodyPr/>
          <a:lstStyle/>
          <a:p>
            <a:fld id="{DABC3608-C8F8-8949-9460-71D618D2668A}" type="slidenum">
              <a:rPr lang="en-US" smtClean="0"/>
              <a:t>13</a:t>
            </a:fld>
            <a:endParaRPr lang="en-US"/>
          </a:p>
        </p:txBody>
      </p:sp>
    </p:spTree>
    <p:extLst>
      <p:ext uri="{BB962C8B-B14F-4D97-AF65-F5344CB8AC3E}">
        <p14:creationId xmlns:p14="http://schemas.microsoft.com/office/powerpoint/2010/main" val="34272920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IN" sz="1800" b="0" i="0" u="none" strike="noStrike" dirty="0" err="1">
                <a:solidFill>
                  <a:srgbClr val="000000"/>
                </a:solidFill>
                <a:effectLst/>
                <a:latin typeface="Times New Roman" panose="02020603050405020304" pitchFamily="18" charset="0"/>
              </a:rPr>
              <a:t>Vnoučková</a:t>
            </a:r>
            <a:r>
              <a:rPr lang="en-IN" sz="1800" b="0" i="0" u="none" strike="noStrike" dirty="0">
                <a:solidFill>
                  <a:srgbClr val="000000"/>
                </a:solidFill>
                <a:effectLst/>
                <a:latin typeface="Times New Roman" panose="02020603050405020304" pitchFamily="18" charset="0"/>
              </a:rPr>
              <a:t>, L., (2013). Employee learning and development in organisations. </a:t>
            </a:r>
            <a:r>
              <a:rPr lang="en-IN" sz="1800" b="0" i="1" u="none" strike="noStrike" dirty="0">
                <a:solidFill>
                  <a:srgbClr val="000000"/>
                </a:solidFill>
                <a:effectLst/>
                <a:latin typeface="Times New Roman" panose="02020603050405020304" pitchFamily="18" charset="0"/>
              </a:rPr>
              <a:t>Journal on Efficiency and Responsibility in Education and Science</a:t>
            </a:r>
            <a:r>
              <a:rPr lang="en-IN" sz="1800" b="0" i="0" u="none" strike="noStrike" dirty="0">
                <a:solidFill>
                  <a:srgbClr val="000000"/>
                </a:solidFill>
                <a:effectLst/>
                <a:latin typeface="Times New Roman" panose="02020603050405020304" pitchFamily="18" charset="0"/>
              </a:rPr>
              <a:t>, </a:t>
            </a:r>
            <a:r>
              <a:rPr lang="en-IN" sz="1800" b="0" i="1" u="none" strike="noStrike" dirty="0">
                <a:solidFill>
                  <a:srgbClr val="000000"/>
                </a:solidFill>
                <a:effectLst/>
                <a:latin typeface="Times New Roman" panose="02020603050405020304" pitchFamily="18" charset="0"/>
              </a:rPr>
              <a:t>6</a:t>
            </a:r>
            <a:r>
              <a:rPr lang="en-IN" sz="1800" b="0" i="0" u="none" strike="noStrike" dirty="0">
                <a:solidFill>
                  <a:srgbClr val="000000"/>
                </a:solidFill>
                <a:effectLst/>
                <a:latin typeface="Times New Roman" panose="02020603050405020304" pitchFamily="18" charset="0"/>
              </a:rPr>
              <a:t>(3), pp.179-189.</a:t>
            </a:r>
            <a:endParaRPr lang="en-IN" dirty="0">
              <a:effectLst/>
            </a:endParaRPr>
          </a:p>
          <a:p>
            <a:pPr rtl="0"/>
            <a:r>
              <a:rPr lang="en-IN" sz="1800" b="0" i="0" u="none" strike="noStrike" dirty="0" err="1">
                <a:solidFill>
                  <a:srgbClr val="000000"/>
                </a:solidFill>
                <a:effectLst/>
                <a:latin typeface="Times New Roman" panose="02020603050405020304" pitchFamily="18" charset="0"/>
              </a:rPr>
              <a:t>Caporarello</a:t>
            </a:r>
            <a:r>
              <a:rPr lang="en-IN" sz="1800" b="0" i="0" u="none" strike="noStrike" dirty="0">
                <a:solidFill>
                  <a:srgbClr val="000000"/>
                </a:solidFill>
                <a:effectLst/>
                <a:latin typeface="Times New Roman" panose="02020603050405020304" pitchFamily="18" charset="0"/>
              </a:rPr>
              <a:t>, L., Manzoni, B. and </a:t>
            </a:r>
            <a:r>
              <a:rPr lang="en-IN" sz="1800" b="0" i="0" u="none" strike="noStrike" dirty="0" err="1">
                <a:solidFill>
                  <a:srgbClr val="000000"/>
                </a:solidFill>
                <a:effectLst/>
                <a:latin typeface="Times New Roman" panose="02020603050405020304" pitchFamily="18" charset="0"/>
              </a:rPr>
              <a:t>Panariello</a:t>
            </a:r>
            <a:r>
              <a:rPr lang="en-IN" sz="1800" b="0" i="0" u="none" strike="noStrike" dirty="0">
                <a:solidFill>
                  <a:srgbClr val="000000"/>
                </a:solidFill>
                <a:effectLst/>
                <a:latin typeface="Times New Roman" panose="02020603050405020304" pitchFamily="18" charset="0"/>
              </a:rPr>
              <a:t>, B., (2019), June. Learning and development is the key. How well are companies doing to facilitate employees’ learning?. In </a:t>
            </a:r>
            <a:r>
              <a:rPr lang="en-IN" sz="1800" b="0" i="1" u="none" strike="noStrike" dirty="0">
                <a:solidFill>
                  <a:srgbClr val="000000"/>
                </a:solidFill>
                <a:effectLst/>
                <a:latin typeface="Times New Roman" panose="02020603050405020304" pitchFamily="18" charset="0"/>
              </a:rPr>
              <a:t>International Conference in Methodologies and intelligent Systems for </a:t>
            </a:r>
            <a:r>
              <a:rPr lang="en-IN" sz="1800" b="0" i="1" u="none" strike="noStrike" dirty="0" err="1">
                <a:solidFill>
                  <a:srgbClr val="000000"/>
                </a:solidFill>
                <a:effectLst/>
                <a:latin typeface="Times New Roman" panose="02020603050405020304" pitchFamily="18" charset="0"/>
              </a:rPr>
              <a:t>Techhnology</a:t>
            </a:r>
            <a:r>
              <a:rPr lang="en-IN" sz="1800" b="0" i="1" u="none" strike="noStrike" dirty="0">
                <a:solidFill>
                  <a:srgbClr val="000000"/>
                </a:solidFill>
                <a:effectLst/>
                <a:latin typeface="Times New Roman" panose="02020603050405020304" pitchFamily="18" charset="0"/>
              </a:rPr>
              <a:t> Enhanced Learning</a:t>
            </a:r>
            <a:r>
              <a:rPr lang="en-IN" sz="1800" b="0" i="0" u="none" strike="noStrike" dirty="0">
                <a:solidFill>
                  <a:srgbClr val="000000"/>
                </a:solidFill>
                <a:effectLst/>
                <a:latin typeface="Times New Roman" panose="02020603050405020304" pitchFamily="18" charset="0"/>
              </a:rPr>
              <a:t> (pp. 80-88). Cham: Springer International Publishing.</a:t>
            </a:r>
            <a:endParaRPr lang="en-IN" dirty="0">
              <a:effectLst/>
            </a:endParaRPr>
          </a:p>
          <a:p>
            <a:pPr rtl="0"/>
            <a:r>
              <a:rPr lang="en-IN" sz="1800" b="0" i="0" u="none" strike="noStrike" dirty="0" err="1">
                <a:solidFill>
                  <a:srgbClr val="000000"/>
                </a:solidFill>
                <a:effectLst/>
                <a:latin typeface="Times New Roman" panose="02020603050405020304" pitchFamily="18" charset="0"/>
              </a:rPr>
              <a:t>Czarnecka</a:t>
            </a:r>
            <a:r>
              <a:rPr lang="en-IN" sz="1800" b="0" i="0" u="none" strike="noStrike" dirty="0">
                <a:solidFill>
                  <a:srgbClr val="000000"/>
                </a:solidFill>
                <a:effectLst/>
                <a:latin typeface="Times New Roman" panose="02020603050405020304" pitchFamily="18" charset="0"/>
              </a:rPr>
              <a:t>, A. and </a:t>
            </a:r>
            <a:r>
              <a:rPr lang="en-IN" sz="1800" b="0" i="0" u="none" strike="noStrike" dirty="0" err="1">
                <a:solidFill>
                  <a:srgbClr val="000000"/>
                </a:solidFill>
                <a:effectLst/>
                <a:latin typeface="Times New Roman" panose="02020603050405020304" pitchFamily="18" charset="0"/>
              </a:rPr>
              <a:t>Daróczi</a:t>
            </a:r>
            <a:r>
              <a:rPr lang="en-IN" sz="1800" b="0" i="0" u="none" strike="noStrike" dirty="0">
                <a:solidFill>
                  <a:srgbClr val="000000"/>
                </a:solidFill>
                <a:effectLst/>
                <a:latin typeface="Times New Roman" panose="02020603050405020304" pitchFamily="18" charset="0"/>
              </a:rPr>
              <a:t>, M., (2017). E-learning as a method of employees’ development and training.</a:t>
            </a:r>
            <a:endParaRPr lang="en-IN" dirty="0">
              <a:effectLst/>
            </a:endParaRPr>
          </a:p>
          <a:p>
            <a:pPr rtl="0"/>
            <a:r>
              <a:rPr lang="en-IN" sz="1800" b="0" i="0" u="none" strike="noStrike" dirty="0" err="1">
                <a:solidFill>
                  <a:srgbClr val="000000"/>
                </a:solidFill>
                <a:effectLst/>
                <a:latin typeface="Times New Roman" panose="02020603050405020304" pitchFamily="18" charset="0"/>
              </a:rPr>
              <a:t>Beqiri</a:t>
            </a:r>
            <a:r>
              <a:rPr lang="en-IN" sz="1800" b="0" i="0" u="none" strike="noStrike" dirty="0">
                <a:solidFill>
                  <a:srgbClr val="000000"/>
                </a:solidFill>
                <a:effectLst/>
                <a:latin typeface="Times New Roman" panose="02020603050405020304" pitchFamily="18" charset="0"/>
              </a:rPr>
              <a:t>, T. and </a:t>
            </a:r>
            <a:r>
              <a:rPr lang="en-IN" sz="1800" b="0" i="0" u="none" strike="noStrike" dirty="0" err="1">
                <a:solidFill>
                  <a:srgbClr val="000000"/>
                </a:solidFill>
                <a:effectLst/>
                <a:latin typeface="Times New Roman" panose="02020603050405020304" pitchFamily="18" charset="0"/>
              </a:rPr>
              <a:t>Mazreku</a:t>
            </a:r>
            <a:r>
              <a:rPr lang="en-IN" sz="1800" b="0" i="0" u="none" strike="noStrike" dirty="0">
                <a:solidFill>
                  <a:srgbClr val="000000"/>
                </a:solidFill>
                <a:effectLst/>
                <a:latin typeface="Times New Roman" panose="02020603050405020304" pitchFamily="18" charset="0"/>
              </a:rPr>
              <a:t>, I., (2020). Lifelong learning, training and development employee’s perspective. </a:t>
            </a:r>
            <a:r>
              <a:rPr lang="en-IN" sz="1800" b="0" i="1" u="none" strike="noStrike" dirty="0">
                <a:solidFill>
                  <a:srgbClr val="000000"/>
                </a:solidFill>
                <a:effectLst/>
                <a:latin typeface="Times New Roman" panose="02020603050405020304" pitchFamily="18" charset="0"/>
              </a:rPr>
              <a:t>Journal of Educational and Social Research</a:t>
            </a:r>
            <a:r>
              <a:rPr lang="en-IN" sz="1800" b="0" i="0" u="none" strike="noStrike" dirty="0">
                <a:solidFill>
                  <a:srgbClr val="000000"/>
                </a:solidFill>
                <a:effectLst/>
                <a:latin typeface="Times New Roman" panose="02020603050405020304" pitchFamily="18" charset="0"/>
              </a:rPr>
              <a:t>, </a:t>
            </a:r>
            <a:r>
              <a:rPr lang="en-IN" sz="1800" b="0" i="1" u="none" strike="noStrike" dirty="0">
                <a:solidFill>
                  <a:srgbClr val="000000"/>
                </a:solidFill>
                <a:effectLst/>
                <a:latin typeface="Times New Roman" panose="02020603050405020304" pitchFamily="18" charset="0"/>
              </a:rPr>
              <a:t>10</a:t>
            </a:r>
            <a:r>
              <a:rPr lang="en-IN" sz="1800" b="0" i="0" u="none" strike="noStrike" dirty="0">
                <a:solidFill>
                  <a:srgbClr val="000000"/>
                </a:solidFill>
                <a:effectLst/>
                <a:latin typeface="Times New Roman" panose="02020603050405020304" pitchFamily="18" charset="0"/>
              </a:rPr>
              <a:t>(2), p.94.</a:t>
            </a:r>
            <a:endParaRPr lang="en-IN" dirty="0">
              <a:effectLst/>
            </a:endParaRPr>
          </a:p>
          <a:p>
            <a:pPr rtl="0"/>
            <a:r>
              <a:rPr lang="en-IN" sz="1800" b="0" i="0" u="none" strike="noStrike" dirty="0" err="1">
                <a:solidFill>
                  <a:srgbClr val="000000"/>
                </a:solidFill>
                <a:effectLst/>
                <a:latin typeface="Times New Roman" panose="02020603050405020304" pitchFamily="18" charset="0"/>
              </a:rPr>
              <a:t>Dipboye</a:t>
            </a:r>
            <a:r>
              <a:rPr lang="en-IN" sz="1800" b="0" i="0" u="none" strike="noStrike" dirty="0">
                <a:solidFill>
                  <a:srgbClr val="000000"/>
                </a:solidFill>
                <a:effectLst/>
                <a:latin typeface="Times New Roman" panose="02020603050405020304" pitchFamily="18" charset="0"/>
              </a:rPr>
              <a:t>, R.L., (2018). Employee training and development. In </a:t>
            </a:r>
            <a:r>
              <a:rPr lang="en-IN" sz="1800" b="0" i="1" u="none" strike="noStrike" dirty="0">
                <a:solidFill>
                  <a:srgbClr val="000000"/>
                </a:solidFill>
                <a:effectLst/>
                <a:latin typeface="Times New Roman" panose="02020603050405020304" pitchFamily="18" charset="0"/>
              </a:rPr>
              <a:t>The Emerald Review of Industrial and Organizational Psychology</a:t>
            </a:r>
            <a:r>
              <a:rPr lang="en-IN" sz="1800" b="0" i="0" u="none" strike="noStrike" dirty="0">
                <a:solidFill>
                  <a:srgbClr val="000000"/>
                </a:solidFill>
                <a:effectLst/>
                <a:latin typeface="Times New Roman" panose="02020603050405020304" pitchFamily="18" charset="0"/>
              </a:rPr>
              <a:t> (pp. 581-624). Emerald Publishing Limited.</a:t>
            </a:r>
            <a:endParaRPr lang="en-IN" dirty="0">
              <a:effectLst/>
            </a:endParaRPr>
          </a:p>
          <a:p>
            <a:pPr rtl="0"/>
            <a:r>
              <a:rPr lang="en-IN" sz="1800" b="0" i="0" u="none" strike="noStrike" dirty="0" err="1">
                <a:solidFill>
                  <a:srgbClr val="000000"/>
                </a:solidFill>
                <a:effectLst/>
                <a:latin typeface="Times New Roman" panose="02020603050405020304" pitchFamily="18" charset="0"/>
              </a:rPr>
              <a:t>Yakubovich</a:t>
            </a:r>
            <a:r>
              <a:rPr lang="en-IN" sz="1800" b="0" i="0" u="none" strike="noStrike" dirty="0">
                <a:solidFill>
                  <a:srgbClr val="000000"/>
                </a:solidFill>
                <a:effectLst/>
                <a:latin typeface="Times New Roman" panose="02020603050405020304" pitchFamily="18" charset="0"/>
              </a:rPr>
              <a:t>, V. and </a:t>
            </a:r>
            <a:r>
              <a:rPr lang="en-IN" sz="1800" b="0" i="0" u="none" strike="noStrike" dirty="0" err="1">
                <a:solidFill>
                  <a:srgbClr val="000000"/>
                </a:solidFill>
                <a:effectLst/>
                <a:latin typeface="Times New Roman" panose="02020603050405020304" pitchFamily="18" charset="0"/>
              </a:rPr>
              <a:t>Lup</a:t>
            </a:r>
            <a:r>
              <a:rPr lang="en-IN" sz="1800" b="0" i="0" u="none" strike="noStrike" dirty="0">
                <a:solidFill>
                  <a:srgbClr val="000000"/>
                </a:solidFill>
                <a:effectLst/>
                <a:latin typeface="Times New Roman" panose="02020603050405020304" pitchFamily="18" charset="0"/>
              </a:rPr>
              <a:t>, D., (2006). Stages of the recruitment process and the referrer’s performance effect. </a:t>
            </a:r>
            <a:r>
              <a:rPr lang="en-IN" sz="1800" b="0" i="1" u="none" strike="noStrike" dirty="0">
                <a:solidFill>
                  <a:srgbClr val="000000"/>
                </a:solidFill>
                <a:effectLst/>
                <a:latin typeface="Times New Roman" panose="02020603050405020304" pitchFamily="18" charset="0"/>
              </a:rPr>
              <a:t>Organization science</a:t>
            </a:r>
            <a:r>
              <a:rPr lang="en-IN" sz="1800" b="0" i="0" u="none" strike="noStrike" dirty="0">
                <a:solidFill>
                  <a:srgbClr val="000000"/>
                </a:solidFill>
                <a:effectLst/>
                <a:latin typeface="Times New Roman" panose="02020603050405020304" pitchFamily="18" charset="0"/>
              </a:rPr>
              <a:t>, </a:t>
            </a:r>
            <a:r>
              <a:rPr lang="en-IN" sz="1800" b="0" i="1" u="none" strike="noStrike" dirty="0">
                <a:solidFill>
                  <a:srgbClr val="000000"/>
                </a:solidFill>
                <a:effectLst/>
                <a:latin typeface="Times New Roman" panose="02020603050405020304" pitchFamily="18" charset="0"/>
              </a:rPr>
              <a:t>17</a:t>
            </a:r>
            <a:r>
              <a:rPr lang="en-IN" sz="1800" b="0" i="0" u="none" strike="noStrike" dirty="0">
                <a:solidFill>
                  <a:srgbClr val="000000"/>
                </a:solidFill>
                <a:effectLst/>
                <a:latin typeface="Times New Roman" panose="02020603050405020304" pitchFamily="18" charset="0"/>
              </a:rPr>
              <a:t>(6), pp.710-723.</a:t>
            </a:r>
            <a:endParaRPr lang="en-IN" dirty="0">
              <a:effectLst/>
            </a:endParaRPr>
          </a:p>
          <a:p>
            <a:pPr rtl="0"/>
            <a:r>
              <a:rPr lang="en-IN" sz="1800" b="0" i="0" u="none" strike="noStrike" dirty="0" err="1">
                <a:solidFill>
                  <a:srgbClr val="000000"/>
                </a:solidFill>
                <a:effectLst/>
                <a:latin typeface="Times New Roman" panose="02020603050405020304" pitchFamily="18" charset="0"/>
              </a:rPr>
              <a:t>Houde</a:t>
            </a:r>
            <a:r>
              <a:rPr lang="en-IN" sz="1800" b="0" i="0" u="none" strike="noStrike" dirty="0">
                <a:solidFill>
                  <a:srgbClr val="000000"/>
                </a:solidFill>
                <a:effectLst/>
                <a:latin typeface="Times New Roman" panose="02020603050405020304" pitchFamily="18" charset="0"/>
              </a:rPr>
              <a:t>, E.D., (2016). Recruitment variability. </a:t>
            </a:r>
            <a:r>
              <a:rPr lang="en-IN" sz="1800" b="0" i="1" u="none" strike="noStrike" dirty="0">
                <a:solidFill>
                  <a:srgbClr val="000000"/>
                </a:solidFill>
                <a:effectLst/>
                <a:latin typeface="Times New Roman" panose="02020603050405020304" pitchFamily="18" charset="0"/>
              </a:rPr>
              <a:t>Fish reproductive biology: Implications for assessment and management</a:t>
            </a:r>
            <a:r>
              <a:rPr lang="en-IN" sz="1800" b="0" i="0" u="none" strike="noStrike" dirty="0">
                <a:solidFill>
                  <a:srgbClr val="000000"/>
                </a:solidFill>
                <a:effectLst/>
                <a:latin typeface="Times New Roman" panose="02020603050405020304" pitchFamily="18" charset="0"/>
              </a:rPr>
              <a:t>, pp.98-187.</a:t>
            </a:r>
            <a:endParaRPr lang="en-IN" dirty="0">
              <a:effectLst/>
            </a:endParaRPr>
          </a:p>
          <a:p>
            <a:pPr rtl="0"/>
            <a:r>
              <a:rPr lang="en-IN" sz="1800" b="0" i="0" u="none" strike="noStrike" dirty="0" err="1">
                <a:solidFill>
                  <a:srgbClr val="000000"/>
                </a:solidFill>
                <a:effectLst/>
                <a:latin typeface="Times New Roman" panose="02020603050405020304" pitchFamily="18" charset="0"/>
              </a:rPr>
              <a:t>Gkioni</a:t>
            </a:r>
            <a:r>
              <a:rPr lang="en-IN" sz="1800" b="0" i="0" u="none" strike="noStrike" dirty="0">
                <a:solidFill>
                  <a:srgbClr val="000000"/>
                </a:solidFill>
                <a:effectLst/>
                <a:latin typeface="Times New Roman" panose="02020603050405020304" pitchFamily="18" charset="0"/>
              </a:rPr>
              <a:t>, E., </a:t>
            </a:r>
            <a:r>
              <a:rPr lang="en-IN" sz="1800" b="0" i="0" u="none" strike="noStrike" dirty="0" err="1">
                <a:solidFill>
                  <a:srgbClr val="000000"/>
                </a:solidFill>
                <a:effectLst/>
                <a:latin typeface="Times New Roman" panose="02020603050405020304" pitchFamily="18" charset="0"/>
              </a:rPr>
              <a:t>Rius</a:t>
            </a:r>
            <a:r>
              <a:rPr lang="en-IN" sz="1800" b="0" i="0" u="none" strike="noStrike" dirty="0">
                <a:solidFill>
                  <a:srgbClr val="000000"/>
                </a:solidFill>
                <a:effectLst/>
                <a:latin typeface="Times New Roman" panose="02020603050405020304" pitchFamily="18" charset="0"/>
              </a:rPr>
              <a:t>, R., Dodd, S. and Gamble, C., (2019). A systematic review describes models for recruitment prediction at the design stage of a clinical trial. </a:t>
            </a:r>
            <a:r>
              <a:rPr lang="en-IN" sz="1800" b="0" i="1" u="none" strike="noStrike" dirty="0">
                <a:solidFill>
                  <a:srgbClr val="000000"/>
                </a:solidFill>
                <a:effectLst/>
                <a:latin typeface="Times New Roman" panose="02020603050405020304" pitchFamily="18" charset="0"/>
              </a:rPr>
              <a:t>Journal of clinical epidemiology</a:t>
            </a:r>
            <a:r>
              <a:rPr lang="en-IN" sz="1800" b="0" i="0" u="none" strike="noStrike" dirty="0">
                <a:solidFill>
                  <a:srgbClr val="000000"/>
                </a:solidFill>
                <a:effectLst/>
                <a:latin typeface="Times New Roman" panose="02020603050405020304" pitchFamily="18" charset="0"/>
              </a:rPr>
              <a:t>, </a:t>
            </a:r>
            <a:r>
              <a:rPr lang="en-IN" sz="1800" b="0" i="1" u="none" strike="noStrike" dirty="0">
                <a:solidFill>
                  <a:srgbClr val="000000"/>
                </a:solidFill>
                <a:effectLst/>
                <a:latin typeface="Times New Roman" panose="02020603050405020304" pitchFamily="18" charset="0"/>
              </a:rPr>
              <a:t>115</a:t>
            </a:r>
            <a:r>
              <a:rPr lang="en-IN" sz="1800" b="0" i="0" u="none" strike="noStrike" dirty="0">
                <a:solidFill>
                  <a:srgbClr val="000000"/>
                </a:solidFill>
                <a:effectLst/>
                <a:latin typeface="Times New Roman" panose="02020603050405020304" pitchFamily="18" charset="0"/>
              </a:rPr>
              <a:t>, pp.141-149.</a:t>
            </a:r>
            <a:endParaRPr lang="en-IN" dirty="0">
              <a:effectLst/>
            </a:endParaRPr>
          </a:p>
          <a:p>
            <a:pPr rtl="0"/>
            <a:r>
              <a:rPr lang="en-IN" sz="1800" b="0" i="0" u="none" strike="noStrike" dirty="0" err="1">
                <a:solidFill>
                  <a:srgbClr val="000000"/>
                </a:solidFill>
                <a:effectLst/>
                <a:latin typeface="Times New Roman" panose="02020603050405020304" pitchFamily="18" charset="0"/>
              </a:rPr>
              <a:t>Dineen</a:t>
            </a:r>
            <a:r>
              <a:rPr lang="en-IN" sz="1800" b="0" i="0" u="none" strike="noStrike" dirty="0">
                <a:solidFill>
                  <a:srgbClr val="000000"/>
                </a:solidFill>
                <a:effectLst/>
                <a:latin typeface="Times New Roman" panose="02020603050405020304" pitchFamily="18" charset="0"/>
              </a:rPr>
              <a:t>, B.R. and </a:t>
            </a:r>
            <a:r>
              <a:rPr lang="en-IN" sz="1800" b="0" i="0" u="none" strike="noStrike" dirty="0" err="1">
                <a:solidFill>
                  <a:srgbClr val="000000"/>
                </a:solidFill>
                <a:effectLst/>
                <a:latin typeface="Times New Roman" panose="02020603050405020304" pitchFamily="18" charset="0"/>
              </a:rPr>
              <a:t>Soltis</a:t>
            </a:r>
            <a:r>
              <a:rPr lang="en-IN" sz="1800" b="0" i="0" u="none" strike="noStrike" dirty="0">
                <a:solidFill>
                  <a:srgbClr val="000000"/>
                </a:solidFill>
                <a:effectLst/>
                <a:latin typeface="Times New Roman" panose="02020603050405020304" pitchFamily="18" charset="0"/>
              </a:rPr>
              <a:t>, S.M., (2011). Recruitment: A review of research and emerging directions.</a:t>
            </a:r>
            <a:endParaRPr lang="en-IN" dirty="0">
              <a:effectLst/>
            </a:endParaRPr>
          </a:p>
          <a:p>
            <a:pPr rtl="0"/>
            <a:r>
              <a:rPr lang="en-IN" sz="1800" b="0" i="0" u="none" strike="noStrike" dirty="0">
                <a:solidFill>
                  <a:srgbClr val="000000"/>
                </a:solidFill>
                <a:effectLst/>
                <a:latin typeface="Times New Roman" panose="02020603050405020304" pitchFamily="18" charset="0"/>
              </a:rPr>
              <a:t>Saks, A.M., (2013). How do you study recruitment? A consideration of the issues and complexity of designing and conducting recruitment research. </a:t>
            </a:r>
            <a:r>
              <a:rPr lang="en-IN" sz="1800" b="0" i="1" u="none" strike="noStrike" dirty="0">
                <a:solidFill>
                  <a:srgbClr val="000000"/>
                </a:solidFill>
                <a:effectLst/>
                <a:latin typeface="Times New Roman" panose="02020603050405020304" pitchFamily="18" charset="0"/>
              </a:rPr>
              <a:t>The Oxford handbook of recruitment</a:t>
            </a:r>
            <a:r>
              <a:rPr lang="en-IN" sz="1800" b="0" i="0" u="none" strike="noStrike" dirty="0">
                <a:solidFill>
                  <a:srgbClr val="000000"/>
                </a:solidFill>
                <a:effectLst/>
                <a:latin typeface="Times New Roman" panose="02020603050405020304" pitchFamily="18" charset="0"/>
              </a:rPr>
              <a:t>, pp.463-491.</a:t>
            </a:r>
            <a:endParaRPr lang="en-IN" dirty="0">
              <a:effectLst/>
            </a:endParaRPr>
          </a:p>
          <a:p>
            <a:pPr rtl="0"/>
            <a:r>
              <a:rPr lang="en-IN" sz="1800" b="0" i="0" u="none" strike="noStrike" dirty="0" err="1">
                <a:solidFill>
                  <a:srgbClr val="000000"/>
                </a:solidFill>
                <a:effectLst/>
                <a:latin typeface="Times New Roman" panose="02020603050405020304" pitchFamily="18" charset="0"/>
              </a:rPr>
              <a:t>GlobalData</a:t>
            </a:r>
            <a:r>
              <a:rPr lang="en-IN" sz="1800" b="0" i="0" u="none" strike="noStrike" dirty="0">
                <a:solidFill>
                  <a:srgbClr val="000000"/>
                </a:solidFill>
                <a:effectLst/>
                <a:latin typeface="Times New Roman" panose="02020603050405020304" pitchFamily="18" charset="0"/>
              </a:rPr>
              <a:t>, (2026). </a:t>
            </a:r>
            <a:r>
              <a:rPr lang="en-IN" sz="1800" b="0" i="1" u="none" strike="noStrike" dirty="0">
                <a:solidFill>
                  <a:srgbClr val="000000"/>
                </a:solidFill>
                <a:effectLst/>
                <a:latin typeface="Times New Roman" panose="02020603050405020304" pitchFamily="18" charset="0"/>
              </a:rPr>
              <a:t>Tesco Plc - Company Profile. </a:t>
            </a:r>
            <a:r>
              <a:rPr lang="en-IN" sz="1800" b="0" i="0" u="none" strike="noStrike" dirty="0">
                <a:solidFill>
                  <a:srgbClr val="000000"/>
                </a:solidFill>
                <a:effectLst/>
                <a:latin typeface="Times New Roman" panose="02020603050405020304" pitchFamily="18" charset="0"/>
              </a:rPr>
              <a:t>Available at </a:t>
            </a:r>
            <a:r>
              <a:rPr lang="en-IN" sz="1800" b="0" i="0" u="sng" strike="noStrike" dirty="0">
                <a:solidFill>
                  <a:srgbClr val="1155CC"/>
                </a:solidFill>
                <a:effectLst/>
                <a:latin typeface="Times New Roman" panose="02020603050405020304" pitchFamily="18" charset="0"/>
                <a:hlinkClick r:id="rId3"/>
              </a:rPr>
              <a:t>https://www.globaldata.com/company-profile/tesco-plc/</a:t>
            </a:r>
            <a:r>
              <a:rPr lang="en-IN" sz="1800" b="0" i="0" u="none" strike="noStrike" dirty="0">
                <a:solidFill>
                  <a:srgbClr val="000000"/>
                </a:solidFill>
                <a:effectLst/>
                <a:latin typeface="Times New Roman" panose="02020603050405020304" pitchFamily="18" charset="0"/>
              </a:rPr>
              <a:t> [Accessed 26 February 2026]</a:t>
            </a:r>
            <a:endParaRPr lang="en-IN" dirty="0">
              <a:effectLst/>
            </a:endParaRPr>
          </a:p>
          <a:p>
            <a:r>
              <a:rPr lang="en-IN" sz="1800" b="0" i="0" u="none" strike="noStrike" dirty="0">
                <a:solidFill>
                  <a:srgbClr val="000000"/>
                </a:solidFill>
                <a:effectLst/>
                <a:latin typeface="Times New Roman" panose="02020603050405020304" pitchFamily="18" charset="0"/>
              </a:rPr>
              <a:t>Bloomberg, (2026). </a:t>
            </a:r>
            <a:r>
              <a:rPr lang="en-IN" sz="1800" b="0" i="1" u="none" strike="noStrike" dirty="0">
                <a:solidFill>
                  <a:srgbClr val="000000"/>
                </a:solidFill>
                <a:effectLst/>
                <a:latin typeface="Times New Roman" panose="02020603050405020304" pitchFamily="18" charset="0"/>
              </a:rPr>
              <a:t>Tesco PLC. </a:t>
            </a:r>
            <a:r>
              <a:rPr lang="en-IN" sz="1800" b="0" i="0" u="none" strike="noStrike" dirty="0">
                <a:solidFill>
                  <a:srgbClr val="000000"/>
                </a:solidFill>
                <a:effectLst/>
                <a:latin typeface="Times New Roman" panose="02020603050405020304" pitchFamily="18" charset="0"/>
              </a:rPr>
              <a:t>Available at </a:t>
            </a:r>
            <a:r>
              <a:rPr lang="en-IN" sz="1800" b="0" i="0" u="sng" strike="noStrike" dirty="0">
                <a:solidFill>
                  <a:srgbClr val="1155CC"/>
                </a:solidFill>
                <a:effectLst/>
                <a:latin typeface="Times New Roman" panose="02020603050405020304" pitchFamily="18" charset="0"/>
                <a:hlinkClick r:id="rId4"/>
              </a:rPr>
              <a:t>https://www.bloomberg.com/profile/company/TSCO:LN</a:t>
            </a:r>
            <a:r>
              <a:rPr lang="en-IN" sz="1800" b="0" i="0" u="none" strike="noStrike" dirty="0">
                <a:solidFill>
                  <a:srgbClr val="000000"/>
                </a:solidFill>
                <a:effectLst/>
                <a:latin typeface="Times New Roman" panose="02020603050405020304" pitchFamily="18" charset="0"/>
              </a:rPr>
              <a:t> [Accessed 26 February 2026]</a:t>
            </a:r>
            <a:endParaRPr lang="en-US" dirty="0"/>
          </a:p>
        </p:txBody>
      </p:sp>
      <p:sp>
        <p:nvSpPr>
          <p:cNvPr id="4" name="Slide Number Placeholder 3"/>
          <p:cNvSpPr>
            <a:spLocks noGrp="1"/>
          </p:cNvSpPr>
          <p:nvPr>
            <p:ph type="sldNum" sz="quarter" idx="5"/>
          </p:nvPr>
        </p:nvSpPr>
        <p:spPr/>
        <p:txBody>
          <a:bodyPr/>
          <a:lstStyle/>
          <a:p>
            <a:fld id="{DABC3608-C8F8-8949-9460-71D618D2668A}" type="slidenum">
              <a:rPr lang="en-US" smtClean="0"/>
              <a:t>14</a:t>
            </a:fld>
            <a:endParaRPr lang="en-US"/>
          </a:p>
        </p:txBody>
      </p:sp>
    </p:spTree>
    <p:extLst>
      <p:ext uri="{BB962C8B-B14F-4D97-AF65-F5344CB8AC3E}">
        <p14:creationId xmlns:p14="http://schemas.microsoft.com/office/powerpoint/2010/main" val="34840039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E65BAB-C3AA-2683-0EAF-77CC7884995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82483CA-D935-23C7-21A7-8C75D3E785B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FE2532A-F4D0-36D1-B2EA-12273F4EB895}"/>
              </a:ext>
            </a:extLst>
          </p:cNvPr>
          <p:cNvSpPr>
            <a:spLocks noGrp="1"/>
          </p:cNvSpPr>
          <p:nvPr>
            <p:ph type="dt" sz="half" idx="10"/>
          </p:nvPr>
        </p:nvSpPr>
        <p:spPr/>
        <p:txBody>
          <a:bodyPr/>
          <a:lstStyle/>
          <a:p>
            <a:fld id="{B80EECC4-95D9-2140-92E5-15729A41D6DF}" type="datetimeFigureOut">
              <a:rPr lang="en-US" smtClean="0"/>
              <a:t>3/7/2026</a:t>
            </a:fld>
            <a:endParaRPr lang="en-US"/>
          </a:p>
        </p:txBody>
      </p:sp>
      <p:sp>
        <p:nvSpPr>
          <p:cNvPr id="5" name="Footer Placeholder 4">
            <a:extLst>
              <a:ext uri="{FF2B5EF4-FFF2-40B4-BE49-F238E27FC236}">
                <a16:creationId xmlns:a16="http://schemas.microsoft.com/office/drawing/2014/main" id="{012DDC65-740B-8FFC-6808-33503CA9EC0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02F37C0-9DA6-66F8-3559-E2534DFDB1BD}"/>
              </a:ext>
            </a:extLst>
          </p:cNvPr>
          <p:cNvSpPr>
            <a:spLocks noGrp="1"/>
          </p:cNvSpPr>
          <p:nvPr>
            <p:ph type="sldNum" sz="quarter" idx="12"/>
          </p:nvPr>
        </p:nvSpPr>
        <p:spPr/>
        <p:txBody>
          <a:bodyPr/>
          <a:lstStyle/>
          <a:p>
            <a:fld id="{90F9FC8D-A0D4-264D-B3D2-97833AF5BB45}" type="slidenum">
              <a:rPr lang="en-US" smtClean="0"/>
              <a:t>‹#›</a:t>
            </a:fld>
            <a:endParaRPr lang="en-US"/>
          </a:p>
        </p:txBody>
      </p:sp>
    </p:spTree>
    <p:extLst>
      <p:ext uri="{BB962C8B-B14F-4D97-AF65-F5344CB8AC3E}">
        <p14:creationId xmlns:p14="http://schemas.microsoft.com/office/powerpoint/2010/main" val="12007018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B9A6E9-B783-4F40-FAFE-8B3609B0CEE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7017600-7359-9EBC-F7ED-4DEF69F358A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46D70B2-780C-D06F-9477-AF9422B131FE}"/>
              </a:ext>
            </a:extLst>
          </p:cNvPr>
          <p:cNvSpPr>
            <a:spLocks noGrp="1"/>
          </p:cNvSpPr>
          <p:nvPr>
            <p:ph type="dt" sz="half" idx="10"/>
          </p:nvPr>
        </p:nvSpPr>
        <p:spPr/>
        <p:txBody>
          <a:bodyPr/>
          <a:lstStyle/>
          <a:p>
            <a:fld id="{B80EECC4-95D9-2140-92E5-15729A41D6DF}" type="datetimeFigureOut">
              <a:rPr lang="en-US" smtClean="0"/>
              <a:t>3/7/2026</a:t>
            </a:fld>
            <a:endParaRPr lang="en-US"/>
          </a:p>
        </p:txBody>
      </p:sp>
      <p:sp>
        <p:nvSpPr>
          <p:cNvPr id="5" name="Footer Placeholder 4">
            <a:extLst>
              <a:ext uri="{FF2B5EF4-FFF2-40B4-BE49-F238E27FC236}">
                <a16:creationId xmlns:a16="http://schemas.microsoft.com/office/drawing/2014/main" id="{05F83F9D-0C18-E7B1-5900-7215DC9E675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70A94AE-7A62-0169-72C8-1E86D18544A0}"/>
              </a:ext>
            </a:extLst>
          </p:cNvPr>
          <p:cNvSpPr>
            <a:spLocks noGrp="1"/>
          </p:cNvSpPr>
          <p:nvPr>
            <p:ph type="sldNum" sz="quarter" idx="12"/>
          </p:nvPr>
        </p:nvSpPr>
        <p:spPr/>
        <p:txBody>
          <a:bodyPr/>
          <a:lstStyle/>
          <a:p>
            <a:fld id="{90F9FC8D-A0D4-264D-B3D2-97833AF5BB45}" type="slidenum">
              <a:rPr lang="en-US" smtClean="0"/>
              <a:t>‹#›</a:t>
            </a:fld>
            <a:endParaRPr lang="en-US"/>
          </a:p>
        </p:txBody>
      </p:sp>
    </p:spTree>
    <p:extLst>
      <p:ext uri="{BB962C8B-B14F-4D97-AF65-F5344CB8AC3E}">
        <p14:creationId xmlns:p14="http://schemas.microsoft.com/office/powerpoint/2010/main" val="7163829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A94DDA-8124-A75A-66AA-C7EABC8D6C0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B9267B2A-10BB-C68B-81F3-1B57F1C5D16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CF1F7EE-B834-B91F-C20C-E6E4EA5BD122}"/>
              </a:ext>
            </a:extLst>
          </p:cNvPr>
          <p:cNvSpPr>
            <a:spLocks noGrp="1"/>
          </p:cNvSpPr>
          <p:nvPr>
            <p:ph type="dt" sz="half" idx="10"/>
          </p:nvPr>
        </p:nvSpPr>
        <p:spPr/>
        <p:txBody>
          <a:bodyPr/>
          <a:lstStyle/>
          <a:p>
            <a:fld id="{B80EECC4-95D9-2140-92E5-15729A41D6DF}" type="datetimeFigureOut">
              <a:rPr lang="en-US" smtClean="0"/>
              <a:t>3/7/2026</a:t>
            </a:fld>
            <a:endParaRPr lang="en-US"/>
          </a:p>
        </p:txBody>
      </p:sp>
      <p:sp>
        <p:nvSpPr>
          <p:cNvPr id="5" name="Footer Placeholder 4">
            <a:extLst>
              <a:ext uri="{FF2B5EF4-FFF2-40B4-BE49-F238E27FC236}">
                <a16:creationId xmlns:a16="http://schemas.microsoft.com/office/drawing/2014/main" id="{3915CD76-AC35-F57C-20C6-595B9BD10A2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92364C4-8791-005A-94F5-C53918282F25}"/>
              </a:ext>
            </a:extLst>
          </p:cNvPr>
          <p:cNvSpPr>
            <a:spLocks noGrp="1"/>
          </p:cNvSpPr>
          <p:nvPr>
            <p:ph type="sldNum" sz="quarter" idx="12"/>
          </p:nvPr>
        </p:nvSpPr>
        <p:spPr/>
        <p:txBody>
          <a:bodyPr/>
          <a:lstStyle/>
          <a:p>
            <a:fld id="{90F9FC8D-A0D4-264D-B3D2-97833AF5BB45}" type="slidenum">
              <a:rPr lang="en-US" smtClean="0"/>
              <a:t>‹#›</a:t>
            </a:fld>
            <a:endParaRPr lang="en-US"/>
          </a:p>
        </p:txBody>
      </p:sp>
    </p:spTree>
    <p:extLst>
      <p:ext uri="{BB962C8B-B14F-4D97-AF65-F5344CB8AC3E}">
        <p14:creationId xmlns:p14="http://schemas.microsoft.com/office/powerpoint/2010/main" val="26107609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A42784-4C78-26A5-65C5-CC290F361F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8A00E8E-C87C-3CE5-91A6-FBCF412DA0F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976EDF5-3981-FB51-AD91-2EA1EA297B5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5415FB3-FD5A-E1F8-7D41-8DE42A7F170A}"/>
              </a:ext>
            </a:extLst>
          </p:cNvPr>
          <p:cNvSpPr>
            <a:spLocks noGrp="1"/>
          </p:cNvSpPr>
          <p:nvPr>
            <p:ph type="dt" sz="half" idx="10"/>
          </p:nvPr>
        </p:nvSpPr>
        <p:spPr/>
        <p:txBody>
          <a:bodyPr/>
          <a:lstStyle/>
          <a:p>
            <a:fld id="{B80EECC4-95D9-2140-92E5-15729A41D6DF}" type="datetimeFigureOut">
              <a:rPr lang="en-US" smtClean="0"/>
              <a:t>3/7/2026</a:t>
            </a:fld>
            <a:endParaRPr lang="en-US"/>
          </a:p>
        </p:txBody>
      </p:sp>
      <p:sp>
        <p:nvSpPr>
          <p:cNvPr id="6" name="Footer Placeholder 5">
            <a:extLst>
              <a:ext uri="{FF2B5EF4-FFF2-40B4-BE49-F238E27FC236}">
                <a16:creationId xmlns:a16="http://schemas.microsoft.com/office/drawing/2014/main" id="{0F519721-629B-62A8-9600-74F25B3E8D2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CA744A8-6974-9714-F480-213DBA4EA440}"/>
              </a:ext>
            </a:extLst>
          </p:cNvPr>
          <p:cNvSpPr>
            <a:spLocks noGrp="1"/>
          </p:cNvSpPr>
          <p:nvPr>
            <p:ph type="sldNum" sz="quarter" idx="12"/>
          </p:nvPr>
        </p:nvSpPr>
        <p:spPr/>
        <p:txBody>
          <a:bodyPr/>
          <a:lstStyle/>
          <a:p>
            <a:fld id="{90F9FC8D-A0D4-264D-B3D2-97833AF5BB45}" type="slidenum">
              <a:rPr lang="en-US" smtClean="0"/>
              <a:t>‹#›</a:t>
            </a:fld>
            <a:endParaRPr lang="en-US"/>
          </a:p>
        </p:txBody>
      </p:sp>
    </p:spTree>
    <p:extLst>
      <p:ext uri="{BB962C8B-B14F-4D97-AF65-F5344CB8AC3E}">
        <p14:creationId xmlns:p14="http://schemas.microsoft.com/office/powerpoint/2010/main" val="14868429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73BC4A-6F9C-7EB7-FB43-FED956B6C72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0BFD618-1976-0AE7-05F8-5BE096B4587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4357D39-3B2D-A1F7-AA59-29031B0DF6A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CAF2AB8-70B2-4FBE-7F13-BC604DD7C58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1373E33-D173-61FE-A62F-7313B2D0D0D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F216185-56B0-F580-5ED2-4857AC21EAA7}"/>
              </a:ext>
            </a:extLst>
          </p:cNvPr>
          <p:cNvSpPr>
            <a:spLocks noGrp="1"/>
          </p:cNvSpPr>
          <p:nvPr>
            <p:ph type="dt" sz="half" idx="10"/>
          </p:nvPr>
        </p:nvSpPr>
        <p:spPr/>
        <p:txBody>
          <a:bodyPr/>
          <a:lstStyle/>
          <a:p>
            <a:fld id="{B80EECC4-95D9-2140-92E5-15729A41D6DF}" type="datetimeFigureOut">
              <a:rPr lang="en-US" smtClean="0"/>
              <a:t>3/7/2026</a:t>
            </a:fld>
            <a:endParaRPr lang="en-US"/>
          </a:p>
        </p:txBody>
      </p:sp>
      <p:sp>
        <p:nvSpPr>
          <p:cNvPr id="8" name="Footer Placeholder 7">
            <a:extLst>
              <a:ext uri="{FF2B5EF4-FFF2-40B4-BE49-F238E27FC236}">
                <a16:creationId xmlns:a16="http://schemas.microsoft.com/office/drawing/2014/main" id="{7E1F7FC1-E451-9A38-727F-310673E5E2C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F342630-1CE5-CF72-BB56-7D52D023AEF6}"/>
              </a:ext>
            </a:extLst>
          </p:cNvPr>
          <p:cNvSpPr>
            <a:spLocks noGrp="1"/>
          </p:cNvSpPr>
          <p:nvPr>
            <p:ph type="sldNum" sz="quarter" idx="12"/>
          </p:nvPr>
        </p:nvSpPr>
        <p:spPr/>
        <p:txBody>
          <a:bodyPr/>
          <a:lstStyle/>
          <a:p>
            <a:fld id="{90F9FC8D-A0D4-264D-B3D2-97833AF5BB45}" type="slidenum">
              <a:rPr lang="en-US" smtClean="0"/>
              <a:t>‹#›</a:t>
            </a:fld>
            <a:endParaRPr lang="en-US"/>
          </a:p>
        </p:txBody>
      </p:sp>
    </p:spTree>
    <p:extLst>
      <p:ext uri="{BB962C8B-B14F-4D97-AF65-F5344CB8AC3E}">
        <p14:creationId xmlns:p14="http://schemas.microsoft.com/office/powerpoint/2010/main" val="12382344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D4C4C4-9B2F-E079-5493-23679693C70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6F4E48B-4B21-6FCC-76CC-22E9A0A4EA64}"/>
              </a:ext>
            </a:extLst>
          </p:cNvPr>
          <p:cNvSpPr>
            <a:spLocks noGrp="1"/>
          </p:cNvSpPr>
          <p:nvPr>
            <p:ph type="dt" sz="half" idx="10"/>
          </p:nvPr>
        </p:nvSpPr>
        <p:spPr/>
        <p:txBody>
          <a:bodyPr/>
          <a:lstStyle/>
          <a:p>
            <a:fld id="{B80EECC4-95D9-2140-92E5-15729A41D6DF}" type="datetimeFigureOut">
              <a:rPr lang="en-US" smtClean="0"/>
              <a:t>3/7/2026</a:t>
            </a:fld>
            <a:endParaRPr lang="en-US"/>
          </a:p>
        </p:txBody>
      </p:sp>
      <p:sp>
        <p:nvSpPr>
          <p:cNvPr id="4" name="Footer Placeholder 3">
            <a:extLst>
              <a:ext uri="{FF2B5EF4-FFF2-40B4-BE49-F238E27FC236}">
                <a16:creationId xmlns:a16="http://schemas.microsoft.com/office/drawing/2014/main" id="{29FB9688-9ED9-0FDB-79A7-41FFE704267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F76CF1B-13E1-C997-C3F1-5D800CF5C617}"/>
              </a:ext>
            </a:extLst>
          </p:cNvPr>
          <p:cNvSpPr>
            <a:spLocks noGrp="1"/>
          </p:cNvSpPr>
          <p:nvPr>
            <p:ph type="sldNum" sz="quarter" idx="12"/>
          </p:nvPr>
        </p:nvSpPr>
        <p:spPr/>
        <p:txBody>
          <a:bodyPr/>
          <a:lstStyle/>
          <a:p>
            <a:fld id="{90F9FC8D-A0D4-264D-B3D2-97833AF5BB45}" type="slidenum">
              <a:rPr lang="en-US" smtClean="0"/>
              <a:t>‹#›</a:t>
            </a:fld>
            <a:endParaRPr lang="en-US"/>
          </a:p>
        </p:txBody>
      </p:sp>
    </p:spTree>
    <p:extLst>
      <p:ext uri="{BB962C8B-B14F-4D97-AF65-F5344CB8AC3E}">
        <p14:creationId xmlns:p14="http://schemas.microsoft.com/office/powerpoint/2010/main" val="29963050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12D9F56-E12A-B288-4F1B-C1CDA3A9DC6D}"/>
              </a:ext>
            </a:extLst>
          </p:cNvPr>
          <p:cNvSpPr>
            <a:spLocks noGrp="1"/>
          </p:cNvSpPr>
          <p:nvPr>
            <p:ph type="dt" sz="half" idx="10"/>
          </p:nvPr>
        </p:nvSpPr>
        <p:spPr/>
        <p:txBody>
          <a:bodyPr/>
          <a:lstStyle/>
          <a:p>
            <a:fld id="{B80EECC4-95D9-2140-92E5-15729A41D6DF}" type="datetimeFigureOut">
              <a:rPr lang="en-US" smtClean="0"/>
              <a:t>3/7/2026</a:t>
            </a:fld>
            <a:endParaRPr lang="en-US"/>
          </a:p>
        </p:txBody>
      </p:sp>
      <p:sp>
        <p:nvSpPr>
          <p:cNvPr id="3" name="Footer Placeholder 2">
            <a:extLst>
              <a:ext uri="{FF2B5EF4-FFF2-40B4-BE49-F238E27FC236}">
                <a16:creationId xmlns:a16="http://schemas.microsoft.com/office/drawing/2014/main" id="{7D4C4931-A506-C540-72B9-07D7D5E4A2E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F5818DB5-A5E8-7735-77A8-DD7EF48FB889}"/>
              </a:ext>
            </a:extLst>
          </p:cNvPr>
          <p:cNvSpPr>
            <a:spLocks noGrp="1"/>
          </p:cNvSpPr>
          <p:nvPr>
            <p:ph type="sldNum" sz="quarter" idx="12"/>
          </p:nvPr>
        </p:nvSpPr>
        <p:spPr/>
        <p:txBody>
          <a:bodyPr/>
          <a:lstStyle/>
          <a:p>
            <a:fld id="{90F9FC8D-A0D4-264D-B3D2-97833AF5BB45}" type="slidenum">
              <a:rPr lang="en-US" smtClean="0"/>
              <a:t>‹#›</a:t>
            </a:fld>
            <a:endParaRPr lang="en-US"/>
          </a:p>
        </p:txBody>
      </p:sp>
    </p:spTree>
    <p:extLst>
      <p:ext uri="{BB962C8B-B14F-4D97-AF65-F5344CB8AC3E}">
        <p14:creationId xmlns:p14="http://schemas.microsoft.com/office/powerpoint/2010/main" val="24343589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CEF15E-D228-A0FA-6F50-6CB850BD23C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8A0B60E4-BFDA-F4D5-89DB-2EB453DC925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32F3515-5A42-B3AA-3B4E-62C58AF1D8B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A154D78-4562-1692-B072-B9A22EB69A5E}"/>
              </a:ext>
            </a:extLst>
          </p:cNvPr>
          <p:cNvSpPr>
            <a:spLocks noGrp="1"/>
          </p:cNvSpPr>
          <p:nvPr>
            <p:ph type="dt" sz="half" idx="10"/>
          </p:nvPr>
        </p:nvSpPr>
        <p:spPr/>
        <p:txBody>
          <a:bodyPr/>
          <a:lstStyle/>
          <a:p>
            <a:fld id="{B80EECC4-95D9-2140-92E5-15729A41D6DF}" type="datetimeFigureOut">
              <a:rPr lang="en-US" smtClean="0"/>
              <a:t>3/7/2026</a:t>
            </a:fld>
            <a:endParaRPr lang="en-US"/>
          </a:p>
        </p:txBody>
      </p:sp>
      <p:sp>
        <p:nvSpPr>
          <p:cNvPr id="6" name="Footer Placeholder 5">
            <a:extLst>
              <a:ext uri="{FF2B5EF4-FFF2-40B4-BE49-F238E27FC236}">
                <a16:creationId xmlns:a16="http://schemas.microsoft.com/office/drawing/2014/main" id="{C2BE8B12-F543-B610-3116-FBB5F2633B1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6FC7B8A-FD13-BCCA-B32B-614375CEF3B3}"/>
              </a:ext>
            </a:extLst>
          </p:cNvPr>
          <p:cNvSpPr>
            <a:spLocks noGrp="1"/>
          </p:cNvSpPr>
          <p:nvPr>
            <p:ph type="sldNum" sz="quarter" idx="12"/>
          </p:nvPr>
        </p:nvSpPr>
        <p:spPr/>
        <p:txBody>
          <a:bodyPr/>
          <a:lstStyle/>
          <a:p>
            <a:fld id="{90F9FC8D-A0D4-264D-B3D2-97833AF5BB45}" type="slidenum">
              <a:rPr lang="en-US" smtClean="0"/>
              <a:t>‹#›</a:t>
            </a:fld>
            <a:endParaRPr lang="en-US"/>
          </a:p>
        </p:txBody>
      </p:sp>
    </p:spTree>
    <p:extLst>
      <p:ext uri="{BB962C8B-B14F-4D97-AF65-F5344CB8AC3E}">
        <p14:creationId xmlns:p14="http://schemas.microsoft.com/office/powerpoint/2010/main" val="4424159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E829F2-1702-43A6-747C-D5740F554BA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1B5C48B-CB54-7C67-5C85-25053EFA9C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21F9597-D178-5040-1F5E-A9E680FE96F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1F38E21-9A27-CB91-551C-8E050498E091}"/>
              </a:ext>
            </a:extLst>
          </p:cNvPr>
          <p:cNvSpPr>
            <a:spLocks noGrp="1"/>
          </p:cNvSpPr>
          <p:nvPr>
            <p:ph type="dt" sz="half" idx="10"/>
          </p:nvPr>
        </p:nvSpPr>
        <p:spPr/>
        <p:txBody>
          <a:bodyPr/>
          <a:lstStyle/>
          <a:p>
            <a:fld id="{B80EECC4-95D9-2140-92E5-15729A41D6DF}" type="datetimeFigureOut">
              <a:rPr lang="en-US" smtClean="0"/>
              <a:t>3/7/2026</a:t>
            </a:fld>
            <a:endParaRPr lang="en-US"/>
          </a:p>
        </p:txBody>
      </p:sp>
      <p:sp>
        <p:nvSpPr>
          <p:cNvPr id="6" name="Footer Placeholder 5">
            <a:extLst>
              <a:ext uri="{FF2B5EF4-FFF2-40B4-BE49-F238E27FC236}">
                <a16:creationId xmlns:a16="http://schemas.microsoft.com/office/drawing/2014/main" id="{E2497847-153C-2122-3267-B94477A83C6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7C37F4B-324A-59DD-2C32-84B209749126}"/>
              </a:ext>
            </a:extLst>
          </p:cNvPr>
          <p:cNvSpPr>
            <a:spLocks noGrp="1"/>
          </p:cNvSpPr>
          <p:nvPr>
            <p:ph type="sldNum" sz="quarter" idx="12"/>
          </p:nvPr>
        </p:nvSpPr>
        <p:spPr/>
        <p:txBody>
          <a:bodyPr/>
          <a:lstStyle/>
          <a:p>
            <a:fld id="{90F9FC8D-A0D4-264D-B3D2-97833AF5BB45}" type="slidenum">
              <a:rPr lang="en-US" smtClean="0"/>
              <a:t>‹#›</a:t>
            </a:fld>
            <a:endParaRPr lang="en-US"/>
          </a:p>
        </p:txBody>
      </p:sp>
    </p:spTree>
    <p:extLst>
      <p:ext uri="{BB962C8B-B14F-4D97-AF65-F5344CB8AC3E}">
        <p14:creationId xmlns:p14="http://schemas.microsoft.com/office/powerpoint/2010/main" val="27979461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E00A21-D4C8-493C-42EF-BECDA2B1323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74DB7F2-AD38-EE8C-1EDA-F603CE19F57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C456054-1198-3B8B-22FA-1C3E988C66A4}"/>
              </a:ext>
            </a:extLst>
          </p:cNvPr>
          <p:cNvSpPr>
            <a:spLocks noGrp="1"/>
          </p:cNvSpPr>
          <p:nvPr>
            <p:ph type="dt" sz="half" idx="10"/>
          </p:nvPr>
        </p:nvSpPr>
        <p:spPr/>
        <p:txBody>
          <a:bodyPr/>
          <a:lstStyle/>
          <a:p>
            <a:fld id="{B80EECC4-95D9-2140-92E5-15729A41D6DF}" type="datetimeFigureOut">
              <a:rPr lang="en-US" smtClean="0"/>
              <a:t>3/7/2026</a:t>
            </a:fld>
            <a:endParaRPr lang="en-US"/>
          </a:p>
        </p:txBody>
      </p:sp>
      <p:sp>
        <p:nvSpPr>
          <p:cNvPr id="5" name="Footer Placeholder 4">
            <a:extLst>
              <a:ext uri="{FF2B5EF4-FFF2-40B4-BE49-F238E27FC236}">
                <a16:creationId xmlns:a16="http://schemas.microsoft.com/office/drawing/2014/main" id="{2B2866DC-3755-58A2-9295-96BB5EC5BF4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9A3699-96D9-7449-4D80-82540EE434D9}"/>
              </a:ext>
            </a:extLst>
          </p:cNvPr>
          <p:cNvSpPr>
            <a:spLocks noGrp="1"/>
          </p:cNvSpPr>
          <p:nvPr>
            <p:ph type="sldNum" sz="quarter" idx="12"/>
          </p:nvPr>
        </p:nvSpPr>
        <p:spPr/>
        <p:txBody>
          <a:bodyPr/>
          <a:lstStyle/>
          <a:p>
            <a:fld id="{90F9FC8D-A0D4-264D-B3D2-97833AF5BB45}" type="slidenum">
              <a:rPr lang="en-US" smtClean="0"/>
              <a:t>‹#›</a:t>
            </a:fld>
            <a:endParaRPr lang="en-US"/>
          </a:p>
        </p:txBody>
      </p:sp>
    </p:spTree>
    <p:extLst>
      <p:ext uri="{BB962C8B-B14F-4D97-AF65-F5344CB8AC3E}">
        <p14:creationId xmlns:p14="http://schemas.microsoft.com/office/powerpoint/2010/main" val="36371563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10AE652-17F3-4168-CB5C-DA430F55C6E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14D6903-C92A-C8E5-2072-23EB0A5B50D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5A35DB7-13B3-EEC9-CBCC-4245E86E04D5}"/>
              </a:ext>
            </a:extLst>
          </p:cNvPr>
          <p:cNvSpPr>
            <a:spLocks noGrp="1"/>
          </p:cNvSpPr>
          <p:nvPr>
            <p:ph type="dt" sz="half" idx="10"/>
          </p:nvPr>
        </p:nvSpPr>
        <p:spPr/>
        <p:txBody>
          <a:bodyPr/>
          <a:lstStyle/>
          <a:p>
            <a:fld id="{B80EECC4-95D9-2140-92E5-15729A41D6DF}" type="datetimeFigureOut">
              <a:rPr lang="en-US" smtClean="0"/>
              <a:t>3/7/2026</a:t>
            </a:fld>
            <a:endParaRPr lang="en-US"/>
          </a:p>
        </p:txBody>
      </p:sp>
      <p:sp>
        <p:nvSpPr>
          <p:cNvPr id="5" name="Footer Placeholder 4">
            <a:extLst>
              <a:ext uri="{FF2B5EF4-FFF2-40B4-BE49-F238E27FC236}">
                <a16:creationId xmlns:a16="http://schemas.microsoft.com/office/drawing/2014/main" id="{997B2AEE-D0A8-CBEE-1FBF-5020F2BE44D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CD49726-0F76-FD74-2F3B-5DC29AFBFD8B}"/>
              </a:ext>
            </a:extLst>
          </p:cNvPr>
          <p:cNvSpPr>
            <a:spLocks noGrp="1"/>
          </p:cNvSpPr>
          <p:nvPr>
            <p:ph type="sldNum" sz="quarter" idx="12"/>
          </p:nvPr>
        </p:nvSpPr>
        <p:spPr/>
        <p:txBody>
          <a:bodyPr/>
          <a:lstStyle/>
          <a:p>
            <a:fld id="{90F9FC8D-A0D4-264D-B3D2-97833AF5BB45}" type="slidenum">
              <a:rPr lang="en-US" smtClean="0"/>
              <a:t>‹#›</a:t>
            </a:fld>
            <a:endParaRPr lang="en-US"/>
          </a:p>
        </p:txBody>
      </p:sp>
    </p:spTree>
    <p:extLst>
      <p:ext uri="{BB962C8B-B14F-4D97-AF65-F5344CB8AC3E}">
        <p14:creationId xmlns:p14="http://schemas.microsoft.com/office/powerpoint/2010/main" val="22763014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9D5C924-2158-30B8-530A-B77851E4028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54F82ED-A20A-9C15-BB34-D58C0E4E7D4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1628D94-846D-6369-2C60-053E57FDA5C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80EECC4-95D9-2140-92E5-15729A41D6DF}" type="datetimeFigureOut">
              <a:rPr lang="en-US" smtClean="0"/>
              <a:t>3/7/2026</a:t>
            </a:fld>
            <a:endParaRPr lang="en-US"/>
          </a:p>
        </p:txBody>
      </p:sp>
      <p:sp>
        <p:nvSpPr>
          <p:cNvPr id="5" name="Footer Placeholder 4">
            <a:extLst>
              <a:ext uri="{FF2B5EF4-FFF2-40B4-BE49-F238E27FC236}">
                <a16:creationId xmlns:a16="http://schemas.microsoft.com/office/drawing/2014/main" id="{B620C8A9-2CFA-4B7A-C453-16A56D4E3EB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725D2AB3-EDC6-2EF4-11E0-DCB8C56375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0F9FC8D-A0D4-264D-B3D2-97833AF5BB45}" type="slidenum">
              <a:rPr lang="en-US" smtClean="0"/>
              <a:t>‹#›</a:t>
            </a:fld>
            <a:endParaRPr lang="en-US"/>
          </a:p>
        </p:txBody>
      </p:sp>
    </p:spTree>
    <p:extLst>
      <p:ext uri="{BB962C8B-B14F-4D97-AF65-F5344CB8AC3E}">
        <p14:creationId xmlns:p14="http://schemas.microsoft.com/office/powerpoint/2010/main" val="27476774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globaldata.com/company-profile/tesco-plc/"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hyperlink" Target="https://www.bloomberg.com/profile/company/TSCO:L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01B542-A27A-78DA-0771-043F7079E14A}"/>
              </a:ext>
            </a:extLst>
          </p:cNvPr>
          <p:cNvSpPr>
            <a:spLocks noGrp="1"/>
          </p:cNvSpPr>
          <p:nvPr>
            <p:ph type="ctrTitle"/>
          </p:nvPr>
        </p:nvSpPr>
        <p:spPr/>
        <p:txBody>
          <a:bodyPr>
            <a:normAutofit/>
          </a:bodyPr>
          <a:lstStyle/>
          <a:p>
            <a:r>
              <a:rPr lang="en-IN" sz="4400" b="1" i="0" u="none" strike="noStrike" dirty="0">
                <a:solidFill>
                  <a:srgbClr val="000000"/>
                </a:solidFill>
                <a:effectLst/>
                <a:latin typeface="Times New Roman" panose="02020603050405020304" pitchFamily="18" charset="0"/>
              </a:rPr>
              <a:t>LCLM5002: Developing and Managing Individuals and Teams</a:t>
            </a:r>
            <a:endParaRPr lang="en-US" sz="4400" dirty="0"/>
          </a:p>
        </p:txBody>
      </p:sp>
      <p:sp>
        <p:nvSpPr>
          <p:cNvPr id="3" name="Subtitle 2">
            <a:extLst>
              <a:ext uri="{FF2B5EF4-FFF2-40B4-BE49-F238E27FC236}">
                <a16:creationId xmlns:a16="http://schemas.microsoft.com/office/drawing/2014/main" id="{607982C7-595D-4E1D-CEB4-113115CC5F0B}"/>
              </a:ext>
            </a:extLst>
          </p:cNvPr>
          <p:cNvSpPr>
            <a:spLocks noGrp="1"/>
          </p:cNvSpPr>
          <p:nvPr>
            <p:ph type="subTitle" idx="1"/>
          </p:nvPr>
        </p:nvSpPr>
        <p:spPr/>
        <p:txBody>
          <a:bodyPr>
            <a:normAutofit/>
          </a:bodyPr>
          <a:lstStyle/>
          <a:p>
            <a:pPr rtl="0"/>
            <a:r>
              <a:rPr lang="en-IN" sz="2800" b="0" i="0" u="none" strike="noStrike" dirty="0">
                <a:solidFill>
                  <a:srgbClr val="000000"/>
                </a:solidFill>
                <a:effectLst/>
                <a:latin typeface="Times New Roman" panose="02020603050405020304" pitchFamily="18" charset="0"/>
              </a:rPr>
              <a:t>Student Name: Sandra Urselina Robalo Silva</a:t>
            </a:r>
            <a:endParaRPr lang="en-IN" sz="2800" dirty="0">
              <a:effectLst/>
            </a:endParaRPr>
          </a:p>
          <a:p>
            <a:pPr rtl="0"/>
            <a:r>
              <a:rPr lang="en-IN" sz="2800" b="0" i="0" u="none" strike="noStrike" dirty="0">
                <a:solidFill>
                  <a:srgbClr val="000000"/>
                </a:solidFill>
                <a:effectLst/>
                <a:latin typeface="Times New Roman" panose="02020603050405020304" pitchFamily="18" charset="0"/>
              </a:rPr>
              <a:t>Student ID: 2423591</a:t>
            </a:r>
          </a:p>
          <a:p>
            <a:pPr rtl="0"/>
            <a:r>
              <a:rPr lang="en-IN" sz="2800" dirty="0">
                <a:solidFill>
                  <a:srgbClr val="000000"/>
                </a:solidFill>
                <a:latin typeface="Times New Roman" panose="02020603050405020304" pitchFamily="18" charset="0"/>
              </a:rPr>
              <a:t>Lecturer: Dr Amer Kareem</a:t>
            </a:r>
            <a:endParaRPr lang="en-IN" sz="2800" b="0" i="0" u="none" strike="noStrike" dirty="0">
              <a:solidFill>
                <a:srgbClr val="000000"/>
              </a:solidFill>
              <a:effectLst/>
              <a:latin typeface="Times New Roman" panose="02020603050405020304" pitchFamily="18" charset="0"/>
            </a:endParaRPr>
          </a:p>
          <a:p>
            <a:pPr rtl="0"/>
            <a:endParaRPr lang="en-IN" sz="2800" b="0" i="0" u="none" strike="noStrike" dirty="0">
              <a:solidFill>
                <a:srgbClr val="000000"/>
              </a:solidFill>
              <a:effectLst/>
              <a:latin typeface="Times New Roman" panose="02020603050405020304" pitchFamily="18" charset="0"/>
            </a:endParaRPr>
          </a:p>
          <a:p>
            <a:pPr rtl="0"/>
            <a:endParaRPr lang="en-IN" sz="2800" dirty="0">
              <a:effectLst/>
            </a:endParaRPr>
          </a:p>
        </p:txBody>
      </p:sp>
      <p:pic>
        <p:nvPicPr>
          <p:cNvPr id="4" name="Picture 3">
            <a:extLst>
              <a:ext uri="{FF2B5EF4-FFF2-40B4-BE49-F238E27FC236}">
                <a16:creationId xmlns:a16="http://schemas.microsoft.com/office/drawing/2014/main" id="{F6876A7F-43F2-536E-4F60-386023565DA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0526" y="120315"/>
            <a:ext cx="3781926" cy="1575803"/>
          </a:xfrm>
          <a:prstGeom prst="rect">
            <a:avLst/>
          </a:prstGeom>
        </p:spPr>
      </p:pic>
      <p:sp>
        <p:nvSpPr>
          <p:cNvPr id="6" name="TextBox 5">
            <a:extLst>
              <a:ext uri="{FF2B5EF4-FFF2-40B4-BE49-F238E27FC236}">
                <a16:creationId xmlns:a16="http://schemas.microsoft.com/office/drawing/2014/main" id="{18D9BF41-30C0-2B24-A9EB-B7BE9770A6ED}"/>
              </a:ext>
            </a:extLst>
          </p:cNvPr>
          <p:cNvSpPr txBox="1"/>
          <p:nvPr/>
        </p:nvSpPr>
        <p:spPr>
          <a:xfrm>
            <a:off x="8174455" y="5975503"/>
            <a:ext cx="3195386" cy="369332"/>
          </a:xfrm>
          <a:prstGeom prst="rect">
            <a:avLst/>
          </a:prstGeom>
          <a:noFill/>
        </p:spPr>
        <p:txBody>
          <a:bodyPr wrap="square">
            <a:spAutoFit/>
          </a:bodyPr>
          <a:lstStyle/>
          <a:p>
            <a:r>
              <a:rPr lang="en-IN" sz="1800" b="0" i="0" u="none" strike="noStrike" dirty="0">
                <a:solidFill>
                  <a:srgbClr val="000000"/>
                </a:solidFill>
                <a:effectLst/>
                <a:latin typeface="Times New Roman" panose="02020603050405020304" pitchFamily="18" charset="0"/>
              </a:rPr>
              <a:t>(Source: Dipboye, 2018).</a:t>
            </a:r>
            <a:endParaRPr lang="en-US" dirty="0"/>
          </a:p>
        </p:txBody>
      </p:sp>
    </p:spTree>
    <p:extLst>
      <p:ext uri="{BB962C8B-B14F-4D97-AF65-F5344CB8AC3E}">
        <p14:creationId xmlns:p14="http://schemas.microsoft.com/office/powerpoint/2010/main" val="14104715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743266-A2AC-FB5C-1739-70EA155611AB}"/>
              </a:ext>
            </a:extLst>
          </p:cNvPr>
          <p:cNvSpPr>
            <a:spLocks noGrp="1"/>
          </p:cNvSpPr>
          <p:nvPr>
            <p:ph type="title"/>
          </p:nvPr>
        </p:nvSpPr>
        <p:spPr/>
        <p:txBody>
          <a:bodyPr>
            <a:normAutofit/>
          </a:bodyPr>
          <a:lstStyle/>
          <a:p>
            <a:pPr algn="ctr"/>
            <a:r>
              <a:rPr lang="en-IN" sz="3200" b="1" i="0" u="none" strike="noStrike" dirty="0">
                <a:solidFill>
                  <a:srgbClr val="000000"/>
                </a:solidFill>
                <a:effectLst/>
                <a:latin typeface="Times New Roman" panose="02020603050405020304" pitchFamily="18" charset="0"/>
              </a:rPr>
              <a:t>Introduction</a:t>
            </a:r>
            <a:endParaRPr lang="en-US" sz="3200" dirty="0"/>
          </a:p>
        </p:txBody>
      </p:sp>
      <p:sp>
        <p:nvSpPr>
          <p:cNvPr id="3" name="Content Placeholder 2">
            <a:extLst>
              <a:ext uri="{FF2B5EF4-FFF2-40B4-BE49-F238E27FC236}">
                <a16:creationId xmlns:a16="http://schemas.microsoft.com/office/drawing/2014/main" id="{32CCD0B5-7FAC-670F-6405-914E9F664D66}"/>
              </a:ext>
            </a:extLst>
          </p:cNvPr>
          <p:cNvSpPr>
            <a:spLocks noGrp="1"/>
          </p:cNvSpPr>
          <p:nvPr>
            <p:ph idx="1"/>
          </p:nvPr>
        </p:nvSpPr>
        <p:spPr>
          <a:xfrm>
            <a:off x="838200" y="1825625"/>
            <a:ext cx="5257800" cy="4351338"/>
          </a:xfrm>
        </p:spPr>
        <p:txBody>
          <a:bodyPr>
            <a:normAutofit/>
          </a:bodyPr>
          <a:lstStyle/>
          <a:p>
            <a:pPr algn="just" rtl="0" fontAlgn="base"/>
            <a:r>
              <a:rPr lang="en-IN" sz="2400" b="0" i="0" u="none" strike="noStrike" dirty="0">
                <a:solidFill>
                  <a:srgbClr val="000000"/>
                </a:solidFill>
                <a:effectLst/>
                <a:latin typeface="Times New Roman" panose="02020603050405020304" pitchFamily="18" charset="0"/>
              </a:rPr>
              <a:t>The proper recruitment of employees can enable companies to perform effectively and boost overall productivity.</a:t>
            </a:r>
          </a:p>
          <a:p>
            <a:pPr algn="just" rtl="0" fontAlgn="base"/>
            <a:r>
              <a:rPr lang="en-IN" sz="2400" b="0" i="0" u="none" strike="noStrike" dirty="0">
                <a:solidFill>
                  <a:srgbClr val="000000"/>
                </a:solidFill>
                <a:effectLst/>
                <a:latin typeface="Times New Roman" panose="02020603050405020304" pitchFamily="18" charset="0"/>
              </a:rPr>
              <a:t>Tesco is one of the retail grocery markets in the UK that employs skilled workers to perform effectively.</a:t>
            </a:r>
          </a:p>
          <a:p>
            <a:pPr algn="just" rtl="0" fontAlgn="base"/>
            <a:r>
              <a:rPr lang="en-IN" sz="2400" b="0" i="0" u="none" strike="noStrike" dirty="0">
                <a:solidFill>
                  <a:srgbClr val="000000"/>
                </a:solidFill>
                <a:effectLst/>
                <a:latin typeface="Times New Roman" panose="02020603050405020304" pitchFamily="18" charset="0"/>
              </a:rPr>
              <a:t>This organisation follows a specific recruitment process to hire suitable employees.</a:t>
            </a:r>
          </a:p>
        </p:txBody>
      </p:sp>
      <p:pic>
        <p:nvPicPr>
          <p:cNvPr id="4" name="Picture 3">
            <a:extLst>
              <a:ext uri="{FF2B5EF4-FFF2-40B4-BE49-F238E27FC236}">
                <a16:creationId xmlns:a16="http://schemas.microsoft.com/office/drawing/2014/main" id="{106BD058-EA2D-336C-F6E3-C91906F40C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73741" y="1825625"/>
            <a:ext cx="5476875" cy="41148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 name="TextBox 5">
            <a:extLst>
              <a:ext uri="{FF2B5EF4-FFF2-40B4-BE49-F238E27FC236}">
                <a16:creationId xmlns:a16="http://schemas.microsoft.com/office/drawing/2014/main" id="{45D5D623-71D8-D861-5928-AEA39ABAC0FE}"/>
              </a:ext>
            </a:extLst>
          </p:cNvPr>
          <p:cNvSpPr txBox="1"/>
          <p:nvPr/>
        </p:nvSpPr>
        <p:spPr>
          <a:xfrm>
            <a:off x="8174455" y="5975503"/>
            <a:ext cx="3195386" cy="369332"/>
          </a:xfrm>
          <a:prstGeom prst="rect">
            <a:avLst/>
          </a:prstGeom>
          <a:noFill/>
        </p:spPr>
        <p:txBody>
          <a:bodyPr wrap="square">
            <a:spAutoFit/>
          </a:bodyPr>
          <a:lstStyle/>
          <a:p>
            <a:r>
              <a:rPr lang="en-IN" sz="1800" b="0" i="0" u="none" strike="noStrike" dirty="0">
                <a:solidFill>
                  <a:srgbClr val="000000"/>
                </a:solidFill>
                <a:effectLst/>
                <a:latin typeface="Times New Roman" panose="02020603050405020304" pitchFamily="18" charset="0"/>
              </a:rPr>
              <a:t>(Source: Dipboye, 2018).</a:t>
            </a:r>
            <a:endParaRPr lang="en-US" dirty="0"/>
          </a:p>
        </p:txBody>
      </p:sp>
    </p:spTree>
    <p:extLst>
      <p:ext uri="{BB962C8B-B14F-4D97-AF65-F5344CB8AC3E}">
        <p14:creationId xmlns:p14="http://schemas.microsoft.com/office/powerpoint/2010/main" val="23870092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346F57-BEF2-E8C7-DC8F-9467D98AB1D8}"/>
              </a:ext>
            </a:extLst>
          </p:cNvPr>
          <p:cNvSpPr>
            <a:spLocks noGrp="1"/>
          </p:cNvSpPr>
          <p:nvPr>
            <p:ph type="title"/>
          </p:nvPr>
        </p:nvSpPr>
        <p:spPr/>
        <p:txBody>
          <a:bodyPr>
            <a:normAutofit/>
          </a:bodyPr>
          <a:lstStyle/>
          <a:p>
            <a:pPr algn="ctr"/>
            <a:r>
              <a:rPr lang="en-IN" sz="3200" b="1" i="0" u="none" strike="noStrike" dirty="0">
                <a:solidFill>
                  <a:srgbClr val="000000"/>
                </a:solidFill>
                <a:effectLst/>
                <a:latin typeface="Times New Roman" panose="02020603050405020304" pitchFamily="18" charset="0"/>
              </a:rPr>
              <a:t>Introduction to Tesco</a:t>
            </a:r>
            <a:br>
              <a:rPr lang="en-IN" sz="3200" b="1" i="0" u="none" strike="noStrike" dirty="0">
                <a:solidFill>
                  <a:srgbClr val="000000"/>
                </a:solidFill>
                <a:effectLst/>
                <a:latin typeface="Times New Roman" panose="02020603050405020304" pitchFamily="18" charset="0"/>
              </a:rPr>
            </a:br>
            <a:endParaRPr lang="en-US" sz="3200" dirty="0"/>
          </a:p>
        </p:txBody>
      </p:sp>
      <p:sp>
        <p:nvSpPr>
          <p:cNvPr id="3" name="Content Placeholder 2">
            <a:extLst>
              <a:ext uri="{FF2B5EF4-FFF2-40B4-BE49-F238E27FC236}">
                <a16:creationId xmlns:a16="http://schemas.microsoft.com/office/drawing/2014/main" id="{35B2D4FB-0413-5744-F954-086D1942D47C}"/>
              </a:ext>
            </a:extLst>
          </p:cNvPr>
          <p:cNvSpPr>
            <a:spLocks noGrp="1"/>
          </p:cNvSpPr>
          <p:nvPr>
            <p:ph idx="1"/>
          </p:nvPr>
        </p:nvSpPr>
        <p:spPr/>
        <p:txBody>
          <a:bodyPr>
            <a:normAutofit/>
          </a:bodyPr>
          <a:lstStyle/>
          <a:p>
            <a:pPr algn="ctr" rtl="0" fontAlgn="base"/>
            <a:r>
              <a:rPr lang="en-IN" sz="2400" b="0" i="0" u="none" strike="noStrike" dirty="0">
                <a:solidFill>
                  <a:srgbClr val="000000"/>
                </a:solidFill>
                <a:effectLst/>
                <a:latin typeface="Times New Roman" panose="02020603050405020304" pitchFamily="18" charset="0"/>
              </a:rPr>
              <a:t>Jack Cohen established Tesco as a market stall in the UK in 1919. </a:t>
            </a:r>
          </a:p>
          <a:p>
            <a:pPr algn="ctr" rtl="0" fontAlgn="base"/>
            <a:r>
              <a:rPr lang="en-IN" sz="2400" b="0" i="0" u="none" strike="noStrike" dirty="0">
                <a:solidFill>
                  <a:srgbClr val="000000"/>
                </a:solidFill>
                <a:effectLst/>
                <a:latin typeface="Times New Roman" panose="02020603050405020304" pitchFamily="18" charset="0"/>
              </a:rPr>
              <a:t>It has become the largest grocery retail supermarket in this nation in terms of sales and revenue.</a:t>
            </a:r>
          </a:p>
          <a:p>
            <a:pPr algn="ctr" rtl="0" fontAlgn="base"/>
            <a:r>
              <a:rPr lang="en-IN" sz="2400" b="0" i="0" u="none" strike="noStrike" dirty="0">
                <a:solidFill>
                  <a:srgbClr val="000000"/>
                </a:solidFill>
                <a:effectLst/>
                <a:latin typeface="Times New Roman" panose="02020603050405020304" pitchFamily="18" charset="0"/>
              </a:rPr>
              <a:t>This retail organisation operates its activities with around 4,270 stores in this nation (</a:t>
            </a:r>
            <a:r>
              <a:rPr lang="en-IN" sz="2400" b="0" i="0" u="none" strike="noStrike" dirty="0" err="1">
                <a:solidFill>
                  <a:srgbClr val="000000"/>
                </a:solidFill>
                <a:effectLst/>
                <a:latin typeface="Times New Roman" panose="02020603050405020304" pitchFamily="18" charset="0"/>
              </a:rPr>
              <a:t>GlobalData</a:t>
            </a:r>
            <a:r>
              <a:rPr lang="en-IN" sz="2400" b="0" i="0" u="none" strike="noStrike" dirty="0">
                <a:solidFill>
                  <a:srgbClr val="000000"/>
                </a:solidFill>
                <a:effectLst/>
                <a:latin typeface="Times New Roman" panose="02020603050405020304" pitchFamily="18" charset="0"/>
              </a:rPr>
              <a:t>, 2026).</a:t>
            </a:r>
          </a:p>
        </p:txBody>
      </p:sp>
      <p:pic>
        <p:nvPicPr>
          <p:cNvPr id="4" name="Picture 3">
            <a:extLst>
              <a:ext uri="{FF2B5EF4-FFF2-40B4-BE49-F238E27FC236}">
                <a16:creationId xmlns:a16="http://schemas.microsoft.com/office/drawing/2014/main" id="{59E96DCE-8F8A-EC9C-A8BF-81C295256D2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68579" y="4268703"/>
            <a:ext cx="5486400" cy="180975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6" name="TextBox 5">
            <a:extLst>
              <a:ext uri="{FF2B5EF4-FFF2-40B4-BE49-F238E27FC236}">
                <a16:creationId xmlns:a16="http://schemas.microsoft.com/office/drawing/2014/main" id="{E5439DA3-1C42-7D9F-542B-705617CEDBED}"/>
              </a:ext>
            </a:extLst>
          </p:cNvPr>
          <p:cNvSpPr txBox="1"/>
          <p:nvPr/>
        </p:nvSpPr>
        <p:spPr>
          <a:xfrm>
            <a:off x="8174455" y="5975503"/>
            <a:ext cx="3195386" cy="369332"/>
          </a:xfrm>
          <a:prstGeom prst="rect">
            <a:avLst/>
          </a:prstGeom>
          <a:noFill/>
        </p:spPr>
        <p:txBody>
          <a:bodyPr wrap="square">
            <a:spAutoFit/>
          </a:bodyPr>
          <a:lstStyle/>
          <a:p>
            <a:r>
              <a:rPr lang="en-IN" sz="1800" b="0" i="0" u="none" strike="noStrike" dirty="0">
                <a:solidFill>
                  <a:srgbClr val="000000"/>
                </a:solidFill>
                <a:effectLst/>
                <a:latin typeface="Times New Roman" panose="02020603050405020304" pitchFamily="18" charset="0"/>
              </a:rPr>
              <a:t>(Source: Dipboye, 2018).</a:t>
            </a:r>
            <a:endParaRPr lang="en-US" dirty="0"/>
          </a:p>
        </p:txBody>
      </p:sp>
    </p:spTree>
    <p:extLst>
      <p:ext uri="{BB962C8B-B14F-4D97-AF65-F5344CB8AC3E}">
        <p14:creationId xmlns:p14="http://schemas.microsoft.com/office/powerpoint/2010/main" val="28734112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2">
            <a:lumMod val="25000"/>
            <a:lumOff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BB9F5-5DD7-8E4E-BF63-A8C4FB0A6DED}"/>
              </a:ext>
            </a:extLst>
          </p:cNvPr>
          <p:cNvSpPr>
            <a:spLocks noGrp="1"/>
          </p:cNvSpPr>
          <p:nvPr>
            <p:ph type="title"/>
          </p:nvPr>
        </p:nvSpPr>
        <p:spPr/>
        <p:txBody>
          <a:bodyPr>
            <a:normAutofit/>
          </a:bodyPr>
          <a:lstStyle/>
          <a:p>
            <a:pPr algn="ctr"/>
            <a:r>
              <a:rPr lang="en-IN" sz="3200" b="1" i="0" u="none" strike="noStrike" dirty="0">
                <a:solidFill>
                  <a:srgbClr val="000000"/>
                </a:solidFill>
                <a:effectLst/>
                <a:latin typeface="Times New Roman" panose="02020603050405020304" pitchFamily="18" charset="0"/>
              </a:rPr>
              <a:t>Steps in recruiting the right team member to ensure the smooth running of Tesco</a:t>
            </a:r>
            <a:endParaRPr lang="en-US" sz="3200" dirty="0"/>
          </a:p>
        </p:txBody>
      </p:sp>
      <p:sp>
        <p:nvSpPr>
          <p:cNvPr id="3" name="Content Placeholder 2">
            <a:extLst>
              <a:ext uri="{FF2B5EF4-FFF2-40B4-BE49-F238E27FC236}">
                <a16:creationId xmlns:a16="http://schemas.microsoft.com/office/drawing/2014/main" id="{37991AC1-ABF4-8683-3ECC-8D5E1B088C4A}"/>
              </a:ext>
            </a:extLst>
          </p:cNvPr>
          <p:cNvSpPr>
            <a:spLocks noGrp="1"/>
          </p:cNvSpPr>
          <p:nvPr>
            <p:ph idx="1"/>
          </p:nvPr>
        </p:nvSpPr>
        <p:spPr>
          <a:xfrm>
            <a:off x="838200" y="1825625"/>
            <a:ext cx="5257800" cy="4351338"/>
          </a:xfrm>
        </p:spPr>
        <p:txBody>
          <a:bodyPr>
            <a:normAutofit/>
          </a:bodyPr>
          <a:lstStyle/>
          <a:p>
            <a:pPr algn="just" rtl="0" fontAlgn="base"/>
            <a:r>
              <a:rPr lang="en-IN" sz="2400" b="0" i="0" u="none" strike="noStrike" dirty="0">
                <a:solidFill>
                  <a:srgbClr val="000000"/>
                </a:solidFill>
                <a:effectLst/>
                <a:latin typeface="Times New Roman" panose="02020603050405020304" pitchFamily="18" charset="0"/>
              </a:rPr>
              <a:t>Defining job requirements, promoting the vacancy, as well as application and screening, are primary stages of recruitment. </a:t>
            </a:r>
          </a:p>
          <a:p>
            <a:pPr algn="just" rtl="0" fontAlgn="base"/>
            <a:r>
              <a:rPr lang="en-IN" sz="2400" b="0" i="0" u="none" strike="noStrike" dirty="0">
                <a:solidFill>
                  <a:srgbClr val="000000"/>
                </a:solidFill>
                <a:effectLst/>
                <a:latin typeface="Times New Roman" panose="02020603050405020304" pitchFamily="18" charset="0"/>
              </a:rPr>
              <a:t>Tesco follows these stages while recruiting customer assistants in its workplaces.</a:t>
            </a:r>
          </a:p>
          <a:p>
            <a:pPr algn="just" rtl="0" fontAlgn="base"/>
            <a:r>
              <a:rPr lang="en-IN" sz="2400" b="0" i="0" u="none" strike="noStrike" dirty="0">
                <a:solidFill>
                  <a:srgbClr val="000000"/>
                </a:solidFill>
                <a:effectLst/>
                <a:latin typeface="Times New Roman" panose="02020603050405020304" pitchFamily="18" charset="0"/>
              </a:rPr>
              <a:t>During the job requirement stage, companies identify roles, responsibilities, tasks and objectives of the specific job role.</a:t>
            </a:r>
          </a:p>
        </p:txBody>
      </p:sp>
      <p:pic>
        <p:nvPicPr>
          <p:cNvPr id="4" name="Picture 3">
            <a:extLst>
              <a:ext uri="{FF2B5EF4-FFF2-40B4-BE49-F238E27FC236}">
                <a16:creationId xmlns:a16="http://schemas.microsoft.com/office/drawing/2014/main" id="{66794C84-70FB-7D20-AE6F-C77F3A5C734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7152982" y="2054141"/>
            <a:ext cx="4200818" cy="3323975"/>
          </a:xfrm>
          <a:prstGeom prst="ellipse">
            <a:avLst/>
          </a:prstGeom>
          <a:ln>
            <a:noFill/>
          </a:ln>
          <a:effectLst>
            <a:softEdge rad="112500"/>
          </a:effectLst>
        </p:spPr>
      </p:pic>
      <p:sp>
        <p:nvSpPr>
          <p:cNvPr id="6" name="TextBox 5">
            <a:extLst>
              <a:ext uri="{FF2B5EF4-FFF2-40B4-BE49-F238E27FC236}">
                <a16:creationId xmlns:a16="http://schemas.microsoft.com/office/drawing/2014/main" id="{C115965B-43EB-579E-E674-0A1726240510}"/>
              </a:ext>
            </a:extLst>
          </p:cNvPr>
          <p:cNvSpPr txBox="1"/>
          <p:nvPr/>
        </p:nvSpPr>
        <p:spPr>
          <a:xfrm>
            <a:off x="8174455" y="5975503"/>
            <a:ext cx="3195386" cy="369332"/>
          </a:xfrm>
          <a:prstGeom prst="rect">
            <a:avLst/>
          </a:prstGeom>
          <a:noFill/>
        </p:spPr>
        <p:txBody>
          <a:bodyPr wrap="square">
            <a:spAutoFit/>
          </a:bodyPr>
          <a:lstStyle/>
          <a:p>
            <a:r>
              <a:rPr lang="en-IN" sz="1800" b="0" i="0" u="none" strike="noStrike" dirty="0">
                <a:solidFill>
                  <a:srgbClr val="000000"/>
                </a:solidFill>
                <a:effectLst/>
                <a:latin typeface="Times New Roman" panose="02020603050405020304" pitchFamily="18" charset="0"/>
              </a:rPr>
              <a:t>(Source: Dipboye, 2018).</a:t>
            </a:r>
            <a:endParaRPr lang="en-US" dirty="0"/>
          </a:p>
        </p:txBody>
      </p:sp>
    </p:spTree>
    <p:extLst>
      <p:ext uri="{BB962C8B-B14F-4D97-AF65-F5344CB8AC3E}">
        <p14:creationId xmlns:p14="http://schemas.microsoft.com/office/powerpoint/2010/main" val="13153466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A94F1A-A7CD-21C7-5EEF-8FD8071C69B7}"/>
              </a:ext>
            </a:extLst>
          </p:cNvPr>
          <p:cNvSpPr>
            <a:spLocks noGrp="1"/>
          </p:cNvSpPr>
          <p:nvPr>
            <p:ph type="title"/>
          </p:nvPr>
        </p:nvSpPr>
        <p:spPr/>
        <p:txBody>
          <a:bodyPr>
            <a:normAutofit/>
          </a:bodyPr>
          <a:lstStyle/>
          <a:p>
            <a:r>
              <a:rPr lang="en-IN" sz="3200" b="1" i="0" u="none" strike="noStrike" dirty="0" err="1">
                <a:solidFill>
                  <a:srgbClr val="000000"/>
                </a:solidFill>
                <a:effectLst/>
                <a:latin typeface="Times New Roman" panose="02020603050405020304" pitchFamily="18" charset="0"/>
              </a:rPr>
              <a:t>Contd</a:t>
            </a:r>
            <a:r>
              <a:rPr lang="en-IN" sz="3200" b="1" i="0" u="none" strike="noStrike" dirty="0">
                <a:solidFill>
                  <a:srgbClr val="000000"/>
                </a:solidFill>
                <a:effectLst/>
                <a:latin typeface="Times New Roman" panose="02020603050405020304" pitchFamily="18" charset="0"/>
              </a:rPr>
              <a:t>…</a:t>
            </a:r>
            <a:endParaRPr lang="en-US" sz="3200" dirty="0"/>
          </a:p>
        </p:txBody>
      </p:sp>
      <p:sp>
        <p:nvSpPr>
          <p:cNvPr id="3" name="Content Placeholder 2">
            <a:extLst>
              <a:ext uri="{FF2B5EF4-FFF2-40B4-BE49-F238E27FC236}">
                <a16:creationId xmlns:a16="http://schemas.microsoft.com/office/drawing/2014/main" id="{9FE46F87-CB7F-0462-3076-E3FE036F5711}"/>
              </a:ext>
            </a:extLst>
          </p:cNvPr>
          <p:cNvSpPr>
            <a:spLocks noGrp="1"/>
          </p:cNvSpPr>
          <p:nvPr>
            <p:ph idx="1"/>
          </p:nvPr>
        </p:nvSpPr>
        <p:spPr>
          <a:xfrm>
            <a:off x="609600" y="3152273"/>
            <a:ext cx="10515600" cy="3193131"/>
          </a:xfrm>
        </p:spPr>
        <p:txBody>
          <a:bodyPr>
            <a:normAutofit/>
          </a:bodyPr>
          <a:lstStyle/>
          <a:p>
            <a:pPr algn="just" rtl="0" fontAlgn="base"/>
            <a:r>
              <a:rPr lang="en-IN" sz="2400" b="0" i="0" u="none" strike="noStrike" dirty="0">
                <a:solidFill>
                  <a:srgbClr val="000000"/>
                </a:solidFill>
                <a:effectLst/>
                <a:latin typeface="Times New Roman" panose="02020603050405020304" pitchFamily="18" charset="0"/>
              </a:rPr>
              <a:t>The interview process is the fourth stage of the recruitment action in this retail organisation. </a:t>
            </a:r>
          </a:p>
          <a:p>
            <a:pPr algn="just" rtl="0" fontAlgn="base"/>
            <a:r>
              <a:rPr lang="en-IN" sz="2400" b="0" i="0" u="none" strike="noStrike" dirty="0">
                <a:solidFill>
                  <a:srgbClr val="000000"/>
                </a:solidFill>
                <a:effectLst/>
                <a:latin typeface="Times New Roman" panose="02020603050405020304" pitchFamily="18" charset="0"/>
              </a:rPr>
              <a:t>This business organises interviews through calls, video calls and in-person meetings (</a:t>
            </a:r>
            <a:r>
              <a:rPr lang="en-IN" sz="2400" b="0" i="0" u="none" strike="noStrike" dirty="0" err="1">
                <a:solidFill>
                  <a:srgbClr val="000000"/>
                </a:solidFill>
                <a:effectLst/>
                <a:latin typeface="Times New Roman" panose="02020603050405020304" pitchFamily="18" charset="0"/>
              </a:rPr>
              <a:t>Gkioni</a:t>
            </a:r>
            <a:r>
              <a:rPr lang="en-IN" sz="2400" b="0" i="0" u="none" strike="noStrike" dirty="0">
                <a:solidFill>
                  <a:srgbClr val="000000"/>
                </a:solidFill>
                <a:effectLst/>
                <a:latin typeface="Times New Roman" panose="02020603050405020304" pitchFamily="18" charset="0"/>
              </a:rPr>
              <a:t> </a:t>
            </a:r>
            <a:r>
              <a:rPr lang="en-IN" sz="2400" b="0" i="1" u="none" strike="noStrike" dirty="0">
                <a:solidFill>
                  <a:srgbClr val="000000"/>
                </a:solidFill>
                <a:effectLst/>
                <a:latin typeface="Times New Roman" panose="02020603050405020304" pitchFamily="18" charset="0"/>
              </a:rPr>
              <a:t>et al., </a:t>
            </a:r>
            <a:r>
              <a:rPr lang="en-IN" sz="2400" b="0" i="0" u="none" strike="noStrike" dirty="0">
                <a:solidFill>
                  <a:srgbClr val="000000"/>
                </a:solidFill>
                <a:effectLst/>
                <a:latin typeface="Times New Roman" panose="02020603050405020304" pitchFamily="18" charset="0"/>
              </a:rPr>
              <a:t>2019).</a:t>
            </a:r>
          </a:p>
          <a:p>
            <a:pPr algn="just" rtl="0" fontAlgn="base"/>
            <a:r>
              <a:rPr lang="en-IN" sz="2400" b="0" i="0" u="none" strike="noStrike" dirty="0">
                <a:solidFill>
                  <a:srgbClr val="000000"/>
                </a:solidFill>
                <a:effectLst/>
                <a:latin typeface="Times New Roman" panose="02020603050405020304" pitchFamily="18" charset="0"/>
              </a:rPr>
              <a:t>Video and call-based interviews are for basic identification; shortlisted candidates are called to increase in-person interviews after this process.</a:t>
            </a:r>
          </a:p>
        </p:txBody>
      </p:sp>
      <p:pic>
        <p:nvPicPr>
          <p:cNvPr id="4" name="Picture 3">
            <a:extLst>
              <a:ext uri="{FF2B5EF4-FFF2-40B4-BE49-F238E27FC236}">
                <a16:creationId xmlns:a16="http://schemas.microsoft.com/office/drawing/2014/main" id="{7C3980BA-82EB-8919-1FFB-B8C344733A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06516" y="1076032"/>
            <a:ext cx="4419600" cy="1552575"/>
          </a:xfrm>
          <a:prstGeom prst="rect">
            <a:avLst/>
          </a:prstGeom>
          <a:ln>
            <a:noFill/>
          </a:ln>
          <a:effectLst>
            <a:outerShdw blurRad="190500" algn="tl" rotWithShape="0">
              <a:srgbClr val="000000">
                <a:alpha val="70000"/>
              </a:srgbClr>
            </a:outerShdw>
          </a:effectLst>
        </p:spPr>
      </p:pic>
      <p:sp>
        <p:nvSpPr>
          <p:cNvPr id="6" name="TextBox 5">
            <a:extLst>
              <a:ext uri="{FF2B5EF4-FFF2-40B4-BE49-F238E27FC236}">
                <a16:creationId xmlns:a16="http://schemas.microsoft.com/office/drawing/2014/main" id="{319EB0C2-E62F-E03E-8123-24BC46E9881A}"/>
              </a:ext>
            </a:extLst>
          </p:cNvPr>
          <p:cNvSpPr txBox="1"/>
          <p:nvPr/>
        </p:nvSpPr>
        <p:spPr>
          <a:xfrm>
            <a:off x="8174455" y="5975503"/>
            <a:ext cx="3195386" cy="369332"/>
          </a:xfrm>
          <a:prstGeom prst="rect">
            <a:avLst/>
          </a:prstGeom>
          <a:noFill/>
        </p:spPr>
        <p:txBody>
          <a:bodyPr wrap="square">
            <a:spAutoFit/>
          </a:bodyPr>
          <a:lstStyle/>
          <a:p>
            <a:r>
              <a:rPr lang="en-IN" sz="1800" b="0" i="0" u="none" strike="noStrike" dirty="0">
                <a:solidFill>
                  <a:srgbClr val="000000"/>
                </a:solidFill>
                <a:effectLst/>
                <a:latin typeface="Times New Roman" panose="02020603050405020304" pitchFamily="18" charset="0"/>
              </a:rPr>
              <a:t>(Source: Dipboye, 2018).</a:t>
            </a:r>
            <a:endParaRPr lang="en-US" dirty="0"/>
          </a:p>
        </p:txBody>
      </p:sp>
    </p:spTree>
    <p:extLst>
      <p:ext uri="{BB962C8B-B14F-4D97-AF65-F5344CB8AC3E}">
        <p14:creationId xmlns:p14="http://schemas.microsoft.com/office/powerpoint/2010/main" val="37519971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A0A972-C60F-F3BD-2A25-1DB490C9E1DC}"/>
              </a:ext>
            </a:extLst>
          </p:cNvPr>
          <p:cNvSpPr>
            <a:spLocks noGrp="1"/>
          </p:cNvSpPr>
          <p:nvPr>
            <p:ph type="title"/>
          </p:nvPr>
        </p:nvSpPr>
        <p:spPr/>
        <p:txBody>
          <a:bodyPr>
            <a:normAutofit/>
          </a:bodyPr>
          <a:lstStyle/>
          <a:p>
            <a:r>
              <a:rPr lang="en-IN" sz="3200" b="1" i="0" u="none" strike="noStrike" dirty="0" err="1">
                <a:solidFill>
                  <a:srgbClr val="000000"/>
                </a:solidFill>
                <a:effectLst/>
                <a:latin typeface="Times New Roman" panose="02020603050405020304" pitchFamily="18" charset="0"/>
              </a:rPr>
              <a:t>Contd</a:t>
            </a:r>
            <a:r>
              <a:rPr lang="en-IN" sz="3200" b="1" i="0" u="none" strike="noStrike" dirty="0">
                <a:solidFill>
                  <a:srgbClr val="000000"/>
                </a:solidFill>
                <a:effectLst/>
                <a:latin typeface="Times New Roman" panose="02020603050405020304" pitchFamily="18" charset="0"/>
              </a:rPr>
              <a:t>…</a:t>
            </a:r>
            <a:endParaRPr lang="en-US" sz="3200" dirty="0"/>
          </a:p>
        </p:txBody>
      </p:sp>
      <p:sp>
        <p:nvSpPr>
          <p:cNvPr id="3" name="Content Placeholder 2">
            <a:extLst>
              <a:ext uri="{FF2B5EF4-FFF2-40B4-BE49-F238E27FC236}">
                <a16:creationId xmlns:a16="http://schemas.microsoft.com/office/drawing/2014/main" id="{81A6477F-7A12-083A-FEB8-53470391C6C5}"/>
              </a:ext>
            </a:extLst>
          </p:cNvPr>
          <p:cNvSpPr>
            <a:spLocks noGrp="1"/>
          </p:cNvSpPr>
          <p:nvPr>
            <p:ph idx="1"/>
          </p:nvPr>
        </p:nvSpPr>
        <p:spPr>
          <a:xfrm>
            <a:off x="7134726" y="1825625"/>
            <a:ext cx="4219074" cy="4351338"/>
          </a:xfrm>
        </p:spPr>
        <p:txBody>
          <a:bodyPr>
            <a:normAutofit/>
          </a:bodyPr>
          <a:lstStyle/>
          <a:p>
            <a:pPr algn="just" rtl="0" fontAlgn="base"/>
            <a:r>
              <a:rPr lang="en-IN" sz="2400" b="0" i="0" u="none" strike="noStrike" dirty="0">
                <a:solidFill>
                  <a:srgbClr val="000000"/>
                </a:solidFill>
                <a:effectLst/>
                <a:latin typeface="Times New Roman" panose="02020603050405020304" pitchFamily="18" charset="0"/>
              </a:rPr>
              <a:t>A job offer is the seventh stage of the recruitment process, where the company gives a job offer letter to the selected candidate.</a:t>
            </a:r>
          </a:p>
          <a:p>
            <a:pPr algn="just" rtl="0" fontAlgn="base"/>
            <a:r>
              <a:rPr lang="en-IN" sz="2400" b="0" i="0" u="none" strike="noStrike" dirty="0">
                <a:solidFill>
                  <a:srgbClr val="000000"/>
                </a:solidFill>
                <a:effectLst/>
                <a:latin typeface="Times New Roman" panose="02020603050405020304" pitchFamily="18" charset="0"/>
              </a:rPr>
              <a:t>Employment terms, salaries and benefits are discussed as well as agreed upon in this stage (</a:t>
            </a:r>
            <a:r>
              <a:rPr lang="en-IN" sz="2400" b="0" i="0" u="none" strike="noStrike" dirty="0" err="1">
                <a:solidFill>
                  <a:srgbClr val="000000"/>
                </a:solidFill>
                <a:effectLst/>
                <a:latin typeface="Times New Roman" panose="02020603050405020304" pitchFamily="18" charset="0"/>
              </a:rPr>
              <a:t>Yakubovich</a:t>
            </a:r>
            <a:r>
              <a:rPr lang="en-IN" sz="2400" b="0" i="0" u="none" strike="noStrike" dirty="0">
                <a:solidFill>
                  <a:srgbClr val="000000"/>
                </a:solidFill>
                <a:effectLst/>
                <a:latin typeface="Times New Roman" panose="02020603050405020304" pitchFamily="18" charset="0"/>
              </a:rPr>
              <a:t> and </a:t>
            </a:r>
            <a:r>
              <a:rPr lang="en-IN" sz="2400" b="0" i="0" u="none" strike="noStrike" dirty="0" err="1">
                <a:solidFill>
                  <a:srgbClr val="000000"/>
                </a:solidFill>
                <a:effectLst/>
                <a:latin typeface="Times New Roman" panose="02020603050405020304" pitchFamily="18" charset="0"/>
              </a:rPr>
              <a:t>Lup</a:t>
            </a:r>
            <a:r>
              <a:rPr lang="en-IN" sz="2400" b="0" i="0" u="none" strike="noStrike" dirty="0">
                <a:solidFill>
                  <a:srgbClr val="000000"/>
                </a:solidFill>
                <a:effectLst/>
                <a:latin typeface="Times New Roman" panose="02020603050405020304" pitchFamily="18" charset="0"/>
              </a:rPr>
              <a:t>, 2006).</a:t>
            </a:r>
          </a:p>
        </p:txBody>
      </p:sp>
      <p:pic>
        <p:nvPicPr>
          <p:cNvPr id="4" name="Picture 3">
            <a:extLst>
              <a:ext uri="{FF2B5EF4-FFF2-40B4-BE49-F238E27FC236}">
                <a16:creationId xmlns:a16="http://schemas.microsoft.com/office/drawing/2014/main" id="{0380CE98-333C-4964-1CBC-F3A072B8DF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2267" y="1690688"/>
            <a:ext cx="6457950" cy="4305300"/>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
        <p:nvSpPr>
          <p:cNvPr id="6" name="TextBox 5">
            <a:extLst>
              <a:ext uri="{FF2B5EF4-FFF2-40B4-BE49-F238E27FC236}">
                <a16:creationId xmlns:a16="http://schemas.microsoft.com/office/drawing/2014/main" id="{5390FB51-7969-6021-04CD-FC181DCECA69}"/>
              </a:ext>
            </a:extLst>
          </p:cNvPr>
          <p:cNvSpPr txBox="1"/>
          <p:nvPr/>
        </p:nvSpPr>
        <p:spPr>
          <a:xfrm>
            <a:off x="8174455" y="5975503"/>
            <a:ext cx="3195386" cy="369332"/>
          </a:xfrm>
          <a:prstGeom prst="rect">
            <a:avLst/>
          </a:prstGeom>
          <a:noFill/>
        </p:spPr>
        <p:txBody>
          <a:bodyPr wrap="square">
            <a:spAutoFit/>
          </a:bodyPr>
          <a:lstStyle/>
          <a:p>
            <a:r>
              <a:rPr lang="en-IN" sz="1800" b="0" i="0" u="none" strike="noStrike" dirty="0">
                <a:solidFill>
                  <a:srgbClr val="000000"/>
                </a:solidFill>
                <a:effectLst/>
                <a:latin typeface="Times New Roman" panose="02020603050405020304" pitchFamily="18" charset="0"/>
              </a:rPr>
              <a:t>(Source: Dipboye, 2018).</a:t>
            </a:r>
            <a:endParaRPr lang="en-US" dirty="0"/>
          </a:p>
        </p:txBody>
      </p:sp>
    </p:spTree>
    <p:extLst>
      <p:ext uri="{BB962C8B-B14F-4D97-AF65-F5344CB8AC3E}">
        <p14:creationId xmlns:p14="http://schemas.microsoft.com/office/powerpoint/2010/main" val="18465937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06B85E-6F9A-DC6C-A083-25083DB6E0C9}"/>
              </a:ext>
            </a:extLst>
          </p:cNvPr>
          <p:cNvSpPr>
            <a:spLocks noGrp="1"/>
          </p:cNvSpPr>
          <p:nvPr>
            <p:ph type="title"/>
          </p:nvPr>
        </p:nvSpPr>
        <p:spPr>
          <a:xfrm>
            <a:off x="1090863" y="-152232"/>
            <a:ext cx="10515600" cy="1325563"/>
          </a:xfrm>
        </p:spPr>
        <p:txBody>
          <a:bodyPr>
            <a:normAutofit/>
          </a:bodyPr>
          <a:lstStyle/>
          <a:p>
            <a:pPr algn="ctr"/>
            <a:r>
              <a:rPr lang="en-IN" sz="3200" b="1" i="0" u="none" strike="noStrike" dirty="0">
                <a:solidFill>
                  <a:srgbClr val="000000"/>
                </a:solidFill>
                <a:effectLst/>
                <a:latin typeface="Times New Roman" panose="02020603050405020304" pitchFamily="18" charset="0"/>
              </a:rPr>
              <a:t>Recruitment process of a team member including Job analysis, Job description and Person specification</a:t>
            </a:r>
            <a:endParaRPr lang="en-US" sz="3200" dirty="0"/>
          </a:p>
        </p:txBody>
      </p:sp>
      <p:graphicFrame>
        <p:nvGraphicFramePr>
          <p:cNvPr id="5" name="Table 4">
            <a:extLst>
              <a:ext uri="{FF2B5EF4-FFF2-40B4-BE49-F238E27FC236}">
                <a16:creationId xmlns:a16="http://schemas.microsoft.com/office/drawing/2014/main" id="{87EB6A93-CE5A-A17E-E6AE-7F64E93165BE}"/>
              </a:ext>
            </a:extLst>
          </p:cNvPr>
          <p:cNvGraphicFramePr/>
          <p:nvPr>
            <p:extLst>
              <p:ext uri="{D42A27DB-BD31-4B8C-83A1-F6EECF244321}">
                <p14:modId xmlns:p14="http://schemas.microsoft.com/office/powerpoint/2010/main" val="2642388608"/>
              </p:ext>
            </p:extLst>
          </p:nvPr>
        </p:nvGraphicFramePr>
        <p:xfrm>
          <a:off x="3230404" y="1353820"/>
          <a:ext cx="6406891" cy="4553686"/>
        </p:xfrm>
        <a:graphic>
          <a:graphicData uri="http://schemas.openxmlformats.org/drawingml/2006/table">
            <a:tbl>
              <a:tblPr>
                <a:tableStyleId>{5C22544A-7EE6-4342-B048-85BDC9FD1C3A}</a:tableStyleId>
              </a:tblPr>
              <a:tblGrid>
                <a:gridCol w="6406891">
                  <a:extLst>
                    <a:ext uri="{9D8B030D-6E8A-4147-A177-3AD203B41FA5}">
                      <a16:colId xmlns:a16="http://schemas.microsoft.com/office/drawing/2014/main" val="3325904557"/>
                    </a:ext>
                  </a:extLst>
                </a:gridCol>
              </a:tblGrid>
              <a:tr h="4553686">
                <a:tc>
                  <a:txBody>
                    <a:bodyPr/>
                    <a:lstStyle/>
                    <a:p>
                      <a:pPr algn="ctr" rtl="0" fontAlgn="t">
                        <a:buNone/>
                      </a:pPr>
                      <a:r>
                        <a:rPr lang="en-IN" sz="1200" u="none" strike="noStrike" dirty="0">
                          <a:effectLst/>
                          <a:latin typeface="Times New Roman" panose="02020603050405020304" pitchFamily="18" charset="0"/>
                          <a:cs typeface="Times New Roman" panose="02020603050405020304" pitchFamily="18" charset="0"/>
                        </a:rPr>
                        <a:t>Job analysis</a:t>
                      </a:r>
                      <a:endParaRPr lang="en-IN" dirty="0">
                        <a:effectLst/>
                        <a:latin typeface="Times New Roman" panose="02020603050405020304" pitchFamily="18" charset="0"/>
                        <a:cs typeface="Times New Roman" panose="02020603050405020304" pitchFamily="18" charset="0"/>
                      </a:endParaRPr>
                    </a:p>
                    <a:p>
                      <a:pPr algn="ctr" rtl="0" fontAlgn="t">
                        <a:buNone/>
                      </a:pPr>
                      <a:r>
                        <a:rPr lang="en-IN" sz="1200" u="none" strike="noStrike" dirty="0">
                          <a:effectLst/>
                          <a:latin typeface="Times New Roman" panose="02020603050405020304" pitchFamily="18" charset="0"/>
                          <a:cs typeface="Times New Roman" panose="02020603050405020304" pitchFamily="18" charset="0"/>
                        </a:rPr>
                        <a:t>Job Title: Customer Assistant</a:t>
                      </a:r>
                      <a:endParaRPr lang="en-IN" dirty="0">
                        <a:effectLst/>
                        <a:latin typeface="Times New Roman" panose="02020603050405020304" pitchFamily="18" charset="0"/>
                        <a:cs typeface="Times New Roman" panose="02020603050405020304" pitchFamily="18" charset="0"/>
                      </a:endParaRPr>
                    </a:p>
                    <a:p>
                      <a:pPr algn="just" rtl="0" fontAlgn="t">
                        <a:buNone/>
                      </a:pPr>
                      <a:r>
                        <a:rPr lang="en-IN" sz="1200" u="none" strike="noStrike" dirty="0">
                          <a:effectLst/>
                          <a:latin typeface="Times New Roman" panose="02020603050405020304" pitchFamily="18" charset="0"/>
                          <a:cs typeface="Times New Roman" panose="02020603050405020304" pitchFamily="18" charset="0"/>
                        </a:rPr>
                        <a:t>Department: Customer Service of Tesco</a:t>
                      </a:r>
                      <a:endParaRPr lang="en-IN" dirty="0">
                        <a:effectLst/>
                        <a:latin typeface="Times New Roman" panose="02020603050405020304" pitchFamily="18" charset="0"/>
                        <a:cs typeface="Times New Roman" panose="02020603050405020304" pitchFamily="18" charset="0"/>
                      </a:endParaRPr>
                    </a:p>
                    <a:p>
                      <a:pPr algn="just" rtl="0" fontAlgn="t">
                        <a:buNone/>
                      </a:pPr>
                      <a:r>
                        <a:rPr lang="en-IN" sz="1200" u="none" strike="noStrike" dirty="0">
                          <a:effectLst/>
                          <a:latin typeface="Times New Roman" panose="02020603050405020304" pitchFamily="18" charset="0"/>
                          <a:cs typeface="Times New Roman" panose="02020603050405020304" pitchFamily="18" charset="0"/>
                        </a:rPr>
                        <a:t>Location: London, the UK.</a:t>
                      </a:r>
                      <a:endParaRPr lang="en-IN" dirty="0">
                        <a:effectLst/>
                        <a:latin typeface="Times New Roman" panose="02020603050405020304" pitchFamily="18" charset="0"/>
                        <a:cs typeface="Times New Roman" panose="02020603050405020304" pitchFamily="18" charset="0"/>
                      </a:endParaRPr>
                    </a:p>
                    <a:p>
                      <a:pPr algn="just" rtl="0" fontAlgn="t">
                        <a:buNone/>
                      </a:pPr>
                      <a:r>
                        <a:rPr lang="en-IN" sz="1200" u="none" strike="noStrike" dirty="0">
                          <a:effectLst/>
                          <a:latin typeface="Times New Roman" panose="02020603050405020304" pitchFamily="18" charset="0"/>
                          <a:cs typeface="Times New Roman" panose="02020603050405020304" pitchFamily="18" charset="0"/>
                        </a:rPr>
                        <a:t>Purpose of the job:</a:t>
                      </a:r>
                      <a:endParaRPr lang="en-IN" dirty="0">
                        <a:effectLst/>
                        <a:latin typeface="Times New Roman" panose="02020603050405020304" pitchFamily="18" charset="0"/>
                        <a:cs typeface="Times New Roman" panose="02020603050405020304" pitchFamily="18" charset="0"/>
                      </a:endParaRPr>
                    </a:p>
                    <a:p>
                      <a:pPr algn="just" rtl="0" fontAlgn="t">
                        <a:buNone/>
                      </a:pPr>
                      <a:r>
                        <a:rPr lang="en-IN" sz="1200" u="none" strike="noStrike" dirty="0">
                          <a:effectLst/>
                          <a:latin typeface="Times New Roman" panose="02020603050405020304" pitchFamily="18" charset="0"/>
                          <a:cs typeface="Times New Roman" panose="02020603050405020304" pitchFamily="18" charset="0"/>
                        </a:rPr>
                        <a:t>The purpose of the job is to deliver excellent consumer services, manage a safe environment in the store and manage stocks as well as shelves.</a:t>
                      </a:r>
                      <a:endParaRPr lang="en-IN" dirty="0">
                        <a:effectLst/>
                        <a:latin typeface="Times New Roman" panose="02020603050405020304" pitchFamily="18" charset="0"/>
                        <a:cs typeface="Times New Roman" panose="02020603050405020304" pitchFamily="18" charset="0"/>
                      </a:endParaRPr>
                    </a:p>
                    <a:p>
                      <a:pPr algn="just" rtl="0" fontAlgn="t">
                        <a:buNone/>
                      </a:pPr>
                      <a:r>
                        <a:rPr lang="en-IN" sz="1200" u="none" strike="noStrike" dirty="0">
                          <a:effectLst/>
                          <a:latin typeface="Times New Roman" panose="02020603050405020304" pitchFamily="18" charset="0"/>
                          <a:cs typeface="Times New Roman" panose="02020603050405020304" pitchFamily="18" charset="0"/>
                        </a:rPr>
                        <a:t>Main responsibilities:</a:t>
                      </a:r>
                      <a:endParaRPr lang="en-IN" dirty="0">
                        <a:effectLst/>
                        <a:latin typeface="Times New Roman" panose="02020603050405020304" pitchFamily="18" charset="0"/>
                        <a:cs typeface="Times New Roman" panose="02020603050405020304" pitchFamily="18" charset="0"/>
                      </a:endParaRPr>
                    </a:p>
                    <a:p>
                      <a:pPr algn="just" rtl="0" fontAlgn="base">
                        <a:buFont typeface="Arial" panose="020B0604020202020204" pitchFamily="34" charset="0"/>
                        <a:buChar char="•"/>
                      </a:pPr>
                      <a:r>
                        <a:rPr lang="en-IN" sz="1200" u="none" strike="noStrike" dirty="0">
                          <a:effectLst/>
                          <a:latin typeface="Times New Roman" panose="02020603050405020304" pitchFamily="18" charset="0"/>
                          <a:cs typeface="Times New Roman" panose="02020603050405020304" pitchFamily="18" charset="0"/>
                        </a:rPr>
                        <a:t>Deliver services to consumers and respond to all questions as well as issues.</a:t>
                      </a:r>
                    </a:p>
                    <a:p>
                      <a:pPr algn="just" rtl="0" fontAlgn="base">
                        <a:buFont typeface="Arial" panose="020B0604020202020204" pitchFamily="34" charset="0"/>
                        <a:buChar char="•"/>
                      </a:pPr>
                      <a:r>
                        <a:rPr lang="en-IN" sz="1200" u="none" strike="noStrike" dirty="0">
                          <a:effectLst/>
                          <a:latin typeface="Times New Roman" panose="02020603050405020304" pitchFamily="18" charset="0"/>
                          <a:cs typeface="Times New Roman" panose="02020603050405020304" pitchFamily="18" charset="0"/>
                        </a:rPr>
                        <a:t>Handle the cash register within the counter and manage all financial transactions.</a:t>
                      </a:r>
                    </a:p>
                    <a:p>
                      <a:pPr algn="just" rtl="0" fontAlgn="base">
                        <a:buFont typeface="Arial" panose="020B0604020202020204" pitchFamily="34" charset="0"/>
                        <a:buChar char="•"/>
                      </a:pPr>
                      <a:r>
                        <a:rPr lang="en-IN" sz="1200" u="none" strike="noStrike" dirty="0">
                          <a:effectLst/>
                          <a:latin typeface="Times New Roman" panose="02020603050405020304" pitchFamily="18" charset="0"/>
                          <a:cs typeface="Times New Roman" panose="02020603050405020304" pitchFamily="18" charset="0"/>
                        </a:rPr>
                        <a:t>Maintain stocks on shelves and manage in-store displays.</a:t>
                      </a:r>
                    </a:p>
                    <a:p>
                      <a:pPr algn="just" rtl="0" fontAlgn="base">
                        <a:buFont typeface="Arial" panose="020B0604020202020204" pitchFamily="34" charset="0"/>
                        <a:buChar char="•"/>
                      </a:pPr>
                      <a:r>
                        <a:rPr lang="en-IN" sz="1200" u="none" strike="noStrike" dirty="0">
                          <a:effectLst/>
                          <a:latin typeface="Times New Roman" panose="02020603050405020304" pitchFamily="18" charset="0"/>
                          <a:cs typeface="Times New Roman" panose="02020603050405020304" pitchFamily="18" charset="0"/>
                        </a:rPr>
                        <a:t>Making the store neat, clean, hygienic and tidy.</a:t>
                      </a:r>
                    </a:p>
                    <a:p>
                      <a:pPr algn="just" rtl="0" fontAlgn="base">
                        <a:buFont typeface="Arial" panose="020B0604020202020204" pitchFamily="34" charset="0"/>
                        <a:buChar char="•"/>
                      </a:pPr>
                      <a:r>
                        <a:rPr lang="en-IN" sz="1200" u="none" strike="noStrike" dirty="0">
                          <a:effectLst/>
                          <a:latin typeface="Times New Roman" panose="02020603050405020304" pitchFamily="18" charset="0"/>
                          <a:cs typeface="Times New Roman" panose="02020603050405020304" pitchFamily="18" charset="0"/>
                        </a:rPr>
                        <a:t>Maintain, identify and resolve consumer complaints and challenges.</a:t>
                      </a:r>
                    </a:p>
                    <a:p>
                      <a:pPr algn="just" rtl="0" fontAlgn="base">
                        <a:buFont typeface="Arial" panose="020B0604020202020204" pitchFamily="34" charset="0"/>
                        <a:buChar char="•"/>
                      </a:pPr>
                      <a:r>
                        <a:rPr lang="en-IN" sz="1200" u="none" strike="noStrike" dirty="0">
                          <a:effectLst/>
                          <a:latin typeface="Times New Roman" panose="02020603050405020304" pitchFamily="18" charset="0"/>
                          <a:cs typeface="Times New Roman" panose="02020603050405020304" pitchFamily="18" charset="0"/>
                        </a:rPr>
                        <a:t>Work flexibly even on weekends, holidays and evenings.</a:t>
                      </a:r>
                    </a:p>
                    <a:p>
                      <a:pPr algn="just" rtl="0" fontAlgn="t">
                        <a:buNone/>
                      </a:pPr>
                      <a:r>
                        <a:rPr lang="en-IN" sz="1200" u="none" strike="noStrike" dirty="0">
                          <a:effectLst/>
                          <a:latin typeface="Times New Roman" panose="02020603050405020304" pitchFamily="18" charset="0"/>
                          <a:cs typeface="Times New Roman" panose="02020603050405020304" pitchFamily="18" charset="0"/>
                        </a:rPr>
                        <a:t>Requirements:</a:t>
                      </a:r>
                      <a:endParaRPr lang="en-IN" dirty="0">
                        <a:effectLst/>
                        <a:latin typeface="Times New Roman" panose="02020603050405020304" pitchFamily="18" charset="0"/>
                        <a:cs typeface="Times New Roman" panose="02020603050405020304" pitchFamily="18" charset="0"/>
                      </a:endParaRPr>
                    </a:p>
                    <a:p>
                      <a:pPr algn="just" rtl="0" fontAlgn="base">
                        <a:buFont typeface="Arial" panose="020B0604020202020204" pitchFamily="34" charset="0"/>
                        <a:buChar char="•"/>
                      </a:pPr>
                      <a:r>
                        <a:rPr lang="en-IN" sz="1200" u="none" strike="noStrike" dirty="0">
                          <a:effectLst/>
                          <a:latin typeface="Times New Roman" panose="02020603050405020304" pitchFamily="18" charset="0"/>
                          <a:cs typeface="Times New Roman" panose="02020603050405020304" pitchFamily="18" charset="0"/>
                        </a:rPr>
                        <a:t>Strong communication, active listening and customer service skills</a:t>
                      </a:r>
                    </a:p>
                    <a:p>
                      <a:pPr algn="just" rtl="0" fontAlgn="base">
                        <a:buFont typeface="Arial" panose="020B0604020202020204" pitchFamily="34" charset="0"/>
                        <a:buChar char="•"/>
                      </a:pPr>
                      <a:r>
                        <a:rPr lang="en-IN" sz="1200" u="none" strike="noStrike" dirty="0">
                          <a:effectLst/>
                          <a:latin typeface="Times New Roman" panose="02020603050405020304" pitchFamily="18" charset="0"/>
                          <a:cs typeface="Times New Roman" panose="02020603050405020304" pitchFamily="18" charset="0"/>
                        </a:rPr>
                        <a:t>Capabilities of working  in the fast-paced workplace environment.</a:t>
                      </a:r>
                    </a:p>
                    <a:p>
                      <a:pPr algn="just" rtl="0" fontAlgn="base">
                        <a:buFont typeface="Arial" panose="020B0604020202020204" pitchFamily="34" charset="0"/>
                        <a:buChar char="•"/>
                      </a:pPr>
                      <a:r>
                        <a:rPr lang="en-IN" sz="1200" u="none" strike="noStrike" dirty="0">
                          <a:effectLst/>
                          <a:latin typeface="Times New Roman" panose="02020603050405020304" pitchFamily="18" charset="0"/>
                          <a:cs typeface="Times New Roman" panose="02020603050405020304" pitchFamily="18" charset="0"/>
                        </a:rPr>
                        <a:t>General calculation, numeracy and math skills.</a:t>
                      </a:r>
                    </a:p>
                    <a:p>
                      <a:pPr algn="just" rtl="0" fontAlgn="base">
                        <a:buFont typeface="Arial" panose="020B0604020202020204" pitchFamily="34" charset="0"/>
                        <a:buChar char="•"/>
                      </a:pPr>
                      <a:r>
                        <a:rPr lang="en-IN" sz="1200" u="none" strike="noStrike" dirty="0">
                          <a:effectLst/>
                          <a:latin typeface="Times New Roman" panose="02020603050405020304" pitchFamily="18" charset="0"/>
                          <a:cs typeface="Times New Roman" panose="02020603050405020304" pitchFamily="18" charset="0"/>
                        </a:rPr>
                        <a:t>Suitable for working flexibly throughout the year.</a:t>
                      </a:r>
                    </a:p>
                    <a:p>
                      <a:pPr algn="just" rtl="0" fontAlgn="t">
                        <a:buNone/>
                      </a:pPr>
                      <a:r>
                        <a:rPr lang="en-IN" sz="1200" u="none" strike="noStrike" dirty="0">
                          <a:effectLst/>
                          <a:latin typeface="Times New Roman" panose="02020603050405020304" pitchFamily="18" charset="0"/>
                          <a:cs typeface="Times New Roman" panose="02020603050405020304" pitchFamily="18" charset="0"/>
                        </a:rPr>
                        <a:t>Working Situations</a:t>
                      </a:r>
                      <a:endParaRPr lang="en-IN" dirty="0">
                        <a:effectLst/>
                        <a:latin typeface="Times New Roman" panose="02020603050405020304" pitchFamily="18" charset="0"/>
                        <a:cs typeface="Times New Roman" panose="02020603050405020304" pitchFamily="18" charset="0"/>
                      </a:endParaRPr>
                    </a:p>
                    <a:p>
                      <a:pPr algn="just" rtl="0" fontAlgn="t">
                        <a:buNone/>
                      </a:pPr>
                      <a:r>
                        <a:rPr lang="en-IN" sz="1200" u="none" strike="noStrike" dirty="0">
                          <a:effectLst/>
                          <a:latin typeface="Times New Roman" panose="02020603050405020304" pitchFamily="18" charset="0"/>
                          <a:cs typeface="Times New Roman" panose="02020603050405020304" pitchFamily="18" charset="0"/>
                        </a:rPr>
                        <a:t>Candidates need to work for a long time by standing.</a:t>
                      </a:r>
                      <a:endParaRPr lang="en-IN" dirty="0">
                        <a:effectLst/>
                        <a:latin typeface="Times New Roman" panose="02020603050405020304" pitchFamily="18" charset="0"/>
                        <a:cs typeface="Times New Roman" panose="02020603050405020304" pitchFamily="18" charset="0"/>
                      </a:endParaRPr>
                    </a:p>
                    <a:p>
                      <a:pPr algn="just" rtl="0" fontAlgn="t">
                        <a:buNone/>
                      </a:pPr>
                      <a:r>
                        <a:rPr lang="en-IN" sz="1200" u="none" strike="noStrike" dirty="0">
                          <a:effectLst/>
                          <a:latin typeface="Times New Roman" panose="02020603050405020304" pitchFamily="18" charset="0"/>
                          <a:cs typeface="Times New Roman" panose="02020603050405020304" pitchFamily="18" charset="0"/>
                        </a:rPr>
                        <a:t>They also need to move and lift products within the store premise.</a:t>
                      </a:r>
                      <a:endParaRPr lang="en-IN" dirty="0">
                        <a:effectLst/>
                        <a:latin typeface="Times New Roman" panose="02020603050405020304" pitchFamily="18" charset="0"/>
                        <a:cs typeface="Times New Roman" panose="02020603050405020304" pitchFamily="18" charset="0"/>
                      </a:endParaRPr>
                    </a:p>
                  </a:txBody>
                  <a:tcPr marL="63500" marR="63500" marT="63500" marB="63500"/>
                </a:tc>
                <a:extLst>
                  <a:ext uri="{0D108BD9-81ED-4DB2-BD59-A6C34878D82A}">
                    <a16:rowId xmlns:a16="http://schemas.microsoft.com/office/drawing/2014/main" val="2976060803"/>
                  </a:ext>
                </a:extLst>
              </a:tr>
            </a:tbl>
          </a:graphicData>
        </a:graphic>
      </p:graphicFrame>
      <p:sp>
        <p:nvSpPr>
          <p:cNvPr id="4" name="TextBox 3">
            <a:extLst>
              <a:ext uri="{FF2B5EF4-FFF2-40B4-BE49-F238E27FC236}">
                <a16:creationId xmlns:a16="http://schemas.microsoft.com/office/drawing/2014/main" id="{50910EBE-E98F-D0E9-6192-55CCE1611D9F}"/>
              </a:ext>
            </a:extLst>
          </p:cNvPr>
          <p:cNvSpPr txBox="1"/>
          <p:nvPr/>
        </p:nvSpPr>
        <p:spPr>
          <a:xfrm>
            <a:off x="8174455" y="5975503"/>
            <a:ext cx="3195386" cy="369332"/>
          </a:xfrm>
          <a:prstGeom prst="rect">
            <a:avLst/>
          </a:prstGeom>
          <a:noFill/>
        </p:spPr>
        <p:txBody>
          <a:bodyPr wrap="square">
            <a:spAutoFit/>
          </a:bodyPr>
          <a:lstStyle/>
          <a:p>
            <a:r>
              <a:rPr lang="en-IN" sz="1800" b="0" i="0" u="none" strike="noStrike" dirty="0">
                <a:solidFill>
                  <a:srgbClr val="000000"/>
                </a:solidFill>
                <a:effectLst/>
                <a:latin typeface="Times New Roman" panose="02020603050405020304" pitchFamily="18" charset="0"/>
              </a:rPr>
              <a:t>(Source: Dipboye, 2018).</a:t>
            </a:r>
            <a:endParaRPr lang="en-US" dirty="0"/>
          </a:p>
        </p:txBody>
      </p:sp>
    </p:spTree>
    <p:extLst>
      <p:ext uri="{BB962C8B-B14F-4D97-AF65-F5344CB8AC3E}">
        <p14:creationId xmlns:p14="http://schemas.microsoft.com/office/powerpoint/2010/main" val="36703203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328757-1907-3E0B-3D26-BFCF65D115E7}"/>
              </a:ext>
            </a:extLst>
          </p:cNvPr>
          <p:cNvSpPr>
            <a:spLocks noGrp="1"/>
          </p:cNvSpPr>
          <p:nvPr>
            <p:ph type="title"/>
          </p:nvPr>
        </p:nvSpPr>
        <p:spPr>
          <a:xfrm>
            <a:off x="838200" y="365126"/>
            <a:ext cx="4936958" cy="850064"/>
          </a:xfrm>
        </p:spPr>
        <p:txBody>
          <a:bodyPr>
            <a:normAutofit/>
          </a:bodyPr>
          <a:lstStyle/>
          <a:p>
            <a:r>
              <a:rPr lang="en-IN" sz="3200" b="1" i="0" u="none" strike="noStrike" dirty="0" err="1">
                <a:solidFill>
                  <a:srgbClr val="000000"/>
                </a:solidFill>
                <a:effectLst/>
                <a:latin typeface="Times New Roman" panose="02020603050405020304" pitchFamily="18" charset="0"/>
              </a:rPr>
              <a:t>Contd</a:t>
            </a:r>
            <a:r>
              <a:rPr lang="en-IN" sz="3200" b="1" i="0" u="none" strike="noStrike" dirty="0">
                <a:solidFill>
                  <a:srgbClr val="000000"/>
                </a:solidFill>
                <a:effectLst/>
                <a:latin typeface="Times New Roman" panose="02020603050405020304" pitchFamily="18" charset="0"/>
              </a:rPr>
              <a:t>…</a:t>
            </a:r>
            <a:endParaRPr lang="en-US" sz="3200" dirty="0"/>
          </a:p>
        </p:txBody>
      </p:sp>
      <p:graphicFrame>
        <p:nvGraphicFramePr>
          <p:cNvPr id="5" name="Table 4">
            <a:extLst>
              <a:ext uri="{FF2B5EF4-FFF2-40B4-BE49-F238E27FC236}">
                <a16:creationId xmlns:a16="http://schemas.microsoft.com/office/drawing/2014/main" id="{AA410222-5538-1D73-524B-05D330EFA5A3}"/>
              </a:ext>
            </a:extLst>
          </p:cNvPr>
          <p:cNvGraphicFramePr/>
          <p:nvPr>
            <p:extLst>
              <p:ext uri="{D42A27DB-BD31-4B8C-83A1-F6EECF244321}">
                <p14:modId xmlns:p14="http://schemas.microsoft.com/office/powerpoint/2010/main" val="2790443229"/>
              </p:ext>
            </p:extLst>
          </p:nvPr>
        </p:nvGraphicFramePr>
        <p:xfrm>
          <a:off x="3236659" y="713878"/>
          <a:ext cx="5718683" cy="5418667"/>
        </p:xfrm>
        <a:graphic>
          <a:graphicData uri="http://schemas.openxmlformats.org/drawingml/2006/table">
            <a:tbl>
              <a:tblPr>
                <a:tableStyleId>{5C22544A-7EE6-4342-B048-85BDC9FD1C3A}</a:tableStyleId>
              </a:tblPr>
              <a:tblGrid>
                <a:gridCol w="5718683">
                  <a:extLst>
                    <a:ext uri="{9D8B030D-6E8A-4147-A177-3AD203B41FA5}">
                      <a16:colId xmlns:a16="http://schemas.microsoft.com/office/drawing/2014/main" val="2968354763"/>
                    </a:ext>
                  </a:extLst>
                </a:gridCol>
              </a:tblGrid>
              <a:tr h="5418667">
                <a:tc>
                  <a:txBody>
                    <a:bodyPr/>
                    <a:lstStyle/>
                    <a:p>
                      <a:pPr algn="ctr" rtl="0" fontAlgn="t">
                        <a:buNone/>
                      </a:pPr>
                      <a:r>
                        <a:rPr lang="en-IN" sz="1200" u="none" strike="noStrike" dirty="0">
                          <a:effectLst/>
                          <a:latin typeface="Times New Roman" panose="02020603050405020304" pitchFamily="18" charset="0"/>
                          <a:cs typeface="Times New Roman" panose="02020603050405020304" pitchFamily="18" charset="0"/>
                        </a:rPr>
                        <a:t>Job description </a:t>
                      </a:r>
                      <a:endParaRPr lang="en-IN" sz="1800" dirty="0">
                        <a:effectLst/>
                        <a:latin typeface="Times New Roman" panose="02020603050405020304" pitchFamily="18" charset="0"/>
                        <a:cs typeface="Times New Roman" panose="02020603050405020304" pitchFamily="18" charset="0"/>
                      </a:endParaRPr>
                    </a:p>
                    <a:p>
                      <a:pPr algn="ctr" rtl="0" fontAlgn="t">
                        <a:buNone/>
                      </a:pPr>
                      <a:r>
                        <a:rPr lang="en-IN" sz="1200" u="none" strike="noStrike" dirty="0">
                          <a:effectLst/>
                          <a:latin typeface="Times New Roman" panose="02020603050405020304" pitchFamily="18" charset="0"/>
                          <a:cs typeface="Times New Roman" panose="02020603050405020304" pitchFamily="18" charset="0"/>
                        </a:rPr>
                        <a:t>Job Title: Customer Assistant in Tesco </a:t>
                      </a:r>
                      <a:endParaRPr lang="en-IN" sz="1800" dirty="0">
                        <a:effectLst/>
                        <a:latin typeface="Times New Roman" panose="02020603050405020304" pitchFamily="18" charset="0"/>
                        <a:cs typeface="Times New Roman" panose="02020603050405020304" pitchFamily="18" charset="0"/>
                      </a:endParaRPr>
                    </a:p>
                    <a:p>
                      <a:pPr algn="ctr" rtl="0" fontAlgn="t">
                        <a:buNone/>
                      </a:pPr>
                      <a:r>
                        <a:rPr lang="en-IN" sz="1200" u="none" strike="noStrike" dirty="0">
                          <a:effectLst/>
                          <a:latin typeface="Times New Roman" panose="02020603050405020304" pitchFamily="18" charset="0"/>
                          <a:cs typeface="Times New Roman" panose="02020603050405020304" pitchFamily="18" charset="0"/>
                        </a:rPr>
                        <a:t>Location: London</a:t>
                      </a:r>
                      <a:endParaRPr lang="en-IN" sz="1800" dirty="0">
                        <a:effectLst/>
                        <a:latin typeface="Times New Roman" panose="02020603050405020304" pitchFamily="18" charset="0"/>
                        <a:cs typeface="Times New Roman" panose="02020603050405020304" pitchFamily="18" charset="0"/>
                      </a:endParaRPr>
                    </a:p>
                    <a:p>
                      <a:pPr algn="just" rtl="0" fontAlgn="t">
                        <a:buNone/>
                      </a:pPr>
                      <a:r>
                        <a:rPr lang="en-IN" sz="1200" u="none" strike="noStrike" dirty="0">
                          <a:effectLst/>
                          <a:latin typeface="Times New Roman" panose="02020603050405020304" pitchFamily="18" charset="0"/>
                          <a:cs typeface="Times New Roman" panose="02020603050405020304" pitchFamily="18" charset="0"/>
                        </a:rPr>
                        <a:t>Reports to: The Manager of Customer Service Department</a:t>
                      </a:r>
                      <a:endParaRPr lang="en-IN" sz="1800" dirty="0">
                        <a:effectLst/>
                        <a:latin typeface="Times New Roman" panose="02020603050405020304" pitchFamily="18" charset="0"/>
                        <a:cs typeface="Times New Roman" panose="02020603050405020304" pitchFamily="18" charset="0"/>
                      </a:endParaRPr>
                    </a:p>
                    <a:p>
                      <a:pPr algn="just" rtl="0" fontAlgn="t">
                        <a:buNone/>
                      </a:pPr>
                      <a:r>
                        <a:rPr lang="en-IN" sz="1200" u="none" strike="noStrike" dirty="0">
                          <a:effectLst/>
                          <a:latin typeface="Times New Roman" panose="02020603050405020304" pitchFamily="18" charset="0"/>
                          <a:cs typeface="Times New Roman" panose="02020603050405020304" pitchFamily="18" charset="0"/>
                        </a:rPr>
                        <a:t>About the Role:</a:t>
                      </a:r>
                      <a:endParaRPr lang="en-IN" sz="1800" dirty="0">
                        <a:effectLst/>
                        <a:latin typeface="Times New Roman" panose="02020603050405020304" pitchFamily="18" charset="0"/>
                        <a:cs typeface="Times New Roman" panose="02020603050405020304" pitchFamily="18" charset="0"/>
                      </a:endParaRPr>
                    </a:p>
                    <a:p>
                      <a:pPr algn="just" rtl="0" fontAlgn="t">
                        <a:buNone/>
                      </a:pPr>
                      <a:r>
                        <a:rPr lang="en-IN" sz="1200" u="none" strike="noStrike" dirty="0">
                          <a:effectLst/>
                          <a:latin typeface="Times New Roman" panose="02020603050405020304" pitchFamily="18" charset="0"/>
                          <a:cs typeface="Times New Roman" panose="02020603050405020304" pitchFamily="18" charset="0"/>
                        </a:rPr>
                        <a:t>Tesco is searching for customer-centric and friendly candidates to join our organisation as efficient customer assistants. The member will be responsible for keeping the store clean, delivering excellent services and offering great purchasing experiences to consumers.</a:t>
                      </a:r>
                      <a:endParaRPr lang="en-IN" sz="1800" dirty="0">
                        <a:effectLst/>
                        <a:latin typeface="Times New Roman" panose="02020603050405020304" pitchFamily="18" charset="0"/>
                        <a:cs typeface="Times New Roman" panose="02020603050405020304" pitchFamily="18" charset="0"/>
                      </a:endParaRPr>
                    </a:p>
                    <a:p>
                      <a:pPr algn="just" rtl="0" fontAlgn="t">
                        <a:buNone/>
                      </a:pPr>
                      <a:r>
                        <a:rPr lang="en-IN" sz="1200" u="none" strike="noStrike" dirty="0">
                          <a:effectLst/>
                          <a:latin typeface="Times New Roman" panose="02020603050405020304" pitchFamily="18" charset="0"/>
                          <a:cs typeface="Times New Roman" panose="02020603050405020304" pitchFamily="18" charset="0"/>
                        </a:rPr>
                        <a:t>Main Responsibilities:</a:t>
                      </a:r>
                      <a:endParaRPr lang="en-IN" sz="1800" dirty="0">
                        <a:effectLst/>
                        <a:latin typeface="Times New Roman" panose="02020603050405020304" pitchFamily="18" charset="0"/>
                        <a:cs typeface="Times New Roman" panose="02020603050405020304" pitchFamily="18" charset="0"/>
                      </a:endParaRPr>
                    </a:p>
                    <a:p>
                      <a:pPr algn="just" rtl="0" fontAlgn="base">
                        <a:buFont typeface="Arial" panose="020B0604020202020204" pitchFamily="34" charset="0"/>
                        <a:buChar char="•"/>
                      </a:pPr>
                      <a:r>
                        <a:rPr lang="en-IN" sz="1200" u="none" strike="noStrike" dirty="0">
                          <a:effectLst/>
                          <a:latin typeface="Times New Roman" panose="02020603050405020304" pitchFamily="18" charset="0"/>
                          <a:cs typeface="Times New Roman" panose="02020603050405020304" pitchFamily="18" charset="0"/>
                        </a:rPr>
                        <a:t>Offer services to customers and respond to all queries as well as challenges.</a:t>
                      </a:r>
                    </a:p>
                    <a:p>
                      <a:pPr algn="just" rtl="0" fontAlgn="base">
                        <a:buFont typeface="Arial" panose="020B0604020202020204" pitchFamily="34" charset="0"/>
                        <a:buChar char="•"/>
                      </a:pPr>
                      <a:r>
                        <a:rPr lang="en-IN" sz="1200" u="none" strike="noStrike" dirty="0">
                          <a:effectLst/>
                          <a:latin typeface="Times New Roman" panose="02020603050405020304" pitchFamily="18" charset="0"/>
                          <a:cs typeface="Times New Roman" panose="02020603050405020304" pitchFamily="18" charset="0"/>
                        </a:rPr>
                        <a:t>Manage the cash register within the store and maintain all financial transactions.</a:t>
                      </a:r>
                    </a:p>
                    <a:p>
                      <a:pPr algn="just" rtl="0" fontAlgn="base">
                        <a:buFont typeface="Arial" panose="020B0604020202020204" pitchFamily="34" charset="0"/>
                        <a:buChar char="•"/>
                      </a:pPr>
                      <a:r>
                        <a:rPr lang="en-IN" sz="1200" u="none" strike="noStrike" dirty="0">
                          <a:effectLst/>
                          <a:latin typeface="Times New Roman" panose="02020603050405020304" pitchFamily="18" charset="0"/>
                          <a:cs typeface="Times New Roman" panose="02020603050405020304" pitchFamily="18" charset="0"/>
                        </a:rPr>
                        <a:t>Handle stocks in inventories and maintain displays within the store.</a:t>
                      </a:r>
                    </a:p>
                    <a:p>
                      <a:pPr algn="just" rtl="0" fontAlgn="base">
                        <a:buFont typeface="Arial" panose="020B0604020202020204" pitchFamily="34" charset="0"/>
                        <a:buChar char="•"/>
                      </a:pPr>
                      <a:r>
                        <a:rPr lang="en-IN" sz="1200" u="none" strike="noStrike" dirty="0">
                          <a:effectLst/>
                          <a:latin typeface="Times New Roman" panose="02020603050405020304" pitchFamily="18" charset="0"/>
                          <a:cs typeface="Times New Roman" panose="02020603050405020304" pitchFamily="18" charset="0"/>
                        </a:rPr>
                        <a:t>Keeping the store clean, neat, hygienic and tidy.</a:t>
                      </a:r>
                    </a:p>
                    <a:p>
                      <a:pPr algn="just" rtl="0" fontAlgn="base">
                        <a:buFont typeface="Arial" panose="020B0604020202020204" pitchFamily="34" charset="0"/>
                        <a:buChar char="•"/>
                      </a:pPr>
                      <a:r>
                        <a:rPr lang="en-IN" sz="1200" u="none" strike="noStrike" dirty="0">
                          <a:effectLst/>
                          <a:latin typeface="Times New Roman" panose="02020603050405020304" pitchFamily="18" charset="0"/>
                          <a:cs typeface="Times New Roman" panose="02020603050405020304" pitchFamily="18" charset="0"/>
                        </a:rPr>
                        <a:t>Manage, find and address customer complaints and issues.</a:t>
                      </a:r>
                    </a:p>
                    <a:p>
                      <a:pPr algn="just" rtl="0" fontAlgn="base">
                        <a:buFont typeface="Arial" panose="020B0604020202020204" pitchFamily="34" charset="0"/>
                        <a:buChar char="•"/>
                      </a:pPr>
                      <a:r>
                        <a:rPr lang="en-IN" sz="1200" u="none" strike="noStrike" dirty="0">
                          <a:effectLst/>
                          <a:latin typeface="Times New Roman" panose="02020603050405020304" pitchFamily="18" charset="0"/>
                          <a:cs typeface="Times New Roman" panose="02020603050405020304" pitchFamily="18" charset="0"/>
                        </a:rPr>
                        <a:t>Work without any challenge and be flexible also on holidays, weekends and evenings.</a:t>
                      </a:r>
                    </a:p>
                    <a:p>
                      <a:pPr algn="just" rtl="0" fontAlgn="t">
                        <a:buNone/>
                      </a:pPr>
                      <a:r>
                        <a:rPr lang="en-IN" sz="1200" u="none" strike="noStrike" dirty="0">
                          <a:effectLst/>
                          <a:latin typeface="Times New Roman" panose="02020603050405020304" pitchFamily="18" charset="0"/>
                          <a:cs typeface="Times New Roman" panose="02020603050405020304" pitchFamily="18" charset="0"/>
                        </a:rPr>
                        <a:t>Our offerings </a:t>
                      </a:r>
                      <a:endParaRPr lang="en-IN" sz="1800" dirty="0">
                        <a:effectLst/>
                        <a:latin typeface="Times New Roman" panose="02020603050405020304" pitchFamily="18" charset="0"/>
                        <a:cs typeface="Times New Roman" panose="02020603050405020304" pitchFamily="18" charset="0"/>
                      </a:endParaRPr>
                    </a:p>
                    <a:p>
                      <a:pPr algn="just" rtl="0" fontAlgn="base">
                        <a:buFont typeface="Arial" panose="020B0604020202020204" pitchFamily="34" charset="0"/>
                        <a:buChar char="•"/>
                      </a:pPr>
                      <a:r>
                        <a:rPr lang="en-IN" sz="1200" u="none" strike="noStrike" dirty="0">
                          <a:effectLst/>
                          <a:latin typeface="Times New Roman" panose="02020603050405020304" pitchFamily="18" charset="0"/>
                          <a:cs typeface="Times New Roman" panose="02020603050405020304" pitchFamily="18" charset="0"/>
                        </a:rPr>
                        <a:t>Competitive hourly payments to customer assistants.</a:t>
                      </a:r>
                    </a:p>
                    <a:p>
                      <a:pPr algn="just" rtl="0" fontAlgn="base">
                        <a:buFont typeface="Arial" panose="020B0604020202020204" pitchFamily="34" charset="0"/>
                        <a:buChar char="•"/>
                      </a:pPr>
                      <a:r>
                        <a:rPr lang="en-IN" sz="1200" u="none" strike="noStrike" dirty="0">
                          <a:effectLst/>
                          <a:latin typeface="Times New Roman" panose="02020603050405020304" pitchFamily="18" charset="0"/>
                          <a:cs typeface="Times New Roman" panose="02020603050405020304" pitchFamily="18" charset="0"/>
                        </a:rPr>
                        <a:t>Delivering scopes for widening the career growth.</a:t>
                      </a:r>
                    </a:p>
                    <a:p>
                      <a:pPr algn="just" rtl="0" fontAlgn="base">
                        <a:buFont typeface="Arial" panose="020B0604020202020204" pitchFamily="34" charset="0"/>
                        <a:buChar char="•"/>
                      </a:pPr>
                      <a:r>
                        <a:rPr lang="en-IN" sz="1200" u="none" strike="noStrike" dirty="0">
                          <a:effectLst/>
                          <a:latin typeface="Times New Roman" panose="02020603050405020304" pitchFamily="18" charset="0"/>
                          <a:cs typeface="Times New Roman" panose="02020603050405020304" pitchFamily="18" charset="0"/>
                        </a:rPr>
                        <a:t>Organising training, learning and development programs to boost staff capabilities.</a:t>
                      </a:r>
                    </a:p>
                    <a:p>
                      <a:pPr algn="just" rtl="0" fontAlgn="base">
                        <a:buFont typeface="Arial" panose="020B0604020202020204" pitchFamily="34" charset="0"/>
                        <a:buChar char="•"/>
                      </a:pPr>
                      <a:r>
                        <a:rPr lang="en-IN" sz="1200" u="none" strike="noStrike" dirty="0">
                          <a:effectLst/>
                          <a:latin typeface="Times New Roman" panose="02020603050405020304" pitchFamily="18" charset="0"/>
                          <a:cs typeface="Times New Roman" panose="02020603050405020304" pitchFamily="18" charset="0"/>
                        </a:rPr>
                        <a:t>Offering extensive discounts on all Tesco products to employees.</a:t>
                      </a:r>
                    </a:p>
                    <a:p>
                      <a:pPr algn="just" rtl="0" fontAlgn="t">
                        <a:buNone/>
                      </a:pPr>
                      <a:r>
                        <a:rPr lang="en-IN" sz="1200" u="none" strike="noStrike" dirty="0">
                          <a:effectLst/>
                          <a:latin typeface="Times New Roman" panose="02020603050405020304" pitchFamily="18" charset="0"/>
                          <a:cs typeface="Times New Roman" panose="02020603050405020304" pitchFamily="18" charset="0"/>
                        </a:rPr>
                        <a:t>Requirements:</a:t>
                      </a:r>
                      <a:endParaRPr lang="en-IN" sz="1800" dirty="0">
                        <a:effectLst/>
                        <a:latin typeface="Times New Roman" panose="02020603050405020304" pitchFamily="18" charset="0"/>
                        <a:cs typeface="Times New Roman" panose="02020603050405020304" pitchFamily="18" charset="0"/>
                      </a:endParaRPr>
                    </a:p>
                    <a:p>
                      <a:pPr algn="just" rtl="0" fontAlgn="t">
                        <a:buNone/>
                      </a:pPr>
                      <a:r>
                        <a:rPr lang="en-IN" sz="1200" u="none" strike="noStrike" dirty="0">
                          <a:effectLst/>
                          <a:latin typeface="Times New Roman" panose="02020603050405020304" pitchFamily="18" charset="0"/>
                          <a:cs typeface="Times New Roman" panose="02020603050405020304" pitchFamily="18" charset="0"/>
                        </a:rPr>
                        <a:t>Efficient active listening, communication, and customer service skills.</a:t>
                      </a:r>
                      <a:endParaRPr lang="en-IN" sz="1800" dirty="0">
                        <a:effectLst/>
                        <a:latin typeface="Times New Roman" panose="02020603050405020304" pitchFamily="18" charset="0"/>
                        <a:cs typeface="Times New Roman" panose="02020603050405020304" pitchFamily="18" charset="0"/>
                      </a:endParaRPr>
                    </a:p>
                    <a:p>
                      <a:pPr algn="just" rtl="0" fontAlgn="t">
                        <a:buNone/>
                      </a:pPr>
                      <a:r>
                        <a:rPr lang="en-IN" sz="1200" u="none" strike="noStrike" dirty="0">
                          <a:effectLst/>
                          <a:latin typeface="Times New Roman" panose="02020603050405020304" pitchFamily="18" charset="0"/>
                          <a:cs typeface="Times New Roman" panose="02020603050405020304" pitchFamily="18" charset="0"/>
                        </a:rPr>
                        <a:t>Abilities of working  in the fast-paced organisational environment.</a:t>
                      </a:r>
                      <a:endParaRPr lang="en-IN" sz="1800" dirty="0">
                        <a:effectLst/>
                        <a:latin typeface="Times New Roman" panose="02020603050405020304" pitchFamily="18" charset="0"/>
                        <a:cs typeface="Times New Roman" panose="02020603050405020304" pitchFamily="18" charset="0"/>
                      </a:endParaRPr>
                    </a:p>
                    <a:p>
                      <a:pPr algn="just" rtl="0" fontAlgn="t">
                        <a:buNone/>
                      </a:pPr>
                      <a:r>
                        <a:rPr lang="en-IN" sz="1200" u="none" strike="noStrike" dirty="0">
                          <a:effectLst/>
                          <a:latin typeface="Times New Roman" panose="02020603050405020304" pitchFamily="18" charset="0"/>
                          <a:cs typeface="Times New Roman" panose="02020603050405020304" pitchFamily="18" charset="0"/>
                        </a:rPr>
                        <a:t>Normal calculation, knowledge in numbers and math skills.</a:t>
                      </a:r>
                      <a:endParaRPr lang="en-IN" sz="1800" dirty="0">
                        <a:effectLst/>
                        <a:latin typeface="Times New Roman" panose="02020603050405020304" pitchFamily="18" charset="0"/>
                        <a:cs typeface="Times New Roman" panose="02020603050405020304" pitchFamily="18" charset="0"/>
                      </a:endParaRPr>
                    </a:p>
                    <a:p>
                      <a:pPr algn="just" rtl="0" fontAlgn="t">
                        <a:buNone/>
                      </a:pPr>
                      <a:r>
                        <a:rPr lang="en-IN" sz="1200" u="none" strike="noStrike" dirty="0">
                          <a:effectLst/>
                          <a:latin typeface="Times New Roman" panose="02020603050405020304" pitchFamily="18" charset="0"/>
                          <a:cs typeface="Times New Roman" panose="02020603050405020304" pitchFamily="18" charset="0"/>
                        </a:rPr>
                        <a:t>Capable of working flexibly all over the year.</a:t>
                      </a:r>
                      <a:endParaRPr lang="en-IN" sz="1800" dirty="0">
                        <a:effectLst/>
                        <a:latin typeface="Times New Roman" panose="02020603050405020304" pitchFamily="18" charset="0"/>
                        <a:cs typeface="Times New Roman" panose="02020603050405020304" pitchFamily="18" charset="0"/>
                      </a:endParaRPr>
                    </a:p>
                    <a:p>
                      <a:pPr algn="ctr" rtl="0" fontAlgn="t">
                        <a:buNone/>
                      </a:pPr>
                      <a:r>
                        <a:rPr lang="en-IN" sz="1200" u="none" strike="noStrike" dirty="0">
                          <a:effectLst/>
                          <a:latin typeface="Times New Roman" panose="02020603050405020304" pitchFamily="18" charset="0"/>
                          <a:cs typeface="Times New Roman" panose="02020603050405020304" pitchFamily="18" charset="0"/>
                        </a:rPr>
                        <a:t>Apply Now on our official website</a:t>
                      </a:r>
                      <a:endParaRPr lang="en-IN" sz="1800" dirty="0">
                        <a:effectLst/>
                        <a:latin typeface="Times New Roman" panose="02020603050405020304" pitchFamily="18" charset="0"/>
                        <a:cs typeface="Times New Roman" panose="02020603050405020304" pitchFamily="18" charset="0"/>
                      </a:endParaRPr>
                    </a:p>
                    <a:p>
                      <a:pPr algn="ctr" rtl="0" fontAlgn="t">
                        <a:buNone/>
                      </a:pPr>
                      <a:r>
                        <a:rPr lang="en-IN" sz="1200" u="none" strike="noStrike" dirty="0">
                          <a:effectLst/>
                          <a:latin typeface="Times New Roman" panose="02020603050405020304" pitchFamily="18" charset="0"/>
                          <a:cs typeface="Times New Roman" panose="02020603050405020304" pitchFamily="18" charset="0"/>
                        </a:rPr>
                        <a:t>Customer service-focused candidates, join our dynamic team!</a:t>
                      </a:r>
                      <a:endParaRPr lang="en-IN" sz="1800" dirty="0">
                        <a:effectLst/>
                        <a:latin typeface="Times New Roman" panose="02020603050405020304" pitchFamily="18" charset="0"/>
                        <a:cs typeface="Times New Roman" panose="02020603050405020304" pitchFamily="18" charset="0"/>
                      </a:endParaRPr>
                    </a:p>
                  </a:txBody>
                  <a:tcPr marL="63361" marR="63361" marT="63361" marB="63361"/>
                </a:tc>
                <a:extLst>
                  <a:ext uri="{0D108BD9-81ED-4DB2-BD59-A6C34878D82A}">
                    <a16:rowId xmlns:a16="http://schemas.microsoft.com/office/drawing/2014/main" val="1203853121"/>
                  </a:ext>
                </a:extLst>
              </a:tr>
            </a:tbl>
          </a:graphicData>
        </a:graphic>
      </p:graphicFrame>
      <p:sp>
        <p:nvSpPr>
          <p:cNvPr id="4" name="TextBox 3">
            <a:extLst>
              <a:ext uri="{FF2B5EF4-FFF2-40B4-BE49-F238E27FC236}">
                <a16:creationId xmlns:a16="http://schemas.microsoft.com/office/drawing/2014/main" id="{00A34E8D-BC27-6717-425A-23ED3A355902}"/>
              </a:ext>
            </a:extLst>
          </p:cNvPr>
          <p:cNvSpPr txBox="1"/>
          <p:nvPr/>
        </p:nvSpPr>
        <p:spPr>
          <a:xfrm>
            <a:off x="8174455" y="5975503"/>
            <a:ext cx="3195386" cy="369332"/>
          </a:xfrm>
          <a:prstGeom prst="rect">
            <a:avLst/>
          </a:prstGeom>
          <a:noFill/>
        </p:spPr>
        <p:txBody>
          <a:bodyPr wrap="square">
            <a:spAutoFit/>
          </a:bodyPr>
          <a:lstStyle/>
          <a:p>
            <a:r>
              <a:rPr lang="en-IN" sz="1800" b="0" i="0" u="none" strike="noStrike" dirty="0">
                <a:solidFill>
                  <a:srgbClr val="000000"/>
                </a:solidFill>
                <a:effectLst/>
                <a:latin typeface="Times New Roman" panose="02020603050405020304" pitchFamily="18" charset="0"/>
              </a:rPr>
              <a:t>(Source: Dipboye, 2018).</a:t>
            </a:r>
            <a:endParaRPr lang="en-US" dirty="0"/>
          </a:p>
        </p:txBody>
      </p:sp>
    </p:spTree>
    <p:extLst>
      <p:ext uri="{BB962C8B-B14F-4D97-AF65-F5344CB8AC3E}">
        <p14:creationId xmlns:p14="http://schemas.microsoft.com/office/powerpoint/2010/main" val="25102387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997970-3169-1CA4-ADB9-349FBDF870D3}"/>
              </a:ext>
            </a:extLst>
          </p:cNvPr>
          <p:cNvSpPr>
            <a:spLocks noGrp="1"/>
          </p:cNvSpPr>
          <p:nvPr>
            <p:ph type="title"/>
          </p:nvPr>
        </p:nvSpPr>
        <p:spPr>
          <a:xfrm>
            <a:off x="838200" y="365125"/>
            <a:ext cx="2699084" cy="597401"/>
          </a:xfrm>
        </p:spPr>
        <p:txBody>
          <a:bodyPr>
            <a:normAutofit/>
          </a:bodyPr>
          <a:lstStyle/>
          <a:p>
            <a:r>
              <a:rPr lang="en-IN" sz="3200" b="1" i="0" u="none" strike="noStrike" dirty="0" err="1">
                <a:solidFill>
                  <a:srgbClr val="000000"/>
                </a:solidFill>
                <a:effectLst/>
                <a:latin typeface="Times New Roman" panose="02020603050405020304" pitchFamily="18" charset="0"/>
              </a:rPr>
              <a:t>Contd</a:t>
            </a:r>
            <a:r>
              <a:rPr lang="en-IN" sz="3200" b="1" i="0" u="none" strike="noStrike" dirty="0">
                <a:solidFill>
                  <a:srgbClr val="000000"/>
                </a:solidFill>
                <a:effectLst/>
                <a:latin typeface="Times New Roman" panose="02020603050405020304" pitchFamily="18" charset="0"/>
              </a:rPr>
              <a:t>…</a:t>
            </a:r>
            <a:endParaRPr lang="en-US" sz="3200" dirty="0"/>
          </a:p>
        </p:txBody>
      </p:sp>
      <p:graphicFrame>
        <p:nvGraphicFramePr>
          <p:cNvPr id="5" name="Table 4">
            <a:extLst>
              <a:ext uri="{FF2B5EF4-FFF2-40B4-BE49-F238E27FC236}">
                <a16:creationId xmlns:a16="http://schemas.microsoft.com/office/drawing/2014/main" id="{7A5122A9-1203-A108-CAFE-FA2408DFDF63}"/>
              </a:ext>
            </a:extLst>
          </p:cNvPr>
          <p:cNvGraphicFramePr/>
          <p:nvPr>
            <p:extLst>
              <p:ext uri="{D42A27DB-BD31-4B8C-83A1-F6EECF244321}">
                <p14:modId xmlns:p14="http://schemas.microsoft.com/office/powerpoint/2010/main" val="3453615194"/>
              </p:ext>
            </p:extLst>
          </p:nvPr>
        </p:nvGraphicFramePr>
        <p:xfrm>
          <a:off x="3230404" y="988060"/>
          <a:ext cx="5731193" cy="4881880"/>
        </p:xfrm>
        <a:graphic>
          <a:graphicData uri="http://schemas.openxmlformats.org/drawingml/2006/table">
            <a:tbl>
              <a:tblPr>
                <a:tableStyleId>{5C22544A-7EE6-4342-B048-85BDC9FD1C3A}</a:tableStyleId>
              </a:tblPr>
              <a:tblGrid>
                <a:gridCol w="5731193">
                  <a:extLst>
                    <a:ext uri="{9D8B030D-6E8A-4147-A177-3AD203B41FA5}">
                      <a16:colId xmlns:a16="http://schemas.microsoft.com/office/drawing/2014/main" val="2508501707"/>
                    </a:ext>
                  </a:extLst>
                </a:gridCol>
              </a:tblGrid>
              <a:tr h="0">
                <a:tc>
                  <a:txBody>
                    <a:bodyPr/>
                    <a:lstStyle/>
                    <a:p>
                      <a:pPr algn="ctr" rtl="0" fontAlgn="t">
                        <a:buNone/>
                      </a:pPr>
                      <a:r>
                        <a:rPr lang="en-IN" sz="1200" u="none" strike="noStrike" dirty="0">
                          <a:effectLst/>
                          <a:latin typeface="Times New Roman" panose="02020603050405020304" pitchFamily="18" charset="0"/>
                          <a:cs typeface="Times New Roman" panose="02020603050405020304" pitchFamily="18" charset="0"/>
                        </a:rPr>
                        <a:t>Person specification </a:t>
                      </a:r>
                      <a:endParaRPr lang="en-IN" dirty="0">
                        <a:effectLst/>
                        <a:latin typeface="Times New Roman" panose="02020603050405020304" pitchFamily="18" charset="0"/>
                        <a:cs typeface="Times New Roman" panose="02020603050405020304" pitchFamily="18" charset="0"/>
                      </a:endParaRPr>
                    </a:p>
                    <a:p>
                      <a:pPr algn="ctr" rtl="0" fontAlgn="t">
                        <a:buNone/>
                      </a:pPr>
                      <a:r>
                        <a:rPr lang="en-IN" sz="1200" u="none" strike="noStrike" dirty="0">
                          <a:effectLst/>
                          <a:latin typeface="Times New Roman" panose="02020603050405020304" pitchFamily="18" charset="0"/>
                          <a:cs typeface="Times New Roman" panose="02020603050405020304" pitchFamily="18" charset="0"/>
                        </a:rPr>
                        <a:t>Job Title: Customer Assistant</a:t>
                      </a:r>
                      <a:endParaRPr lang="en-IN" dirty="0">
                        <a:effectLst/>
                        <a:latin typeface="Times New Roman" panose="02020603050405020304" pitchFamily="18" charset="0"/>
                        <a:cs typeface="Times New Roman" panose="02020603050405020304" pitchFamily="18" charset="0"/>
                      </a:endParaRPr>
                    </a:p>
                    <a:p>
                      <a:pPr algn="ctr" rtl="0" fontAlgn="t">
                        <a:buNone/>
                      </a:pPr>
                      <a:r>
                        <a:rPr lang="en-IN" sz="1200" u="none" strike="noStrike" dirty="0">
                          <a:effectLst/>
                          <a:latin typeface="Times New Roman" panose="02020603050405020304" pitchFamily="18" charset="0"/>
                          <a:cs typeface="Times New Roman" panose="02020603050405020304" pitchFamily="18" charset="0"/>
                        </a:rPr>
                        <a:t>Location: London </a:t>
                      </a:r>
                      <a:endParaRPr lang="en-IN" dirty="0">
                        <a:effectLst/>
                        <a:latin typeface="Times New Roman" panose="02020603050405020304" pitchFamily="18" charset="0"/>
                        <a:cs typeface="Times New Roman" panose="02020603050405020304" pitchFamily="18" charset="0"/>
                      </a:endParaRPr>
                    </a:p>
                    <a:p>
                      <a:pPr algn="just" rtl="0" fontAlgn="t">
                        <a:buNone/>
                      </a:pPr>
                      <a:r>
                        <a:rPr lang="en-IN" sz="1200" u="none" strike="noStrike" dirty="0">
                          <a:effectLst/>
                          <a:latin typeface="Times New Roman" panose="02020603050405020304" pitchFamily="18" charset="0"/>
                          <a:cs typeface="Times New Roman" panose="02020603050405020304" pitchFamily="18" charset="0"/>
                        </a:rPr>
                        <a:t>Essential Requirements:</a:t>
                      </a:r>
                      <a:endParaRPr lang="en-IN" dirty="0">
                        <a:effectLst/>
                        <a:latin typeface="Times New Roman" panose="02020603050405020304" pitchFamily="18" charset="0"/>
                        <a:cs typeface="Times New Roman" panose="02020603050405020304" pitchFamily="18" charset="0"/>
                      </a:endParaRPr>
                    </a:p>
                    <a:p>
                      <a:pPr algn="just" rtl="0" fontAlgn="t">
                        <a:buNone/>
                      </a:pPr>
                      <a:r>
                        <a:rPr lang="en-IN" sz="1200" u="none" strike="noStrike" dirty="0">
                          <a:effectLst/>
                          <a:latin typeface="Times New Roman" panose="02020603050405020304" pitchFamily="18" charset="0"/>
                          <a:cs typeface="Times New Roman" panose="02020603050405020304" pitchFamily="18" charset="0"/>
                        </a:rPr>
                        <a:t>Good communication and interpersonal skills</a:t>
                      </a:r>
                      <a:endParaRPr lang="en-IN" dirty="0">
                        <a:effectLst/>
                        <a:latin typeface="Times New Roman" panose="02020603050405020304" pitchFamily="18" charset="0"/>
                        <a:cs typeface="Times New Roman" panose="02020603050405020304" pitchFamily="18" charset="0"/>
                      </a:endParaRPr>
                    </a:p>
                    <a:p>
                      <a:pPr algn="just" rtl="0" fontAlgn="t">
                        <a:buNone/>
                      </a:pPr>
                      <a:r>
                        <a:rPr lang="en-IN" sz="1200" u="none" strike="noStrike" dirty="0">
                          <a:effectLst/>
                          <a:latin typeface="Times New Roman" panose="02020603050405020304" pitchFamily="18" charset="0"/>
                          <a:cs typeface="Times New Roman" panose="02020603050405020304" pitchFamily="18" charset="0"/>
                        </a:rPr>
                        <a:t>Customer service skills and experience (desirable)</a:t>
                      </a:r>
                      <a:endParaRPr lang="en-IN" dirty="0">
                        <a:effectLst/>
                        <a:latin typeface="Times New Roman" panose="02020603050405020304" pitchFamily="18" charset="0"/>
                        <a:cs typeface="Times New Roman" panose="02020603050405020304" pitchFamily="18" charset="0"/>
                      </a:endParaRPr>
                    </a:p>
                    <a:p>
                      <a:pPr algn="just" rtl="0" fontAlgn="t">
                        <a:buNone/>
                      </a:pPr>
                      <a:r>
                        <a:rPr lang="en-IN" sz="1200" u="none" strike="noStrike" dirty="0">
                          <a:effectLst/>
                          <a:latin typeface="Times New Roman" panose="02020603050405020304" pitchFamily="18" charset="0"/>
                          <a:cs typeface="Times New Roman" panose="02020603050405020304" pitchFamily="18" charset="0"/>
                        </a:rPr>
                        <a:t>Ability to work in a fast-paced environment</a:t>
                      </a:r>
                      <a:endParaRPr lang="en-IN" dirty="0">
                        <a:effectLst/>
                        <a:latin typeface="Times New Roman" panose="02020603050405020304" pitchFamily="18" charset="0"/>
                        <a:cs typeface="Times New Roman" panose="02020603050405020304" pitchFamily="18" charset="0"/>
                      </a:endParaRPr>
                    </a:p>
                    <a:p>
                      <a:pPr algn="just" rtl="0" fontAlgn="t">
                        <a:buNone/>
                      </a:pPr>
                      <a:r>
                        <a:rPr lang="en-IN" sz="1200" u="none" strike="noStrike" dirty="0">
                          <a:effectLst/>
                          <a:latin typeface="Times New Roman" panose="02020603050405020304" pitchFamily="18" charset="0"/>
                          <a:cs typeface="Times New Roman" panose="02020603050405020304" pitchFamily="18" charset="0"/>
                        </a:rPr>
                        <a:t>Basic math skills and numeracy</a:t>
                      </a:r>
                      <a:endParaRPr lang="en-IN" dirty="0">
                        <a:effectLst/>
                        <a:latin typeface="Times New Roman" panose="02020603050405020304" pitchFamily="18" charset="0"/>
                        <a:cs typeface="Times New Roman" panose="02020603050405020304" pitchFamily="18" charset="0"/>
                      </a:endParaRPr>
                    </a:p>
                    <a:p>
                      <a:pPr algn="just" rtl="0" fontAlgn="t">
                        <a:buNone/>
                      </a:pPr>
                      <a:r>
                        <a:rPr lang="en-IN" sz="1200" u="none" strike="noStrike" dirty="0">
                          <a:effectLst/>
                          <a:latin typeface="Times New Roman" panose="02020603050405020304" pitchFamily="18" charset="0"/>
                          <a:cs typeface="Times New Roman" panose="02020603050405020304" pitchFamily="18" charset="0"/>
                        </a:rPr>
                        <a:t>Availability to work flexibly, including weekends and evenings</a:t>
                      </a:r>
                      <a:endParaRPr lang="en-IN" dirty="0">
                        <a:effectLst/>
                        <a:latin typeface="Times New Roman" panose="02020603050405020304" pitchFamily="18" charset="0"/>
                        <a:cs typeface="Times New Roman" panose="02020603050405020304" pitchFamily="18" charset="0"/>
                      </a:endParaRPr>
                    </a:p>
                    <a:p>
                      <a:pPr algn="just" rtl="0" fontAlgn="t">
                        <a:buNone/>
                      </a:pPr>
                      <a:r>
                        <a:rPr lang="en-IN" sz="1200" u="none" strike="noStrike" dirty="0">
                          <a:effectLst/>
                          <a:latin typeface="Times New Roman" panose="02020603050405020304" pitchFamily="18" charset="0"/>
                          <a:cs typeface="Times New Roman" panose="02020603050405020304" pitchFamily="18" charset="0"/>
                        </a:rPr>
                        <a:t>Team player with a positive attitude</a:t>
                      </a:r>
                      <a:endParaRPr lang="en-IN" dirty="0">
                        <a:effectLst/>
                        <a:latin typeface="Times New Roman" panose="02020603050405020304" pitchFamily="18" charset="0"/>
                        <a:cs typeface="Times New Roman" panose="02020603050405020304" pitchFamily="18" charset="0"/>
                      </a:endParaRPr>
                    </a:p>
                    <a:p>
                      <a:pPr fontAlgn="t">
                        <a:buNone/>
                      </a:pPr>
                      <a:br>
                        <a:rPr lang="en-IN" dirty="0">
                          <a:effectLst/>
                          <a:latin typeface="Times New Roman" panose="02020603050405020304" pitchFamily="18" charset="0"/>
                          <a:cs typeface="Times New Roman" panose="02020603050405020304" pitchFamily="18" charset="0"/>
                        </a:rPr>
                      </a:br>
                      <a:endParaRPr lang="en-IN" dirty="0">
                        <a:effectLst/>
                        <a:latin typeface="Times New Roman" panose="02020603050405020304" pitchFamily="18" charset="0"/>
                        <a:cs typeface="Times New Roman" panose="02020603050405020304" pitchFamily="18" charset="0"/>
                      </a:endParaRPr>
                    </a:p>
                    <a:p>
                      <a:pPr algn="just" rtl="0" fontAlgn="t">
                        <a:buNone/>
                      </a:pPr>
                      <a:r>
                        <a:rPr lang="en-IN" sz="1200" u="none" strike="noStrike" dirty="0">
                          <a:effectLst/>
                          <a:latin typeface="Times New Roman" panose="02020603050405020304" pitchFamily="18" charset="0"/>
                          <a:cs typeface="Times New Roman" panose="02020603050405020304" pitchFamily="18" charset="0"/>
                        </a:rPr>
                        <a:t>Desirable needs:</a:t>
                      </a:r>
                      <a:endParaRPr lang="en-IN" dirty="0">
                        <a:effectLst/>
                        <a:latin typeface="Times New Roman" panose="02020603050405020304" pitchFamily="18" charset="0"/>
                        <a:cs typeface="Times New Roman" panose="02020603050405020304" pitchFamily="18" charset="0"/>
                      </a:endParaRPr>
                    </a:p>
                    <a:p>
                      <a:pPr algn="just" rtl="0" fontAlgn="t">
                        <a:buNone/>
                      </a:pPr>
                      <a:r>
                        <a:rPr lang="en-IN" sz="1200" u="none" strike="noStrike" dirty="0">
                          <a:effectLst/>
                          <a:latin typeface="Times New Roman" panose="02020603050405020304" pitchFamily="18" charset="0"/>
                          <a:cs typeface="Times New Roman" panose="02020603050405020304" pitchFamily="18" charset="0"/>
                        </a:rPr>
                        <a:t>Previous retail experience</a:t>
                      </a:r>
                      <a:endParaRPr lang="en-IN" dirty="0">
                        <a:effectLst/>
                        <a:latin typeface="Times New Roman" panose="02020603050405020304" pitchFamily="18" charset="0"/>
                        <a:cs typeface="Times New Roman" panose="02020603050405020304" pitchFamily="18" charset="0"/>
                      </a:endParaRPr>
                    </a:p>
                    <a:p>
                      <a:pPr algn="just" rtl="0" fontAlgn="t">
                        <a:buNone/>
                      </a:pPr>
                      <a:r>
                        <a:rPr lang="en-IN" sz="1200" u="none" strike="noStrike" dirty="0">
                          <a:effectLst/>
                          <a:latin typeface="Times New Roman" panose="02020603050405020304" pitchFamily="18" charset="0"/>
                          <a:cs typeface="Times New Roman" panose="02020603050405020304" pitchFamily="18" charset="0"/>
                        </a:rPr>
                        <a:t>Knowledge of Tesco's products and services</a:t>
                      </a:r>
                      <a:endParaRPr lang="en-IN" dirty="0">
                        <a:effectLst/>
                        <a:latin typeface="Times New Roman" panose="02020603050405020304" pitchFamily="18" charset="0"/>
                        <a:cs typeface="Times New Roman" panose="02020603050405020304" pitchFamily="18" charset="0"/>
                      </a:endParaRPr>
                    </a:p>
                    <a:p>
                      <a:pPr algn="just" rtl="0" fontAlgn="t">
                        <a:buNone/>
                      </a:pPr>
                      <a:r>
                        <a:rPr lang="en-IN" sz="1200" u="none" strike="noStrike" dirty="0">
                          <a:effectLst/>
                          <a:latin typeface="Times New Roman" panose="02020603050405020304" pitchFamily="18" charset="0"/>
                          <a:cs typeface="Times New Roman" panose="02020603050405020304" pitchFamily="18" charset="0"/>
                        </a:rPr>
                        <a:t>IT skills and </a:t>
                      </a:r>
                      <a:r>
                        <a:rPr lang="en-IN" sz="1200" u="none" strike="noStrike" dirty="0" err="1">
                          <a:effectLst/>
                          <a:latin typeface="Times New Roman" panose="02020603050405020304" pitchFamily="18" charset="0"/>
                          <a:cs typeface="Times New Roman" panose="02020603050405020304" pitchFamily="18" charset="0"/>
                        </a:rPr>
                        <a:t>knowledge.i</a:t>
                      </a:r>
                      <a:endParaRPr lang="en-IN" dirty="0">
                        <a:effectLst/>
                        <a:latin typeface="Times New Roman" panose="02020603050405020304" pitchFamily="18" charset="0"/>
                        <a:cs typeface="Times New Roman" panose="02020603050405020304" pitchFamily="18" charset="0"/>
                      </a:endParaRPr>
                    </a:p>
                    <a:p>
                      <a:pPr algn="just" rtl="0" fontAlgn="t">
                        <a:buNone/>
                      </a:pPr>
                      <a:r>
                        <a:rPr lang="en-IN" sz="1200" u="none" strike="noStrike" dirty="0">
                          <a:effectLst/>
                          <a:latin typeface="Times New Roman" panose="02020603050405020304" pitchFamily="18" charset="0"/>
                          <a:cs typeface="Times New Roman" panose="02020603050405020304" pitchFamily="18" charset="0"/>
                        </a:rPr>
                        <a:t>Personal Qualities:</a:t>
                      </a:r>
                      <a:endParaRPr lang="en-IN" dirty="0">
                        <a:effectLst/>
                        <a:latin typeface="Times New Roman" panose="02020603050405020304" pitchFamily="18" charset="0"/>
                        <a:cs typeface="Times New Roman" panose="02020603050405020304" pitchFamily="18" charset="0"/>
                      </a:endParaRPr>
                    </a:p>
                    <a:p>
                      <a:pPr algn="just" rtl="0" fontAlgn="t">
                        <a:buNone/>
                      </a:pPr>
                      <a:r>
                        <a:rPr lang="en-IN" sz="1200" u="none" strike="noStrike" dirty="0">
                          <a:effectLst/>
                          <a:latin typeface="Times New Roman" panose="02020603050405020304" pitchFamily="18" charset="0"/>
                          <a:cs typeface="Times New Roman" panose="02020603050405020304" pitchFamily="18" charset="0"/>
                        </a:rPr>
                        <a:t>Friendliness and understanding.</a:t>
                      </a:r>
                      <a:endParaRPr lang="en-IN" dirty="0">
                        <a:effectLst/>
                        <a:latin typeface="Times New Roman" panose="02020603050405020304" pitchFamily="18" charset="0"/>
                        <a:cs typeface="Times New Roman" panose="02020603050405020304" pitchFamily="18" charset="0"/>
                      </a:endParaRPr>
                    </a:p>
                    <a:p>
                      <a:pPr algn="just" rtl="0" fontAlgn="t">
                        <a:buNone/>
                      </a:pPr>
                      <a:r>
                        <a:rPr lang="en-IN" sz="1200" u="none" strike="noStrike" dirty="0">
                          <a:effectLst/>
                          <a:latin typeface="Times New Roman" panose="02020603050405020304" pitchFamily="18" charset="0"/>
                          <a:cs typeface="Times New Roman" panose="02020603050405020304" pitchFamily="18" charset="0"/>
                        </a:rPr>
                        <a:t>Patient and approachable.</a:t>
                      </a:r>
                      <a:endParaRPr lang="en-IN" dirty="0">
                        <a:effectLst/>
                        <a:latin typeface="Times New Roman" panose="02020603050405020304" pitchFamily="18" charset="0"/>
                        <a:cs typeface="Times New Roman" panose="02020603050405020304" pitchFamily="18" charset="0"/>
                      </a:endParaRPr>
                    </a:p>
                    <a:p>
                      <a:pPr algn="just" rtl="0" fontAlgn="t">
                        <a:buNone/>
                      </a:pPr>
                      <a:r>
                        <a:rPr lang="en-IN" sz="1200" u="none" strike="noStrike" dirty="0">
                          <a:effectLst/>
                          <a:latin typeface="Times New Roman" panose="02020603050405020304" pitchFamily="18" charset="0"/>
                          <a:cs typeface="Times New Roman" panose="02020603050405020304" pitchFamily="18" charset="0"/>
                        </a:rPr>
                        <a:t>Adaptable and flexible.</a:t>
                      </a:r>
                      <a:endParaRPr lang="en-IN" dirty="0">
                        <a:effectLst/>
                        <a:latin typeface="Times New Roman" panose="02020603050405020304" pitchFamily="18" charset="0"/>
                        <a:cs typeface="Times New Roman" panose="02020603050405020304" pitchFamily="18" charset="0"/>
                      </a:endParaRPr>
                    </a:p>
                    <a:p>
                      <a:pPr algn="just" rtl="0" fontAlgn="t">
                        <a:buNone/>
                      </a:pPr>
                      <a:r>
                        <a:rPr lang="en-IN" sz="1200" u="none" strike="noStrike" dirty="0">
                          <a:effectLst/>
                          <a:latin typeface="Times New Roman" panose="02020603050405020304" pitchFamily="18" charset="0"/>
                          <a:cs typeface="Times New Roman" panose="02020603050405020304" pitchFamily="18" charset="0"/>
                        </a:rPr>
                        <a:t>Capable of working under a huge pressure.</a:t>
                      </a:r>
                      <a:endParaRPr lang="en-IN" dirty="0">
                        <a:effectLst/>
                        <a:latin typeface="Times New Roman" panose="02020603050405020304" pitchFamily="18" charset="0"/>
                        <a:cs typeface="Times New Roman" panose="02020603050405020304" pitchFamily="18" charset="0"/>
                      </a:endParaRPr>
                    </a:p>
                    <a:p>
                      <a:pPr algn="just" rtl="0" fontAlgn="t">
                        <a:buNone/>
                      </a:pPr>
                      <a:r>
                        <a:rPr lang="en-IN" sz="1200" u="none" strike="noStrike" dirty="0">
                          <a:effectLst/>
                          <a:latin typeface="Times New Roman" panose="02020603050405020304" pitchFamily="18" charset="0"/>
                          <a:cs typeface="Times New Roman" panose="02020603050405020304" pitchFamily="18" charset="0"/>
                        </a:rPr>
                        <a:t>Strong problem-solving skills.</a:t>
                      </a:r>
                      <a:endParaRPr lang="en-IN" dirty="0">
                        <a:effectLst/>
                        <a:latin typeface="Times New Roman" panose="02020603050405020304" pitchFamily="18" charset="0"/>
                        <a:cs typeface="Times New Roman" panose="02020603050405020304" pitchFamily="18" charset="0"/>
                      </a:endParaRPr>
                    </a:p>
                    <a:p>
                      <a:pPr algn="just" rtl="0" fontAlgn="t">
                        <a:buNone/>
                      </a:pPr>
                      <a:r>
                        <a:rPr lang="en-IN" sz="1200" u="none" strike="noStrike" dirty="0">
                          <a:effectLst/>
                          <a:latin typeface="Times New Roman" panose="02020603050405020304" pitchFamily="18" charset="0"/>
                          <a:cs typeface="Times New Roman" panose="02020603050405020304" pitchFamily="18" charset="0"/>
                        </a:rPr>
                        <a:t>Physical Requirements:</a:t>
                      </a:r>
                      <a:endParaRPr lang="en-IN" dirty="0">
                        <a:effectLst/>
                        <a:latin typeface="Times New Roman" panose="02020603050405020304" pitchFamily="18" charset="0"/>
                        <a:cs typeface="Times New Roman" panose="02020603050405020304" pitchFamily="18" charset="0"/>
                      </a:endParaRPr>
                    </a:p>
                    <a:p>
                      <a:pPr algn="just" rtl="0" fontAlgn="t">
                        <a:buNone/>
                      </a:pPr>
                      <a:r>
                        <a:rPr lang="en-IN" sz="1200" u="none" strike="noStrike" dirty="0">
                          <a:effectLst/>
                          <a:latin typeface="Times New Roman" panose="02020603050405020304" pitchFamily="18" charset="0"/>
                          <a:cs typeface="Times New Roman" panose="02020603050405020304" pitchFamily="18" charset="0"/>
                        </a:rPr>
                        <a:t>Capable of standing for a long time within the store.</a:t>
                      </a:r>
                      <a:endParaRPr lang="en-IN" dirty="0">
                        <a:effectLst/>
                        <a:latin typeface="Times New Roman" panose="02020603050405020304" pitchFamily="18" charset="0"/>
                        <a:cs typeface="Times New Roman" panose="02020603050405020304" pitchFamily="18" charset="0"/>
                      </a:endParaRPr>
                    </a:p>
                    <a:p>
                      <a:pPr algn="just" rtl="0" fontAlgn="t">
                        <a:buNone/>
                      </a:pPr>
                      <a:r>
                        <a:rPr lang="en-IN" sz="1200" u="none" strike="noStrike" dirty="0">
                          <a:effectLst/>
                          <a:latin typeface="Times New Roman" panose="02020603050405020304" pitchFamily="18" charset="0"/>
                          <a:cs typeface="Times New Roman" panose="02020603050405020304" pitchFamily="18" charset="0"/>
                        </a:rPr>
                        <a:t>Capable of lifting and moving up to 5kg easily.</a:t>
                      </a:r>
                      <a:endParaRPr lang="en-IN" dirty="0">
                        <a:effectLst/>
                        <a:latin typeface="Times New Roman" panose="02020603050405020304" pitchFamily="18" charset="0"/>
                        <a:cs typeface="Times New Roman" panose="02020603050405020304" pitchFamily="18" charset="0"/>
                      </a:endParaRPr>
                    </a:p>
                  </a:txBody>
                  <a:tcPr marL="63500" marR="63500" marT="63500" marB="63500"/>
                </a:tc>
                <a:extLst>
                  <a:ext uri="{0D108BD9-81ED-4DB2-BD59-A6C34878D82A}">
                    <a16:rowId xmlns:a16="http://schemas.microsoft.com/office/drawing/2014/main" val="1343977276"/>
                  </a:ext>
                </a:extLst>
              </a:tr>
            </a:tbl>
          </a:graphicData>
        </a:graphic>
      </p:graphicFrame>
      <p:sp>
        <p:nvSpPr>
          <p:cNvPr id="4" name="TextBox 3">
            <a:extLst>
              <a:ext uri="{FF2B5EF4-FFF2-40B4-BE49-F238E27FC236}">
                <a16:creationId xmlns:a16="http://schemas.microsoft.com/office/drawing/2014/main" id="{1DE805D3-0144-7AC7-78EF-1C58DB2ABAEB}"/>
              </a:ext>
            </a:extLst>
          </p:cNvPr>
          <p:cNvSpPr txBox="1"/>
          <p:nvPr/>
        </p:nvSpPr>
        <p:spPr>
          <a:xfrm>
            <a:off x="8174455" y="5975503"/>
            <a:ext cx="3195386" cy="369332"/>
          </a:xfrm>
          <a:prstGeom prst="rect">
            <a:avLst/>
          </a:prstGeom>
          <a:noFill/>
        </p:spPr>
        <p:txBody>
          <a:bodyPr wrap="square">
            <a:spAutoFit/>
          </a:bodyPr>
          <a:lstStyle/>
          <a:p>
            <a:r>
              <a:rPr lang="en-IN" sz="1800" b="0" i="0" u="none" strike="noStrike" dirty="0">
                <a:solidFill>
                  <a:srgbClr val="000000"/>
                </a:solidFill>
                <a:effectLst/>
                <a:latin typeface="Times New Roman" panose="02020603050405020304" pitchFamily="18" charset="0"/>
              </a:rPr>
              <a:t>(Source: Dipboye, 2018).</a:t>
            </a:r>
            <a:endParaRPr lang="en-US" dirty="0"/>
          </a:p>
        </p:txBody>
      </p:sp>
    </p:spTree>
    <p:extLst>
      <p:ext uri="{BB962C8B-B14F-4D97-AF65-F5344CB8AC3E}">
        <p14:creationId xmlns:p14="http://schemas.microsoft.com/office/powerpoint/2010/main" val="20334853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A9D7D0-621D-5F52-50A6-E66D8BDE209C}"/>
              </a:ext>
            </a:extLst>
          </p:cNvPr>
          <p:cNvSpPr>
            <a:spLocks noGrp="1"/>
          </p:cNvSpPr>
          <p:nvPr>
            <p:ph type="title"/>
          </p:nvPr>
        </p:nvSpPr>
        <p:spPr/>
        <p:txBody>
          <a:bodyPr>
            <a:normAutofit/>
          </a:bodyPr>
          <a:lstStyle/>
          <a:p>
            <a:pPr algn="ctr"/>
            <a:r>
              <a:rPr lang="en-IN" sz="3200" b="1" i="0" u="none" strike="noStrike" dirty="0">
                <a:solidFill>
                  <a:srgbClr val="000000"/>
                </a:solidFill>
                <a:effectLst/>
                <a:latin typeface="Times New Roman" panose="02020603050405020304" pitchFamily="18" charset="0"/>
              </a:rPr>
              <a:t>Learning/training and development needs of an individual within Tesco using learning and development theories</a:t>
            </a:r>
            <a:endParaRPr lang="en-US" sz="3200" dirty="0"/>
          </a:p>
        </p:txBody>
      </p:sp>
      <p:sp>
        <p:nvSpPr>
          <p:cNvPr id="3" name="Content Placeholder 2">
            <a:extLst>
              <a:ext uri="{FF2B5EF4-FFF2-40B4-BE49-F238E27FC236}">
                <a16:creationId xmlns:a16="http://schemas.microsoft.com/office/drawing/2014/main" id="{D31A620C-E4C1-8F1C-6264-948AA9082879}"/>
              </a:ext>
            </a:extLst>
          </p:cNvPr>
          <p:cNvSpPr>
            <a:spLocks noGrp="1"/>
          </p:cNvSpPr>
          <p:nvPr>
            <p:ph idx="1"/>
          </p:nvPr>
        </p:nvSpPr>
        <p:spPr>
          <a:xfrm>
            <a:off x="838200" y="1825625"/>
            <a:ext cx="5791200" cy="4351338"/>
          </a:xfrm>
        </p:spPr>
        <p:txBody>
          <a:bodyPr>
            <a:normAutofit lnSpcReduction="10000"/>
          </a:bodyPr>
          <a:lstStyle/>
          <a:p>
            <a:pPr algn="just" rtl="0" fontAlgn="base"/>
            <a:r>
              <a:rPr lang="en-IN" sz="3200" b="0" i="0" u="none" strike="noStrike" dirty="0">
                <a:solidFill>
                  <a:srgbClr val="000000"/>
                </a:solidFill>
                <a:effectLst/>
                <a:latin typeface="Times New Roman" panose="02020603050405020304" pitchFamily="18" charset="0"/>
              </a:rPr>
              <a:t>B.F. Skinner introduced the Behaviourist Theory of learning and development during the 1930s.</a:t>
            </a:r>
          </a:p>
          <a:p>
            <a:pPr algn="just" rtl="0" fontAlgn="base"/>
            <a:r>
              <a:rPr lang="en-IN" sz="3200" b="0" i="0" u="none" strike="noStrike" dirty="0">
                <a:solidFill>
                  <a:srgbClr val="000000"/>
                </a:solidFill>
                <a:effectLst/>
                <a:latin typeface="Times New Roman" panose="02020603050405020304" pitchFamily="18" charset="0"/>
              </a:rPr>
              <a:t>According to the author, learning is the outcome of responses and external stimuli.</a:t>
            </a:r>
          </a:p>
          <a:p>
            <a:pPr algn="just" rtl="0" fontAlgn="base"/>
            <a:r>
              <a:rPr lang="en-IN" sz="3200" b="0" i="0" u="none" strike="noStrike" dirty="0">
                <a:solidFill>
                  <a:srgbClr val="000000"/>
                </a:solidFill>
                <a:effectLst/>
                <a:latin typeface="Times New Roman" panose="02020603050405020304" pitchFamily="18" charset="0"/>
              </a:rPr>
              <a:t>Behaviour is mainly designated and shaped by reinforcement as well as the environment.</a:t>
            </a:r>
          </a:p>
        </p:txBody>
      </p:sp>
      <p:pic>
        <p:nvPicPr>
          <p:cNvPr id="4" name="Picture 3">
            <a:extLst>
              <a:ext uri="{FF2B5EF4-FFF2-40B4-BE49-F238E27FC236}">
                <a16:creationId xmlns:a16="http://schemas.microsoft.com/office/drawing/2014/main" id="{746A835F-A84F-9CE6-7836-61785D7115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38286" y="1690688"/>
            <a:ext cx="3971925" cy="374332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6" name="TextBox 5">
            <a:extLst>
              <a:ext uri="{FF2B5EF4-FFF2-40B4-BE49-F238E27FC236}">
                <a16:creationId xmlns:a16="http://schemas.microsoft.com/office/drawing/2014/main" id="{4C7BA88A-5D41-5C0C-7AB0-013754CE5925}"/>
              </a:ext>
            </a:extLst>
          </p:cNvPr>
          <p:cNvSpPr txBox="1"/>
          <p:nvPr/>
        </p:nvSpPr>
        <p:spPr>
          <a:xfrm>
            <a:off x="8174455" y="5975503"/>
            <a:ext cx="3195386" cy="369332"/>
          </a:xfrm>
          <a:prstGeom prst="rect">
            <a:avLst/>
          </a:prstGeom>
          <a:noFill/>
        </p:spPr>
        <p:txBody>
          <a:bodyPr wrap="square">
            <a:spAutoFit/>
          </a:bodyPr>
          <a:lstStyle/>
          <a:p>
            <a:r>
              <a:rPr lang="en-IN" sz="1800" b="0" i="0" u="none" strike="noStrike" dirty="0">
                <a:solidFill>
                  <a:srgbClr val="000000"/>
                </a:solidFill>
                <a:effectLst/>
                <a:latin typeface="Times New Roman" panose="02020603050405020304" pitchFamily="18" charset="0"/>
              </a:rPr>
              <a:t>(Source: Dipboye, 2018).</a:t>
            </a:r>
            <a:endParaRPr lang="en-US" dirty="0"/>
          </a:p>
        </p:txBody>
      </p:sp>
    </p:spTree>
    <p:extLst>
      <p:ext uri="{BB962C8B-B14F-4D97-AF65-F5344CB8AC3E}">
        <p14:creationId xmlns:p14="http://schemas.microsoft.com/office/powerpoint/2010/main" val="19094392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lumMod val="25000"/>
            <a:lumOff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4D14FB-DCAC-0496-7530-E989169A2084}"/>
              </a:ext>
            </a:extLst>
          </p:cNvPr>
          <p:cNvSpPr>
            <a:spLocks noGrp="1"/>
          </p:cNvSpPr>
          <p:nvPr>
            <p:ph type="title"/>
          </p:nvPr>
        </p:nvSpPr>
        <p:spPr>
          <a:xfrm>
            <a:off x="8482262" y="365125"/>
            <a:ext cx="2871537" cy="1174917"/>
          </a:xfrm>
        </p:spPr>
        <p:txBody>
          <a:bodyPr>
            <a:normAutofit/>
          </a:bodyPr>
          <a:lstStyle/>
          <a:p>
            <a:r>
              <a:rPr lang="en-IN" sz="3200" b="1" i="0" u="none" strike="noStrike" dirty="0" err="1">
                <a:solidFill>
                  <a:srgbClr val="000000"/>
                </a:solidFill>
                <a:effectLst/>
                <a:latin typeface="Times New Roman" panose="02020603050405020304" pitchFamily="18" charset="0"/>
              </a:rPr>
              <a:t>Contd</a:t>
            </a:r>
            <a:r>
              <a:rPr lang="en-IN" sz="3200" b="1" i="0" u="none" strike="noStrike" dirty="0">
                <a:solidFill>
                  <a:srgbClr val="000000"/>
                </a:solidFill>
                <a:effectLst/>
                <a:latin typeface="Times New Roman" panose="02020603050405020304" pitchFamily="18" charset="0"/>
              </a:rPr>
              <a:t>…</a:t>
            </a:r>
            <a:endParaRPr lang="en-US" sz="3200" dirty="0"/>
          </a:p>
        </p:txBody>
      </p:sp>
      <p:sp>
        <p:nvSpPr>
          <p:cNvPr id="3" name="Content Placeholder 2">
            <a:extLst>
              <a:ext uri="{FF2B5EF4-FFF2-40B4-BE49-F238E27FC236}">
                <a16:creationId xmlns:a16="http://schemas.microsoft.com/office/drawing/2014/main" id="{6FBD2B01-70D0-C6D3-77AB-D5C87D5C5DDA}"/>
              </a:ext>
            </a:extLst>
          </p:cNvPr>
          <p:cNvSpPr>
            <a:spLocks noGrp="1"/>
          </p:cNvSpPr>
          <p:nvPr>
            <p:ph idx="1"/>
          </p:nvPr>
        </p:nvSpPr>
        <p:spPr>
          <a:xfrm>
            <a:off x="838200" y="1825625"/>
            <a:ext cx="6428874" cy="4351338"/>
          </a:xfrm>
        </p:spPr>
        <p:txBody>
          <a:bodyPr>
            <a:normAutofit/>
          </a:bodyPr>
          <a:lstStyle/>
          <a:p>
            <a:pPr algn="just" rtl="0" fontAlgn="base"/>
            <a:r>
              <a:rPr lang="en-IN" sz="2400" b="0" i="0" u="none" strike="noStrike" dirty="0">
                <a:solidFill>
                  <a:srgbClr val="000000"/>
                </a:solidFill>
                <a:effectLst/>
                <a:latin typeface="Times New Roman" panose="02020603050405020304" pitchFamily="18" charset="0"/>
              </a:rPr>
              <a:t>The development of technical skills will be vital for the candidate to enhance the overall performance.</a:t>
            </a:r>
          </a:p>
          <a:p>
            <a:pPr algn="just" rtl="0" fontAlgn="base"/>
            <a:r>
              <a:rPr lang="en-IN" sz="2400" b="0" i="0" u="none" strike="noStrike" dirty="0">
                <a:solidFill>
                  <a:srgbClr val="000000"/>
                </a:solidFill>
                <a:effectLst/>
                <a:latin typeface="Times New Roman" panose="02020603050405020304" pitchFamily="18" charset="0"/>
              </a:rPr>
              <a:t>This training will make the individuals capable of troubleshooting general technical issues.</a:t>
            </a:r>
          </a:p>
          <a:p>
            <a:pPr algn="just" rtl="0" fontAlgn="base"/>
            <a:r>
              <a:rPr lang="en-IN" sz="2400" b="0" i="0" u="none" strike="noStrike" dirty="0">
                <a:solidFill>
                  <a:srgbClr val="000000"/>
                </a:solidFill>
                <a:effectLst/>
                <a:latin typeface="Times New Roman" panose="02020603050405020304" pitchFamily="18" charset="0"/>
              </a:rPr>
              <a:t>The person will also become capable of identifying the latest check-out systems properly.</a:t>
            </a:r>
          </a:p>
        </p:txBody>
      </p:sp>
      <p:pic>
        <p:nvPicPr>
          <p:cNvPr id="4" name="Picture 3">
            <a:extLst>
              <a:ext uri="{FF2B5EF4-FFF2-40B4-BE49-F238E27FC236}">
                <a16:creationId xmlns:a16="http://schemas.microsoft.com/office/drawing/2014/main" id="{FF3FB0D7-B1FB-6D69-267F-AF140CA6D22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21029" y="1741403"/>
            <a:ext cx="3909761" cy="395287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6" name="TextBox 5">
            <a:extLst>
              <a:ext uri="{FF2B5EF4-FFF2-40B4-BE49-F238E27FC236}">
                <a16:creationId xmlns:a16="http://schemas.microsoft.com/office/drawing/2014/main" id="{91D2E6AA-8C91-A3FE-9EBF-5EDBE4046C3F}"/>
              </a:ext>
            </a:extLst>
          </p:cNvPr>
          <p:cNvSpPr txBox="1"/>
          <p:nvPr/>
        </p:nvSpPr>
        <p:spPr>
          <a:xfrm>
            <a:off x="8174455" y="5975503"/>
            <a:ext cx="3195386" cy="369332"/>
          </a:xfrm>
          <a:prstGeom prst="rect">
            <a:avLst/>
          </a:prstGeom>
          <a:noFill/>
        </p:spPr>
        <p:txBody>
          <a:bodyPr wrap="square">
            <a:spAutoFit/>
          </a:bodyPr>
          <a:lstStyle/>
          <a:p>
            <a:r>
              <a:rPr lang="en-IN" sz="1800" b="0" i="0" u="none" strike="noStrike" dirty="0">
                <a:solidFill>
                  <a:srgbClr val="000000"/>
                </a:solidFill>
                <a:effectLst/>
                <a:latin typeface="Times New Roman" panose="02020603050405020304" pitchFamily="18" charset="0"/>
              </a:rPr>
              <a:t>(Source: Dipboye, 2018).</a:t>
            </a:r>
            <a:endParaRPr lang="en-US" dirty="0"/>
          </a:p>
        </p:txBody>
      </p:sp>
    </p:spTree>
    <p:extLst>
      <p:ext uri="{BB962C8B-B14F-4D97-AF65-F5344CB8AC3E}">
        <p14:creationId xmlns:p14="http://schemas.microsoft.com/office/powerpoint/2010/main" val="40291346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CA7DE8-CE2D-18A3-42DA-FBEC9FDC99E4}"/>
              </a:ext>
            </a:extLst>
          </p:cNvPr>
          <p:cNvSpPr>
            <a:spLocks noGrp="1"/>
          </p:cNvSpPr>
          <p:nvPr>
            <p:ph type="title"/>
          </p:nvPr>
        </p:nvSpPr>
        <p:spPr/>
        <p:txBody>
          <a:bodyPr>
            <a:normAutofit/>
          </a:bodyPr>
          <a:lstStyle/>
          <a:p>
            <a:r>
              <a:rPr lang="en-IN" sz="3200" b="1" i="0" u="none" strike="noStrike" dirty="0" err="1">
                <a:solidFill>
                  <a:srgbClr val="000000"/>
                </a:solidFill>
                <a:effectLst/>
                <a:latin typeface="Times New Roman" panose="02020603050405020304" pitchFamily="18" charset="0"/>
              </a:rPr>
              <a:t>Contd</a:t>
            </a:r>
            <a:r>
              <a:rPr lang="en-IN" sz="3200" b="1" i="0" u="none" strike="noStrike" dirty="0">
                <a:solidFill>
                  <a:srgbClr val="000000"/>
                </a:solidFill>
                <a:effectLst/>
                <a:latin typeface="Times New Roman" panose="02020603050405020304" pitchFamily="18" charset="0"/>
              </a:rPr>
              <a:t>…</a:t>
            </a:r>
            <a:endParaRPr lang="en-US" sz="3200" dirty="0"/>
          </a:p>
        </p:txBody>
      </p:sp>
      <p:sp>
        <p:nvSpPr>
          <p:cNvPr id="3" name="Content Placeholder 2">
            <a:extLst>
              <a:ext uri="{FF2B5EF4-FFF2-40B4-BE49-F238E27FC236}">
                <a16:creationId xmlns:a16="http://schemas.microsoft.com/office/drawing/2014/main" id="{9BA34756-3A74-263A-B6FD-C75976FCA40C}"/>
              </a:ext>
            </a:extLst>
          </p:cNvPr>
          <p:cNvSpPr>
            <a:spLocks noGrp="1"/>
          </p:cNvSpPr>
          <p:nvPr>
            <p:ph idx="1"/>
          </p:nvPr>
        </p:nvSpPr>
        <p:spPr>
          <a:xfrm>
            <a:off x="5979694" y="1825625"/>
            <a:ext cx="5374105" cy="4351338"/>
          </a:xfrm>
        </p:spPr>
        <p:txBody>
          <a:bodyPr>
            <a:normAutofit/>
          </a:bodyPr>
          <a:lstStyle/>
          <a:p>
            <a:pPr algn="just" rtl="0" fontAlgn="base"/>
            <a:r>
              <a:rPr lang="en-IN" sz="2400" b="0" i="0" u="none" strike="noStrike" dirty="0">
                <a:solidFill>
                  <a:srgbClr val="000000"/>
                </a:solidFill>
                <a:effectLst/>
                <a:latin typeface="Times New Roman" panose="02020603050405020304" pitchFamily="18" charset="0"/>
              </a:rPr>
              <a:t>Based on the Behaviourist Approach, the hands training self-checkout systems will make the candidate capable of using this tool.</a:t>
            </a:r>
          </a:p>
          <a:p>
            <a:pPr algn="just" rtl="0" fontAlgn="base"/>
            <a:r>
              <a:rPr lang="en-IN" sz="2400" b="0" i="0" u="none" strike="noStrike" dirty="0">
                <a:solidFill>
                  <a:srgbClr val="000000"/>
                </a:solidFill>
                <a:effectLst/>
                <a:latin typeface="Times New Roman" panose="02020603050405020304" pitchFamily="18" charset="0"/>
              </a:rPr>
              <a:t>Rewards and appraisal can make the person more engaged in using the technology (</a:t>
            </a:r>
            <a:r>
              <a:rPr lang="en-IN" sz="2400" b="0" i="0" u="none" strike="noStrike" dirty="0" err="1">
                <a:solidFill>
                  <a:srgbClr val="000000"/>
                </a:solidFill>
                <a:effectLst/>
                <a:latin typeface="Times New Roman" panose="02020603050405020304" pitchFamily="18" charset="0"/>
              </a:rPr>
              <a:t>Caporarello</a:t>
            </a:r>
            <a:r>
              <a:rPr lang="en-IN" sz="2400" b="0" i="0" u="none" strike="noStrike" dirty="0">
                <a:solidFill>
                  <a:srgbClr val="000000"/>
                </a:solidFill>
                <a:effectLst/>
                <a:latin typeface="Times New Roman" panose="02020603050405020304" pitchFamily="18" charset="0"/>
              </a:rPr>
              <a:t> </a:t>
            </a:r>
            <a:r>
              <a:rPr lang="en-IN" sz="2400" b="0" i="1" u="none" strike="noStrike" dirty="0">
                <a:solidFill>
                  <a:srgbClr val="000000"/>
                </a:solidFill>
                <a:effectLst/>
                <a:latin typeface="Times New Roman" panose="02020603050405020304" pitchFamily="18" charset="0"/>
              </a:rPr>
              <a:t> et al., </a:t>
            </a:r>
            <a:r>
              <a:rPr lang="en-IN" sz="2400" b="0" i="0" u="none" strike="noStrike" dirty="0">
                <a:solidFill>
                  <a:srgbClr val="000000"/>
                </a:solidFill>
                <a:effectLst/>
                <a:latin typeface="Times New Roman" panose="02020603050405020304" pitchFamily="18" charset="0"/>
              </a:rPr>
              <a:t>2019),</a:t>
            </a:r>
          </a:p>
          <a:p>
            <a:pPr algn="just" rtl="0" fontAlgn="base"/>
            <a:r>
              <a:rPr lang="en-IN" sz="2400" b="0" i="0" u="none" strike="noStrike" dirty="0">
                <a:solidFill>
                  <a:srgbClr val="000000"/>
                </a:solidFill>
                <a:effectLst/>
                <a:latin typeface="Times New Roman" panose="02020603050405020304" pitchFamily="18" charset="0"/>
              </a:rPr>
              <a:t>Breaking down tasks into small parts will make the individual efficient in managing time properly.</a:t>
            </a:r>
          </a:p>
        </p:txBody>
      </p:sp>
      <p:pic>
        <p:nvPicPr>
          <p:cNvPr id="4" name="Picture 3">
            <a:extLst>
              <a:ext uri="{FF2B5EF4-FFF2-40B4-BE49-F238E27FC236}">
                <a16:creationId xmlns:a16="http://schemas.microsoft.com/office/drawing/2014/main" id="{65AF7710-96EC-7E60-E31D-96445EF82A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0954" y="2205789"/>
            <a:ext cx="3686175" cy="304800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6" name="TextBox 5">
            <a:extLst>
              <a:ext uri="{FF2B5EF4-FFF2-40B4-BE49-F238E27FC236}">
                <a16:creationId xmlns:a16="http://schemas.microsoft.com/office/drawing/2014/main" id="{B7D3A9B0-54A2-B1E6-D27E-9368BBE99899}"/>
              </a:ext>
            </a:extLst>
          </p:cNvPr>
          <p:cNvSpPr txBox="1"/>
          <p:nvPr/>
        </p:nvSpPr>
        <p:spPr>
          <a:xfrm>
            <a:off x="8174455" y="5975503"/>
            <a:ext cx="3195386" cy="369332"/>
          </a:xfrm>
          <a:prstGeom prst="rect">
            <a:avLst/>
          </a:prstGeom>
          <a:noFill/>
        </p:spPr>
        <p:txBody>
          <a:bodyPr wrap="square">
            <a:spAutoFit/>
          </a:bodyPr>
          <a:lstStyle/>
          <a:p>
            <a:r>
              <a:rPr lang="en-IN" sz="1800" b="0" i="0" u="none" strike="noStrike" dirty="0">
                <a:solidFill>
                  <a:srgbClr val="000000"/>
                </a:solidFill>
                <a:effectLst/>
                <a:latin typeface="Times New Roman" panose="02020603050405020304" pitchFamily="18" charset="0"/>
              </a:rPr>
              <a:t>(Source: Dipboye, 2018).</a:t>
            </a:r>
            <a:endParaRPr lang="en-US" dirty="0"/>
          </a:p>
        </p:txBody>
      </p:sp>
    </p:spTree>
    <p:extLst>
      <p:ext uri="{BB962C8B-B14F-4D97-AF65-F5344CB8AC3E}">
        <p14:creationId xmlns:p14="http://schemas.microsoft.com/office/powerpoint/2010/main" val="32648808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0D0D80-2E46-67AE-E0C7-7C98CF4256C8}"/>
              </a:ext>
            </a:extLst>
          </p:cNvPr>
          <p:cNvSpPr>
            <a:spLocks noGrp="1"/>
          </p:cNvSpPr>
          <p:nvPr>
            <p:ph type="title"/>
          </p:nvPr>
        </p:nvSpPr>
        <p:spPr/>
        <p:txBody>
          <a:bodyPr>
            <a:normAutofit/>
          </a:bodyPr>
          <a:lstStyle/>
          <a:p>
            <a:pPr algn="ctr"/>
            <a:r>
              <a:rPr lang="en-IN" sz="3200" b="1" i="0" u="none" strike="noStrike" dirty="0">
                <a:solidFill>
                  <a:srgbClr val="000000"/>
                </a:solidFill>
                <a:effectLst/>
                <a:latin typeface="Times New Roman" panose="02020603050405020304" pitchFamily="18" charset="0"/>
              </a:rPr>
              <a:t>Conclusion</a:t>
            </a:r>
            <a:endParaRPr lang="en-US" sz="3200" dirty="0"/>
          </a:p>
        </p:txBody>
      </p:sp>
      <p:sp>
        <p:nvSpPr>
          <p:cNvPr id="3" name="Content Placeholder 2">
            <a:extLst>
              <a:ext uri="{FF2B5EF4-FFF2-40B4-BE49-F238E27FC236}">
                <a16:creationId xmlns:a16="http://schemas.microsoft.com/office/drawing/2014/main" id="{990F6A04-F3AA-F10A-88C8-6F273F0CBC19}"/>
              </a:ext>
            </a:extLst>
          </p:cNvPr>
          <p:cNvSpPr>
            <a:spLocks noGrp="1"/>
          </p:cNvSpPr>
          <p:nvPr>
            <p:ph idx="1"/>
          </p:nvPr>
        </p:nvSpPr>
        <p:spPr>
          <a:xfrm>
            <a:off x="838200" y="1825625"/>
            <a:ext cx="6091989" cy="4351338"/>
          </a:xfrm>
        </p:spPr>
        <p:txBody>
          <a:bodyPr>
            <a:normAutofit/>
          </a:bodyPr>
          <a:lstStyle/>
          <a:p>
            <a:pPr algn="just" rtl="0" fontAlgn="base"/>
            <a:r>
              <a:rPr lang="en-IN" sz="2400" b="0" i="0" u="none" strike="noStrike" dirty="0">
                <a:solidFill>
                  <a:srgbClr val="000000"/>
                </a:solidFill>
                <a:effectLst/>
                <a:latin typeface="Times New Roman" panose="02020603050405020304" pitchFamily="18" charset="0"/>
              </a:rPr>
              <a:t>As per the above discussion, Tesco follows a structured process to hire effective employees.</a:t>
            </a:r>
          </a:p>
          <a:p>
            <a:pPr algn="just" rtl="0" fontAlgn="base"/>
            <a:r>
              <a:rPr lang="en-IN" sz="2400" b="0" i="0" u="none" strike="noStrike" dirty="0">
                <a:solidFill>
                  <a:srgbClr val="000000"/>
                </a:solidFill>
                <a:effectLst/>
                <a:latin typeface="Times New Roman" panose="02020603050405020304" pitchFamily="18" charset="0"/>
              </a:rPr>
              <a:t>It analyses details of candidates and publishes job descriptions to attract talented workers.</a:t>
            </a:r>
          </a:p>
          <a:p>
            <a:pPr algn="just" rtl="0" fontAlgn="base"/>
            <a:r>
              <a:rPr lang="en-IN" sz="2400" b="0" i="0" u="none" strike="noStrike" dirty="0">
                <a:solidFill>
                  <a:srgbClr val="000000"/>
                </a:solidFill>
                <a:effectLst/>
                <a:latin typeface="Times New Roman" panose="02020603050405020304" pitchFamily="18" charset="0"/>
              </a:rPr>
              <a:t>The effectiveness of its recruitment process supports this company in boosting the overall productivity and performance.</a:t>
            </a:r>
          </a:p>
        </p:txBody>
      </p:sp>
      <p:pic>
        <p:nvPicPr>
          <p:cNvPr id="4" name="Picture 3">
            <a:extLst>
              <a:ext uri="{FF2B5EF4-FFF2-40B4-BE49-F238E27FC236}">
                <a16:creationId xmlns:a16="http://schemas.microsoft.com/office/drawing/2014/main" id="{F7A7B1E2-6734-AE0D-78C6-8708024DBC2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76523" y="1690688"/>
            <a:ext cx="3777277" cy="4505576"/>
          </a:xfrm>
          <a:prstGeom prst="rect">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6" name="TextBox 5">
            <a:extLst>
              <a:ext uri="{FF2B5EF4-FFF2-40B4-BE49-F238E27FC236}">
                <a16:creationId xmlns:a16="http://schemas.microsoft.com/office/drawing/2014/main" id="{FE94D717-2D9E-C4BA-0FD8-68FC055693E3}"/>
              </a:ext>
            </a:extLst>
          </p:cNvPr>
          <p:cNvSpPr txBox="1"/>
          <p:nvPr/>
        </p:nvSpPr>
        <p:spPr>
          <a:xfrm>
            <a:off x="8174455" y="5975503"/>
            <a:ext cx="2581777" cy="369332"/>
          </a:xfrm>
          <a:prstGeom prst="rect">
            <a:avLst/>
          </a:prstGeom>
          <a:noFill/>
        </p:spPr>
        <p:txBody>
          <a:bodyPr wrap="square">
            <a:spAutoFit/>
          </a:bodyPr>
          <a:lstStyle/>
          <a:p>
            <a:r>
              <a:rPr lang="en-IN" sz="1800" b="0" i="0" u="none" strike="noStrike" dirty="0">
                <a:solidFill>
                  <a:srgbClr val="000000"/>
                </a:solidFill>
                <a:effectLst/>
                <a:latin typeface="Times New Roman" panose="02020603050405020304" pitchFamily="18" charset="0"/>
              </a:rPr>
              <a:t>(Source: Dipboye, 2018).</a:t>
            </a:r>
            <a:endParaRPr lang="en-US" dirty="0"/>
          </a:p>
        </p:txBody>
      </p:sp>
    </p:spTree>
    <p:extLst>
      <p:ext uri="{BB962C8B-B14F-4D97-AF65-F5344CB8AC3E}">
        <p14:creationId xmlns:p14="http://schemas.microsoft.com/office/powerpoint/2010/main" val="18585557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24DD4D-44E6-D335-5855-37452B3252CC}"/>
              </a:ext>
            </a:extLst>
          </p:cNvPr>
          <p:cNvSpPr>
            <a:spLocks noGrp="1"/>
          </p:cNvSpPr>
          <p:nvPr>
            <p:ph type="title"/>
          </p:nvPr>
        </p:nvSpPr>
        <p:spPr/>
        <p:txBody>
          <a:bodyPr>
            <a:normAutofit/>
          </a:bodyPr>
          <a:lstStyle/>
          <a:p>
            <a:pPr algn="ctr"/>
            <a:r>
              <a:rPr lang="en-IN" sz="3200" b="1" i="0" u="none" strike="noStrike" dirty="0">
                <a:solidFill>
                  <a:srgbClr val="000000"/>
                </a:solidFill>
                <a:effectLst/>
                <a:latin typeface="Times New Roman" panose="02020603050405020304" pitchFamily="18" charset="0"/>
              </a:rPr>
              <a:t>References</a:t>
            </a:r>
            <a:endParaRPr lang="en-US" sz="3200" dirty="0"/>
          </a:p>
        </p:txBody>
      </p:sp>
      <p:sp>
        <p:nvSpPr>
          <p:cNvPr id="3" name="Content Placeholder 2">
            <a:extLst>
              <a:ext uri="{FF2B5EF4-FFF2-40B4-BE49-F238E27FC236}">
                <a16:creationId xmlns:a16="http://schemas.microsoft.com/office/drawing/2014/main" id="{A56EC368-1703-8C29-C9FA-A8E276FBD4DE}"/>
              </a:ext>
            </a:extLst>
          </p:cNvPr>
          <p:cNvSpPr>
            <a:spLocks noGrp="1"/>
          </p:cNvSpPr>
          <p:nvPr>
            <p:ph idx="1"/>
          </p:nvPr>
        </p:nvSpPr>
        <p:spPr/>
        <p:txBody>
          <a:bodyPr>
            <a:normAutofit fontScale="70000" lnSpcReduction="20000"/>
          </a:bodyPr>
          <a:lstStyle/>
          <a:p>
            <a:pPr rtl="0"/>
            <a:r>
              <a:rPr lang="en-IN" sz="1800" b="0" i="0" u="none" strike="noStrike" dirty="0" err="1">
                <a:solidFill>
                  <a:srgbClr val="000000"/>
                </a:solidFill>
                <a:effectLst/>
                <a:latin typeface="Times New Roman" panose="02020603050405020304" pitchFamily="18" charset="0"/>
              </a:rPr>
              <a:t>Vnoučková</a:t>
            </a:r>
            <a:r>
              <a:rPr lang="en-IN" sz="1800" b="0" i="0" u="none" strike="noStrike" dirty="0">
                <a:solidFill>
                  <a:srgbClr val="000000"/>
                </a:solidFill>
                <a:effectLst/>
                <a:latin typeface="Times New Roman" panose="02020603050405020304" pitchFamily="18" charset="0"/>
              </a:rPr>
              <a:t>, L., (2013). Employee learning and development in organisations. </a:t>
            </a:r>
            <a:r>
              <a:rPr lang="en-IN" sz="1800" b="0" i="1" u="none" strike="noStrike" dirty="0">
                <a:solidFill>
                  <a:srgbClr val="000000"/>
                </a:solidFill>
                <a:effectLst/>
                <a:latin typeface="Times New Roman" panose="02020603050405020304" pitchFamily="18" charset="0"/>
              </a:rPr>
              <a:t>Journal on Efficiency and Responsibility in Education and Science</a:t>
            </a:r>
            <a:r>
              <a:rPr lang="en-IN" sz="1800" b="0" i="0" u="none" strike="noStrike" dirty="0">
                <a:solidFill>
                  <a:srgbClr val="000000"/>
                </a:solidFill>
                <a:effectLst/>
                <a:latin typeface="Times New Roman" panose="02020603050405020304" pitchFamily="18" charset="0"/>
              </a:rPr>
              <a:t>, </a:t>
            </a:r>
            <a:r>
              <a:rPr lang="en-IN" sz="1800" b="0" i="1" u="none" strike="noStrike" dirty="0">
                <a:solidFill>
                  <a:srgbClr val="000000"/>
                </a:solidFill>
                <a:effectLst/>
                <a:latin typeface="Times New Roman" panose="02020603050405020304" pitchFamily="18" charset="0"/>
              </a:rPr>
              <a:t>6</a:t>
            </a:r>
            <a:r>
              <a:rPr lang="en-IN" sz="1800" b="0" i="0" u="none" strike="noStrike" dirty="0">
                <a:solidFill>
                  <a:srgbClr val="000000"/>
                </a:solidFill>
                <a:effectLst/>
                <a:latin typeface="Times New Roman" panose="02020603050405020304" pitchFamily="18" charset="0"/>
              </a:rPr>
              <a:t>(3), pp.179-189.</a:t>
            </a:r>
            <a:endParaRPr lang="en-IN" dirty="0">
              <a:effectLst/>
            </a:endParaRPr>
          </a:p>
          <a:p>
            <a:pPr rtl="0"/>
            <a:r>
              <a:rPr lang="en-IN" sz="1800" b="0" i="0" u="none" strike="noStrike" dirty="0" err="1">
                <a:solidFill>
                  <a:srgbClr val="000000"/>
                </a:solidFill>
                <a:effectLst/>
                <a:latin typeface="Times New Roman" panose="02020603050405020304" pitchFamily="18" charset="0"/>
              </a:rPr>
              <a:t>Caporarello</a:t>
            </a:r>
            <a:r>
              <a:rPr lang="en-IN" sz="1800" b="0" i="0" u="none" strike="noStrike" dirty="0">
                <a:solidFill>
                  <a:srgbClr val="000000"/>
                </a:solidFill>
                <a:effectLst/>
                <a:latin typeface="Times New Roman" panose="02020603050405020304" pitchFamily="18" charset="0"/>
              </a:rPr>
              <a:t>, L., Manzoni, B. and </a:t>
            </a:r>
            <a:r>
              <a:rPr lang="en-IN" sz="1800" b="0" i="0" u="none" strike="noStrike" dirty="0" err="1">
                <a:solidFill>
                  <a:srgbClr val="000000"/>
                </a:solidFill>
                <a:effectLst/>
                <a:latin typeface="Times New Roman" panose="02020603050405020304" pitchFamily="18" charset="0"/>
              </a:rPr>
              <a:t>Panariello</a:t>
            </a:r>
            <a:r>
              <a:rPr lang="en-IN" sz="1800" b="0" i="0" u="none" strike="noStrike" dirty="0">
                <a:solidFill>
                  <a:srgbClr val="000000"/>
                </a:solidFill>
                <a:effectLst/>
                <a:latin typeface="Times New Roman" panose="02020603050405020304" pitchFamily="18" charset="0"/>
              </a:rPr>
              <a:t>, B., (2019), June. Learning and development is the key. How well are companies doing to facilitate employees’ learning?. In </a:t>
            </a:r>
            <a:r>
              <a:rPr lang="en-IN" sz="1800" b="0" i="1" u="none" strike="noStrike" dirty="0">
                <a:solidFill>
                  <a:srgbClr val="000000"/>
                </a:solidFill>
                <a:effectLst/>
                <a:latin typeface="Times New Roman" panose="02020603050405020304" pitchFamily="18" charset="0"/>
              </a:rPr>
              <a:t>International Conference in Methodologies and intelligent Systems for </a:t>
            </a:r>
            <a:r>
              <a:rPr lang="en-IN" sz="1800" b="0" i="1" u="none" strike="noStrike" dirty="0" err="1">
                <a:solidFill>
                  <a:srgbClr val="000000"/>
                </a:solidFill>
                <a:effectLst/>
                <a:latin typeface="Times New Roman" panose="02020603050405020304" pitchFamily="18" charset="0"/>
              </a:rPr>
              <a:t>Techhnology</a:t>
            </a:r>
            <a:r>
              <a:rPr lang="en-IN" sz="1800" b="0" i="1" u="none" strike="noStrike" dirty="0">
                <a:solidFill>
                  <a:srgbClr val="000000"/>
                </a:solidFill>
                <a:effectLst/>
                <a:latin typeface="Times New Roman" panose="02020603050405020304" pitchFamily="18" charset="0"/>
              </a:rPr>
              <a:t> Enhanced Learning</a:t>
            </a:r>
            <a:r>
              <a:rPr lang="en-IN" sz="1800" b="0" i="0" u="none" strike="noStrike" dirty="0">
                <a:solidFill>
                  <a:srgbClr val="000000"/>
                </a:solidFill>
                <a:effectLst/>
                <a:latin typeface="Times New Roman" panose="02020603050405020304" pitchFamily="18" charset="0"/>
              </a:rPr>
              <a:t> (pp. 80-88). Cham: Springer International Publishing.</a:t>
            </a:r>
            <a:endParaRPr lang="en-IN" dirty="0">
              <a:effectLst/>
            </a:endParaRPr>
          </a:p>
          <a:p>
            <a:pPr rtl="0"/>
            <a:r>
              <a:rPr lang="en-IN" sz="1800" b="0" i="0" u="none" strike="noStrike" dirty="0" err="1">
                <a:solidFill>
                  <a:srgbClr val="000000"/>
                </a:solidFill>
                <a:effectLst/>
                <a:latin typeface="Times New Roman" panose="02020603050405020304" pitchFamily="18" charset="0"/>
              </a:rPr>
              <a:t>Czarnecka</a:t>
            </a:r>
            <a:r>
              <a:rPr lang="en-IN" sz="1800" b="0" i="0" u="none" strike="noStrike" dirty="0">
                <a:solidFill>
                  <a:srgbClr val="000000"/>
                </a:solidFill>
                <a:effectLst/>
                <a:latin typeface="Times New Roman" panose="02020603050405020304" pitchFamily="18" charset="0"/>
              </a:rPr>
              <a:t>, A. and </a:t>
            </a:r>
            <a:r>
              <a:rPr lang="en-IN" sz="1800" b="0" i="0" u="none" strike="noStrike" dirty="0" err="1">
                <a:solidFill>
                  <a:srgbClr val="000000"/>
                </a:solidFill>
                <a:effectLst/>
                <a:latin typeface="Times New Roman" panose="02020603050405020304" pitchFamily="18" charset="0"/>
              </a:rPr>
              <a:t>Daróczi</a:t>
            </a:r>
            <a:r>
              <a:rPr lang="en-IN" sz="1800" b="0" i="0" u="none" strike="noStrike" dirty="0">
                <a:solidFill>
                  <a:srgbClr val="000000"/>
                </a:solidFill>
                <a:effectLst/>
                <a:latin typeface="Times New Roman" panose="02020603050405020304" pitchFamily="18" charset="0"/>
              </a:rPr>
              <a:t>, M., (2017). E-learning as a method of employees’ development and training.</a:t>
            </a:r>
            <a:endParaRPr lang="en-IN" dirty="0">
              <a:effectLst/>
            </a:endParaRPr>
          </a:p>
          <a:p>
            <a:pPr rtl="0"/>
            <a:r>
              <a:rPr lang="en-IN" sz="1800" b="0" i="0" u="none" strike="noStrike" dirty="0" err="1">
                <a:solidFill>
                  <a:srgbClr val="000000"/>
                </a:solidFill>
                <a:effectLst/>
                <a:latin typeface="Times New Roman" panose="02020603050405020304" pitchFamily="18" charset="0"/>
              </a:rPr>
              <a:t>Beqiri</a:t>
            </a:r>
            <a:r>
              <a:rPr lang="en-IN" sz="1800" b="0" i="0" u="none" strike="noStrike" dirty="0">
                <a:solidFill>
                  <a:srgbClr val="000000"/>
                </a:solidFill>
                <a:effectLst/>
                <a:latin typeface="Times New Roman" panose="02020603050405020304" pitchFamily="18" charset="0"/>
              </a:rPr>
              <a:t>, T. and </a:t>
            </a:r>
            <a:r>
              <a:rPr lang="en-IN" sz="1800" b="0" i="0" u="none" strike="noStrike" dirty="0" err="1">
                <a:solidFill>
                  <a:srgbClr val="000000"/>
                </a:solidFill>
                <a:effectLst/>
                <a:latin typeface="Times New Roman" panose="02020603050405020304" pitchFamily="18" charset="0"/>
              </a:rPr>
              <a:t>Mazreku</a:t>
            </a:r>
            <a:r>
              <a:rPr lang="en-IN" sz="1800" b="0" i="0" u="none" strike="noStrike" dirty="0">
                <a:solidFill>
                  <a:srgbClr val="000000"/>
                </a:solidFill>
                <a:effectLst/>
                <a:latin typeface="Times New Roman" panose="02020603050405020304" pitchFamily="18" charset="0"/>
              </a:rPr>
              <a:t>, I., (2020). Lifelong learning, training and development employee’s perspective. </a:t>
            </a:r>
            <a:r>
              <a:rPr lang="en-IN" sz="1800" b="0" i="1" u="none" strike="noStrike" dirty="0">
                <a:solidFill>
                  <a:srgbClr val="000000"/>
                </a:solidFill>
                <a:effectLst/>
                <a:latin typeface="Times New Roman" panose="02020603050405020304" pitchFamily="18" charset="0"/>
              </a:rPr>
              <a:t>Journal of Educational and Social Research</a:t>
            </a:r>
            <a:r>
              <a:rPr lang="en-IN" sz="1800" b="0" i="0" u="none" strike="noStrike" dirty="0">
                <a:solidFill>
                  <a:srgbClr val="000000"/>
                </a:solidFill>
                <a:effectLst/>
                <a:latin typeface="Times New Roman" panose="02020603050405020304" pitchFamily="18" charset="0"/>
              </a:rPr>
              <a:t>, </a:t>
            </a:r>
            <a:r>
              <a:rPr lang="en-IN" sz="1800" b="0" i="1" u="none" strike="noStrike" dirty="0">
                <a:solidFill>
                  <a:srgbClr val="000000"/>
                </a:solidFill>
                <a:effectLst/>
                <a:latin typeface="Times New Roman" panose="02020603050405020304" pitchFamily="18" charset="0"/>
              </a:rPr>
              <a:t>10</a:t>
            </a:r>
            <a:r>
              <a:rPr lang="en-IN" sz="1800" b="0" i="0" u="none" strike="noStrike" dirty="0">
                <a:solidFill>
                  <a:srgbClr val="000000"/>
                </a:solidFill>
                <a:effectLst/>
                <a:latin typeface="Times New Roman" panose="02020603050405020304" pitchFamily="18" charset="0"/>
              </a:rPr>
              <a:t>(2), p.94.</a:t>
            </a:r>
            <a:endParaRPr lang="en-IN" dirty="0">
              <a:effectLst/>
            </a:endParaRPr>
          </a:p>
          <a:p>
            <a:pPr rtl="0"/>
            <a:r>
              <a:rPr lang="en-IN" sz="1800" b="0" i="0" u="none" strike="noStrike" dirty="0">
                <a:solidFill>
                  <a:srgbClr val="000000"/>
                </a:solidFill>
                <a:effectLst/>
                <a:latin typeface="Times New Roman" panose="02020603050405020304" pitchFamily="18" charset="0"/>
              </a:rPr>
              <a:t>Dipboye, R.L., (2018). Employee training and development. In </a:t>
            </a:r>
            <a:r>
              <a:rPr lang="en-IN" sz="1800" b="0" i="1" u="none" strike="noStrike" dirty="0">
                <a:solidFill>
                  <a:srgbClr val="000000"/>
                </a:solidFill>
                <a:effectLst/>
                <a:latin typeface="Times New Roman" panose="02020603050405020304" pitchFamily="18" charset="0"/>
              </a:rPr>
              <a:t>The Emerald Review of Industrial and Organizational Psychology</a:t>
            </a:r>
            <a:r>
              <a:rPr lang="en-IN" sz="1800" b="0" i="0" u="none" strike="noStrike" dirty="0">
                <a:solidFill>
                  <a:srgbClr val="000000"/>
                </a:solidFill>
                <a:effectLst/>
                <a:latin typeface="Times New Roman" panose="02020603050405020304" pitchFamily="18" charset="0"/>
              </a:rPr>
              <a:t> (pp. 581-624). Emerald Publishing Limited.</a:t>
            </a:r>
            <a:endParaRPr lang="en-IN" dirty="0">
              <a:effectLst/>
            </a:endParaRPr>
          </a:p>
          <a:p>
            <a:pPr rtl="0"/>
            <a:r>
              <a:rPr lang="en-IN" sz="1800" b="0" i="0" u="none" strike="noStrike" dirty="0" err="1">
                <a:solidFill>
                  <a:srgbClr val="000000"/>
                </a:solidFill>
                <a:effectLst/>
                <a:latin typeface="Times New Roman" panose="02020603050405020304" pitchFamily="18" charset="0"/>
              </a:rPr>
              <a:t>Yakubovich</a:t>
            </a:r>
            <a:r>
              <a:rPr lang="en-IN" sz="1800" b="0" i="0" u="none" strike="noStrike" dirty="0">
                <a:solidFill>
                  <a:srgbClr val="000000"/>
                </a:solidFill>
                <a:effectLst/>
                <a:latin typeface="Times New Roman" panose="02020603050405020304" pitchFamily="18" charset="0"/>
              </a:rPr>
              <a:t>, V. and </a:t>
            </a:r>
            <a:r>
              <a:rPr lang="en-IN" sz="1800" b="0" i="0" u="none" strike="noStrike" dirty="0" err="1">
                <a:solidFill>
                  <a:srgbClr val="000000"/>
                </a:solidFill>
                <a:effectLst/>
                <a:latin typeface="Times New Roman" panose="02020603050405020304" pitchFamily="18" charset="0"/>
              </a:rPr>
              <a:t>Lup</a:t>
            </a:r>
            <a:r>
              <a:rPr lang="en-IN" sz="1800" b="0" i="0" u="none" strike="noStrike" dirty="0">
                <a:solidFill>
                  <a:srgbClr val="000000"/>
                </a:solidFill>
                <a:effectLst/>
                <a:latin typeface="Times New Roman" panose="02020603050405020304" pitchFamily="18" charset="0"/>
              </a:rPr>
              <a:t>, D., (2006). Stages of the recruitment process and the referrer’s performance effect. </a:t>
            </a:r>
            <a:r>
              <a:rPr lang="en-IN" sz="1800" b="0" i="1" u="none" strike="noStrike" dirty="0">
                <a:solidFill>
                  <a:srgbClr val="000000"/>
                </a:solidFill>
                <a:effectLst/>
                <a:latin typeface="Times New Roman" panose="02020603050405020304" pitchFamily="18" charset="0"/>
              </a:rPr>
              <a:t>Organization science</a:t>
            </a:r>
            <a:r>
              <a:rPr lang="en-IN" sz="1800" b="0" i="0" u="none" strike="noStrike" dirty="0">
                <a:solidFill>
                  <a:srgbClr val="000000"/>
                </a:solidFill>
                <a:effectLst/>
                <a:latin typeface="Times New Roman" panose="02020603050405020304" pitchFamily="18" charset="0"/>
              </a:rPr>
              <a:t>, </a:t>
            </a:r>
            <a:r>
              <a:rPr lang="en-IN" sz="1800" b="0" i="1" u="none" strike="noStrike" dirty="0">
                <a:solidFill>
                  <a:srgbClr val="000000"/>
                </a:solidFill>
                <a:effectLst/>
                <a:latin typeface="Times New Roman" panose="02020603050405020304" pitchFamily="18" charset="0"/>
              </a:rPr>
              <a:t>17</a:t>
            </a:r>
            <a:r>
              <a:rPr lang="en-IN" sz="1800" b="0" i="0" u="none" strike="noStrike" dirty="0">
                <a:solidFill>
                  <a:srgbClr val="000000"/>
                </a:solidFill>
                <a:effectLst/>
                <a:latin typeface="Times New Roman" panose="02020603050405020304" pitchFamily="18" charset="0"/>
              </a:rPr>
              <a:t>(6), pp.710-723.</a:t>
            </a:r>
            <a:endParaRPr lang="en-IN" dirty="0">
              <a:effectLst/>
            </a:endParaRPr>
          </a:p>
          <a:p>
            <a:pPr rtl="0"/>
            <a:r>
              <a:rPr lang="en-IN" sz="1800" b="0" i="0" u="none" strike="noStrike" dirty="0" err="1">
                <a:solidFill>
                  <a:srgbClr val="000000"/>
                </a:solidFill>
                <a:effectLst/>
                <a:latin typeface="Times New Roman" panose="02020603050405020304" pitchFamily="18" charset="0"/>
              </a:rPr>
              <a:t>Houde</a:t>
            </a:r>
            <a:r>
              <a:rPr lang="en-IN" sz="1800" b="0" i="0" u="none" strike="noStrike" dirty="0">
                <a:solidFill>
                  <a:srgbClr val="000000"/>
                </a:solidFill>
                <a:effectLst/>
                <a:latin typeface="Times New Roman" panose="02020603050405020304" pitchFamily="18" charset="0"/>
              </a:rPr>
              <a:t>, E.D., (2016). Recruitment variability. </a:t>
            </a:r>
            <a:r>
              <a:rPr lang="en-IN" sz="1800" b="0" i="1" u="none" strike="noStrike" dirty="0">
                <a:solidFill>
                  <a:srgbClr val="000000"/>
                </a:solidFill>
                <a:effectLst/>
                <a:latin typeface="Times New Roman" panose="02020603050405020304" pitchFamily="18" charset="0"/>
              </a:rPr>
              <a:t>Fish reproductive biology: Implications for assessment and management</a:t>
            </a:r>
            <a:r>
              <a:rPr lang="en-IN" sz="1800" b="0" i="0" u="none" strike="noStrike" dirty="0">
                <a:solidFill>
                  <a:srgbClr val="000000"/>
                </a:solidFill>
                <a:effectLst/>
                <a:latin typeface="Times New Roman" panose="02020603050405020304" pitchFamily="18" charset="0"/>
              </a:rPr>
              <a:t>, pp.98-187.</a:t>
            </a:r>
            <a:endParaRPr lang="en-IN" dirty="0">
              <a:effectLst/>
            </a:endParaRPr>
          </a:p>
          <a:p>
            <a:pPr rtl="0"/>
            <a:r>
              <a:rPr lang="en-IN" sz="1800" b="0" i="0" u="none" strike="noStrike" dirty="0" err="1">
                <a:solidFill>
                  <a:srgbClr val="000000"/>
                </a:solidFill>
                <a:effectLst/>
                <a:latin typeface="Times New Roman" panose="02020603050405020304" pitchFamily="18" charset="0"/>
              </a:rPr>
              <a:t>Gkioni</a:t>
            </a:r>
            <a:r>
              <a:rPr lang="en-IN" sz="1800" b="0" i="0" u="none" strike="noStrike" dirty="0">
                <a:solidFill>
                  <a:srgbClr val="000000"/>
                </a:solidFill>
                <a:effectLst/>
                <a:latin typeface="Times New Roman" panose="02020603050405020304" pitchFamily="18" charset="0"/>
              </a:rPr>
              <a:t>, E., </a:t>
            </a:r>
            <a:r>
              <a:rPr lang="en-IN" sz="1800" b="0" i="0" u="none" strike="noStrike" dirty="0" err="1">
                <a:solidFill>
                  <a:srgbClr val="000000"/>
                </a:solidFill>
                <a:effectLst/>
                <a:latin typeface="Times New Roman" panose="02020603050405020304" pitchFamily="18" charset="0"/>
              </a:rPr>
              <a:t>Rius</a:t>
            </a:r>
            <a:r>
              <a:rPr lang="en-IN" sz="1800" b="0" i="0" u="none" strike="noStrike" dirty="0">
                <a:solidFill>
                  <a:srgbClr val="000000"/>
                </a:solidFill>
                <a:effectLst/>
                <a:latin typeface="Times New Roman" panose="02020603050405020304" pitchFamily="18" charset="0"/>
              </a:rPr>
              <a:t>, R., Dodd, S. and Gamble, C., (2019). A systematic review describes models for recruitment prediction at the design stage of a clinical trial. </a:t>
            </a:r>
            <a:r>
              <a:rPr lang="en-IN" sz="1800" b="0" i="1" u="none" strike="noStrike" dirty="0">
                <a:solidFill>
                  <a:srgbClr val="000000"/>
                </a:solidFill>
                <a:effectLst/>
                <a:latin typeface="Times New Roman" panose="02020603050405020304" pitchFamily="18" charset="0"/>
              </a:rPr>
              <a:t>Journal of clinical epidemiology</a:t>
            </a:r>
            <a:r>
              <a:rPr lang="en-IN" sz="1800" b="0" i="0" u="none" strike="noStrike" dirty="0">
                <a:solidFill>
                  <a:srgbClr val="000000"/>
                </a:solidFill>
                <a:effectLst/>
                <a:latin typeface="Times New Roman" panose="02020603050405020304" pitchFamily="18" charset="0"/>
              </a:rPr>
              <a:t>, </a:t>
            </a:r>
            <a:r>
              <a:rPr lang="en-IN" sz="1800" b="0" i="1" u="none" strike="noStrike" dirty="0">
                <a:solidFill>
                  <a:srgbClr val="000000"/>
                </a:solidFill>
                <a:effectLst/>
                <a:latin typeface="Times New Roman" panose="02020603050405020304" pitchFamily="18" charset="0"/>
              </a:rPr>
              <a:t>115</a:t>
            </a:r>
            <a:r>
              <a:rPr lang="en-IN" sz="1800" b="0" i="0" u="none" strike="noStrike" dirty="0">
                <a:solidFill>
                  <a:srgbClr val="000000"/>
                </a:solidFill>
                <a:effectLst/>
                <a:latin typeface="Times New Roman" panose="02020603050405020304" pitchFamily="18" charset="0"/>
              </a:rPr>
              <a:t>, pp.141-149.</a:t>
            </a:r>
            <a:endParaRPr lang="en-IN" dirty="0">
              <a:effectLst/>
            </a:endParaRPr>
          </a:p>
          <a:p>
            <a:pPr rtl="0"/>
            <a:r>
              <a:rPr lang="en-IN" sz="1800" b="0" i="0" u="none" strike="noStrike" dirty="0" err="1">
                <a:solidFill>
                  <a:srgbClr val="000000"/>
                </a:solidFill>
                <a:effectLst/>
                <a:latin typeface="Times New Roman" panose="02020603050405020304" pitchFamily="18" charset="0"/>
              </a:rPr>
              <a:t>Dineen</a:t>
            </a:r>
            <a:r>
              <a:rPr lang="en-IN" sz="1800" b="0" i="0" u="none" strike="noStrike" dirty="0">
                <a:solidFill>
                  <a:srgbClr val="000000"/>
                </a:solidFill>
                <a:effectLst/>
                <a:latin typeface="Times New Roman" panose="02020603050405020304" pitchFamily="18" charset="0"/>
              </a:rPr>
              <a:t>, B.R. and </a:t>
            </a:r>
            <a:r>
              <a:rPr lang="en-IN" sz="1800" b="0" i="0" u="none" strike="noStrike" dirty="0" err="1">
                <a:solidFill>
                  <a:srgbClr val="000000"/>
                </a:solidFill>
                <a:effectLst/>
                <a:latin typeface="Times New Roman" panose="02020603050405020304" pitchFamily="18" charset="0"/>
              </a:rPr>
              <a:t>Soltis</a:t>
            </a:r>
            <a:r>
              <a:rPr lang="en-IN" sz="1800" b="0" i="0" u="none" strike="noStrike" dirty="0">
                <a:solidFill>
                  <a:srgbClr val="000000"/>
                </a:solidFill>
                <a:effectLst/>
                <a:latin typeface="Times New Roman" panose="02020603050405020304" pitchFamily="18" charset="0"/>
              </a:rPr>
              <a:t>, S.M., (2011). Recruitment: A review of research and emerging directions.</a:t>
            </a:r>
            <a:endParaRPr lang="en-IN" dirty="0">
              <a:effectLst/>
            </a:endParaRPr>
          </a:p>
          <a:p>
            <a:pPr rtl="0"/>
            <a:r>
              <a:rPr lang="en-IN" sz="1800" b="0" i="0" u="none" strike="noStrike" dirty="0">
                <a:solidFill>
                  <a:srgbClr val="000000"/>
                </a:solidFill>
                <a:effectLst/>
                <a:latin typeface="Times New Roman" panose="02020603050405020304" pitchFamily="18" charset="0"/>
              </a:rPr>
              <a:t>Saks, A.M., (2013). How do you study recruitment? A consideration of the issues and complexity of designing and conducting recruitment research. </a:t>
            </a:r>
            <a:r>
              <a:rPr lang="en-IN" sz="1800" b="0" i="1" u="none" strike="noStrike" dirty="0">
                <a:solidFill>
                  <a:srgbClr val="000000"/>
                </a:solidFill>
                <a:effectLst/>
                <a:latin typeface="Times New Roman" panose="02020603050405020304" pitchFamily="18" charset="0"/>
              </a:rPr>
              <a:t>The Oxford handbook of recruitment</a:t>
            </a:r>
            <a:r>
              <a:rPr lang="en-IN" sz="1800" b="0" i="0" u="none" strike="noStrike" dirty="0">
                <a:solidFill>
                  <a:srgbClr val="000000"/>
                </a:solidFill>
                <a:effectLst/>
                <a:latin typeface="Times New Roman" panose="02020603050405020304" pitchFamily="18" charset="0"/>
              </a:rPr>
              <a:t>, pp.463-491.</a:t>
            </a:r>
            <a:endParaRPr lang="en-IN" dirty="0">
              <a:effectLst/>
            </a:endParaRPr>
          </a:p>
          <a:p>
            <a:pPr rtl="0"/>
            <a:r>
              <a:rPr lang="en-IN" sz="1800" b="0" i="0" u="none" strike="noStrike" dirty="0" err="1">
                <a:solidFill>
                  <a:srgbClr val="000000"/>
                </a:solidFill>
                <a:effectLst/>
                <a:latin typeface="Times New Roman" panose="02020603050405020304" pitchFamily="18" charset="0"/>
              </a:rPr>
              <a:t>GlobalData</a:t>
            </a:r>
            <a:r>
              <a:rPr lang="en-IN" sz="1800" b="0" i="0" u="none" strike="noStrike" dirty="0">
                <a:solidFill>
                  <a:srgbClr val="000000"/>
                </a:solidFill>
                <a:effectLst/>
                <a:latin typeface="Times New Roman" panose="02020603050405020304" pitchFamily="18" charset="0"/>
              </a:rPr>
              <a:t>, (2026). </a:t>
            </a:r>
            <a:r>
              <a:rPr lang="en-IN" sz="1800" b="0" i="1" u="none" strike="noStrike" dirty="0">
                <a:solidFill>
                  <a:srgbClr val="000000"/>
                </a:solidFill>
                <a:effectLst/>
                <a:latin typeface="Times New Roman" panose="02020603050405020304" pitchFamily="18" charset="0"/>
              </a:rPr>
              <a:t>Tesco Plc - Company Profile. </a:t>
            </a:r>
            <a:r>
              <a:rPr lang="en-IN" sz="1800" b="0" i="0" u="none" strike="noStrike" dirty="0">
                <a:solidFill>
                  <a:srgbClr val="000000"/>
                </a:solidFill>
                <a:effectLst/>
                <a:latin typeface="Times New Roman" panose="02020603050405020304" pitchFamily="18" charset="0"/>
              </a:rPr>
              <a:t>Available at </a:t>
            </a:r>
            <a:r>
              <a:rPr lang="en-IN" sz="1800" b="0" i="0" u="sng" strike="noStrike" dirty="0">
                <a:solidFill>
                  <a:srgbClr val="1155CC"/>
                </a:solidFill>
                <a:effectLst/>
                <a:latin typeface="Times New Roman" panose="02020603050405020304" pitchFamily="18" charset="0"/>
                <a:hlinkClick r:id="rId3"/>
              </a:rPr>
              <a:t>https://www.globaldata.com/company-profile/tesco-plc/</a:t>
            </a:r>
            <a:r>
              <a:rPr lang="en-IN" sz="1800" b="0" i="0" u="none" strike="noStrike" dirty="0">
                <a:solidFill>
                  <a:srgbClr val="000000"/>
                </a:solidFill>
                <a:effectLst/>
                <a:latin typeface="Times New Roman" panose="02020603050405020304" pitchFamily="18" charset="0"/>
              </a:rPr>
              <a:t> [Accessed 26 February 2026]</a:t>
            </a:r>
            <a:endParaRPr lang="en-IN" dirty="0">
              <a:effectLst/>
            </a:endParaRPr>
          </a:p>
          <a:p>
            <a:r>
              <a:rPr lang="en-IN" sz="1800" b="0" i="0" u="none" strike="noStrike" dirty="0">
                <a:solidFill>
                  <a:srgbClr val="000000"/>
                </a:solidFill>
                <a:effectLst/>
                <a:latin typeface="Times New Roman" panose="02020603050405020304" pitchFamily="18" charset="0"/>
              </a:rPr>
              <a:t>Bloomberg, (2026). </a:t>
            </a:r>
            <a:r>
              <a:rPr lang="en-IN" sz="1800" b="0" i="1" u="none" strike="noStrike" dirty="0">
                <a:solidFill>
                  <a:srgbClr val="000000"/>
                </a:solidFill>
                <a:effectLst/>
                <a:latin typeface="Times New Roman" panose="02020603050405020304" pitchFamily="18" charset="0"/>
              </a:rPr>
              <a:t>Tesco PLC. </a:t>
            </a:r>
            <a:r>
              <a:rPr lang="en-IN" sz="1800" b="0" i="0" u="none" strike="noStrike" dirty="0">
                <a:solidFill>
                  <a:srgbClr val="000000"/>
                </a:solidFill>
                <a:effectLst/>
                <a:latin typeface="Times New Roman" panose="02020603050405020304" pitchFamily="18" charset="0"/>
              </a:rPr>
              <a:t>Available at </a:t>
            </a:r>
            <a:r>
              <a:rPr lang="en-IN" sz="1800" b="0" i="0" u="sng" strike="noStrike" dirty="0">
                <a:solidFill>
                  <a:srgbClr val="1155CC"/>
                </a:solidFill>
                <a:effectLst/>
                <a:latin typeface="Times New Roman" panose="02020603050405020304" pitchFamily="18" charset="0"/>
                <a:hlinkClick r:id="rId4"/>
              </a:rPr>
              <a:t>https://www.bloomberg.com/profile/company/TSCO:LN</a:t>
            </a:r>
            <a:r>
              <a:rPr lang="en-IN" sz="1800" b="0" i="0" u="none" strike="noStrike" dirty="0">
                <a:solidFill>
                  <a:srgbClr val="000000"/>
                </a:solidFill>
                <a:effectLst/>
                <a:latin typeface="Times New Roman" panose="02020603050405020304" pitchFamily="18" charset="0"/>
              </a:rPr>
              <a:t> [Accessed 26 February 2026]</a:t>
            </a:r>
            <a:endParaRPr lang="en-US" dirty="0"/>
          </a:p>
        </p:txBody>
      </p:sp>
      <p:sp>
        <p:nvSpPr>
          <p:cNvPr id="5" name="TextBox 4">
            <a:extLst>
              <a:ext uri="{FF2B5EF4-FFF2-40B4-BE49-F238E27FC236}">
                <a16:creationId xmlns:a16="http://schemas.microsoft.com/office/drawing/2014/main" id="{90D65B8A-EAD2-1303-96C4-AF9AC8E9704F}"/>
              </a:ext>
            </a:extLst>
          </p:cNvPr>
          <p:cNvSpPr txBox="1"/>
          <p:nvPr/>
        </p:nvSpPr>
        <p:spPr>
          <a:xfrm>
            <a:off x="8174455" y="5975503"/>
            <a:ext cx="3195386" cy="369332"/>
          </a:xfrm>
          <a:prstGeom prst="rect">
            <a:avLst/>
          </a:prstGeom>
          <a:noFill/>
        </p:spPr>
        <p:txBody>
          <a:bodyPr wrap="square">
            <a:spAutoFit/>
          </a:bodyPr>
          <a:lstStyle/>
          <a:p>
            <a:r>
              <a:rPr lang="en-IN" sz="1800" b="0" i="0" u="none" strike="noStrike" dirty="0">
                <a:solidFill>
                  <a:srgbClr val="000000"/>
                </a:solidFill>
                <a:effectLst/>
                <a:latin typeface="Times New Roman" panose="02020603050405020304" pitchFamily="18" charset="0"/>
              </a:rPr>
              <a:t>(Source: </a:t>
            </a:r>
            <a:r>
              <a:rPr lang="en-IN" sz="1800" b="0" i="0" u="none" strike="noStrike" dirty="0" err="1">
                <a:solidFill>
                  <a:srgbClr val="000000"/>
                </a:solidFill>
                <a:effectLst/>
                <a:latin typeface="Times New Roman" panose="02020603050405020304" pitchFamily="18" charset="0"/>
              </a:rPr>
              <a:t>Dipboye</a:t>
            </a:r>
            <a:r>
              <a:rPr lang="en-IN" sz="1800" b="0" i="0" u="none" strike="noStrike" dirty="0">
                <a:solidFill>
                  <a:srgbClr val="000000"/>
                </a:solidFill>
                <a:effectLst/>
                <a:latin typeface="Times New Roman" panose="02020603050405020304" pitchFamily="18" charset="0"/>
              </a:rPr>
              <a:t>, 2018).</a:t>
            </a:r>
            <a:endParaRPr lang="en-US" dirty="0"/>
          </a:p>
        </p:txBody>
      </p:sp>
    </p:spTree>
    <p:extLst>
      <p:ext uri="{BB962C8B-B14F-4D97-AF65-F5344CB8AC3E}">
        <p14:creationId xmlns:p14="http://schemas.microsoft.com/office/powerpoint/2010/main" val="307556344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3787</Words>
  <Application>Microsoft Office PowerPoint</Application>
  <PresentationFormat>Widescreen</PresentationFormat>
  <Paragraphs>243</Paragraphs>
  <Slides>14</Slides>
  <Notes>13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Aptos</vt:lpstr>
      <vt:lpstr>Aptos Display</vt:lpstr>
      <vt:lpstr>Arial</vt:lpstr>
      <vt:lpstr>Times New Roman</vt:lpstr>
      <vt:lpstr>Office Theme</vt:lpstr>
      <vt:lpstr>LCLM5002: Developing and Managing Individuals and Teams</vt:lpstr>
      <vt:lpstr>Introduction</vt:lpstr>
      <vt:lpstr>Introduction to Tesco </vt:lpstr>
      <vt:lpstr>Steps in recruiting the right team member to ensure the smooth running of Tesco</vt:lpstr>
      <vt:lpstr>Contd…</vt:lpstr>
      <vt:lpstr>Contd…</vt:lpstr>
      <vt:lpstr>Recruitment process of a team member including Job analysis, Job description and Person specification</vt:lpstr>
      <vt:lpstr>Contd…</vt:lpstr>
      <vt:lpstr>Contd…</vt:lpstr>
      <vt:lpstr>Learning/training and development needs of an individual within Tesco using learning and development theories</vt:lpstr>
      <vt:lpstr>Contd…</vt:lpstr>
      <vt:lpstr>Contd…</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Cash Generator</dc:creator>
  <cp:lastModifiedBy>Sandra Robalo Silva</cp:lastModifiedBy>
  <cp:revision>1</cp:revision>
  <dcterms:created xsi:type="dcterms:W3CDTF">2026-02-26T13:52:44Z</dcterms:created>
  <dcterms:modified xsi:type="dcterms:W3CDTF">2026-03-07T18:57:54Z</dcterms:modified>
</cp:coreProperties>
</file>