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8288000" cy="10287000"/>
  <p:notesSz cx="6858000" cy="9144000"/>
  <p:embeddedFontLst>
    <p:embeddedFont>
      <p:font typeface="Aileron" pitchFamily="2" charset="77"/>
      <p:regular r:id="rId17"/>
    </p:embeddedFont>
    <p:embeddedFont>
      <p:font typeface="Aileron Bold" pitchFamily="2" charset="77"/>
      <p:regular r:id="rId18"/>
      <p:bold r:id="rId19"/>
    </p:embeddedFont>
    <p:embeddedFont>
      <p:font typeface="Aileron Light" pitchFamily="2" charset="77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3E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589" autoAdjust="0"/>
  </p:normalViewPr>
  <p:slideViewPr>
    <p:cSldViewPr>
      <p:cViewPr>
        <p:scale>
          <a:sx n="62" d="100"/>
          <a:sy n="62" d="100"/>
        </p:scale>
        <p:origin x="1424" y="7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4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research-ebsco-com.ezproxy.uwtsd.ac.uk/c/onvpsy/viewer/pdf/thkihweioz?route=details" TargetMode="External"/><Relationship Id="rId3" Type="http://schemas.openxmlformats.org/officeDocument/2006/relationships/hyperlink" Target="https://www.proquest.com/docview/218588944?accountid=130472&amp;parentSessionId=P0RdgEx%2FnTz4JqOGT6u6rHVbwiAZ4gi8d1xrgu3id8Y%3D&amp;pq-origsite=primo&amp;sourcetype=Magazines" TargetMode="External"/><Relationship Id="rId7" Type="http://schemas.openxmlformats.org/officeDocument/2006/relationships/hyperlink" Target="https://hbr.org/2021/07/leadership-training-can-pay-huge-dividends-for-midsize-companies" TargetMode="External"/><Relationship Id="rId2" Type="http://schemas.openxmlformats.org/officeDocument/2006/relationships/hyperlink" Target="https://www.bdo.co.uk/en-gb/news/2023/mid-sized-businesses-outperform-ftse-and-smaller-business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ipd.org/globalassets/media/knowledge/knowledge-hub/evidence-reviews/2023-pdfs/8424-effective-people-managers-practice-summary.pdf" TargetMode="External"/><Relationship Id="rId5" Type="http://schemas.openxmlformats.org/officeDocument/2006/relationships/hyperlink" Target="https://www.cipd.org/uk/about/press-releases/220622-cipd-workers-plan-to-quit/" TargetMode="External"/><Relationship Id="rId4" Type="http://schemas.openxmlformats.org/officeDocument/2006/relationships/hyperlink" Target="https://www.cipd.org/globalassets/media/knowledge/knowledge-hub/reports/full-report18364.pdf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quest.com/docview/2802236530?accountid=130472&amp;parentSessionId=%2BheED5Iqq5nO4tx0Rd8DwIJcVug7xvN4XuqCi4VSyjQ%3D&amp;pq-origsite=primo&amp;sourcetype=Scholarly%20Journals" TargetMode="External"/><Relationship Id="rId3" Type="http://schemas.openxmlformats.org/officeDocument/2006/relationships/hyperlink" Target="https://research-ebsco-com.ezproxy.uwtsd.ac.uk/c/onvpsy/viewer/pdf/5mdzf6wi45?route=details" TargetMode="External"/><Relationship Id="rId7" Type="http://schemas.openxmlformats.org/officeDocument/2006/relationships/hyperlink" Target="https://cclinnovation.org/wp-content/uploads/2020/02/boundaryspanningleadership.pdf" TargetMode="External"/><Relationship Id="rId2" Type="http://schemas.openxmlformats.org/officeDocument/2006/relationships/hyperlink" Target="https://www.proquest.com/docview/2998629111?accountid=130472&amp;sourcetype=Scholarly%20Journal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bm.com/docs/en/your-learning?topic=how-offer-learning-in-your-learning" TargetMode="External"/><Relationship Id="rId5" Type="http://schemas.openxmlformats.org/officeDocument/2006/relationships/hyperlink" Target="https://www.neovation.com/learn/93-lms-implementation-plan-gives-your-training-strong-start" TargetMode="External"/><Relationship Id="rId4" Type="http://schemas.openxmlformats.org/officeDocument/2006/relationships/hyperlink" Target="https://www.gartner.com/en/documents/5199863" TargetMode="External"/><Relationship Id="rId9" Type="http://schemas.openxmlformats.org/officeDocument/2006/relationships/hyperlink" Target="https://www.proquest.com/docview/197973540?accountid=130472&amp;parentSessionId=7PyMuagOzvXXf8h%2BTrcdnclYcG4pE%2Frmmg4cR0vk4VY%3D&amp;pq-origsite=primo&amp;sourcetype=Trade%20Journals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quest.com/docview/2552985648?accountid=130472&amp;parentSessionId=dZSpfmZ3QFC4T44m9bfToSXN4O6MfASVTU8TvoLrC4E%3D&amp;pq-origsite=primo&amp;sourcetype=Scholarly%20Journals" TargetMode="External"/><Relationship Id="rId7" Type="http://schemas.openxmlformats.org/officeDocument/2006/relationships/hyperlink" Target="https://www.proquest.com/docview/218588944?accountid=130472&amp;parentSessionId=P0RdgEx%2FnTz4JqOGT6u6rHVbwiAZ4gi8d1xrgu3id8Y%3D&amp;pq-origsite=primo&amp;sourcetype=Magazines" TargetMode="External"/><Relationship Id="rId2" Type="http://schemas.openxmlformats.org/officeDocument/2006/relationships/hyperlink" Target="https://appel.nasa.gov/wp-content/uploads/2016/03/NASA-Knowledge-Journal-Issue-1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roquest.com/docview/882261473?accountid=130472&amp;parentSessionId=KfdDwKvT1Sf8cPQt%2BOb7eiAfSDnSk0sRySSKVi%2BbPtM%3D&amp;pq-origsite=primo" TargetMode="External"/><Relationship Id="rId5" Type="http://schemas.openxmlformats.org/officeDocument/2006/relationships/hyperlink" Target="https://www.aihr.com/blog/continuous-feedback/" TargetMode="External"/><Relationship Id="rId4" Type="http://schemas.openxmlformats.org/officeDocument/2006/relationships/hyperlink" Target="https://peoplemanagingpeople.com/articles/9-box-talent-review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3256" b="-518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608816" y="2792056"/>
            <a:ext cx="15072514" cy="6466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60"/>
              </a:lnSpc>
            </a:pPr>
            <a:r>
              <a:rPr lang="en-US" sz="14001" spc="-672" dirty="0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A </a:t>
            </a:r>
            <a:r>
              <a:rPr lang="en-US" sz="14001" u="sng" spc="-672" dirty="0">
                <a:solidFill>
                  <a:srgbClr val="C31D1D"/>
                </a:solidFill>
                <a:latin typeface="Aileron Light"/>
                <a:ea typeface="Aileron Light"/>
                <a:cs typeface="Aileron Light"/>
                <a:sym typeface="Aileron Light"/>
              </a:rPr>
              <a:t>strategic</a:t>
            </a:r>
            <a:r>
              <a:rPr lang="en-US" sz="14001" spc="-672" dirty="0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 Leadership and succession plan for </a:t>
            </a:r>
            <a:r>
              <a:rPr lang="en-US" sz="14001" spc="-672" dirty="0">
                <a:solidFill>
                  <a:srgbClr val="C75D60"/>
                </a:solidFill>
                <a:latin typeface="Aileron Light"/>
                <a:ea typeface="Aileron Light"/>
                <a:cs typeface="Aileron Light"/>
                <a:sym typeface="Aileron Light"/>
              </a:rPr>
              <a:t>SSL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-66675" y="3600450"/>
            <a:ext cx="466889" cy="3086100"/>
            <a:chOff x="0" y="0"/>
            <a:chExt cx="122967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22967" cy="812800"/>
            </a:xfrm>
            <a:custGeom>
              <a:avLst/>
              <a:gdLst/>
              <a:ahLst/>
              <a:cxnLst/>
              <a:rect l="l" t="t" r="r" b="b"/>
              <a:pathLst>
                <a:path w="122967" h="812800">
                  <a:moveTo>
                    <a:pt x="0" y="0"/>
                  </a:moveTo>
                  <a:lnTo>
                    <a:pt x="122967" y="0"/>
                  </a:lnTo>
                  <a:lnTo>
                    <a:pt x="12296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F4F1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122967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7889932" y="3600450"/>
            <a:ext cx="466889" cy="3086100"/>
            <a:chOff x="0" y="0"/>
            <a:chExt cx="122967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2967" cy="812800"/>
            </a:xfrm>
            <a:custGeom>
              <a:avLst/>
              <a:gdLst/>
              <a:ahLst/>
              <a:cxnLst/>
              <a:rect l="l" t="t" r="r" b="b"/>
              <a:pathLst>
                <a:path w="122967" h="812800">
                  <a:moveTo>
                    <a:pt x="0" y="0"/>
                  </a:moveTo>
                  <a:lnTo>
                    <a:pt x="122967" y="0"/>
                  </a:lnTo>
                  <a:lnTo>
                    <a:pt x="12296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F4F1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122967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0" y="0"/>
            <a:ext cx="2944769" cy="3254700"/>
          </a:xfrm>
          <a:custGeom>
            <a:avLst/>
            <a:gdLst/>
            <a:ahLst/>
            <a:cxnLst/>
            <a:rect l="l" t="t" r="r" b="b"/>
            <a:pathLst>
              <a:path w="2944769" h="3254700">
                <a:moveTo>
                  <a:pt x="0" y="0"/>
                </a:moveTo>
                <a:lnTo>
                  <a:pt x="2944769" y="0"/>
                </a:lnTo>
                <a:lnTo>
                  <a:pt x="2944769" y="3254700"/>
                </a:lnTo>
                <a:lnTo>
                  <a:pt x="0" y="32547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56107" t="-49944" r="-59313" b="-4496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3557168" y="923925"/>
            <a:ext cx="11173664" cy="969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</a:pPr>
            <a:r>
              <a:rPr lang="en-US" sz="5699" dirty="0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CODING TO CORNER OFFICES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C6AA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720825" y="4060674"/>
            <a:ext cx="8044138" cy="27587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70"/>
              </a:lnSpc>
            </a:pPr>
            <a:r>
              <a:rPr lang="en-US" sz="11764" spc="-564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TODAYS AGENDA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764963" y="1750499"/>
            <a:ext cx="4602016" cy="479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WHO ARE WE TRULY 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764963" y="3201601"/>
            <a:ext cx="4602016" cy="9653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WHY ARE WE HAVING STRATEGIC GAPS?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764963" y="5133975"/>
            <a:ext cx="4602016" cy="479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IMPACT ON SSL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764963" y="6339830"/>
            <a:ext cx="5259481" cy="479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HOW CAN WE IMPROVE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64963" y="7723386"/>
            <a:ext cx="4602016" cy="479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FUTURE-PROOFING SSL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0" y="1293231"/>
            <a:ext cx="400214" cy="3086100"/>
            <a:chOff x="0" y="0"/>
            <a:chExt cx="105406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5406" cy="812800"/>
            </a:xfrm>
            <a:custGeom>
              <a:avLst/>
              <a:gdLst/>
              <a:ahLst/>
              <a:cxnLst/>
              <a:rect l="l" t="t" r="r" b="b"/>
              <a:pathLst>
                <a:path w="105406" h="812800">
                  <a:moveTo>
                    <a:pt x="0" y="0"/>
                  </a:moveTo>
                  <a:lnTo>
                    <a:pt x="105406" y="0"/>
                  </a:lnTo>
                  <a:lnTo>
                    <a:pt x="10540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F4F1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0540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176364" y="0"/>
            <a:ext cx="6111636" cy="10287000"/>
            <a:chOff x="0" y="0"/>
            <a:chExt cx="8148848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30196" r="30196"/>
            <a:stretch>
              <a:fillRect/>
            </a:stretch>
          </p:blipFill>
          <p:spPr>
            <a:xfrm>
              <a:off x="0" y="0"/>
              <a:ext cx="8148848" cy="13716000"/>
            </a:xfrm>
            <a:prstGeom prst="rect">
              <a:avLst/>
            </a:prstGeom>
          </p:spPr>
        </p:pic>
      </p:grpSp>
      <p:sp>
        <p:nvSpPr>
          <p:cNvPr id="4" name="TextBox 4"/>
          <p:cNvSpPr txBox="1"/>
          <p:nvPr/>
        </p:nvSpPr>
        <p:spPr>
          <a:xfrm>
            <a:off x="1028700" y="1219200"/>
            <a:ext cx="6455577" cy="2265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85"/>
              </a:lnSpc>
            </a:pPr>
            <a:r>
              <a:rPr lang="en-US" sz="6500" spc="-312">
                <a:solidFill>
                  <a:srgbClr val="3C6AA9"/>
                </a:solidFill>
                <a:latin typeface="Aileron Light"/>
                <a:ea typeface="Aileron Light"/>
                <a:cs typeface="Aileron Light"/>
                <a:sym typeface="Aileron Light"/>
              </a:rPr>
              <a:t>THE NEED FOR LEADERSHIP DEVELOPMENT?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9320" y="6174016"/>
            <a:ext cx="8434680" cy="3378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1" lvl="1" indent="-345440" algn="l">
              <a:lnSpc>
                <a:spcPts val="544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rPr>
              <a:t>Absence of structured training programs (Pervez, Saqib &amp; Hare, 2021)</a:t>
            </a:r>
          </a:p>
          <a:p>
            <a:pPr marL="690881" lvl="1" indent="-345440" algn="l">
              <a:lnSpc>
                <a:spcPts val="544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rPr>
              <a:t>Inconsistent training (Garavan et al., 2016) </a:t>
            </a:r>
          </a:p>
          <a:p>
            <a:pPr marL="690881" lvl="1" indent="-345440" algn="l">
              <a:lnSpc>
                <a:spcPts val="544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rPr>
              <a:t>Restricted growth opportunities (CIPD, 2022)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0" y="1274181"/>
            <a:ext cx="400214" cy="3086100"/>
            <a:chOff x="0" y="0"/>
            <a:chExt cx="105406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5406" cy="812800"/>
            </a:xfrm>
            <a:custGeom>
              <a:avLst/>
              <a:gdLst/>
              <a:ahLst/>
              <a:cxnLst/>
              <a:rect l="l" t="t" r="r" b="b"/>
              <a:pathLst>
                <a:path w="105406" h="812800">
                  <a:moveTo>
                    <a:pt x="0" y="0"/>
                  </a:moveTo>
                  <a:lnTo>
                    <a:pt x="105406" y="0"/>
                  </a:lnTo>
                  <a:lnTo>
                    <a:pt x="10540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3C6A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0540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28700" y="4853550"/>
            <a:ext cx="5918013" cy="9945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82"/>
              </a:lnSpc>
              <a:spcBef>
                <a:spcPct val="0"/>
              </a:spcBef>
            </a:pPr>
            <a:r>
              <a:rPr lang="en-US" sz="2844" b="1">
                <a:solidFill>
                  <a:srgbClr val="3C6AA9"/>
                </a:solidFill>
                <a:latin typeface="Aileron Bold"/>
                <a:ea typeface="Aileron Bold"/>
                <a:cs typeface="Aileron Bold"/>
                <a:sym typeface="Aileron Bold"/>
              </a:rPr>
              <a:t>WHAT GOT US HERE? UNDERSTANDING THE PROBLEM.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383855" y="2285144"/>
            <a:ext cx="5975882" cy="59738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90"/>
              </a:lnSpc>
            </a:pPr>
            <a:r>
              <a:rPr lang="en-US" sz="8753" spc="-420">
                <a:solidFill>
                  <a:srgbClr val="3C6AA9"/>
                </a:solidFill>
                <a:latin typeface="Aileron Light"/>
                <a:ea typeface="Aileron Light"/>
                <a:cs typeface="Aileron Light"/>
                <a:sym typeface="Aileron Light"/>
              </a:rPr>
              <a:t>Tackling leader problems effectively for growth and sustainability 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0" y="1274181"/>
            <a:ext cx="400214" cy="3086100"/>
            <a:chOff x="0" y="0"/>
            <a:chExt cx="105406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5406" cy="812800"/>
            </a:xfrm>
            <a:custGeom>
              <a:avLst/>
              <a:gdLst/>
              <a:ahLst/>
              <a:cxnLst/>
              <a:rect l="l" t="t" r="r" b="b"/>
              <a:pathLst>
                <a:path w="105406" h="812800">
                  <a:moveTo>
                    <a:pt x="0" y="0"/>
                  </a:moveTo>
                  <a:lnTo>
                    <a:pt x="105406" y="0"/>
                  </a:lnTo>
                  <a:lnTo>
                    <a:pt x="10540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3C6A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0540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9605175" y="2692400"/>
            <a:ext cx="8434680" cy="4749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1" lvl="1" indent="-345440" algn="l">
              <a:lnSpc>
                <a:spcPts val="5440"/>
              </a:lnSpc>
              <a:buFont typeface="Arial"/>
              <a:buChar char="•"/>
            </a:pPr>
            <a:r>
              <a:rPr lang="en-US" sz="3200" b="1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LMS Platforms (IBM, 2023). </a:t>
            </a:r>
          </a:p>
          <a:p>
            <a:pPr marL="690881" lvl="1" indent="-345440" algn="l">
              <a:lnSpc>
                <a:spcPts val="5440"/>
              </a:lnSpc>
              <a:buFont typeface="Arial"/>
              <a:buChar char="•"/>
            </a:pPr>
            <a:r>
              <a:rPr lang="en-US" sz="3200" b="1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21st-century leaders (Filice, Weese, 2024) (Jeffrey, Chris &amp; Michael, 2020). </a:t>
            </a:r>
          </a:p>
          <a:p>
            <a:pPr marL="690881" lvl="1" indent="-345440" algn="l">
              <a:lnSpc>
                <a:spcPts val="5440"/>
              </a:lnSpc>
              <a:buFont typeface="Arial"/>
              <a:buChar char="•"/>
            </a:pPr>
            <a:r>
              <a:rPr lang="en-US" sz="3200" b="1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SSL as a learning organisation (BusinessNews Publishing, 2014). </a:t>
            </a:r>
          </a:p>
          <a:p>
            <a:pPr marL="690881" lvl="1" indent="-345440" algn="l">
              <a:lnSpc>
                <a:spcPts val="5440"/>
              </a:lnSpc>
              <a:buFont typeface="Arial"/>
              <a:buChar char="•"/>
            </a:pPr>
            <a:r>
              <a:rPr lang="en-US" sz="3200" b="1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Traditional and reverse mentorship (CIPD, 2021).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144000" y="0"/>
            <a:ext cx="9144000" cy="10287000"/>
            <a:chOff x="0" y="0"/>
            <a:chExt cx="1219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20370" r="20370"/>
            <a:stretch>
              <a:fillRect/>
            </a:stretch>
          </p:blipFill>
          <p:spPr>
            <a:xfrm>
              <a:off x="0" y="0"/>
              <a:ext cx="12192000" cy="1371600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0" y="1274181"/>
            <a:ext cx="400214" cy="3086100"/>
            <a:chOff x="0" y="0"/>
            <a:chExt cx="105406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5406" cy="812800"/>
            </a:xfrm>
            <a:custGeom>
              <a:avLst/>
              <a:gdLst/>
              <a:ahLst/>
              <a:cxnLst/>
              <a:rect l="l" t="t" r="r" b="b"/>
              <a:pathLst>
                <a:path w="105406" h="812800">
                  <a:moveTo>
                    <a:pt x="0" y="0"/>
                  </a:moveTo>
                  <a:lnTo>
                    <a:pt x="105406" y="0"/>
                  </a:lnTo>
                  <a:lnTo>
                    <a:pt x="10540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3C6A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10540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686716" y="-255376"/>
            <a:ext cx="8170782" cy="10797752"/>
          </a:xfrm>
          <a:custGeom>
            <a:avLst/>
            <a:gdLst/>
            <a:ahLst/>
            <a:cxnLst/>
            <a:rect l="l" t="t" r="r" b="b"/>
            <a:pathLst>
              <a:path w="8170782" h="10797752">
                <a:moveTo>
                  <a:pt x="0" y="0"/>
                </a:moveTo>
                <a:lnTo>
                  <a:pt x="8170782" y="0"/>
                </a:lnTo>
                <a:lnTo>
                  <a:pt x="8170782" y="10797752"/>
                </a:lnTo>
                <a:lnTo>
                  <a:pt x="0" y="1079775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1195321" y="3399980"/>
            <a:ext cx="7153571" cy="4155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11"/>
              </a:lnSpc>
            </a:pPr>
            <a:r>
              <a:rPr lang="en-US" sz="11922" spc="-572">
                <a:solidFill>
                  <a:srgbClr val="3C6AA9"/>
                </a:solidFill>
                <a:latin typeface="Aileron Light"/>
                <a:ea typeface="Aileron Light"/>
                <a:cs typeface="Aileron Light"/>
                <a:sym typeface="Aileron Light"/>
              </a:rPr>
              <a:t>Succession</a:t>
            </a:r>
          </a:p>
          <a:p>
            <a:pPr algn="ctr">
              <a:lnSpc>
                <a:spcPts val="10611"/>
              </a:lnSpc>
            </a:pPr>
            <a:r>
              <a:rPr lang="en-US" sz="11922" spc="-572">
                <a:solidFill>
                  <a:srgbClr val="3C6AA9"/>
                </a:solidFill>
                <a:latin typeface="Aileron Light"/>
                <a:ea typeface="Aileron Light"/>
                <a:cs typeface="Aileron Light"/>
                <a:sym typeface="Aileron Light"/>
              </a:rPr>
              <a:t>Planning</a:t>
            </a:r>
          </a:p>
          <a:p>
            <a:pPr algn="ctr">
              <a:lnSpc>
                <a:spcPts val="10611"/>
              </a:lnSpc>
            </a:pPr>
            <a:r>
              <a:rPr lang="en-US" sz="11922" spc="-572">
                <a:solidFill>
                  <a:srgbClr val="3C6AA9"/>
                </a:solidFill>
                <a:latin typeface="Aileron Light"/>
                <a:ea typeface="Aileron Light"/>
                <a:cs typeface="Aileron Light"/>
                <a:sym typeface="Aileron Light"/>
              </a:rPr>
              <a:t>Challenges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9538" y="390525"/>
            <a:ext cx="8434680" cy="9378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8" lvl="1" indent="-399414" algn="l">
              <a:lnSpc>
                <a:spcPts val="6289"/>
              </a:lnSpc>
              <a:buFont typeface="Arial"/>
              <a:buChar char="•"/>
            </a:pPr>
            <a:r>
              <a:rPr lang="en-US" sz="3699" b="1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I</a:t>
            </a:r>
            <a:r>
              <a:rPr lang="en-US" sz="3699" b="1" u="sng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dentifying potential successors</a:t>
            </a:r>
            <a:r>
              <a:rPr lang="en-US" sz="3699" b="1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 – No formal process in place, resulting in high-value employees being overlooked </a:t>
            </a:r>
          </a:p>
          <a:p>
            <a:pPr marL="798828" lvl="1" indent="-399414" algn="l">
              <a:lnSpc>
                <a:spcPts val="6289"/>
              </a:lnSpc>
              <a:buFont typeface="Arial"/>
              <a:buChar char="•"/>
            </a:pPr>
            <a:r>
              <a:rPr lang="en-US" sz="3699" b="1" u="sng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Knowledge Transfer</a:t>
            </a:r>
            <a:r>
              <a:rPr lang="en-US" sz="3699" b="1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 – No system in place for knowledge transfer, resulting in loss of critical information during transitions. (NASA, 2015) </a:t>
            </a:r>
          </a:p>
          <a:p>
            <a:pPr marL="777238" lvl="1" indent="-388619" algn="l">
              <a:lnSpc>
                <a:spcPts val="6119"/>
              </a:lnSpc>
              <a:buFont typeface="Arial"/>
              <a:buChar char="•"/>
            </a:pPr>
            <a:r>
              <a:rPr lang="en-US" sz="3599" b="1" u="sng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Resistance to change</a:t>
            </a:r>
            <a:r>
              <a:rPr lang="en-US" sz="3599" b="1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 – Hesitation to adopt new practices and change (BusinessNews Publishing, 2014)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274181"/>
            <a:ext cx="400214" cy="3086100"/>
            <a:chOff x="0" y="0"/>
            <a:chExt cx="105406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5406" cy="812800"/>
            </a:xfrm>
            <a:custGeom>
              <a:avLst/>
              <a:gdLst/>
              <a:ahLst/>
              <a:cxnLst/>
              <a:rect l="l" t="t" r="r" b="b"/>
              <a:pathLst>
                <a:path w="105406" h="812800">
                  <a:moveTo>
                    <a:pt x="0" y="0"/>
                  </a:moveTo>
                  <a:lnTo>
                    <a:pt x="105406" y="0"/>
                  </a:lnTo>
                  <a:lnTo>
                    <a:pt x="10540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3C6A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0540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5400000">
            <a:off x="1982240" y="4729327"/>
            <a:ext cx="13016850" cy="828345"/>
          </a:xfrm>
          <a:custGeom>
            <a:avLst/>
            <a:gdLst/>
            <a:ahLst/>
            <a:cxnLst/>
            <a:rect l="l" t="t" r="r" b="b"/>
            <a:pathLst>
              <a:path w="13016850" h="828345">
                <a:moveTo>
                  <a:pt x="0" y="0"/>
                </a:moveTo>
                <a:lnTo>
                  <a:pt x="13016850" y="0"/>
                </a:lnTo>
                <a:lnTo>
                  <a:pt x="13016850" y="828346"/>
                </a:lnTo>
                <a:lnTo>
                  <a:pt x="0" y="8283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740556" y="2940099"/>
            <a:ext cx="6995595" cy="4702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19"/>
              </a:lnSpc>
            </a:pPr>
            <a:r>
              <a:rPr lang="en-US" sz="10246" spc="-491">
                <a:solidFill>
                  <a:srgbClr val="3C6AA9"/>
                </a:solidFill>
                <a:latin typeface="Aileron Light"/>
                <a:ea typeface="Aileron Light"/>
                <a:cs typeface="Aileron Light"/>
                <a:sym typeface="Aileron Light"/>
              </a:rPr>
              <a:t>Tackling </a:t>
            </a:r>
          </a:p>
          <a:p>
            <a:pPr algn="ctr">
              <a:lnSpc>
                <a:spcPts val="9119"/>
              </a:lnSpc>
            </a:pPr>
            <a:r>
              <a:rPr lang="en-US" sz="10246" spc="-491">
                <a:solidFill>
                  <a:srgbClr val="3C6AA9"/>
                </a:solidFill>
                <a:latin typeface="Aileron Light"/>
                <a:ea typeface="Aileron Light"/>
                <a:cs typeface="Aileron Light"/>
                <a:sym typeface="Aileron Light"/>
              </a:rPr>
              <a:t>Succession</a:t>
            </a:r>
          </a:p>
          <a:p>
            <a:pPr algn="ctr">
              <a:lnSpc>
                <a:spcPts val="9119"/>
              </a:lnSpc>
            </a:pPr>
            <a:r>
              <a:rPr lang="en-US" sz="10246" spc="-491">
                <a:solidFill>
                  <a:srgbClr val="3C6AA9"/>
                </a:solidFill>
                <a:latin typeface="Aileron Light"/>
                <a:ea typeface="Aileron Light"/>
                <a:cs typeface="Aileron Light"/>
                <a:sym typeface="Aileron Light"/>
              </a:rPr>
              <a:t>Planning</a:t>
            </a:r>
          </a:p>
          <a:p>
            <a:pPr algn="ctr">
              <a:lnSpc>
                <a:spcPts val="9119"/>
              </a:lnSpc>
            </a:pPr>
            <a:r>
              <a:rPr lang="en-US" sz="10246" spc="-491">
                <a:solidFill>
                  <a:srgbClr val="3C6AA9"/>
                </a:solidFill>
                <a:latin typeface="Aileron Light"/>
                <a:ea typeface="Aileron Light"/>
                <a:cs typeface="Aileron Light"/>
                <a:sym typeface="Aileron Light"/>
              </a:rPr>
              <a:t> effectively 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665854" y="544680"/>
            <a:ext cx="8160347" cy="89690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011660" lvl="1" indent="-505830" algn="l">
              <a:lnSpc>
                <a:spcPts val="7965"/>
              </a:lnSpc>
              <a:buFont typeface="Arial"/>
              <a:buChar char="•"/>
            </a:pPr>
            <a:r>
              <a:rPr lang="en-US" sz="4685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rPr>
              <a:t>Talent recognition framework – 9-box grid &amp; annual talent  reviews (Tyler, 2011)</a:t>
            </a:r>
          </a:p>
          <a:p>
            <a:pPr marL="1011660" lvl="1" indent="-505830" algn="l">
              <a:lnSpc>
                <a:spcPts val="7965"/>
              </a:lnSpc>
              <a:buFont typeface="Arial"/>
              <a:buChar char="•"/>
            </a:pPr>
            <a:r>
              <a:rPr lang="en-US" sz="4685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rPr>
              <a:t>structured knowledge transfer (NASA, 2015).</a:t>
            </a:r>
          </a:p>
          <a:p>
            <a:pPr marL="1011660" lvl="1" indent="-505830" algn="l">
              <a:lnSpc>
                <a:spcPts val="7965"/>
              </a:lnSpc>
              <a:buFont typeface="Arial"/>
              <a:buChar char="•"/>
            </a:pPr>
            <a:r>
              <a:rPr lang="en-US" sz="4685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rPr>
              <a:t>Mitigating resistance to change (BusinessNews Publishing, 2014)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274181"/>
            <a:ext cx="400214" cy="3086100"/>
            <a:chOff x="0" y="0"/>
            <a:chExt cx="105406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5406" cy="812800"/>
            </a:xfrm>
            <a:custGeom>
              <a:avLst/>
              <a:gdLst/>
              <a:ahLst/>
              <a:cxnLst/>
              <a:rect l="l" t="t" r="r" b="b"/>
              <a:pathLst>
                <a:path w="105406" h="812800">
                  <a:moveTo>
                    <a:pt x="0" y="0"/>
                  </a:moveTo>
                  <a:lnTo>
                    <a:pt x="105406" y="0"/>
                  </a:lnTo>
                  <a:lnTo>
                    <a:pt x="10540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3C6A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0540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28700" y="471930"/>
            <a:ext cx="4367679" cy="4335914"/>
          </a:xfrm>
          <a:custGeom>
            <a:avLst/>
            <a:gdLst/>
            <a:ahLst/>
            <a:cxnLst/>
            <a:rect l="l" t="t" r="r" b="b"/>
            <a:pathLst>
              <a:path w="4367679" h="4335914">
                <a:moveTo>
                  <a:pt x="0" y="0"/>
                </a:moveTo>
                <a:lnTo>
                  <a:pt x="4367679" y="0"/>
                </a:lnTo>
                <a:lnTo>
                  <a:pt x="4367679" y="4335914"/>
                </a:lnTo>
                <a:lnTo>
                  <a:pt x="0" y="43359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11272501" y="2216834"/>
            <a:ext cx="5354039" cy="834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382"/>
              </a:lnSpc>
            </a:pPr>
            <a:r>
              <a:rPr lang="en-US" sz="5855" b="1">
                <a:solidFill>
                  <a:srgbClr val="F4F1EB"/>
                </a:solidFill>
                <a:latin typeface="Aileron Bold"/>
                <a:ea typeface="Aileron Bold"/>
                <a:cs typeface="Aileron Bold"/>
                <a:sym typeface="Aileron Bold"/>
              </a:rPr>
              <a:t>SHORT TERM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650036" y="4793036"/>
            <a:ext cx="7976504" cy="834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382"/>
              </a:lnSpc>
            </a:pPr>
            <a:r>
              <a:rPr lang="en-US" sz="5855" b="1">
                <a:solidFill>
                  <a:srgbClr val="F4F1EB"/>
                </a:solidFill>
                <a:latin typeface="Aileron Bold"/>
                <a:ea typeface="Aileron Bold"/>
                <a:cs typeface="Aileron Bold"/>
                <a:sym typeface="Aileron Bold"/>
              </a:rPr>
              <a:t>LONG TERM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794360" y="7293037"/>
            <a:ext cx="7832180" cy="834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382"/>
              </a:lnSpc>
            </a:pPr>
            <a:r>
              <a:rPr lang="en-US" sz="5855" b="1" dirty="0">
                <a:solidFill>
                  <a:srgbClr val="F4F1EB"/>
                </a:solidFill>
                <a:latin typeface="Aileron Bold"/>
                <a:ea typeface="Aileron Bold"/>
                <a:cs typeface="Aileron Bold"/>
                <a:sym typeface="Aileron Bold"/>
              </a:rPr>
              <a:t>FUTURE PROOFING</a:t>
            </a:r>
          </a:p>
        </p:txBody>
      </p:sp>
      <p:sp>
        <p:nvSpPr>
          <p:cNvPr id="9" name="Freeform 9"/>
          <p:cNvSpPr/>
          <p:nvPr/>
        </p:nvSpPr>
        <p:spPr>
          <a:xfrm>
            <a:off x="1282271" y="4225114"/>
            <a:ext cx="5873032" cy="5830319"/>
          </a:xfrm>
          <a:custGeom>
            <a:avLst/>
            <a:gdLst/>
            <a:ahLst/>
            <a:cxnLst/>
            <a:rect l="l" t="t" r="r" b="b"/>
            <a:pathLst>
              <a:path w="5873032" h="5830319">
                <a:moveTo>
                  <a:pt x="0" y="0"/>
                </a:moveTo>
                <a:lnTo>
                  <a:pt x="5873032" y="0"/>
                </a:lnTo>
                <a:lnTo>
                  <a:pt x="5873032" y="5830319"/>
                </a:lnTo>
                <a:lnTo>
                  <a:pt x="0" y="583031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5508302" y="253301"/>
            <a:ext cx="5260356" cy="5222099"/>
          </a:xfrm>
          <a:custGeom>
            <a:avLst/>
            <a:gdLst/>
            <a:ahLst/>
            <a:cxnLst/>
            <a:rect l="l" t="t" r="r" b="b"/>
            <a:pathLst>
              <a:path w="5260356" h="5222099">
                <a:moveTo>
                  <a:pt x="0" y="0"/>
                </a:moveTo>
                <a:lnTo>
                  <a:pt x="5260356" y="0"/>
                </a:lnTo>
                <a:lnTo>
                  <a:pt x="5260356" y="5222099"/>
                </a:lnTo>
                <a:lnTo>
                  <a:pt x="0" y="52220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1420620" y="706252"/>
            <a:ext cx="3583839" cy="3658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r>
              <a:rPr lang="en-US" sz="2300" b="1" dirty="0">
                <a:solidFill>
                  <a:srgbClr val="DC3E3A"/>
                </a:solidFill>
                <a:latin typeface="Aileron Bold"/>
                <a:ea typeface="Aileron Bold"/>
                <a:cs typeface="Aileron Bold"/>
                <a:sym typeface="Aileron Bold"/>
              </a:rPr>
              <a:t>SHORT-TERM BENEFITS </a:t>
            </a:r>
          </a:p>
          <a:p>
            <a:pPr marL="496571" lvl="1" indent="-248285" algn="l">
              <a:lnSpc>
                <a:spcPts val="3220"/>
              </a:lnSpc>
              <a:buFont typeface="Arial"/>
              <a:buChar char="•"/>
            </a:pPr>
            <a:r>
              <a:rPr lang="en-US" sz="2300" b="1" dirty="0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ENHANCE LEADERSHIP READINESS</a:t>
            </a:r>
          </a:p>
          <a:p>
            <a:pPr marL="496571" lvl="1" indent="-248285" algn="l">
              <a:lnSpc>
                <a:spcPts val="3220"/>
              </a:lnSpc>
              <a:buFont typeface="Arial"/>
              <a:buChar char="•"/>
            </a:pPr>
            <a:r>
              <a:rPr lang="en-US" sz="2300" b="1" dirty="0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IMPROVED MORALE</a:t>
            </a:r>
          </a:p>
          <a:p>
            <a:pPr marL="496571" lvl="1" indent="-248285" algn="l">
              <a:lnSpc>
                <a:spcPts val="3220"/>
              </a:lnSpc>
              <a:buFont typeface="Arial"/>
              <a:buChar char="•"/>
            </a:pPr>
            <a:r>
              <a:rPr lang="en-US" sz="2300" b="1" dirty="0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REDUCTION IN EMPLOYEE TURNOVER (CIPD, 2017).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71090" y="4688261"/>
            <a:ext cx="3460968" cy="46194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27"/>
              </a:lnSpc>
              <a:spcBef>
                <a:spcPct val="0"/>
              </a:spcBef>
            </a:pPr>
            <a:r>
              <a:rPr lang="en-US" sz="2377" b="1" dirty="0">
                <a:solidFill>
                  <a:srgbClr val="DC3E3A"/>
                </a:solidFill>
                <a:latin typeface="Aileron Bold"/>
                <a:ea typeface="Aileron Bold"/>
                <a:cs typeface="Aileron Bold"/>
                <a:sym typeface="Aileron Bold"/>
              </a:rPr>
              <a:t>LONG-TERM OUTCOMES</a:t>
            </a:r>
          </a:p>
          <a:p>
            <a:pPr marL="513224" lvl="1" indent="-256612" algn="just">
              <a:lnSpc>
                <a:spcPts val="3327"/>
              </a:lnSpc>
              <a:spcBef>
                <a:spcPct val="0"/>
              </a:spcBef>
              <a:buFont typeface="Arial"/>
              <a:buChar char="•"/>
            </a:pPr>
            <a:r>
              <a:rPr lang="en-US" sz="2377" b="1" dirty="0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LEADERSHIP PIPELINE</a:t>
            </a:r>
          </a:p>
          <a:p>
            <a:pPr marL="513224" lvl="1" indent="-256612" algn="just">
              <a:lnSpc>
                <a:spcPts val="3327"/>
              </a:lnSpc>
              <a:spcBef>
                <a:spcPct val="0"/>
              </a:spcBef>
              <a:buFont typeface="Arial"/>
              <a:buChar char="•"/>
            </a:pPr>
            <a:r>
              <a:rPr lang="en-US" sz="2377" b="1" dirty="0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FOSTER INNOVATION</a:t>
            </a:r>
          </a:p>
          <a:p>
            <a:pPr marL="513224" lvl="1" indent="-256612" algn="just">
              <a:lnSpc>
                <a:spcPts val="3327"/>
              </a:lnSpc>
              <a:buFont typeface="Arial"/>
              <a:buChar char="•"/>
            </a:pPr>
            <a:r>
              <a:rPr lang="en-US" sz="2377" b="1" dirty="0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STRENGTHENED ORGANISATIONAL RESILIENCE  (BUSINESSNEWS PUBLISHING, 2014)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47866" y="1197981"/>
            <a:ext cx="3564358" cy="32565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80"/>
              </a:lnSpc>
              <a:spcBef>
                <a:spcPct val="0"/>
              </a:spcBef>
            </a:pPr>
            <a:r>
              <a:rPr lang="en-US" sz="3700" b="1" dirty="0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PREPARING SSL FOR GROWTH IN VUCA ENVIRONMENT </a:t>
            </a:r>
          </a:p>
        </p:txBody>
      </p:sp>
      <p:pic>
        <p:nvPicPr>
          <p:cNvPr id="15" name="Picture 3">
            <a:extLst>
              <a:ext uri="{FF2B5EF4-FFF2-40B4-BE49-F238E27FC236}">
                <a16:creationId xmlns:a16="http://schemas.microsoft.com/office/drawing/2014/main" id="{8BA120C6-4809-1700-4A9C-6F5F7137783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196" r="30196"/>
          <a:stretch>
            <a:fillRect/>
          </a:stretch>
        </p:blipFill>
        <p:spPr>
          <a:xfrm>
            <a:off x="12379641" y="-38100"/>
            <a:ext cx="6111636" cy="10287000"/>
          </a:xfrm>
          <a:prstGeom prst="rect">
            <a:avLst/>
          </a:prstGeom>
        </p:spPr>
      </p:pic>
      <p:sp>
        <p:nvSpPr>
          <p:cNvPr id="18" name="Freeform 7">
            <a:extLst>
              <a:ext uri="{FF2B5EF4-FFF2-40B4-BE49-F238E27FC236}">
                <a16:creationId xmlns:a16="http://schemas.microsoft.com/office/drawing/2014/main" id="{4F3DA247-B1B7-200A-A4E7-437045121476}"/>
              </a:ext>
            </a:extLst>
          </p:cNvPr>
          <p:cNvSpPr/>
          <p:nvPr/>
        </p:nvSpPr>
        <p:spPr>
          <a:xfrm>
            <a:off x="10951064" y="244773"/>
            <a:ext cx="7832181" cy="9623128"/>
          </a:xfrm>
          <a:custGeom>
            <a:avLst/>
            <a:gdLst/>
            <a:ahLst/>
            <a:cxnLst/>
            <a:rect l="l" t="t" r="r" b="b"/>
            <a:pathLst>
              <a:path w="8749778" h="10623351">
                <a:moveTo>
                  <a:pt x="0" y="0"/>
                </a:moveTo>
                <a:lnTo>
                  <a:pt x="8749779" y="0"/>
                </a:lnTo>
                <a:lnTo>
                  <a:pt x="8749779" y="10623352"/>
                </a:lnTo>
                <a:lnTo>
                  <a:pt x="0" y="1062335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2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550978" y="-4853936"/>
            <a:ext cx="22080438" cy="10287000"/>
            <a:chOff x="0" y="0"/>
            <a:chExt cx="29440584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15058" b="15058"/>
            <a:stretch>
              <a:fillRect/>
            </a:stretch>
          </p:blipFill>
          <p:spPr>
            <a:xfrm>
              <a:off x="0" y="0"/>
              <a:ext cx="29440584" cy="1371600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0" y="1274181"/>
            <a:ext cx="400214" cy="3086100"/>
            <a:chOff x="0" y="0"/>
            <a:chExt cx="105406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5406" cy="812800"/>
            </a:xfrm>
            <a:custGeom>
              <a:avLst/>
              <a:gdLst/>
              <a:ahLst/>
              <a:cxnLst/>
              <a:rect l="l" t="t" r="r" b="b"/>
              <a:pathLst>
                <a:path w="105406" h="812800">
                  <a:moveTo>
                    <a:pt x="0" y="0"/>
                  </a:moveTo>
                  <a:lnTo>
                    <a:pt x="105406" y="0"/>
                  </a:lnTo>
                  <a:lnTo>
                    <a:pt x="10540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3C6A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10540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-5400000">
            <a:off x="1729875" y="-808669"/>
            <a:ext cx="15518733" cy="20508126"/>
          </a:xfrm>
          <a:custGeom>
            <a:avLst/>
            <a:gdLst/>
            <a:ahLst/>
            <a:cxnLst/>
            <a:rect l="l" t="t" r="r" b="b"/>
            <a:pathLst>
              <a:path w="15518733" h="20508126">
                <a:moveTo>
                  <a:pt x="0" y="0"/>
                </a:moveTo>
                <a:lnTo>
                  <a:pt x="15518732" y="0"/>
                </a:lnTo>
                <a:lnTo>
                  <a:pt x="15518732" y="20508126"/>
                </a:lnTo>
                <a:lnTo>
                  <a:pt x="0" y="205081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2107486" y="867156"/>
            <a:ext cx="14073028" cy="2556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14"/>
              </a:lnSpc>
            </a:pPr>
            <a:r>
              <a:rPr lang="en-US" sz="10803" spc="-518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Implementations procedure and timeline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662298" y="6432811"/>
            <a:ext cx="19612595" cy="43906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77"/>
              </a:lnSpc>
            </a:pPr>
            <a:r>
              <a:rPr lang="en-US" sz="5707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rPr>
              <a:t>Phase 1: planning (1-2 months) Hurrell (2025)</a:t>
            </a:r>
          </a:p>
          <a:p>
            <a:pPr algn="ctr">
              <a:lnSpc>
                <a:spcPts val="7077"/>
              </a:lnSpc>
            </a:pPr>
            <a:r>
              <a:rPr lang="en-US" sz="5707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rPr>
              <a:t>Phase 2: Piloting (3–5 Months)</a:t>
            </a:r>
          </a:p>
          <a:p>
            <a:pPr algn="ctr">
              <a:lnSpc>
                <a:spcPts val="7077"/>
              </a:lnSpc>
            </a:pPr>
            <a:r>
              <a:rPr lang="en-US" sz="5707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rPr>
              <a:t>Phase- 3: Full Rollout (6–12 Months) Rice (2025)</a:t>
            </a:r>
          </a:p>
          <a:p>
            <a:pPr algn="ctr">
              <a:lnSpc>
                <a:spcPts val="6457"/>
              </a:lnSpc>
              <a:spcBef>
                <a:spcPct val="0"/>
              </a:spcBef>
            </a:pPr>
            <a:r>
              <a:rPr lang="en-US" sz="5207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rPr>
              <a:t>Phase 4: Continuous improvement (12+ Months)Siocon (2025)</a:t>
            </a:r>
          </a:p>
          <a:p>
            <a:pPr algn="ctr">
              <a:lnSpc>
                <a:spcPts val="7077"/>
              </a:lnSpc>
              <a:spcBef>
                <a:spcPct val="0"/>
              </a:spcBef>
            </a:pPr>
            <a:endParaRPr lang="en-US" sz="5207">
              <a:solidFill>
                <a:srgbClr val="000000"/>
              </a:solidFill>
              <a:latin typeface="Aileron Light"/>
              <a:ea typeface="Aileron Light"/>
              <a:cs typeface="Aileron Light"/>
              <a:sym typeface="Aileron Ligh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C6AA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5668826"/>
            <a:ext cx="7637448" cy="3132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05"/>
              </a:lnSpc>
            </a:pPr>
            <a:r>
              <a:rPr lang="en-US" sz="13264" spc="-636" dirty="0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Lets talk numbers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91948" y="1074054"/>
            <a:ext cx="4602016" cy="1451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Avg Revenue * £10 million (BDO, 2023)</a:t>
            </a:r>
          </a:p>
          <a:p>
            <a:pPr algn="l">
              <a:lnSpc>
                <a:spcPts val="3843"/>
              </a:lnSpc>
            </a:pPr>
            <a:endParaRPr lang="en-US" sz="3099">
              <a:solidFill>
                <a:srgbClr val="F4F1EB"/>
              </a:solidFill>
              <a:latin typeface="Aileron Light"/>
              <a:ea typeface="Aileron Light"/>
              <a:cs typeface="Aileron Light"/>
              <a:sym typeface="Aileron Light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666148" y="3836724"/>
            <a:ext cx="4602016" cy="1451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Avg spend on HR 0.74% of revenue (Gartner, 2024)</a:t>
            </a:r>
          </a:p>
          <a:p>
            <a:pPr algn="l">
              <a:lnSpc>
                <a:spcPts val="3843"/>
              </a:lnSpc>
            </a:pPr>
            <a:endParaRPr lang="en-US" sz="3099">
              <a:solidFill>
                <a:srgbClr val="F4F1EB"/>
              </a:solidFill>
              <a:latin typeface="Aileron Light"/>
              <a:ea typeface="Aileron Light"/>
              <a:cs typeface="Aileron Light"/>
              <a:sym typeface="Aileron Light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2657284" y="6974385"/>
            <a:ext cx="4602016" cy="1451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Assuming £10 million revenue and avg spend budget £700,000 annualy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1431" y="1283604"/>
            <a:ext cx="1584978" cy="86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229"/>
              </a:lnSpc>
            </a:pPr>
            <a:r>
              <a:rPr lang="en-US" sz="6999" spc="-335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08987" y="4233980"/>
            <a:ext cx="1584978" cy="86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229"/>
              </a:lnSpc>
            </a:pPr>
            <a:r>
              <a:rPr lang="en-US" sz="6999" spc="-335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332958" y="7371641"/>
            <a:ext cx="1584978" cy="86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229"/>
              </a:lnSpc>
            </a:pPr>
            <a:r>
              <a:rPr lang="en-US" sz="6999" spc="-335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3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0" y="1293231"/>
            <a:ext cx="400214" cy="3086100"/>
            <a:chOff x="0" y="0"/>
            <a:chExt cx="105406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5406" cy="812800"/>
            </a:xfrm>
            <a:custGeom>
              <a:avLst/>
              <a:gdLst/>
              <a:ahLst/>
              <a:cxnLst/>
              <a:rect l="l" t="t" r="r" b="b"/>
              <a:pathLst>
                <a:path w="105406" h="812800">
                  <a:moveTo>
                    <a:pt x="0" y="0"/>
                  </a:moveTo>
                  <a:lnTo>
                    <a:pt x="105406" y="0"/>
                  </a:lnTo>
                  <a:lnTo>
                    <a:pt x="10540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F4F1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10540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4135918" y="775274"/>
            <a:ext cx="3533161" cy="1644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43"/>
              </a:lnSpc>
              <a:spcBef>
                <a:spcPct val="0"/>
              </a:spcBef>
            </a:pPr>
            <a:r>
              <a:rPr lang="en-US" sz="1888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*THE REVENUE IS BASED ON THE MINIMUM REVENUE FOR AN ORGANISATION TO BE CONSIDERED A MEDIUM ENTERPRISE.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1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176364" y="0"/>
            <a:ext cx="6111636" cy="10287000"/>
            <a:chOff x="0" y="0"/>
            <a:chExt cx="8148848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30196" r="30196"/>
            <a:stretch>
              <a:fillRect/>
            </a:stretch>
          </p:blipFill>
          <p:spPr>
            <a:xfrm>
              <a:off x="0" y="0"/>
              <a:ext cx="8148848" cy="1371600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0" y="1274181"/>
            <a:ext cx="400214" cy="3086100"/>
            <a:chOff x="0" y="0"/>
            <a:chExt cx="105406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5406" cy="812800"/>
            </a:xfrm>
            <a:custGeom>
              <a:avLst/>
              <a:gdLst/>
              <a:ahLst/>
              <a:cxnLst/>
              <a:rect l="l" t="t" r="r" b="b"/>
              <a:pathLst>
                <a:path w="105406" h="812800">
                  <a:moveTo>
                    <a:pt x="0" y="0"/>
                  </a:moveTo>
                  <a:lnTo>
                    <a:pt x="105406" y="0"/>
                  </a:lnTo>
                  <a:lnTo>
                    <a:pt x="10540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3C6AA9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10540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0033468" y="244772"/>
            <a:ext cx="8749778" cy="10623351"/>
          </a:xfrm>
          <a:custGeom>
            <a:avLst/>
            <a:gdLst/>
            <a:ahLst/>
            <a:cxnLst/>
            <a:rect l="l" t="t" r="r" b="b"/>
            <a:pathLst>
              <a:path w="8749778" h="10623351">
                <a:moveTo>
                  <a:pt x="0" y="0"/>
                </a:moveTo>
                <a:lnTo>
                  <a:pt x="8749779" y="0"/>
                </a:lnTo>
                <a:lnTo>
                  <a:pt x="8749779" y="10623352"/>
                </a:lnTo>
                <a:lnTo>
                  <a:pt x="0" y="1062335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2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3681435" y="770311"/>
            <a:ext cx="5213708" cy="22104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18"/>
              </a:lnSpc>
            </a:pPr>
            <a:r>
              <a:rPr lang="en-US" sz="9346" spc="-448">
                <a:solidFill>
                  <a:srgbClr val="3C6AA9"/>
                </a:solidFill>
                <a:latin typeface="Aileron Light"/>
                <a:ea typeface="Aileron Light"/>
                <a:cs typeface="Aileron Light"/>
                <a:sym typeface="Aileron Light"/>
              </a:rPr>
              <a:t>Measuring </a:t>
            </a:r>
          </a:p>
          <a:p>
            <a:pPr algn="l">
              <a:lnSpc>
                <a:spcPts val="8318"/>
              </a:lnSpc>
            </a:pPr>
            <a:r>
              <a:rPr lang="en-US" sz="9346" spc="-448">
                <a:solidFill>
                  <a:srgbClr val="3C6AA9"/>
                </a:solidFill>
                <a:latin typeface="Aileron Light"/>
                <a:ea typeface="Aileron Light"/>
                <a:cs typeface="Aileron Light"/>
                <a:sym typeface="Aileron Light"/>
              </a:rPr>
              <a:t>success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64848" y="3591960"/>
            <a:ext cx="8046881" cy="5489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28551" lvl="1" indent="-564276" algn="l">
              <a:lnSpc>
                <a:spcPts val="7318"/>
              </a:lnSpc>
              <a:buFont typeface="Arial"/>
              <a:buChar char="•"/>
            </a:pPr>
            <a:r>
              <a:rPr lang="en-US" sz="5227" b="1">
                <a:solidFill>
                  <a:srgbClr val="3C6AA9"/>
                </a:solidFill>
                <a:latin typeface="Aileron Bold"/>
                <a:ea typeface="Aileron Bold"/>
                <a:cs typeface="Aileron Bold"/>
                <a:sym typeface="Aileron Bold"/>
              </a:rPr>
              <a:t>Kirkpatrick’s 4 levels of evaluation (Moscoe, 1996)</a:t>
            </a:r>
          </a:p>
          <a:p>
            <a:pPr marL="1128551" lvl="1" indent="-564276" algn="l">
              <a:lnSpc>
                <a:spcPts val="7318"/>
              </a:lnSpc>
              <a:buFont typeface="Arial"/>
              <a:buChar char="•"/>
            </a:pPr>
            <a:r>
              <a:rPr lang="en-US" sz="5227" b="1">
                <a:solidFill>
                  <a:srgbClr val="3C6AA9"/>
                </a:solidFill>
                <a:latin typeface="Aileron Bold"/>
                <a:ea typeface="Aileron Bold"/>
                <a:cs typeface="Aileron Bold"/>
                <a:sym typeface="Aileron Bold"/>
              </a:rPr>
              <a:t>Systems Thinking (Wagner, 1991)</a:t>
            </a:r>
          </a:p>
          <a:p>
            <a:pPr marL="1128551" lvl="1" indent="-564276" algn="l">
              <a:lnSpc>
                <a:spcPts val="7318"/>
              </a:lnSpc>
              <a:buFont typeface="Arial"/>
              <a:buChar char="•"/>
            </a:pPr>
            <a:r>
              <a:rPr lang="en-US" sz="5227" b="1">
                <a:solidFill>
                  <a:srgbClr val="3C6AA9"/>
                </a:solidFill>
                <a:latin typeface="Aileron Bold"/>
                <a:ea typeface="Aileron Bold"/>
                <a:cs typeface="Aileron Bold"/>
                <a:sym typeface="Aileron Bold"/>
              </a:rPr>
              <a:t>Analytical tools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C6AA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64152" y="3286626"/>
            <a:ext cx="7637448" cy="3132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05"/>
              </a:lnSpc>
            </a:pPr>
            <a:r>
              <a:rPr lang="en-US" sz="13264" spc="-636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executive conclusion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657284" y="784161"/>
            <a:ext cx="4602016" cy="479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Leadership pipeline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56275" y="750522"/>
            <a:ext cx="1584978" cy="86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229"/>
              </a:lnSpc>
            </a:pPr>
            <a:r>
              <a:rPr lang="en-US" sz="6999" spc="-335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56275" y="2337555"/>
            <a:ext cx="1584978" cy="86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229"/>
              </a:lnSpc>
            </a:pPr>
            <a:r>
              <a:rPr lang="en-US" sz="6999" spc="-335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356275" y="3823137"/>
            <a:ext cx="1584978" cy="86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229"/>
              </a:lnSpc>
            </a:pPr>
            <a:r>
              <a:rPr lang="en-US" sz="6999" spc="-335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3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0" y="1293231"/>
            <a:ext cx="400214" cy="3086100"/>
            <a:chOff x="0" y="0"/>
            <a:chExt cx="105406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5406" cy="812800"/>
            </a:xfrm>
            <a:custGeom>
              <a:avLst/>
              <a:gdLst/>
              <a:ahLst/>
              <a:cxnLst/>
              <a:rect l="l" t="t" r="r" b="b"/>
              <a:pathLst>
                <a:path w="105406" h="812800">
                  <a:moveTo>
                    <a:pt x="0" y="0"/>
                  </a:moveTo>
                  <a:lnTo>
                    <a:pt x="105406" y="0"/>
                  </a:lnTo>
                  <a:lnTo>
                    <a:pt x="10540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F4F1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10540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2657284" y="3829835"/>
            <a:ext cx="4602016" cy="479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LMS &amp; mentorship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508675" y="5286619"/>
            <a:ext cx="1584978" cy="86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229"/>
              </a:lnSpc>
            </a:pPr>
            <a:r>
              <a:rPr lang="en-US" sz="6999" spc="-335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4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809684" y="6927078"/>
            <a:ext cx="4602016" cy="479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Talent continuity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809684" y="8480679"/>
            <a:ext cx="4602016" cy="479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Future Ready SSL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962084" y="5468610"/>
            <a:ext cx="4602016" cy="479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Succession planning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508675" y="6838559"/>
            <a:ext cx="1584978" cy="86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229"/>
              </a:lnSpc>
            </a:pPr>
            <a:r>
              <a:rPr lang="en-US" sz="6999" spc="-335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508675" y="8392160"/>
            <a:ext cx="1584978" cy="86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229"/>
              </a:lnSpc>
            </a:pPr>
            <a:r>
              <a:rPr lang="en-US" sz="6999" spc="-335">
                <a:solidFill>
                  <a:srgbClr val="F4F1EB"/>
                </a:solidFill>
                <a:latin typeface="Aileron"/>
                <a:ea typeface="Aileron"/>
                <a:cs typeface="Aileron"/>
                <a:sym typeface="Aileron"/>
              </a:rPr>
              <a:t>6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657284" y="2426074"/>
            <a:ext cx="4602016" cy="479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3"/>
              </a:lnSpc>
            </a:pPr>
            <a:r>
              <a:rPr lang="en-US" sz="3099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Strategic plans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-66675" y="3600450"/>
            <a:ext cx="466889" cy="3086100"/>
            <a:chOff x="0" y="0"/>
            <a:chExt cx="122967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2967" cy="812800"/>
            </a:xfrm>
            <a:custGeom>
              <a:avLst/>
              <a:gdLst/>
              <a:ahLst/>
              <a:cxnLst/>
              <a:rect l="l" t="t" r="r" b="b"/>
              <a:pathLst>
                <a:path w="122967" h="812800">
                  <a:moveTo>
                    <a:pt x="0" y="0"/>
                  </a:moveTo>
                  <a:lnTo>
                    <a:pt x="122967" y="0"/>
                  </a:lnTo>
                  <a:lnTo>
                    <a:pt x="12296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F4F1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122967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7889932" y="3600450"/>
            <a:ext cx="466889" cy="3086100"/>
            <a:chOff x="0" y="0"/>
            <a:chExt cx="122967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2967" cy="812800"/>
            </a:xfrm>
            <a:custGeom>
              <a:avLst/>
              <a:gdLst/>
              <a:ahLst/>
              <a:cxnLst/>
              <a:rect l="l" t="t" r="r" b="b"/>
              <a:pathLst>
                <a:path w="122967" h="812800">
                  <a:moveTo>
                    <a:pt x="0" y="0"/>
                  </a:moveTo>
                  <a:lnTo>
                    <a:pt x="122967" y="0"/>
                  </a:lnTo>
                  <a:lnTo>
                    <a:pt x="12296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F4F1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22967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rot="-5400000">
            <a:off x="-6354038" y="-3782296"/>
            <a:ext cx="13508504" cy="17851593"/>
          </a:xfrm>
          <a:custGeom>
            <a:avLst/>
            <a:gdLst/>
            <a:ahLst/>
            <a:cxnLst/>
            <a:rect l="l" t="t" r="r" b="b"/>
            <a:pathLst>
              <a:path w="13508504" h="17851593">
                <a:moveTo>
                  <a:pt x="0" y="0"/>
                </a:moveTo>
                <a:lnTo>
                  <a:pt x="13508504" y="0"/>
                </a:lnTo>
                <a:lnTo>
                  <a:pt x="13508504" y="17851592"/>
                </a:lnTo>
                <a:lnTo>
                  <a:pt x="0" y="1785159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9713439" y="-564266"/>
            <a:ext cx="9734336" cy="11415533"/>
          </a:xfrm>
          <a:custGeom>
            <a:avLst/>
            <a:gdLst/>
            <a:ahLst/>
            <a:cxnLst/>
            <a:rect l="l" t="t" r="r" b="b"/>
            <a:pathLst>
              <a:path w="9734336" h="11415533">
                <a:moveTo>
                  <a:pt x="0" y="0"/>
                </a:moveTo>
                <a:lnTo>
                  <a:pt x="9734336" y="0"/>
                </a:lnTo>
                <a:lnTo>
                  <a:pt x="9734336" y="11415532"/>
                </a:lnTo>
                <a:lnTo>
                  <a:pt x="0" y="1141553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3999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1028700" y="3584155"/>
            <a:ext cx="15072514" cy="22136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019"/>
              </a:lnSpc>
            </a:pPr>
            <a:r>
              <a:rPr lang="en-US" sz="18000" spc="-864">
                <a:solidFill>
                  <a:srgbClr val="F4F1EB"/>
                </a:solidFill>
                <a:latin typeface="Aileron Light"/>
                <a:ea typeface="Aileron Light"/>
                <a:cs typeface="Aileron Light"/>
                <a:sym typeface="Aileron Light"/>
              </a:rPr>
              <a:t>Thank you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188340" y="8527986"/>
            <a:ext cx="4955902" cy="1451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43"/>
              </a:lnSpc>
            </a:pPr>
            <a:r>
              <a:rPr lang="en-US" sz="3099" b="1">
                <a:solidFill>
                  <a:srgbClr val="F4F1EB"/>
                </a:solidFill>
                <a:latin typeface="Aileron Bold"/>
                <a:ea typeface="Aileron Bold"/>
                <a:cs typeface="Aileron Bold"/>
                <a:sym typeface="Aileron Bold"/>
              </a:rPr>
              <a:t>Mukul Bakkolla (2220398)</a:t>
            </a:r>
          </a:p>
          <a:p>
            <a:pPr algn="r">
              <a:lnSpc>
                <a:spcPts val="3843"/>
              </a:lnSpc>
            </a:pPr>
            <a:r>
              <a:rPr lang="en-US" sz="3099" b="1">
                <a:solidFill>
                  <a:srgbClr val="F4F1EB"/>
                </a:solidFill>
                <a:latin typeface="Aileron Bold"/>
                <a:ea typeface="Aileron Bold"/>
                <a:cs typeface="Aileron Bold"/>
                <a:sym typeface="Aileron Bold"/>
              </a:rPr>
              <a:t>HR,Manager.</a:t>
            </a:r>
          </a:p>
          <a:p>
            <a:pPr algn="r">
              <a:lnSpc>
                <a:spcPts val="3843"/>
              </a:lnSpc>
              <a:spcBef>
                <a:spcPct val="0"/>
              </a:spcBef>
            </a:pPr>
            <a:r>
              <a:rPr lang="en-US" sz="3099" b="1">
                <a:solidFill>
                  <a:srgbClr val="F4F1EB"/>
                </a:solidFill>
                <a:latin typeface="Aileron Bold"/>
                <a:ea typeface="Aileron Bold"/>
                <a:cs typeface="Aileron Bold"/>
                <a:sym typeface="Aileron Bold"/>
              </a:rPr>
              <a:t>SSL</a:t>
            </a:r>
          </a:p>
        </p:txBody>
      </p:sp>
      <p:sp>
        <p:nvSpPr>
          <p:cNvPr id="13" name="Freeform 13"/>
          <p:cNvSpPr/>
          <p:nvPr/>
        </p:nvSpPr>
        <p:spPr>
          <a:xfrm>
            <a:off x="0" y="0"/>
            <a:ext cx="2944769" cy="3254700"/>
          </a:xfrm>
          <a:custGeom>
            <a:avLst/>
            <a:gdLst/>
            <a:ahLst/>
            <a:cxnLst/>
            <a:rect l="l" t="t" r="r" b="b"/>
            <a:pathLst>
              <a:path w="2944769" h="3254700">
                <a:moveTo>
                  <a:pt x="0" y="0"/>
                </a:moveTo>
                <a:lnTo>
                  <a:pt x="2944769" y="0"/>
                </a:lnTo>
                <a:lnTo>
                  <a:pt x="2944769" y="3254700"/>
                </a:lnTo>
                <a:lnTo>
                  <a:pt x="0" y="32547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56107" t="-49944" r="-59313" b="-44962"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F6FA2B9-13BC-2A5F-636F-626DAA0681AF}"/>
              </a:ext>
            </a:extLst>
          </p:cNvPr>
          <p:cNvSpPr txBox="1"/>
          <p:nvPr/>
        </p:nvSpPr>
        <p:spPr>
          <a:xfrm>
            <a:off x="1764632" y="577516"/>
            <a:ext cx="25256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latin typeface="+mj-lt"/>
              </a:rPr>
              <a:t>References</a:t>
            </a:r>
            <a:r>
              <a:rPr lang="en-US" dirty="0">
                <a:latin typeface="+mj-lt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047163-C2E0-F2A8-A9D1-83AE59363920}"/>
              </a:ext>
            </a:extLst>
          </p:cNvPr>
          <p:cNvSpPr txBox="1"/>
          <p:nvPr/>
        </p:nvSpPr>
        <p:spPr>
          <a:xfrm>
            <a:off x="3577389" y="258277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DC9D2D-0096-7ED9-09A2-CE942E0487D2}"/>
              </a:ext>
            </a:extLst>
          </p:cNvPr>
          <p:cNvSpPr txBox="1"/>
          <p:nvPr/>
        </p:nvSpPr>
        <p:spPr>
          <a:xfrm>
            <a:off x="609600" y="1943100"/>
            <a:ext cx="16078200" cy="7932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BDO (2023).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Mid-sized businesses outperform FTSE and smaller businesses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Bdo.co.uk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https://www.bdo.co.uk/en-gb/news/2023/mid-sized-businesses-outperform-ftse-and-smaller-businesses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5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BusinessNews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Publishing 2014, 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Summary : The Fifth Discipline - Peter </a:t>
            </a:r>
            <a:r>
              <a:rPr lang="en-IN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Senge:The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Art &amp; Practice </a:t>
            </a:r>
            <a:r>
              <a:rPr lang="en-IN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ofThe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Learning Organization, </a:t>
            </a:r>
            <a:r>
              <a:rPr lang="en-IN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Primento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Digital.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at:</a:t>
            </a:r>
            <a:r>
              <a:rPr lang="en-IN" sz="1800" u="sng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</a:t>
            </a:r>
            <a:r>
              <a:rPr lang="en-IN" sz="18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://www.proquest.com/docview/218588944?accountid=130472&amp;parentSessionId=P0RdgEx%2FnTz4JqOGT6u6rHVbwiAZ4gi8d1xrgu3id8Y%3D&amp;pq-origsite=primo&amp;sourcetype=Magazines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[Accessed 5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CIPD (2017).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Developing managers to manage sustainable employee engagement, health and well-being Research report -phase 2 in partnership with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https://www.cipd.org/globalassets/media/knowledge/knowledge-hub/reports/full-report18364.pdf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5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CIPD (2022).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6.5 million workers plan to quit in search of better jobs in the next year, but it’s not all about pay, shows new CIPD research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CIPD. Available at: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https://www.cipd.org/uk/about/press-releases/220622-cipd-workers-plan-to-quit/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5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CIPD (2023).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Effective people managers An evidence review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https://www.cipd.org/globalassets/media/knowledge/knowledge-hub/evidence-reviews/2023-pdfs/8424-effective-people-managers-practice-summary.pdf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5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Corsey, M. (2021).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Leadership Training Can Pay Huge Dividends for Midsize Companies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Harvard Business Review. Available at: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https://hbr.org/2021/07/leadership-training-can-pay-huge-dividends-for-midsize-companies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4 May 2025].</a:t>
            </a:r>
          </a:p>
          <a:p>
            <a:pPr>
              <a:spcAft>
                <a:spcPts val="865"/>
              </a:spcAft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 Meuse, K.,P., Dai, G. &amp; Hallenbeck, G.S. 2010, "LEARNING AGILITY: A CONSTRUCT WHOSE TIME HAS COME", 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Consulting psychology journal, 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vol. 62, no. 2, pp. 119–130.Available at </a:t>
            </a:r>
            <a:r>
              <a:rPr lang="en-IN" sz="18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https://research-ebsco-com.ezproxy.uwtsd.ac.uk/c/onvpsy/viewer/pdf/thkihweioz?route=details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[Accessed 5 May 2025].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7013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539703-3EAC-6B16-AE8A-D89411542B49}"/>
              </a:ext>
            </a:extLst>
          </p:cNvPr>
          <p:cNvSpPr txBox="1"/>
          <p:nvPr/>
        </p:nvSpPr>
        <p:spPr>
          <a:xfrm>
            <a:off x="436418" y="457200"/>
            <a:ext cx="16632382" cy="9625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865"/>
              </a:spcAft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Filice, L. &amp; Weese, W.J. 2024, "Developing Emotional Intelligence", </a:t>
            </a:r>
            <a:r>
              <a:rPr lang="en-IN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Encyclopedia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(Basel, Switzerland), 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vol. 4, no. 1, pp. 583–599. Available at :</a:t>
            </a:r>
            <a:r>
              <a:rPr lang="en-IN" sz="18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https://www.proquest.com/docview/2998629111?accountid=130472&amp;sourcetype=Scholarly%20Journals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[Accessed 5 May 2025].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865"/>
              </a:spcAft>
              <a:buNone/>
            </a:pPr>
            <a:r>
              <a:rPr lang="en-IN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Garavan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T., Shanahan, V., Carbery, R. &amp; Watson, S. 2016, "Strategic human resource development: towards a conceptual framework to understand its contribution to dynamic capabilities", 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Human resource development international, 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vol. 19, no. 4, pp. 289–306. Available at </a:t>
            </a:r>
            <a:r>
              <a:rPr lang="en-IN" sz="18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https://research-ebsco-com.ezproxy.uwtsd.ac.uk/c/onvpsy/viewer/pdf/5mdzf6wi45?route=details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[Accessed 5 May 2025].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Gartner (2024).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2024 HR Budget and Efficiency Benchmarks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Gartner. Available at: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https://www.gartner.com/en/documents/5199863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[Accessed 7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Gave, C. (2025). Cost of Leadership Development. </a:t>
            </a:r>
            <a:r>
              <a:rPr lang="en-IN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Themetissgroup.com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doi:https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://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doi.org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/1027288/173680437339.  [Accessed 7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Hurrell, S. (2025).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 LMS implementation plan gives your training a strong start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Neovation.com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https://www.neovation.com/learn/93-lms-implementation-plan-gives-your-training-strong-start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5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IBM (2023).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to offer learning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www.ibm.com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https://www.ibm.com/docs/en/your-learning?topic=how-offer-learning-in-your-learning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5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Jeffrey, Y., Chris, E. &amp; Michael, C. 2020, "Boundary Spanning Leadership</a:t>
            </a:r>
            <a:b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Mission Critical Perspectives from the Executive Suite", .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at: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https://cclinnovation.org/wp-content/uploads/2020/02/boundaryspanningleadership.pdf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[Accessed 5 May 2025].</a:t>
            </a:r>
          </a:p>
          <a:p>
            <a:pPr>
              <a:spcAft>
                <a:spcPts val="865"/>
              </a:spcAft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Mhlongo, T. &amp; Daya, P. 2023, "Challenges faced by small, medium and micro enterprises in Gauteng: A case for entrepreneurial leadership as an essential tool for success", 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Southern African Journal of Entrepreneurship and Small Business Management, 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vol. 15, no. 1, pp. e1–e12. Available at </a:t>
            </a:r>
            <a:r>
              <a:rPr lang="en-IN" sz="18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https://www.proquest.com/docview/2802236530?accountid=130472&amp;parentSessionId=%2BheED5Iqq5nO4tx0Rd8DwIJcVug7xvN4XuqCi4VSyjQ%3D&amp;pq-origsite=primo&amp;sourcetype=Scholarly%20Journals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[Accessed 5 May 2025].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865"/>
              </a:spcAft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Moscoe, F.K. 1996, 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Evaluating Training Programs: The Four Levels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College Placement Council, Incorporated, Bethlehem. Available at </a:t>
            </a:r>
            <a:r>
              <a:rPr lang="en-IN" sz="18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https://www.proquest.com/docview/197973540?accountid=130472&amp;parentSessionId=7PyMuagOzvXXf8h%2BTrcdnclYcG4pE%2Frmmg4cR0vk4VY%3D&amp;pq-origsite=primo&amp;sourcetype=Trade%20Journals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[Accessed 5 May 2025].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>
              <a:spcAft>
                <a:spcPts val="865"/>
              </a:spcAft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34546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BA61B6E-2890-16D2-84A5-4AB0D19924EC}"/>
              </a:ext>
            </a:extLst>
          </p:cNvPr>
          <p:cNvSpPr txBox="1"/>
          <p:nvPr/>
        </p:nvSpPr>
        <p:spPr>
          <a:xfrm>
            <a:off x="419100" y="266700"/>
            <a:ext cx="17449800" cy="7044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NASA (2015).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‘To capture and share what we know now to ensure mission success’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https://appel.nasa.gov/wp-content/uploads/2016/03/NASA-Knowledge-Journal-Issue-1.pdf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5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Pervez, A., Saqib, A. &amp; Hare, S. 2021, "Development and implementation of a structured leadership programme for junior doctors", 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BMJ leader, 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vol. 5, no. 1, pp. 59–61.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https://www.proquest.com/docview/2552985648?accountid=130472&amp;parentSessionId=dZSpfmZ3QFC4T44m9bfToSXN4O6MfASVTU8TvoLrC4E%3D&amp;pq-origsite=primo&amp;sourcetype=Scholarly%20Journals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[Accessed 5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Rice, D. (2025).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Mastering The 9-Box Talent Review: A Guide For HR Professionals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People Managing People. Available at: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https://peoplemanagingpeople.com/articles/9-box-talent-review/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[Accessed 5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Siocon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G. (2025).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Your Ultimate Guide To Continuous Feedback (Plus Tools To Use)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AIHR. Available at: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https://www.aihr.com/blog/continuous-feedback/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5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Tyler, K. 2011, "On the Grid", </a:t>
            </a:r>
            <a:r>
              <a:rPr lang="en-IN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HRMagazine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vol. 56, no. 8, pp. 67.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https://www.proquest.com/docview/882261473?accountid=130472&amp;parentSessionId=KfdDwKvT1Sf8cPQt%2BOb7eiAfSDnSk0sRySSKVi%2BbPtM%3D&amp;pq-origsite=primo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[Accessed 5 May 2025].</a:t>
            </a:r>
          </a:p>
          <a:p>
            <a:pPr>
              <a:lnSpc>
                <a:spcPct val="150000"/>
              </a:lnSpc>
              <a:spcAft>
                <a:spcPts val="1200"/>
              </a:spcAft>
              <a:buNone/>
            </a:pP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Wagner, C.G. 1991, "The Learning Organization -- The Fifth Discipline: The Art and Practice of the Learning Organization by Peter M. Senge", 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Futurist, 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vol. 25, no. 5, pp. 41.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 </a:t>
            </a:r>
            <a:r>
              <a:rPr lang="en-IN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https://www.proquest.com/docview/218588944?accountid=130472&amp;parentSessionId=P0RdgEx%2FnTz4JqOGT6u6rHVbwiAZ4gi8d1xrgu3id8Y%3D&amp;pq-origsite=primo&amp;sourcetype=Magazines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[Accessed 5 May 2025].</a:t>
            </a:r>
          </a:p>
        </p:txBody>
      </p:sp>
    </p:spTree>
    <p:extLst>
      <p:ext uri="{BB962C8B-B14F-4D97-AF65-F5344CB8AC3E}">
        <p14:creationId xmlns:p14="http://schemas.microsoft.com/office/powerpoint/2010/main" val="19504537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1745</Words>
  <Application>Microsoft Macintosh PowerPoint</Application>
  <PresentationFormat>Custom</PresentationFormat>
  <Paragraphs>104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Aileron Light</vt:lpstr>
      <vt:lpstr>Arial</vt:lpstr>
      <vt:lpstr>Times New Roman</vt:lpstr>
      <vt:lpstr>Aileron Bold</vt:lpstr>
      <vt:lpstr>Aileron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Red Minimalist Corporate Business Social Media Management Plan Presentation</dc:title>
  <cp:lastModifiedBy>Mukul Bakkolla (2220398)</cp:lastModifiedBy>
  <cp:revision>2</cp:revision>
  <dcterms:created xsi:type="dcterms:W3CDTF">2006-08-16T00:00:00Z</dcterms:created>
  <dcterms:modified xsi:type="dcterms:W3CDTF">2025-05-07T00:04:39Z</dcterms:modified>
  <dc:identifier>DAGmsH7tsBM</dc:identifier>
</cp:coreProperties>
</file>