
<file path=[Content_Types].xml><?xml version="1.0" encoding="utf-8"?>
<Types xmlns="http://schemas.openxmlformats.org/package/2006/content-types">
  <Default Extension="emf" ContentType="image/x-emf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1" r:id="rId6"/>
    <p:sldId id="264" r:id="rId7"/>
    <p:sldId id="263" r:id="rId8"/>
    <p:sldId id="262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5" r:id="rId19"/>
    <p:sldId id="274" r:id="rId20"/>
    <p:sldId id="276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60" r:id="rId34"/>
    <p:sldId id="277" r:id="rId3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Lara Hopkinson" initials="LH" lastIdx="1" clrIdx="0">
    <p:extLst>
      <p:ext uri="{19B8F6BF-5375-455C-9EA6-DF929625EA0E}">
        <p15:presenceInfo xmlns:p15="http://schemas.microsoft.com/office/powerpoint/2012/main" userId="S-1-5-21-809251214-2178901256-4152538893-2670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572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11-23T14:39:48.211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FFFB-26DA-4469-A582-783470E2CD5C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0639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FFFB-26DA-4469-A582-783470E2CD5C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0280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FFFB-26DA-4469-A582-783470E2CD5C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5324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FFFB-26DA-4469-A582-783470E2CD5C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547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FFFB-26DA-4469-A582-783470E2CD5C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561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FFFB-26DA-4469-A582-783470E2CD5C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266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FFFB-26DA-4469-A582-783470E2CD5C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23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FFFB-26DA-4469-A582-783470E2CD5C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663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FFFB-26DA-4469-A582-783470E2CD5C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3340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FFFB-26DA-4469-A582-783470E2CD5C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6719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CEFFFB-26DA-4469-A582-783470E2CD5C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3072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CEFFFB-26DA-4469-A582-783470E2CD5C}" type="datetimeFigureOut">
              <a:rPr lang="en-GB" smtClean="0"/>
              <a:t>20/03/2023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20D504-E3ED-4861-86B8-8867C69778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669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cDDUSUbq9A" TargetMode="External"/><Relationship Id="rId4" Type="http://schemas.openxmlformats.org/officeDocument/2006/relationships/comments" Target="../comments/commen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gif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rapidtransition.org/" TargetMode="External"/><Relationship Id="rId3" Type="http://schemas.openxmlformats.org/officeDocument/2006/relationships/hyperlink" Target="http://www.bmj.com/content/370/bmj.m2817/rr" TargetMode="External"/><Relationship Id="rId7" Type="http://schemas.openxmlformats.org/officeDocument/2006/relationships/hyperlink" Target="http://www.transitionnetwork.org/" TargetMode="External"/><Relationship Id="rId2" Type="http://schemas.openxmlformats.org/officeDocument/2006/relationships/hyperlink" Target="http://www.un.org/sustainabledevelopment/citi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ittaslow.org/" TargetMode="External"/><Relationship Id="rId11" Type="http://schemas.openxmlformats.org/officeDocument/2006/relationships/hyperlink" Target="http://www.climate2020.org.uk/" TargetMode="External"/><Relationship Id="rId5" Type="http://schemas.openxmlformats.org/officeDocument/2006/relationships/hyperlink" Target="http://www.ecocitybuilders.org/" TargetMode="External"/><Relationship Id="rId10" Type="http://schemas.openxmlformats.org/officeDocument/2006/relationships/hyperlink" Target="http://www.bristolpound.org/" TargetMode="External"/><Relationship Id="rId4" Type="http://schemas.openxmlformats.org/officeDocument/2006/relationships/hyperlink" Target="http://www.globalgoals.org/11-sustainable-cities-and-communities" TargetMode="External"/><Relationship Id="rId9" Type="http://schemas.openxmlformats.org/officeDocument/2006/relationships/hyperlink" Target="http://www.brixtonenergy.co.uk/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ndon.gov.uk/" TargetMode="External"/><Relationship Id="rId2" Type="http://schemas.openxmlformats.org/officeDocument/2006/relationships/hyperlink" Target="http://www.carbonneutralcities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climaterealityproject.org/blog/five-sustainable-cities-making-difference-planet" TargetMode="External"/><Relationship Id="rId5" Type="http://schemas.openxmlformats.org/officeDocument/2006/relationships/hyperlink" Target="http://www.weforum.org/" TargetMode="External"/><Relationship Id="rId4" Type="http://schemas.openxmlformats.org/officeDocument/2006/relationships/hyperlink" Target="http://www.worldfuturecouncil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7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Cities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Sustainable </a:t>
            </a:r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Urban Communities (ACNA6005)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Lara Hopkinson</a:t>
            </a:r>
          </a:p>
        </p:txBody>
      </p:sp>
    </p:spTree>
    <p:extLst>
      <p:ext uri="{BB962C8B-B14F-4D97-AF65-F5344CB8AC3E}">
        <p14:creationId xmlns:p14="http://schemas.microsoft.com/office/powerpoint/2010/main" val="16442763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 sustainable city?</a:t>
            </a:r>
          </a:p>
          <a:p>
            <a:r>
              <a:rPr lang="en-GB" dirty="0"/>
              <a:t>Some facts</a:t>
            </a:r>
          </a:p>
          <a:p>
            <a:r>
              <a:rPr lang="en-GB" dirty="0"/>
              <a:t>How can cities drive sustainability?</a:t>
            </a:r>
          </a:p>
          <a:p>
            <a:r>
              <a:rPr lang="en-GB" dirty="0"/>
              <a:t>Some initiatives</a:t>
            </a:r>
          </a:p>
          <a:p>
            <a:r>
              <a:rPr lang="en-GB" dirty="0"/>
              <a:t>Example of a sustainable city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7469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a sustainable city?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“…</a:t>
            </a:r>
            <a:r>
              <a:rPr lang="en-GB" i="1" dirty="0"/>
              <a:t>a place designed with consideration for social, economic and environmental impact, and resilient habitat for existing populations, without compromising the ability of future generations to experience the same</a:t>
            </a:r>
            <a:r>
              <a:rPr lang="en-GB" dirty="0"/>
              <a:t>”</a:t>
            </a:r>
          </a:p>
          <a:p>
            <a:r>
              <a:rPr lang="en-GB" dirty="0"/>
              <a:t>“</a:t>
            </a:r>
            <a:r>
              <a:rPr lang="en-GB" i="1" dirty="0"/>
              <a:t>Settlements designed to have as little impact on the environment as possible, reducing inputs of energy etc., and outputs</a:t>
            </a:r>
            <a:r>
              <a:rPr lang="en-GB" dirty="0"/>
              <a:t>”</a:t>
            </a:r>
          </a:p>
          <a:p>
            <a:r>
              <a:rPr lang="en-GB" dirty="0"/>
              <a:t>Also called ‘eco-city / sustainable urban developments / sustainable communities’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4208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facts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Half of humanity – 3.5 billion people – lives in cities today</a:t>
            </a:r>
          </a:p>
          <a:p>
            <a:endParaRPr lang="en-GB" dirty="0"/>
          </a:p>
          <a:p>
            <a:r>
              <a:rPr lang="en-GB" dirty="0"/>
              <a:t>By 2030, almost 60% of the world population will live in urban areas</a:t>
            </a:r>
          </a:p>
          <a:p>
            <a:endParaRPr lang="en-GB" dirty="0"/>
          </a:p>
          <a:p>
            <a:r>
              <a:rPr lang="en-GB" dirty="0"/>
              <a:t>95% of urban expansion in the next decades will take place in developing countries</a:t>
            </a:r>
          </a:p>
          <a:p>
            <a:endParaRPr lang="en-GB" dirty="0"/>
          </a:p>
          <a:p>
            <a:r>
              <a:rPr lang="en-GB" dirty="0"/>
              <a:t>828 million people live in slums today and the number keeps rising</a:t>
            </a:r>
          </a:p>
          <a:p>
            <a:endParaRPr lang="en-GB" dirty="0"/>
          </a:p>
          <a:p>
            <a:r>
              <a:rPr lang="en-GB" dirty="0"/>
              <a:t>The world’s cities occupy 3% of the Earth’s land, but account for 60-80% of energy consumption and 75% of carbon emissions</a:t>
            </a:r>
          </a:p>
          <a:p>
            <a:endParaRPr lang="en-GB" dirty="0"/>
          </a:p>
          <a:p>
            <a:r>
              <a:rPr lang="en-GB" dirty="0"/>
              <a:t>Rapid urbanization is exerting pressure on fresh water supplies, sewage, the living environment, and public health</a:t>
            </a:r>
          </a:p>
        </p:txBody>
      </p:sp>
    </p:spTree>
    <p:extLst>
      <p:ext uri="{BB962C8B-B14F-4D97-AF65-F5344CB8AC3E}">
        <p14:creationId xmlns:p14="http://schemas.microsoft.com/office/powerpoint/2010/main" val="6895656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184" y="518371"/>
            <a:ext cx="8913632" cy="58408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2178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Growth of populations in urban areas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4389" y="1825625"/>
            <a:ext cx="8122722" cy="4871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6054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Dharavi: When a Slum becomes a Goldmine (6 mins) – Cornell Real Estate  Review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577" y="538267"/>
            <a:ext cx="8277101" cy="60441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27623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WBCSD – UII video</a:t>
            </a:r>
          </a:p>
        </p:txBody>
      </p:sp>
      <p:pic>
        <p:nvPicPr>
          <p:cNvPr id="4" name="fcDDUSUbq9A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28650" y="1807602"/>
            <a:ext cx="7933459" cy="446257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965366" y="6387085"/>
            <a:ext cx="5004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https://www.youtube.com/watch?v=fcDDUSUbq9A</a:t>
            </a:r>
          </a:p>
        </p:txBody>
      </p:sp>
    </p:spTree>
    <p:extLst>
      <p:ext uri="{BB962C8B-B14F-4D97-AF65-F5344CB8AC3E}">
        <p14:creationId xmlns:p14="http://schemas.microsoft.com/office/powerpoint/2010/main" val="13743729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Cities as sustainable leaders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/>
              <a:t>Climate change mitigation</a:t>
            </a:r>
          </a:p>
          <a:p>
            <a:pPr>
              <a:lnSpc>
                <a:spcPct val="150000"/>
              </a:lnSpc>
            </a:pPr>
            <a:r>
              <a:rPr lang="en-GB" dirty="0"/>
              <a:t>Disaster and climate resilience</a:t>
            </a:r>
          </a:p>
          <a:p>
            <a:pPr>
              <a:lnSpc>
                <a:spcPct val="150000"/>
              </a:lnSpc>
            </a:pPr>
            <a:r>
              <a:rPr lang="en-GB" dirty="0"/>
              <a:t>Liveability and social inclusion</a:t>
            </a:r>
          </a:p>
          <a:p>
            <a:pPr>
              <a:lnSpc>
                <a:spcPct val="150000"/>
              </a:lnSpc>
            </a:pPr>
            <a:r>
              <a:rPr lang="en-GB" dirty="0"/>
              <a:t>Green economic development</a:t>
            </a:r>
          </a:p>
          <a:p>
            <a:pPr>
              <a:lnSpc>
                <a:spcPct val="150000"/>
              </a:lnSpc>
            </a:pPr>
            <a:r>
              <a:rPr lang="en-GB" dirty="0"/>
              <a:t>Smart technologies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03051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715" y="14738"/>
            <a:ext cx="6863937" cy="6843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7715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Eco-city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053168"/>
            <a:ext cx="9138866" cy="4418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3756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008" y="174451"/>
            <a:ext cx="8544296" cy="6513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89438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Slow cities movement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4365104"/>
            <a:ext cx="2949331" cy="221199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3974" y="4365104"/>
            <a:ext cx="3328666" cy="221199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1600" y="1888504"/>
            <a:ext cx="2929742" cy="194827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3974" y="1525006"/>
            <a:ext cx="3315072" cy="2498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80423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Slow Cities – UK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7571" t="40031" r="18942" b="10462"/>
          <a:stretch/>
        </p:blipFill>
        <p:spPr>
          <a:xfrm>
            <a:off x="385237" y="1833951"/>
            <a:ext cx="8373526" cy="4353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25858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53250"/>
            <a:ext cx="7886700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Transition network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813750"/>
            <a:ext cx="7886700" cy="4351338"/>
          </a:xfrm>
        </p:spPr>
        <p:txBody>
          <a:bodyPr/>
          <a:lstStyle/>
          <a:p>
            <a:r>
              <a:rPr lang="en-GB" dirty="0"/>
              <a:t>Built upon a number of key principles:</a:t>
            </a:r>
          </a:p>
          <a:p>
            <a:pPr lvl="1"/>
            <a:r>
              <a:rPr lang="en-GB" dirty="0"/>
              <a:t>Respecting resource limits &amp; creating resilience</a:t>
            </a:r>
          </a:p>
          <a:p>
            <a:pPr lvl="1"/>
            <a:r>
              <a:rPr lang="en-GB" dirty="0"/>
              <a:t>Promoting inclusivity &amp; social justice</a:t>
            </a:r>
          </a:p>
          <a:p>
            <a:pPr lvl="1"/>
            <a:r>
              <a:rPr lang="en-GB" dirty="0"/>
              <a:t>Adopting subsidiarity</a:t>
            </a:r>
          </a:p>
          <a:p>
            <a:pPr lvl="1"/>
            <a:r>
              <a:rPr lang="en-GB" dirty="0"/>
              <a:t>Paying attention to balance</a:t>
            </a:r>
          </a:p>
          <a:p>
            <a:pPr lvl="1"/>
            <a:r>
              <a:rPr lang="en-GB" dirty="0"/>
              <a:t>Freely share ideas &amp; power</a:t>
            </a:r>
          </a:p>
          <a:p>
            <a:pPr lvl="1"/>
            <a:r>
              <a:rPr lang="en-GB" dirty="0"/>
              <a:t>Collaborating &amp; looking for synergies</a:t>
            </a:r>
          </a:p>
          <a:p>
            <a:pPr lvl="1"/>
            <a:r>
              <a:rPr lang="en-GB" dirty="0"/>
              <a:t>Fostering positive visioning &amp; creativity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7850" y="558831"/>
            <a:ext cx="28575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00496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practical examples…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Transition Town Brixton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Bristol Pound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0759" y="2078890"/>
            <a:ext cx="3254581" cy="2164492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0759" y="4318329"/>
            <a:ext cx="3254581" cy="2440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7650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Low Carbon Cities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line with Paris Agreement (2015)</a:t>
            </a:r>
          </a:p>
          <a:p>
            <a:r>
              <a:rPr lang="en-GB" dirty="0"/>
              <a:t>Cities with ambitions to achieve carbon neutrality / emissions reductions</a:t>
            </a:r>
          </a:p>
          <a:p>
            <a:r>
              <a:rPr lang="en-GB" dirty="0"/>
              <a:t>Some aiming for short-term changes; majority for longer-term (to 2050)</a:t>
            </a:r>
          </a:p>
          <a:p>
            <a:r>
              <a:rPr lang="en-GB" dirty="0"/>
              <a:t>Encouraging short-termism?</a:t>
            </a:r>
          </a:p>
          <a:p>
            <a:r>
              <a:rPr lang="en-GB" dirty="0"/>
              <a:t>Planning must encourage a longer term view</a:t>
            </a:r>
          </a:p>
        </p:txBody>
      </p:sp>
    </p:spTree>
    <p:extLst>
      <p:ext uri="{BB962C8B-B14F-4D97-AF65-F5344CB8AC3E}">
        <p14:creationId xmlns:p14="http://schemas.microsoft.com/office/powerpoint/2010/main" val="31775395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7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New York City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Original plan – reduce emissions by 30% by 2030 (2005 baseline)</a:t>
            </a:r>
          </a:p>
          <a:p>
            <a:r>
              <a:rPr lang="en-GB" dirty="0"/>
              <a:t>2013 – published report asking if 80% reduction by 2050 was ‘feasible’</a:t>
            </a:r>
          </a:p>
          <a:p>
            <a:r>
              <a:rPr lang="en-GB" dirty="0"/>
              <a:t>Goal deemed viable</a:t>
            </a:r>
          </a:p>
          <a:p>
            <a:r>
              <a:rPr lang="en-GB" dirty="0"/>
              <a:t>Achievement of 2030 target by 2020 would be surest way to achieve target</a:t>
            </a:r>
          </a:p>
          <a:p>
            <a:r>
              <a:rPr lang="en-GB" dirty="0"/>
              <a:t>Confirmation – 80% reduction emissions by 2050</a:t>
            </a:r>
          </a:p>
        </p:txBody>
      </p:sp>
    </p:spTree>
    <p:extLst>
      <p:ext uri="{BB962C8B-B14F-4D97-AF65-F5344CB8AC3E}">
        <p14:creationId xmlns:p14="http://schemas.microsoft.com/office/powerpoint/2010/main" val="2644288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Low Carbon Cities Alliance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Collaboration of leading cities achieving carbon neutrality by 2050</a:t>
            </a:r>
          </a:p>
          <a:p>
            <a:r>
              <a:rPr lang="en-GB" dirty="0"/>
              <a:t>Aiming to achieve the following:</a:t>
            </a:r>
          </a:p>
          <a:p>
            <a:pPr lvl="1"/>
            <a:r>
              <a:rPr lang="en-GB" dirty="0"/>
              <a:t>Developing carbon neutrality planning &amp; implementation standards</a:t>
            </a:r>
          </a:p>
          <a:p>
            <a:pPr lvl="1"/>
            <a:r>
              <a:rPr lang="en-GB" dirty="0"/>
              <a:t>Supporting deep decarbonisation innovations</a:t>
            </a:r>
          </a:p>
          <a:p>
            <a:pPr lvl="1"/>
            <a:r>
              <a:rPr lang="en-GB" dirty="0"/>
              <a:t>Advancing transformative change in key urban sectors</a:t>
            </a:r>
          </a:p>
          <a:p>
            <a:pPr lvl="1"/>
            <a:r>
              <a:rPr lang="en-GB" dirty="0"/>
              <a:t>Speaking with a common voice</a:t>
            </a:r>
          </a:p>
          <a:p>
            <a:pPr lvl="1"/>
            <a:r>
              <a:rPr lang="en-GB" dirty="0"/>
              <a:t>Advancing to the ‘next wave’ of carbon neutral cities</a:t>
            </a:r>
          </a:p>
        </p:txBody>
      </p:sp>
    </p:spTree>
    <p:extLst>
      <p:ext uri="{BB962C8B-B14F-4D97-AF65-F5344CB8AC3E}">
        <p14:creationId xmlns:p14="http://schemas.microsoft.com/office/powerpoint/2010/main" val="38548984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London’s Environment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097" t="13551" r="2341" b="5175"/>
          <a:stretch/>
        </p:blipFill>
        <p:spPr>
          <a:xfrm>
            <a:off x="5204" y="1690689"/>
            <a:ext cx="9138796" cy="5127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13870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can we make cities more sustainable?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Some innovative ways: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Sponge cities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Vertical forests / gardens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Miniature urban forests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20-minute neighbourhood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green train track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Smarter commuting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873933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Sponge City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327" y="1483426"/>
            <a:ext cx="7801346" cy="5200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357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Vertical forests / gardens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6586" y="1468342"/>
            <a:ext cx="7005081" cy="5249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82523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Liuzhou Forest City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407" y="2214750"/>
            <a:ext cx="8593185" cy="37102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303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Miniature urban forests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5652" y="1453382"/>
            <a:ext cx="7048005" cy="5286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29672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623" y="87374"/>
            <a:ext cx="8776499" cy="66408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697439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Phra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Klao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sky park, Bangkok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363" y="1825625"/>
            <a:ext cx="3724275" cy="2667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2156" y="1985942"/>
            <a:ext cx="4155275" cy="216448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81698" y="4285507"/>
            <a:ext cx="3236026" cy="242702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300" y="4732317"/>
            <a:ext cx="4073468" cy="1787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91035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Smarter commuting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563" y="1690688"/>
            <a:ext cx="8215987" cy="4956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30504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7000"/>
            <a:lum/>
          </a:blip>
          <a:srcRect/>
          <a:stretch>
            <a:fillRect l="-31000" r="-3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2211748"/>
            <a:ext cx="7886700" cy="1325563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Where are sustainable cities?</a:t>
            </a:r>
          </a:p>
        </p:txBody>
      </p:sp>
    </p:spTree>
    <p:extLst>
      <p:ext uri="{BB962C8B-B14F-4D97-AF65-F5344CB8AC3E}">
        <p14:creationId xmlns:p14="http://schemas.microsoft.com/office/powerpoint/2010/main" val="291369302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Copenhagen, Denmark 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6603" y="2015535"/>
            <a:ext cx="6097978" cy="4057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12120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Copenhagen 2025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Key plan with 4 main areas of action:</a:t>
            </a:r>
          </a:p>
          <a:p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Energy consumption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Energy production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Green mobility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City Administration initiatives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6094" y="2493818"/>
            <a:ext cx="2935318" cy="27059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051110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2215490" cy="2336510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Super cycle highway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0308" t="20402" r="31616" b="21142"/>
          <a:stretch/>
        </p:blipFill>
        <p:spPr>
          <a:xfrm>
            <a:off x="2796640" y="246639"/>
            <a:ext cx="6158098" cy="6302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61983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8451" y="1558430"/>
            <a:ext cx="8283039" cy="5163004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UN SD Goals (</a:t>
            </a:r>
            <a:r>
              <a:rPr lang="en-GB" dirty="0">
                <a:hlinkClick r:id="rId2"/>
              </a:rPr>
              <a:t>www.un.org/sustainabledevelopment/cities/</a:t>
            </a:r>
            <a:r>
              <a:rPr lang="en-GB" dirty="0"/>
              <a:t>)</a:t>
            </a:r>
          </a:p>
          <a:p>
            <a:r>
              <a:rPr lang="en-GB" dirty="0"/>
              <a:t>The BMJ (</a:t>
            </a:r>
            <a:r>
              <a:rPr lang="en-GB" dirty="0">
                <a:hlinkClick r:id="rId3"/>
              </a:rPr>
              <a:t>www.bmj.com/content/370/bmj.m2817/rr</a:t>
            </a:r>
            <a:r>
              <a:rPr lang="en-GB" dirty="0"/>
              <a:t>)</a:t>
            </a:r>
          </a:p>
          <a:p>
            <a:r>
              <a:rPr lang="en-GB" dirty="0"/>
              <a:t>The Global goals (</a:t>
            </a:r>
            <a:r>
              <a:rPr lang="en-GB" dirty="0">
                <a:hlinkClick r:id="rId4"/>
              </a:rPr>
              <a:t>www.globalgoals.org/11-sustainable-cities-and-communities</a:t>
            </a:r>
            <a:r>
              <a:rPr lang="en-GB" dirty="0"/>
              <a:t>)  </a:t>
            </a:r>
          </a:p>
          <a:p>
            <a:r>
              <a:rPr lang="en-GB" dirty="0" err="1"/>
              <a:t>Ecocity</a:t>
            </a:r>
            <a:r>
              <a:rPr lang="en-GB" dirty="0"/>
              <a:t> Builders (</a:t>
            </a:r>
            <a:r>
              <a:rPr lang="en-GB" dirty="0">
                <a:hlinkClick r:id="rId5"/>
              </a:rPr>
              <a:t>www.ecocitybuilders.org/</a:t>
            </a:r>
            <a:r>
              <a:rPr lang="en-GB" dirty="0"/>
              <a:t>)</a:t>
            </a:r>
          </a:p>
          <a:p>
            <a:r>
              <a:rPr lang="en-GB" dirty="0"/>
              <a:t>Slow cities (</a:t>
            </a:r>
            <a:r>
              <a:rPr lang="en-GB" dirty="0">
                <a:hlinkClick r:id="rId6"/>
              </a:rPr>
              <a:t>www.cittaslow.org/</a:t>
            </a:r>
            <a:r>
              <a:rPr lang="en-GB" dirty="0"/>
              <a:t>) </a:t>
            </a:r>
          </a:p>
          <a:p>
            <a:r>
              <a:rPr lang="en-GB" dirty="0"/>
              <a:t>Transition network (</a:t>
            </a:r>
            <a:r>
              <a:rPr lang="en-GB" dirty="0">
                <a:hlinkClick r:id="rId7"/>
              </a:rPr>
              <a:t>www.transitionnetwork.org/</a:t>
            </a:r>
            <a:r>
              <a:rPr lang="en-GB" dirty="0"/>
              <a:t>) </a:t>
            </a:r>
          </a:p>
          <a:p>
            <a:r>
              <a:rPr lang="en-GB" dirty="0"/>
              <a:t>Rapid Transition Alliance (</a:t>
            </a:r>
            <a:r>
              <a:rPr lang="en-GB" dirty="0">
                <a:hlinkClick r:id="rId8"/>
              </a:rPr>
              <a:t>www.rapidtransition.org/</a:t>
            </a:r>
            <a:r>
              <a:rPr lang="en-GB" dirty="0"/>
              <a:t>) </a:t>
            </a:r>
          </a:p>
          <a:p>
            <a:r>
              <a:rPr lang="en-GB" dirty="0"/>
              <a:t>Brixton Energy (</a:t>
            </a:r>
            <a:r>
              <a:rPr lang="en-GB" dirty="0">
                <a:hlinkClick r:id="rId9"/>
              </a:rPr>
              <a:t>www.brixtonenergy.co.uk/</a:t>
            </a:r>
            <a:r>
              <a:rPr lang="en-GB" dirty="0"/>
              <a:t>) </a:t>
            </a:r>
          </a:p>
          <a:p>
            <a:r>
              <a:rPr lang="en-GB" dirty="0"/>
              <a:t>Bristol Pound (</a:t>
            </a:r>
            <a:r>
              <a:rPr lang="en-GB" dirty="0">
                <a:hlinkClick r:id="rId10"/>
              </a:rPr>
              <a:t>www.bristolpound.org/</a:t>
            </a:r>
            <a:r>
              <a:rPr lang="en-GB" dirty="0"/>
              <a:t>) </a:t>
            </a:r>
          </a:p>
          <a:p>
            <a:r>
              <a:rPr lang="en-GB" dirty="0"/>
              <a:t>Climate 2020 (</a:t>
            </a:r>
            <a:r>
              <a:rPr lang="en-GB" dirty="0">
                <a:hlinkClick r:id="rId11"/>
              </a:rPr>
              <a:t>www.climate2020.org.uk</a:t>
            </a:r>
            <a:r>
              <a:rPr lang="en-GB" dirty="0"/>
              <a:t>)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94214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37000">
              <a:schemeClr val="accent4">
                <a:lumMod val="40000"/>
                <a:lumOff val="60000"/>
              </a:schemeClr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Useful information (</a:t>
            </a:r>
            <a:r>
              <a:rPr lang="en-GB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cont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1262" y="1825625"/>
            <a:ext cx="8306790" cy="4351338"/>
          </a:xfrm>
        </p:spPr>
        <p:txBody>
          <a:bodyPr/>
          <a:lstStyle/>
          <a:p>
            <a:r>
              <a:rPr lang="en-GB" dirty="0"/>
              <a:t>Carbon Neutral Cities Alliance (</a:t>
            </a:r>
            <a:r>
              <a:rPr lang="en-GB" dirty="0">
                <a:hlinkClick r:id="rId2"/>
              </a:rPr>
              <a:t>www.carbonneutralcities.org/</a:t>
            </a:r>
            <a:r>
              <a:rPr lang="en-GB" dirty="0"/>
              <a:t>)</a:t>
            </a:r>
          </a:p>
          <a:p>
            <a:r>
              <a:rPr lang="en-GB" dirty="0"/>
              <a:t>London Environmental Strategy (</a:t>
            </a:r>
            <a:r>
              <a:rPr lang="en-GB" dirty="0">
                <a:hlinkClick r:id="rId3"/>
              </a:rPr>
              <a:t>www.london.gov.uk/</a:t>
            </a:r>
            <a:r>
              <a:rPr lang="en-GB" dirty="0"/>
              <a:t>)</a:t>
            </a:r>
          </a:p>
          <a:p>
            <a:r>
              <a:rPr lang="en-GB" dirty="0"/>
              <a:t>World Future Council (Sponge Cities) (</a:t>
            </a:r>
            <a:r>
              <a:rPr lang="en-GB" dirty="0">
                <a:hlinkClick r:id="rId4"/>
              </a:rPr>
              <a:t>www.worldfuturecouncil.org</a:t>
            </a:r>
            <a:r>
              <a:rPr lang="en-GB" dirty="0"/>
              <a:t>)  </a:t>
            </a:r>
          </a:p>
          <a:p>
            <a:r>
              <a:rPr lang="en-GB" dirty="0"/>
              <a:t>World Economic Forum (</a:t>
            </a:r>
            <a:r>
              <a:rPr lang="en-GB" dirty="0">
                <a:hlinkClick r:id="rId5"/>
              </a:rPr>
              <a:t>www.weforum.org</a:t>
            </a:r>
            <a:r>
              <a:rPr lang="en-GB" dirty="0"/>
              <a:t>) </a:t>
            </a:r>
          </a:p>
          <a:p>
            <a:r>
              <a:rPr lang="en-GB" dirty="0"/>
              <a:t>Climate Reality Project (</a:t>
            </a:r>
            <a:r>
              <a:rPr lang="en-GB" dirty="0">
                <a:hlinkClick r:id="rId6"/>
              </a:rPr>
              <a:t>www.climaterealityproject.org/blog/five-sustainable-cities-making-difference-planet</a:t>
            </a:r>
            <a:r>
              <a:rPr lang="en-GB" dirty="0"/>
              <a:t>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05576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2708</TotalTime>
  <Words>728</Words>
  <Application>Microsoft Office PowerPoint</Application>
  <PresentationFormat>On-screen Show (4:3)</PresentationFormat>
  <Paragraphs>116</Paragraphs>
  <Slides>34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Calibri</vt:lpstr>
      <vt:lpstr>Calibri Light</vt:lpstr>
      <vt:lpstr>Office Theme</vt:lpstr>
      <vt:lpstr>Sustainable Cities</vt:lpstr>
      <vt:lpstr>Outline</vt:lpstr>
      <vt:lpstr>What is a sustainable city?</vt:lpstr>
      <vt:lpstr>Some facts</vt:lpstr>
      <vt:lpstr>PowerPoint Presentation</vt:lpstr>
      <vt:lpstr>Growth of populations in urban areas</vt:lpstr>
      <vt:lpstr>PowerPoint Presentation</vt:lpstr>
      <vt:lpstr>WBCSD – UII video</vt:lpstr>
      <vt:lpstr>Cities as sustainable leaders</vt:lpstr>
      <vt:lpstr>PowerPoint Presentation</vt:lpstr>
      <vt:lpstr>Eco-city</vt:lpstr>
      <vt:lpstr>PowerPoint Presentation</vt:lpstr>
      <vt:lpstr>Slow cities movement</vt:lpstr>
      <vt:lpstr>Slow Cities – UK </vt:lpstr>
      <vt:lpstr>Transition network</vt:lpstr>
      <vt:lpstr>Some practical examples…</vt:lpstr>
      <vt:lpstr>Low Carbon Cities</vt:lpstr>
      <vt:lpstr>New York City</vt:lpstr>
      <vt:lpstr>Low Carbon Cities Alliance</vt:lpstr>
      <vt:lpstr>London’s Environment Strategy</vt:lpstr>
      <vt:lpstr>How can we make cities more sustainable?</vt:lpstr>
      <vt:lpstr>Sponge City</vt:lpstr>
      <vt:lpstr>Vertical forests / gardens</vt:lpstr>
      <vt:lpstr>Liuzhou Forest City</vt:lpstr>
      <vt:lpstr>Miniature urban forests</vt:lpstr>
      <vt:lpstr>PowerPoint Presentation</vt:lpstr>
      <vt:lpstr>Phra Pok Klao sky park, Bangkok</vt:lpstr>
      <vt:lpstr>Smarter commuting</vt:lpstr>
      <vt:lpstr>Where are sustainable cities?</vt:lpstr>
      <vt:lpstr>Copenhagen, Denmark </vt:lpstr>
      <vt:lpstr>Copenhagen 2025</vt:lpstr>
      <vt:lpstr>Super cycle highway</vt:lpstr>
      <vt:lpstr>Useful information</vt:lpstr>
      <vt:lpstr>Useful information (cont)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Cities</dc:title>
  <dc:creator>Lara Hopkinson</dc:creator>
  <cp:lastModifiedBy>Lara Hopkinson</cp:lastModifiedBy>
  <cp:revision>39</cp:revision>
  <dcterms:created xsi:type="dcterms:W3CDTF">2020-11-23T14:01:51Z</dcterms:created>
  <dcterms:modified xsi:type="dcterms:W3CDTF">2023-03-20T09:30:12Z</dcterms:modified>
</cp:coreProperties>
</file>