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1" r:id="rId1"/>
  </p:sldMasterIdLst>
  <p:notesMasterIdLst>
    <p:notesMasterId r:id="rId22"/>
  </p:notesMasterIdLst>
  <p:handoutMasterIdLst>
    <p:handoutMasterId r:id="rId23"/>
  </p:handoutMasterIdLst>
  <p:sldIdLst>
    <p:sldId id="256" r:id="rId2"/>
    <p:sldId id="263" r:id="rId3"/>
    <p:sldId id="287" r:id="rId4"/>
    <p:sldId id="289" r:id="rId5"/>
    <p:sldId id="266" r:id="rId6"/>
    <p:sldId id="285" r:id="rId7"/>
    <p:sldId id="286" r:id="rId8"/>
    <p:sldId id="267" r:id="rId9"/>
    <p:sldId id="268" r:id="rId10"/>
    <p:sldId id="269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11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6A371-67C7-4734-B614-AF428EB8867B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EA5C3C-B3E6-4EDE-9E9C-30C5EF656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8315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1092C-2069-4728-9043-58387BA41296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C083C4-ACB1-429E-8447-23DC460914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0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071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018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564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010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487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437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326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699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737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822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182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24132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675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669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080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731F286-AC67-459C-B402-654E6D5ADD18}" type="datetimeFigureOut">
              <a:rPr lang="en-US" smtClean="0"/>
              <a:t>11/6/2020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15D3671-594E-40BA-90C7-C56B7712E7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6005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  <p:sldLayoutId id="2147483924" r:id="rId13"/>
    <p:sldLayoutId id="2147483925" r:id="rId14"/>
    <p:sldLayoutId id="2147483926" r:id="rId15"/>
    <p:sldLayoutId id="2147483927" r:id="rId16"/>
    <p:sldLayoutId id="214748392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A329CF-8BCC-45AE-B5C4-05EADA53E3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027" b="23990"/>
          <a:stretch/>
        </p:blipFill>
        <p:spPr>
          <a:xfrm>
            <a:off x="19" y="0"/>
            <a:ext cx="12191981" cy="6857990"/>
          </a:xfrm>
          <a:prstGeom prst="rect">
            <a:avLst/>
          </a:prstGeom>
        </p:spPr>
      </p:pic>
      <p:sp useBgFill="1">
        <p:nvSpPr>
          <p:cNvPr id="31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 flipH="1">
            <a:off x="7426885" y="445383"/>
            <a:ext cx="1995577" cy="7534653"/>
          </a:xfrm>
          <a:prstGeom prst="round2SameRect">
            <a:avLst>
              <a:gd name="adj1" fmla="val 9679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902760" y="3889249"/>
            <a:ext cx="7289240" cy="6469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5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+mj-cs"/>
              </a:rPr>
              <a:t>An Introduction to Manuscripts</a:t>
            </a:r>
          </a:p>
        </p:txBody>
      </p:sp>
    </p:spTree>
    <p:extLst>
      <p:ext uri="{BB962C8B-B14F-4D97-AF65-F5344CB8AC3E}">
        <p14:creationId xmlns:p14="http://schemas.microsoft.com/office/powerpoint/2010/main" val="13578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US" sz="3600">
                <a:latin typeface="+mn-lt"/>
              </a:rPr>
              <a:t>Why manuscripts?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There are so many of them</a:t>
            </a:r>
          </a:p>
          <a:p>
            <a:endParaRPr lang="en-US" dirty="0"/>
          </a:p>
          <a:p>
            <a:r>
              <a:rPr lang="en-US" dirty="0"/>
              <a:t>They preserve medieval culture</a:t>
            </a:r>
          </a:p>
          <a:p>
            <a:endParaRPr lang="en-US" dirty="0"/>
          </a:p>
          <a:p>
            <a:r>
              <a:rPr lang="en-US" dirty="0"/>
              <a:t>We have access to them here at the University (in non-</a:t>
            </a:r>
            <a:r>
              <a:rPr lang="en-US" dirty="0" err="1"/>
              <a:t>Covid</a:t>
            </a:r>
            <a:r>
              <a:rPr lang="en-US" dirty="0"/>
              <a:t> times . . . )</a:t>
            </a:r>
          </a:p>
        </p:txBody>
      </p:sp>
    </p:spTree>
    <p:extLst>
      <p:ext uri="{BB962C8B-B14F-4D97-AF65-F5344CB8AC3E}">
        <p14:creationId xmlns:p14="http://schemas.microsoft.com/office/powerpoint/2010/main" val="2723966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4D534-E326-4720-B37C-56960036D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865978"/>
            <a:ext cx="3185866" cy="19795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/>
              <a:t>Preparing the raw materials</a:t>
            </a:r>
            <a:br>
              <a:rPr lang="en-US" sz="3600"/>
            </a:b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FA3D8-9703-4D70-838C-1593C0460B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1165" y="3939702"/>
            <a:ext cx="6786391" cy="215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Parchment (calf, sheep, or goat skin) or Vellum (specifically calf skin)</a:t>
            </a:r>
          </a:p>
          <a:p>
            <a:pPr marL="834300" lvl="1" indent="-457200">
              <a:lnSpc>
                <a:spcPct val="90000"/>
              </a:lnSpc>
              <a:buFont typeface="Wingdings 2" charset="2"/>
              <a:buAutoNum type="arabicPeriod"/>
            </a:pPr>
            <a:r>
              <a:rPr lang="en-US" sz="1400" dirty="0"/>
              <a:t>The parchment is washed, stretched, and scraped with a </a:t>
            </a:r>
            <a:r>
              <a:rPr lang="en-US" sz="1400" i="1" dirty="0" err="1"/>
              <a:t>lunellum</a:t>
            </a:r>
            <a:endParaRPr lang="en-US" sz="1400" i="1" dirty="0"/>
          </a:p>
          <a:p>
            <a:pPr marL="834300" lvl="1" indent="-457200">
              <a:lnSpc>
                <a:spcPct val="90000"/>
              </a:lnSpc>
              <a:buFont typeface="Wingdings 2" charset="2"/>
              <a:buAutoNum type="arabicPeriod"/>
            </a:pPr>
            <a:r>
              <a:rPr lang="en-US" sz="1400" dirty="0"/>
              <a:t>Purchasing parchment</a:t>
            </a:r>
          </a:p>
          <a:p>
            <a:pPr marL="834300" lvl="1" indent="-457200">
              <a:lnSpc>
                <a:spcPct val="90000"/>
              </a:lnSpc>
              <a:buFont typeface="Wingdings 2" charset="2"/>
              <a:buAutoNum type="arabicPeriod"/>
            </a:pPr>
            <a:r>
              <a:rPr lang="en-US" sz="1400" dirty="0"/>
              <a:t>Cutting parchment</a:t>
            </a:r>
          </a:p>
          <a:p>
            <a:pPr>
              <a:lnSpc>
                <a:spcPct val="90000"/>
              </a:lnSpc>
            </a:pPr>
            <a:endParaRPr lang="en-US" sz="1600" dirty="0"/>
          </a:p>
          <a:p>
            <a:pPr>
              <a:lnSpc>
                <a:spcPct val="90000"/>
              </a:lnSpc>
            </a:pPr>
            <a:endParaRPr lang="en-US" sz="16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DC5E72E-3A47-4748-ADF0-92DD5AFDF7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57753" y="991578"/>
            <a:ext cx="2276494" cy="22651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784024-CAB5-4D21-A11B-089DF6F340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4990" y="1012425"/>
            <a:ext cx="1591240" cy="22651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A43AEC1-8BE9-4E5A-A48A-B1121AAF51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1735" y="991578"/>
            <a:ext cx="1931459" cy="2279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447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D59C3-F389-444E-B9C9-097CFA671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to write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C6ACF-F174-406B-BA69-0124E3B964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000" dirty="0"/>
              <a:t>Ruling a manuscript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D9875-3380-499F-9097-188ED35754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000" dirty="0"/>
              <a:t>Visible pricking marks and ruled lines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267852-0E19-40CD-BCC0-51B35E1FD2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202" y="2168947"/>
            <a:ext cx="3249038" cy="45840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871EF5-91A9-4C6C-A1D8-FCA4F6AC6B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8558" y="2168948"/>
            <a:ext cx="3506406" cy="4584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10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232059" y="640079"/>
            <a:ext cx="5978072" cy="970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7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</a:rPr>
              <a:t>Practical considerations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" r="4" b="4"/>
          <a:stretch/>
        </p:blipFill>
        <p:spPr>
          <a:xfrm>
            <a:off x="643339" y="643464"/>
            <a:ext cx="3551912" cy="270679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90" r="2" b="593"/>
          <a:stretch/>
        </p:blipFill>
        <p:spPr>
          <a:xfrm>
            <a:off x="643339" y="3511127"/>
            <a:ext cx="3551912" cy="270679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757053" y="2465044"/>
            <a:ext cx="5978072" cy="8852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rgbClr val="C8CC55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 scribe Jean </a:t>
            </a:r>
            <a:r>
              <a:rPr lang="en-US" sz="2000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Miélot</a:t>
            </a: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writing. He holds a penknife in his left hand to keep the page steady.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80042" y="5510035"/>
            <a:ext cx="54821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000" dirty="0"/>
              <a:t>The red text is rubrication, which shows when one section ends and another begins.</a:t>
            </a:r>
          </a:p>
        </p:txBody>
      </p:sp>
    </p:spTree>
    <p:extLst>
      <p:ext uri="{BB962C8B-B14F-4D97-AF65-F5344CB8AC3E}">
        <p14:creationId xmlns:p14="http://schemas.microsoft.com/office/powerpoint/2010/main" val="1584678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51732" y="341091"/>
            <a:ext cx="3078749" cy="9704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</a:rPr>
              <a:t>Some medieval scripts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83872" y="1098957"/>
            <a:ext cx="3078749" cy="54179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Carolingian miniscule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(c.800-c.1050)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Pre-gothic script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(c.1050-c.1250)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AutoNum type="arabicPeriod"/>
            </a:pPr>
            <a:endParaRPr lang="en-US" sz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Gothic script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(c.1250-c.1500)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225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790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61791" y="835383"/>
            <a:ext cx="3382832" cy="25936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latin typeface="+mj-lt"/>
                <a:ea typeface="+mj-ea"/>
              </a:rPr>
              <a:t>Some more medieval scripts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2" r="9545" b="1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842356" y="5630202"/>
            <a:ext cx="638273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/>
              <a:t>A scribe’s sheet of sample scripts, </a:t>
            </a:r>
          </a:p>
          <a:p>
            <a:pPr algn="ctr">
              <a:spcAft>
                <a:spcPts val="600"/>
              </a:spcAft>
            </a:pPr>
            <a:r>
              <a:rPr lang="en-GB" sz="2000" dirty="0"/>
              <a:t>c.1450</a:t>
            </a:r>
          </a:p>
        </p:txBody>
      </p:sp>
    </p:spTree>
    <p:extLst>
      <p:ext uri="{BB962C8B-B14F-4D97-AF65-F5344CB8AC3E}">
        <p14:creationId xmlns:p14="http://schemas.microsoft.com/office/powerpoint/2010/main" val="2742767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26" r="-1" b="29362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13795" y="962526"/>
            <a:ext cx="3596420" cy="861878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</a:rPr>
              <a:t>Final touches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3795" y="1968237"/>
            <a:ext cx="3531684" cy="3679189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6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Illumination: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sz="16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After a text was complete, the images were drawn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endParaRPr lang="en-US" sz="1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sz="16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Gold leaf was applied first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endParaRPr lang="en-US" sz="1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sz="16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 image was then painted</a:t>
            </a:r>
          </a:p>
        </p:txBody>
      </p:sp>
    </p:spTree>
    <p:extLst>
      <p:ext uri="{BB962C8B-B14F-4D97-AF65-F5344CB8AC3E}">
        <p14:creationId xmlns:p14="http://schemas.microsoft.com/office/powerpoint/2010/main" val="461176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913795" y="609600"/>
            <a:ext cx="3078749" cy="970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+mj-lt"/>
                <a:ea typeface="+mj-ea"/>
              </a:rPr>
              <a:t>Assembling the codex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3795" y="1732449"/>
            <a:ext cx="3078749" cy="44820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600" b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Codex</a:t>
            </a:r>
            <a:r>
              <a:rPr lang="en-US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: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manuscript books (i.e. with handwritten contents)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6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600" b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Bifolium</a:t>
            </a:r>
            <a:r>
              <a:rPr lang="en-US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: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a single sheet of parchment folded in half to create two folios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6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600" b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Quire</a:t>
            </a:r>
            <a:r>
              <a:rPr lang="en-US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: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a gathering of multiple bifolia. Multiple quires are bound together to form a manuscript.</a:t>
            </a:r>
          </a:p>
        </p:txBody>
      </p:sp>
      <p:pic>
        <p:nvPicPr>
          <p:cNvPr id="4" name="Picture 3" descr="A screenshot of a computer&#10;&#10;Description automatically generated"/>
          <p:cNvPicPr/>
          <p:nvPr/>
        </p:nvPicPr>
        <p:blipFill rotWithShape="1">
          <a:blip r:embed="rId2"/>
          <a:srcRect l="36699" t="21380" r="30449" b="43843"/>
          <a:stretch/>
        </p:blipFill>
        <p:spPr bwMode="auto">
          <a:xfrm>
            <a:off x="4906339" y="1451420"/>
            <a:ext cx="6642193" cy="395515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9007813" y="1441097"/>
            <a:ext cx="1459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000" dirty="0"/>
              <a:t>Binding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5427867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4" r="1970" b="1596"/>
          <a:stretch/>
        </p:blipFill>
        <p:spPr>
          <a:xfrm>
            <a:off x="1904276" y="1338702"/>
            <a:ext cx="8383448" cy="557856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27054" y="885620"/>
            <a:ext cx="2730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/>
              <a:t>Folio 39 recto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34625" y="936526"/>
            <a:ext cx="2730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Folio 38 verso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2065882"/>
            <a:ext cx="19042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Verso</a:t>
            </a:r>
            <a:r>
              <a:rPr lang="en-US" sz="2000" dirty="0"/>
              <a:t>: </a:t>
            </a:r>
          </a:p>
          <a:p>
            <a:r>
              <a:rPr lang="en-US" dirty="0"/>
              <a:t>the back (or reverse) of a single folio, on the left-hand side of an open manuscript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287724" y="2219770"/>
            <a:ext cx="199872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Recto</a:t>
            </a:r>
            <a:r>
              <a:rPr lang="en-US" sz="2000" dirty="0"/>
              <a:t>: </a:t>
            </a:r>
          </a:p>
          <a:p>
            <a:r>
              <a:rPr lang="en-US" dirty="0"/>
              <a:t>the front of a single folio, on the right-hand side of an open manuscript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0" y="22936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A complete manuscript</a:t>
            </a:r>
          </a:p>
        </p:txBody>
      </p:sp>
    </p:spTree>
    <p:extLst>
      <p:ext uri="{BB962C8B-B14F-4D97-AF65-F5344CB8AC3E}">
        <p14:creationId xmlns:p14="http://schemas.microsoft.com/office/powerpoint/2010/main" val="862386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561019"/>
          </a:xfrm>
        </p:spPr>
        <p:txBody>
          <a:bodyPr>
            <a:normAutofit/>
          </a:bodyPr>
          <a:lstStyle/>
          <a:p>
            <a:r>
              <a:rPr lang="en-US" sz="4000" b="1" u="sng" dirty="0">
                <a:effectLst/>
              </a:rPr>
              <a:t>Abbreviations</a:t>
            </a:r>
            <a:r>
              <a:rPr lang="en-US" sz="4000" dirty="0">
                <a:effectLst/>
              </a:rPr>
              <a:t>: used by scribes to save space when writing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4625" t="36309" r="65267" b="41238"/>
          <a:stretch/>
        </p:blipFill>
        <p:spPr bwMode="auto">
          <a:xfrm>
            <a:off x="0" y="1705748"/>
            <a:ext cx="4730750" cy="14859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/>
          <p:nvPr/>
        </p:nvPicPr>
        <p:blipFill rotWithShape="1">
          <a:blip r:embed="rId3"/>
          <a:srcRect l="12630" t="38463" r="66430" b="39308"/>
          <a:stretch/>
        </p:blipFill>
        <p:spPr bwMode="auto">
          <a:xfrm>
            <a:off x="0" y="4102443"/>
            <a:ext cx="4730750" cy="140583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3214016"/>
            <a:ext cx="4730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Suspension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513464"/>
            <a:ext cx="4730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Contraction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118919" y="2247389"/>
            <a:ext cx="4730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temptacio</a:t>
            </a:r>
            <a:r>
              <a:rPr lang="en-GB" dirty="0"/>
              <a:t>[n]: temptation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15421" y="4620696"/>
            <a:ext cx="4730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co[m]</a:t>
            </a:r>
            <a:r>
              <a:rPr lang="en-GB" dirty="0" err="1"/>
              <a:t>mencem</a:t>
            </a:r>
            <a:r>
              <a:rPr lang="en-GB" dirty="0"/>
              <a:t>[</a:t>
            </a:r>
            <a:r>
              <a:rPr lang="en-GB" dirty="0" err="1"/>
              <a:t>en</a:t>
            </a:r>
            <a:r>
              <a:rPr lang="en-GB" dirty="0"/>
              <a:t>]t: commencement, beginning</a:t>
            </a:r>
          </a:p>
        </p:txBody>
      </p:sp>
      <p:sp>
        <p:nvSpPr>
          <p:cNvPr id="10" name="Rectangle 9"/>
          <p:cNvSpPr/>
          <p:nvPr/>
        </p:nvSpPr>
        <p:spPr>
          <a:xfrm>
            <a:off x="4118919" y="2158314"/>
            <a:ext cx="288324" cy="48668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077051" y="4503346"/>
            <a:ext cx="288324" cy="48668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629891" y="4516512"/>
            <a:ext cx="489028" cy="48668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004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778" y="296563"/>
            <a:ext cx="11420000" cy="1761194"/>
          </a:xfrm>
        </p:spPr>
        <p:txBody>
          <a:bodyPr>
            <a:normAutofit fontScale="90000"/>
          </a:bodyPr>
          <a:lstStyle/>
          <a:p>
            <a:r>
              <a:rPr lang="en-US" sz="4000" b="1" u="sng" dirty="0">
                <a:effectLst/>
              </a:rPr>
              <a:t>Colophon</a:t>
            </a:r>
            <a:r>
              <a:rPr lang="en-US" sz="4000" dirty="0">
                <a:effectLst/>
              </a:rPr>
              <a:t>: an inscription, generally at the end of a manuscript, relating how, when, and why the manuscript was produced</a:t>
            </a:r>
          </a:p>
        </p:txBody>
      </p:sp>
      <p:pic>
        <p:nvPicPr>
          <p:cNvPr id="1026" name="Picture 2" descr="Egerton MS 630, f. 198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3080604"/>
            <a:ext cx="6340780" cy="3779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/>
          <p:nvPr/>
        </p:nvPicPr>
        <p:blipFill rotWithShape="1">
          <a:blip r:embed="rId3"/>
          <a:srcRect l="12780" t="27913" r="64702" b="25569"/>
          <a:stretch/>
        </p:blipFill>
        <p:spPr bwMode="auto">
          <a:xfrm>
            <a:off x="6340778" y="3078892"/>
            <a:ext cx="5851223" cy="377910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2" y="2384514"/>
            <a:ext cx="55633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Colophon by the scribe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97363" y="2384514"/>
            <a:ext cx="5494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Owner’s inscription</a:t>
            </a:r>
          </a:p>
        </p:txBody>
      </p:sp>
    </p:spTree>
    <p:extLst>
      <p:ext uri="{BB962C8B-B14F-4D97-AF65-F5344CB8AC3E}">
        <p14:creationId xmlns:p14="http://schemas.microsoft.com/office/powerpoint/2010/main" val="3171921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94273"/>
            <a:ext cx="12192000" cy="1325563"/>
          </a:xfrm>
        </p:spPr>
        <p:txBody>
          <a:bodyPr>
            <a:noAutofit/>
          </a:bodyPr>
          <a:lstStyle/>
          <a:p>
            <a:r>
              <a:rPr lang="en-US" sz="3600" b="1" u="sng" dirty="0">
                <a:effectLst/>
              </a:rPr>
              <a:t>Gloss</a:t>
            </a:r>
            <a:r>
              <a:rPr lang="en-US" sz="3600" dirty="0"/>
              <a:t>: a note commenting on, clarifying, or translating part of the main text. They are usually in the margins or between lines of text.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4" r="1970" b="1596"/>
          <a:stretch/>
        </p:blipFill>
        <p:spPr>
          <a:xfrm>
            <a:off x="1735601" y="1909749"/>
            <a:ext cx="8383448" cy="557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349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9092" y="5071794"/>
            <a:ext cx="9440034" cy="132101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 u="sng" dirty="0">
                <a:effectLst/>
              </a:rPr>
              <a:t>Attribute</a:t>
            </a:r>
            <a:r>
              <a:rPr lang="en-US" sz="3400" dirty="0">
                <a:effectLst/>
              </a:rPr>
              <a:t>: an object, animal, or person that symbolically identifies a saint</a:t>
            </a:r>
          </a:p>
        </p:txBody>
      </p:sp>
      <p:pic>
        <p:nvPicPr>
          <p:cNvPr id="3074" name="Picture 2" descr="http://www.bl.uk/IllImages/Glossary/big/Attribute/K02844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79" r="1" b="31967"/>
          <a:stretch/>
        </p:blipFill>
        <p:spPr bwMode="auto">
          <a:xfrm>
            <a:off x="-5" y="-6"/>
            <a:ext cx="6096000" cy="422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14" r="-2" b="5013"/>
          <a:stretch/>
        </p:blipFill>
        <p:spPr>
          <a:xfrm>
            <a:off x="6049109" y="5"/>
            <a:ext cx="6142896" cy="42206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42892" y="4421505"/>
            <a:ext cx="5826691" cy="42206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St Peter’s key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4421505"/>
            <a:ext cx="6049109" cy="42206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</a:rPr>
              <a:t>St Catherine of Alexandria’s wheel</a:t>
            </a:r>
          </a:p>
        </p:txBody>
      </p:sp>
    </p:spTree>
    <p:extLst>
      <p:ext uri="{BB962C8B-B14F-4D97-AF65-F5344CB8AC3E}">
        <p14:creationId xmlns:p14="http://schemas.microsoft.com/office/powerpoint/2010/main" val="13508350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982" y="4950234"/>
            <a:ext cx="9440034" cy="1088336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u="sng" dirty="0">
                <a:effectLst/>
              </a:rPr>
              <a:t>Bas-de-page scenes</a:t>
            </a:r>
            <a:r>
              <a:rPr lang="en-US" sz="3200" dirty="0">
                <a:effectLst/>
              </a:rPr>
              <a:t>: meaning ‘bottom of the page’; these usually unframed scenes may or may not illustrate the text above</a:t>
            </a:r>
          </a:p>
        </p:txBody>
      </p:sp>
      <p:pic>
        <p:nvPicPr>
          <p:cNvPr id="5122" name="Picture 2" descr="http://www.butterflycrossing.net/wp-content/uploads/2015/07/MSBodl264f132v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" r="5015" b="1"/>
          <a:stretch/>
        </p:blipFill>
        <p:spPr bwMode="auto">
          <a:xfrm>
            <a:off x="-1" y="-1"/>
            <a:ext cx="12198915" cy="422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2410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r>
              <a:rPr lang="en-US" sz="3600" b="1" u="sng" dirty="0">
                <a:effectLst/>
              </a:rPr>
              <a:t>Border</a:t>
            </a:r>
            <a:r>
              <a:rPr lang="en-US" sz="3600" dirty="0">
                <a:effectLst/>
              </a:rPr>
              <a:t>: a decorative design framing the text and/or image. They might contain plants, flowers, animals, or people.</a:t>
            </a:r>
          </a:p>
        </p:txBody>
      </p:sp>
      <p:pic>
        <p:nvPicPr>
          <p:cNvPr id="7170" name="Picture 2" descr="http://www.bl.uk/IllImages/Glossary/big/Patron/c7470-0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9" t="5017" r="11710" b="79859"/>
          <a:stretch/>
        </p:blipFill>
        <p:spPr bwMode="auto">
          <a:xfrm>
            <a:off x="0" y="1700467"/>
            <a:ext cx="4494317" cy="108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562762" y="1958237"/>
            <a:ext cx="3620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early 15</a:t>
            </a:r>
            <a:r>
              <a:rPr lang="en-GB" baseline="30000" dirty="0"/>
              <a:t>th</a:t>
            </a:r>
            <a:r>
              <a:rPr lang="en-GB" dirty="0"/>
              <a:t>-century French border</a:t>
            </a:r>
          </a:p>
        </p:txBody>
      </p:sp>
      <p:pic>
        <p:nvPicPr>
          <p:cNvPr id="7172" name="Picture 4" descr="http://www.medievalists.net/wp-content/uploads/2013/12/Book-of-Hours-mary-of-burgundy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41" t="67636" r="4735" b="5576"/>
          <a:stretch/>
        </p:blipFill>
        <p:spPr bwMode="auto">
          <a:xfrm>
            <a:off x="0" y="3050219"/>
            <a:ext cx="4494317" cy="189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76"/>
          <a:stretch/>
        </p:blipFill>
        <p:spPr>
          <a:xfrm>
            <a:off x="0" y="5211210"/>
            <a:ext cx="4494316" cy="145588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62762" y="3750144"/>
            <a:ext cx="3620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mid 15</a:t>
            </a:r>
            <a:r>
              <a:rPr lang="en-GB" baseline="30000" dirty="0"/>
              <a:t>th</a:t>
            </a:r>
            <a:r>
              <a:rPr lang="en-GB" dirty="0"/>
              <a:t>-century Flemish border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94316" y="5542051"/>
            <a:ext cx="5222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late 15</a:t>
            </a:r>
            <a:r>
              <a:rPr lang="en-GB" baseline="30000" dirty="0"/>
              <a:t>th</a:t>
            </a:r>
            <a:r>
              <a:rPr lang="en-GB" dirty="0"/>
              <a:t>-century/early 16</a:t>
            </a:r>
            <a:r>
              <a:rPr lang="en-GB" baseline="30000" dirty="0"/>
              <a:t>th</a:t>
            </a:r>
            <a:r>
              <a:rPr lang="en-GB" dirty="0"/>
              <a:t>-century Flemish border</a:t>
            </a:r>
          </a:p>
        </p:txBody>
      </p:sp>
    </p:spTree>
    <p:extLst>
      <p:ext uri="{BB962C8B-B14F-4D97-AF65-F5344CB8AC3E}">
        <p14:creationId xmlns:p14="http://schemas.microsoft.com/office/powerpoint/2010/main" val="752409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r>
              <a:rPr lang="en-US" sz="3600" b="1" u="sng" dirty="0">
                <a:effectLst/>
              </a:rPr>
              <a:t>Devices</a:t>
            </a:r>
            <a:r>
              <a:rPr lang="en-US" sz="3600" dirty="0">
                <a:effectLst/>
              </a:rPr>
              <a:t>: coats of arms, emblems, or mottos used to identify a person, family, or country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7147" t="20678" r="62607" b="10201"/>
          <a:stretch/>
        </p:blipFill>
        <p:spPr bwMode="auto">
          <a:xfrm>
            <a:off x="620784" y="2106831"/>
            <a:ext cx="4244831" cy="225890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/>
          <p:nvPr/>
        </p:nvPicPr>
        <p:blipFill rotWithShape="1">
          <a:blip r:embed="rId3"/>
          <a:srcRect l="13129" t="15690" r="77399" b="5565"/>
          <a:stretch/>
        </p:blipFill>
        <p:spPr bwMode="auto">
          <a:xfrm>
            <a:off x="9013077" y="1325563"/>
            <a:ext cx="2392218" cy="55717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0784" y="4751169"/>
            <a:ext cx="374462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The motto of Margaret of York, Duchess of Burgundy (r.1468-1477): “ben </a:t>
            </a:r>
            <a:r>
              <a:rPr lang="en-GB" sz="2000" dirty="0" err="1"/>
              <a:t>en</a:t>
            </a:r>
            <a:r>
              <a:rPr lang="en-GB" sz="2000" dirty="0"/>
              <a:t> </a:t>
            </a:r>
            <a:r>
              <a:rPr lang="en-GB" sz="2000" dirty="0" err="1"/>
              <a:t>aviegne</a:t>
            </a:r>
            <a:r>
              <a:rPr lang="en-GB" sz="2000" dirty="0"/>
              <a:t>” meaning “may good come of it”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90039" y="2530534"/>
            <a:ext cx="23922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The coat of arms of Margaret of York, Duchess of Burgundy</a:t>
            </a:r>
          </a:p>
        </p:txBody>
      </p:sp>
    </p:spTree>
    <p:extLst>
      <p:ext uri="{BB962C8B-B14F-4D97-AF65-F5344CB8AC3E}">
        <p14:creationId xmlns:p14="http://schemas.microsoft.com/office/powerpoint/2010/main" val="30075495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r>
              <a:rPr lang="en-US" sz="3600" b="1" u="sng" dirty="0">
                <a:effectLst/>
              </a:rPr>
              <a:t>Drollery</a:t>
            </a:r>
            <a:r>
              <a:rPr lang="en-US" sz="3600" dirty="0">
                <a:effectLst/>
              </a:rPr>
              <a:t>: a humorous face or figure in the margins or border of a manuscript page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1" t="9427" r="3801" b="1414"/>
          <a:stretch/>
        </p:blipFill>
        <p:spPr>
          <a:xfrm>
            <a:off x="3566394" y="1936356"/>
            <a:ext cx="5059211" cy="4378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13" y="1929244"/>
            <a:ext cx="2444750" cy="43922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6326" y="1929244"/>
            <a:ext cx="2247900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2611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r>
              <a:rPr lang="en-US" sz="3600" b="1" u="sng" dirty="0">
                <a:effectLst/>
              </a:rPr>
              <a:t>Initial</a:t>
            </a:r>
            <a:r>
              <a:rPr lang="en-US" sz="3600" dirty="0"/>
              <a:t>: an enlarged and decorated letter at the beginning of an important section of text</a:t>
            </a:r>
          </a:p>
        </p:txBody>
      </p:sp>
      <p:pic>
        <p:nvPicPr>
          <p:cNvPr id="11266" name="Picture 2" descr="Decorated border and initia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3" t="46734" r="49541" b="41823"/>
          <a:stretch/>
        </p:blipFill>
        <p:spPr bwMode="auto">
          <a:xfrm>
            <a:off x="0" y="3055228"/>
            <a:ext cx="4344562" cy="308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5" t="21869" r="69108" b="59747"/>
          <a:stretch/>
        </p:blipFill>
        <p:spPr>
          <a:xfrm>
            <a:off x="4941474" y="3057932"/>
            <a:ext cx="3186647" cy="3084946"/>
          </a:xfrm>
          <a:prstGeom prst="rect">
            <a:avLst/>
          </a:prstGeom>
        </p:spPr>
      </p:pic>
      <p:pic>
        <p:nvPicPr>
          <p:cNvPr id="11268" name="Picture 4" descr="Zoomorphic initial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6" t="9178" r="27049" b="2330"/>
          <a:stretch/>
        </p:blipFill>
        <p:spPr bwMode="auto">
          <a:xfrm>
            <a:off x="8802254" y="3055228"/>
            <a:ext cx="3389746" cy="308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2120907"/>
            <a:ext cx="4350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Decorated initial “T”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941474" y="2120907"/>
            <a:ext cx="31866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Historiated initial “S”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802254" y="2120907"/>
            <a:ext cx="3389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Zoomorphic initial “O”</a:t>
            </a:r>
          </a:p>
        </p:txBody>
      </p:sp>
    </p:spTree>
    <p:extLst>
      <p:ext uri="{BB962C8B-B14F-4D97-AF65-F5344CB8AC3E}">
        <p14:creationId xmlns:p14="http://schemas.microsoft.com/office/powerpoint/2010/main" val="3141396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753299"/>
          </a:xfrm>
        </p:spPr>
        <p:txBody>
          <a:bodyPr>
            <a:normAutofit/>
          </a:bodyPr>
          <a:lstStyle/>
          <a:p>
            <a:r>
              <a:rPr lang="en-US" sz="3200" b="1" u="sng" dirty="0">
                <a:effectLst/>
              </a:rPr>
              <a:t>Patron</a:t>
            </a:r>
            <a:r>
              <a:rPr lang="en-US" sz="3200" dirty="0"/>
              <a:t>: the person who commissioned the manuscript, not necessarily (but often) the owner. Manuscripts often included portraits of them.</a:t>
            </a:r>
          </a:p>
        </p:txBody>
      </p:sp>
      <p:pic>
        <p:nvPicPr>
          <p:cNvPr id="6146" name="Picture 2" descr="http://www.bl.uk/IllImages/Glossary/big/Patron/c11649-0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63" t="8596" r="43440" b="50002"/>
          <a:stretch/>
        </p:blipFill>
        <p:spPr bwMode="auto">
          <a:xfrm>
            <a:off x="572308" y="1937960"/>
            <a:ext cx="3075709" cy="473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FC8268F-A931-4129-AEEF-D494021E83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7145" y="1937960"/>
            <a:ext cx="6826709" cy="473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6452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594</Words>
  <Application>Microsoft Office PowerPoint</Application>
  <PresentationFormat>Widescreen</PresentationFormat>
  <Paragraphs>95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Calisto MT</vt:lpstr>
      <vt:lpstr>Wingdings 2</vt:lpstr>
      <vt:lpstr>Slate</vt:lpstr>
      <vt:lpstr>PowerPoint Presentation</vt:lpstr>
      <vt:lpstr>Why manuscripts?</vt:lpstr>
      <vt:lpstr>Preparing the raw materials </vt:lpstr>
      <vt:lpstr>Preparing to write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Abbreviations: used by scribes to save space when writing</vt:lpstr>
      <vt:lpstr>Colophon: an inscription, generally at the end of a manuscript, relating how, when, and why the manuscript was produced</vt:lpstr>
      <vt:lpstr>Gloss: a note commenting on, clarifying, or translating part of the main text. They are usually in the margins or between lines of text.</vt:lpstr>
      <vt:lpstr>Attribute: an object, animal, or person that symbolically identifies a saint</vt:lpstr>
      <vt:lpstr>Bas-de-page scenes: meaning ‘bottom of the page’; these usually unframed scenes may or may not illustrate the text above</vt:lpstr>
      <vt:lpstr>Border: a decorative design framing the text and/or image. They might contain plants, flowers, animals, or people.</vt:lpstr>
      <vt:lpstr>Devices: coats of arms, emblems, or mottos used to identify a person, family, or country</vt:lpstr>
      <vt:lpstr>Drollery: a humorous face or figure in the margins or border of a manuscript page</vt:lpstr>
      <vt:lpstr>Initial: an enlarged and decorated letter at the beginning of an important section of text</vt:lpstr>
      <vt:lpstr>Patron: the person who commissioned the manuscript, not necessarily (but often) the owner. Manuscripts often included portraits of them.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Webster</dc:creator>
  <cp:lastModifiedBy>Harriet Webster</cp:lastModifiedBy>
  <cp:revision>2</cp:revision>
  <dcterms:created xsi:type="dcterms:W3CDTF">2020-11-06T17:00:48Z</dcterms:created>
  <dcterms:modified xsi:type="dcterms:W3CDTF">2020-11-06T17:29:09Z</dcterms:modified>
</cp:coreProperties>
</file>