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7"/>
  </p:notesMasterIdLst>
  <p:sldIdLst>
    <p:sldId id="292" r:id="rId9"/>
    <p:sldId id="294" r:id="rId10"/>
    <p:sldId id="295" r:id="rId11"/>
    <p:sldId id="484" r:id="rId12"/>
    <p:sldId id="418" r:id="rId13"/>
    <p:sldId id="500" r:id="rId14"/>
    <p:sldId id="546" r:id="rId15"/>
    <p:sldId id="563" r:id="rId16"/>
    <p:sldId id="509" r:id="rId17"/>
    <p:sldId id="564" r:id="rId18"/>
    <p:sldId id="547" r:id="rId19"/>
    <p:sldId id="565" r:id="rId20"/>
    <p:sldId id="566" r:id="rId21"/>
    <p:sldId id="567" r:id="rId22"/>
    <p:sldId id="548" r:id="rId23"/>
    <p:sldId id="549" r:id="rId24"/>
    <p:sldId id="568" r:id="rId25"/>
    <p:sldId id="550" r:id="rId26"/>
    <p:sldId id="569" r:id="rId27"/>
    <p:sldId id="570" r:id="rId28"/>
    <p:sldId id="571" r:id="rId29"/>
    <p:sldId id="572" r:id="rId30"/>
    <p:sldId id="573" r:id="rId31"/>
    <p:sldId id="574" r:id="rId32"/>
    <p:sldId id="532" r:id="rId33"/>
    <p:sldId id="575" r:id="rId34"/>
    <p:sldId id="551" r:id="rId35"/>
    <p:sldId id="46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35579"/>
    <a:srgbClr val="285A80"/>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3" d="100"/>
          <a:sy n="93" d="100"/>
        </p:scale>
        <p:origin x="72" y="26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viewProps" Target="viewProps.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11/07/2022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4086035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625074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953862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8239841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3183565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a:t>Router Redundancy Options - </a:t>
            </a:r>
            <a:r>
              <a:rPr lang="en-US" sz="1200" dirty="0"/>
              <a:t> options available for router redundancy include:</a:t>
            </a:r>
          </a:p>
          <a:p>
            <a:r>
              <a:rPr lang="en-US" sz="1200" b="1" dirty="0"/>
              <a:t>Hot Standby Router Protocol (HSRP)</a:t>
            </a:r>
            <a:r>
              <a:rPr lang="en-US" sz="1200" dirty="0"/>
              <a:t> - HSRP provides high network availability by providing first-hop routing redundancy. </a:t>
            </a:r>
          </a:p>
          <a:p>
            <a:r>
              <a:rPr lang="en-US" sz="1200" b="1" dirty="0"/>
              <a:t>Virtual Router Redundancy Protocol (VRRP)</a:t>
            </a:r>
            <a:r>
              <a:rPr lang="en-US" sz="1200" dirty="0"/>
              <a:t> - A VRRP router runs the VRRP protocol in conjunction with one or more other routers attached to a LAN. In a VRRP configuration, the elected router is the virtual router master, and the other routers act as backups, in case the virtual router master fails.</a:t>
            </a:r>
          </a:p>
          <a:p>
            <a:r>
              <a:rPr lang="en-US" sz="1200" b="1" dirty="0"/>
              <a:t>Gateway Load Balancing Protocol (GLBP)</a:t>
            </a:r>
            <a:r>
              <a:rPr lang="en-US" sz="1200" dirty="0"/>
              <a:t> - GLBP protects data traffic from a failed router or circuit, like HSRP and VRRP, while also allowing load balancing (also called load sharing) between a group of redundant routers.</a:t>
            </a:r>
          </a:p>
          <a:p>
            <a:pPr marL="0" indent="0">
              <a:buNone/>
            </a:pPr>
            <a:endParaRPr lang="en-US" sz="1200" b="1" dirty="0"/>
          </a:p>
          <a:p>
            <a:endParaRPr lang="en-US" sz="1200"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1421993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4875917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6142753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6050075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5745157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2677245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42559258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0134323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002060"/>
                </a:solidFill>
              </a:rPr>
              <a:t>Deep Freeze </a:t>
            </a:r>
            <a:r>
              <a:rPr lang="en-US" dirty="0">
                <a:solidFill>
                  <a:srgbClr val="002060"/>
                </a:solidFill>
              </a:rPr>
              <a:t>When a user restarts the system, the system reverts to its frozen configuration. The system does not save any changes that the user makes, so any applications installed or files saved are lost when the system restarts.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9377145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7974354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5570110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solidFill>
                  <a:srgbClr val="002060"/>
                </a:solidFill>
              </a:rPr>
              <a:t>Power </a:t>
            </a:r>
            <a:r>
              <a:rPr lang="en-US" dirty="0">
                <a:solidFill>
                  <a:srgbClr val="002060"/>
                </a:solidFill>
              </a:rPr>
              <a:t>- A critical issue in protecting information systems is electrical power systems and power considerations. A continuous supply of electrical power is critical in today's massive server and data storage facilities. </a:t>
            </a:r>
          </a:p>
          <a:p>
            <a:pPr algn="just"/>
            <a:r>
              <a:rPr lang="en-US" b="1" dirty="0">
                <a:solidFill>
                  <a:srgbClr val="002060"/>
                </a:solidFill>
              </a:rPr>
              <a:t>Heating, Ventilation, and Air Conditioning (HVAC) </a:t>
            </a:r>
            <a:r>
              <a:rPr lang="en-US" dirty="0">
                <a:solidFill>
                  <a:srgbClr val="002060"/>
                </a:solidFill>
              </a:rPr>
              <a:t>- HVAC systems are critical to the safety of people and information systems in the organization's facilities. When designing modern IT facilities, these systems play a very important role in the overall security. HVAC systems control the ambient environment (temperature, humidity, airflow, and air filtering) and must be planned for and operated along with other data center components such as computing hardware, cabling, data storage, fire protection, physical security systems and power. </a:t>
            </a:r>
          </a:p>
          <a:p>
            <a:pPr algn="just"/>
            <a:r>
              <a:rPr lang="en-US" b="1" dirty="0">
                <a:solidFill>
                  <a:srgbClr val="002060"/>
                </a:solidFill>
              </a:rPr>
              <a:t>Hardware Monitoring </a:t>
            </a:r>
            <a:r>
              <a:rPr lang="en-US" dirty="0">
                <a:solidFill>
                  <a:srgbClr val="002060"/>
                </a:solidFill>
              </a:rPr>
              <a:t>- Hardware monitoring is often found in large server farms. A server farm is a facility that houses hundreds or thousands of servers for companies. </a:t>
            </a: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26085473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0225352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indent="-357188" algn="just">
              <a:buFont typeface="Wingdings" panose="05000000000000000000" pitchFamily="2" charset="2"/>
              <a:buChar char="ü"/>
            </a:pPr>
            <a:r>
              <a:rPr lang="en-US" dirty="0">
                <a:solidFill>
                  <a:srgbClr val="002060"/>
                </a:solidFill>
              </a:rPr>
              <a:t>Cameras - An Internet camera sends and receives data over a LAN and/or the Internet. A user can remotely view live video using a web browser on a wide range of devices including computer systems, laptops, tablets, and smartphones. Cameras come in various forms including the traditional security camera. </a:t>
            </a:r>
          </a:p>
          <a:p>
            <a:pPr lvl="1" indent="-357188" algn="just">
              <a:buFont typeface="Wingdings" panose="05000000000000000000" pitchFamily="2" charset="2"/>
              <a:buChar char="ü"/>
            </a:pPr>
            <a:r>
              <a:rPr lang="en-US" dirty="0">
                <a:solidFill>
                  <a:srgbClr val="002060"/>
                </a:solidFill>
              </a:rPr>
              <a:t>Videoconferencing Equipment - allows two or more locations to communicate simultaneously using telecommunication technologies. These technologies take advantage of the new high definition video standards. Videoconferencing is now part of normal day-to-day operations in industries like the medical field. </a:t>
            </a:r>
          </a:p>
          <a:p>
            <a:pPr lvl="1" indent="-357188" algn="just">
              <a:buFont typeface="Wingdings" panose="05000000000000000000" pitchFamily="2" charset="2"/>
              <a:buChar char="ü"/>
            </a:pPr>
            <a:r>
              <a:rPr lang="en-US" dirty="0">
                <a:solidFill>
                  <a:srgbClr val="002060"/>
                </a:solidFill>
              </a:rPr>
              <a:t>Network and </a:t>
            </a:r>
            <a:r>
              <a:rPr lang="en-US" dirty="0" err="1">
                <a:solidFill>
                  <a:srgbClr val="002060"/>
                </a:solidFill>
              </a:rPr>
              <a:t>IoT</a:t>
            </a:r>
            <a:r>
              <a:rPr lang="en-US" dirty="0">
                <a:solidFill>
                  <a:srgbClr val="002060"/>
                </a:solidFill>
              </a:rPr>
              <a:t> Sensors - One of the fastest sectors of information technology is the use of intelligent devices and sensors. The computer industry brands this sector as the Internet of Things (</a:t>
            </a:r>
            <a:r>
              <a:rPr lang="en-US" dirty="0" err="1">
                <a:solidFill>
                  <a:srgbClr val="002060"/>
                </a:solidFill>
              </a:rPr>
              <a:t>IoT</a:t>
            </a:r>
            <a:r>
              <a:rPr lang="en-US" dirty="0">
                <a:solidFill>
                  <a:srgbClr val="002060"/>
                </a:solidFill>
              </a:rPr>
              <a:t>). Businesses and consumers use </a:t>
            </a:r>
            <a:r>
              <a:rPr lang="en-US" dirty="0" err="1">
                <a:solidFill>
                  <a:srgbClr val="002060"/>
                </a:solidFill>
              </a:rPr>
              <a:t>IoT</a:t>
            </a:r>
            <a:r>
              <a:rPr lang="en-US" dirty="0">
                <a:solidFill>
                  <a:srgbClr val="002060"/>
                </a:solidFill>
              </a:rPr>
              <a:t> devices to automate processes, monitor environmental conditions, and alert the user of adverse conditions. </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6838401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a:t>Guards and Escorts </a:t>
            </a:r>
            <a:r>
              <a:rPr lang="en-US" sz="1200" dirty="0"/>
              <a:t>- All physical access controls including deterrent and detection systems ultimately rely on personnel to intervene and stop the actual attack or intrusion. In highly secure information system facilities, guards control access to the organization’s sensitive areas. </a:t>
            </a:r>
          </a:p>
          <a:p>
            <a:pPr marL="0" indent="0">
              <a:buNone/>
            </a:pPr>
            <a:r>
              <a:rPr lang="en-US" sz="1200" b="1" dirty="0"/>
              <a:t>Video and Electronic Surveillance </a:t>
            </a:r>
            <a:r>
              <a:rPr lang="en-US" sz="1200" dirty="0"/>
              <a:t>– This type of surveillance can supplement or in some cases, replace security guards. The benefit of video and electronic surveillance is the ability to monitor areas even when no guards or personnel are present, the ability to record and log surveillance videos and data for long periods, and the ability to incorporate motion detection and notification.</a:t>
            </a:r>
          </a:p>
          <a:p>
            <a:pPr marL="0" indent="0">
              <a:buNone/>
            </a:pPr>
            <a:r>
              <a:rPr lang="en-US" sz="1200" b="1" dirty="0"/>
              <a:t>RFID and Wireless Surveillance </a:t>
            </a:r>
            <a:r>
              <a:rPr lang="en-US" sz="1200" dirty="0"/>
              <a:t>– These types of surveillance are used to manage and locate important information system assets.  </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510576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7/11/2022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notesSlide" Target="../notesSlides/notesSlide1.xml"/><Relationship Id="rId7" Type="http://schemas.openxmlformats.org/officeDocument/2006/relationships/image" Target="../media/image10.pn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11.png"/><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5" Type="http://schemas.openxmlformats.org/officeDocument/2006/relationships/image" Target="../media/image15.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8.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9.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20.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Availability and Defense!!!</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components, the importance of documenting a network, </a:t>
            </a:r>
            <a:r>
              <a:rPr lang="en-US" sz="1600" i="1" dirty="0">
                <a:solidFill>
                  <a:schemeClr val="tx1">
                    <a:lumMod val="50000"/>
                  </a:schemeClr>
                </a:solidFill>
              </a:rPr>
              <a:t>the different types of network cables used in a home network, how network cables are very vital component which helps in establishing a successful network, the need of standard protocols in a network and the communication principles used with in the network.  </a:t>
            </a:r>
          </a:p>
          <a:p>
            <a:pPr algn="just"/>
            <a:endParaRPr lang="en-US" sz="1600" i="1" dirty="0">
              <a:solidFill>
                <a:schemeClr val="tx1">
                  <a:lumMod val="50000"/>
                </a:schemeClr>
              </a:solidFill>
            </a:endParaRPr>
          </a:p>
          <a:p>
            <a:pPr algn="just"/>
            <a:r>
              <a:rPr lang="en-US" sz="1600" i="1" dirty="0">
                <a:solidFill>
                  <a:schemeClr val="tx1">
                    <a:lumMod val="50000"/>
                  </a:schemeClr>
                </a:solidFill>
              </a:rPr>
              <a:t>After having a better understanding on the connecting components and the rules in establishing the communication, the session elaborated the Ethernet frame, the purpose of routing, the purpose of logical addressing (IP Address), How IP address are classified/ derived, how they are organized, how they are used </a:t>
            </a:r>
            <a:r>
              <a:rPr lang="en-US" sz="1600" i="1" dirty="0" err="1">
                <a:solidFill>
                  <a:schemeClr val="tx1">
                    <a:lumMod val="50000"/>
                  </a:schemeClr>
                </a:solidFill>
              </a:rPr>
              <a:t>etc</a:t>
            </a:r>
            <a:r>
              <a:rPr lang="en-US" sz="1600" i="1" dirty="0">
                <a:solidFill>
                  <a:schemeClr val="tx1">
                    <a:lumMod val="50000"/>
                  </a:schemeClr>
                </a:solidFill>
              </a:rPr>
              <a:t>, followed by the different methods of assigning IP addresses (static and dynamic), the concept of NAT. Finally, the features of IPv6. We also discussed 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2585323"/>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US" dirty="0">
                <a:solidFill>
                  <a:schemeClr val="bg1"/>
                </a:solidFill>
              </a:rPr>
              <a:t>Network Types, Data Transmission</a:t>
            </a:r>
            <a:r>
              <a:rPr lang="en-GB" dirty="0">
                <a:solidFill>
                  <a:schemeClr val="bg1"/>
                </a:solidFill>
              </a:rPr>
              <a:t>, </a:t>
            </a:r>
            <a:r>
              <a:rPr lang="en-US" dirty="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a:solidFill>
                  <a:schemeClr val="bg1"/>
                </a:solidFill>
              </a:rPr>
              <a:t>Physical and Logical Addressing, LAN, Ethernet, Wireless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 </a:t>
            </a:r>
            <a:r>
              <a:rPr lang="en-GB" dirty="0">
                <a:solidFill>
                  <a:schemeClr val="bg1"/>
                </a:solidFill>
              </a:rPr>
              <a:t>Communication Principles</a:t>
            </a:r>
          </a:p>
          <a:p>
            <a:pPr marL="285750" indent="-285750" fontAlgn="t">
              <a:buFont typeface="Wingdings" panose="05000000000000000000" pitchFamily="2" charset="2"/>
              <a:buChar char="ü"/>
            </a:pPr>
            <a:r>
              <a:rPr lang="en-GB" dirty="0">
                <a:solidFill>
                  <a:schemeClr val="bg1"/>
                </a:solidFill>
              </a:rPr>
              <a:t>Routing, DHCPv4, Network Address Translation</a:t>
            </a:r>
          </a:p>
          <a:p>
            <a:pPr marL="285750" indent="-285750" fontAlgn="t">
              <a:buFont typeface="Wingdings" panose="05000000000000000000" pitchFamily="2" charset="2"/>
              <a:buChar char="ü"/>
            </a:pPr>
            <a:r>
              <a:rPr lang="en-GB" dirty="0">
                <a:solidFill>
                  <a:schemeClr val="bg1"/>
                </a:solidFill>
              </a:rPr>
              <a:t>TCP, UDP Functions, DNS, Other Services</a:t>
            </a:r>
          </a:p>
          <a:p>
            <a:pPr marL="285750" indent="-285750" fontAlgn="t">
              <a:buFont typeface="Wingdings" panose="05000000000000000000" pitchFamily="2" charset="2"/>
              <a:buChar char="ü"/>
            </a:pPr>
            <a:r>
              <a:rPr lang="en-GB" dirty="0">
                <a:solidFill>
                  <a:schemeClr val="bg1"/>
                </a:solidFill>
              </a:rPr>
              <a:t>Home network (Basics) Infrastructure and technologies</a:t>
            </a:r>
          </a:p>
          <a:p>
            <a:pPr marL="285750" indent="-285750" fontAlgn="t">
              <a:buFont typeface="Wingdings" panose="05000000000000000000" pitchFamily="2" charset="2"/>
              <a:buChar char="ü"/>
            </a:pPr>
            <a:r>
              <a:rPr lang="en-GB" dirty="0">
                <a:solidFill>
                  <a:schemeClr val="bg1"/>
                </a:solidFill>
              </a:rPr>
              <a:t>Beyond Home Networks (ISP, Virtualization)</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67302" y="1325639"/>
            <a:ext cx="5624945" cy="4801314"/>
          </a:xfrm>
          <a:prstGeom prst="rect">
            <a:avLst/>
          </a:prstGeom>
        </p:spPr>
        <p:txBody>
          <a:bodyPr wrap="square">
            <a:spAutoFit/>
          </a:bodyPr>
          <a:lstStyle/>
          <a:p>
            <a:pPr algn="just">
              <a:spcBef>
                <a:spcPts val="0"/>
              </a:spcBef>
            </a:pPr>
            <a:r>
              <a:rPr lang="en-US" i="1" dirty="0">
                <a:solidFill>
                  <a:schemeClr val="tx1">
                    <a:lumMod val="50000"/>
                  </a:schemeClr>
                </a:solidFill>
              </a:rPr>
              <a:t>We also tried to understand where does the home network connects to, by looking at the basic ISP connectivity options. We also moved forward to know the purpose and characteristics of network virtualization.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Focusing on security, the different types of network security threats, cyber-world, cyber criminals, cybersecurity specialists and the threats that affect individuals, and organizations was overviewed. We also discussed the different cybersecurity frameworks, Data states and countermeasures for cybersecurity along with the tactics, techniques and procedures in mitigating the threats. We discussed how encryption techniques, access control techniques used to protect confidentiality and the need of digital signatures, digital certificates and database integrity enforcement.</a:t>
            </a: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6558" y="125310"/>
            <a:ext cx="885689" cy="860328"/>
          </a:xfrm>
          <a:prstGeom prst="rect">
            <a:avLst/>
          </a:prstGeom>
          <a:noFill/>
          <a:ln>
            <a:noFill/>
          </a:ln>
        </p:spPr>
      </p:pic>
      <p:sp>
        <p:nvSpPr>
          <p:cNvPr id="6" name="Rectangle 5"/>
          <p:cNvSpPr/>
          <p:nvPr/>
        </p:nvSpPr>
        <p:spPr>
          <a:xfrm>
            <a:off x="139877" y="1164709"/>
            <a:ext cx="5619792" cy="4247317"/>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GB" dirty="0">
                <a:solidFill>
                  <a:schemeClr val="bg1"/>
                </a:solidFill>
              </a:rPr>
              <a:t>Security aspects of network</a:t>
            </a:r>
          </a:p>
          <a:p>
            <a:pPr marL="285750" indent="-285750" fontAlgn="t">
              <a:buFont typeface="Wingdings" panose="05000000000000000000" pitchFamily="2" charset="2"/>
              <a:buChar char="ü"/>
            </a:pPr>
            <a:r>
              <a:rPr lang="en-GB" b="1" dirty="0">
                <a:solidFill>
                  <a:schemeClr val="bg1"/>
                </a:solidFill>
              </a:rPr>
              <a:t>The Cybersecurity World</a:t>
            </a:r>
          </a:p>
          <a:p>
            <a:pPr marL="742950" lvl="1" indent="-285750" fontAlgn="t">
              <a:buFont typeface="Wingdings" panose="05000000000000000000" pitchFamily="2" charset="2"/>
              <a:buChar char="ü"/>
            </a:pPr>
            <a:r>
              <a:rPr lang="en-GB" dirty="0">
                <a:solidFill>
                  <a:schemeClr val="bg1"/>
                </a:solidFill>
              </a:rPr>
              <a:t>Cyber Criminals, Specialists and Threats</a:t>
            </a:r>
          </a:p>
          <a:p>
            <a:pPr marL="285750" indent="-285750" fontAlgn="t">
              <a:buFont typeface="Wingdings" panose="05000000000000000000" pitchFamily="2" charset="2"/>
              <a:buChar char="ü"/>
            </a:pPr>
            <a:r>
              <a:rPr lang="en-GB" b="1" dirty="0">
                <a:solidFill>
                  <a:schemeClr val="bg1"/>
                </a:solidFill>
              </a:rPr>
              <a:t>The Cybersecurity Cube</a:t>
            </a:r>
          </a:p>
          <a:p>
            <a:pPr marL="742950" lvl="1" indent="-285750" fontAlgn="t">
              <a:buFont typeface="Wingdings" panose="05000000000000000000" pitchFamily="2" charset="2"/>
              <a:buChar char="ü"/>
            </a:pPr>
            <a:r>
              <a:rPr lang="en-GB" dirty="0">
                <a:solidFill>
                  <a:schemeClr val="bg1"/>
                </a:solidFill>
              </a:rPr>
              <a:t>CIA Triad, States of Data and Countermeasures</a:t>
            </a:r>
          </a:p>
          <a:p>
            <a:pPr marL="285750" indent="-285750" fontAlgn="t">
              <a:buFont typeface="Wingdings" panose="05000000000000000000" pitchFamily="2" charset="2"/>
              <a:buChar char="ü"/>
            </a:pPr>
            <a:r>
              <a:rPr lang="en-GB" b="1" dirty="0">
                <a:solidFill>
                  <a:schemeClr val="bg1"/>
                </a:solidFill>
              </a:rPr>
              <a:t>IT Security Management Framework</a:t>
            </a:r>
          </a:p>
          <a:p>
            <a:pPr marL="285750" indent="-285750" fontAlgn="t">
              <a:buFont typeface="Wingdings" panose="05000000000000000000" pitchFamily="2" charset="2"/>
              <a:buChar char="ü"/>
            </a:pPr>
            <a:r>
              <a:rPr lang="en-GB" b="1" dirty="0">
                <a:solidFill>
                  <a:schemeClr val="bg1"/>
                </a:solidFill>
              </a:rPr>
              <a:t>Deception: Tactics, Techniques and Procedures </a:t>
            </a:r>
          </a:p>
          <a:p>
            <a:pPr marL="742950" lvl="1" indent="-285750" fontAlgn="t">
              <a:buFont typeface="Wingdings" panose="05000000000000000000" pitchFamily="2" charset="2"/>
              <a:buChar char="ü"/>
            </a:pPr>
            <a:r>
              <a:rPr lang="en-GB" b="1" dirty="0">
                <a:solidFill>
                  <a:schemeClr val="bg1"/>
                </a:solidFill>
              </a:rPr>
              <a:t>Malwares, Methods, Attacks, Defense</a:t>
            </a:r>
          </a:p>
          <a:p>
            <a:pPr marL="285750" indent="-285750" fontAlgn="t">
              <a:buFont typeface="Wingdings" panose="05000000000000000000" pitchFamily="2" charset="2"/>
              <a:buChar char="ü"/>
            </a:pPr>
            <a:r>
              <a:rPr lang="en-GB" b="1" dirty="0">
                <a:solidFill>
                  <a:schemeClr val="bg1"/>
                </a:solidFill>
              </a:rPr>
              <a:t>Cryptography, Access Control, Obscuring Data</a:t>
            </a:r>
          </a:p>
          <a:p>
            <a:pPr marL="742950" lvl="1" indent="-285750" fontAlgn="t">
              <a:buFont typeface="Wingdings" panose="05000000000000000000" pitchFamily="2" charset="2"/>
              <a:buChar char="ü"/>
            </a:pPr>
            <a:r>
              <a:rPr lang="en-GB" b="1" dirty="0">
                <a:solidFill>
                  <a:schemeClr val="bg1"/>
                </a:solidFill>
              </a:rPr>
              <a:t>Types of Data Integrity Controls</a:t>
            </a:r>
          </a:p>
          <a:p>
            <a:pPr marL="742950" lvl="1" indent="-285750" fontAlgn="t">
              <a:buFont typeface="Wingdings" panose="05000000000000000000" pitchFamily="2" charset="2"/>
              <a:buChar char="ü"/>
            </a:pPr>
            <a:r>
              <a:rPr lang="en-GB" b="1" dirty="0">
                <a:solidFill>
                  <a:schemeClr val="bg1"/>
                </a:solidFill>
              </a:rPr>
              <a:t>Digital Signatures, Certificates and Database Integrity Enforcement</a:t>
            </a:r>
          </a:p>
          <a:p>
            <a:pPr marL="285750" indent="-285750" fontAlgn="t">
              <a:buFont typeface="Wingdings" panose="05000000000000000000" pitchFamily="2" charset="2"/>
              <a:buChar char="ü"/>
            </a:pPr>
            <a:endParaRPr lang="en-GB"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284131" y="4860683"/>
            <a:ext cx="5475538" cy="646331"/>
          </a:xfrm>
          <a:prstGeom prst="rect">
            <a:avLst/>
          </a:prstGeom>
        </p:spPr>
        <p:txBody>
          <a:bodyPr wrap="none">
            <a:spAutoFit/>
          </a:bodyPr>
          <a:lstStyle/>
          <a:p>
            <a:pPr algn="ctr" fontAlgn="t"/>
            <a:r>
              <a:rPr lang="en-US" b="1" i="1" dirty="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a:solidFill>
                  <a:schemeClr val="accent6"/>
                </a:solidFill>
                <a:effectLst>
                  <a:outerShdw blurRad="38100" dist="38100" dir="2700000" algn="tl">
                    <a:srgbClr val="000000">
                      <a:alpha val="43137"/>
                    </a:srgbClr>
                  </a:outerShdw>
                </a:effectLst>
              </a:rPr>
              <a:t>Any questions?</a:t>
            </a:r>
          </a:p>
        </p:txBody>
      </p:sp>
      <p:sp>
        <p:nvSpPr>
          <p:cNvPr id="2" name="Rectangle 1"/>
          <p:cNvSpPr/>
          <p:nvPr/>
        </p:nvSpPr>
        <p:spPr>
          <a:xfrm>
            <a:off x="6687364" y="0"/>
            <a:ext cx="4519194" cy="1200329"/>
          </a:xfrm>
          <a:prstGeom prst="rect">
            <a:avLst/>
          </a:prstGeom>
        </p:spPr>
        <p:txBody>
          <a:bodyPr wrap="square">
            <a:spAutoFit/>
          </a:bodyPr>
          <a:lstStyle/>
          <a:p>
            <a:pPr algn="just">
              <a:spcBef>
                <a:spcPts val="0"/>
              </a:spcBef>
            </a:pPr>
            <a:r>
              <a:rPr lang="en-US" i="1" dirty="0">
                <a:solidFill>
                  <a:schemeClr val="tx1">
                    <a:lumMod val="50000"/>
                  </a:schemeClr>
                </a:solidFill>
              </a:rPr>
              <a:t>In continuation to our previous lectures, so far we discussed the requirements to build a home network, its components and technologies describing a home network. </a:t>
            </a:r>
          </a:p>
        </p:txBody>
      </p:sp>
    </p:spTree>
    <p:extLst>
      <p:ext uri="{BB962C8B-B14F-4D97-AF65-F5344CB8AC3E}">
        <p14:creationId xmlns:p14="http://schemas.microsoft.com/office/powerpoint/2010/main" val="1828989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1227884"/>
            <a:ext cx="5588000" cy="1754326"/>
          </a:xfrm>
          <a:prstGeom prst="rect">
            <a:avLst/>
          </a:prstGeom>
        </p:spPr>
        <p:txBody>
          <a:bodyPr wrap="square">
            <a:spAutoFit/>
          </a:bodyPr>
          <a:lstStyle/>
          <a:p>
            <a:pPr marL="285750" indent="-285750" algn="just">
              <a:buFont typeface="Wingdings" panose="05000000000000000000" pitchFamily="2" charset="2"/>
              <a:buChar char="ü"/>
            </a:pPr>
            <a:r>
              <a:rPr lang="en-US" dirty="0">
                <a:solidFill>
                  <a:srgbClr val="235579"/>
                </a:solidFill>
              </a:rPr>
              <a:t>Use NMAP tool in Ubuntu Virtual Machine to scan the network.</a:t>
            </a:r>
          </a:p>
          <a:p>
            <a:pPr marL="285750" lvl="0" indent="-285750" algn="just">
              <a:buFont typeface="Wingdings" panose="05000000000000000000" pitchFamily="2" charset="2"/>
              <a:buChar char="ü"/>
            </a:pPr>
            <a:r>
              <a:rPr lang="en-GB" dirty="0">
                <a:solidFill>
                  <a:srgbClr val="235579"/>
                </a:solidFill>
              </a:rPr>
              <a:t>Use </a:t>
            </a:r>
            <a:r>
              <a:rPr lang="en-GB" dirty="0" err="1">
                <a:solidFill>
                  <a:srgbClr val="235579"/>
                </a:solidFill>
              </a:rPr>
              <a:t>Steghide</a:t>
            </a:r>
            <a:r>
              <a:rPr lang="en-GB" dirty="0">
                <a:solidFill>
                  <a:srgbClr val="235579"/>
                </a:solidFill>
              </a:rPr>
              <a:t> to hide a data file within an image file</a:t>
            </a:r>
          </a:p>
          <a:p>
            <a:pPr marL="285750" lvl="0" indent="-285750" algn="just">
              <a:buFont typeface="Wingdings" panose="05000000000000000000" pitchFamily="2" charset="2"/>
              <a:buChar char="ü"/>
            </a:pPr>
            <a:r>
              <a:rPr lang="en-GB" dirty="0">
                <a:solidFill>
                  <a:srgbClr val="235579"/>
                </a:solidFill>
              </a:rPr>
              <a:t>Use John the ripper tool to recover the passwords of Alice, Bob, Eve and Eric</a:t>
            </a:r>
          </a:p>
          <a:p>
            <a:pPr marL="285750" lvl="0" indent="-285750" algn="just">
              <a:buFont typeface="Wingdings" panose="05000000000000000000" pitchFamily="2" charset="2"/>
              <a:buChar char="ü"/>
            </a:pPr>
            <a:r>
              <a:rPr lang="en-GB" dirty="0">
                <a:solidFill>
                  <a:srgbClr val="235579"/>
                </a:solidFill>
              </a:rPr>
              <a:t>Create digital Signatures to validate the document</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0" y="954615"/>
            <a:ext cx="5769033" cy="4247317"/>
          </a:xfrm>
          <a:prstGeom prst="rect">
            <a:avLst/>
          </a:prstGeom>
        </p:spPr>
        <p:txBody>
          <a:bodyPr wrap="square">
            <a:spAutoFit/>
          </a:bodyPr>
          <a:lstStyle/>
          <a:p>
            <a:pPr fontAlgn="t"/>
            <a:r>
              <a:rPr lang="en-US" b="1" dirty="0">
                <a:solidFill>
                  <a:schemeClr val="bg1"/>
                </a:solidFill>
              </a:rPr>
              <a:t>Labs Checkpoint</a:t>
            </a:r>
          </a:p>
          <a:p>
            <a:pPr marL="285750" indent="-285750" fontAlgn="t">
              <a:buFont typeface="Wingdings" panose="05000000000000000000" pitchFamily="2" charset="2"/>
              <a:buChar char="ü"/>
            </a:pPr>
            <a:r>
              <a:rPr lang="en-GB" dirty="0">
                <a:solidFill>
                  <a:schemeClr val="bg1"/>
                </a:solidFill>
              </a:rPr>
              <a:t>Install Packet Tracer 8.0 and c</a:t>
            </a:r>
            <a:r>
              <a:rPr lang="en-US" dirty="0" err="1">
                <a:solidFill>
                  <a:schemeClr val="bg1"/>
                </a:solidFill>
              </a:rPr>
              <a:t>omplete</a:t>
            </a:r>
            <a:r>
              <a:rPr lang="en-US" dirty="0">
                <a:solidFill>
                  <a:schemeClr val="bg1"/>
                </a:solidFill>
              </a:rPr>
              <a:t> the Introduction to Packet Tracer Course via Cisco Networking Academy</a:t>
            </a:r>
          </a:p>
          <a:p>
            <a:pPr marL="285750" indent="-285750" fontAlgn="t">
              <a:buFont typeface="Wingdings" panose="05000000000000000000" pitchFamily="2" charset="2"/>
              <a:buChar char="ü"/>
            </a:pPr>
            <a:r>
              <a:rPr lang="en-GB" dirty="0">
                <a:solidFill>
                  <a:schemeClr val="bg1"/>
                </a:solidFill>
              </a:rPr>
              <a:t>Design and Connect a Simple Network and determine IP Address, </a:t>
            </a:r>
            <a:r>
              <a:rPr lang="en-US" dirty="0">
                <a:solidFill>
                  <a:schemeClr val="bg1"/>
                </a:solidFill>
              </a:rPr>
              <a:t>Analyze MAC Address</a:t>
            </a:r>
          </a:p>
          <a:p>
            <a:pPr marL="285750" indent="-285750" fontAlgn="t">
              <a:buFont typeface="Wingdings" panose="05000000000000000000" pitchFamily="2" charset="2"/>
              <a:buChar char="ü"/>
            </a:pPr>
            <a:r>
              <a:rPr lang="en-US" dirty="0">
                <a:solidFill>
                  <a:schemeClr val="bg1"/>
                </a:solidFill>
              </a:rPr>
              <a:t>Analyze Wired and Wireless Network Connection and Analyze Network Connectivity. (Address resolution protocol (ARP), PING (ICMP), TRACERT).</a:t>
            </a:r>
          </a:p>
          <a:p>
            <a:pPr marL="285750" indent="-285750" algn="just">
              <a:spcBef>
                <a:spcPts val="0"/>
              </a:spcBef>
              <a:buFont typeface="Wingdings" panose="05000000000000000000" pitchFamily="2" charset="2"/>
              <a:buChar char="ü"/>
            </a:pPr>
            <a:r>
              <a:rPr lang="en-US" dirty="0">
                <a:solidFill>
                  <a:schemeClr val="bg1"/>
                </a:solidFill>
              </a:rPr>
              <a:t>Understand, calculate and apply IPv4 address in a hybrid network (Wired and Wireless)</a:t>
            </a:r>
          </a:p>
          <a:p>
            <a:pPr marL="285750" indent="-285750" algn="just">
              <a:spcBef>
                <a:spcPts val="0"/>
              </a:spcBef>
              <a:buFont typeface="Wingdings" panose="05000000000000000000" pitchFamily="2" charset="2"/>
              <a:buChar char="ü"/>
            </a:pPr>
            <a:r>
              <a:rPr lang="en-US" dirty="0">
                <a:solidFill>
                  <a:schemeClr val="bg1"/>
                </a:solidFill>
              </a:rPr>
              <a:t>Observe URL to IP Address conversion </a:t>
            </a:r>
          </a:p>
          <a:p>
            <a:pPr marL="285750" indent="-285750" algn="just">
              <a:spcBef>
                <a:spcPts val="0"/>
              </a:spcBef>
              <a:buFont typeface="Wingdings" panose="05000000000000000000" pitchFamily="2" charset="2"/>
              <a:buChar char="ü"/>
            </a:pPr>
            <a:r>
              <a:rPr lang="en-US"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dirty="0">
                <a:solidFill>
                  <a:schemeClr val="bg1"/>
                </a:solidFill>
              </a:rPr>
              <a:t>Working with Cisco Switches and Routers</a:t>
            </a:r>
          </a:p>
          <a:p>
            <a:pPr marL="285750" indent="-285750" algn="just">
              <a:spcBef>
                <a:spcPts val="0"/>
              </a:spcBef>
              <a:buFont typeface="Wingdings" panose="05000000000000000000" pitchFamily="2" charset="2"/>
              <a:buChar char="ü"/>
            </a:pPr>
            <a:r>
              <a:rPr lang="en-US" dirty="0">
                <a:solidFill>
                  <a:schemeClr val="bg1"/>
                </a:solidFill>
              </a:rPr>
              <a:t>Creating Users, Groups and assigning them appropriate permissions using Ubuntu Virtual Machine</a:t>
            </a:r>
          </a:p>
        </p:txBody>
      </p:sp>
    </p:spTree>
    <p:extLst>
      <p:ext uri="{BB962C8B-B14F-4D97-AF65-F5344CB8AC3E}">
        <p14:creationId xmlns:p14="http://schemas.microsoft.com/office/powerpoint/2010/main" val="3772958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09407" y="1500646"/>
            <a:ext cx="5461876" cy="3970318"/>
          </a:xfrm>
          <a:prstGeom prst="rect">
            <a:avLst/>
          </a:prstGeom>
        </p:spPr>
        <p:txBody>
          <a:bodyPr wrap="square">
            <a:spAutoFit/>
          </a:bodyPr>
          <a:lstStyle/>
          <a:p>
            <a:pPr algn="just">
              <a:spcBef>
                <a:spcPts val="0"/>
              </a:spcBef>
            </a:pPr>
            <a:r>
              <a:rPr lang="en-US" i="1" dirty="0">
                <a:solidFill>
                  <a:schemeClr val="tx1">
                    <a:lumMod val="50000"/>
                  </a:schemeClr>
                </a:solidFill>
              </a:rPr>
              <a:t>During today’s lecture, we shall discuss the concept of high availability.</a:t>
            </a:r>
          </a:p>
          <a:p>
            <a:pPr marL="742950" lvl="1" indent="-285750" algn="just">
              <a:buFont typeface="Courier New" panose="02070309020205020404" pitchFamily="49" charset="0"/>
              <a:buChar char="o"/>
            </a:pPr>
            <a:r>
              <a:rPr lang="en-US" i="1" dirty="0">
                <a:solidFill>
                  <a:schemeClr val="tx1">
                    <a:lumMod val="50000"/>
                  </a:schemeClr>
                </a:solidFill>
              </a:rPr>
              <a:t>Why it is important?</a:t>
            </a:r>
          </a:p>
          <a:p>
            <a:pPr marL="742950" lvl="1" indent="-285750" algn="just">
              <a:buFont typeface="Courier New" panose="02070309020205020404" pitchFamily="49" charset="0"/>
              <a:buChar char="o"/>
            </a:pPr>
            <a:r>
              <a:rPr lang="en-US" i="1" dirty="0">
                <a:solidFill>
                  <a:schemeClr val="tx1">
                    <a:lumMod val="50000"/>
                  </a:schemeClr>
                </a:solidFill>
              </a:rPr>
              <a:t>How to improve availability?</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We shall also understand how an incident response plan could improve high availability and how disaster recovery planning plays a vital part in implementing high availability.</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the later part, we shall look at the technologies, processes and procedures to protect systems like servers, network devices and the importance of physical security measures.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031325"/>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Availability</a:t>
            </a:r>
          </a:p>
          <a:p>
            <a:pPr marL="742950" lvl="1" indent="-285750" fontAlgn="t">
              <a:buFont typeface="Wingdings" panose="05000000000000000000" pitchFamily="2" charset="2"/>
              <a:buChar char="ü"/>
            </a:pPr>
            <a:r>
              <a:rPr lang="en-GB" b="1" dirty="0">
                <a:solidFill>
                  <a:schemeClr val="bg1"/>
                </a:solidFill>
              </a:rPr>
              <a:t>High Availability</a:t>
            </a:r>
          </a:p>
          <a:p>
            <a:pPr marL="742950" lvl="1" indent="-285750" fontAlgn="t">
              <a:buFont typeface="Wingdings" panose="05000000000000000000" pitchFamily="2" charset="2"/>
              <a:buChar char="ü"/>
            </a:pPr>
            <a:r>
              <a:rPr lang="en-GB" b="1" dirty="0">
                <a:solidFill>
                  <a:schemeClr val="bg1"/>
                </a:solidFill>
              </a:rPr>
              <a:t>Incident Response</a:t>
            </a:r>
          </a:p>
          <a:p>
            <a:pPr marL="742950" lvl="1" indent="-285750" fontAlgn="t">
              <a:buFont typeface="Wingdings" panose="05000000000000000000" pitchFamily="2" charset="2"/>
              <a:buChar char="ü"/>
            </a:pPr>
            <a:r>
              <a:rPr lang="en-GB" b="1" dirty="0">
                <a:solidFill>
                  <a:schemeClr val="bg1"/>
                </a:solidFill>
              </a:rPr>
              <a:t>Disaster Recovery</a:t>
            </a:r>
          </a:p>
          <a:p>
            <a:pPr marL="285750" indent="-285750" fontAlgn="t">
              <a:buFont typeface="Wingdings" panose="05000000000000000000" pitchFamily="2" charset="2"/>
              <a:buChar char="ü"/>
            </a:pPr>
            <a:r>
              <a:rPr lang="en-GB" b="1" dirty="0">
                <a:solidFill>
                  <a:schemeClr val="bg1"/>
                </a:solidFill>
              </a:rPr>
              <a:t>Defending Systems and Devices</a:t>
            </a:r>
          </a:p>
          <a:p>
            <a:pPr marL="742950" lvl="1" indent="-285750" fontAlgn="t">
              <a:buFont typeface="Wingdings" panose="05000000000000000000" pitchFamily="2" charset="2"/>
              <a:buChar char="ü"/>
            </a:pPr>
            <a:r>
              <a:rPr lang="en-GB" b="1" dirty="0">
                <a:solidFill>
                  <a:schemeClr val="bg1"/>
                </a:solidFill>
              </a:rPr>
              <a:t>Protecting systems (Server, Network, Physical)</a:t>
            </a:r>
          </a:p>
        </p:txBody>
      </p:sp>
      <p:sp>
        <p:nvSpPr>
          <p:cNvPr id="2" name="Rectangle 1"/>
          <p:cNvSpPr/>
          <p:nvPr/>
        </p:nvSpPr>
        <p:spPr>
          <a:xfrm>
            <a:off x="270900" y="3718806"/>
            <a:ext cx="5288431" cy="1477328"/>
          </a:xfrm>
          <a:prstGeom prst="rect">
            <a:avLst/>
          </a:prstGeom>
        </p:spPr>
        <p:txBody>
          <a:bodyPr wrap="square">
            <a:spAutoFit/>
          </a:bodyPr>
          <a:lstStyle/>
          <a:p>
            <a:pPr algn="just">
              <a:spcBef>
                <a:spcPts val="0"/>
              </a:spcBef>
            </a:pPr>
            <a:r>
              <a:rPr lang="en-US" b="1" dirty="0">
                <a:solidFill>
                  <a:schemeClr val="bg1"/>
                </a:solidFill>
              </a:rPr>
              <a:t>Tutorial session: </a:t>
            </a:r>
          </a:p>
          <a:p>
            <a:r>
              <a:rPr lang="en-GB" b="1" dirty="0">
                <a:solidFill>
                  <a:schemeClr val="bg1"/>
                </a:solidFill>
              </a:rPr>
              <a:t>Hardening System using Ubuntu Machine</a:t>
            </a:r>
          </a:p>
          <a:p>
            <a:endParaRPr lang="en-GB" b="1" dirty="0">
              <a:solidFill>
                <a:schemeClr val="bg1"/>
              </a:solidFill>
            </a:endParaRPr>
          </a:p>
          <a:p>
            <a:r>
              <a:rPr lang="en-US" i="1" dirty="0">
                <a:solidFill>
                  <a:schemeClr val="bg1"/>
                </a:solidFill>
              </a:rPr>
              <a:t>During today’s tutorial session, you will use </a:t>
            </a:r>
            <a:r>
              <a:rPr lang="en-US" i="1" dirty="0" err="1">
                <a:solidFill>
                  <a:schemeClr val="bg1"/>
                </a:solidFill>
              </a:rPr>
              <a:t>lynis</a:t>
            </a:r>
            <a:r>
              <a:rPr lang="en-US" i="1" dirty="0">
                <a:solidFill>
                  <a:schemeClr val="bg1"/>
                </a:solidFill>
              </a:rPr>
              <a:t> tool (a security auditing tool) to harden the system.</a:t>
            </a:r>
            <a:endParaRPr lang="en-US"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Fine Nines</a:t>
            </a:r>
            <a:endParaRPr lang="en-US" sz="3200" dirty="0"/>
          </a:p>
        </p:txBody>
      </p:sp>
      <p:sp>
        <p:nvSpPr>
          <p:cNvPr id="6" name="Rectangle 5"/>
          <p:cNvSpPr/>
          <p:nvPr/>
        </p:nvSpPr>
        <p:spPr>
          <a:xfrm>
            <a:off x="271833" y="662556"/>
            <a:ext cx="11730980" cy="3416320"/>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Five nines mean that systems and services are </a:t>
            </a:r>
            <a:r>
              <a:rPr lang="en-US" b="1" i="1" dirty="0">
                <a:solidFill>
                  <a:srgbClr val="FF0000"/>
                </a:solidFill>
                <a:effectLst>
                  <a:outerShdw blurRad="38100" dist="38100" dir="2700000" algn="tl">
                    <a:srgbClr val="000000">
                      <a:alpha val="43137"/>
                    </a:srgbClr>
                  </a:outerShdw>
                </a:effectLst>
              </a:rPr>
              <a:t>available 99.999% </a:t>
            </a:r>
            <a:r>
              <a:rPr lang="en-US" dirty="0">
                <a:solidFill>
                  <a:srgbClr val="002060"/>
                </a:solidFill>
              </a:rPr>
              <a:t>of the time. </a:t>
            </a:r>
          </a:p>
          <a:p>
            <a:pPr marL="285750" indent="-285750" algn="just">
              <a:buFont typeface="Courier New" panose="02070309020205020404" pitchFamily="49" charset="0"/>
              <a:buChar char="o"/>
            </a:pPr>
            <a:r>
              <a:rPr lang="en-US" dirty="0">
                <a:solidFill>
                  <a:srgbClr val="002060"/>
                </a:solidFill>
              </a:rPr>
              <a:t>It also means that both planned and unplanned downtime is less than 5.26 minutes per year. </a:t>
            </a:r>
          </a:p>
          <a:p>
            <a:pPr marL="285750" indent="-285750" algn="just">
              <a:buFont typeface="Courier New" panose="02070309020205020404" pitchFamily="49" charset="0"/>
              <a:buChar char="o"/>
            </a:pPr>
            <a:r>
              <a:rPr lang="en-US" dirty="0">
                <a:solidFill>
                  <a:srgbClr val="002060"/>
                </a:solidFill>
              </a:rPr>
              <a:t>High availability refers to a system or component that is continuously operational for a given length of time. </a:t>
            </a:r>
          </a:p>
          <a:p>
            <a:pPr marL="285750" indent="-285750" algn="just">
              <a:buFont typeface="Courier New" panose="02070309020205020404" pitchFamily="49" charset="0"/>
              <a:buChar char="o"/>
            </a:pPr>
            <a:endParaRPr lang="en-US" dirty="0">
              <a:solidFill>
                <a:srgbClr val="002060"/>
              </a:solidFill>
            </a:endParaRPr>
          </a:p>
          <a:p>
            <a:pPr algn="just"/>
            <a:r>
              <a:rPr lang="en-US" b="1" dirty="0">
                <a:solidFill>
                  <a:srgbClr val="002060"/>
                </a:solidFill>
              </a:rPr>
              <a:t>To help ensure high availability:</a:t>
            </a:r>
          </a:p>
          <a:p>
            <a:pPr marL="742950" lvl="1" indent="-285750" algn="just">
              <a:buFont typeface="Courier New" panose="02070309020205020404" pitchFamily="49" charset="0"/>
              <a:buChar char="o"/>
            </a:pPr>
            <a:r>
              <a:rPr lang="en-US" dirty="0">
                <a:solidFill>
                  <a:srgbClr val="002060"/>
                </a:solidFill>
              </a:rPr>
              <a:t>Eliminate single points of failure</a:t>
            </a:r>
          </a:p>
          <a:p>
            <a:pPr marL="742950" lvl="1" indent="-285750" algn="just">
              <a:buFont typeface="Courier New" panose="02070309020205020404" pitchFamily="49" charset="0"/>
              <a:buChar char="o"/>
            </a:pPr>
            <a:r>
              <a:rPr lang="en-US" dirty="0">
                <a:solidFill>
                  <a:srgbClr val="002060"/>
                </a:solidFill>
              </a:rPr>
              <a:t>Design for reliability</a:t>
            </a:r>
          </a:p>
          <a:p>
            <a:pPr marL="742950" lvl="1" indent="-285750" algn="just">
              <a:buFont typeface="Courier New" panose="02070309020205020404" pitchFamily="49" charset="0"/>
              <a:buChar char="o"/>
            </a:pPr>
            <a:r>
              <a:rPr lang="en-US" dirty="0">
                <a:solidFill>
                  <a:srgbClr val="002060"/>
                </a:solidFill>
              </a:rPr>
              <a:t>Detect failures as they occur</a:t>
            </a:r>
          </a:p>
          <a:p>
            <a:pPr lvl="1" algn="just"/>
            <a:endParaRPr lang="en-US" dirty="0">
              <a:solidFill>
                <a:srgbClr val="002060"/>
              </a:solidFill>
            </a:endParaRPr>
          </a:p>
          <a:p>
            <a:pPr algn="just"/>
            <a:r>
              <a:rPr lang="en-US" b="1" dirty="0">
                <a:solidFill>
                  <a:srgbClr val="002060"/>
                </a:solidFill>
              </a:rPr>
              <a:t>Environments That Require Five Nines</a:t>
            </a:r>
          </a:p>
          <a:p>
            <a:pPr algn="just"/>
            <a:r>
              <a:rPr lang="en-US" i="1" dirty="0"/>
              <a:t>Although the cost of sustaining high availability may be too costly for some industries, several environments require five nines.</a:t>
            </a:r>
          </a:p>
        </p:txBody>
      </p:sp>
      <p:pic>
        <p:nvPicPr>
          <p:cNvPr id="11" name="Picture 10"/>
          <p:cNvPicPr>
            <a:picLocks noChangeAspect="1"/>
          </p:cNvPicPr>
          <p:nvPr/>
        </p:nvPicPr>
        <p:blipFill>
          <a:blip r:embed="rId4"/>
          <a:stretch>
            <a:fillRect/>
          </a:stretch>
        </p:blipFill>
        <p:spPr>
          <a:xfrm>
            <a:off x="5467752" y="1715051"/>
            <a:ext cx="5505450" cy="1524000"/>
          </a:xfrm>
          <a:prstGeom prst="rect">
            <a:avLst/>
          </a:prstGeom>
        </p:spPr>
      </p:pic>
      <p:pic>
        <p:nvPicPr>
          <p:cNvPr id="12" name="Picture 11"/>
          <p:cNvPicPr>
            <a:picLocks noChangeAspect="1"/>
          </p:cNvPicPr>
          <p:nvPr/>
        </p:nvPicPr>
        <p:blipFill>
          <a:blip r:embed="rId5"/>
          <a:stretch>
            <a:fillRect/>
          </a:stretch>
        </p:blipFill>
        <p:spPr>
          <a:xfrm>
            <a:off x="271833" y="4078876"/>
            <a:ext cx="2011693" cy="1551453"/>
          </a:xfrm>
          <a:prstGeom prst="rect">
            <a:avLst/>
          </a:prstGeom>
        </p:spPr>
      </p:pic>
      <p:pic>
        <p:nvPicPr>
          <p:cNvPr id="13" name="Picture 12"/>
          <p:cNvPicPr>
            <a:picLocks noChangeAspect="1"/>
          </p:cNvPicPr>
          <p:nvPr/>
        </p:nvPicPr>
        <p:blipFill>
          <a:blip r:embed="rId6"/>
          <a:stretch>
            <a:fillRect/>
          </a:stretch>
        </p:blipFill>
        <p:spPr>
          <a:xfrm>
            <a:off x="2461662" y="4078876"/>
            <a:ext cx="1994725" cy="1551453"/>
          </a:xfrm>
          <a:prstGeom prst="rect">
            <a:avLst/>
          </a:prstGeom>
        </p:spPr>
      </p:pic>
      <p:pic>
        <p:nvPicPr>
          <p:cNvPr id="14" name="Picture 13"/>
          <p:cNvPicPr>
            <a:picLocks noChangeAspect="1"/>
          </p:cNvPicPr>
          <p:nvPr/>
        </p:nvPicPr>
        <p:blipFill>
          <a:blip r:embed="rId7"/>
          <a:stretch>
            <a:fillRect/>
          </a:stretch>
        </p:blipFill>
        <p:spPr>
          <a:xfrm>
            <a:off x="4634523" y="4078876"/>
            <a:ext cx="1931998" cy="1551453"/>
          </a:xfrm>
          <a:prstGeom prst="rect">
            <a:avLst/>
          </a:prstGeom>
        </p:spPr>
      </p:pic>
      <p:pic>
        <p:nvPicPr>
          <p:cNvPr id="2" name="Picture 1" descr="Warenkorb Symbol Push · Kostenlose Vektorgrafik auf Pixabay"/>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744657" y="4078876"/>
            <a:ext cx="1721682" cy="1551453"/>
          </a:xfrm>
          <a:prstGeom prst="rect">
            <a:avLst/>
          </a:prstGeom>
        </p:spPr>
      </p:pic>
      <p:sp>
        <p:nvSpPr>
          <p:cNvPr id="5" name="Rectangle 4"/>
          <p:cNvSpPr/>
          <p:nvPr/>
        </p:nvSpPr>
        <p:spPr>
          <a:xfrm>
            <a:off x="8644476" y="3876003"/>
            <a:ext cx="3358338" cy="1754326"/>
          </a:xfrm>
          <a:prstGeom prst="rect">
            <a:avLst/>
          </a:prstGeom>
        </p:spPr>
        <p:txBody>
          <a:bodyPr wrap="square">
            <a:spAutoFit/>
          </a:bodyPr>
          <a:lstStyle/>
          <a:p>
            <a:pPr algn="just"/>
            <a:r>
              <a:rPr lang="en-US" i="1" dirty="0"/>
              <a:t>The retail industry depends on efficient supply chains and the delivery of products to customers. Disruption can be devastating, especially during peak demand times such as holidays.</a:t>
            </a:r>
          </a:p>
        </p:txBody>
      </p:sp>
    </p:spTree>
    <p:custDataLst>
      <p:tags r:id="rId1"/>
    </p:custDataLst>
    <p:extLst>
      <p:ext uri="{BB962C8B-B14F-4D97-AF65-F5344CB8AC3E}">
        <p14:creationId xmlns:p14="http://schemas.microsoft.com/office/powerpoint/2010/main" val="923138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High Availability</a:t>
            </a:r>
            <a:endParaRPr lang="en-US" sz="3200" dirty="0"/>
          </a:p>
        </p:txBody>
      </p:sp>
      <p:sp>
        <p:nvSpPr>
          <p:cNvPr id="6" name="Rectangle 5"/>
          <p:cNvSpPr/>
          <p:nvPr/>
        </p:nvSpPr>
        <p:spPr>
          <a:xfrm>
            <a:off x="271833" y="662556"/>
            <a:ext cx="11730980" cy="3416320"/>
          </a:xfrm>
          <a:prstGeom prst="rect">
            <a:avLst/>
          </a:prstGeom>
        </p:spPr>
        <p:txBody>
          <a:bodyPr wrap="square">
            <a:spAutoFit/>
          </a:bodyPr>
          <a:lstStyle/>
          <a:p>
            <a:pPr algn="just"/>
            <a:r>
              <a:rPr lang="en-US" b="1" dirty="0">
                <a:solidFill>
                  <a:srgbClr val="002060"/>
                </a:solidFill>
              </a:rPr>
              <a:t>Threats to Availability</a:t>
            </a:r>
          </a:p>
          <a:p>
            <a:pPr marL="285750" indent="-285750" algn="just">
              <a:buFont typeface="Courier New" panose="02070309020205020404" pitchFamily="49" charset="0"/>
              <a:buChar char="o"/>
            </a:pPr>
            <a:r>
              <a:rPr lang="en-US" dirty="0">
                <a:solidFill>
                  <a:srgbClr val="002060"/>
                </a:solidFill>
              </a:rPr>
              <a:t>There are many different types of threats to high availability, the threats can range from </a:t>
            </a:r>
          </a:p>
          <a:p>
            <a:pPr marL="742950" lvl="1" indent="-285750" algn="just">
              <a:buFont typeface="Courier New" panose="02070309020205020404" pitchFamily="49" charset="0"/>
              <a:buChar char="o"/>
            </a:pPr>
            <a:r>
              <a:rPr lang="en-US" dirty="0">
                <a:solidFill>
                  <a:srgbClr val="002060"/>
                </a:solidFill>
              </a:rPr>
              <a:t>failure of a mission-critical application to severe storm such as a hurricane or tornado. </a:t>
            </a:r>
          </a:p>
          <a:p>
            <a:pPr marL="742950" lvl="1" indent="-285750" algn="just">
              <a:buFont typeface="Courier New" panose="02070309020205020404" pitchFamily="49" charset="0"/>
              <a:buChar char="o"/>
            </a:pPr>
            <a:r>
              <a:rPr lang="en-US" dirty="0">
                <a:solidFill>
                  <a:srgbClr val="002060"/>
                </a:solidFill>
              </a:rPr>
              <a:t>Threats can also include catastrophic event such as a terrorist attack, building bombing, or building fires.</a:t>
            </a:r>
          </a:p>
          <a:p>
            <a:pPr marL="285750" indent="-285750" algn="just">
              <a:buFont typeface="Courier New" panose="02070309020205020404" pitchFamily="49" charset="0"/>
              <a:buChar char="o"/>
            </a:pPr>
            <a:endParaRPr lang="en-US" dirty="0">
              <a:solidFill>
                <a:srgbClr val="002060"/>
              </a:solidFill>
            </a:endParaRPr>
          </a:p>
          <a:p>
            <a:pPr algn="just"/>
            <a:r>
              <a:rPr lang="en-US" b="1" dirty="0">
                <a:solidFill>
                  <a:srgbClr val="002060"/>
                </a:solidFill>
              </a:rPr>
              <a:t>Designing a High Availability System</a:t>
            </a:r>
          </a:p>
          <a:p>
            <a:pPr marL="285750" indent="-285750" algn="just">
              <a:buFont typeface="Courier New" panose="02070309020205020404" pitchFamily="49" charset="0"/>
              <a:buChar char="o"/>
            </a:pPr>
            <a:r>
              <a:rPr lang="en-US" dirty="0">
                <a:solidFill>
                  <a:srgbClr val="002060"/>
                </a:solidFill>
              </a:rPr>
              <a:t>High availability incorporates three major principles to achieve the goal of uninterrupted access to data and services:</a:t>
            </a:r>
          </a:p>
          <a:p>
            <a:pPr marL="742950" lvl="1" indent="-285750" algn="just">
              <a:buFont typeface="Courier New" panose="02070309020205020404" pitchFamily="49" charset="0"/>
              <a:buChar char="o"/>
            </a:pPr>
            <a:r>
              <a:rPr lang="en-US" dirty="0">
                <a:solidFill>
                  <a:srgbClr val="002060"/>
                </a:solidFill>
              </a:rPr>
              <a:t>Elimination or reduction of single-points of failure</a:t>
            </a:r>
          </a:p>
          <a:p>
            <a:pPr marL="742950" lvl="1" indent="-285750" algn="just">
              <a:buFont typeface="Courier New" panose="02070309020205020404" pitchFamily="49" charset="0"/>
              <a:buChar char="o"/>
            </a:pPr>
            <a:r>
              <a:rPr lang="en-US" dirty="0">
                <a:solidFill>
                  <a:srgbClr val="002060"/>
                </a:solidFill>
              </a:rPr>
              <a:t>System Resiliency</a:t>
            </a:r>
          </a:p>
          <a:p>
            <a:pPr marL="742950" lvl="1" indent="-285750" algn="just">
              <a:buFont typeface="Courier New" panose="02070309020205020404" pitchFamily="49" charset="0"/>
              <a:buChar char="o"/>
            </a:pPr>
            <a:r>
              <a:rPr lang="en-US" dirty="0">
                <a:solidFill>
                  <a:srgbClr val="002060"/>
                </a:solidFill>
              </a:rPr>
              <a:t>Fault Tolerance</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endParaRPr lang="en-US" dirty="0">
              <a:solidFill>
                <a:srgbClr val="002060"/>
              </a:solidFill>
            </a:endParaRPr>
          </a:p>
        </p:txBody>
      </p:sp>
      <p:pic>
        <p:nvPicPr>
          <p:cNvPr id="12" name="Picture 11"/>
          <p:cNvPicPr>
            <a:picLocks noChangeAspect="1"/>
          </p:cNvPicPr>
          <p:nvPr/>
        </p:nvPicPr>
        <p:blipFill>
          <a:blip r:embed="rId4"/>
          <a:stretch>
            <a:fillRect/>
          </a:stretch>
        </p:blipFill>
        <p:spPr>
          <a:xfrm>
            <a:off x="271833" y="4078876"/>
            <a:ext cx="2011693" cy="1551453"/>
          </a:xfrm>
          <a:prstGeom prst="rect">
            <a:avLst/>
          </a:prstGeom>
        </p:spPr>
      </p:pic>
      <p:pic>
        <p:nvPicPr>
          <p:cNvPr id="13" name="Picture 12"/>
          <p:cNvPicPr>
            <a:picLocks noChangeAspect="1"/>
          </p:cNvPicPr>
          <p:nvPr/>
        </p:nvPicPr>
        <p:blipFill>
          <a:blip r:embed="rId5"/>
          <a:stretch>
            <a:fillRect/>
          </a:stretch>
        </p:blipFill>
        <p:spPr>
          <a:xfrm>
            <a:off x="2461662" y="4078876"/>
            <a:ext cx="1994725" cy="1551453"/>
          </a:xfrm>
          <a:prstGeom prst="rect">
            <a:avLst/>
          </a:prstGeom>
        </p:spPr>
      </p:pic>
      <p:pic>
        <p:nvPicPr>
          <p:cNvPr id="14" name="Picture 13"/>
          <p:cNvPicPr>
            <a:picLocks noChangeAspect="1"/>
          </p:cNvPicPr>
          <p:nvPr/>
        </p:nvPicPr>
        <p:blipFill>
          <a:blip r:embed="rId6"/>
          <a:stretch>
            <a:fillRect/>
          </a:stretch>
        </p:blipFill>
        <p:spPr>
          <a:xfrm>
            <a:off x="4634523" y="4078876"/>
            <a:ext cx="1931998" cy="1551453"/>
          </a:xfrm>
          <a:prstGeom prst="rect">
            <a:avLst/>
          </a:prstGeom>
        </p:spPr>
      </p:pic>
      <p:pic>
        <p:nvPicPr>
          <p:cNvPr id="2" name="Picture 1" descr="Warenkorb Symbol Push · Kostenlose Vektorgrafik auf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744657" y="4078876"/>
            <a:ext cx="1721682" cy="1551453"/>
          </a:xfrm>
          <a:prstGeom prst="rect">
            <a:avLst/>
          </a:prstGeom>
        </p:spPr>
      </p:pic>
    </p:spTree>
    <p:custDataLst>
      <p:tags r:id="rId1"/>
    </p:custDataLst>
    <p:extLst>
      <p:ext uri="{BB962C8B-B14F-4D97-AF65-F5344CB8AC3E}">
        <p14:creationId xmlns:p14="http://schemas.microsoft.com/office/powerpoint/2010/main" val="91157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Improve High Availability</a:t>
            </a:r>
            <a:endParaRPr lang="en-US" sz="3200" dirty="0"/>
          </a:p>
        </p:txBody>
      </p:sp>
      <p:sp>
        <p:nvSpPr>
          <p:cNvPr id="17" name="Rectangle 16"/>
          <p:cNvSpPr/>
          <p:nvPr/>
        </p:nvSpPr>
        <p:spPr>
          <a:xfrm>
            <a:off x="112557" y="597413"/>
            <a:ext cx="5542010" cy="4801314"/>
          </a:xfrm>
          <a:prstGeom prst="rect">
            <a:avLst/>
          </a:prstGeom>
        </p:spPr>
        <p:txBody>
          <a:bodyPr wrap="square">
            <a:spAutoFit/>
          </a:bodyPr>
          <a:lstStyle/>
          <a:p>
            <a:pPr algn="just"/>
            <a:r>
              <a:rPr lang="en-US" dirty="0">
                <a:solidFill>
                  <a:srgbClr val="235579"/>
                </a:solidFill>
              </a:rPr>
              <a:t>An organization needs to </a:t>
            </a:r>
            <a:r>
              <a:rPr lang="en-US" b="1" i="1" dirty="0">
                <a:solidFill>
                  <a:srgbClr val="235579"/>
                </a:solidFill>
              </a:rPr>
              <a:t>know what hardware and software assets </a:t>
            </a:r>
            <a:r>
              <a:rPr lang="en-US" dirty="0">
                <a:solidFill>
                  <a:srgbClr val="235579"/>
                </a:solidFill>
              </a:rPr>
              <a:t>they have in order to protect them. </a:t>
            </a:r>
            <a:r>
              <a:rPr lang="en-US" b="1" i="1" dirty="0">
                <a:solidFill>
                  <a:srgbClr val="235579"/>
                </a:solidFill>
                <a:effectLst>
                  <a:outerShdw blurRad="38100" dist="38100" dir="2700000" algn="tl">
                    <a:srgbClr val="000000">
                      <a:alpha val="43137"/>
                    </a:srgbClr>
                  </a:outerShdw>
                </a:effectLst>
              </a:rPr>
              <a:t>Asset management </a:t>
            </a:r>
            <a:r>
              <a:rPr lang="en-US" dirty="0">
                <a:solidFill>
                  <a:srgbClr val="235579"/>
                </a:solidFill>
              </a:rPr>
              <a:t>includes a complete inventory of hardware and software. </a:t>
            </a:r>
          </a:p>
          <a:p>
            <a:pPr algn="just"/>
            <a:endParaRPr lang="en-US" dirty="0">
              <a:solidFill>
                <a:srgbClr val="235579"/>
              </a:solidFill>
            </a:endParaRPr>
          </a:p>
          <a:p>
            <a:pPr algn="just"/>
            <a:r>
              <a:rPr lang="en-US" dirty="0">
                <a:solidFill>
                  <a:srgbClr val="235579"/>
                </a:solidFill>
              </a:rPr>
              <a:t>This means that the organization needs to know all of components that can be subject to security risks, including:</a:t>
            </a:r>
          </a:p>
          <a:p>
            <a:pPr marL="742950" lvl="1" indent="-285750" algn="just">
              <a:buFont typeface="Arial" panose="020B0604020202020204" pitchFamily="34" charset="0"/>
              <a:buChar char="•"/>
            </a:pPr>
            <a:r>
              <a:rPr lang="en-US" b="1" dirty="0">
                <a:solidFill>
                  <a:srgbClr val="235579"/>
                </a:solidFill>
              </a:rPr>
              <a:t>Every hardware system</a:t>
            </a:r>
          </a:p>
          <a:p>
            <a:pPr marL="742950" lvl="1" indent="-285750" algn="just">
              <a:buFont typeface="Arial" panose="020B0604020202020204" pitchFamily="34" charset="0"/>
              <a:buChar char="•"/>
            </a:pPr>
            <a:r>
              <a:rPr lang="en-US" b="1" dirty="0">
                <a:solidFill>
                  <a:srgbClr val="235579"/>
                </a:solidFill>
              </a:rPr>
              <a:t>Every operating system</a:t>
            </a:r>
          </a:p>
          <a:p>
            <a:pPr marL="742950" lvl="1" indent="-285750" algn="just">
              <a:buFont typeface="Arial" panose="020B0604020202020204" pitchFamily="34" charset="0"/>
              <a:buChar char="•"/>
            </a:pPr>
            <a:r>
              <a:rPr lang="en-US" b="1" dirty="0">
                <a:solidFill>
                  <a:srgbClr val="235579"/>
                </a:solidFill>
              </a:rPr>
              <a:t>Every hardware network device</a:t>
            </a:r>
          </a:p>
          <a:p>
            <a:pPr marL="742950" lvl="1" indent="-285750" algn="just">
              <a:buFont typeface="Arial" panose="020B0604020202020204" pitchFamily="34" charset="0"/>
              <a:buChar char="•"/>
            </a:pPr>
            <a:r>
              <a:rPr lang="en-US" b="1" dirty="0">
                <a:solidFill>
                  <a:srgbClr val="235579"/>
                </a:solidFill>
              </a:rPr>
              <a:t>Every network device operating system</a:t>
            </a:r>
          </a:p>
          <a:p>
            <a:pPr marL="742950" lvl="1" indent="-285750" algn="just">
              <a:buFont typeface="Arial" panose="020B0604020202020204" pitchFamily="34" charset="0"/>
              <a:buChar char="•"/>
            </a:pPr>
            <a:r>
              <a:rPr lang="en-US" b="1" dirty="0">
                <a:solidFill>
                  <a:srgbClr val="235579"/>
                </a:solidFill>
              </a:rPr>
              <a:t>Every software application</a:t>
            </a:r>
          </a:p>
          <a:p>
            <a:pPr marL="742950" lvl="1" indent="-285750" algn="just">
              <a:buFont typeface="Arial" panose="020B0604020202020204" pitchFamily="34" charset="0"/>
              <a:buChar char="•"/>
            </a:pPr>
            <a:r>
              <a:rPr lang="en-US" b="1" dirty="0">
                <a:solidFill>
                  <a:srgbClr val="235579"/>
                </a:solidFill>
              </a:rPr>
              <a:t>All firmware</a:t>
            </a:r>
          </a:p>
          <a:p>
            <a:pPr marL="742950" lvl="1" indent="-285750" algn="just">
              <a:buFont typeface="Arial" panose="020B0604020202020204" pitchFamily="34" charset="0"/>
              <a:buChar char="•"/>
            </a:pPr>
            <a:r>
              <a:rPr lang="en-US" b="1" dirty="0">
                <a:solidFill>
                  <a:srgbClr val="235579"/>
                </a:solidFill>
              </a:rPr>
              <a:t>All language runtime environments</a:t>
            </a:r>
          </a:p>
          <a:p>
            <a:pPr algn="just"/>
            <a:r>
              <a:rPr lang="en-US" i="1" dirty="0">
                <a:solidFill>
                  <a:srgbClr val="235579"/>
                </a:solidFill>
              </a:rPr>
              <a:t>Many organizations may choose an automated solution to keep track of assets. </a:t>
            </a:r>
          </a:p>
        </p:txBody>
      </p:sp>
      <p:sp>
        <p:nvSpPr>
          <p:cNvPr id="2" name="Rectangle 1"/>
          <p:cNvSpPr/>
          <p:nvPr/>
        </p:nvSpPr>
        <p:spPr>
          <a:xfrm>
            <a:off x="5696610" y="111964"/>
            <a:ext cx="6421822" cy="115416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just"/>
            <a:r>
              <a:rPr lang="en-US" b="1" dirty="0">
                <a:solidFill>
                  <a:schemeClr val="tx1"/>
                </a:solidFill>
              </a:rPr>
              <a:t>Asset classification </a:t>
            </a:r>
            <a:r>
              <a:rPr lang="en-US" sz="1700" i="1" dirty="0">
                <a:solidFill>
                  <a:schemeClr val="tx1"/>
                </a:solidFill>
              </a:rPr>
              <a:t>assigns all resources of an organization into a group based on common characteristics. An organization should apply an asset classification system to documents, data records, data files, and disks</a:t>
            </a:r>
            <a:r>
              <a:rPr lang="en-US" sz="1700" dirty="0">
                <a:solidFill>
                  <a:schemeClr val="tx1"/>
                </a:solidFill>
              </a:rPr>
              <a:t>. </a:t>
            </a:r>
          </a:p>
        </p:txBody>
      </p:sp>
      <p:sp>
        <p:nvSpPr>
          <p:cNvPr id="6" name="Rectangle 5"/>
          <p:cNvSpPr/>
          <p:nvPr/>
        </p:nvSpPr>
        <p:spPr>
          <a:xfrm>
            <a:off x="5696607" y="1402098"/>
            <a:ext cx="6421822" cy="630942"/>
          </a:xfrm>
          <a:prstGeom prst="rect">
            <a:avLst/>
          </a:prstGeom>
        </p:spPr>
        <p:style>
          <a:lnRef idx="1">
            <a:schemeClr val="accent1"/>
          </a:lnRef>
          <a:fillRef idx="1001">
            <a:schemeClr val="dk2"/>
          </a:fillRef>
          <a:effectRef idx="1">
            <a:schemeClr val="accent1"/>
          </a:effectRef>
          <a:fontRef idx="minor">
            <a:schemeClr val="dk1"/>
          </a:fontRef>
        </p:style>
        <p:txBody>
          <a:bodyPr wrap="square">
            <a:spAutoFit/>
          </a:bodyPr>
          <a:lstStyle/>
          <a:p>
            <a:pPr algn="just"/>
            <a:r>
              <a:rPr lang="en-US" b="1" dirty="0">
                <a:solidFill>
                  <a:schemeClr val="bg1"/>
                </a:solidFill>
              </a:rPr>
              <a:t>Asset Standardization </a:t>
            </a:r>
            <a:r>
              <a:rPr lang="en-US" sz="1700" i="1" dirty="0">
                <a:solidFill>
                  <a:schemeClr val="bg1"/>
                </a:solidFill>
              </a:rPr>
              <a:t>as part of an IT asset management system, an organization specifies the acceptable IT assets that meet its objectives</a:t>
            </a:r>
          </a:p>
        </p:txBody>
      </p:sp>
      <p:sp>
        <p:nvSpPr>
          <p:cNvPr id="7" name="Rectangle 6"/>
          <p:cNvSpPr/>
          <p:nvPr/>
        </p:nvSpPr>
        <p:spPr>
          <a:xfrm>
            <a:off x="5696606" y="2169012"/>
            <a:ext cx="6421822" cy="115416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just"/>
            <a:r>
              <a:rPr lang="en-US" b="1" dirty="0">
                <a:solidFill>
                  <a:schemeClr val="tx1"/>
                </a:solidFill>
              </a:rPr>
              <a:t>Threat Identification </a:t>
            </a:r>
            <a:r>
              <a:rPr lang="en-US" sz="1700" i="1" dirty="0">
                <a:solidFill>
                  <a:schemeClr val="tx1"/>
                </a:solidFill>
              </a:rPr>
              <a:t>a dictionary of common vulnerabilities and exposure (CVE) is available. The CVE identification contains a standard identifier number with a brief description, and references to related vulnerability reports and advisories. </a:t>
            </a:r>
          </a:p>
        </p:txBody>
      </p:sp>
      <p:sp>
        <p:nvSpPr>
          <p:cNvPr id="8" name="Rectangle 7"/>
          <p:cNvSpPr/>
          <p:nvPr/>
        </p:nvSpPr>
        <p:spPr>
          <a:xfrm>
            <a:off x="5696606" y="3459146"/>
            <a:ext cx="6421822" cy="1154162"/>
          </a:xfrm>
          <a:prstGeom prst="rect">
            <a:avLst/>
          </a:prstGeom>
        </p:spPr>
        <p:style>
          <a:lnRef idx="1">
            <a:schemeClr val="accent1"/>
          </a:lnRef>
          <a:fillRef idx="1001">
            <a:schemeClr val="dk2"/>
          </a:fillRef>
          <a:effectRef idx="1">
            <a:schemeClr val="accent1"/>
          </a:effectRef>
          <a:fontRef idx="minor">
            <a:schemeClr val="dk1"/>
          </a:fontRef>
        </p:style>
        <p:txBody>
          <a:bodyPr wrap="square">
            <a:spAutoFit/>
          </a:bodyPr>
          <a:lstStyle/>
          <a:p>
            <a:pPr algn="just"/>
            <a:r>
              <a:rPr lang="en-US" b="1" dirty="0">
                <a:solidFill>
                  <a:schemeClr val="bg1"/>
                </a:solidFill>
              </a:rPr>
              <a:t>Risk Analysis </a:t>
            </a:r>
            <a:r>
              <a:rPr lang="en-US" sz="1700" i="1" dirty="0">
                <a:solidFill>
                  <a:schemeClr val="bg1"/>
                </a:solidFill>
              </a:rPr>
              <a:t>is the process of analyzing the dangers posed by natural and human-caused events to the assets of an organization. A user performs an asset identification to help determine which assets to protect. </a:t>
            </a:r>
          </a:p>
        </p:txBody>
      </p:sp>
      <p:sp>
        <p:nvSpPr>
          <p:cNvPr id="9" name="Rectangle 8"/>
          <p:cNvSpPr/>
          <p:nvPr/>
        </p:nvSpPr>
        <p:spPr>
          <a:xfrm>
            <a:off x="5696606" y="4749280"/>
            <a:ext cx="6421822" cy="92333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just"/>
            <a:r>
              <a:rPr lang="en-US" b="1" dirty="0">
                <a:solidFill>
                  <a:schemeClr val="tx1"/>
                </a:solidFill>
              </a:rPr>
              <a:t>Mitigation </a:t>
            </a:r>
            <a:r>
              <a:rPr lang="en-US" dirty="0">
                <a:solidFill>
                  <a:schemeClr val="tx1"/>
                </a:solidFill>
              </a:rPr>
              <a:t> </a:t>
            </a:r>
            <a:r>
              <a:rPr lang="en-US" sz="1700" i="1" dirty="0">
                <a:solidFill>
                  <a:schemeClr val="tx1"/>
                </a:solidFill>
              </a:rPr>
              <a:t>reducing the severity of the loss or the likelihood of the loss from occurring. Many technical controls mitigate risk including authentication systems, file permissions, and firewalls. </a:t>
            </a:r>
          </a:p>
        </p:txBody>
      </p:sp>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Defense in Depth</a:t>
            </a:r>
            <a:endParaRPr lang="en-US" sz="3200" dirty="0"/>
          </a:p>
        </p:txBody>
      </p:sp>
      <p:sp>
        <p:nvSpPr>
          <p:cNvPr id="6" name="Rectangle 5"/>
          <p:cNvSpPr/>
          <p:nvPr/>
        </p:nvSpPr>
        <p:spPr>
          <a:xfrm>
            <a:off x="2617071" y="1063823"/>
            <a:ext cx="9469824" cy="3139321"/>
          </a:xfrm>
          <a:prstGeom prst="rect">
            <a:avLst/>
          </a:prstGeom>
        </p:spPr>
        <p:txBody>
          <a:bodyPr wrap="square">
            <a:spAutoFit/>
          </a:bodyPr>
          <a:lstStyle/>
          <a:p>
            <a:pPr marL="1071563" indent="-357188" algn="just">
              <a:buFont typeface="Wingdings" panose="05000000000000000000" pitchFamily="2" charset="2"/>
              <a:buChar char="Ø"/>
            </a:pPr>
            <a:r>
              <a:rPr lang="en-US" b="1" i="1" dirty="0">
                <a:solidFill>
                  <a:srgbClr val="002060"/>
                </a:solidFill>
              </a:rPr>
              <a:t>A layered approach </a:t>
            </a:r>
            <a:r>
              <a:rPr lang="en-US" dirty="0">
                <a:solidFill>
                  <a:srgbClr val="002060"/>
                </a:solidFill>
              </a:rPr>
              <a:t>provides the most comprehensive protection. If cyber criminals penetrate one layer, they still have to contend with several more layers with each layer being more complicated than the previous one. Layering is creating a barrier of multiple defenses that coordinate together to prevent attacks. </a:t>
            </a:r>
          </a:p>
          <a:p>
            <a:pPr marL="1071563" indent="-357188" algn="just">
              <a:buFont typeface="Wingdings" panose="05000000000000000000" pitchFamily="2" charset="2"/>
              <a:buChar char="Ø"/>
            </a:pPr>
            <a:r>
              <a:rPr lang="en-US" b="1" i="1" dirty="0">
                <a:solidFill>
                  <a:srgbClr val="002060"/>
                </a:solidFill>
              </a:rPr>
              <a:t>Limiting access to data and information </a:t>
            </a:r>
            <a:r>
              <a:rPr lang="en-US" dirty="0">
                <a:solidFill>
                  <a:srgbClr val="002060"/>
                </a:solidFill>
              </a:rPr>
              <a:t>reduces the possibility of a threat. An organization should restrict access so that users only have the level of access required to do their job. </a:t>
            </a:r>
          </a:p>
          <a:p>
            <a:pPr marL="1071563" indent="-357188" algn="just">
              <a:buFont typeface="Wingdings" panose="05000000000000000000" pitchFamily="2" charset="2"/>
              <a:buChar char="Ø"/>
            </a:pPr>
            <a:r>
              <a:rPr lang="en-US" b="1" i="1" dirty="0">
                <a:solidFill>
                  <a:srgbClr val="002060"/>
                </a:solidFill>
              </a:rPr>
              <a:t>Diversity </a:t>
            </a:r>
            <a:r>
              <a:rPr lang="en-US" dirty="0">
                <a:solidFill>
                  <a:srgbClr val="002060"/>
                </a:solidFill>
              </a:rPr>
              <a:t>refers to changing the controls and procedures at different layers. Breaching one layer of security does not compromise the whole system. An organization may use different encryption algorithms or authentication systems to protect data in different states.</a:t>
            </a:r>
          </a:p>
        </p:txBody>
      </p:sp>
      <p:sp>
        <p:nvSpPr>
          <p:cNvPr id="4" name="Rectangle 3"/>
          <p:cNvSpPr/>
          <p:nvPr/>
        </p:nvSpPr>
        <p:spPr>
          <a:xfrm>
            <a:off x="2438399" y="109716"/>
            <a:ext cx="9301655" cy="584775"/>
          </a:xfrm>
          <a:prstGeom prst="rect">
            <a:avLst/>
          </a:prstGeom>
        </p:spPr>
        <p:txBody>
          <a:bodyPr wrap="square">
            <a:spAutoFit/>
          </a:bodyPr>
          <a:lstStyle/>
          <a:p>
            <a:pPr algn="ctr"/>
            <a:r>
              <a:rPr lang="en-US" sz="1600" i="1" dirty="0">
                <a:solidFill>
                  <a:srgbClr val="C00000"/>
                </a:solidFill>
              </a:rPr>
              <a:t>Defense in depth will not provide an impenetrable cyber shield, but it will help an organization minimize risk by keeping it one step ahead of cyber criminals. </a:t>
            </a:r>
          </a:p>
        </p:txBody>
      </p:sp>
      <p:pic>
        <p:nvPicPr>
          <p:cNvPr id="9" name="Picture 8"/>
          <p:cNvPicPr>
            <a:picLocks noChangeAspect="1"/>
          </p:cNvPicPr>
          <p:nvPr/>
        </p:nvPicPr>
        <p:blipFill>
          <a:blip r:embed="rId4"/>
          <a:stretch>
            <a:fillRect/>
          </a:stretch>
        </p:blipFill>
        <p:spPr>
          <a:xfrm>
            <a:off x="152505" y="1009545"/>
            <a:ext cx="3116212" cy="3194772"/>
          </a:xfrm>
          <a:prstGeom prst="rect">
            <a:avLst/>
          </a:prstGeom>
        </p:spPr>
      </p:pic>
      <p:sp>
        <p:nvSpPr>
          <p:cNvPr id="5" name="Rectangle 4"/>
          <p:cNvSpPr/>
          <p:nvPr/>
        </p:nvSpPr>
        <p:spPr>
          <a:xfrm>
            <a:off x="294288" y="660730"/>
            <a:ext cx="11792607" cy="369332"/>
          </a:xfrm>
          <a:prstGeom prst="rect">
            <a:avLst/>
          </a:prstGeom>
        </p:spPr>
        <p:txBody>
          <a:bodyPr wrap="square">
            <a:spAutoFit/>
          </a:bodyPr>
          <a:lstStyle/>
          <a:p>
            <a:pPr algn="just"/>
            <a:r>
              <a:rPr lang="en-US" dirty="0">
                <a:solidFill>
                  <a:srgbClr val="002060"/>
                </a:solidFill>
              </a:rPr>
              <a:t>To make sure data and information remains available, an organization must create different layers of protection:</a:t>
            </a:r>
          </a:p>
        </p:txBody>
      </p:sp>
      <p:sp>
        <p:nvSpPr>
          <p:cNvPr id="7" name="Rectangle 6"/>
          <p:cNvSpPr/>
          <p:nvPr/>
        </p:nvSpPr>
        <p:spPr>
          <a:xfrm>
            <a:off x="147146" y="4238078"/>
            <a:ext cx="11939749" cy="1477328"/>
          </a:xfrm>
          <a:prstGeom prst="rect">
            <a:avLst/>
          </a:prstGeom>
        </p:spPr>
        <p:txBody>
          <a:bodyPr wrap="square">
            <a:spAutoFit/>
          </a:bodyPr>
          <a:lstStyle/>
          <a:p>
            <a:pPr marL="536575" indent="-357188" algn="just">
              <a:buFont typeface="Wingdings" panose="05000000000000000000" pitchFamily="2" charset="2"/>
              <a:buChar char="Ø"/>
            </a:pPr>
            <a:r>
              <a:rPr lang="en-US" b="1" i="1" dirty="0">
                <a:solidFill>
                  <a:srgbClr val="002060"/>
                </a:solidFill>
              </a:rPr>
              <a:t>Obscuring </a:t>
            </a:r>
            <a:r>
              <a:rPr lang="en-US" dirty="0">
                <a:solidFill>
                  <a:srgbClr val="002060"/>
                </a:solidFill>
              </a:rPr>
              <a:t>information can also protect data and information. An organization should not reveal any information that cyber criminals can use to figure out what version of the operating system a server is running or the type of equipment it uses. </a:t>
            </a:r>
          </a:p>
          <a:p>
            <a:pPr marL="536575" indent="-357188" algn="just">
              <a:buFont typeface="Wingdings" panose="05000000000000000000" pitchFamily="2" charset="2"/>
              <a:buChar char="Ø"/>
            </a:pPr>
            <a:r>
              <a:rPr lang="en-US" b="1" i="1" dirty="0">
                <a:solidFill>
                  <a:srgbClr val="002060"/>
                </a:solidFill>
              </a:rPr>
              <a:t>Complexity </a:t>
            </a:r>
            <a:r>
              <a:rPr lang="en-US" dirty="0">
                <a:solidFill>
                  <a:srgbClr val="002060"/>
                </a:solidFill>
              </a:rPr>
              <a:t>does not necessarily guarantee security. If the process or technology are too complex, misconfigurations or failure to comply can result. </a:t>
            </a:r>
            <a:r>
              <a:rPr lang="en-US" b="1" i="1" dirty="0">
                <a:solidFill>
                  <a:srgbClr val="002060"/>
                </a:solidFill>
              </a:rPr>
              <a:t>Simplicity</a:t>
            </a:r>
            <a:r>
              <a:rPr lang="en-US" dirty="0">
                <a:solidFill>
                  <a:srgbClr val="002060"/>
                </a:solidFill>
              </a:rPr>
              <a:t> can actually improve availability.</a:t>
            </a:r>
            <a:endParaRPr lang="en-GB" dirty="0"/>
          </a:p>
        </p:txBody>
      </p:sp>
    </p:spTree>
    <p:custDataLst>
      <p:tags r:id="rId1"/>
    </p:custDataLst>
    <p:extLst>
      <p:ext uri="{BB962C8B-B14F-4D97-AF65-F5344CB8AC3E}">
        <p14:creationId xmlns:p14="http://schemas.microsoft.com/office/powerpoint/2010/main" val="403518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Redundancy</a:t>
            </a:r>
            <a:endParaRPr lang="en-US" sz="3200" dirty="0"/>
          </a:p>
        </p:txBody>
      </p:sp>
      <p:sp>
        <p:nvSpPr>
          <p:cNvPr id="17" name="Rectangle 16"/>
          <p:cNvSpPr/>
          <p:nvPr/>
        </p:nvSpPr>
        <p:spPr>
          <a:xfrm>
            <a:off x="144087" y="681496"/>
            <a:ext cx="11837707" cy="4524315"/>
          </a:xfrm>
          <a:prstGeom prst="rect">
            <a:avLst/>
          </a:prstGeom>
        </p:spPr>
        <p:txBody>
          <a:bodyPr wrap="square">
            <a:spAutoFit/>
          </a:bodyPr>
          <a:lstStyle/>
          <a:p>
            <a:pPr marL="0" lvl="1" algn="just"/>
            <a:r>
              <a:rPr lang="en-US" dirty="0">
                <a:solidFill>
                  <a:srgbClr val="002060"/>
                </a:solidFill>
              </a:rPr>
              <a:t>A single point of failure must be identified and addressed. A single point of failure can be a specific piece of hardware, a process, a specific piece of data, or even an essential utility. </a:t>
            </a:r>
          </a:p>
          <a:p>
            <a:pPr marL="0" lvl="1" indent="-357188" algn="just">
              <a:buFont typeface="Wingdings" panose="05000000000000000000" pitchFamily="2" charset="2"/>
              <a:buChar char="ü"/>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Single points of failure are the weak links in the chain that can cause disruption of the organization's operations. </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Generally, the solution to a single point of failure is to modify the critical operation so that it does not rely on a single element. </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The organization can also build redundant components into the critical operation to take over the process should one of these points fail.</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b="1" i="1" dirty="0">
                <a:solidFill>
                  <a:srgbClr val="002060"/>
                </a:solidFill>
                <a:effectLst>
                  <a:outerShdw blurRad="38100" dist="38100" dir="2700000" algn="tl">
                    <a:srgbClr val="000000">
                      <a:alpha val="43137"/>
                    </a:srgbClr>
                  </a:outerShdw>
                </a:effectLst>
              </a:rPr>
              <a:t>N+1 redundancy </a:t>
            </a:r>
            <a:r>
              <a:rPr lang="en-US" dirty="0">
                <a:solidFill>
                  <a:srgbClr val="002060"/>
                </a:solidFill>
              </a:rPr>
              <a:t>ensures system availability in the event of a component failure. </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Components (N) need to have at least one backup component (+1). </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For example, a car has four tires (N) and a spare tire in the trunk in case of a flat (+1).</a:t>
            </a:r>
          </a:p>
        </p:txBody>
      </p:sp>
      <p:pic>
        <p:nvPicPr>
          <p:cNvPr id="4" name="Picture 3"/>
          <p:cNvPicPr>
            <a:picLocks noChangeAspect="1"/>
          </p:cNvPicPr>
          <p:nvPr/>
        </p:nvPicPr>
        <p:blipFill>
          <a:blip r:embed="rId4"/>
          <a:stretch>
            <a:fillRect/>
          </a:stretch>
        </p:blipFill>
        <p:spPr>
          <a:xfrm>
            <a:off x="8474396" y="3422244"/>
            <a:ext cx="3507398" cy="1783567"/>
          </a:xfrm>
          <a:prstGeom prst="rect">
            <a:avLst/>
          </a:prstGeom>
        </p:spPr>
      </p:pic>
    </p:spTree>
    <p:custDataLst>
      <p:tags r:id="rId1"/>
    </p:custDataLst>
    <p:extLst>
      <p:ext uri="{BB962C8B-B14F-4D97-AF65-F5344CB8AC3E}">
        <p14:creationId xmlns:p14="http://schemas.microsoft.com/office/powerpoint/2010/main" val="1653200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Redundancy</a:t>
            </a:r>
            <a:endParaRPr lang="en-US" sz="3200" dirty="0"/>
          </a:p>
        </p:txBody>
      </p:sp>
      <p:sp>
        <p:nvSpPr>
          <p:cNvPr id="17" name="Rectangle 16"/>
          <p:cNvSpPr/>
          <p:nvPr/>
        </p:nvSpPr>
        <p:spPr>
          <a:xfrm>
            <a:off x="144087" y="681496"/>
            <a:ext cx="11837707" cy="4801314"/>
          </a:xfrm>
          <a:prstGeom prst="rect">
            <a:avLst/>
          </a:prstGeom>
        </p:spPr>
        <p:txBody>
          <a:bodyPr wrap="square">
            <a:spAutoFit/>
          </a:bodyPr>
          <a:lstStyle/>
          <a:p>
            <a:pPr marL="0" lvl="1" algn="just"/>
            <a:r>
              <a:rPr lang="en-US" dirty="0">
                <a:solidFill>
                  <a:srgbClr val="002060"/>
                </a:solidFill>
              </a:rPr>
              <a:t>A </a:t>
            </a:r>
            <a:r>
              <a:rPr lang="en-US" b="1" i="1" dirty="0">
                <a:solidFill>
                  <a:srgbClr val="002060"/>
                </a:solidFill>
                <a:effectLst>
                  <a:outerShdw blurRad="38100" dist="38100" dir="2700000" algn="tl">
                    <a:srgbClr val="000000">
                      <a:alpha val="43137"/>
                    </a:srgbClr>
                  </a:outerShdw>
                </a:effectLst>
              </a:rPr>
              <a:t>redundant array of independent disks </a:t>
            </a:r>
            <a:r>
              <a:rPr lang="en-US" dirty="0">
                <a:solidFill>
                  <a:srgbClr val="002060"/>
                </a:solidFill>
              </a:rPr>
              <a:t>(RAID) combines multiple physical hard drives into a single logical unit to provide data redundancy and improve performance. </a:t>
            </a:r>
          </a:p>
          <a:p>
            <a:pPr marL="0" lvl="1" algn="just"/>
            <a:endParaRPr lang="en-US" dirty="0">
              <a:solidFill>
                <a:srgbClr val="002060"/>
              </a:solidFill>
            </a:endParaRPr>
          </a:p>
          <a:p>
            <a:pPr marL="0" lvl="1" algn="just"/>
            <a:r>
              <a:rPr lang="en-US" dirty="0">
                <a:solidFill>
                  <a:srgbClr val="002060"/>
                </a:solidFill>
              </a:rPr>
              <a:t>RAID takes data that is normally stored on a single disk and spreads it out among several drives. If any single disk is lost, the user can recover data from the other disks where the data also resides.</a:t>
            </a:r>
          </a:p>
          <a:p>
            <a:pPr marL="0" lvl="1" algn="just"/>
            <a:endParaRPr lang="en-US" dirty="0">
              <a:solidFill>
                <a:srgbClr val="002060"/>
              </a:solidFill>
            </a:endParaRPr>
          </a:p>
          <a:p>
            <a:pPr marL="0" lvl="1" algn="just"/>
            <a:r>
              <a:rPr lang="en-US" dirty="0">
                <a:solidFill>
                  <a:srgbClr val="002060"/>
                </a:solidFill>
              </a:rPr>
              <a:t>RAID can also increase the speed of data recovery. </a:t>
            </a:r>
          </a:p>
          <a:p>
            <a:pPr marL="0" lvl="1" algn="just"/>
            <a:endParaRPr lang="en-US" dirty="0">
              <a:solidFill>
                <a:srgbClr val="002060"/>
              </a:solidFill>
            </a:endParaRPr>
          </a:p>
          <a:p>
            <a:pPr marL="0" lvl="1" algn="just"/>
            <a:r>
              <a:rPr lang="en-US" dirty="0">
                <a:solidFill>
                  <a:srgbClr val="002060"/>
                </a:solidFill>
              </a:rPr>
              <a:t>Using multiple drives makes retrieving requested data faster, instead of relying on just one disk to do the work.</a:t>
            </a:r>
          </a:p>
          <a:p>
            <a:pPr marL="0" lvl="1" algn="just"/>
            <a:endParaRPr lang="en-US" dirty="0">
              <a:solidFill>
                <a:srgbClr val="002060"/>
              </a:solidFill>
            </a:endParaRPr>
          </a:p>
          <a:p>
            <a:pPr marL="0" lvl="1" algn="just"/>
            <a:r>
              <a:rPr lang="en-US" dirty="0">
                <a:solidFill>
                  <a:srgbClr val="002060"/>
                </a:solidFill>
              </a:rPr>
              <a:t>A RAID solution can be either hardware-based or software-based. The following terms describe how RAID stores data on the various disks:</a:t>
            </a:r>
          </a:p>
          <a:p>
            <a:pPr marL="742950" lvl="2" indent="-285750" algn="just">
              <a:buFont typeface="Wingdings" panose="05000000000000000000" pitchFamily="2" charset="2"/>
              <a:buChar char="Ø"/>
            </a:pPr>
            <a:r>
              <a:rPr lang="en-US" dirty="0">
                <a:solidFill>
                  <a:srgbClr val="002060"/>
                </a:solidFill>
              </a:rPr>
              <a:t>Parity - Detects data errors.</a:t>
            </a:r>
          </a:p>
          <a:p>
            <a:pPr marL="742950" lvl="2" indent="-285750" algn="just">
              <a:buFont typeface="Wingdings" panose="05000000000000000000" pitchFamily="2" charset="2"/>
              <a:buChar char="Ø"/>
            </a:pPr>
            <a:endParaRPr lang="en-US" dirty="0">
              <a:solidFill>
                <a:srgbClr val="002060"/>
              </a:solidFill>
            </a:endParaRPr>
          </a:p>
          <a:p>
            <a:pPr marL="742950" lvl="2" indent="-285750" algn="just">
              <a:buFont typeface="Wingdings" panose="05000000000000000000" pitchFamily="2" charset="2"/>
              <a:buChar char="Ø"/>
            </a:pPr>
            <a:r>
              <a:rPr lang="en-US" dirty="0">
                <a:solidFill>
                  <a:srgbClr val="002060"/>
                </a:solidFill>
              </a:rPr>
              <a:t>Striping - Writes data across multiple drives.</a:t>
            </a:r>
          </a:p>
          <a:p>
            <a:pPr marL="742950" lvl="2" indent="-285750" algn="just">
              <a:buFont typeface="Wingdings" panose="05000000000000000000" pitchFamily="2" charset="2"/>
              <a:buChar char="Ø"/>
            </a:pPr>
            <a:endParaRPr lang="en-US" dirty="0">
              <a:solidFill>
                <a:srgbClr val="002060"/>
              </a:solidFill>
            </a:endParaRPr>
          </a:p>
          <a:p>
            <a:pPr marL="742950" lvl="2" indent="-285750" algn="just">
              <a:buFont typeface="Wingdings" panose="05000000000000000000" pitchFamily="2" charset="2"/>
              <a:buChar char="Ø"/>
            </a:pPr>
            <a:r>
              <a:rPr lang="en-US" dirty="0">
                <a:solidFill>
                  <a:srgbClr val="002060"/>
                </a:solidFill>
              </a:rPr>
              <a:t>Mirroring - Stores duplicate data on a second drive.</a:t>
            </a:r>
          </a:p>
        </p:txBody>
      </p:sp>
    </p:spTree>
    <p:custDataLst>
      <p:tags r:id="rId1"/>
    </p:custDataLst>
    <p:extLst>
      <p:ext uri="{BB962C8B-B14F-4D97-AF65-F5344CB8AC3E}">
        <p14:creationId xmlns:p14="http://schemas.microsoft.com/office/powerpoint/2010/main" val="1178527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Redundancy</a:t>
            </a:r>
            <a:endParaRPr lang="en-US" sz="3200" dirty="0"/>
          </a:p>
        </p:txBody>
      </p:sp>
      <p:sp>
        <p:nvSpPr>
          <p:cNvPr id="17" name="Rectangle 16"/>
          <p:cNvSpPr/>
          <p:nvPr/>
        </p:nvSpPr>
        <p:spPr>
          <a:xfrm>
            <a:off x="144088" y="639456"/>
            <a:ext cx="8881241" cy="5078313"/>
          </a:xfrm>
          <a:prstGeom prst="rect">
            <a:avLst/>
          </a:prstGeom>
        </p:spPr>
        <p:txBody>
          <a:bodyPr wrap="square">
            <a:spAutoFit/>
          </a:bodyPr>
          <a:lstStyle/>
          <a:p>
            <a:pPr marL="0" lvl="1" algn="just"/>
            <a:r>
              <a:rPr lang="en-US" b="1" i="1" dirty="0">
                <a:solidFill>
                  <a:srgbClr val="002060"/>
                </a:solidFill>
                <a:effectLst>
                  <a:outerShdw blurRad="38100" dist="38100" dir="2700000" algn="tl">
                    <a:srgbClr val="000000">
                      <a:alpha val="43137"/>
                    </a:srgbClr>
                  </a:outerShdw>
                </a:effectLst>
              </a:rPr>
              <a:t>Spanning Tree </a:t>
            </a:r>
            <a:r>
              <a:rPr lang="en-US" dirty="0">
                <a:solidFill>
                  <a:srgbClr val="002060"/>
                </a:solidFill>
              </a:rPr>
              <a:t>is a network protocol that provides for redundancy: </a:t>
            </a:r>
          </a:p>
          <a:p>
            <a:pPr marL="285750" lvl="1" indent="-285750" algn="just">
              <a:buFont typeface="Courier New" panose="02070309020205020404" pitchFamily="49" charset="0"/>
              <a:buChar char="o"/>
            </a:pPr>
            <a:r>
              <a:rPr lang="en-US" dirty="0">
                <a:solidFill>
                  <a:srgbClr val="002060"/>
                </a:solidFill>
              </a:rPr>
              <a:t>The basic function of STP is to prevent loops on a network when switches interconnect via multiple paths. </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STP ensures that redundant physical links are loop-free. It ensures that there is only one logical path between all destinations on the network. </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STP intentionally blocks redundant paths that could cause a loop.</a:t>
            </a:r>
          </a:p>
          <a:p>
            <a:pPr marL="285750" lvl="1" indent="-285750" algn="just">
              <a:buFont typeface="Courier New" panose="02070309020205020404" pitchFamily="49" charset="0"/>
              <a:buChar char="o"/>
            </a:pPr>
            <a:endParaRPr lang="en-US" dirty="0">
              <a:solidFill>
                <a:srgbClr val="002060"/>
              </a:solidFill>
            </a:endParaRPr>
          </a:p>
          <a:p>
            <a:pPr marL="0" lvl="1" algn="just"/>
            <a:endParaRPr lang="en-US" dirty="0">
              <a:solidFill>
                <a:srgbClr val="002060"/>
              </a:solidFill>
            </a:endParaRPr>
          </a:p>
          <a:p>
            <a:pPr marL="0" lvl="1" algn="just"/>
            <a:r>
              <a:rPr lang="en-US" dirty="0">
                <a:solidFill>
                  <a:srgbClr val="002060"/>
                </a:solidFill>
              </a:rPr>
              <a:t>The </a:t>
            </a:r>
            <a:r>
              <a:rPr lang="en-US" b="1" i="1" dirty="0">
                <a:solidFill>
                  <a:srgbClr val="002060"/>
                </a:solidFill>
                <a:effectLst>
                  <a:outerShdw blurRad="38100" dist="38100" dir="2700000" algn="tl">
                    <a:srgbClr val="000000">
                      <a:alpha val="43137"/>
                    </a:srgbClr>
                  </a:outerShdw>
                </a:effectLst>
              </a:rPr>
              <a:t>default gateway </a:t>
            </a:r>
            <a:r>
              <a:rPr lang="en-US" dirty="0">
                <a:solidFill>
                  <a:srgbClr val="002060"/>
                </a:solidFill>
              </a:rPr>
              <a:t>is typically the router that provides devices access to the rest of the network or to the Internet. If there is only one router serving as the default gateway, it is a single point of failure. </a:t>
            </a:r>
          </a:p>
          <a:p>
            <a:pPr marL="0" lvl="1" algn="just"/>
            <a:r>
              <a:rPr lang="en-US" dirty="0">
                <a:solidFill>
                  <a:srgbClr val="002060"/>
                </a:solidFill>
              </a:rPr>
              <a:t>Router redundancy involves:</a:t>
            </a:r>
          </a:p>
          <a:p>
            <a:pPr marL="742950" lvl="2" indent="-285750" algn="just">
              <a:buFont typeface="Wingdings" panose="05000000000000000000" pitchFamily="2" charset="2"/>
              <a:buChar char="ü"/>
            </a:pPr>
            <a:r>
              <a:rPr lang="en-US" dirty="0">
                <a:solidFill>
                  <a:srgbClr val="002060"/>
                </a:solidFill>
              </a:rPr>
              <a:t>Choosing to install an additional standby router.</a:t>
            </a:r>
          </a:p>
          <a:p>
            <a:pPr marL="742950" lvl="2" indent="-285750" algn="just">
              <a:buFont typeface="Wingdings" panose="05000000000000000000" pitchFamily="2" charset="2"/>
              <a:buChar char="ü"/>
            </a:pPr>
            <a:endParaRPr lang="en-US" dirty="0">
              <a:solidFill>
                <a:srgbClr val="002060"/>
              </a:solidFill>
            </a:endParaRPr>
          </a:p>
          <a:p>
            <a:pPr marL="742950" lvl="2" indent="-285750" algn="just">
              <a:buFont typeface="Wingdings" panose="05000000000000000000" pitchFamily="2" charset="2"/>
              <a:buChar char="ü"/>
            </a:pPr>
            <a:r>
              <a:rPr lang="en-US" dirty="0">
                <a:solidFill>
                  <a:srgbClr val="002060"/>
                </a:solidFill>
              </a:rPr>
              <a:t>The ability of a network to dynamically recover from the failure of a router acting as a default gateway is known as first-hop redundancy.</a:t>
            </a:r>
          </a:p>
        </p:txBody>
      </p:sp>
      <p:pic>
        <p:nvPicPr>
          <p:cNvPr id="4" name="Picture 3"/>
          <p:cNvPicPr>
            <a:picLocks noChangeAspect="1"/>
          </p:cNvPicPr>
          <p:nvPr/>
        </p:nvPicPr>
        <p:blipFill>
          <a:blip r:embed="rId4"/>
          <a:stretch>
            <a:fillRect/>
          </a:stretch>
        </p:blipFill>
        <p:spPr>
          <a:xfrm>
            <a:off x="9025329" y="681496"/>
            <a:ext cx="3038228" cy="2156162"/>
          </a:xfrm>
          <a:prstGeom prst="rect">
            <a:avLst/>
          </a:prstGeom>
        </p:spPr>
      </p:pic>
      <p:pic>
        <p:nvPicPr>
          <p:cNvPr id="5" name="Picture 4"/>
          <p:cNvPicPr>
            <a:picLocks noChangeAspect="1"/>
          </p:cNvPicPr>
          <p:nvPr/>
        </p:nvPicPr>
        <p:blipFill>
          <a:blip r:embed="rId5"/>
          <a:stretch>
            <a:fillRect/>
          </a:stretch>
        </p:blipFill>
        <p:spPr>
          <a:xfrm>
            <a:off x="9025329" y="2966645"/>
            <a:ext cx="3133267" cy="2622137"/>
          </a:xfrm>
          <a:prstGeom prst="rect">
            <a:avLst/>
          </a:prstGeom>
        </p:spPr>
      </p:pic>
    </p:spTree>
    <p:custDataLst>
      <p:tags r:id="rId1"/>
    </p:custDataLst>
    <p:extLst>
      <p:ext uri="{BB962C8B-B14F-4D97-AF65-F5344CB8AC3E}">
        <p14:creationId xmlns:p14="http://schemas.microsoft.com/office/powerpoint/2010/main" val="675495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Redundancy</a:t>
            </a:r>
            <a:endParaRPr lang="en-US" sz="3200" dirty="0"/>
          </a:p>
        </p:txBody>
      </p:sp>
      <p:sp>
        <p:nvSpPr>
          <p:cNvPr id="17" name="Rectangle 16"/>
          <p:cNvSpPr/>
          <p:nvPr/>
        </p:nvSpPr>
        <p:spPr>
          <a:xfrm>
            <a:off x="144087" y="639456"/>
            <a:ext cx="11900767" cy="5078313"/>
          </a:xfrm>
          <a:prstGeom prst="rect">
            <a:avLst/>
          </a:prstGeom>
        </p:spPr>
        <p:txBody>
          <a:bodyPr wrap="square">
            <a:spAutoFit/>
          </a:bodyPr>
          <a:lstStyle/>
          <a:p>
            <a:pPr marL="0" lvl="1" algn="just"/>
            <a:r>
              <a:rPr lang="en-US" b="1" dirty="0">
                <a:solidFill>
                  <a:srgbClr val="002060"/>
                </a:solidFill>
              </a:rPr>
              <a:t>Location Redundancy </a:t>
            </a:r>
          </a:p>
          <a:p>
            <a:pPr marL="0" lvl="1" algn="just"/>
            <a:r>
              <a:rPr lang="en-US" dirty="0">
                <a:solidFill>
                  <a:srgbClr val="002060"/>
                </a:solidFill>
              </a:rPr>
              <a:t>An organization may need to consider location redundancy depending on its needs. The following outlines three forms of location redundancy:</a:t>
            </a:r>
          </a:p>
          <a:p>
            <a:pPr marL="0" lvl="1" algn="just"/>
            <a:endParaRPr lang="en-US" b="1" dirty="0">
              <a:solidFill>
                <a:srgbClr val="002060"/>
              </a:solidFill>
            </a:endParaRPr>
          </a:p>
          <a:p>
            <a:pPr marL="0" lvl="1" algn="just"/>
            <a:r>
              <a:rPr lang="en-US" b="1" dirty="0">
                <a:solidFill>
                  <a:srgbClr val="002060"/>
                </a:solidFill>
              </a:rPr>
              <a:t>Synchronous </a:t>
            </a:r>
          </a:p>
          <a:p>
            <a:pPr marL="0" lvl="1" algn="just"/>
            <a:r>
              <a:rPr lang="en-US" b="1" i="1" dirty="0">
                <a:solidFill>
                  <a:srgbClr val="C00000"/>
                </a:solidFill>
              </a:rPr>
              <a:t>Synchronizes both locations in real time</a:t>
            </a:r>
            <a:r>
              <a:rPr lang="en-US" dirty="0">
                <a:solidFill>
                  <a:srgbClr val="002060"/>
                </a:solidFill>
              </a:rPr>
              <a:t>, requires high bandwidth and locations must be close together to reduce latency.</a:t>
            </a:r>
          </a:p>
          <a:p>
            <a:pPr marL="0" lvl="1" algn="just"/>
            <a:endParaRPr lang="en-US" b="1" dirty="0">
              <a:solidFill>
                <a:srgbClr val="002060"/>
              </a:solidFill>
            </a:endParaRPr>
          </a:p>
          <a:p>
            <a:pPr marL="0" lvl="1" algn="just"/>
            <a:r>
              <a:rPr lang="en-US" b="1" dirty="0">
                <a:solidFill>
                  <a:srgbClr val="002060"/>
                </a:solidFill>
              </a:rPr>
              <a:t>Asynchronous Replication</a:t>
            </a:r>
            <a:r>
              <a:rPr lang="en-US" dirty="0">
                <a:solidFill>
                  <a:srgbClr val="002060"/>
                </a:solidFill>
              </a:rPr>
              <a:t> </a:t>
            </a:r>
          </a:p>
          <a:p>
            <a:pPr marL="0" lvl="1" algn="just"/>
            <a:r>
              <a:rPr lang="en-US" b="1" i="1" dirty="0">
                <a:solidFill>
                  <a:srgbClr val="C00000"/>
                </a:solidFill>
              </a:rPr>
              <a:t>Not synchronized in real time</a:t>
            </a:r>
            <a:r>
              <a:rPr lang="en-US" dirty="0">
                <a:solidFill>
                  <a:srgbClr val="002060"/>
                </a:solidFill>
              </a:rPr>
              <a:t> but close to it, requires less bandwidth and sites can be further apart because latency is less of an issue.</a:t>
            </a:r>
          </a:p>
          <a:p>
            <a:pPr marL="0" lvl="1" algn="just"/>
            <a:endParaRPr lang="en-US" b="1" dirty="0">
              <a:solidFill>
                <a:srgbClr val="002060"/>
              </a:solidFill>
            </a:endParaRPr>
          </a:p>
          <a:p>
            <a:pPr marL="0" lvl="1" algn="just"/>
            <a:r>
              <a:rPr lang="en-US" b="1" dirty="0">
                <a:solidFill>
                  <a:srgbClr val="002060"/>
                </a:solidFill>
              </a:rPr>
              <a:t>Point-in-time-Replication </a:t>
            </a:r>
          </a:p>
          <a:p>
            <a:pPr marL="0" lvl="1" algn="just"/>
            <a:r>
              <a:rPr lang="en-US" b="1" i="1" dirty="0">
                <a:solidFill>
                  <a:srgbClr val="C00000"/>
                </a:solidFill>
              </a:rPr>
              <a:t>Updates the backup data location periodically </a:t>
            </a:r>
            <a:r>
              <a:rPr lang="en-US" dirty="0">
                <a:solidFill>
                  <a:srgbClr val="002060"/>
                </a:solidFill>
              </a:rPr>
              <a:t>and is the most bandwidth conservative option because it does not require a constant connection.</a:t>
            </a:r>
          </a:p>
          <a:p>
            <a:pPr marL="0" lvl="1" algn="just"/>
            <a:endParaRPr lang="en-US" dirty="0">
              <a:solidFill>
                <a:srgbClr val="002060"/>
              </a:solidFill>
            </a:endParaRPr>
          </a:p>
          <a:p>
            <a:pPr marL="0" lvl="1" algn="just"/>
            <a:r>
              <a:rPr lang="en-US" b="1" dirty="0">
                <a:solidFill>
                  <a:srgbClr val="002060"/>
                </a:solidFill>
              </a:rPr>
              <a:t>Resiliency</a:t>
            </a:r>
            <a:r>
              <a:rPr lang="en-US" dirty="0">
                <a:solidFill>
                  <a:srgbClr val="002060"/>
                </a:solidFill>
              </a:rPr>
              <a:t> defines the </a:t>
            </a:r>
            <a:r>
              <a:rPr lang="en-US" b="1" i="1" dirty="0">
                <a:solidFill>
                  <a:srgbClr val="C00000"/>
                </a:solidFill>
              </a:rPr>
              <a:t>methods and configurations used to make a system or network tolerant of failure</a:t>
            </a:r>
            <a:r>
              <a:rPr lang="en-US" dirty="0">
                <a:solidFill>
                  <a:srgbClr val="002060"/>
                </a:solidFill>
              </a:rPr>
              <a:t>. Routing protocols provide resiliency. Resilient design is more than just adding redundancy. Resiliency is critical to understand the business needs of the organization, and then incorporate redundancy to create a resilient network</a:t>
            </a:r>
          </a:p>
        </p:txBody>
      </p:sp>
    </p:spTree>
    <p:custDataLst>
      <p:tags r:id="rId1"/>
    </p:custDataLst>
    <p:extLst>
      <p:ext uri="{BB962C8B-B14F-4D97-AF65-F5344CB8AC3E}">
        <p14:creationId xmlns:p14="http://schemas.microsoft.com/office/powerpoint/2010/main" val="1578908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Incident Response</a:t>
            </a:r>
            <a:endParaRPr lang="en-US" sz="3200" dirty="0"/>
          </a:p>
        </p:txBody>
      </p:sp>
      <p:sp>
        <p:nvSpPr>
          <p:cNvPr id="17" name="Rectangle 16"/>
          <p:cNvSpPr/>
          <p:nvPr/>
        </p:nvSpPr>
        <p:spPr>
          <a:xfrm>
            <a:off x="144087" y="681496"/>
            <a:ext cx="11974341" cy="4462760"/>
          </a:xfrm>
          <a:prstGeom prst="rect">
            <a:avLst/>
          </a:prstGeom>
        </p:spPr>
        <p:txBody>
          <a:bodyPr wrap="square">
            <a:spAutoFit/>
          </a:bodyPr>
          <a:lstStyle/>
          <a:p>
            <a:pPr algn="just"/>
            <a:r>
              <a:rPr lang="en-US" dirty="0">
                <a:solidFill>
                  <a:srgbClr val="002060"/>
                </a:solidFill>
              </a:rPr>
              <a:t>Incident response defines the procedures that an organization follows after an event occurs outside the normal range. When an incident occurs, the organization must know how to respond. Organizations needs to develop an incident response plan and put together a Computer Security Incident Response Team (CSIRT) to manage the response. </a:t>
            </a:r>
          </a:p>
          <a:p>
            <a:pPr algn="ctr"/>
            <a:r>
              <a:rPr lang="en-US" dirty="0">
                <a:solidFill>
                  <a:srgbClr val="C00000"/>
                </a:solidFill>
              </a:rPr>
              <a:t>Incident response has consist of four phases:</a:t>
            </a:r>
          </a:p>
          <a:p>
            <a:pPr marL="800100" lvl="1" indent="-342900" algn="just">
              <a:buFont typeface="+mj-lt"/>
              <a:buAutoNum type="arabicPeriod"/>
            </a:pPr>
            <a:r>
              <a:rPr lang="en-US" b="1" dirty="0">
                <a:solidFill>
                  <a:srgbClr val="002060"/>
                </a:solidFill>
              </a:rPr>
              <a:t>Preparation </a:t>
            </a:r>
            <a:r>
              <a:rPr lang="en-US" sz="1600" i="1" dirty="0">
                <a:solidFill>
                  <a:srgbClr val="002060"/>
                </a:solidFill>
              </a:rPr>
              <a:t>planning for potential incidents</a:t>
            </a:r>
          </a:p>
          <a:p>
            <a:pPr marL="800100" lvl="1" indent="-342900" algn="just">
              <a:buFont typeface="+mj-lt"/>
              <a:buAutoNum type="arabicPeriod"/>
            </a:pPr>
            <a:r>
              <a:rPr lang="en-US" b="1" dirty="0">
                <a:solidFill>
                  <a:srgbClr val="002060"/>
                </a:solidFill>
              </a:rPr>
              <a:t>Detection and Analysis </a:t>
            </a:r>
            <a:r>
              <a:rPr lang="en-US" sz="1600" i="1" dirty="0">
                <a:solidFill>
                  <a:srgbClr val="002060"/>
                </a:solidFill>
              </a:rPr>
              <a:t>discovering the incident</a:t>
            </a:r>
          </a:p>
          <a:p>
            <a:pPr marL="800100" lvl="1" indent="-342900" algn="just">
              <a:buFont typeface="+mj-lt"/>
              <a:buAutoNum type="arabicPeriod"/>
            </a:pPr>
            <a:r>
              <a:rPr lang="en-US" b="1" dirty="0">
                <a:solidFill>
                  <a:srgbClr val="002060"/>
                </a:solidFill>
              </a:rPr>
              <a:t>Containment and Eradication, and Recovery </a:t>
            </a:r>
            <a:r>
              <a:rPr lang="en-US" sz="1600" i="1" dirty="0">
                <a:solidFill>
                  <a:srgbClr val="002060"/>
                </a:solidFill>
              </a:rPr>
              <a:t>efforts to immediately contain/eradicate the threat &amp; begin recovery</a:t>
            </a:r>
            <a:endParaRPr lang="en-US" i="1" dirty="0">
              <a:solidFill>
                <a:srgbClr val="002060"/>
              </a:solidFill>
            </a:endParaRPr>
          </a:p>
          <a:p>
            <a:pPr marL="800100" lvl="1" indent="-342900" algn="just">
              <a:buFont typeface="+mj-lt"/>
              <a:buAutoNum type="arabicPeriod"/>
            </a:pPr>
            <a:r>
              <a:rPr lang="en-US" b="1" dirty="0">
                <a:solidFill>
                  <a:srgbClr val="002060"/>
                </a:solidFill>
              </a:rPr>
              <a:t>Post-Incident Follow-Up </a:t>
            </a:r>
            <a:r>
              <a:rPr lang="en-US" sz="1600" i="1" dirty="0">
                <a:solidFill>
                  <a:srgbClr val="002060"/>
                </a:solidFill>
              </a:rPr>
              <a:t>investigate the cause of the incident &amp; ask questions to better understand the nature of the threat</a:t>
            </a:r>
            <a:endParaRPr lang="en-US" i="1" dirty="0">
              <a:solidFill>
                <a:srgbClr val="002060"/>
              </a:solidFill>
            </a:endParaRPr>
          </a:p>
          <a:p>
            <a:pPr algn="just"/>
            <a:endParaRPr lang="en-US" dirty="0">
              <a:solidFill>
                <a:srgbClr val="002060"/>
              </a:solidFill>
            </a:endParaRPr>
          </a:p>
          <a:p>
            <a:pPr algn="ctr"/>
            <a:r>
              <a:rPr lang="en-US" dirty="0">
                <a:solidFill>
                  <a:srgbClr val="C00000"/>
                </a:solidFill>
              </a:rPr>
              <a:t>There are many technologies that are used to implement an incident response:</a:t>
            </a:r>
          </a:p>
          <a:p>
            <a:pPr algn="just"/>
            <a:r>
              <a:rPr lang="en-US" b="1" dirty="0">
                <a:solidFill>
                  <a:srgbClr val="002060"/>
                </a:solidFill>
              </a:rPr>
              <a:t>Network Admission Control (NAC) </a:t>
            </a:r>
            <a:r>
              <a:rPr lang="en-US" sz="1600" i="1" dirty="0">
                <a:solidFill>
                  <a:srgbClr val="002060"/>
                </a:solidFill>
              </a:rPr>
              <a:t>allows network access for authorized users with compliant systems. A compliant system meets all of the policy requirements of the organization. </a:t>
            </a:r>
            <a:endParaRPr lang="en-US" i="1" dirty="0">
              <a:solidFill>
                <a:srgbClr val="002060"/>
              </a:solidFill>
            </a:endParaRPr>
          </a:p>
          <a:p>
            <a:pPr algn="just"/>
            <a:r>
              <a:rPr lang="en-US" b="1" dirty="0">
                <a:solidFill>
                  <a:srgbClr val="002060"/>
                </a:solidFill>
              </a:rPr>
              <a:t>Intrusion Detection Systems (IDSs) </a:t>
            </a:r>
            <a:r>
              <a:rPr lang="en-US" sz="1600" i="1" dirty="0">
                <a:solidFill>
                  <a:srgbClr val="002060"/>
                </a:solidFill>
              </a:rPr>
              <a:t>monitor the traffic on a network. IDS systems are passive. </a:t>
            </a:r>
          </a:p>
          <a:p>
            <a:pPr algn="just"/>
            <a:r>
              <a:rPr lang="en-US" b="1" dirty="0">
                <a:solidFill>
                  <a:srgbClr val="002060"/>
                </a:solidFill>
              </a:rPr>
              <a:t>Intrusion Prevention Systems </a:t>
            </a:r>
            <a:r>
              <a:rPr lang="en-US" sz="1600" i="1" dirty="0">
                <a:solidFill>
                  <a:srgbClr val="002060"/>
                </a:solidFill>
              </a:rPr>
              <a:t>operates in inline mode. It can detect and immediately address a network problem.</a:t>
            </a:r>
          </a:p>
          <a:p>
            <a:pPr algn="just"/>
            <a:r>
              <a:rPr lang="en-US" b="1">
                <a:solidFill>
                  <a:srgbClr val="002060"/>
                </a:solidFill>
              </a:rPr>
              <a:t>Advanced </a:t>
            </a:r>
            <a:r>
              <a:rPr lang="en-US" b="1" dirty="0">
                <a:solidFill>
                  <a:srgbClr val="002060"/>
                </a:solidFill>
              </a:rPr>
              <a:t>Threat Intelligence </a:t>
            </a:r>
            <a:r>
              <a:rPr lang="en-US" sz="1600" i="1" dirty="0">
                <a:solidFill>
                  <a:srgbClr val="002060"/>
                </a:solidFill>
              </a:rPr>
              <a:t>can help organizations detect attacks during one of the stages of the cyberattack (and sometimes before with the right information).</a:t>
            </a:r>
          </a:p>
        </p:txBody>
      </p:sp>
    </p:spTree>
    <p:custDataLst>
      <p:tags r:id="rId1"/>
    </p:custDataLst>
    <p:extLst>
      <p:ext uri="{BB962C8B-B14F-4D97-AF65-F5344CB8AC3E}">
        <p14:creationId xmlns:p14="http://schemas.microsoft.com/office/powerpoint/2010/main" val="3559111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Disaster Recovery</a:t>
            </a:r>
            <a:endParaRPr lang="en-US" sz="3200" dirty="0"/>
          </a:p>
        </p:txBody>
      </p:sp>
      <p:sp>
        <p:nvSpPr>
          <p:cNvPr id="17" name="Rectangle 16"/>
          <p:cNvSpPr/>
          <p:nvPr/>
        </p:nvSpPr>
        <p:spPr>
          <a:xfrm>
            <a:off x="144087" y="681496"/>
            <a:ext cx="11837707" cy="4247317"/>
          </a:xfrm>
          <a:prstGeom prst="rect">
            <a:avLst/>
          </a:prstGeom>
        </p:spPr>
        <p:txBody>
          <a:bodyPr wrap="square">
            <a:spAutoFit/>
          </a:bodyPr>
          <a:lstStyle/>
          <a:p>
            <a:pPr algn="just"/>
            <a:r>
              <a:rPr lang="en-US" b="1" dirty="0">
                <a:solidFill>
                  <a:srgbClr val="002060"/>
                </a:solidFill>
              </a:rPr>
              <a:t>Types of Disasters </a:t>
            </a:r>
          </a:p>
          <a:p>
            <a:pPr marL="285750" indent="-285750" algn="just">
              <a:buFont typeface="Wingdings" panose="05000000000000000000" pitchFamily="2" charset="2"/>
              <a:buChar char="ü"/>
            </a:pPr>
            <a:r>
              <a:rPr lang="en-US" dirty="0">
                <a:solidFill>
                  <a:srgbClr val="002060"/>
                </a:solidFill>
              </a:rPr>
              <a:t>It is critical to keep an organization functioning when a disaster occurs. A disaster includes any natural or human-caused event that damages assets or property and impairs the ability for the organization to continue operating.</a:t>
            </a:r>
          </a:p>
          <a:p>
            <a:pPr algn="just"/>
            <a:endParaRPr lang="en-US" b="1" dirty="0">
              <a:solidFill>
                <a:srgbClr val="002060"/>
              </a:solidFill>
            </a:endParaRPr>
          </a:p>
          <a:p>
            <a:pPr algn="just"/>
            <a:r>
              <a:rPr lang="en-US" b="1" dirty="0">
                <a:solidFill>
                  <a:srgbClr val="002060"/>
                </a:solidFill>
              </a:rPr>
              <a:t>Natural Disasters </a:t>
            </a:r>
            <a:endParaRPr lang="en-US" dirty="0">
              <a:solidFill>
                <a:srgbClr val="002060"/>
              </a:solidFill>
            </a:endParaRPr>
          </a:p>
          <a:p>
            <a:pPr marL="742950" lvl="1" indent="-285750" algn="just">
              <a:buFont typeface="Wingdings" panose="05000000000000000000" pitchFamily="2" charset="2"/>
              <a:buChar char="ü"/>
            </a:pPr>
            <a:r>
              <a:rPr lang="en-US" dirty="0">
                <a:solidFill>
                  <a:srgbClr val="002060"/>
                </a:solidFill>
              </a:rPr>
              <a:t>geological disasters (earthquakes, landslides, volcanoes, and tsunamis), meteorological disasters (hurricanes, tornadoes, snow storms, lightning, and hail), health disasters (widespread illnesses, quarantines, and pandemics) and miscellaneous disasters (fires, floods, solar storms, and avalanches).</a:t>
            </a:r>
          </a:p>
          <a:p>
            <a:pPr algn="just"/>
            <a:endParaRPr lang="en-US" dirty="0">
              <a:solidFill>
                <a:srgbClr val="002060"/>
              </a:solidFill>
            </a:endParaRPr>
          </a:p>
          <a:p>
            <a:pPr algn="just"/>
            <a:r>
              <a:rPr lang="en-US" b="1" dirty="0">
                <a:solidFill>
                  <a:srgbClr val="002060"/>
                </a:solidFill>
              </a:rPr>
              <a:t>Human-caused Disasters</a:t>
            </a:r>
            <a:r>
              <a:rPr lang="en-US" dirty="0">
                <a:solidFill>
                  <a:srgbClr val="002060"/>
                </a:solidFill>
              </a:rPr>
              <a:t> </a:t>
            </a:r>
          </a:p>
          <a:p>
            <a:pPr marL="742950" lvl="1" indent="-285750" algn="just">
              <a:buFont typeface="Wingdings" panose="05000000000000000000" pitchFamily="2" charset="2"/>
              <a:buChar char="ü"/>
            </a:pPr>
            <a:r>
              <a:rPr lang="en-US" dirty="0">
                <a:solidFill>
                  <a:srgbClr val="002060"/>
                </a:solidFill>
              </a:rPr>
              <a:t>labor events (strikes, walkouts, and slowdowns), social-political events (vandalism, blockades, protests, sabotage, terrorism, and war), materials events (hazardous spills and fires) and utilities disruptions (power failures, communication outages, fuel shortages, and radioactive fallout)</a:t>
            </a:r>
          </a:p>
          <a:p>
            <a:pPr marL="285750" indent="-285750">
              <a:buFont typeface="Wingdings" panose="05000000000000000000" pitchFamily="2" charset="2"/>
              <a:buChar char="ü"/>
            </a:pPr>
            <a:endParaRPr lang="en-US" dirty="0">
              <a:solidFill>
                <a:srgbClr val="002060"/>
              </a:solidFill>
            </a:endParaRPr>
          </a:p>
          <a:p>
            <a:pPr marL="285750" indent="-285750" algn="just">
              <a:buFont typeface="Wingdings" panose="05000000000000000000" pitchFamily="2" charset="2"/>
              <a:buChar char="ü"/>
            </a:pPr>
            <a:endParaRPr lang="en-US" dirty="0">
              <a:solidFill>
                <a:srgbClr val="FF0000"/>
              </a:solidFill>
            </a:endParaRPr>
          </a:p>
        </p:txBody>
      </p:sp>
    </p:spTree>
    <p:custDataLst>
      <p:tags r:id="rId1"/>
    </p:custDataLst>
    <p:extLst>
      <p:ext uri="{BB962C8B-B14F-4D97-AF65-F5344CB8AC3E}">
        <p14:creationId xmlns:p14="http://schemas.microsoft.com/office/powerpoint/2010/main" val="1907419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Disaster Recovery</a:t>
            </a:r>
            <a:endParaRPr lang="en-US" sz="3200" dirty="0"/>
          </a:p>
        </p:txBody>
      </p:sp>
      <p:sp>
        <p:nvSpPr>
          <p:cNvPr id="17" name="Rectangle 16"/>
          <p:cNvSpPr/>
          <p:nvPr/>
        </p:nvSpPr>
        <p:spPr>
          <a:xfrm>
            <a:off x="144087" y="681496"/>
            <a:ext cx="11837707" cy="1200329"/>
          </a:xfrm>
          <a:prstGeom prst="rect">
            <a:avLst/>
          </a:prstGeom>
        </p:spPr>
        <p:txBody>
          <a:bodyPr wrap="square">
            <a:spAutoFit/>
          </a:bodyPr>
          <a:lstStyle/>
          <a:p>
            <a:pPr algn="just"/>
            <a:r>
              <a:rPr lang="en-US" b="1" dirty="0">
                <a:solidFill>
                  <a:srgbClr val="002060"/>
                </a:solidFill>
              </a:rPr>
              <a:t>Need for Business Continuity</a:t>
            </a:r>
          </a:p>
          <a:p>
            <a:pPr algn="just"/>
            <a:r>
              <a:rPr lang="en-US" i="1" dirty="0">
                <a:solidFill>
                  <a:srgbClr val="002060"/>
                </a:solidFill>
              </a:rPr>
              <a:t>Business continuity is one of the most important concepts in computer security. Even though companies do whatever they can to prevent disasters and loss of data, it is impossible to predict every scenario. It is important for companies to have plans in place that ensure business continuity regardless of what may occur. </a:t>
            </a:r>
          </a:p>
        </p:txBody>
      </p:sp>
      <p:sp>
        <p:nvSpPr>
          <p:cNvPr id="2" name="Rectangle 1"/>
          <p:cNvSpPr/>
          <p:nvPr/>
        </p:nvSpPr>
        <p:spPr>
          <a:xfrm>
            <a:off x="5770177" y="1881825"/>
            <a:ext cx="6355704" cy="3693319"/>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b="1" dirty="0">
                <a:solidFill>
                  <a:schemeClr val="tx1">
                    <a:lumMod val="95000"/>
                    <a:lumOff val="5000"/>
                  </a:schemeClr>
                </a:solidFill>
              </a:rPr>
              <a:t>Business Continuity Best Practices</a:t>
            </a:r>
          </a:p>
          <a:p>
            <a:pPr marL="342900" indent="-342900">
              <a:buFont typeface="Wingdings" panose="05000000000000000000" pitchFamily="2" charset="2"/>
              <a:buChar char="ü"/>
            </a:pPr>
            <a:r>
              <a:rPr lang="en-US" dirty="0">
                <a:solidFill>
                  <a:schemeClr val="tx1">
                    <a:lumMod val="95000"/>
                    <a:lumOff val="5000"/>
                  </a:schemeClr>
                </a:solidFill>
              </a:rPr>
              <a:t>Write a policy that provides guidance to develop the business continuity plan and assigns roles to carry out the tasks.</a:t>
            </a:r>
          </a:p>
          <a:p>
            <a:pPr marL="342900" indent="-342900">
              <a:buFont typeface="Wingdings" panose="05000000000000000000" pitchFamily="2" charset="2"/>
              <a:buChar char="ü"/>
            </a:pPr>
            <a:r>
              <a:rPr lang="en-US" dirty="0">
                <a:solidFill>
                  <a:schemeClr val="tx1">
                    <a:lumMod val="95000"/>
                    <a:lumOff val="5000"/>
                  </a:schemeClr>
                </a:solidFill>
              </a:rPr>
              <a:t>Identify critical systems and processes, and prioritize them based on necessity.</a:t>
            </a:r>
          </a:p>
          <a:p>
            <a:pPr marL="342900" indent="-342900">
              <a:buFont typeface="Wingdings" panose="05000000000000000000" pitchFamily="2" charset="2"/>
              <a:buChar char="ü"/>
            </a:pPr>
            <a:r>
              <a:rPr lang="en-US" dirty="0">
                <a:solidFill>
                  <a:schemeClr val="tx1">
                    <a:lumMod val="95000"/>
                    <a:lumOff val="5000"/>
                  </a:schemeClr>
                </a:solidFill>
              </a:rPr>
              <a:t>Identify vulnerabilities, threats, and calculate risks.</a:t>
            </a:r>
          </a:p>
          <a:p>
            <a:pPr marL="342900" indent="-342900">
              <a:buFont typeface="Wingdings" panose="05000000000000000000" pitchFamily="2" charset="2"/>
              <a:buChar char="ü"/>
            </a:pPr>
            <a:r>
              <a:rPr lang="en-US" dirty="0">
                <a:solidFill>
                  <a:schemeClr val="tx1">
                    <a:lumMod val="95000"/>
                    <a:lumOff val="5000"/>
                  </a:schemeClr>
                </a:solidFill>
              </a:rPr>
              <a:t>Identify and implement controls and countermeasures to reduce risk.</a:t>
            </a:r>
          </a:p>
          <a:p>
            <a:pPr marL="342900" indent="-342900">
              <a:buFont typeface="Wingdings" panose="05000000000000000000" pitchFamily="2" charset="2"/>
              <a:buChar char="ü"/>
            </a:pPr>
            <a:r>
              <a:rPr lang="en-US" dirty="0">
                <a:solidFill>
                  <a:schemeClr val="tx1">
                    <a:lumMod val="95000"/>
                    <a:lumOff val="5000"/>
                  </a:schemeClr>
                </a:solidFill>
              </a:rPr>
              <a:t>Devise methods to bring back critical systems quickly.</a:t>
            </a:r>
          </a:p>
          <a:p>
            <a:pPr marL="342900" indent="-342900">
              <a:buFont typeface="Wingdings" panose="05000000000000000000" pitchFamily="2" charset="2"/>
              <a:buChar char="ü"/>
            </a:pPr>
            <a:r>
              <a:rPr lang="en-US" dirty="0">
                <a:solidFill>
                  <a:schemeClr val="tx1">
                    <a:lumMod val="95000"/>
                    <a:lumOff val="5000"/>
                  </a:schemeClr>
                </a:solidFill>
              </a:rPr>
              <a:t>Write procedures to keep the organization functioning when in a chaotic state.</a:t>
            </a:r>
          </a:p>
          <a:p>
            <a:pPr marL="342900" indent="-342900">
              <a:buFont typeface="Wingdings" panose="05000000000000000000" pitchFamily="2" charset="2"/>
              <a:buChar char="ü"/>
            </a:pPr>
            <a:r>
              <a:rPr lang="en-US" dirty="0">
                <a:solidFill>
                  <a:schemeClr val="tx1">
                    <a:lumMod val="95000"/>
                    <a:lumOff val="5000"/>
                  </a:schemeClr>
                </a:solidFill>
              </a:rPr>
              <a:t>Test the plan.</a:t>
            </a:r>
          </a:p>
          <a:p>
            <a:pPr marL="342900" indent="-342900">
              <a:buFont typeface="Wingdings" panose="05000000000000000000" pitchFamily="2" charset="2"/>
              <a:buChar char="ü"/>
            </a:pPr>
            <a:r>
              <a:rPr lang="en-US" dirty="0">
                <a:solidFill>
                  <a:schemeClr val="tx1">
                    <a:lumMod val="95000"/>
                    <a:lumOff val="5000"/>
                  </a:schemeClr>
                </a:solidFill>
              </a:rPr>
              <a:t>Update the plan regularly.</a:t>
            </a:r>
          </a:p>
        </p:txBody>
      </p:sp>
      <p:sp>
        <p:nvSpPr>
          <p:cNvPr id="4" name="Rectangle 3"/>
          <p:cNvSpPr/>
          <p:nvPr/>
        </p:nvSpPr>
        <p:spPr>
          <a:xfrm>
            <a:off x="168793" y="1881825"/>
            <a:ext cx="5394865" cy="3693319"/>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r>
              <a:rPr lang="en-US" b="1" dirty="0">
                <a:solidFill>
                  <a:srgbClr val="002060"/>
                </a:solidFill>
              </a:rPr>
              <a:t>Business Continuity Considerations</a:t>
            </a:r>
            <a:r>
              <a:rPr lang="en-US" dirty="0">
                <a:solidFill>
                  <a:srgbClr val="002060"/>
                </a:solidFill>
              </a:rPr>
              <a:t> </a:t>
            </a:r>
          </a:p>
          <a:p>
            <a:pPr algn="just"/>
            <a:r>
              <a:rPr lang="en-US" dirty="0">
                <a:solidFill>
                  <a:srgbClr val="002060"/>
                </a:solidFill>
              </a:rPr>
              <a:t>Business continuity controls are more than just backing up data and providing redundant hardware. </a:t>
            </a:r>
          </a:p>
          <a:p>
            <a:pPr algn="just"/>
            <a:endParaRPr lang="en-US" dirty="0">
              <a:solidFill>
                <a:srgbClr val="002060"/>
              </a:solidFill>
            </a:endParaRPr>
          </a:p>
          <a:p>
            <a:pPr algn="just"/>
            <a:r>
              <a:rPr lang="en-US" dirty="0">
                <a:solidFill>
                  <a:srgbClr val="002060"/>
                </a:solidFill>
              </a:rPr>
              <a:t>Business Continuity Considerations should include: </a:t>
            </a:r>
          </a:p>
          <a:p>
            <a:pPr marL="742950" lvl="1" indent="-285750" algn="just">
              <a:buFont typeface="Wingdings" panose="05000000000000000000" pitchFamily="2" charset="2"/>
              <a:buChar char="ü"/>
            </a:pPr>
            <a:endParaRPr lang="en-US" dirty="0">
              <a:solidFill>
                <a:srgbClr val="002060"/>
              </a:solidFill>
            </a:endParaRPr>
          </a:p>
          <a:p>
            <a:pPr marL="742950" lvl="1" indent="-285750" algn="just">
              <a:buFont typeface="Wingdings" panose="05000000000000000000" pitchFamily="2" charset="2"/>
              <a:buChar char="ü"/>
            </a:pPr>
            <a:r>
              <a:rPr lang="en-US" dirty="0">
                <a:solidFill>
                  <a:srgbClr val="002060"/>
                </a:solidFill>
              </a:rPr>
              <a:t>Documenting configurations</a:t>
            </a:r>
          </a:p>
          <a:p>
            <a:pPr marL="742950" lvl="1" indent="-285750" algn="just">
              <a:buFont typeface="Wingdings" panose="05000000000000000000" pitchFamily="2" charset="2"/>
              <a:buChar char="ü"/>
            </a:pPr>
            <a:r>
              <a:rPr lang="en-US" dirty="0">
                <a:solidFill>
                  <a:srgbClr val="002060"/>
                </a:solidFill>
              </a:rPr>
              <a:t>Establishing alternate communications channels </a:t>
            </a:r>
          </a:p>
          <a:p>
            <a:pPr marL="742950" lvl="1" indent="-285750" algn="just">
              <a:buFont typeface="Wingdings" panose="05000000000000000000" pitchFamily="2" charset="2"/>
              <a:buChar char="ü"/>
            </a:pPr>
            <a:r>
              <a:rPr lang="en-US" dirty="0">
                <a:solidFill>
                  <a:srgbClr val="002060"/>
                </a:solidFill>
              </a:rPr>
              <a:t>Providing power</a:t>
            </a:r>
          </a:p>
          <a:p>
            <a:pPr marL="742950" lvl="1" indent="-285750" algn="just">
              <a:buFont typeface="Wingdings" panose="05000000000000000000" pitchFamily="2" charset="2"/>
              <a:buChar char="ü"/>
            </a:pPr>
            <a:r>
              <a:rPr lang="en-US" dirty="0">
                <a:solidFill>
                  <a:srgbClr val="002060"/>
                </a:solidFill>
              </a:rPr>
              <a:t>Identifying all dependencies for applications and processes </a:t>
            </a:r>
          </a:p>
          <a:p>
            <a:pPr marL="742950" lvl="1" indent="-285750" algn="just">
              <a:buFont typeface="Wingdings" panose="05000000000000000000" pitchFamily="2" charset="2"/>
              <a:buChar char="ü"/>
            </a:pPr>
            <a:r>
              <a:rPr lang="en-US" dirty="0">
                <a:solidFill>
                  <a:srgbClr val="002060"/>
                </a:solidFill>
              </a:rPr>
              <a:t>Understanding how to carry out automated tasks manually</a:t>
            </a:r>
          </a:p>
        </p:txBody>
      </p:sp>
    </p:spTree>
    <p:custDataLst>
      <p:tags r:id="rId1"/>
    </p:custDataLst>
    <p:extLst>
      <p:ext uri="{BB962C8B-B14F-4D97-AF65-F5344CB8AC3E}">
        <p14:creationId xmlns:p14="http://schemas.microsoft.com/office/powerpoint/2010/main" val="2079757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Defending Systems and Devices</a:t>
            </a:r>
            <a:endParaRPr lang="en-US" sz="3200" dirty="0"/>
          </a:p>
        </p:txBody>
      </p:sp>
      <p:sp>
        <p:nvSpPr>
          <p:cNvPr id="17" name="Rectangle 16"/>
          <p:cNvSpPr/>
          <p:nvPr/>
        </p:nvSpPr>
        <p:spPr>
          <a:xfrm>
            <a:off x="144087" y="681496"/>
            <a:ext cx="11837707" cy="4524315"/>
          </a:xfrm>
          <a:prstGeom prst="rect">
            <a:avLst/>
          </a:prstGeom>
        </p:spPr>
        <p:txBody>
          <a:bodyPr wrap="square">
            <a:spAutoFit/>
          </a:bodyPr>
          <a:lstStyle/>
          <a:p>
            <a:pPr algn="just"/>
            <a:r>
              <a:rPr lang="en-US" b="1" dirty="0">
                <a:solidFill>
                  <a:srgbClr val="002060"/>
                </a:solidFill>
              </a:rPr>
              <a:t>Host Hardening (</a:t>
            </a:r>
            <a:r>
              <a:rPr lang="en-US" dirty="0">
                <a:solidFill>
                  <a:srgbClr val="002060"/>
                </a:solidFill>
              </a:rPr>
              <a:t>Operating System Security) </a:t>
            </a:r>
            <a:r>
              <a:rPr lang="en-US" i="1" dirty="0">
                <a:solidFill>
                  <a:srgbClr val="002060"/>
                </a:solidFill>
              </a:rPr>
              <a:t>The operating system plays a critical role in the operation of a computer system and is the target of many attacks. </a:t>
            </a:r>
            <a:r>
              <a:rPr lang="en-US" dirty="0">
                <a:solidFill>
                  <a:srgbClr val="002060"/>
                </a:solidFill>
              </a:rPr>
              <a:t>An </a:t>
            </a:r>
            <a:r>
              <a:rPr lang="en-US" b="1" i="1" dirty="0">
                <a:solidFill>
                  <a:srgbClr val="002060"/>
                </a:solidFill>
              </a:rPr>
              <a:t>administrator</a:t>
            </a:r>
            <a:r>
              <a:rPr lang="en-US" dirty="0">
                <a:solidFill>
                  <a:srgbClr val="002060"/>
                </a:solidFill>
              </a:rPr>
              <a:t> hardens an operating system by </a:t>
            </a:r>
            <a:r>
              <a:rPr lang="en-US" dirty="0">
                <a:solidFill>
                  <a:srgbClr val="002060"/>
                </a:solidFill>
                <a:highlight>
                  <a:srgbClr val="00FF00"/>
                </a:highlight>
              </a:rPr>
              <a:t>modifying the default configuration </a:t>
            </a:r>
            <a:r>
              <a:rPr lang="en-US" dirty="0">
                <a:solidFill>
                  <a:srgbClr val="002060"/>
                </a:solidFill>
              </a:rPr>
              <a:t>to make it more secure to outside threats. </a:t>
            </a:r>
            <a:r>
              <a:rPr lang="en-US" dirty="0">
                <a:solidFill>
                  <a:srgbClr val="002060"/>
                </a:solidFill>
                <a:highlight>
                  <a:srgbClr val="FFFF00"/>
                </a:highlight>
              </a:rPr>
              <a:t>This process includes the removal of unnecessary programs and services. Another critical requirement of hardening operating systems is the application of security patches and updates. </a:t>
            </a:r>
          </a:p>
          <a:p>
            <a:pPr algn="just"/>
            <a:endParaRPr lang="en-US" dirty="0">
              <a:solidFill>
                <a:srgbClr val="002060"/>
              </a:solidFill>
            </a:endParaRPr>
          </a:p>
          <a:p>
            <a:pPr algn="just"/>
            <a:r>
              <a:rPr lang="en-US" b="1" dirty="0">
                <a:solidFill>
                  <a:srgbClr val="002060"/>
                </a:solidFill>
              </a:rPr>
              <a:t>Antimalware </a:t>
            </a:r>
            <a:r>
              <a:rPr lang="en-US" dirty="0">
                <a:solidFill>
                  <a:srgbClr val="002060"/>
                </a:solidFill>
              </a:rPr>
              <a:t>- Malware includes viruses, worms, Trojan horses, </a:t>
            </a:r>
            <a:r>
              <a:rPr lang="en-US" dirty="0" err="1">
                <a:solidFill>
                  <a:srgbClr val="002060"/>
                </a:solidFill>
              </a:rPr>
              <a:t>keyloggers</a:t>
            </a:r>
            <a:r>
              <a:rPr lang="en-US" dirty="0">
                <a:solidFill>
                  <a:srgbClr val="002060"/>
                </a:solidFill>
              </a:rPr>
              <a:t>, spyware, and adware. They all invade privacy, steal information, damage the system, or delete and corrupt data. It is important to protect computers and mobile devices </a:t>
            </a:r>
            <a:r>
              <a:rPr lang="en-US" dirty="0">
                <a:solidFill>
                  <a:srgbClr val="002060"/>
                </a:solidFill>
                <a:highlight>
                  <a:srgbClr val="FFFF00"/>
                </a:highlight>
              </a:rPr>
              <a:t>using reputable antimalware software. </a:t>
            </a:r>
          </a:p>
          <a:p>
            <a:pPr algn="just"/>
            <a:endParaRPr lang="en-US" dirty="0">
              <a:solidFill>
                <a:srgbClr val="002060"/>
              </a:solidFill>
            </a:endParaRPr>
          </a:p>
          <a:p>
            <a:pPr algn="just"/>
            <a:r>
              <a:rPr lang="en-US" b="1" dirty="0">
                <a:solidFill>
                  <a:srgbClr val="002060"/>
                </a:solidFill>
              </a:rPr>
              <a:t>Patch Management </a:t>
            </a:r>
            <a:r>
              <a:rPr lang="en-US" dirty="0">
                <a:solidFill>
                  <a:srgbClr val="002060"/>
                </a:solidFill>
              </a:rPr>
              <a:t>- Patches are code updates that manufacturers provide to prevent a newly discovered virus or worm from making a successful attack. Manufacturers </a:t>
            </a:r>
            <a:r>
              <a:rPr lang="en-US" dirty="0">
                <a:solidFill>
                  <a:srgbClr val="002060"/>
                </a:solidFill>
                <a:highlight>
                  <a:srgbClr val="FFFF00"/>
                </a:highlight>
              </a:rPr>
              <a:t>combine patches and upgrades into a comprehensive update application called a service pack. </a:t>
            </a:r>
          </a:p>
          <a:p>
            <a:pPr algn="just"/>
            <a:endParaRPr lang="en-US" dirty="0">
              <a:solidFill>
                <a:srgbClr val="002060"/>
              </a:solidFill>
            </a:endParaRPr>
          </a:p>
          <a:p>
            <a:pPr algn="just"/>
            <a:r>
              <a:rPr lang="en-US" b="1" dirty="0">
                <a:solidFill>
                  <a:srgbClr val="002060"/>
                </a:solidFill>
              </a:rPr>
              <a:t>Host-based Firewalls </a:t>
            </a:r>
            <a:r>
              <a:rPr lang="en-US" dirty="0">
                <a:solidFill>
                  <a:srgbClr val="002060"/>
                </a:solidFill>
              </a:rPr>
              <a:t>- A software firewall is a program that runs on a computer to </a:t>
            </a:r>
            <a:r>
              <a:rPr lang="en-US" dirty="0">
                <a:solidFill>
                  <a:srgbClr val="002060"/>
                </a:solidFill>
                <a:highlight>
                  <a:srgbClr val="FFFF00"/>
                </a:highlight>
              </a:rPr>
              <a:t>allow or deny traffic between the computer and other connected computers.</a:t>
            </a:r>
            <a:r>
              <a:rPr lang="en-US" dirty="0">
                <a:solidFill>
                  <a:srgbClr val="002060"/>
                </a:solidFill>
              </a:rPr>
              <a:t> The software firewall applies a set of rules to data transmissions through inspection and filtering of data packets. </a:t>
            </a:r>
          </a:p>
        </p:txBody>
      </p:sp>
    </p:spTree>
    <p:custDataLst>
      <p:tags r:id="rId1"/>
    </p:custDataLst>
    <p:extLst>
      <p:ext uri="{BB962C8B-B14F-4D97-AF65-F5344CB8AC3E}">
        <p14:creationId xmlns:p14="http://schemas.microsoft.com/office/powerpoint/2010/main" val="275100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Defending Systems and Devices</a:t>
            </a:r>
            <a:endParaRPr lang="en-US" sz="3200" dirty="0"/>
          </a:p>
        </p:txBody>
      </p:sp>
      <p:sp>
        <p:nvSpPr>
          <p:cNvPr id="17" name="Rectangle 16"/>
          <p:cNvSpPr/>
          <p:nvPr/>
        </p:nvSpPr>
        <p:spPr>
          <a:xfrm>
            <a:off x="144087" y="681496"/>
            <a:ext cx="11837707" cy="3139321"/>
          </a:xfrm>
          <a:prstGeom prst="rect">
            <a:avLst/>
          </a:prstGeom>
        </p:spPr>
        <p:txBody>
          <a:bodyPr wrap="square">
            <a:spAutoFit/>
          </a:bodyPr>
          <a:lstStyle/>
          <a:p>
            <a:pPr algn="just"/>
            <a:r>
              <a:rPr lang="en-US" b="1" dirty="0">
                <a:solidFill>
                  <a:srgbClr val="002060"/>
                </a:solidFill>
              </a:rPr>
              <a:t>Host Intrusion Detection Systems</a:t>
            </a:r>
            <a:r>
              <a:rPr lang="en-US" dirty="0">
                <a:solidFill>
                  <a:srgbClr val="002060"/>
                </a:solidFill>
              </a:rPr>
              <a:t> - A host intrusion detection system (HIDS) is software that runs </a:t>
            </a:r>
            <a:r>
              <a:rPr lang="en-US" dirty="0">
                <a:solidFill>
                  <a:srgbClr val="002060"/>
                </a:solidFill>
                <a:highlight>
                  <a:srgbClr val="FFFF00"/>
                </a:highlight>
              </a:rPr>
              <a:t>on a host computer that monitors suspicious activity. </a:t>
            </a:r>
          </a:p>
          <a:p>
            <a:pPr algn="just"/>
            <a:endParaRPr lang="en-US" b="1" dirty="0">
              <a:solidFill>
                <a:srgbClr val="002060"/>
              </a:solidFill>
            </a:endParaRPr>
          </a:p>
          <a:p>
            <a:pPr algn="just"/>
            <a:r>
              <a:rPr lang="en-US" b="1" dirty="0">
                <a:solidFill>
                  <a:srgbClr val="002060"/>
                </a:solidFill>
              </a:rPr>
              <a:t>Secure Communications (VPNs) </a:t>
            </a:r>
            <a:r>
              <a:rPr lang="en-US" dirty="0">
                <a:solidFill>
                  <a:srgbClr val="002060"/>
                </a:solidFill>
              </a:rPr>
              <a:t>- When connecting to the local network and sharing files, the communication between computers remains within that network. To communicate and share resources over a network that is not secure, users employ a Virtual Private Network (VPN). </a:t>
            </a:r>
            <a:r>
              <a:rPr lang="en-US" dirty="0">
                <a:solidFill>
                  <a:srgbClr val="002060"/>
                </a:solidFill>
                <a:highlight>
                  <a:srgbClr val="FFFF00"/>
                </a:highlight>
              </a:rPr>
              <a:t>A VPN is a private network that connects remote sites or users together over a public network, like the Internet.</a:t>
            </a:r>
          </a:p>
          <a:p>
            <a:endParaRPr lang="en-US" dirty="0"/>
          </a:p>
          <a:p>
            <a:pPr algn="just"/>
            <a:endParaRPr lang="en-US" dirty="0">
              <a:solidFill>
                <a:srgbClr val="002060"/>
              </a:solidFill>
            </a:endParaRPr>
          </a:p>
          <a:p>
            <a:endParaRPr lang="en-US" dirty="0"/>
          </a:p>
          <a:p>
            <a:pPr marL="0" lvl="1"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185392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Defending Systems and Devices</a:t>
            </a:r>
            <a:endParaRPr lang="en-US" sz="3200" dirty="0"/>
          </a:p>
        </p:txBody>
      </p:sp>
      <p:sp>
        <p:nvSpPr>
          <p:cNvPr id="17" name="Rectangle 16"/>
          <p:cNvSpPr/>
          <p:nvPr/>
        </p:nvSpPr>
        <p:spPr>
          <a:xfrm>
            <a:off x="144087" y="681496"/>
            <a:ext cx="11837707" cy="4524315"/>
          </a:xfrm>
          <a:prstGeom prst="rect">
            <a:avLst/>
          </a:prstGeom>
        </p:spPr>
        <p:txBody>
          <a:bodyPr wrap="square">
            <a:spAutoFit/>
          </a:bodyPr>
          <a:lstStyle/>
          <a:p>
            <a:pPr algn="just"/>
            <a:r>
              <a:rPr lang="en-US" b="1" dirty="0">
                <a:solidFill>
                  <a:srgbClr val="002060"/>
                </a:solidFill>
              </a:rPr>
              <a:t>Hardening Wireless and Mobile devices</a:t>
            </a:r>
          </a:p>
          <a:p>
            <a:pPr algn="just"/>
            <a:endParaRPr lang="en-US" b="1" dirty="0">
              <a:solidFill>
                <a:srgbClr val="002060"/>
              </a:solidFill>
            </a:endParaRPr>
          </a:p>
          <a:p>
            <a:pPr marL="0" indent="0">
              <a:buNone/>
            </a:pPr>
            <a:r>
              <a:rPr lang="en-US" b="1" dirty="0">
                <a:solidFill>
                  <a:srgbClr val="002060"/>
                </a:solidFill>
              </a:rPr>
              <a:t>Wired Equivalent Privacy (WEP) </a:t>
            </a:r>
            <a:r>
              <a:rPr lang="en-US" dirty="0">
                <a:solidFill>
                  <a:srgbClr val="002060"/>
                </a:solidFill>
              </a:rPr>
              <a:t>- One of the most important components of modern computing are mobile devices. The majority of devices found on today’s networks are laptops, tablets, smart phones and other wireless devices. WEP is one of the first widely used Wi-Fi security standards. </a:t>
            </a:r>
            <a:r>
              <a:rPr lang="en-US" sz="1800" dirty="0">
                <a:highlight>
                  <a:srgbClr val="FFFF00"/>
                </a:highlight>
              </a:rPr>
              <a:t>The WEP standard provides authentication and encryption protections. </a:t>
            </a:r>
            <a:r>
              <a:rPr lang="en-GB" sz="1800" dirty="0">
                <a:solidFill>
                  <a:srgbClr val="FF0000"/>
                </a:solidFill>
                <a:effectLst/>
                <a:latin typeface="Helvetica" panose="020B0604020202020204" pitchFamily="34" charset="0"/>
                <a:ea typeface="Times New Roman" panose="02020603050405020304" pitchFamily="18" charset="0"/>
              </a:rPr>
              <a:t>WEP remains highly vulnerable and users should upgrade systems that rely on WEP.</a:t>
            </a:r>
          </a:p>
          <a:p>
            <a:pPr marL="0" indent="0">
              <a:buNone/>
            </a:pPr>
            <a:endParaRPr lang="en-GB" sz="1800" dirty="0">
              <a:solidFill>
                <a:srgbClr val="FF0000"/>
              </a:solidFill>
              <a:effectLst/>
              <a:latin typeface="Times New Roman" panose="02020603050405020304" pitchFamily="18" charset="0"/>
              <a:ea typeface="Times New Roman" panose="02020603050405020304" pitchFamily="18" charset="0"/>
            </a:endParaRPr>
          </a:p>
          <a:p>
            <a:pPr algn="just"/>
            <a:r>
              <a:rPr lang="en-US" b="1" dirty="0">
                <a:solidFill>
                  <a:srgbClr val="002060"/>
                </a:solidFill>
              </a:rPr>
              <a:t>WPA/WPA2 </a:t>
            </a:r>
            <a:r>
              <a:rPr lang="en-US" dirty="0">
                <a:solidFill>
                  <a:srgbClr val="002060"/>
                </a:solidFill>
              </a:rPr>
              <a:t>- The next major improvement to wireless security was the introduction of WPA and WPA2. Wi-Fi Protected Access (WPA) was the computer industry’s response to the weakness of the WEP standard. </a:t>
            </a:r>
            <a:r>
              <a:rPr lang="en-US" sz="1800" dirty="0">
                <a:highlight>
                  <a:srgbClr val="FFFF00"/>
                </a:highlight>
              </a:rPr>
              <a:t>The WPA standard provided several security improvements</a:t>
            </a:r>
            <a:r>
              <a:rPr lang="en-US" sz="1800" dirty="0"/>
              <a:t> </a:t>
            </a:r>
            <a:r>
              <a:rPr lang="en-US" sz="1800" dirty="0" err="1">
                <a:solidFill>
                  <a:srgbClr val="FF0000"/>
                </a:solidFill>
              </a:rPr>
              <a:t>e.g</a:t>
            </a:r>
            <a:r>
              <a:rPr lang="en-GB" sz="1800" dirty="0">
                <a:solidFill>
                  <a:srgbClr val="FF0000"/>
                </a:solidFill>
                <a:effectLst/>
                <a:latin typeface="Helvetica" panose="020B0604020202020204" pitchFamily="34" charset="0"/>
                <a:ea typeface="DengXian" panose="02010600030101010101" pitchFamily="2" charset="-122"/>
              </a:rPr>
              <a:t>message integrity checks (MIC) , Temporal Key Integrity Protocol (TKIP) to better handle, protect and change encryption keys.  </a:t>
            </a:r>
            <a:r>
              <a:rPr lang="en-GB" sz="1800" dirty="0">
                <a:solidFill>
                  <a:srgbClr val="FF0000"/>
                </a:solidFill>
                <a:latin typeface="Helvetica" panose="020B0604020202020204" pitchFamily="34" charset="0"/>
                <a:ea typeface="DengXian" panose="02010600030101010101" pitchFamily="2" charset="-122"/>
              </a:rPr>
              <a:t>WPA2 introduced mandatory </a:t>
            </a:r>
            <a:r>
              <a:rPr lang="en-GB" sz="1800" dirty="0">
                <a:solidFill>
                  <a:srgbClr val="FF0000"/>
                </a:solidFill>
                <a:effectLst/>
                <a:latin typeface="Helvetica" panose="020B0604020202020204" pitchFamily="34" charset="0"/>
                <a:ea typeface="DengXian" panose="02010600030101010101" pitchFamily="2" charset="-122"/>
              </a:rPr>
              <a:t>use of AES algorithms </a:t>
            </a:r>
            <a:endParaRPr lang="en-US" dirty="0">
              <a:solidFill>
                <a:srgbClr val="002060"/>
              </a:solidFill>
            </a:endParaRPr>
          </a:p>
          <a:p>
            <a:pPr algn="just"/>
            <a:endParaRPr lang="en-US" dirty="0">
              <a:solidFill>
                <a:srgbClr val="002060"/>
              </a:solidFill>
            </a:endParaRPr>
          </a:p>
          <a:p>
            <a:pPr algn="just"/>
            <a:r>
              <a:rPr lang="en-US" b="1" dirty="0">
                <a:solidFill>
                  <a:srgbClr val="002060"/>
                </a:solidFill>
              </a:rPr>
              <a:t>Mutual Authentication </a:t>
            </a:r>
            <a:r>
              <a:rPr lang="en-US" dirty="0">
                <a:solidFill>
                  <a:srgbClr val="002060"/>
                </a:solidFill>
              </a:rPr>
              <a:t>- The imposter can launch </a:t>
            </a:r>
            <a:r>
              <a:rPr lang="en-US" dirty="0">
                <a:solidFill>
                  <a:srgbClr val="002060"/>
                </a:solidFill>
                <a:highlight>
                  <a:srgbClr val="FFFF00"/>
                </a:highlight>
              </a:rPr>
              <a:t>a man-in-the-middle attack </a:t>
            </a:r>
            <a:r>
              <a:rPr lang="en-US" dirty="0">
                <a:solidFill>
                  <a:srgbClr val="002060"/>
                </a:solidFill>
              </a:rPr>
              <a:t>which is very difficult to detect and can result in stolen login credentials and transmitted data. To prevent rogue access points, the computer industry developed mutual authentication. </a:t>
            </a:r>
            <a:r>
              <a:rPr lang="en-US" dirty="0">
                <a:solidFill>
                  <a:srgbClr val="002060"/>
                </a:solidFill>
                <a:highlight>
                  <a:srgbClr val="FFFF00"/>
                </a:highlight>
              </a:rPr>
              <a:t>Mutual authentication, also called two-way authentication, is a process or technology in which both entities in a communications link authenticate to each other.</a:t>
            </a:r>
          </a:p>
        </p:txBody>
      </p:sp>
    </p:spTree>
    <p:custDataLst>
      <p:tags r:id="rId1"/>
    </p:custDataLst>
    <p:extLst>
      <p:ext uri="{BB962C8B-B14F-4D97-AF65-F5344CB8AC3E}">
        <p14:creationId xmlns:p14="http://schemas.microsoft.com/office/powerpoint/2010/main" val="3500975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Defending Systems and Devices</a:t>
            </a:r>
            <a:endParaRPr lang="en-US" sz="3200" dirty="0"/>
          </a:p>
        </p:txBody>
      </p:sp>
      <p:sp>
        <p:nvSpPr>
          <p:cNvPr id="17" name="Rectangle 16"/>
          <p:cNvSpPr/>
          <p:nvPr/>
        </p:nvSpPr>
        <p:spPr>
          <a:xfrm>
            <a:off x="144087" y="681496"/>
            <a:ext cx="11932299" cy="5078313"/>
          </a:xfrm>
          <a:prstGeom prst="rect">
            <a:avLst/>
          </a:prstGeom>
        </p:spPr>
        <p:txBody>
          <a:bodyPr wrap="square">
            <a:spAutoFit/>
          </a:bodyPr>
          <a:lstStyle/>
          <a:p>
            <a:pPr algn="just"/>
            <a:r>
              <a:rPr lang="en-US" b="1" dirty="0">
                <a:solidFill>
                  <a:srgbClr val="002060"/>
                </a:solidFill>
              </a:rPr>
              <a:t>Data Protection</a:t>
            </a:r>
          </a:p>
          <a:p>
            <a:pPr algn="just"/>
            <a:endParaRPr lang="en-US" dirty="0">
              <a:solidFill>
                <a:srgbClr val="002060"/>
              </a:solidFill>
            </a:endParaRPr>
          </a:p>
          <a:p>
            <a:pPr algn="just"/>
            <a:r>
              <a:rPr lang="en-US" b="1" dirty="0">
                <a:solidFill>
                  <a:srgbClr val="002060"/>
                </a:solidFill>
              </a:rPr>
              <a:t>File Access Control </a:t>
            </a:r>
            <a:r>
              <a:rPr lang="en-US" dirty="0">
                <a:solidFill>
                  <a:srgbClr val="002060"/>
                </a:solidFill>
              </a:rPr>
              <a:t>– This consists of permissions that limit folder or file access for an individual or for a group of users. </a:t>
            </a:r>
          </a:p>
          <a:p>
            <a:pPr algn="just"/>
            <a:endParaRPr lang="en-US" b="1" dirty="0">
              <a:solidFill>
                <a:srgbClr val="002060"/>
              </a:solidFill>
            </a:endParaRPr>
          </a:p>
          <a:p>
            <a:pPr algn="just"/>
            <a:r>
              <a:rPr lang="en-US" b="1" dirty="0">
                <a:solidFill>
                  <a:srgbClr val="002060"/>
                </a:solidFill>
              </a:rPr>
              <a:t>File Encryption</a:t>
            </a:r>
            <a:r>
              <a:rPr lang="en-US" dirty="0">
                <a:solidFill>
                  <a:srgbClr val="002060"/>
                </a:solidFill>
              </a:rPr>
              <a:t> – File encryption is a tool used to protect data stored in the form of files. Encryption transforms data using a complicated algorithm to make it unreadable. Software programs can encrypt files, folders, and even entire drives.</a:t>
            </a:r>
          </a:p>
          <a:p>
            <a:pPr algn="just"/>
            <a:endParaRPr lang="en-US" dirty="0">
              <a:solidFill>
                <a:srgbClr val="002060"/>
              </a:solidFill>
            </a:endParaRPr>
          </a:p>
          <a:p>
            <a:pPr algn="just"/>
            <a:r>
              <a:rPr lang="en-US" b="1" dirty="0">
                <a:solidFill>
                  <a:srgbClr val="002060"/>
                </a:solidFill>
              </a:rPr>
              <a:t>System and Data Backups </a:t>
            </a:r>
            <a:r>
              <a:rPr lang="en-US" dirty="0">
                <a:solidFill>
                  <a:srgbClr val="002060"/>
                </a:solidFill>
              </a:rPr>
              <a:t>- A data backup stores a copy of the information from a computer to removable backup media. Backing up data is one of the most effective ways of protecting against data loss. If the computer hardware fails, the user can restore the data from the backup after the system is again functional.</a:t>
            </a:r>
          </a:p>
          <a:p>
            <a:pPr algn="just"/>
            <a:endParaRPr lang="en-US" dirty="0">
              <a:solidFill>
                <a:srgbClr val="002060"/>
              </a:solidFill>
            </a:endParaRPr>
          </a:p>
          <a:p>
            <a:pPr algn="just"/>
            <a:r>
              <a:rPr lang="en-US" b="1" dirty="0">
                <a:solidFill>
                  <a:srgbClr val="002060"/>
                </a:solidFill>
              </a:rPr>
              <a:t>Content Screening and Blocking </a:t>
            </a:r>
            <a:r>
              <a:rPr lang="en-US" dirty="0">
                <a:solidFill>
                  <a:srgbClr val="002060"/>
                </a:solidFill>
              </a:rPr>
              <a:t>Content control software </a:t>
            </a:r>
            <a:r>
              <a:rPr lang="en-US" dirty="0">
                <a:solidFill>
                  <a:srgbClr val="002060"/>
                </a:solidFill>
                <a:highlight>
                  <a:srgbClr val="FFFF00"/>
                </a:highlight>
              </a:rPr>
              <a:t>restricts the content that a user can access with a web browser over the Internet</a:t>
            </a:r>
            <a:r>
              <a:rPr lang="en-US" dirty="0">
                <a:solidFill>
                  <a:srgbClr val="002060"/>
                </a:solidFill>
              </a:rPr>
              <a:t>. Content control software can block sites that contain certain types of </a:t>
            </a:r>
            <a:r>
              <a:rPr lang="en-US" dirty="0">
                <a:solidFill>
                  <a:srgbClr val="002060"/>
                </a:solidFill>
                <a:highlight>
                  <a:srgbClr val="FFFF00"/>
                </a:highlight>
              </a:rPr>
              <a:t>material such as pornography or controversial religious or political content. </a:t>
            </a:r>
          </a:p>
          <a:p>
            <a:pPr algn="just"/>
            <a:endParaRPr lang="en-US" dirty="0">
              <a:solidFill>
                <a:srgbClr val="002060"/>
              </a:solidFill>
            </a:endParaRPr>
          </a:p>
          <a:p>
            <a:pPr algn="just"/>
            <a:r>
              <a:rPr lang="en-US" b="1" dirty="0">
                <a:solidFill>
                  <a:srgbClr val="002060"/>
                </a:solidFill>
              </a:rPr>
              <a:t>Disk Cloning and Deep Freeze </a:t>
            </a:r>
            <a:r>
              <a:rPr lang="en-US" dirty="0">
                <a:solidFill>
                  <a:srgbClr val="002060"/>
                </a:solidFill>
              </a:rPr>
              <a:t>Many third-party applications are available to </a:t>
            </a:r>
            <a:r>
              <a:rPr lang="en-US" dirty="0">
                <a:solidFill>
                  <a:srgbClr val="002060"/>
                </a:solidFill>
                <a:highlight>
                  <a:srgbClr val="FFFF00"/>
                </a:highlight>
              </a:rPr>
              <a:t>restore a system back to a default state</a:t>
            </a:r>
            <a:r>
              <a:rPr lang="en-US" dirty="0">
                <a:solidFill>
                  <a:srgbClr val="002060"/>
                </a:solidFill>
              </a:rPr>
              <a:t>. This allows the administrator to protect the operating system and configuration files for a system. </a:t>
            </a:r>
            <a:r>
              <a:rPr lang="en-US" dirty="0">
                <a:solidFill>
                  <a:srgbClr val="002060"/>
                </a:solidFill>
                <a:highlight>
                  <a:srgbClr val="00FF00"/>
                </a:highlight>
              </a:rPr>
              <a:t>Disk cloning copies the contents of the computer’s hard disk to an image file</a:t>
            </a:r>
            <a:r>
              <a:rPr lang="en-US" dirty="0">
                <a:solidFill>
                  <a:srgbClr val="002060"/>
                </a:solidFill>
              </a:rPr>
              <a:t>. </a:t>
            </a:r>
            <a:r>
              <a:rPr lang="en-US" dirty="0">
                <a:solidFill>
                  <a:srgbClr val="002060"/>
                </a:solidFill>
                <a:highlight>
                  <a:srgbClr val="FFFF00"/>
                </a:highlight>
              </a:rPr>
              <a:t>Deep Freeze “freezes” the hard drive partition. </a:t>
            </a:r>
          </a:p>
        </p:txBody>
      </p:sp>
    </p:spTree>
    <p:custDataLst>
      <p:tags r:id="rId1"/>
    </p:custDataLst>
    <p:extLst>
      <p:ext uri="{BB962C8B-B14F-4D97-AF65-F5344CB8AC3E}">
        <p14:creationId xmlns:p14="http://schemas.microsoft.com/office/powerpoint/2010/main" val="41258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Defending Systems and Devices</a:t>
            </a:r>
            <a:endParaRPr lang="en-US" sz="3200" dirty="0"/>
          </a:p>
        </p:txBody>
      </p:sp>
      <p:sp>
        <p:nvSpPr>
          <p:cNvPr id="17" name="Rectangle 16"/>
          <p:cNvSpPr/>
          <p:nvPr/>
        </p:nvSpPr>
        <p:spPr>
          <a:xfrm>
            <a:off x="144087" y="681496"/>
            <a:ext cx="11932299" cy="5078313"/>
          </a:xfrm>
          <a:prstGeom prst="rect">
            <a:avLst/>
          </a:prstGeom>
        </p:spPr>
        <p:txBody>
          <a:bodyPr wrap="square">
            <a:spAutoFit/>
          </a:bodyPr>
          <a:lstStyle/>
          <a:p>
            <a:pPr algn="just"/>
            <a:r>
              <a:rPr lang="en-US" b="1" dirty="0">
                <a:solidFill>
                  <a:srgbClr val="002060"/>
                </a:solidFill>
              </a:rPr>
              <a:t>Physical Protection</a:t>
            </a:r>
          </a:p>
          <a:p>
            <a:pPr algn="just"/>
            <a:r>
              <a:rPr lang="en-US" b="1" dirty="0">
                <a:solidFill>
                  <a:srgbClr val="002060"/>
                </a:solidFill>
              </a:rPr>
              <a:t>Security Cables and Locks </a:t>
            </a:r>
            <a:r>
              <a:rPr lang="en-US" dirty="0">
                <a:solidFill>
                  <a:srgbClr val="002060"/>
                </a:solidFill>
              </a:rPr>
              <a:t>- There are several methods of physically protecting computer equipment: Use cable locks, Keep telecommunication rooms locked, Use security cages around equipment.</a:t>
            </a:r>
          </a:p>
          <a:p>
            <a:pPr algn="just"/>
            <a:endParaRPr lang="en-US" dirty="0">
              <a:solidFill>
                <a:srgbClr val="002060"/>
              </a:solidFill>
            </a:endParaRPr>
          </a:p>
          <a:p>
            <a:pPr algn="just"/>
            <a:r>
              <a:rPr lang="en-US" b="1" dirty="0">
                <a:solidFill>
                  <a:srgbClr val="002060"/>
                </a:solidFill>
              </a:rPr>
              <a:t>Logout Timers </a:t>
            </a:r>
            <a:r>
              <a:rPr lang="en-US" dirty="0">
                <a:solidFill>
                  <a:srgbClr val="002060"/>
                </a:solidFill>
              </a:rPr>
              <a:t>- An employee gets up and leaves his computer to take a break. If the employee does not take any action to secure his workstation, any information on that system is vulnerable to an unauthorized user. </a:t>
            </a:r>
          </a:p>
          <a:p>
            <a:pPr algn="just"/>
            <a:endParaRPr lang="en-US" b="1" dirty="0">
              <a:solidFill>
                <a:srgbClr val="002060"/>
              </a:solidFill>
            </a:endParaRPr>
          </a:p>
          <a:p>
            <a:pPr algn="just"/>
            <a:r>
              <a:rPr lang="en-US" b="1" dirty="0">
                <a:solidFill>
                  <a:srgbClr val="002060"/>
                </a:solidFill>
              </a:rPr>
              <a:t>Idle Timeout and Screen Lock</a:t>
            </a:r>
            <a:r>
              <a:rPr lang="en-US" dirty="0">
                <a:solidFill>
                  <a:srgbClr val="002060"/>
                </a:solidFill>
              </a:rPr>
              <a:t> - Employees may or may not log out of their computer when they leave the workplace. Therefore, it is a security best practice to configure an idle timer that will automatically log the user out and lock the screen. </a:t>
            </a:r>
          </a:p>
          <a:p>
            <a:pPr algn="just"/>
            <a:endParaRPr lang="en-US" b="1" dirty="0">
              <a:solidFill>
                <a:srgbClr val="002060"/>
              </a:solidFill>
            </a:endParaRPr>
          </a:p>
          <a:p>
            <a:pPr algn="just"/>
            <a:r>
              <a:rPr lang="en-US" b="1" dirty="0">
                <a:solidFill>
                  <a:srgbClr val="002060"/>
                </a:solidFill>
              </a:rPr>
              <a:t>Login Times </a:t>
            </a:r>
            <a:r>
              <a:rPr lang="en-US" dirty="0">
                <a:solidFill>
                  <a:srgbClr val="002060"/>
                </a:solidFill>
              </a:rPr>
              <a:t>- In some situations, an organization may want employees to log in during specific hours, such as 7 a.m. to 6 p.m. The system blocks logins during the hours that fall outside of the allowed login hours.</a:t>
            </a:r>
          </a:p>
          <a:p>
            <a:endParaRPr lang="en-US" dirty="0">
              <a:solidFill>
                <a:srgbClr val="002060"/>
              </a:solidFill>
            </a:endParaRPr>
          </a:p>
          <a:p>
            <a:pPr algn="just"/>
            <a:r>
              <a:rPr lang="en-US" b="1" dirty="0">
                <a:solidFill>
                  <a:srgbClr val="002060"/>
                </a:solidFill>
              </a:rPr>
              <a:t>GPS Tracking </a:t>
            </a:r>
            <a:r>
              <a:rPr lang="en-US" dirty="0">
                <a:solidFill>
                  <a:srgbClr val="002060"/>
                </a:solidFill>
              </a:rPr>
              <a:t>– uses satellites and computers to determine the location of a device. GPS technology is a standard feature on smartphones that provides real-time position tracking. GPS tracking can pinpoint a location within 100 meters. </a:t>
            </a:r>
          </a:p>
          <a:p>
            <a:pPr algn="just"/>
            <a:endParaRPr lang="en-US" dirty="0">
              <a:solidFill>
                <a:srgbClr val="002060"/>
              </a:solidFill>
            </a:endParaRPr>
          </a:p>
          <a:p>
            <a:pPr algn="just"/>
            <a:r>
              <a:rPr lang="en-US" b="1" dirty="0">
                <a:solidFill>
                  <a:srgbClr val="002060"/>
                </a:solidFill>
              </a:rPr>
              <a:t>Inventory and RFID Tags </a:t>
            </a:r>
            <a:r>
              <a:rPr lang="en-US" dirty="0">
                <a:solidFill>
                  <a:srgbClr val="002060"/>
                </a:solidFill>
              </a:rPr>
              <a:t>- Radio frequency identification (RFID) uses radio waves to identify and track objects. RFID inventory systems use tags attached to all items that an organization wants to track. </a:t>
            </a:r>
          </a:p>
        </p:txBody>
      </p:sp>
    </p:spTree>
    <p:custDataLst>
      <p:tags r:id="rId1"/>
    </p:custDataLst>
    <p:extLst>
      <p:ext uri="{BB962C8B-B14F-4D97-AF65-F5344CB8AC3E}">
        <p14:creationId xmlns:p14="http://schemas.microsoft.com/office/powerpoint/2010/main" val="3467887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Server Hardening </a:t>
            </a:r>
            <a:r>
              <a:rPr lang="en-US" sz="2400" dirty="0">
                <a:latin typeface="Arial" charset="0"/>
              </a:rPr>
              <a:t>Secure Remote Access</a:t>
            </a:r>
            <a:endParaRPr lang="en-US" sz="3200" dirty="0"/>
          </a:p>
        </p:txBody>
      </p:sp>
      <p:sp>
        <p:nvSpPr>
          <p:cNvPr id="17" name="Rectangle 16"/>
          <p:cNvSpPr/>
          <p:nvPr/>
        </p:nvSpPr>
        <p:spPr>
          <a:xfrm>
            <a:off x="144087" y="681496"/>
            <a:ext cx="11932299" cy="3416320"/>
          </a:xfrm>
          <a:prstGeom prst="rect">
            <a:avLst/>
          </a:prstGeom>
        </p:spPr>
        <p:txBody>
          <a:bodyPr wrap="square">
            <a:spAutoFit/>
          </a:bodyPr>
          <a:lstStyle/>
          <a:p>
            <a:pPr algn="just"/>
            <a:r>
              <a:rPr lang="en-US" b="1" dirty="0">
                <a:solidFill>
                  <a:srgbClr val="002060"/>
                </a:solidFill>
              </a:rPr>
              <a:t>Managing Remote Access </a:t>
            </a:r>
            <a:r>
              <a:rPr lang="en-US" dirty="0">
                <a:solidFill>
                  <a:srgbClr val="002060"/>
                </a:solidFill>
              </a:rPr>
              <a:t>- Remote access refers to any combination of hardware and software that enables users to access a local internal network remotely. </a:t>
            </a:r>
          </a:p>
          <a:p>
            <a:pPr algn="just"/>
            <a:endParaRPr lang="en-US" b="1" dirty="0">
              <a:solidFill>
                <a:srgbClr val="002060"/>
              </a:solidFill>
            </a:endParaRPr>
          </a:p>
          <a:p>
            <a:pPr algn="just"/>
            <a:r>
              <a:rPr lang="en-US" b="1" dirty="0">
                <a:solidFill>
                  <a:srgbClr val="002060"/>
                </a:solidFill>
              </a:rPr>
              <a:t>Secure Shell (SSH) </a:t>
            </a:r>
            <a:r>
              <a:rPr lang="en-US" dirty="0">
                <a:solidFill>
                  <a:srgbClr val="002060"/>
                </a:solidFill>
              </a:rPr>
              <a:t>is a protocol that provides a secure (encrypted) management connection to a remote device. SSH should replace Telnet for management connections. </a:t>
            </a:r>
          </a:p>
          <a:p>
            <a:pPr algn="just"/>
            <a:endParaRPr lang="en-US" b="1" dirty="0">
              <a:solidFill>
                <a:srgbClr val="002060"/>
              </a:solidFill>
            </a:endParaRPr>
          </a:p>
          <a:p>
            <a:pPr algn="just"/>
            <a:r>
              <a:rPr lang="en-US" b="1" dirty="0">
                <a:solidFill>
                  <a:srgbClr val="002060"/>
                </a:solidFill>
              </a:rPr>
              <a:t>Telnet</a:t>
            </a:r>
            <a:r>
              <a:rPr lang="en-US" dirty="0">
                <a:solidFill>
                  <a:srgbClr val="002060"/>
                </a:solidFill>
              </a:rPr>
              <a:t> is an older protocol that uses unsecure plaintext transmission of both the login authentication (username and password) and the data transmitted between the communicating devices. </a:t>
            </a:r>
          </a:p>
          <a:p>
            <a:pPr algn="just"/>
            <a:endParaRPr lang="en-US" dirty="0">
              <a:solidFill>
                <a:srgbClr val="002060"/>
              </a:solidFill>
            </a:endParaRPr>
          </a:p>
          <a:p>
            <a:pPr algn="just"/>
            <a:r>
              <a:rPr lang="en-US" b="1" dirty="0">
                <a:solidFill>
                  <a:srgbClr val="002060"/>
                </a:solidFill>
              </a:rPr>
              <a:t>Secure copy (SCP) </a:t>
            </a:r>
            <a:r>
              <a:rPr lang="en-US" dirty="0">
                <a:solidFill>
                  <a:srgbClr val="002060"/>
                </a:solidFill>
              </a:rPr>
              <a:t>securely transfers computer files between two remote systems. SCP uses SSH for data transfer (including the authentication element), so SCP ensures the authenticity and confidentiality of the data in transit.</a:t>
            </a:r>
          </a:p>
          <a:p>
            <a:pPr algn="just"/>
            <a:endParaRPr lang="en-US" dirty="0">
              <a:solidFill>
                <a:srgbClr val="002060"/>
              </a:solidFill>
            </a:endParaRPr>
          </a:p>
        </p:txBody>
      </p:sp>
    </p:spTree>
    <p:custDataLst>
      <p:tags r:id="rId1"/>
    </p:custDataLst>
    <p:extLst>
      <p:ext uri="{BB962C8B-B14F-4D97-AF65-F5344CB8AC3E}">
        <p14:creationId xmlns:p14="http://schemas.microsoft.com/office/powerpoint/2010/main" val="3866771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Server Hardening </a:t>
            </a:r>
            <a:r>
              <a:rPr lang="en-US" sz="3200" dirty="0">
                <a:latin typeface="Arial" charset="0"/>
              </a:rPr>
              <a:t>Administrative Measures</a:t>
            </a:r>
            <a:endParaRPr lang="en-US" sz="3200" dirty="0"/>
          </a:p>
        </p:txBody>
      </p:sp>
      <p:sp>
        <p:nvSpPr>
          <p:cNvPr id="17" name="Rectangle 16"/>
          <p:cNvSpPr/>
          <p:nvPr/>
        </p:nvSpPr>
        <p:spPr>
          <a:xfrm>
            <a:off x="144087" y="681496"/>
            <a:ext cx="11932299" cy="5355312"/>
          </a:xfrm>
          <a:prstGeom prst="rect">
            <a:avLst/>
          </a:prstGeom>
        </p:spPr>
        <p:txBody>
          <a:bodyPr wrap="square">
            <a:spAutoFit/>
          </a:bodyPr>
          <a:lstStyle/>
          <a:p>
            <a:pPr algn="just"/>
            <a:endParaRPr lang="en-US" b="1" dirty="0">
              <a:solidFill>
                <a:srgbClr val="002060"/>
              </a:solidFill>
            </a:endParaRPr>
          </a:p>
          <a:p>
            <a:pPr algn="just"/>
            <a:r>
              <a:rPr lang="en-US" b="1" dirty="0">
                <a:solidFill>
                  <a:srgbClr val="002060"/>
                </a:solidFill>
              </a:rPr>
              <a:t>Securing Ports and Services</a:t>
            </a:r>
            <a:r>
              <a:rPr lang="en-US" dirty="0">
                <a:solidFill>
                  <a:srgbClr val="002060"/>
                </a:solidFill>
              </a:rPr>
              <a:t> - Cyber criminals exploit the services running on a system because they know that most devices run more services or programs than they need. </a:t>
            </a:r>
            <a:r>
              <a:rPr lang="en-US" dirty="0">
                <a:solidFill>
                  <a:srgbClr val="002060"/>
                </a:solidFill>
                <a:highlight>
                  <a:srgbClr val="00FF00"/>
                </a:highlight>
              </a:rPr>
              <a:t>An administrator should look at every service to verify its necessity and evaluate its risk. Remove any unnecessary services.</a:t>
            </a:r>
          </a:p>
          <a:p>
            <a:pPr algn="just"/>
            <a:endParaRPr lang="en-US" b="1" dirty="0">
              <a:solidFill>
                <a:srgbClr val="002060"/>
              </a:solidFill>
            </a:endParaRPr>
          </a:p>
          <a:p>
            <a:pPr algn="just"/>
            <a:r>
              <a:rPr lang="en-US" b="1" dirty="0">
                <a:solidFill>
                  <a:srgbClr val="002060"/>
                </a:solidFill>
              </a:rPr>
              <a:t>Privileged Accounts </a:t>
            </a:r>
            <a:r>
              <a:rPr lang="en-US" dirty="0">
                <a:solidFill>
                  <a:srgbClr val="002060"/>
                </a:solidFill>
              </a:rPr>
              <a:t>- </a:t>
            </a:r>
            <a:r>
              <a:rPr lang="en-US" dirty="0">
                <a:solidFill>
                  <a:srgbClr val="002060"/>
                </a:solidFill>
                <a:highlight>
                  <a:srgbClr val="FFFF00"/>
                </a:highlight>
              </a:rPr>
              <a:t>Cyber criminals exploit privileged account</a:t>
            </a:r>
            <a:r>
              <a:rPr lang="en-US" dirty="0">
                <a:solidFill>
                  <a:srgbClr val="002060"/>
                </a:solidFill>
              </a:rPr>
              <a:t>s because they are the </a:t>
            </a:r>
            <a:r>
              <a:rPr lang="en-US" dirty="0">
                <a:solidFill>
                  <a:srgbClr val="002060"/>
                </a:solidFill>
                <a:highlight>
                  <a:srgbClr val="00FF00"/>
                </a:highlight>
              </a:rPr>
              <a:t>most powerful accounts in the organization.</a:t>
            </a:r>
            <a:r>
              <a:rPr lang="en-US" dirty="0">
                <a:solidFill>
                  <a:srgbClr val="002060"/>
                </a:solidFill>
              </a:rPr>
              <a:t> Privileged accounts have the credentials to gain access to systems and they provide elevated, unrestricted access. Administrators use these accounts to deploy and manage operating systems, applications, and network devices. </a:t>
            </a:r>
            <a:r>
              <a:rPr lang="en-US" dirty="0">
                <a:solidFill>
                  <a:srgbClr val="002060"/>
                </a:solidFill>
                <a:highlight>
                  <a:srgbClr val="FFFF00"/>
                </a:highlight>
              </a:rPr>
              <a:t>These account should be secured or removed to mitigate these risks.</a:t>
            </a:r>
          </a:p>
          <a:p>
            <a:pPr algn="just"/>
            <a:endParaRPr lang="en-US" dirty="0">
              <a:solidFill>
                <a:srgbClr val="002060"/>
              </a:solidFill>
            </a:endParaRPr>
          </a:p>
          <a:p>
            <a:pPr algn="just"/>
            <a:r>
              <a:rPr lang="en-US" b="1" dirty="0">
                <a:solidFill>
                  <a:srgbClr val="002060"/>
                </a:solidFill>
              </a:rPr>
              <a:t>Group Policies </a:t>
            </a:r>
            <a:r>
              <a:rPr lang="en-US" dirty="0">
                <a:solidFill>
                  <a:srgbClr val="002060"/>
                </a:solidFill>
              </a:rPr>
              <a:t>- In most networks that use Windows computers, an administrator configures Active Directory with Domains on a Windows Server. </a:t>
            </a:r>
            <a:r>
              <a:rPr lang="en-US" dirty="0">
                <a:solidFill>
                  <a:srgbClr val="002060"/>
                </a:solidFill>
                <a:highlight>
                  <a:srgbClr val="FFFF00"/>
                </a:highlight>
              </a:rPr>
              <a:t>An administrator configures user account policies such as password policies and lockout policies by adding users to groups and setting policy at a group level. </a:t>
            </a:r>
          </a:p>
          <a:p>
            <a:pPr algn="just"/>
            <a:endParaRPr lang="en-US" dirty="0">
              <a:solidFill>
                <a:srgbClr val="002060"/>
              </a:solidFill>
            </a:endParaRPr>
          </a:p>
          <a:p>
            <a:pPr algn="just"/>
            <a:r>
              <a:rPr lang="en-US" b="1" dirty="0">
                <a:solidFill>
                  <a:srgbClr val="002060"/>
                </a:solidFill>
              </a:rPr>
              <a:t>Enable Logs and Alerts </a:t>
            </a:r>
            <a:r>
              <a:rPr lang="en-US" dirty="0">
                <a:solidFill>
                  <a:srgbClr val="002060"/>
                </a:solidFill>
              </a:rPr>
              <a:t>- A log records events as they occur on  a system. Log entries make up a log file, and a log entry contains all of the information related to a specific event. </a:t>
            </a:r>
            <a:r>
              <a:rPr lang="en-US" dirty="0">
                <a:solidFill>
                  <a:srgbClr val="002060"/>
                </a:solidFill>
                <a:highlight>
                  <a:srgbClr val="FFFF00"/>
                </a:highlight>
              </a:rPr>
              <a:t>Logs that relate to computer security have grown in importance.</a:t>
            </a:r>
          </a:p>
          <a:p>
            <a:pPr algn="just"/>
            <a:endParaRPr lang="en-US" dirty="0">
              <a:solidFill>
                <a:srgbClr val="002060"/>
              </a:solidFill>
            </a:endParaRPr>
          </a:p>
          <a:p>
            <a:pPr algn="just"/>
            <a:endParaRPr lang="en-US" dirty="0">
              <a:solidFill>
                <a:srgbClr val="002060"/>
              </a:solidFill>
            </a:endParaRPr>
          </a:p>
          <a:p>
            <a:pPr algn="just"/>
            <a:endParaRPr lang="en-US" dirty="0">
              <a:solidFill>
                <a:srgbClr val="002060"/>
              </a:solidFill>
            </a:endParaRPr>
          </a:p>
        </p:txBody>
      </p:sp>
    </p:spTree>
    <p:custDataLst>
      <p:tags r:id="rId1"/>
    </p:custDataLst>
    <p:extLst>
      <p:ext uri="{BB962C8B-B14F-4D97-AF65-F5344CB8AC3E}">
        <p14:creationId xmlns:p14="http://schemas.microsoft.com/office/powerpoint/2010/main" val="474140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Hardening </a:t>
            </a:r>
            <a:r>
              <a:rPr lang="en-US" sz="2400" dirty="0">
                <a:latin typeface="Arial" charset="0"/>
              </a:rPr>
              <a:t>Securing Network Devices </a:t>
            </a:r>
            <a:endParaRPr lang="en-US" sz="3200" dirty="0"/>
          </a:p>
        </p:txBody>
      </p:sp>
      <p:sp>
        <p:nvSpPr>
          <p:cNvPr id="17" name="Rectangle 16"/>
          <p:cNvSpPr/>
          <p:nvPr/>
        </p:nvSpPr>
        <p:spPr>
          <a:xfrm>
            <a:off x="375234" y="675554"/>
            <a:ext cx="11639427" cy="3693319"/>
          </a:xfrm>
          <a:prstGeom prst="rect">
            <a:avLst/>
          </a:prstGeom>
        </p:spPr>
        <p:txBody>
          <a:bodyPr wrap="square">
            <a:spAutoFit/>
          </a:bodyPr>
          <a:lstStyle/>
          <a:p>
            <a:pPr marL="100012" lvl="1" algn="just"/>
            <a:endParaRPr lang="en-US" b="1" dirty="0">
              <a:solidFill>
                <a:srgbClr val="002060"/>
              </a:solidFill>
            </a:endParaRPr>
          </a:p>
          <a:p>
            <a:pPr marL="100012" lvl="1" algn="just"/>
            <a:r>
              <a:rPr lang="en-US" b="1" dirty="0">
                <a:solidFill>
                  <a:srgbClr val="002060"/>
                </a:solidFill>
              </a:rPr>
              <a:t>Switches, Routers, and Network Appliances </a:t>
            </a:r>
          </a:p>
          <a:p>
            <a:pPr lvl="1" indent="-357188" algn="just">
              <a:buFont typeface="Wingdings" panose="05000000000000000000" pitchFamily="2" charset="2"/>
              <a:buChar char="ü"/>
            </a:pPr>
            <a:r>
              <a:rPr lang="en-US" dirty="0">
                <a:solidFill>
                  <a:srgbClr val="002060"/>
                </a:solidFill>
              </a:rPr>
              <a:t>Network devices ship with either no passwords or default passwords. </a:t>
            </a:r>
            <a:r>
              <a:rPr lang="en-GB" sz="1800" dirty="0">
                <a:solidFill>
                  <a:srgbClr val="FF0000"/>
                </a:solidFill>
                <a:effectLst/>
                <a:latin typeface="Helvetica" panose="020B0604020202020204" pitchFamily="34" charset="0"/>
                <a:ea typeface="DengXian" panose="02010600030101010101" pitchFamily="2" charset="-122"/>
              </a:rPr>
              <a:t>Change the default passwords before connecting any device to the network</a:t>
            </a:r>
            <a:endParaRPr lang="en-US" dirty="0">
              <a:solidFill>
                <a:srgbClr val="002060"/>
              </a:solidFill>
            </a:endParaRPr>
          </a:p>
          <a:p>
            <a:pPr lvl="1" indent="-357188" algn="just">
              <a:buFont typeface="Wingdings" panose="05000000000000000000" pitchFamily="2" charset="2"/>
              <a:buChar char="ü"/>
            </a:pPr>
            <a:r>
              <a:rPr lang="en-US" dirty="0">
                <a:solidFill>
                  <a:srgbClr val="002060"/>
                </a:solidFill>
              </a:rPr>
              <a:t>Network switches are the heart of the modern data communication network. </a:t>
            </a:r>
            <a:r>
              <a:rPr lang="en-US" dirty="0">
                <a:solidFill>
                  <a:srgbClr val="002060"/>
                </a:solidFill>
                <a:highlight>
                  <a:srgbClr val="FFFF00"/>
                </a:highlight>
              </a:rPr>
              <a:t>The main threat to network switches are theft, hacking and remote access, attacks against network protocols like ARP/STP or attacks against performance and availability. </a:t>
            </a:r>
            <a:r>
              <a:rPr lang="en-GB" sz="1800" dirty="0">
                <a:solidFill>
                  <a:srgbClr val="FF0000"/>
                </a:solidFill>
                <a:effectLst/>
                <a:latin typeface="Helvetica" panose="020B0604020202020204" pitchFamily="34" charset="0"/>
                <a:ea typeface="DengXian" panose="02010600030101010101" pitchFamily="2" charset="-122"/>
              </a:rPr>
              <a:t>One way to secure ports is by implementing a feature called port security. Port security limits the number of valid MAC addresses allowed on a port. </a:t>
            </a:r>
            <a:endParaRPr lang="en-US" sz="1800" dirty="0">
              <a:solidFill>
                <a:srgbClr val="FF0000"/>
              </a:solidFill>
              <a:highlight>
                <a:srgbClr val="FFFF00"/>
              </a:highlight>
            </a:endParaRPr>
          </a:p>
          <a:p>
            <a:pPr lvl="1" indent="-357188" algn="just">
              <a:buFont typeface="Wingdings" panose="05000000000000000000" pitchFamily="2" charset="2"/>
              <a:buChar char="ü"/>
            </a:pPr>
            <a:r>
              <a:rPr lang="en-US" b="1" dirty="0">
                <a:solidFill>
                  <a:srgbClr val="002060"/>
                </a:solidFill>
              </a:rPr>
              <a:t>Firewalls </a:t>
            </a:r>
            <a:r>
              <a:rPr lang="en-US" dirty="0">
                <a:solidFill>
                  <a:srgbClr val="002060"/>
                </a:solidFill>
              </a:rPr>
              <a:t>are hardware or software solutions that enforce network security policies. A firewall filters unauthorized or potentially dangerous traffic from entering the network.</a:t>
            </a:r>
          </a:p>
          <a:p>
            <a:pPr lvl="1" indent="-357188" algn="just">
              <a:buFont typeface="Wingdings" panose="05000000000000000000" pitchFamily="2" charset="2"/>
              <a:buChar char="ü"/>
            </a:pPr>
            <a:r>
              <a:rPr lang="en-US" b="1" dirty="0">
                <a:solidFill>
                  <a:srgbClr val="002060"/>
                </a:solidFill>
              </a:rPr>
              <a:t>Routers </a:t>
            </a:r>
            <a:r>
              <a:rPr lang="en-US" dirty="0">
                <a:solidFill>
                  <a:srgbClr val="002060"/>
                </a:solidFill>
              </a:rPr>
              <a:t>form the backbone of the Internet and communications between different networks. Routers communicate with one another to identify the best possible path to deliver traffic to different networks. Routers use routing protocols to make routing decision.</a:t>
            </a:r>
          </a:p>
        </p:txBody>
      </p:sp>
    </p:spTree>
    <p:custDataLst>
      <p:tags r:id="rId1"/>
    </p:custDataLst>
    <p:extLst>
      <p:ext uri="{BB962C8B-B14F-4D97-AF65-F5344CB8AC3E}">
        <p14:creationId xmlns:p14="http://schemas.microsoft.com/office/powerpoint/2010/main" val="1358697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Hardening</a:t>
            </a:r>
            <a:endParaRPr lang="en-US" sz="3200" dirty="0"/>
          </a:p>
        </p:txBody>
      </p:sp>
      <p:sp>
        <p:nvSpPr>
          <p:cNvPr id="17" name="Rectangle 16"/>
          <p:cNvSpPr/>
          <p:nvPr/>
        </p:nvSpPr>
        <p:spPr>
          <a:xfrm>
            <a:off x="375234" y="675554"/>
            <a:ext cx="11639427" cy="4801314"/>
          </a:xfrm>
          <a:prstGeom prst="rect">
            <a:avLst/>
          </a:prstGeom>
        </p:spPr>
        <p:txBody>
          <a:bodyPr wrap="square">
            <a:spAutoFit/>
          </a:bodyPr>
          <a:lstStyle/>
          <a:p>
            <a:pPr marL="100012" lvl="1" algn="just"/>
            <a:r>
              <a:rPr lang="en-US" b="1" dirty="0">
                <a:solidFill>
                  <a:srgbClr val="002060"/>
                </a:solidFill>
              </a:rPr>
              <a:t>Switches, Routers, and Network Appliances </a:t>
            </a:r>
          </a:p>
          <a:p>
            <a:pPr lvl="1" indent="-357188" algn="just">
              <a:buFont typeface="Wingdings" panose="05000000000000000000" pitchFamily="2" charset="2"/>
              <a:buChar char="ü"/>
            </a:pPr>
            <a:r>
              <a:rPr lang="en-US" b="1" dirty="0">
                <a:solidFill>
                  <a:srgbClr val="002060"/>
                </a:solidFill>
              </a:rPr>
              <a:t>Wireless and Mobile Devices</a:t>
            </a:r>
            <a:r>
              <a:rPr lang="en-US" dirty="0">
                <a:solidFill>
                  <a:srgbClr val="002060"/>
                </a:solidFill>
              </a:rPr>
              <a:t> have become the predominant type of devices on most modern networks. They provide mobility and </a:t>
            </a:r>
            <a:r>
              <a:rPr lang="en-US" dirty="0">
                <a:solidFill>
                  <a:srgbClr val="002060"/>
                </a:solidFill>
                <a:highlight>
                  <a:srgbClr val="FFFF00"/>
                </a:highlight>
              </a:rPr>
              <a:t>convenience but pose a host of vulnerabilities. These vulnerabilities include theft, hacking and unauthorized remote access, sniffing, man-in-the-middle attacks, and attacks against performance and availability. </a:t>
            </a:r>
          </a:p>
          <a:p>
            <a:pPr lvl="1" indent="-357188" algn="just">
              <a:buFont typeface="Wingdings" panose="05000000000000000000" pitchFamily="2" charset="2"/>
              <a:buChar char="ü"/>
            </a:pPr>
            <a:endParaRPr lang="en-US" dirty="0">
              <a:solidFill>
                <a:srgbClr val="002060"/>
              </a:solidFill>
            </a:endParaRPr>
          </a:p>
          <a:p>
            <a:pPr lvl="1" indent="-357188" algn="just">
              <a:buFont typeface="Wingdings" panose="05000000000000000000" pitchFamily="2" charset="2"/>
              <a:buChar char="ü"/>
            </a:pPr>
            <a:r>
              <a:rPr lang="en-US" b="1" dirty="0">
                <a:solidFill>
                  <a:srgbClr val="002060"/>
                </a:solidFill>
              </a:rPr>
              <a:t>Network and Routing Services </a:t>
            </a:r>
            <a:r>
              <a:rPr lang="en-US" dirty="0">
                <a:solidFill>
                  <a:srgbClr val="002060"/>
                </a:solidFill>
              </a:rPr>
              <a:t>- Cyber criminals use vulnerable network services to attack a device or to use it as part of the attack. Securing network services ensures that only necessary ports are exposed and available. Network services include; DHCP, DNS, ICMP, Routing Services (RIP-OSPF-ISS), NTP and others.</a:t>
            </a:r>
          </a:p>
          <a:p>
            <a:pPr lvl="1" indent="-357188" algn="just">
              <a:buFont typeface="Wingdings" panose="05000000000000000000" pitchFamily="2" charset="2"/>
              <a:buChar char="ü"/>
            </a:pPr>
            <a:endParaRPr lang="en-US" dirty="0">
              <a:solidFill>
                <a:srgbClr val="002060"/>
              </a:solidFill>
            </a:endParaRPr>
          </a:p>
          <a:p>
            <a:pPr lvl="1" indent="-357188" algn="just">
              <a:buFont typeface="Wingdings" panose="05000000000000000000" pitchFamily="2" charset="2"/>
              <a:buChar char="ü"/>
            </a:pPr>
            <a:r>
              <a:rPr lang="en-US" b="1" dirty="0">
                <a:solidFill>
                  <a:srgbClr val="002060"/>
                </a:solidFill>
              </a:rPr>
              <a:t>VoIP Equipment </a:t>
            </a:r>
            <a:r>
              <a:rPr lang="en-US" dirty="0">
                <a:solidFill>
                  <a:srgbClr val="002060"/>
                </a:solidFill>
              </a:rPr>
              <a:t>- uses networks such as the Internet to make and receive phone calls. The equipment required for VoIP includes an Internet connection plus a phone. </a:t>
            </a:r>
            <a:r>
              <a:rPr lang="en-GB" sz="1800" dirty="0">
                <a:solidFill>
                  <a:srgbClr val="FF0000"/>
                </a:solidFill>
                <a:effectLst/>
                <a:latin typeface="Helvetica" panose="020B0604020202020204" pitchFamily="34" charset="0"/>
                <a:ea typeface="Times New Roman" panose="02020603050405020304" pitchFamily="18" charset="0"/>
              </a:rPr>
              <a:t>Cyber criminals target these systems in order to gain access to free phone services, eavesdrop on phone calls, or to affect performance and availability</a:t>
            </a:r>
            <a:r>
              <a:rPr lang="en-US" sz="1800" dirty="0">
                <a:solidFill>
                  <a:srgbClr val="FF0000"/>
                </a:solidFill>
              </a:rPr>
              <a:t> </a:t>
            </a:r>
          </a:p>
          <a:p>
            <a:pPr lvl="1" indent="-357188" algn="just">
              <a:buFont typeface="Wingdings" panose="05000000000000000000" pitchFamily="2" charset="2"/>
              <a:buChar char="ü"/>
            </a:pPr>
            <a:endParaRPr lang="en-US" dirty="0">
              <a:solidFill>
                <a:srgbClr val="002060"/>
              </a:solidFill>
            </a:endParaRPr>
          </a:p>
          <a:p>
            <a:pPr lvl="1" indent="-357188" algn="just">
              <a:buFont typeface="Wingdings" panose="05000000000000000000" pitchFamily="2" charset="2"/>
              <a:buChar char="ü"/>
            </a:pPr>
            <a:r>
              <a:rPr lang="en-US" b="1" dirty="0">
                <a:solidFill>
                  <a:srgbClr val="002060"/>
                </a:solidFill>
              </a:rPr>
              <a:t>Cameras, Videoconferencing Equipment, Network and </a:t>
            </a:r>
            <a:r>
              <a:rPr lang="en-US" b="1" dirty="0" err="1">
                <a:solidFill>
                  <a:srgbClr val="002060"/>
                </a:solidFill>
              </a:rPr>
              <a:t>IoT</a:t>
            </a:r>
            <a:r>
              <a:rPr lang="en-US" b="1" dirty="0">
                <a:solidFill>
                  <a:srgbClr val="002060"/>
                </a:solidFill>
              </a:rPr>
              <a:t> Sensors </a:t>
            </a:r>
          </a:p>
          <a:p>
            <a:pPr lvl="2" indent="-357188" algn="just">
              <a:buFont typeface="Wingdings" panose="05000000000000000000" pitchFamily="2" charset="2"/>
              <a:buChar char="ü"/>
            </a:pPr>
            <a:r>
              <a:rPr lang="en-US" dirty="0">
                <a:solidFill>
                  <a:srgbClr val="002060"/>
                </a:solidFill>
              </a:rPr>
              <a:t>One of the fastest sectors of information technology is the use of intelligent devices and sensors. The computer industry brands this sector as the Internet of Things (</a:t>
            </a:r>
            <a:r>
              <a:rPr lang="en-US" dirty="0" err="1">
                <a:solidFill>
                  <a:srgbClr val="002060"/>
                </a:solidFill>
              </a:rPr>
              <a:t>IoT</a:t>
            </a:r>
            <a:r>
              <a:rPr lang="en-US" dirty="0">
                <a:solidFill>
                  <a:srgbClr val="002060"/>
                </a:solidFill>
              </a:rPr>
              <a:t>). Businesses and consumers use </a:t>
            </a:r>
            <a:r>
              <a:rPr lang="en-US" dirty="0" err="1">
                <a:solidFill>
                  <a:srgbClr val="002060"/>
                </a:solidFill>
              </a:rPr>
              <a:t>IoT</a:t>
            </a:r>
            <a:r>
              <a:rPr lang="en-US" dirty="0">
                <a:solidFill>
                  <a:srgbClr val="002060"/>
                </a:solidFill>
              </a:rPr>
              <a:t> devices to automate processes, monitor environmental conditions, and alert the user of adverse conditions. </a:t>
            </a:r>
          </a:p>
        </p:txBody>
      </p:sp>
    </p:spTree>
    <p:custDataLst>
      <p:tags r:id="rId1"/>
    </p:custDataLst>
    <p:extLst>
      <p:ext uri="{BB962C8B-B14F-4D97-AF65-F5344CB8AC3E}">
        <p14:creationId xmlns:p14="http://schemas.microsoft.com/office/powerpoint/2010/main" val="2103133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Physical Security</a:t>
            </a:r>
            <a:endParaRPr lang="en-US" sz="3200" dirty="0"/>
          </a:p>
        </p:txBody>
      </p:sp>
      <p:sp>
        <p:nvSpPr>
          <p:cNvPr id="17" name="Rectangle 16"/>
          <p:cNvSpPr/>
          <p:nvPr/>
        </p:nvSpPr>
        <p:spPr>
          <a:xfrm>
            <a:off x="375234" y="707083"/>
            <a:ext cx="11639427" cy="5078313"/>
          </a:xfrm>
          <a:prstGeom prst="rect">
            <a:avLst/>
          </a:prstGeom>
        </p:spPr>
        <p:txBody>
          <a:bodyPr wrap="square">
            <a:spAutoFit/>
          </a:bodyPr>
          <a:lstStyle/>
          <a:p>
            <a:pPr algn="just"/>
            <a:r>
              <a:rPr lang="en-US" b="1" dirty="0">
                <a:solidFill>
                  <a:srgbClr val="002060"/>
                </a:solidFill>
              </a:rPr>
              <a:t>Fencing and Barricades </a:t>
            </a:r>
          </a:p>
          <a:p>
            <a:pPr lvl="1" indent="-357188" algn="just">
              <a:buFont typeface="Wingdings" panose="05000000000000000000" pitchFamily="2" charset="2"/>
              <a:buChar char="ü"/>
            </a:pPr>
            <a:r>
              <a:rPr lang="en-US" i="1" dirty="0"/>
              <a:t>Physical barriers are the first thing that comes to mind when thinking about physical security. This is the outermost layer of security, and these solutions are the most publicly visible. A perimeter security system typically consists of perimeter fence system, security gate system, bollards, vehicle entry barriers and guard shelters.</a:t>
            </a:r>
          </a:p>
          <a:p>
            <a:pPr lvl="1" indent="-357188" algn="just">
              <a:buFont typeface="Wingdings" panose="05000000000000000000" pitchFamily="2" charset="2"/>
              <a:buChar char="ü"/>
            </a:pPr>
            <a:endParaRPr lang="en-US" i="1" dirty="0"/>
          </a:p>
          <a:p>
            <a:pPr marL="0" lvl="1" algn="just"/>
            <a:r>
              <a:rPr lang="en-US" b="1" dirty="0">
                <a:solidFill>
                  <a:srgbClr val="002060"/>
                </a:solidFill>
              </a:rPr>
              <a:t>Biometrics </a:t>
            </a:r>
          </a:p>
          <a:p>
            <a:pPr lvl="1" indent="-357188" algn="just">
              <a:buFont typeface="Wingdings" panose="05000000000000000000" pitchFamily="2" charset="2"/>
              <a:buChar char="ü"/>
            </a:pPr>
            <a:r>
              <a:rPr lang="en-US" i="1" dirty="0"/>
              <a:t>are the automated methods of recognizing an individual based on a physiological or behavioral characteristic. Biometric authentication systems include measurements of the face, fingerprint, hand geometry, iris, retina, signature, and voice. Biometric technologies can be the foundation of highly secure identification and personal verification solutions.</a:t>
            </a:r>
          </a:p>
          <a:p>
            <a:pPr lvl="1" indent="-357188" algn="just">
              <a:buFont typeface="Wingdings" panose="05000000000000000000" pitchFamily="2" charset="2"/>
              <a:buChar char="ü"/>
            </a:pPr>
            <a:endParaRPr lang="en-US" i="1" dirty="0"/>
          </a:p>
          <a:p>
            <a:pPr marL="0" lvl="1" algn="just"/>
            <a:r>
              <a:rPr lang="en-US" b="1" dirty="0">
                <a:solidFill>
                  <a:srgbClr val="002060"/>
                </a:solidFill>
              </a:rPr>
              <a:t>Badges and Access Logs </a:t>
            </a:r>
          </a:p>
          <a:p>
            <a:pPr lvl="1" indent="-357188" algn="just">
              <a:buFont typeface="Wingdings" panose="05000000000000000000" pitchFamily="2" charset="2"/>
              <a:buChar char="ü"/>
            </a:pPr>
            <a:r>
              <a:rPr lang="en-US" i="1" dirty="0"/>
              <a:t>A badge allows an individual to gain access to an area with automated entry points. An entry point can be a door, a turnstile, a gate, or other barrier. Access badges use various technologies such as a magnetic stripe, barcode, or biometrics. The system logs the transaction for later retrieval. Reports reveal who entered what entry points at what time.</a:t>
            </a:r>
          </a:p>
          <a:p>
            <a:pPr marL="0" lvl="1" algn="just"/>
            <a:endParaRPr lang="en-US" b="1" dirty="0">
              <a:solidFill>
                <a:srgbClr val="002060"/>
              </a:solidFill>
            </a:endParaRPr>
          </a:p>
          <a:p>
            <a:pPr marL="0" lvl="1" algn="just"/>
            <a:r>
              <a:rPr lang="en-US" b="1" dirty="0">
                <a:solidFill>
                  <a:srgbClr val="002060"/>
                </a:solidFill>
              </a:rPr>
              <a:t>Guards and Escorts, Video and Electronic Surveillance, RFID and Wireless Surveillance </a:t>
            </a:r>
          </a:p>
        </p:txBody>
      </p:sp>
    </p:spTree>
    <p:custDataLst>
      <p:tags r:id="rId1"/>
    </p:custDataLst>
    <p:extLst>
      <p:ext uri="{BB962C8B-B14F-4D97-AF65-F5344CB8AC3E}">
        <p14:creationId xmlns:p14="http://schemas.microsoft.com/office/powerpoint/2010/main" val="3030324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430887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We discussed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concept of five nines, a high availability standard that allows for 5.26 minutes of downtime per year.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various approaches that organizations take to ensure system availability.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Solid system design includes accommodating measures that provide redundancy and resiliency so that an organization can recover quickly and continue operation.</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how an organization responds to an incident by establishing procedures that it follows after an event occurs.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disaster recovery and business continuity planning.</a:t>
            </a:r>
          </a:p>
          <a:p>
            <a:pPr marL="800100" lvl="1"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490621" y="1463137"/>
            <a:ext cx="5615608" cy="4196020"/>
          </a:xfrm>
          <a:prstGeom prst="rect">
            <a:avLst/>
          </a:prstGeom>
        </p:spPr>
        <p:txBody>
          <a:bodyPr wrap="square">
            <a:spAutoFit/>
          </a:bodyPr>
          <a:lstStyle/>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To defend the systems, devices, and data that make up the network infrastructure.</a:t>
            </a:r>
          </a:p>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Host hardening includes securing the operating system, implementing an antivirus solution, and using host-based solutions such as firewalls and intrusion detection systems.</a:t>
            </a:r>
          </a:p>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Server hardening includes managing remote access, securing privileged accounts, and monitoring services.</a:t>
            </a:r>
          </a:p>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Data protection includes file access control and implementing security measures to ensure the confidentiality, integrity, and availability of data.</a:t>
            </a:r>
          </a:p>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Device hardening also involves implementing proven methods of physically securing network devices. </a:t>
            </a:r>
          </a:p>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Protecting a cybersecurity domain is an on-going process to secure an organization’s network infrastructure and requires a constant vigilance against threats.</a:t>
            </a:r>
          </a:p>
          <a:p>
            <a:pPr marL="800100" lvl="2"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4" ma:contentTypeDescription="Create a new document." ma:contentTypeScope="" ma:versionID="459f7a1eff66fa7688a40ee0439ef3f7">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ceda06f259872d8be29dbdd5f2062bb"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schemas.microsoft.com/office/2006/documentManagement/types"/>
    <ds:schemaRef ds:uri="http://schemas.microsoft.com/office/infopath/2007/PartnerControls"/>
    <ds:schemaRef ds:uri="d2ec016d-25cf-4c07-aa6b-c53e267faa6f"/>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187F79FD-81A3-4240-8E06-255950C9F6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2464</TotalTime>
  <Words>5489</Words>
  <Application>Microsoft Office PowerPoint</Application>
  <PresentationFormat>Widescreen</PresentationFormat>
  <Paragraphs>362</Paragraphs>
  <Slides>28</Slides>
  <Notes>21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28</vt:i4>
      </vt:variant>
    </vt:vector>
  </HeadingPairs>
  <TitlesOfParts>
    <vt:vector size="40" baseType="lpstr">
      <vt:lpstr>Arial</vt:lpstr>
      <vt:lpstr>Calibri</vt:lpstr>
      <vt:lpstr>Calibri Light</vt:lpstr>
      <vt:lpstr>Courier New</vt:lpstr>
      <vt:lpstr>Helvetica</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The Fine Nines</vt:lpstr>
      <vt:lpstr>High Availability</vt:lpstr>
      <vt:lpstr>Improve High Availability</vt:lpstr>
      <vt:lpstr>Defense in Depth</vt:lpstr>
      <vt:lpstr>Redundancy</vt:lpstr>
      <vt:lpstr>Redundancy</vt:lpstr>
      <vt:lpstr>Redundancy</vt:lpstr>
      <vt:lpstr>Redundancy</vt:lpstr>
      <vt:lpstr>Incident Response</vt:lpstr>
      <vt:lpstr>Disaster Recovery</vt:lpstr>
      <vt:lpstr>Disaster Recovery</vt:lpstr>
      <vt:lpstr>Defending Systems and Devices</vt:lpstr>
      <vt:lpstr>Defending Systems and Devices</vt:lpstr>
      <vt:lpstr>Defending Systems and Devices</vt:lpstr>
      <vt:lpstr>Defending Systems and Devices</vt:lpstr>
      <vt:lpstr>Defending Systems and Devices</vt:lpstr>
      <vt:lpstr>Server Hardening Secure Remote Access</vt:lpstr>
      <vt:lpstr>Server Hardening Administrative Measures</vt:lpstr>
      <vt:lpstr>Network Hardening Securing Network Devices </vt:lpstr>
      <vt:lpstr>Network Hardening</vt:lpstr>
      <vt:lpstr>Physical Security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223</cp:revision>
  <dcterms:created xsi:type="dcterms:W3CDTF">2021-03-05T06:07:01Z</dcterms:created>
  <dcterms:modified xsi:type="dcterms:W3CDTF">2022-07-11T06:13:27Z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