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57" r:id="rId3"/>
    <p:sldId id="258" r:id="rId4"/>
    <p:sldId id="269" r:id="rId5"/>
    <p:sldId id="260" r:id="rId6"/>
    <p:sldId id="268" r:id="rId7"/>
    <p:sldId id="271" r:id="rId8"/>
    <p:sldId id="267" r:id="rId9"/>
    <p:sldId id="270" r:id="rId10"/>
    <p:sldId id="259" r:id="rId11"/>
    <p:sldId id="272" r:id="rId12"/>
    <p:sldId id="261" r:id="rId13"/>
    <p:sldId id="262" r:id="rId14"/>
    <p:sldId id="263" r:id="rId15"/>
    <p:sldId id="265"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058413-7D3E-4597-9733-27E46994F3BC}" v="1005" dt="2026-06-21T01:14:14.251"/>
  </p1510:revLst>
</p1510:revInfo>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89902" autoAdjust="0"/>
  </p:normalViewPr>
  <p:slideViewPr>
    <p:cSldViewPr>
      <p:cViewPr varScale="1">
        <p:scale>
          <a:sx n="82" d="100"/>
          <a:sy n="82" d="100"/>
        </p:scale>
        <p:origin x="258" y="90"/>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6/21/2026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6/21/2026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txBody>
          <a:bodyPr/>
          <a:lstStyle/>
          <a:p>
            <a:endParaRPr lang="en-GB"/>
          </a:p>
        </p:txBody>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9555D449-B875-4B8D-8E66-224D27E54C9A}" type="slidenum">
              <a:rPr lang="en-GB" smtClean="0"/>
              <a:t>7</a:t>
            </a:fld>
            <a:endParaRPr lang="en-GB"/>
          </a:p>
        </p:txBody>
      </p:sp>
    </p:spTree>
    <p:extLst>
      <p:ext uri="{BB962C8B-B14F-4D97-AF65-F5344CB8AC3E}">
        <p14:creationId xmlns:p14="http://schemas.microsoft.com/office/powerpoint/2010/main" val="1079893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txBody>
          <a:bodyPr/>
          <a:lstStyle/>
          <a:p>
            <a:endParaRPr lang="en-GB"/>
          </a:p>
        </p:txBody>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9555D449-B875-4B8D-8E66-224D27E54C9A}" type="slidenum">
              <a:rPr lang="en-GB" smtClean="0"/>
              <a:t>12</a:t>
            </a:fld>
            <a:endParaRPr lang="en-GB"/>
          </a:p>
        </p:txBody>
      </p:sp>
    </p:spTree>
    <p:extLst>
      <p:ext uri="{BB962C8B-B14F-4D97-AF65-F5344CB8AC3E}">
        <p14:creationId xmlns:p14="http://schemas.microsoft.com/office/powerpoint/2010/main" val="3896609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txBody>
          <a:bodyPr/>
          <a:lstStyle/>
          <a:p>
            <a:endParaRPr lang="en-GB"/>
          </a:p>
        </p:txBody>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9555D449-B875-4B8D-8E66-224D27E54C9A}" type="slidenum">
              <a:rPr lang="en-GB" smtClean="0"/>
              <a:t>13</a:t>
            </a:fld>
            <a:endParaRPr lang="en-GB"/>
          </a:p>
        </p:txBody>
      </p:sp>
    </p:spTree>
    <p:extLst>
      <p:ext uri="{BB962C8B-B14F-4D97-AF65-F5344CB8AC3E}">
        <p14:creationId xmlns:p14="http://schemas.microsoft.com/office/powerpoint/2010/main" val="3737727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txBody>
          <a:bodyPr/>
          <a:lstStyle/>
          <a:p>
            <a:endParaRPr lang="en-GB"/>
          </a:p>
        </p:txBody>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9555D449-B875-4B8D-8E66-224D27E54C9A}" type="slidenum">
              <a:rPr lang="en-GB" smtClean="0"/>
              <a:t>15</a:t>
            </a:fld>
            <a:endParaRPr lang="en-GB"/>
          </a:p>
        </p:txBody>
      </p:sp>
    </p:spTree>
    <p:extLst>
      <p:ext uri="{BB962C8B-B14F-4D97-AF65-F5344CB8AC3E}">
        <p14:creationId xmlns:p14="http://schemas.microsoft.com/office/powerpoint/2010/main" val="3161374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ro-RO"/>
              <a:t>Faceți clic pentru a edita stilul de titlu coordonator</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a:p>
        </p:txBody>
      </p:sp>
      <p:sp>
        <p:nvSpPr>
          <p:cNvPr id="3" name="Content Placeholder 2"/>
          <p:cNvSpPr>
            <a:spLocks noGrp="1"/>
          </p:cNvSpPr>
          <p:nvPr>
            <p:ph idx="1"/>
          </p:nvPr>
        </p:nvSpPr>
        <p:spPr/>
        <p:txBody>
          <a:bodyPr/>
          <a:lstStyle>
            <a:lvl5pPr>
              <a:defRPr/>
            </a:lvl5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6/21/2026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Antet secțiune">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ro-RO"/>
              <a:t>Faceți clic pentru a edita stilul de titlu coordonator</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ro-RO"/>
              <a:t>Faceţi clic pentru a edita Master stiluri text</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6/21/2026</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6/21/2026</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6/21/2026</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6/21/2026</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ro-RO"/>
              <a:t>Faceți clic pentru a edita stilul de titlu coordonator</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ro-RO"/>
              <a:t>Faceți clic pentru a edita stilul de titlu coordonator</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6/21/2026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ro-RO"/>
              <a:t>Faceți clic pentru a edita stilul de titlu coordonator</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6/21/2026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ro-RO"/>
              <a:t>Faceți clic pentru a edita stilul de titlu coordonator</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6/21/2026</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7" Type="http://schemas.microsoft.com/office/2007/relationships/hdphoto" Target="../media/hdphoto1.wdp"/><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1000" r="-2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28381"/>
            <a:ext cx="4098175" cy="3177380"/>
          </a:xfrm>
        </p:spPr>
        <p:txBody>
          <a:bodyPr>
            <a:normAutofit/>
          </a:bodyPr>
          <a:lstStyle/>
          <a:p>
            <a:r>
              <a:rPr lang="en-GB" sz="2000" b="1" noProof="0" dirty="0">
                <a:solidFill>
                  <a:schemeClr val="tx1"/>
                </a:solidFill>
                <a:latin typeface="Arial" panose="020B0604020202020204" pitchFamily="34" charset="0"/>
                <a:cs typeface="Arial" panose="020B0604020202020204" pitchFamily="34" charset="0"/>
              </a:rPr>
              <a:t>- University of Wales Trinity Saint David</a:t>
            </a:r>
            <a:br>
              <a:rPr lang="en-GB" sz="2000" b="1" noProof="0" dirty="0">
                <a:solidFill>
                  <a:schemeClr val="tx1"/>
                </a:solidFill>
                <a:latin typeface="Arial" panose="020B0604020202020204" pitchFamily="34" charset="0"/>
                <a:cs typeface="Arial" panose="020B0604020202020204" pitchFamily="34" charset="0"/>
              </a:rPr>
            </a:br>
            <a:r>
              <a:rPr lang="en-GB" sz="2000" b="1" noProof="0" dirty="0">
                <a:solidFill>
                  <a:schemeClr val="tx1"/>
                </a:solidFill>
                <a:latin typeface="Arial" panose="020B0604020202020204" pitchFamily="34" charset="0"/>
                <a:cs typeface="Arial" panose="020B0604020202020204" pitchFamily="34" charset="0"/>
              </a:rPr>
              <a:t>- BSc (Hons) Health and Social Care</a:t>
            </a:r>
            <a:br>
              <a:rPr lang="en-GB" sz="2000" b="1" noProof="0" dirty="0">
                <a:solidFill>
                  <a:schemeClr val="tx1"/>
                </a:solidFill>
                <a:latin typeface="Arial" panose="020B0604020202020204" pitchFamily="34" charset="0"/>
                <a:cs typeface="Arial" panose="020B0604020202020204" pitchFamily="34" charset="0"/>
              </a:rPr>
            </a:br>
            <a:r>
              <a:rPr lang="en-GB" sz="2000" b="1" noProof="0" dirty="0">
                <a:solidFill>
                  <a:schemeClr val="tx1"/>
                </a:solidFill>
                <a:latin typeface="Arial" panose="020B0604020202020204" pitchFamily="34" charset="0"/>
                <a:cs typeface="Arial" panose="020B0604020202020204" pitchFamily="34" charset="0"/>
              </a:rPr>
              <a:t>- Module: Health, Wellbeing and Sustainable Development</a:t>
            </a:r>
            <a:br>
              <a:rPr lang="en-GB" sz="2000" b="1" noProof="0" dirty="0">
                <a:solidFill>
                  <a:schemeClr val="tx1"/>
                </a:solidFill>
                <a:latin typeface="Arial" panose="020B0604020202020204" pitchFamily="34" charset="0"/>
                <a:cs typeface="Arial" panose="020B0604020202020204" pitchFamily="34" charset="0"/>
              </a:rPr>
            </a:br>
            <a:endParaRPr lang="en-GB" sz="2000" b="1" noProof="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030" y="2966440"/>
            <a:ext cx="4098175" cy="685800"/>
          </a:xfrm>
        </p:spPr>
        <p:txBody>
          <a:bodyPr>
            <a:noAutofit/>
          </a:bodyPr>
          <a:lstStyle/>
          <a:p>
            <a:r>
              <a:rPr lang="en-GB" b="1" noProof="0" dirty="0">
                <a:solidFill>
                  <a:schemeClr val="tx1"/>
                </a:solidFill>
                <a:latin typeface="Arial" panose="020B0604020202020204" pitchFamily="34" charset="0"/>
                <a:cs typeface="Arial" panose="020B0604020202020204" pitchFamily="34" charset="0"/>
              </a:rPr>
              <a:t>Student</a:t>
            </a:r>
            <a:r>
              <a:rPr lang="en-GB" b="1" noProof="0" dirty="0">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rect">
                    <a:fillToRect l="50000" t="50000" r="50000" b="50000"/>
                  </a:path>
                  <a:tileRect/>
                </a:gradFill>
                <a:latin typeface="Arial" panose="020B0604020202020204" pitchFamily="34" charset="0"/>
                <a:cs typeface="Arial" panose="020B0604020202020204" pitchFamily="34" charset="0"/>
              </a:rPr>
              <a:t>: MARIAN GEAMANU </a:t>
            </a:r>
            <a:r>
              <a:rPr lang="en-GB" b="1" noProof="0" dirty="0">
                <a:solidFill>
                  <a:schemeClr val="tx1"/>
                </a:solidFill>
                <a:latin typeface="Arial" panose="020B0604020202020204" pitchFamily="34" charset="0"/>
                <a:cs typeface="Arial" panose="020B0604020202020204" pitchFamily="34" charset="0"/>
              </a:rPr>
              <a:t>2310122</a:t>
            </a:r>
          </a:p>
          <a:p>
            <a:r>
              <a:rPr lang="en-GB" b="1" noProof="0" dirty="0">
                <a:solidFill>
                  <a:schemeClr val="tx1"/>
                </a:solidFill>
                <a:latin typeface="Arial" panose="020B0604020202020204" pitchFamily="34" charset="0"/>
                <a:cs typeface="Arial" panose="020B0604020202020204" pitchFamily="34" charset="0"/>
              </a:rPr>
              <a:t>ACADEMIC TUTOR:</a:t>
            </a:r>
          </a:p>
          <a:p>
            <a:r>
              <a:rPr lang="en-GB" sz="2400" b="1" noProof="0" dirty="0">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shape">
                    <a:fillToRect l="50000" t="50000" r="50000" b="50000"/>
                  </a:path>
                  <a:tileRect/>
                </a:gradFill>
                <a:latin typeface="Arial" panose="020B0604020202020204" pitchFamily="34" charset="0"/>
                <a:cs typeface="Arial" panose="020B0604020202020204" pitchFamily="34" charset="0"/>
              </a:rPr>
              <a:t>Mr Dr Philip Jones</a:t>
            </a:r>
          </a:p>
          <a:p>
            <a:r>
              <a:rPr lang="en-GB" b="1" noProof="0" dirty="0">
                <a:solidFill>
                  <a:schemeClr val="tx1"/>
                </a:solidFill>
                <a:latin typeface="Arial" panose="020B0604020202020204" pitchFamily="34" charset="0"/>
                <a:cs typeface="Arial" panose="020B0604020202020204" pitchFamily="34" charset="0"/>
              </a:rPr>
              <a:t>Exam Component 1, Classroom Presentation</a:t>
            </a:r>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1000" r="-2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93847" y="432486"/>
            <a:ext cx="8098153" cy="1325563"/>
          </a:xfrm>
        </p:spPr>
        <p:txBody>
          <a:bodyPr>
            <a:normAutofit/>
          </a:bodyPr>
          <a:lstStyle/>
          <a:p>
            <a:r>
              <a:rPr lang="en-GB" sz="1400" i="1" noProof="0" dirty="0">
                <a:latin typeface="Arial" panose="020B0604020202020204" pitchFamily="34" charset="0"/>
                <a:cs typeface="Arial" panose="020B0604020202020204" pitchFamily="34" charset="0"/>
              </a:rPr>
              <a:t>Image Source:</a:t>
            </a:r>
            <a:br>
              <a:rPr lang="en-GB" sz="1400" i="1" noProof="0" dirty="0">
                <a:latin typeface="Arial" panose="020B0604020202020204" pitchFamily="34" charset="0"/>
                <a:cs typeface="Arial" panose="020B0604020202020204" pitchFamily="34" charset="0"/>
              </a:rPr>
            </a:br>
            <a:r>
              <a:rPr lang="en-GB" sz="1400" i="1" noProof="0" dirty="0">
                <a:latin typeface="Arial" panose="020B0604020202020204" pitchFamily="34" charset="0"/>
                <a:cs typeface="Arial" panose="020B0604020202020204" pitchFamily="34" charset="0"/>
              </a:rPr>
              <a:t>https://www.dreamstime.com/text-sign-showing-health-wellness-conceptual-photo-being-good-shape-healthy-food-workout-drink-water-written-man-not-image114824420</a:t>
            </a:r>
            <a:r>
              <a:rPr lang="en-GB" sz="1600" noProof="0" dirty="0"/>
              <a:t>.</a:t>
            </a:r>
          </a:p>
        </p:txBody>
      </p:sp>
      <p:sp>
        <p:nvSpPr>
          <p:cNvPr id="3" name="Content Placeholder 2"/>
          <p:cNvSpPr>
            <a:spLocks noGrp="1"/>
          </p:cNvSpPr>
          <p:nvPr>
            <p:ph idx="1"/>
          </p:nvPr>
        </p:nvSpPr>
        <p:spPr>
          <a:xfrm>
            <a:off x="0" y="1637654"/>
            <a:ext cx="12192000" cy="4572001"/>
          </a:xfrm>
        </p:spPr>
        <p:txBody>
          <a:bodyPr>
            <a:normAutofit fontScale="92500"/>
          </a:bodyPr>
          <a:lstStyle/>
          <a:p>
            <a:pPr marL="0" indent="0">
              <a:buNone/>
            </a:pPr>
            <a:r>
              <a:rPr lang="en-GB" sz="1600" noProof="0" dirty="0">
                <a:solidFill>
                  <a:schemeClr val="tx1"/>
                </a:solidFill>
                <a:latin typeface="Arial" panose="020B0604020202020204" pitchFamily="34" charset="0"/>
                <a:cs typeface="Arial" panose="020B0604020202020204" pitchFamily="34" charset="0"/>
              </a:rPr>
              <a:t>  This presentation aims to bring to the fore the concepts of Health, Social Welfare and Sustainable Development, respectively defining notions in the context of Great Britain - first, but also from an international perspective, such as the World Health Organization.</a:t>
            </a:r>
          </a:p>
          <a:p>
            <a:pPr marL="0" indent="0">
              <a:buNone/>
            </a:pPr>
            <a:r>
              <a:rPr lang="en-GB" sz="1600" noProof="0" dirty="0">
                <a:solidFill>
                  <a:schemeClr val="tx1"/>
                </a:solidFill>
                <a:latin typeface="Arial" panose="020B0604020202020204" pitchFamily="34" charset="0"/>
                <a:cs typeface="Arial" panose="020B0604020202020204" pitchFamily="34" charset="0"/>
              </a:rPr>
              <a:t>   Scientific concepts and realities that are present in works such as:
The Dahlgren and Whitehead model. Developed in 1991 by Goran Dahlgren and Margaret Whitehead, the so-called "Rainbow Model" highlights how health can be influenced by a multitude of personal, social, economic and environmental factors (University of Wales Trinity Saint David, 2026).
 These layers also refer to: Individual Lifestyle Factors, Social and Community Networks, Generic Living and Working Conditions and, to conclude, Socio-economic Conditions.
 This Model is usually used as a guide for policy, i.e. in teaching and practice by mapping where interventions can address various inequalities 
 At the same time, the paper aims to illustrate as faithfully and clearly as possible, the frameworks and policies that govern the correct implementation and conduct of any actions, in the sense of promoting health and everything related to social well-being and sustainable development.
   To note are here: Marmot Review The NHS's long-term plan. Framework for Public Health Outcomes and National Institute for Health and Care Excellence (NICE) Guidelines.</a:t>
            </a:r>
            <a:endParaRPr lang="en-GB" sz="1500" noProof="0" dirty="0">
              <a:latin typeface="Arial" panose="020B0604020202020204" pitchFamily="34" charset="0"/>
              <a:cs typeface="Arial" panose="020B0604020202020204" pitchFamily="34" charset="0"/>
            </a:endParaRPr>
          </a:p>
        </p:txBody>
      </p:sp>
      <p:pic>
        <p:nvPicPr>
          <p:cNvPr id="7" name="Imagine 6">
            <a:extLst>
              <a:ext uri="{FF2B5EF4-FFF2-40B4-BE49-F238E27FC236}">
                <a16:creationId xmlns:a16="http://schemas.microsoft.com/office/drawing/2014/main" id="{540142C6-1736-B68D-91F8-A82F796C7E63}"/>
              </a:ext>
            </a:extLst>
          </p:cNvPr>
          <p:cNvPicPr>
            <a:picLocks noChangeAspect="1"/>
          </p:cNvPicPr>
          <p:nvPr/>
        </p:nvPicPr>
        <p:blipFill>
          <a:blip r:embed="rId3"/>
          <a:stretch>
            <a:fillRect/>
          </a:stretch>
        </p:blipFill>
        <p:spPr>
          <a:xfrm>
            <a:off x="0" y="-16395"/>
            <a:ext cx="4093847" cy="1501179"/>
          </a:xfrm>
          <a:prstGeom prst="rect">
            <a:avLst/>
          </a:prstGeom>
        </p:spPr>
      </p:pic>
      <p:sp>
        <p:nvSpPr>
          <p:cNvPr id="5" name="CasetăText 4">
            <a:extLst>
              <a:ext uri="{FF2B5EF4-FFF2-40B4-BE49-F238E27FC236}">
                <a16:creationId xmlns:a16="http://schemas.microsoft.com/office/drawing/2014/main" id="{EE13A71B-0808-62B9-03F6-C6D18E14B270}"/>
              </a:ext>
            </a:extLst>
          </p:cNvPr>
          <p:cNvSpPr txBox="1"/>
          <p:nvPr/>
        </p:nvSpPr>
        <p:spPr>
          <a:xfrm>
            <a:off x="8832304" y="6362525"/>
            <a:ext cx="6136782" cy="523220"/>
          </a:xfrm>
          <a:prstGeom prst="rect">
            <a:avLst/>
          </a:prstGeom>
          <a:noFill/>
        </p:spPr>
        <p:txBody>
          <a:bodyPr wrap="square">
            <a:spAutoFit/>
          </a:bodyPr>
          <a:lstStyle/>
          <a:p>
            <a:r>
              <a:rPr lang="en-GB" sz="1400" i="1" noProof="0" dirty="0">
                <a:latin typeface="Arial" panose="020B0604020202020204" pitchFamily="34" charset="0"/>
                <a:cs typeface="Arial" panose="020B0604020202020204" pitchFamily="34" charset="0"/>
              </a:rPr>
              <a:t>Image source: </a:t>
            </a:r>
          </a:p>
          <a:p>
            <a:r>
              <a:rPr lang="en-GB" sz="1400" i="1" noProof="0" dirty="0">
                <a:latin typeface="Arial" panose="020B0604020202020204" pitchFamily="34" charset="0"/>
                <a:cs typeface="Arial" panose="020B0604020202020204" pitchFamily="34" charset="0"/>
              </a:rPr>
              <a:t>https://news.peerbridgehealth.com/news</a:t>
            </a:r>
          </a:p>
        </p:txBody>
      </p:sp>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7" name="CasetăText 6">
            <a:extLst>
              <a:ext uri="{FF2B5EF4-FFF2-40B4-BE49-F238E27FC236}">
                <a16:creationId xmlns:a16="http://schemas.microsoft.com/office/drawing/2014/main" id="{2C514B18-3FC3-F58F-D788-705C2289231C}"/>
              </a:ext>
            </a:extLst>
          </p:cNvPr>
          <p:cNvSpPr txBox="1"/>
          <p:nvPr/>
        </p:nvSpPr>
        <p:spPr>
          <a:xfrm>
            <a:off x="0" y="1537773"/>
            <a:ext cx="7662404" cy="5170646"/>
          </a:xfrm>
          <a:prstGeom prst="rect">
            <a:avLst/>
          </a:prstGeom>
          <a:noFill/>
        </p:spPr>
        <p:txBody>
          <a:bodyPr wrap="square" anchor="ctr" anchorCtr="0">
            <a:spAutoFit/>
          </a:bodyPr>
          <a:lstStyle/>
          <a:p>
            <a:r>
              <a:rPr lang="en-GB" sz="1600" noProof="0" dirty="0">
                <a:latin typeface="Arial" panose="020B0604020202020204" pitchFamily="34" charset="0"/>
                <a:cs typeface="Arial" panose="020B0604020202020204" pitchFamily="34" charset="0"/>
              </a:rPr>
              <a:t>In a journal article entitled: "Health as complete well-being: The WHO definition and beyond", published on the Oxford Academic platform, and signed by Thomas Schramme, dated July 27, 2023, this definition of the concept </a:t>
            </a:r>
            <a:r>
              <a:rPr lang="en-GB" sz="1600" i="1" noProof="0" dirty="0">
                <a:latin typeface="Arial" panose="020B0604020202020204" pitchFamily="34" charset="0"/>
                <a:cs typeface="Arial" panose="020B0604020202020204" pitchFamily="34" charset="0"/>
              </a:rPr>
              <a:t>of health </a:t>
            </a:r>
            <a:r>
              <a:rPr lang="en-GB" sz="1600" noProof="0" dirty="0">
                <a:latin typeface="Arial" panose="020B0604020202020204" pitchFamily="34" charset="0"/>
                <a:cs typeface="Arial" panose="020B0604020202020204" pitchFamily="34" charset="0"/>
              </a:rPr>
              <a:t>can be found, from the perspective of the WHO.</a:t>
            </a:r>
          </a:p>
          <a:p>
            <a:r>
              <a:rPr lang="en-GB" sz="1600" noProof="0" dirty="0">
                <a:latin typeface="Arial" panose="020B0604020202020204" pitchFamily="34" charset="0"/>
                <a:cs typeface="Arial" panose="020B0604020202020204" pitchFamily="34" charset="0"/>
              </a:rPr>
              <a:t>"Health is a state of complete physical, mental, and social well-being and not just the absence of disease or infirmity," as stipulated by the World Health Organization (Schramme, 2023).                                     </a:t>
            </a:r>
          </a:p>
          <a:p>
            <a:r>
              <a:rPr lang="en-GB" sz="1400" noProof="0" dirty="0">
                <a:latin typeface="Arial" panose="020B0604020202020204" pitchFamily="34" charset="0"/>
                <a:cs typeface="Arial" panose="020B0604020202020204" pitchFamily="34" charset="0"/>
              </a:rPr>
              <a:t>                                                                                </a:t>
            </a:r>
          </a:p>
          <a:p>
            <a:r>
              <a:rPr lang="en-GB" sz="1400" b="1"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Image source:</a:t>
            </a:r>
          </a:p>
          <a:p>
            <a:r>
              <a:rPr lang="en-GB" sz="1400" b="1" i="1"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https://academic.oup.com/</a:t>
            </a:r>
            <a:r>
              <a:rPr lang="en-GB" sz="1400" i="1" noProof="0" dirty="0" err="1">
                <a:latin typeface="Arial" panose="020B0604020202020204" pitchFamily="34" charset="0"/>
                <a:cs typeface="Arial" panose="020B0604020202020204" pitchFamily="34" charset="0"/>
              </a:rPr>
              <a:t>phe</a:t>
            </a:r>
            <a:r>
              <a:rPr lang="en-GB" sz="1400" i="1" noProof="0" dirty="0">
                <a:latin typeface="Arial" panose="020B0604020202020204" pitchFamily="34" charset="0"/>
                <a:cs typeface="Arial" panose="020B0604020202020204" pitchFamily="34" charset="0"/>
              </a:rPr>
              <a:t>/article/16/3/210/7232444</a:t>
            </a:r>
          </a:p>
          <a:p>
            <a:r>
              <a:rPr lang="en-GB" sz="1400" noProof="0" dirty="0">
                <a:latin typeface="Arial" panose="020B0604020202020204" pitchFamily="34" charset="0"/>
                <a:cs typeface="Arial" panose="020B0604020202020204" pitchFamily="34" charset="0"/>
              </a:rPr>
              <a:t>                                                                                                               </a:t>
            </a:r>
          </a:p>
          <a:p>
            <a:r>
              <a:rPr lang="en-GB" sz="1600" i="1" noProof="0" dirty="0">
                <a:latin typeface="Arial" panose="020B0604020202020204" pitchFamily="34" charset="0"/>
                <a:cs typeface="Arial" panose="020B0604020202020204" pitchFamily="34" charset="0"/>
              </a:rPr>
              <a:t>Mental health</a:t>
            </a:r>
            <a:r>
              <a:rPr lang="en-GB" sz="1600" noProof="0" dirty="0">
                <a:latin typeface="Arial" panose="020B0604020202020204" pitchFamily="34" charset="0"/>
                <a:cs typeface="Arial" panose="020B0604020202020204" pitchFamily="34" charset="0"/>
              </a:rPr>
              <a:t>: This is defined to be ... ”a state of well-being in which the individual realizes his or her own abilities, can cope with the normal stresses of life, can work productively and fruitfully, and is able to make a contribution to his or her community”( Public Mental Health Implementation Centre, 2024 ).</a:t>
            </a:r>
          </a:p>
          <a:p>
            <a:r>
              <a:rPr lang="en-GB" sz="1600" noProof="0" dirty="0">
                <a:latin typeface="Arial" panose="020B0604020202020204" pitchFamily="34" charset="0"/>
                <a:cs typeface="Arial" panose="020B0604020202020204" pitchFamily="34" charset="0"/>
              </a:rPr>
              <a:t>The concept of mental health and well-being can also be thought of as a ”combination of feeling good and functioning effectively’ linked to both positive emotions and in a </a:t>
            </a:r>
          </a:p>
          <a:p>
            <a:r>
              <a:rPr lang="en-GB" sz="1600" noProof="0" dirty="0">
                <a:latin typeface="Arial" panose="020B0604020202020204" pitchFamily="34" charset="0"/>
                <a:cs typeface="Arial" panose="020B0604020202020204" pitchFamily="34" charset="0"/>
              </a:rPr>
              <a:t>psychological sense” ( Public Mental Health Implementation Centre, 2024 ).</a:t>
            </a:r>
          </a:p>
          <a:p>
            <a:endParaRPr lang="en-GB" sz="1600" b="1" noProof="0" dirty="0">
              <a:latin typeface="Arial" panose="020B0604020202020204" pitchFamily="34" charset="0"/>
              <a:cs typeface="Arial" panose="020B0604020202020204" pitchFamily="34" charset="0"/>
            </a:endParaRPr>
          </a:p>
          <a:p>
            <a:endParaRPr lang="en-GB" noProof="0" dirty="0"/>
          </a:p>
        </p:txBody>
      </p:sp>
      <p:pic>
        <p:nvPicPr>
          <p:cNvPr id="19" name="Imagine 18">
            <a:extLst>
              <a:ext uri="{FF2B5EF4-FFF2-40B4-BE49-F238E27FC236}">
                <a16:creationId xmlns:a16="http://schemas.microsoft.com/office/drawing/2014/main" id="{58EE4D73-CD9F-1579-43C3-493070D00374}"/>
              </a:ext>
            </a:extLst>
          </p:cNvPr>
          <p:cNvPicPr>
            <a:picLocks noChangeAspect="1"/>
          </p:cNvPicPr>
          <p:nvPr/>
        </p:nvPicPr>
        <p:blipFill>
          <a:blip r:embed="rId2"/>
          <a:stretch>
            <a:fillRect/>
          </a:stretch>
        </p:blipFill>
        <p:spPr>
          <a:xfrm>
            <a:off x="28047" y="6108523"/>
            <a:ext cx="2247236" cy="748808"/>
          </a:xfrm>
          <a:prstGeom prst="rect">
            <a:avLst/>
          </a:prstGeom>
        </p:spPr>
      </p:pic>
      <p:sp>
        <p:nvSpPr>
          <p:cNvPr id="3" name="CasetăText 2">
            <a:extLst>
              <a:ext uri="{FF2B5EF4-FFF2-40B4-BE49-F238E27FC236}">
                <a16:creationId xmlns:a16="http://schemas.microsoft.com/office/drawing/2014/main" id="{F6C240CC-D72C-5CE5-EB57-9BB27E182E76}"/>
              </a:ext>
            </a:extLst>
          </p:cNvPr>
          <p:cNvSpPr txBox="1"/>
          <p:nvPr/>
        </p:nvSpPr>
        <p:spPr>
          <a:xfrm>
            <a:off x="28047" y="32712"/>
            <a:ext cx="6150076" cy="584775"/>
          </a:xfrm>
          <a:prstGeom prst="rect">
            <a:avLst/>
          </a:prstGeom>
          <a:gradFill>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gradFill>
        </p:spPr>
        <p:txBody>
          <a:bodyPr wrap="square">
            <a:spAutoFit/>
          </a:bodyPr>
          <a:lstStyle/>
          <a:p>
            <a:r>
              <a:rPr lang="en-GB" sz="1600" noProof="0" dirty="0">
                <a:latin typeface="Arial" panose="020B0604020202020204" pitchFamily="34" charset="0"/>
                <a:cs typeface="Arial" panose="020B0604020202020204" pitchFamily="34" charset="0"/>
              </a:rPr>
              <a:t>A brief presentation of the meaning of some main notions, within the subject of study.</a:t>
            </a:r>
          </a:p>
        </p:txBody>
      </p:sp>
      <p:pic>
        <p:nvPicPr>
          <p:cNvPr id="4" name="Imagine 3">
            <a:extLst>
              <a:ext uri="{FF2B5EF4-FFF2-40B4-BE49-F238E27FC236}">
                <a16:creationId xmlns:a16="http://schemas.microsoft.com/office/drawing/2014/main" id="{47F121F1-4884-3845-8F71-65F59ACC887D}"/>
              </a:ext>
            </a:extLst>
          </p:cNvPr>
          <p:cNvPicPr>
            <a:picLocks noChangeAspect="1"/>
          </p:cNvPicPr>
          <p:nvPr/>
        </p:nvPicPr>
        <p:blipFill>
          <a:blip r:embed="rId3"/>
          <a:stretch>
            <a:fillRect/>
          </a:stretch>
        </p:blipFill>
        <p:spPr>
          <a:xfrm>
            <a:off x="28047" y="3429000"/>
            <a:ext cx="2088232" cy="718244"/>
          </a:xfrm>
          <a:prstGeom prst="rect">
            <a:avLst/>
          </a:prstGeom>
        </p:spPr>
      </p:pic>
      <p:sp>
        <p:nvSpPr>
          <p:cNvPr id="6" name="CasetăText 5">
            <a:extLst>
              <a:ext uri="{FF2B5EF4-FFF2-40B4-BE49-F238E27FC236}">
                <a16:creationId xmlns:a16="http://schemas.microsoft.com/office/drawing/2014/main" id="{A8F1F87B-A113-B96B-5BC1-458BEA5E6468}"/>
              </a:ext>
            </a:extLst>
          </p:cNvPr>
          <p:cNvSpPr txBox="1"/>
          <p:nvPr/>
        </p:nvSpPr>
        <p:spPr>
          <a:xfrm>
            <a:off x="6384032" y="32712"/>
            <a:ext cx="5779921" cy="1077218"/>
          </a:xfrm>
          <a:prstGeom prst="rect">
            <a:avLst/>
          </a:prstGeom>
          <a:gradFill>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gradFill>
        </p:spPr>
        <p:txBody>
          <a:bodyPr wrap="square">
            <a:spAutoFit/>
          </a:bodyPr>
          <a:lstStyle/>
          <a:p>
            <a:r>
              <a:rPr lang="en-GB" sz="1600" noProof="0" dirty="0">
                <a:latin typeface="Arial" panose="020B0604020202020204" pitchFamily="34" charset="0"/>
                <a:cs typeface="Arial" panose="020B0604020202020204" pitchFamily="34" charset="0"/>
              </a:rPr>
              <a:t>The concept of physical </a:t>
            </a:r>
            <a:r>
              <a:rPr lang="en-GB" sz="1600" i="1" noProof="0" dirty="0">
                <a:latin typeface="Arial" panose="020B0604020202020204" pitchFamily="34" charset="0"/>
                <a:cs typeface="Arial" panose="020B0604020202020204" pitchFamily="34" charset="0"/>
              </a:rPr>
              <a:t>health </a:t>
            </a:r>
            <a:r>
              <a:rPr lang="en-GB" sz="1600" noProof="0" dirty="0">
                <a:latin typeface="Arial" panose="020B0604020202020204" pitchFamily="34" charset="0"/>
                <a:cs typeface="Arial" panose="020B0604020202020204" pitchFamily="34" charset="0"/>
              </a:rPr>
              <a:t>covers the condition of the body, including exercise, diet, and rest. This involves maintaining a healthy lifestyle and managing chronic conditions (Ghosh and Gangopadhyay, 2024).</a:t>
            </a:r>
          </a:p>
        </p:txBody>
      </p:sp>
      <p:sp>
        <p:nvSpPr>
          <p:cNvPr id="5" name="CasetăText 4">
            <a:extLst>
              <a:ext uri="{FF2B5EF4-FFF2-40B4-BE49-F238E27FC236}">
                <a16:creationId xmlns:a16="http://schemas.microsoft.com/office/drawing/2014/main" id="{44DB0DD2-8769-D539-54DD-21A9317112AE}"/>
              </a:ext>
            </a:extLst>
          </p:cNvPr>
          <p:cNvSpPr txBox="1"/>
          <p:nvPr/>
        </p:nvSpPr>
        <p:spPr>
          <a:xfrm>
            <a:off x="8328248" y="1537773"/>
            <a:ext cx="3734468" cy="2308324"/>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Health and well-being are intricate notions that encompass various interconnected domains that collectively influence an individual's overall quality of life. These dimensions involve financial, occupational, social, mental, and spiritual well-being, alongside physical health (Ghosh and Gangopadhyay, 2024).</a:t>
            </a:r>
          </a:p>
        </p:txBody>
      </p:sp>
      <p:sp>
        <p:nvSpPr>
          <p:cNvPr id="9" name="CasetăText 8">
            <a:extLst>
              <a:ext uri="{FF2B5EF4-FFF2-40B4-BE49-F238E27FC236}">
                <a16:creationId xmlns:a16="http://schemas.microsoft.com/office/drawing/2014/main" id="{47D05F94-F675-5CDF-4962-D2233647EADF}"/>
              </a:ext>
            </a:extLst>
          </p:cNvPr>
          <p:cNvSpPr txBox="1"/>
          <p:nvPr/>
        </p:nvSpPr>
        <p:spPr>
          <a:xfrm>
            <a:off x="2303330" y="5908666"/>
            <a:ext cx="3096344" cy="954107"/>
          </a:xfrm>
          <a:prstGeom prst="rect">
            <a:avLst/>
          </a:prstGeom>
          <a:noFill/>
        </p:spPr>
        <p:txBody>
          <a:bodyPr wrap="square">
            <a:spAutoFit/>
          </a:bodyPr>
          <a:lstStyle/>
          <a:p>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https://www.rcpsych.ac.uk/improving-care/public-mental-health-implementation-centre</a:t>
            </a:r>
          </a:p>
        </p:txBody>
      </p:sp>
      <p:sp>
        <p:nvSpPr>
          <p:cNvPr id="11" name="CasetăText 10">
            <a:extLst>
              <a:ext uri="{FF2B5EF4-FFF2-40B4-BE49-F238E27FC236}">
                <a16:creationId xmlns:a16="http://schemas.microsoft.com/office/drawing/2014/main" id="{DA869096-A781-6282-88CD-41D0D128C746}"/>
              </a:ext>
            </a:extLst>
          </p:cNvPr>
          <p:cNvSpPr txBox="1"/>
          <p:nvPr/>
        </p:nvSpPr>
        <p:spPr>
          <a:xfrm>
            <a:off x="8175754" y="5909827"/>
            <a:ext cx="3579960" cy="954107"/>
          </a:xfrm>
          <a:prstGeom prst="rect">
            <a:avLst/>
          </a:prstGeom>
          <a:noFill/>
        </p:spPr>
        <p:txBody>
          <a:bodyPr wrap="square">
            <a:spAutoFit/>
          </a:bodyPr>
          <a:lstStyle/>
          <a:p>
            <a:r>
              <a:rPr lang="en-GB" sz="1400" i="1" noProof="0" dirty="0">
                <a:latin typeface="Arial" panose="020B0604020202020204" pitchFamily="34" charset="0"/>
                <a:cs typeface="Arial" panose="020B0604020202020204" pitchFamily="34" charset="0"/>
              </a:rPr>
              <a:t> Image source:</a:t>
            </a:r>
          </a:p>
          <a:p>
            <a:r>
              <a:rPr lang="en-GB" sz="1400" i="1" noProof="0" dirty="0">
                <a:latin typeface="Arial" panose="020B0604020202020204" pitchFamily="34" charset="0"/>
                <a:cs typeface="Arial" panose="020B0604020202020204" pitchFamily="34" charset="0"/>
              </a:rPr>
              <a:t> https://www.thelowcarbgrocery.com/</a:t>
            </a:r>
            <a:r>
              <a:rPr lang="en-GB" sz="1400" i="1" noProof="0" dirty="0" err="1">
                <a:latin typeface="Arial" panose="020B0604020202020204" pitchFamily="34" charset="0"/>
                <a:cs typeface="Arial" panose="020B0604020202020204" pitchFamily="34" charset="0"/>
              </a:rPr>
              <a:t>wp</a:t>
            </a:r>
            <a:r>
              <a:rPr lang="en-GB" sz="1400" i="1" noProof="0" dirty="0">
                <a:latin typeface="Arial" panose="020B0604020202020204" pitchFamily="34" charset="0"/>
                <a:cs typeface="Arial" panose="020B0604020202020204" pitchFamily="34" charset="0"/>
              </a:rPr>
              <a:t>-    content/uploads/2018/03/healthy-living-</a:t>
            </a:r>
            <a:r>
              <a:rPr lang="en-GB" sz="1400" i="1" noProof="0" dirty="0" err="1">
                <a:latin typeface="Arial" panose="020B0604020202020204" pitchFamily="34" charset="0"/>
                <a:cs typeface="Arial" panose="020B0604020202020204" pitchFamily="34" charset="0"/>
              </a:rPr>
              <a:t>changes.jpg</a:t>
            </a:r>
            <a:endParaRPr lang="en-GB" sz="1400" i="1" noProof="0" dirty="0">
              <a:latin typeface="Arial" panose="020B0604020202020204" pitchFamily="34" charset="0"/>
              <a:cs typeface="Arial" panose="020B0604020202020204" pitchFamily="34" charset="0"/>
            </a:endParaRPr>
          </a:p>
        </p:txBody>
      </p:sp>
      <p:pic>
        <p:nvPicPr>
          <p:cNvPr id="14" name="Imagine 13">
            <a:extLst>
              <a:ext uri="{FF2B5EF4-FFF2-40B4-BE49-F238E27FC236}">
                <a16:creationId xmlns:a16="http://schemas.microsoft.com/office/drawing/2014/main" id="{74A371FF-3D6F-4550-BE7F-12CB525EF6F4}"/>
              </a:ext>
            </a:extLst>
          </p:cNvPr>
          <p:cNvPicPr>
            <a:picLocks noChangeAspect="1"/>
          </p:cNvPicPr>
          <p:nvPr/>
        </p:nvPicPr>
        <p:blipFill>
          <a:blip r:embed="rId4"/>
          <a:stretch>
            <a:fillRect/>
          </a:stretch>
        </p:blipFill>
        <p:spPr>
          <a:xfrm>
            <a:off x="8472264" y="4052468"/>
            <a:ext cx="3456383" cy="1733550"/>
          </a:xfrm>
          <a:prstGeom prst="rect">
            <a:avLst/>
          </a:prstGeom>
        </p:spPr>
      </p:pic>
    </p:spTree>
    <p:extLst>
      <p:ext uri="{BB962C8B-B14F-4D97-AF65-F5344CB8AC3E}">
        <p14:creationId xmlns:p14="http://schemas.microsoft.com/office/powerpoint/2010/main" val="1928620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5528A84-651B-6565-F987-ED6207DE2B22}"/>
              </a:ext>
            </a:extLst>
          </p:cNvPr>
          <p:cNvSpPr>
            <a:spLocks noGrp="1"/>
          </p:cNvSpPr>
          <p:nvPr>
            <p:ph type="title"/>
          </p:nvPr>
        </p:nvSpPr>
        <p:spPr>
          <a:xfrm>
            <a:off x="21978" y="45963"/>
            <a:ext cx="12122693" cy="1325563"/>
          </a:xfr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txBody>
          <a:bodyPr>
            <a:normAutofit/>
          </a:bodyPr>
          <a:lstStyle/>
          <a:p>
            <a:r>
              <a:rPr lang="en-GB" sz="2400" b="1" noProof="0" dirty="0">
                <a:latin typeface="Arial" panose="020B0604020202020204" pitchFamily="34" charset="0"/>
                <a:cs typeface="Arial" panose="020B0604020202020204" pitchFamily="34" charset="0"/>
              </a:rPr>
              <a:t>Criticism of the WHO definition</a:t>
            </a:r>
          </a:p>
        </p:txBody>
      </p:sp>
      <p:sp>
        <p:nvSpPr>
          <p:cNvPr id="3" name="Substituent conținut 2">
            <a:extLst>
              <a:ext uri="{FF2B5EF4-FFF2-40B4-BE49-F238E27FC236}">
                <a16:creationId xmlns:a16="http://schemas.microsoft.com/office/drawing/2014/main" id="{1159EBB7-5466-1B03-7A09-48768CDAFE83}"/>
              </a:ext>
            </a:extLst>
          </p:cNvPr>
          <p:cNvSpPr>
            <a:spLocks noGrp="1"/>
          </p:cNvSpPr>
          <p:nvPr>
            <p:ph idx="1"/>
          </p:nvPr>
        </p:nvSpPr>
        <p:spPr>
          <a:blipFill>
            <a:blip r:embed="rId2"/>
            <a:stretch>
              <a:fillRect/>
            </a:stretch>
          </a:blipFill>
          <a:ln>
            <a:noFill/>
          </a:ln>
          <a:effectLst/>
          <a:scene3d>
            <a:camera prst="orthographicFront">
              <a:rot lat="0" lon="0" rev="0"/>
            </a:camera>
            <a:lightRig rig="chilly" dir="t">
              <a:rot lat="0" lon="0" rev="18480000"/>
            </a:lightRig>
          </a:scene3d>
          <a:sp3d prstMaterial="clear">
            <a:bevelT h="63500"/>
          </a:sp3d>
        </p:spPr>
        <p:txBody>
          <a:bodyPr/>
          <a:lstStyle/>
          <a:p>
            <a:pPr marL="0" indent="0">
              <a:buNone/>
            </a:pPr>
            <a:r>
              <a:rPr lang="en-GB" noProof="0" dirty="0"/>
              <a:t>
</a:t>
            </a:r>
            <a:r>
              <a:rPr lang="en-GB" sz="1400" b="1" noProof="0" dirty="0">
                <a:solidFill>
                  <a:schemeClr val="tx1"/>
                </a:solidFill>
                <a:latin typeface="Arial" panose="020B0604020202020204" pitchFamily="34" charset="0"/>
                <a:cs typeface="Arial" panose="020B0604020202020204" pitchFamily="34" charset="0"/>
              </a:rPr>
              <a:t>However, the definition of health that comes from the WHO has often been challenged by medical scientists, often known as philosophers of medicine (Fallon &amp; Karlawish, 2019).
One of the main reasons was the supposed confusion between health and happiness, i.e. complete well-being. If health is understood as happiness, it has been argued that there are many highly problematic consequences, the most important being the medicalization of people's lives (Fallon &amp; Karlawish, 2019).</a:t>
            </a:r>
          </a:p>
        </p:txBody>
      </p:sp>
      <p:pic>
        <p:nvPicPr>
          <p:cNvPr id="9" name="Imagine 8" descr="Earth as a particle with gold and blue">
            <a:extLst>
              <a:ext uri="{FF2B5EF4-FFF2-40B4-BE49-F238E27FC236}">
                <a16:creationId xmlns:a16="http://schemas.microsoft.com/office/drawing/2014/main" id="{09FA1059-5A5A-19C4-DB71-91A0879C00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03512" y="3645024"/>
            <a:ext cx="4104456" cy="2755776"/>
          </a:xfrm>
          <a:prstGeom prst="ellipse">
            <a:avLst/>
          </a:prstGeom>
          <a:ln w="63500" cap="rnd">
            <a:solidFill>
              <a:schemeClr val="accent1">
                <a:lumMod val="75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16238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shadeToTitle="1">
        <a:gradFill>
          <a:gsLst>
            <a:gs pos="0">
              <a:schemeClr val="accent1">
                <a:lumMod val="40000"/>
                <a:lumOff val="60000"/>
              </a:schemeClr>
            </a:gs>
            <a:gs pos="46000">
              <a:schemeClr val="accent1">
                <a:lumMod val="95000"/>
                <a:lumOff val="5000"/>
              </a:schemeClr>
            </a:gs>
            <a:gs pos="100000">
              <a:schemeClr val="accent1">
                <a:lumMod val="6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442195"/>
          </a:xfr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50000" r="50000" b="50000"/>
            </a:path>
            <a:tileRect/>
          </a:gradFill>
        </p:spPr>
        <p:txBody>
          <a:bodyPr>
            <a:noAutofit/>
          </a:bodyPr>
          <a:lstStyle/>
          <a:p>
            <a:r>
              <a:rPr lang="en-GB" sz="1600" noProof="0" dirty="0">
                <a:solidFill>
                  <a:schemeClr val="tx1"/>
                </a:solidFill>
                <a:latin typeface="Arial" panose="020B0604020202020204" pitchFamily="34" charset="0"/>
                <a:cs typeface="Arial" panose="020B0604020202020204" pitchFamily="34" charset="0"/>
              </a:rPr>
              <a:t>Mental health is fundamental to our collective and individual ability as humans to think, express emotions, interact with each other, earn a living, and enjoy life. (World Health Organization, 2025).</a:t>
            </a:r>
            <a:br>
              <a:rPr lang="en-GB" sz="1600" noProof="0" dirty="0">
                <a:solidFill>
                  <a:schemeClr val="tx1"/>
                </a:solidFill>
                <a:latin typeface="Arial" panose="020B0604020202020204" pitchFamily="34" charset="0"/>
                <a:cs typeface="Arial" panose="020B0604020202020204" pitchFamily="34" charset="0"/>
              </a:rPr>
            </a:br>
            <a:br>
              <a:rPr lang="en-GB" sz="1600" noProof="0" dirty="0">
                <a:solidFill>
                  <a:schemeClr val="tx1"/>
                </a:solidFill>
                <a:latin typeface="Arial" panose="020B0604020202020204" pitchFamily="34" charset="0"/>
                <a:cs typeface="Arial" panose="020B0604020202020204" pitchFamily="34" charset="0"/>
              </a:rPr>
            </a:br>
            <a:r>
              <a:rPr lang="en-GB" sz="1600" noProof="0" dirty="0">
                <a:solidFill>
                  <a:schemeClr val="tx1"/>
                </a:solidFill>
                <a:latin typeface="Arial" panose="020B0604020202020204" pitchFamily="34" charset="0"/>
                <a:cs typeface="Arial" panose="020B0604020202020204" pitchFamily="34" charset="0"/>
              </a:rPr>
              <a:t>To some extent related to mental health, it is also of interest to think about the concept of spiritual health, which implies a sense of purpose and meaning, often related to personal beliefs or religious practices(Ghosh and Gangopadhyay, 2024).</a:t>
            </a:r>
          </a:p>
        </p:txBody>
      </p:sp>
      <p:sp>
        <p:nvSpPr>
          <p:cNvPr id="8" name="CasetăText 7">
            <a:extLst>
              <a:ext uri="{FF2B5EF4-FFF2-40B4-BE49-F238E27FC236}">
                <a16:creationId xmlns:a16="http://schemas.microsoft.com/office/drawing/2014/main" id="{9D026809-CA80-7E31-6471-EAE87CF8FC1F}"/>
              </a:ext>
            </a:extLst>
          </p:cNvPr>
          <p:cNvSpPr txBox="1"/>
          <p:nvPr/>
        </p:nvSpPr>
        <p:spPr>
          <a:xfrm>
            <a:off x="0" y="1628800"/>
            <a:ext cx="6117464" cy="2585323"/>
          </a:xfrm>
          <a:prstGeom prst="rect">
            <a:avLst/>
          </a:prstGeom>
          <a:noFill/>
          <a:effectLst>
            <a:glow rad="139700">
              <a:schemeClr val="accent1">
                <a:satMod val="175000"/>
                <a:alpha val="40000"/>
              </a:schemeClr>
            </a:glow>
          </a:effectLst>
        </p:spPr>
        <p:txBody>
          <a:bodyPr wrap="square">
            <a:spAutoFit/>
          </a:bodyPr>
          <a:lstStyle/>
          <a:p>
            <a:r>
              <a:rPr lang="en-GB" sz="1600" noProof="0" dirty="0">
                <a:latin typeface="Arial" panose="020B0604020202020204" pitchFamily="34" charset="0"/>
                <a:cs typeface="Arial" panose="020B0604020202020204" pitchFamily="34" charset="0"/>
              </a:rPr>
              <a:t>According to the World Health Organization(2025), every person's and every group's capacity for rational thought, emotional expression, social interaction, economic well-being, and personal fulfilment depends on their mental health.</a:t>
            </a:r>
          </a:p>
          <a:p>
            <a:endParaRPr lang="en-GB" sz="1600" noProof="0" dirty="0">
              <a:latin typeface="Arial" panose="020B0604020202020204" pitchFamily="34" charset="0"/>
              <a:cs typeface="Arial" panose="020B0604020202020204" pitchFamily="34" charset="0"/>
            </a:endParaRPr>
          </a:p>
          <a:p>
            <a:endParaRPr lang="en-GB" sz="1600" noProof="0" dirty="0">
              <a:latin typeface="Arial" panose="020B0604020202020204" pitchFamily="34" charset="0"/>
              <a:cs typeface="Arial" panose="020B0604020202020204" pitchFamily="34" charset="0"/>
            </a:endParaRPr>
          </a:p>
          <a:p>
            <a:endParaRPr lang="en-GB" sz="1600" noProof="0" dirty="0">
              <a:latin typeface="Arial" panose="020B0604020202020204" pitchFamily="34" charset="0"/>
              <a:cs typeface="Arial" panose="020B0604020202020204" pitchFamily="34" charset="0"/>
            </a:endParaRPr>
          </a:p>
          <a:p>
            <a:endParaRPr lang="en-GB" sz="1600" noProof="0" dirty="0">
              <a:latin typeface="Arial" panose="020B0604020202020204" pitchFamily="34" charset="0"/>
              <a:cs typeface="Arial" panose="020B0604020202020204" pitchFamily="34" charset="0"/>
            </a:endParaRPr>
          </a:p>
          <a:p>
            <a:endParaRPr lang="en-GB" sz="1600" noProof="0" dirty="0">
              <a:latin typeface="Arial" panose="020B0604020202020204" pitchFamily="34" charset="0"/>
              <a:cs typeface="Arial" panose="020B0604020202020204" pitchFamily="34" charset="0"/>
            </a:endParaRPr>
          </a:p>
          <a:p>
            <a:endParaRPr lang="en-GB" noProof="0" dirty="0"/>
          </a:p>
        </p:txBody>
      </p:sp>
      <p:sp>
        <p:nvSpPr>
          <p:cNvPr id="10" name="CasetăText 9">
            <a:extLst>
              <a:ext uri="{FF2B5EF4-FFF2-40B4-BE49-F238E27FC236}">
                <a16:creationId xmlns:a16="http://schemas.microsoft.com/office/drawing/2014/main" id="{27D556EF-6647-508E-A8EF-F48A0FE0B6C5}"/>
              </a:ext>
            </a:extLst>
          </p:cNvPr>
          <p:cNvSpPr txBox="1"/>
          <p:nvPr/>
        </p:nvSpPr>
        <p:spPr>
          <a:xfrm>
            <a:off x="6068851" y="2407833"/>
            <a:ext cx="6117464" cy="1569660"/>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A person's spiritual health, which includes their belief system and religious practices, is an important aspect of their overall well-being, and it is worth considering in relation to their mental health (Ghosh and Gangopadhyay, 2024).</a:t>
            </a:r>
          </a:p>
          <a:p>
            <a:endParaRPr lang="en-GB" sz="1600" noProof="0" dirty="0">
              <a:latin typeface="Arial" panose="020B0604020202020204" pitchFamily="34" charset="0"/>
              <a:cs typeface="Arial" panose="020B0604020202020204" pitchFamily="34" charset="0"/>
            </a:endParaRPr>
          </a:p>
          <a:p>
            <a:endParaRPr lang="en-GB" sz="1600" noProof="0" dirty="0">
              <a:latin typeface="Arial" panose="020B0604020202020204" pitchFamily="34" charset="0"/>
              <a:cs typeface="Arial" panose="020B0604020202020204" pitchFamily="34" charset="0"/>
            </a:endParaRPr>
          </a:p>
        </p:txBody>
      </p:sp>
      <p:sp>
        <p:nvSpPr>
          <p:cNvPr id="3" name="Săgeată: curbată la dreapta 2">
            <a:extLst>
              <a:ext uri="{FF2B5EF4-FFF2-40B4-BE49-F238E27FC236}">
                <a16:creationId xmlns:a16="http://schemas.microsoft.com/office/drawing/2014/main" id="{BFE59F4B-C92C-CBB2-1F45-4DDE61994208}"/>
              </a:ext>
            </a:extLst>
          </p:cNvPr>
          <p:cNvSpPr/>
          <p:nvPr/>
        </p:nvSpPr>
        <p:spPr>
          <a:xfrm>
            <a:off x="5280230" y="2454473"/>
            <a:ext cx="583342" cy="445103"/>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5" name="Săgeată: curbată în sus 4">
            <a:extLst>
              <a:ext uri="{FF2B5EF4-FFF2-40B4-BE49-F238E27FC236}">
                <a16:creationId xmlns:a16="http://schemas.microsoft.com/office/drawing/2014/main" id="{D5DC99D0-4E23-2DD3-BE5C-DDC764B338F2}"/>
              </a:ext>
            </a:extLst>
          </p:cNvPr>
          <p:cNvSpPr/>
          <p:nvPr/>
        </p:nvSpPr>
        <p:spPr>
          <a:xfrm rot="13417396">
            <a:off x="5936573" y="1901604"/>
            <a:ext cx="524453" cy="421513"/>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11" name="CasetăText 10">
            <a:extLst>
              <a:ext uri="{FF2B5EF4-FFF2-40B4-BE49-F238E27FC236}">
                <a16:creationId xmlns:a16="http://schemas.microsoft.com/office/drawing/2014/main" id="{89383340-8703-DCF7-6F09-45DD4D0B8902}"/>
              </a:ext>
            </a:extLst>
          </p:cNvPr>
          <p:cNvSpPr txBox="1"/>
          <p:nvPr/>
        </p:nvSpPr>
        <p:spPr>
          <a:xfrm>
            <a:off x="8347" y="4967590"/>
            <a:ext cx="6168980" cy="523220"/>
          </a:xfrm>
          <a:prstGeom prst="rect">
            <a:avLst/>
          </a:prstGeom>
          <a:noFill/>
        </p:spPr>
        <p:txBody>
          <a:bodyPr wrap="square">
            <a:spAutoFit/>
          </a:bodyPr>
          <a:lstStyle/>
          <a:p>
            <a:r>
              <a:rPr lang="en-GB" sz="1400" i="1" noProof="0" dirty="0">
                <a:latin typeface="Arial" panose="020B0604020202020204" pitchFamily="34" charset="0"/>
                <a:cs typeface="Arial" panose="020B0604020202020204" pitchFamily="34" charset="0"/>
              </a:rPr>
              <a:t>Image source:  https://www.ntponlinelearning.co.uk/wp-content/uploads/2024/11/Mental-Health-Awareness-PSV.png</a:t>
            </a:r>
          </a:p>
        </p:txBody>
      </p:sp>
      <p:pic>
        <p:nvPicPr>
          <p:cNvPr id="13" name="Imagine 12">
            <a:extLst>
              <a:ext uri="{FF2B5EF4-FFF2-40B4-BE49-F238E27FC236}">
                <a16:creationId xmlns:a16="http://schemas.microsoft.com/office/drawing/2014/main" id="{7392EF91-AA41-7DEF-361E-FA62AF44A3CF}"/>
              </a:ext>
            </a:extLst>
          </p:cNvPr>
          <p:cNvPicPr>
            <a:picLocks noChangeAspect="1"/>
          </p:cNvPicPr>
          <p:nvPr/>
        </p:nvPicPr>
        <p:blipFill>
          <a:blip r:embed="rId2"/>
          <a:stretch>
            <a:fillRect/>
          </a:stretch>
        </p:blipFill>
        <p:spPr>
          <a:xfrm>
            <a:off x="8347" y="2946442"/>
            <a:ext cx="4719502" cy="1924050"/>
          </a:xfrm>
          <a:prstGeom prst="rect">
            <a:avLst/>
          </a:prstGeom>
        </p:spPr>
      </p:pic>
      <p:sp>
        <p:nvSpPr>
          <p:cNvPr id="17" name="CasetăText 16">
            <a:extLst>
              <a:ext uri="{FF2B5EF4-FFF2-40B4-BE49-F238E27FC236}">
                <a16:creationId xmlns:a16="http://schemas.microsoft.com/office/drawing/2014/main" id="{114573CE-4AD5-4123-5D83-D84FC03C8FE1}"/>
              </a:ext>
            </a:extLst>
          </p:cNvPr>
          <p:cNvSpPr txBox="1"/>
          <p:nvPr/>
        </p:nvSpPr>
        <p:spPr>
          <a:xfrm>
            <a:off x="6033849" y="3449485"/>
            <a:ext cx="6168980" cy="1323439"/>
          </a:xfrm>
          <a:prstGeom prst="rect">
            <a:avLst/>
          </a:prstGeom>
          <a:noFill/>
        </p:spPr>
        <p:txBody>
          <a:bodyPr wrap="square">
            <a:spAutoFit/>
          </a:bodyPr>
          <a:lstStyle/>
          <a:p>
            <a:endParaRPr lang="en-GB" sz="1600" noProof="0" dirty="0">
              <a:latin typeface="Arial" panose="020B0604020202020204" pitchFamily="34" charset="0"/>
              <a:cs typeface="Arial" panose="020B0604020202020204" pitchFamily="34" charset="0"/>
            </a:endParaRPr>
          </a:p>
          <a:p>
            <a:r>
              <a:rPr lang="en-GB" sz="1600" noProof="0" dirty="0">
                <a:latin typeface="Arial" panose="020B0604020202020204" pitchFamily="34" charset="0"/>
                <a:cs typeface="Arial" panose="020B0604020202020204" pitchFamily="34" charset="0"/>
              </a:rPr>
              <a:t>This study focuses deeply on the spectrum of mental health disorders, as stress is a factor with a major influence, and one that generates many other conditions, including heart disease. And stress is almost common in the universal, contemporary society.</a:t>
            </a:r>
          </a:p>
        </p:txBody>
      </p:sp>
      <p:pic>
        <p:nvPicPr>
          <p:cNvPr id="6" name="Imagine 5">
            <a:extLst>
              <a:ext uri="{FF2B5EF4-FFF2-40B4-BE49-F238E27FC236}">
                <a16:creationId xmlns:a16="http://schemas.microsoft.com/office/drawing/2014/main" id="{840D1401-BCDF-C0D9-0BFA-ED3AE3E91485}"/>
              </a:ext>
            </a:extLst>
          </p:cNvPr>
          <p:cNvPicPr>
            <a:picLocks noChangeAspect="1"/>
          </p:cNvPicPr>
          <p:nvPr/>
        </p:nvPicPr>
        <p:blipFill>
          <a:blip r:embed="rId3"/>
          <a:stretch>
            <a:fillRect/>
          </a:stretch>
        </p:blipFill>
        <p:spPr>
          <a:xfrm>
            <a:off x="6177327" y="4735841"/>
            <a:ext cx="4016023" cy="2044373"/>
          </a:xfrm>
          <a:prstGeom prst="rect">
            <a:avLst/>
          </a:prstGeom>
        </p:spPr>
      </p:pic>
      <p:sp>
        <p:nvSpPr>
          <p:cNvPr id="9" name="CasetăText 8">
            <a:extLst>
              <a:ext uri="{FF2B5EF4-FFF2-40B4-BE49-F238E27FC236}">
                <a16:creationId xmlns:a16="http://schemas.microsoft.com/office/drawing/2014/main" id="{ED8CF481-C4DB-3709-2B88-84D050F9173F}"/>
              </a:ext>
            </a:extLst>
          </p:cNvPr>
          <p:cNvSpPr txBox="1"/>
          <p:nvPr/>
        </p:nvSpPr>
        <p:spPr>
          <a:xfrm>
            <a:off x="10128448" y="6133883"/>
            <a:ext cx="2074381" cy="461665"/>
          </a:xfrm>
          <a:prstGeom prst="rect">
            <a:avLst/>
          </a:prstGeom>
          <a:noFill/>
        </p:spPr>
        <p:txBody>
          <a:bodyPr wrap="square">
            <a:spAutoFit/>
          </a:bodyPr>
          <a:lstStyle/>
          <a:p>
            <a:r>
              <a:rPr lang="en-GB" sz="1200" i="1" dirty="0">
                <a:latin typeface="Arial" panose="020B0604020202020204" pitchFamily="34" charset="0"/>
                <a:cs typeface="Arial" panose="020B0604020202020204" pitchFamily="34" charset="0"/>
              </a:rPr>
              <a:t>https://highlandprimarycare.net/mental-health-services/</a:t>
            </a:r>
          </a:p>
        </p:txBody>
      </p:sp>
    </p:spTree>
    <p:extLst>
      <p:ext uri="{BB962C8B-B14F-4D97-AF65-F5344CB8AC3E}">
        <p14:creationId xmlns:p14="http://schemas.microsoft.com/office/powerpoint/2010/main" val="273862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568EAF45-9F76-DD35-69F7-5E16605686AA}"/>
              </a:ext>
            </a:extLst>
          </p:cNvPr>
          <p:cNvSpPr txBox="1"/>
          <p:nvPr/>
        </p:nvSpPr>
        <p:spPr>
          <a:xfrm>
            <a:off x="119336" y="116632"/>
            <a:ext cx="6098146" cy="2554545"/>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From a study published on the Digital NHS England platform, which is part of a Survey on Psychiatric morbidity in adults (Accredited Official Statistics), and which was published on November 27, 2025, the following information draws attention:</a:t>
            </a:r>
            <a:r>
              <a:rPr lang="ro-RO" sz="1600" noProof="0" dirty="0">
                <a:latin typeface="Arial" panose="020B0604020202020204" pitchFamily="34" charset="0"/>
                <a:cs typeface="Arial" panose="020B0604020202020204" pitchFamily="34" charset="0"/>
              </a:rPr>
              <a:t> </a:t>
            </a:r>
            <a:r>
              <a:rPr lang="en-GB" sz="1600" noProof="0" dirty="0">
                <a:latin typeface="Arial" panose="020B0604020202020204" pitchFamily="34" charset="0"/>
                <a:cs typeface="Arial" panose="020B0604020202020204" pitchFamily="34" charset="0"/>
              </a:rPr>
              <a:t>Common mental health conditions (CMHCs) comprise different types of depression and anxiety disorder. </a:t>
            </a:r>
            <a:br>
              <a:rPr lang="en-GB" sz="1600" noProof="0" dirty="0">
                <a:latin typeface="Arial" panose="020B0604020202020204" pitchFamily="34" charset="0"/>
                <a:cs typeface="Arial" panose="020B0604020202020204" pitchFamily="34" charset="0"/>
              </a:rPr>
            </a:br>
            <a:r>
              <a:rPr lang="en-GB" sz="1600" noProof="0" dirty="0">
                <a:latin typeface="Arial" panose="020B0604020202020204" pitchFamily="34" charset="0"/>
                <a:cs typeface="Arial" panose="020B0604020202020204" pitchFamily="34" charset="0"/>
              </a:rPr>
              <a:t>They cause significant emotional distress and interfere with daily functioning, but they usually do not affect perception or cognition. CMHCs are usually less disabling than major psychiatric disorders</a:t>
            </a:r>
          </a:p>
        </p:txBody>
      </p:sp>
      <p:sp>
        <p:nvSpPr>
          <p:cNvPr id="5" name="CasetăText 4">
            <a:extLst>
              <a:ext uri="{FF2B5EF4-FFF2-40B4-BE49-F238E27FC236}">
                <a16:creationId xmlns:a16="http://schemas.microsoft.com/office/drawing/2014/main" id="{AF5F541B-FE56-9A84-7731-551074F61124}"/>
              </a:ext>
            </a:extLst>
          </p:cNvPr>
          <p:cNvSpPr txBox="1"/>
          <p:nvPr/>
        </p:nvSpPr>
        <p:spPr>
          <a:xfrm>
            <a:off x="119336" y="2671177"/>
            <a:ext cx="6098146" cy="2554545"/>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Six types of CMHC are the most registered:</a:t>
            </a:r>
          </a:p>
          <a:p>
            <a:r>
              <a:rPr lang="en-GB" sz="1600" noProof="0" dirty="0">
                <a:latin typeface="Arial" panose="020B0604020202020204" pitchFamily="34" charset="0"/>
                <a:cs typeface="Arial" panose="020B0604020202020204" pitchFamily="34" charset="0"/>
              </a:rPr>
              <a:t>1.	Depression</a:t>
            </a:r>
          </a:p>
          <a:p>
            <a:r>
              <a:rPr lang="en-GB" sz="1600" noProof="0" dirty="0">
                <a:latin typeface="Arial" panose="020B0604020202020204" pitchFamily="34" charset="0"/>
                <a:cs typeface="Arial" panose="020B0604020202020204" pitchFamily="34" charset="0"/>
              </a:rPr>
              <a:t>2.	Generalized anxiety disorder (GAD)</a:t>
            </a:r>
          </a:p>
          <a:p>
            <a:r>
              <a:rPr lang="en-GB" sz="1600" noProof="0" dirty="0">
                <a:latin typeface="Arial" panose="020B0604020202020204" pitchFamily="34" charset="0"/>
                <a:cs typeface="Arial" panose="020B0604020202020204" pitchFamily="34" charset="0"/>
              </a:rPr>
              <a:t>3.	Panic disorder</a:t>
            </a:r>
          </a:p>
          <a:p>
            <a:r>
              <a:rPr lang="en-GB" sz="1600" noProof="0" dirty="0">
                <a:latin typeface="Arial" panose="020B0604020202020204" pitchFamily="34" charset="0"/>
                <a:cs typeface="Arial" panose="020B0604020202020204" pitchFamily="34" charset="0"/>
              </a:rPr>
              <a:t>4.	Phobias</a:t>
            </a:r>
          </a:p>
          <a:p>
            <a:r>
              <a:rPr lang="en-GB" sz="1600" noProof="0" dirty="0">
                <a:latin typeface="Arial" panose="020B0604020202020204" pitchFamily="34" charset="0"/>
                <a:cs typeface="Arial" panose="020B0604020202020204" pitchFamily="34" charset="0"/>
              </a:rPr>
              <a:t>5.	Obsessive-Compulsive Disorder (OCD)</a:t>
            </a:r>
          </a:p>
          <a:p>
            <a:pPr marL="342900" indent="-342900">
              <a:buAutoNum type="arabicPeriod" startAt="6"/>
            </a:pPr>
            <a:r>
              <a:rPr lang="en-GB" sz="1600" noProof="0" dirty="0">
                <a:latin typeface="Arial" panose="020B0604020202020204" pitchFamily="34" charset="0"/>
                <a:cs typeface="Arial" panose="020B0604020202020204" pitchFamily="34" charset="0"/>
              </a:rPr>
              <a:t>CMHC not otherwise specified (Digital.nhs.uk, 2025).</a:t>
            </a:r>
          </a:p>
          <a:p>
            <a:pPr marL="342900" indent="-342900">
              <a:buAutoNum type="arabicPeriod" startAt="6"/>
            </a:pPr>
            <a:endParaRPr lang="en-GB" sz="1600" noProof="0" dirty="0">
              <a:latin typeface="Arial" panose="020B0604020202020204" pitchFamily="34" charset="0"/>
              <a:cs typeface="Arial" panose="020B0604020202020204" pitchFamily="34" charset="0"/>
            </a:endParaRPr>
          </a:p>
          <a:p>
            <a:endParaRPr lang="en-GB" sz="1600" noProof="0" dirty="0">
              <a:highlight>
                <a:srgbClr val="FFFF00"/>
              </a:highlight>
              <a:latin typeface="Arial" panose="020B0604020202020204" pitchFamily="34" charset="0"/>
              <a:cs typeface="Arial" panose="020B0604020202020204" pitchFamily="34" charset="0"/>
            </a:endParaRPr>
          </a:p>
          <a:p>
            <a:endParaRPr lang="en-GB" sz="1600" noProof="0" dirty="0">
              <a:highlight>
                <a:srgbClr val="FFFF00"/>
              </a:highlight>
              <a:latin typeface="Arial" panose="020B0604020202020204" pitchFamily="34" charset="0"/>
              <a:cs typeface="Arial" panose="020B0604020202020204" pitchFamily="34" charset="0"/>
            </a:endParaRPr>
          </a:p>
        </p:txBody>
      </p:sp>
      <p:sp>
        <p:nvSpPr>
          <p:cNvPr id="7" name="CasetăText 6">
            <a:extLst>
              <a:ext uri="{FF2B5EF4-FFF2-40B4-BE49-F238E27FC236}">
                <a16:creationId xmlns:a16="http://schemas.microsoft.com/office/drawing/2014/main" id="{FFCC53E8-5059-16EA-823C-B0E0350E30CD}"/>
              </a:ext>
            </a:extLst>
          </p:cNvPr>
          <p:cNvSpPr txBox="1"/>
          <p:nvPr/>
        </p:nvSpPr>
        <p:spPr>
          <a:xfrm>
            <a:off x="6093854" y="27202"/>
            <a:ext cx="6098146" cy="6494085"/>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Moreover, it is worth considering a certain volume of statistical data highlighted in the same study.
One in five (20.2%) adults in England had CMHC, with a higher prevalence in women (24.2%) than in men (15.4%). The most common CMHCs were GAD (7.5%), depression (3.8%), and the general CMHC-NOS category, with a rate of 8.6% (Digital.nhs.uk, 2025).
The prevalence of severe HCMC symptoms also increased: 11.6% of young people aged 16 to 64 years achieved 18 or more at CIS-R in 2023/4, compared to 9.3% in 2014 (Digital.nhs.uk, 2025).
There is a socio-economic gradient in CMHCs, with a higher prevalence in the most disadvantaged fifth of the areas (26.2%) than in the least disadvantaged (16.0%). People with troubled debts were twice as likely to have a CMHC (39.0%) than those with troubled debts (18.4%). This pattern of association was similar for men and women. Among working-age adults, unemployed (40.0%) and economically inactive (38.8%) people were more likely to have a CMHC than employed people (18.3%). This association was stronger for men than for women (Digital.nhs.uk, 2025).
Regional disparities in CMHCs were evident, with people in the North-East (24.6%) and East Midlands (24.6%) being more likely to have a CMHC than those in the South-East (16.3%) and South- West, at a rate of 18.7% (Digital.nhs.uk, 2025).</a:t>
            </a:r>
          </a:p>
        </p:txBody>
      </p:sp>
    </p:spTree>
    <p:extLst>
      <p:ext uri="{BB962C8B-B14F-4D97-AF65-F5344CB8AC3E}">
        <p14:creationId xmlns:p14="http://schemas.microsoft.com/office/powerpoint/2010/main" val="3636035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rect">
            <a:fillToRect l="100000" b="100000"/>
          </a:path>
          <a:tileRect t="-100000" r="-100000"/>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B418A131-DB2E-F17E-785B-6F80B105BAA0}"/>
              </a:ext>
            </a:extLst>
          </p:cNvPr>
          <p:cNvSpPr txBox="1"/>
          <p:nvPr/>
        </p:nvSpPr>
        <p:spPr>
          <a:xfrm>
            <a:off x="-51307" y="-662782"/>
            <a:ext cx="100584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GB" sz="2000" b="1" i="1" noProof="0" dirty="0">
              <a:solidFill>
                <a:schemeClr val="bg1"/>
              </a:solidFill>
              <a:latin typeface="+mj-lt"/>
              <a:ea typeface="+mj-ea"/>
              <a:cs typeface="+mj-cs"/>
            </a:endParaRPr>
          </a:p>
          <a:p>
            <a:pPr>
              <a:lnSpc>
                <a:spcPct val="90000"/>
              </a:lnSpc>
              <a:spcBef>
                <a:spcPct val="0"/>
              </a:spcBef>
              <a:spcAft>
                <a:spcPts val="600"/>
              </a:spcAft>
            </a:pPr>
            <a:r>
              <a:rPr lang="en-GB" sz="2000" b="1" i="1" noProof="0" dirty="0">
                <a:latin typeface="+mj-lt"/>
                <a:ea typeface="+mj-ea"/>
                <a:cs typeface="+mj-cs"/>
              </a:rPr>
              <a:t>”Can mental disorders bring stigma to the affected person?”</a:t>
            </a:r>
          </a:p>
        </p:txBody>
      </p:sp>
      <p:pic>
        <p:nvPicPr>
          <p:cNvPr id="5" name="Imagine 4">
            <a:extLst>
              <a:ext uri="{FF2B5EF4-FFF2-40B4-BE49-F238E27FC236}">
                <a16:creationId xmlns:a16="http://schemas.microsoft.com/office/drawing/2014/main" id="{C6554F19-DB2E-CA92-349E-35E4C669ED71}"/>
              </a:ext>
            </a:extLst>
          </p:cNvPr>
          <p:cNvPicPr>
            <a:picLocks noChangeAspect="1"/>
          </p:cNvPicPr>
          <p:nvPr/>
        </p:nvPicPr>
        <p:blipFill>
          <a:blip r:embed="rId3"/>
          <a:stretch>
            <a:fillRect/>
          </a:stretch>
        </p:blipFill>
        <p:spPr>
          <a:xfrm>
            <a:off x="9048328" y="1"/>
            <a:ext cx="3050423" cy="1484784"/>
          </a:xfrm>
          <a:prstGeom prst="rect">
            <a:avLst/>
          </a:prstGeom>
          <a:noFill/>
        </p:spPr>
      </p:pic>
      <p:sp>
        <p:nvSpPr>
          <p:cNvPr id="13" name="CasetăText 12">
            <a:extLst>
              <a:ext uri="{FF2B5EF4-FFF2-40B4-BE49-F238E27FC236}">
                <a16:creationId xmlns:a16="http://schemas.microsoft.com/office/drawing/2014/main" id="{25052765-645E-727D-B892-0243EA40485D}"/>
              </a:ext>
            </a:extLst>
          </p:cNvPr>
          <p:cNvSpPr txBox="1"/>
          <p:nvPr/>
        </p:nvSpPr>
        <p:spPr>
          <a:xfrm>
            <a:off x="12251" y="309648"/>
            <a:ext cx="9433048" cy="738664"/>
          </a:xfrm>
          <a:prstGeom prst="rect">
            <a:avLst/>
          </a:prstGeom>
          <a:noFill/>
        </p:spPr>
        <p:txBody>
          <a:bodyPr wrap="square">
            <a:spAutoFit/>
          </a:bodyPr>
          <a:lstStyle/>
          <a:p>
            <a:r>
              <a:rPr lang="en-GB" sz="1400" noProof="0" dirty="0">
                <a:latin typeface="Arial" panose="020B0604020202020204" pitchFamily="34" charset="0"/>
                <a:cs typeface="Arial" panose="020B0604020202020204" pitchFamily="34" charset="0"/>
              </a:rPr>
              <a:t>What is sad and disturbing about mental health disorders is when, in various circumstances, they lead to the self-isolation of the affected person or, worse, to stigmatization from society or, to the tendency of the person to self-stigmatize himself.</a:t>
            </a:r>
          </a:p>
        </p:txBody>
      </p:sp>
      <p:sp>
        <p:nvSpPr>
          <p:cNvPr id="15" name="CasetăText 14">
            <a:extLst>
              <a:ext uri="{FF2B5EF4-FFF2-40B4-BE49-F238E27FC236}">
                <a16:creationId xmlns:a16="http://schemas.microsoft.com/office/drawing/2014/main" id="{169C8A91-0F3A-04ED-F017-0B301625C16C}"/>
              </a:ext>
            </a:extLst>
          </p:cNvPr>
          <p:cNvSpPr txBox="1"/>
          <p:nvPr/>
        </p:nvSpPr>
        <p:spPr>
          <a:xfrm>
            <a:off x="12251" y="1585208"/>
            <a:ext cx="12166886" cy="4401205"/>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100000" b="100000"/>
            </a:path>
            <a:tileRect t="-100000" r="-100000"/>
          </a:gradFill>
        </p:spPr>
        <p:txBody>
          <a:bodyPr wrap="square">
            <a:spAutoFit/>
          </a:bodyPr>
          <a:lstStyle/>
          <a:p>
            <a:r>
              <a:rPr lang="en-GB" sz="1400" noProof="0" dirty="0">
                <a:latin typeface="Arial" panose="020B0604020202020204" pitchFamily="34" charset="0"/>
                <a:cs typeface="Arial" panose="020B0604020202020204" pitchFamily="34" charset="0"/>
              </a:rPr>
              <a:t>According to Nikhita Singhal, M.D. University of Toronto, resident in psychiatry, in a study published in March 2024 on the platform "American Psychiatric Association", the following data are worth taking seriously.
More than half of people with mental illness do not receive help for their disorders. It has been found that often, those affected seek to avoid or postpone seeking treatment, due to concerns about being treated differently, or because of fear of losing their jobs and livelihoods. 
Prejudice and discrimination against people with mental illness, and their stigmatization, is still a large-scale and negative problem (Singhal, 2024).
</a:t>
            </a:r>
          </a:p>
          <a:p>
            <a:r>
              <a:rPr lang="en-GB" sz="1400" noProof="0" dirty="0">
                <a:latin typeface="Arial" panose="020B0604020202020204" pitchFamily="34" charset="0"/>
                <a:cs typeface="Arial" panose="020B0604020202020204" pitchFamily="34" charset="0"/>
              </a:rPr>
              <a:t>The stigma, prejudice, and discrimination against people with mental illness can be subtle or obvious—but no matter the magnitude, they can lead to harm. People with mental illness are marginalized and discriminated against in various ways.
Researchers identify different types of stigmatized: 
Public stigma involves the negative or discriminatory attitudes that others may have towards mental illness.
Self-stigma refers to the negative attitudes, including internalized shame, that people with mental illness may have towards their own condition.
Structural stigma is more systemic, involving government policies and private organizations that, intentionally or unintentionally, limit opportunities for people with mental illness. Examples include less funding for mental illness research or fewer mental health services compared to other healthcare services (Singhal, 2024).
</a:t>
            </a:r>
          </a:p>
          <a:p>
            <a:r>
              <a:rPr lang="en-GB" sz="1400" noProof="0" dirty="0">
                <a:latin typeface="Arial" panose="020B0604020202020204" pitchFamily="34" charset="0"/>
                <a:cs typeface="Arial" panose="020B0604020202020204" pitchFamily="34" charset="0"/>
              </a:rPr>
              <a:t>Stigma related to mental illness is also a problem, especially in some ethnically and communities, and can be a major barrier to access mental health services for people from these cultures. 
For example, in some Asian cultures, seeking professional help for mental illness may be contrary to the cultural values of strong family, emotional restraint, and avoidance of shame. 
Or, in some groups, including the African American community, distrust of the mental health system can also be a barrier to seeking help (Singhal, 2024).</a:t>
            </a:r>
          </a:p>
        </p:txBody>
      </p:sp>
      <p:pic>
        <p:nvPicPr>
          <p:cNvPr id="17" name="Imagine 16">
            <a:extLst>
              <a:ext uri="{FF2B5EF4-FFF2-40B4-BE49-F238E27FC236}">
                <a16:creationId xmlns:a16="http://schemas.microsoft.com/office/drawing/2014/main" id="{6D315870-FF6C-DFE1-FC4F-CD183C3B90FB}"/>
              </a:ext>
            </a:extLst>
          </p:cNvPr>
          <p:cNvPicPr>
            <a:picLocks noChangeAspect="1"/>
          </p:cNvPicPr>
          <p:nvPr/>
        </p:nvPicPr>
        <p:blipFill>
          <a:blip r:embed="rId4"/>
          <a:stretch>
            <a:fillRect/>
          </a:stretch>
        </p:blipFill>
        <p:spPr>
          <a:xfrm>
            <a:off x="6528048" y="864994"/>
            <a:ext cx="2597121" cy="695004"/>
          </a:xfrm>
          <a:prstGeom prst="rect">
            <a:avLst/>
          </a:prstGeom>
        </p:spPr>
      </p:pic>
      <p:pic>
        <p:nvPicPr>
          <p:cNvPr id="19" name="Imagine 18">
            <a:extLst>
              <a:ext uri="{FF2B5EF4-FFF2-40B4-BE49-F238E27FC236}">
                <a16:creationId xmlns:a16="http://schemas.microsoft.com/office/drawing/2014/main" id="{32A92C4D-5B59-6862-6E96-4466A6A61E5A}"/>
              </a:ext>
            </a:extLst>
          </p:cNvPr>
          <p:cNvPicPr>
            <a:picLocks noChangeAspect="1"/>
          </p:cNvPicPr>
          <p:nvPr/>
        </p:nvPicPr>
        <p:blipFill>
          <a:blip r:embed="rId5"/>
          <a:stretch>
            <a:fillRect/>
          </a:stretch>
        </p:blipFill>
        <p:spPr>
          <a:xfrm>
            <a:off x="119336" y="6097556"/>
            <a:ext cx="2304256" cy="643811"/>
          </a:xfrm>
          <a:prstGeom prst="rect">
            <a:avLst/>
          </a:prstGeom>
        </p:spPr>
      </p:pic>
      <p:pic>
        <p:nvPicPr>
          <p:cNvPr id="21" name="Imagine 20">
            <a:extLst>
              <a:ext uri="{FF2B5EF4-FFF2-40B4-BE49-F238E27FC236}">
                <a16:creationId xmlns:a16="http://schemas.microsoft.com/office/drawing/2014/main" id="{CF0D7C05-EFD6-C069-388A-46B9F29BCAB9}"/>
              </a:ext>
            </a:extLst>
          </p:cNvPr>
          <p:cNvPicPr>
            <a:picLocks noChangeAspect="1"/>
          </p:cNvPicPr>
          <p:nvPr/>
        </p:nvPicPr>
        <p:blipFill>
          <a:blip r:embed="rId6"/>
          <a:stretch>
            <a:fillRect/>
          </a:stretch>
        </p:blipFill>
        <p:spPr>
          <a:xfrm>
            <a:off x="2351278" y="6348037"/>
            <a:ext cx="2808618" cy="512108"/>
          </a:xfrm>
          <a:prstGeom prst="rect">
            <a:avLst/>
          </a:prstGeom>
        </p:spPr>
      </p:pic>
    </p:spTree>
    <p:extLst>
      <p:ext uri="{BB962C8B-B14F-4D97-AF65-F5344CB8AC3E}">
        <p14:creationId xmlns:p14="http://schemas.microsoft.com/office/powerpoint/2010/main" val="3791970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76000">
              <a:schemeClr val="accent1">
                <a:lumMod val="89000"/>
              </a:schemeClr>
            </a:gs>
            <a:gs pos="38000">
              <a:schemeClr val="accent1">
                <a:lumMod val="75000"/>
              </a:schemeClr>
            </a:gs>
            <a:gs pos="97000">
              <a:schemeClr val="accent1">
                <a:lumMod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Titlu 13">
            <a:extLst>
              <a:ext uri="{FF2B5EF4-FFF2-40B4-BE49-F238E27FC236}">
                <a16:creationId xmlns:a16="http://schemas.microsoft.com/office/drawing/2014/main" id="{6688B479-6E8F-4ED9-1524-30C338DD6921}"/>
              </a:ext>
            </a:extLst>
          </p:cNvPr>
          <p:cNvSpPr>
            <a:spLocks noGrp="1"/>
          </p:cNvSpPr>
          <p:nvPr>
            <p:ph type="ctrTitle"/>
          </p:nvPr>
        </p:nvSpPr>
        <p:spPr>
          <a:xfrm>
            <a:off x="23846" y="92854"/>
            <a:ext cx="5136815" cy="3177380"/>
          </a:xfrm>
        </p:spPr>
        <p:txBody>
          <a:bodyPr>
            <a:normAutofit fontScale="90000"/>
          </a:bodyPr>
          <a:lstStyle/>
          <a:p>
            <a:r>
              <a:rPr lang="en-GB" sz="1800" noProof="0" dirty="0">
                <a:solidFill>
                  <a:schemeClr val="tx1"/>
                </a:solidFill>
                <a:latin typeface="Arial" panose="020B0604020202020204" pitchFamily="34" charset="0"/>
                <a:cs typeface="Arial" panose="020B0604020202020204" pitchFamily="34" charset="0"/>
              </a:rPr>
              <a:t>Morbidity caused by CVD</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Incidence — The British Heart Foundation (BHF) estimates that each year (NICE, 2025).</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There are over 100,000 hospital admissions due to myocardial infarction (MI).</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Prevalence — BHF estimates that:</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About 2.3 million people in the UK are living with congenital heart disease.</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About 1.4 million people living in the UK have survived a heart attack (NICE 2025).</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The financial burden of cardiovascular disease</a:t>
            </a:r>
            <a:br>
              <a:rPr lang="en-GB" sz="1800" noProof="0" dirty="0">
                <a:solidFill>
                  <a:schemeClr val="tx1"/>
                </a:solidFill>
                <a:latin typeface="Arial" panose="020B0604020202020204" pitchFamily="34" charset="0"/>
                <a:cs typeface="Arial" panose="020B0604020202020204" pitchFamily="34" charset="0"/>
              </a:rPr>
            </a:br>
            <a:r>
              <a:rPr lang="en-GB" sz="1800" noProof="0" dirty="0">
                <a:solidFill>
                  <a:schemeClr val="tx1"/>
                </a:solidFill>
                <a:latin typeface="Arial" panose="020B0604020202020204" pitchFamily="34" charset="0"/>
                <a:cs typeface="Arial" panose="020B0604020202020204" pitchFamily="34" charset="0"/>
              </a:rPr>
              <a:t>BHF estimates the annual CVD-related costs to the UK healthcare system at around £10 billion, with annual costs to the UK economy of around £25 billion (NICE, 2025).</a:t>
            </a:r>
            <a:endParaRPr lang="en-GB" noProof="0" dirty="0"/>
          </a:p>
        </p:txBody>
      </p:sp>
      <p:sp>
        <p:nvSpPr>
          <p:cNvPr id="15" name="Subtitlu 14">
            <a:extLst>
              <a:ext uri="{FF2B5EF4-FFF2-40B4-BE49-F238E27FC236}">
                <a16:creationId xmlns:a16="http://schemas.microsoft.com/office/drawing/2014/main" id="{26229744-C249-2B61-9283-C75300E0BFF7}"/>
              </a:ext>
            </a:extLst>
          </p:cNvPr>
          <p:cNvSpPr>
            <a:spLocks noGrp="1"/>
          </p:cNvSpPr>
          <p:nvPr>
            <p:ph type="subTitle" idx="1"/>
          </p:nvPr>
        </p:nvSpPr>
        <p:spPr>
          <a:xfrm>
            <a:off x="0" y="3282774"/>
            <a:ext cx="5136815" cy="685800"/>
          </a:xfrm>
        </p:spPr>
        <p:txBody>
          <a:bodyPr>
            <a:noAutofit/>
          </a:bodyPr>
          <a:lstStyle/>
          <a:p>
            <a:r>
              <a:rPr lang="en-GB" sz="1600" i="1" noProof="0" dirty="0">
                <a:solidFill>
                  <a:schemeClr val="tx1"/>
                </a:solidFill>
                <a:latin typeface="Arial" panose="020B0604020202020204" pitchFamily="34" charset="0"/>
                <a:cs typeface="Arial" panose="020B0604020202020204" pitchFamily="34" charset="0"/>
              </a:rPr>
              <a:t>”</a:t>
            </a:r>
            <a:r>
              <a:rPr lang="en-GB" sz="1400" i="1" noProof="0" dirty="0">
                <a:solidFill>
                  <a:schemeClr val="tx1"/>
                </a:solidFill>
                <a:latin typeface="Arial" panose="020B0604020202020204" pitchFamily="34" charset="0"/>
                <a:cs typeface="Arial" panose="020B0604020202020204" pitchFamily="34" charset="0"/>
              </a:rPr>
              <a:t>Consequently, </a:t>
            </a:r>
            <a:r>
              <a:rPr lang="ro-RO" sz="1400" i="1" dirty="0">
                <a:solidFill>
                  <a:schemeClr val="tx1"/>
                </a:solidFill>
                <a:latin typeface="Arial" panose="020B0604020202020204" pitchFamily="34" charset="0"/>
                <a:cs typeface="Arial" panose="020B0604020202020204" pitchFamily="34" charset="0"/>
              </a:rPr>
              <a:t>another </a:t>
            </a:r>
            <a:r>
              <a:rPr lang="en-GB" sz="1400" i="1" noProof="0" dirty="0">
                <a:solidFill>
                  <a:schemeClr val="tx1"/>
                </a:solidFill>
                <a:latin typeface="Arial" panose="020B0604020202020204" pitchFamily="34" charset="0"/>
                <a:cs typeface="Arial" panose="020B0604020202020204" pitchFamily="34" charset="0"/>
              </a:rPr>
              <a:t>very worrying perspective on the health of the population.”</a:t>
            </a:r>
          </a:p>
        </p:txBody>
      </p:sp>
      <p:pic>
        <p:nvPicPr>
          <p:cNvPr id="11" name="Imagine 10">
            <a:extLst>
              <a:ext uri="{FF2B5EF4-FFF2-40B4-BE49-F238E27FC236}">
                <a16:creationId xmlns:a16="http://schemas.microsoft.com/office/drawing/2014/main" id="{AAB0C9A7-2F9C-A0CF-0B4E-6E51D3A85937}"/>
              </a:ext>
            </a:extLst>
          </p:cNvPr>
          <p:cNvPicPr>
            <a:picLocks noChangeAspect="1"/>
          </p:cNvPicPr>
          <p:nvPr/>
        </p:nvPicPr>
        <p:blipFill>
          <a:blip r:embed="rId2"/>
          <a:stretch>
            <a:fillRect/>
          </a:stretch>
        </p:blipFill>
        <p:spPr>
          <a:xfrm>
            <a:off x="5573733" y="5916842"/>
            <a:ext cx="3828620" cy="591363"/>
          </a:xfrm>
          <a:prstGeom prst="rect">
            <a:avLst/>
          </a:prstGeom>
        </p:spPr>
      </p:pic>
      <p:sp>
        <p:nvSpPr>
          <p:cNvPr id="19" name="CasetăText 18">
            <a:extLst>
              <a:ext uri="{FF2B5EF4-FFF2-40B4-BE49-F238E27FC236}">
                <a16:creationId xmlns:a16="http://schemas.microsoft.com/office/drawing/2014/main" id="{FEE3694F-18A5-8856-6417-7DA932F23504}"/>
              </a:ext>
            </a:extLst>
          </p:cNvPr>
          <p:cNvSpPr txBox="1"/>
          <p:nvPr/>
        </p:nvSpPr>
        <p:spPr>
          <a:xfrm>
            <a:off x="5573733" y="289735"/>
            <a:ext cx="6594603" cy="5262979"/>
          </a:xfrm>
          <a:prstGeom prst="rect">
            <a:avLst/>
          </a:prstGeom>
          <a:gradFill flip="none" rotWithShape="1">
            <a:gsLst>
              <a:gs pos="0">
                <a:schemeClr val="accent1">
                  <a:alpha val="0"/>
                  <a:lumMod val="42000"/>
                  <a:lumOff val="58000"/>
                </a:schemeClr>
              </a:gs>
              <a:gs pos="35000">
                <a:schemeClr val="accent1">
                  <a:lumMod val="0"/>
                  <a:lumOff val="100000"/>
                </a:schemeClr>
              </a:gs>
              <a:gs pos="100000">
                <a:schemeClr val="accent1">
                  <a:lumMod val="100000"/>
                </a:schemeClr>
              </a:gs>
            </a:gsLst>
            <a:path path="circle">
              <a:fillToRect l="50000" t="-80000" r="50000" b="180000"/>
            </a:path>
            <a:tileRect/>
          </a:gradFill>
        </p:spPr>
        <p:txBody>
          <a:bodyPr wrap="square">
            <a:spAutoFit/>
          </a:bodyPr>
          <a:lstStyle/>
          <a:p>
            <a:pPr algn="just"/>
            <a:r>
              <a:rPr lang="en-GB" sz="1600" noProof="0" dirty="0">
                <a:latin typeface="Arial" panose="020B0604020202020204" pitchFamily="34" charset="0"/>
                <a:cs typeface="Arial" panose="020B0604020202020204" pitchFamily="34" charset="0"/>
              </a:rPr>
              <a:t>In a study published by NICE (National Institute for Health and Care Excellence) on the topic "Risk assessment and management for CVD: What is the impact of cardiovascular disease?" dated July 2025, a picture of the incidence of cardiovascular disease is outlined as follows:</a:t>
            </a:r>
          </a:p>
          <a:p>
            <a:pPr algn="just"/>
            <a:r>
              <a:rPr lang="en-GB" sz="1600" noProof="0" dirty="0">
                <a:latin typeface="Arial" panose="020B0604020202020204" pitchFamily="34" charset="0"/>
                <a:cs typeface="Arial" panose="020B0604020202020204" pitchFamily="34" charset="0"/>
              </a:rPr>
              <a:t>It is estimated that more than 7.6 million people in the UK have cardiovascular disease (CVD).Cardiovascular disease is a significant cause of mortality and morbidity, accounting for a quarter of all deaths in the UK. However, annual mortality rates caused by CVD have fallen considerably in the UK since the late 1960s. </a:t>
            </a:r>
          </a:p>
          <a:p>
            <a:pPr algn="just"/>
            <a:r>
              <a:rPr lang="en-GB" sz="1600" noProof="0" dirty="0">
                <a:latin typeface="Arial" panose="020B0604020202020204" pitchFamily="34" charset="0"/>
                <a:cs typeface="Arial" panose="020B0604020202020204" pitchFamily="34" charset="0"/>
              </a:rPr>
              <a:t>In 1969, the age-standardized death rate per 100,000 from cardiovascular disease was 1,045 — it dropped to 202 in 2021 In 2022, about 175,000 people in the UK died from cardiovascular disease, accounting for about 27% of all deaths — the second most common cause of death after dementia and Alzheimer's disease (NICE, 2025).</a:t>
            </a:r>
          </a:p>
          <a:p>
            <a:pPr algn="just"/>
            <a:r>
              <a:rPr lang="en-GB" sz="1600" noProof="0" dirty="0">
                <a:latin typeface="Arial" panose="020B0604020202020204" pitchFamily="34" charset="0"/>
                <a:cs typeface="Arial" panose="020B0604020202020204" pitchFamily="34" charset="0"/>
              </a:rPr>
              <a:t>Among them: Coronary artery disease (CHD) was the most common cause, resulting in the death of 12.5% of men and 7% of women — a total of about 68,000 deaths (NICE, 2025).It is estimated that cardiovascular disease is responsible for around 25% of deaths in people under 75 (premature death) in the UK, and men are twice as likely to die from cardiovascular disease as women.</a:t>
            </a:r>
          </a:p>
        </p:txBody>
      </p:sp>
      <p:pic>
        <p:nvPicPr>
          <p:cNvPr id="3" name="Imagine 2">
            <a:extLst>
              <a:ext uri="{FF2B5EF4-FFF2-40B4-BE49-F238E27FC236}">
                <a16:creationId xmlns:a16="http://schemas.microsoft.com/office/drawing/2014/main" id="{EB52589A-AD99-4422-F162-AE7229FF05D0}"/>
              </a:ext>
            </a:extLst>
          </p:cNvPr>
          <p:cNvPicPr>
            <a:picLocks noChangeAspect="1"/>
          </p:cNvPicPr>
          <p:nvPr/>
        </p:nvPicPr>
        <p:blipFill>
          <a:blip r:embed="rId3"/>
          <a:stretch>
            <a:fillRect/>
          </a:stretch>
        </p:blipFill>
        <p:spPr>
          <a:xfrm>
            <a:off x="23664" y="3789040"/>
            <a:ext cx="4920792" cy="2127802"/>
          </a:xfrm>
          <a:prstGeom prst="rect">
            <a:avLst/>
          </a:prstGeom>
        </p:spPr>
      </p:pic>
      <p:pic>
        <p:nvPicPr>
          <p:cNvPr id="5" name="Imagine 4">
            <a:extLst>
              <a:ext uri="{FF2B5EF4-FFF2-40B4-BE49-F238E27FC236}">
                <a16:creationId xmlns:a16="http://schemas.microsoft.com/office/drawing/2014/main" id="{93D4B50C-02B0-ED89-94B2-D5C4E349A213}"/>
              </a:ext>
            </a:extLst>
          </p:cNvPr>
          <p:cNvPicPr>
            <a:picLocks noChangeAspect="1"/>
          </p:cNvPicPr>
          <p:nvPr/>
        </p:nvPicPr>
        <p:blipFill>
          <a:blip r:embed="rId4"/>
          <a:stretch>
            <a:fillRect/>
          </a:stretch>
        </p:blipFill>
        <p:spPr>
          <a:xfrm>
            <a:off x="-18292" y="6173783"/>
            <a:ext cx="3522004" cy="591363"/>
          </a:xfrm>
          <a:prstGeom prst="rect">
            <a:avLst/>
          </a:prstGeom>
        </p:spPr>
      </p:pic>
    </p:spTree>
    <p:extLst>
      <p:ext uri="{BB962C8B-B14F-4D97-AF65-F5344CB8AC3E}">
        <p14:creationId xmlns:p14="http://schemas.microsoft.com/office/powerpoint/2010/main" val="1131245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69000">
              <a:schemeClr val="accent1">
                <a:lum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56877451-F517-9963-08B2-B3E284BEFC7C}"/>
              </a:ext>
            </a:extLst>
          </p:cNvPr>
          <p:cNvSpPr txBox="1"/>
          <p:nvPr/>
        </p:nvSpPr>
        <p:spPr>
          <a:xfrm>
            <a:off x="-9479" y="-29282"/>
            <a:ext cx="6093724" cy="338554"/>
          </a:xfrm>
          <a:prstGeom prst="rect">
            <a:avLst/>
          </a:prstGeom>
          <a:noFill/>
        </p:spPr>
        <p:txBody>
          <a:bodyPr wrap="square">
            <a:spAutoFit/>
          </a:bodyPr>
          <a:lstStyle/>
          <a:p>
            <a:r>
              <a:rPr lang="en-GB" sz="1600" b="1" noProof="0" dirty="0">
                <a:gradFill flip="none" rotWithShape="1">
                  <a:gsLst>
                    <a:gs pos="0">
                      <a:schemeClr val="accent1">
                        <a:lumMod val="5000"/>
                        <a:lumOff val="95000"/>
                      </a:schemeClr>
                    </a:gs>
                    <a:gs pos="74000">
                      <a:schemeClr val="accent1">
                        <a:lumMod val="45000"/>
                        <a:lumOff val="55000"/>
                      </a:schemeClr>
                    </a:gs>
                    <a:gs pos="36000">
                      <a:schemeClr val="accent1">
                        <a:lumMod val="45000"/>
                        <a:lumOff val="55000"/>
                      </a:schemeClr>
                    </a:gs>
                    <a:gs pos="100000">
                      <a:schemeClr val="accent1">
                        <a:lumMod val="30000"/>
                        <a:lumOff val="70000"/>
                      </a:schemeClr>
                    </a:gs>
                  </a:gsLst>
                  <a:lin ang="16200000" scaled="1"/>
                  <a:tileRect/>
                </a:gradFill>
                <a:highlight>
                  <a:srgbClr val="800000"/>
                </a:highlight>
                <a:latin typeface="Arial" panose="020B0604020202020204" pitchFamily="34" charset="0"/>
                <a:cs typeface="Arial" panose="020B0604020202020204" pitchFamily="34" charset="0"/>
              </a:rPr>
              <a:t>Biopsychosocial Model of Health</a:t>
            </a:r>
          </a:p>
        </p:txBody>
      </p:sp>
      <p:sp>
        <p:nvSpPr>
          <p:cNvPr id="5" name="CasetăText 4">
            <a:extLst>
              <a:ext uri="{FF2B5EF4-FFF2-40B4-BE49-F238E27FC236}">
                <a16:creationId xmlns:a16="http://schemas.microsoft.com/office/drawing/2014/main" id="{CBE80CE8-A926-103B-E60A-1076F5BC7AA5}"/>
              </a:ext>
            </a:extLst>
          </p:cNvPr>
          <p:cNvSpPr txBox="1"/>
          <p:nvPr/>
        </p:nvSpPr>
        <p:spPr>
          <a:xfrm>
            <a:off x="0" y="2604970"/>
            <a:ext cx="6121020" cy="338554"/>
          </a:xfrm>
          <a:prstGeom prst="rect">
            <a:avLst/>
          </a:prstGeom>
          <a:noFill/>
        </p:spPr>
        <p:txBody>
          <a:bodyPr wrap="square">
            <a:spAutoFit/>
          </a:bodyPr>
          <a:lstStyle/>
          <a:p>
            <a:r>
              <a:rPr lang="en-GB" sz="1600" b="1" noProof="0" dirty="0">
                <a:ln>
                  <a:gradFill flip="none" rotWithShape="1">
                    <a:gsLst>
                      <a:gs pos="0">
                        <a:schemeClr val="accent1">
                          <a:lumMod val="5000"/>
                          <a:lumOff val="95000"/>
                        </a:schemeClr>
                      </a:gs>
                      <a:gs pos="73000">
                        <a:schemeClr val="accent1">
                          <a:lumMod val="45000"/>
                          <a:lumOff val="55000"/>
                        </a:schemeClr>
                      </a:gs>
                      <a:gs pos="83000">
                        <a:schemeClr val="accent1">
                          <a:lumMod val="45000"/>
                          <a:lumOff val="55000"/>
                        </a:schemeClr>
                      </a:gs>
                      <a:gs pos="100000">
                        <a:schemeClr val="accent1">
                          <a:lumMod val="30000"/>
                          <a:lumOff val="70000"/>
                        </a:schemeClr>
                      </a:gs>
                    </a:gsLst>
                    <a:path path="rect">
                      <a:fillToRect l="50000" t="50000" r="50000" b="50000"/>
                    </a:path>
                    <a:tileRect/>
                  </a:gradFill>
                </a:ln>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highlight>
                  <a:srgbClr val="800000"/>
                </a:highlight>
                <a:latin typeface="Arial" panose="020B0604020202020204" pitchFamily="34" charset="0"/>
                <a:cs typeface="Arial" panose="020B0604020202020204" pitchFamily="34" charset="0"/>
              </a:rPr>
              <a:t>The Ecological Model of Health</a:t>
            </a:r>
          </a:p>
        </p:txBody>
      </p:sp>
      <p:sp>
        <p:nvSpPr>
          <p:cNvPr id="7" name="CasetăText 6">
            <a:extLst>
              <a:ext uri="{FF2B5EF4-FFF2-40B4-BE49-F238E27FC236}">
                <a16:creationId xmlns:a16="http://schemas.microsoft.com/office/drawing/2014/main" id="{CDB75E01-7EAF-7853-5102-F4652B2BA99B}"/>
              </a:ext>
            </a:extLst>
          </p:cNvPr>
          <p:cNvSpPr txBox="1"/>
          <p:nvPr/>
        </p:nvSpPr>
        <p:spPr>
          <a:xfrm>
            <a:off x="-25020" y="5013796"/>
            <a:ext cx="6121020" cy="369332"/>
          </a:xfrm>
          <a:prstGeom prst="rect">
            <a:avLst/>
          </a:prstGeom>
          <a:noFill/>
        </p:spPr>
        <p:txBody>
          <a:bodyPr wrap="square">
            <a:spAutoFit/>
          </a:bodyPr>
          <a:lstStyle/>
          <a:p>
            <a:r>
              <a:rPr lang="en-GB" b="1" noProof="0" dirty="0">
                <a:gradFill flip="none" rotWithShape="1">
                  <a:gsLst>
                    <a:gs pos="0">
                      <a:schemeClr val="accent1">
                        <a:lumMod val="40000"/>
                        <a:lumOff val="60000"/>
                      </a:schemeClr>
                    </a:gs>
                    <a:gs pos="53000">
                      <a:schemeClr val="accent1">
                        <a:lumMod val="95000"/>
                        <a:lumOff val="5000"/>
                      </a:schemeClr>
                    </a:gs>
                    <a:gs pos="86000">
                      <a:schemeClr val="accent1">
                        <a:lumMod val="0"/>
                        <a:lumOff val="100000"/>
                      </a:schemeClr>
                    </a:gs>
                    <a:gs pos="100000">
                      <a:srgbClr val="992627"/>
                    </a:gs>
                    <a:gs pos="100000">
                      <a:schemeClr val="accent1">
                        <a:lumMod val="60000"/>
                      </a:schemeClr>
                    </a:gs>
                  </a:gsLst>
                  <a:path path="circle">
                    <a:fillToRect l="50000" t="50000" r="50000" b="50000"/>
                  </a:path>
                  <a:tileRect/>
                </a:gradFill>
                <a:highlight>
                  <a:srgbClr val="800000"/>
                </a:highlight>
                <a:latin typeface="Arial" panose="020B0604020202020204" pitchFamily="34" charset="0"/>
                <a:cs typeface="Arial" panose="020B0604020202020204" pitchFamily="34" charset="0"/>
              </a:rPr>
              <a:t>The Holistic Model of Health</a:t>
            </a:r>
          </a:p>
        </p:txBody>
      </p:sp>
      <p:pic>
        <p:nvPicPr>
          <p:cNvPr id="16" name="Imagine 15">
            <a:extLst>
              <a:ext uri="{FF2B5EF4-FFF2-40B4-BE49-F238E27FC236}">
                <a16:creationId xmlns:a16="http://schemas.microsoft.com/office/drawing/2014/main" id="{42BDBDFB-5BAC-68C4-1909-FA74E2A4B759}"/>
              </a:ext>
            </a:extLst>
          </p:cNvPr>
          <p:cNvPicPr>
            <a:picLocks noChangeAspect="1"/>
          </p:cNvPicPr>
          <p:nvPr/>
        </p:nvPicPr>
        <p:blipFill>
          <a:blip r:embed="rId2"/>
          <a:stretch>
            <a:fillRect/>
          </a:stretch>
        </p:blipFill>
        <p:spPr>
          <a:xfrm>
            <a:off x="153952" y="462440"/>
            <a:ext cx="3277752" cy="181588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p:spPr>
      </p:pic>
      <p:sp>
        <p:nvSpPr>
          <p:cNvPr id="18" name="CasetăText 17">
            <a:extLst>
              <a:ext uri="{FF2B5EF4-FFF2-40B4-BE49-F238E27FC236}">
                <a16:creationId xmlns:a16="http://schemas.microsoft.com/office/drawing/2014/main" id="{A6C3017B-B640-F4B2-D056-C77594CEC2E3}"/>
              </a:ext>
            </a:extLst>
          </p:cNvPr>
          <p:cNvSpPr txBox="1"/>
          <p:nvPr/>
        </p:nvSpPr>
        <p:spPr>
          <a:xfrm>
            <a:off x="3431704" y="2124433"/>
            <a:ext cx="6127844" cy="276999"/>
          </a:xfrm>
          <a:prstGeom prst="rect">
            <a:avLst/>
          </a:prstGeom>
          <a:noFill/>
        </p:spPr>
        <p:txBody>
          <a:bodyPr wrap="square">
            <a:spAutoFit/>
          </a:bodyPr>
          <a:lstStyle/>
          <a:p>
            <a:r>
              <a:rPr lang="en-GB" sz="1200" i="1" noProof="0" dirty="0">
                <a:latin typeface="Arial" panose="020B0604020202020204" pitchFamily="34" charset="0"/>
                <a:cs typeface="Arial" panose="020B0604020202020204" pitchFamily="34" charset="0"/>
              </a:rPr>
              <a:t> https://www.physio-pedia.com/File:Biopsychosocial-model-of-health.PNG</a:t>
            </a:r>
          </a:p>
        </p:txBody>
      </p:sp>
      <p:sp>
        <p:nvSpPr>
          <p:cNvPr id="20" name="CasetăText 19">
            <a:extLst>
              <a:ext uri="{FF2B5EF4-FFF2-40B4-BE49-F238E27FC236}">
                <a16:creationId xmlns:a16="http://schemas.microsoft.com/office/drawing/2014/main" id="{92E2595A-1A87-B997-55AF-11588F2BD528}"/>
              </a:ext>
            </a:extLst>
          </p:cNvPr>
          <p:cNvSpPr txBox="1"/>
          <p:nvPr/>
        </p:nvSpPr>
        <p:spPr>
          <a:xfrm>
            <a:off x="3647728" y="-8176"/>
            <a:ext cx="8544272" cy="1815882"/>
          </a:xfrm>
          <a:prstGeom prst="rect">
            <a:avLst/>
          </a:prstGeom>
          <a:noFill/>
        </p:spPr>
        <p:txBody>
          <a:bodyPr wrap="square">
            <a:spAutoFit/>
          </a:bodyPr>
          <a:lstStyle/>
          <a:p>
            <a:r>
              <a:rPr lang="en-GB" sz="1400" noProof="0" dirty="0">
                <a:latin typeface="Arial" panose="020B0604020202020204" pitchFamily="34" charset="0"/>
                <a:cs typeface="Arial" panose="020B0604020202020204" pitchFamily="34" charset="0"/>
              </a:rPr>
              <a:t>The biopsychosocial model was first theorised by George Engel in 1977, proposing that understanding a person's medical condition is not just about biological factors, but furthermore about psychological and social factors 
Bio (physiological pathology)
Psychological (thoughts, emotions, and behaviours such as psychological distress, fear/avoidance beliefs, current coping methods, and attribution)
Social, which relates to socio-economic, socio-ecological, and cultural factors, such as work issues, family circumstances, and benefits/economy (Physiopedia, 2023).</a:t>
            </a:r>
          </a:p>
        </p:txBody>
      </p:sp>
      <p:sp>
        <p:nvSpPr>
          <p:cNvPr id="24" name="CasetăText 23">
            <a:extLst>
              <a:ext uri="{FF2B5EF4-FFF2-40B4-BE49-F238E27FC236}">
                <a16:creationId xmlns:a16="http://schemas.microsoft.com/office/drawing/2014/main" id="{AF2BDD75-9F7C-D382-AB05-D2873B26C520}"/>
              </a:ext>
            </a:extLst>
          </p:cNvPr>
          <p:cNvSpPr txBox="1"/>
          <p:nvPr/>
        </p:nvSpPr>
        <p:spPr>
          <a:xfrm>
            <a:off x="3097228" y="2595049"/>
            <a:ext cx="9094772" cy="1815882"/>
          </a:xfrm>
          <a:prstGeom prst="rect">
            <a:avLst/>
          </a:prstGeom>
          <a:noFill/>
        </p:spPr>
        <p:txBody>
          <a:bodyPr wrap="square">
            <a:spAutoFit/>
          </a:bodyPr>
          <a:lstStyle/>
          <a:p>
            <a:r>
              <a:rPr lang="en-GB" sz="1400" noProof="0" dirty="0">
                <a:latin typeface="Arial" panose="020B0604020202020204" pitchFamily="34" charset="0"/>
                <a:cs typeface="Arial" panose="020B0604020202020204" pitchFamily="34" charset="0"/>
              </a:rPr>
              <a:t>In November 2024, the Research Gate publishes an extract from a paper by Sevinç Gelmez Burakgazi titled "The Ecological Model of Human Development," which draws inspiration from Urie Bronfenbrenner and James Gibson's "Theory of Ecological Systems," from which the following insights are derived. Humans are the sole species that has, over time, cultivated the unique ability to conduct scientific study, thereby significantly altering the nature of our environment. Consequently, in specific marginal circumstances, we humans have modified the trajectory and essence of our own evolution as a species (Burakgazi, 2024)</a:t>
            </a:r>
          </a:p>
          <a:p>
            <a:r>
              <a:rPr lang="en-GB" sz="1400" noProof="0" dirty="0">
                <a:latin typeface="Arial" panose="020B0604020202020204" pitchFamily="34" charset="0"/>
                <a:cs typeface="Arial" panose="020B0604020202020204" pitchFamily="34" charset="0"/>
              </a:rPr>
              <a:t>Thus, in Bronfenbrenner's and Gibson's view, the ecological system is structured on several levels, namely: microsystem, mesosystem, exosystem, macrosystem and chronosystem (Burakgazi, 2024).</a:t>
            </a:r>
          </a:p>
        </p:txBody>
      </p:sp>
      <p:pic>
        <p:nvPicPr>
          <p:cNvPr id="26" name="Imagine 25">
            <a:extLst>
              <a:ext uri="{FF2B5EF4-FFF2-40B4-BE49-F238E27FC236}">
                <a16:creationId xmlns:a16="http://schemas.microsoft.com/office/drawing/2014/main" id="{E75C8256-397E-52A4-22E5-8C075601905D}"/>
              </a:ext>
            </a:extLst>
          </p:cNvPr>
          <p:cNvPicPr>
            <a:picLocks noChangeAspect="1"/>
          </p:cNvPicPr>
          <p:nvPr/>
        </p:nvPicPr>
        <p:blipFill>
          <a:blip r:embed="rId3"/>
          <a:stretch>
            <a:fillRect/>
          </a:stretch>
        </p:blipFill>
        <p:spPr>
          <a:xfrm>
            <a:off x="79916" y="2934968"/>
            <a:ext cx="3017312" cy="2042690"/>
          </a:xfrm>
          <a:prstGeom prst="rect">
            <a:avLst/>
          </a:prstGeom>
        </p:spPr>
      </p:pic>
      <p:sp>
        <p:nvSpPr>
          <p:cNvPr id="28" name="CasetăText 27">
            <a:extLst>
              <a:ext uri="{FF2B5EF4-FFF2-40B4-BE49-F238E27FC236}">
                <a16:creationId xmlns:a16="http://schemas.microsoft.com/office/drawing/2014/main" id="{5E741D52-C9D2-DA52-A6B5-F29D757F649F}"/>
              </a:ext>
            </a:extLst>
          </p:cNvPr>
          <p:cNvSpPr txBox="1"/>
          <p:nvPr/>
        </p:nvSpPr>
        <p:spPr>
          <a:xfrm>
            <a:off x="3046862" y="4534062"/>
            <a:ext cx="6148316" cy="461665"/>
          </a:xfrm>
          <a:prstGeom prst="rect">
            <a:avLst/>
          </a:prstGeom>
          <a:noFill/>
        </p:spPr>
        <p:txBody>
          <a:bodyPr wrap="square">
            <a:spAutoFit/>
          </a:bodyPr>
          <a:lstStyle/>
          <a:p>
            <a:r>
              <a:rPr lang="en-GB" sz="1200" i="1" noProof="0" dirty="0">
                <a:latin typeface="Arial" panose="020B0604020202020204" pitchFamily="34" charset="0"/>
                <a:cs typeface="Arial" panose="020B0604020202020204" pitchFamily="34" charset="0"/>
              </a:rPr>
              <a:t>https://www.researchgate.net/figure/Adapted-diagram-of-Bronfenbrenners-ecological-model-of-human-development_fig1_258120158</a:t>
            </a:r>
          </a:p>
        </p:txBody>
      </p:sp>
      <p:pic>
        <p:nvPicPr>
          <p:cNvPr id="30" name="Imagine 29">
            <a:extLst>
              <a:ext uri="{FF2B5EF4-FFF2-40B4-BE49-F238E27FC236}">
                <a16:creationId xmlns:a16="http://schemas.microsoft.com/office/drawing/2014/main" id="{131A355C-1C39-F61C-9411-CDF34C6B8E23}"/>
              </a:ext>
            </a:extLst>
          </p:cNvPr>
          <p:cNvPicPr>
            <a:picLocks noChangeAspect="1"/>
          </p:cNvPicPr>
          <p:nvPr/>
        </p:nvPicPr>
        <p:blipFill>
          <a:blip r:embed="rId4"/>
          <a:stretch>
            <a:fillRect/>
          </a:stretch>
        </p:blipFill>
        <p:spPr>
          <a:xfrm>
            <a:off x="58113" y="5336148"/>
            <a:ext cx="3140189" cy="1519569"/>
          </a:xfrm>
          <a:prstGeom prst="rect">
            <a:avLst/>
          </a:prstGeom>
        </p:spPr>
      </p:pic>
      <p:sp>
        <p:nvSpPr>
          <p:cNvPr id="32" name="CasetăText 31">
            <a:extLst>
              <a:ext uri="{FF2B5EF4-FFF2-40B4-BE49-F238E27FC236}">
                <a16:creationId xmlns:a16="http://schemas.microsoft.com/office/drawing/2014/main" id="{B938AB54-12A3-2997-22BD-D4323C025EDB}"/>
              </a:ext>
            </a:extLst>
          </p:cNvPr>
          <p:cNvSpPr txBox="1"/>
          <p:nvPr/>
        </p:nvSpPr>
        <p:spPr>
          <a:xfrm>
            <a:off x="3198303" y="6581001"/>
            <a:ext cx="6114196" cy="276999"/>
          </a:xfrm>
          <a:prstGeom prst="rect">
            <a:avLst/>
          </a:prstGeom>
          <a:noFill/>
        </p:spPr>
        <p:txBody>
          <a:bodyPr wrap="square">
            <a:spAutoFit/>
          </a:bodyPr>
          <a:lstStyle/>
          <a:p>
            <a:r>
              <a:rPr lang="en-GB" sz="1200" i="1" noProof="0" dirty="0">
                <a:latin typeface="Arial" panose="020B0604020202020204" pitchFamily="34" charset="0"/>
                <a:cs typeface="Arial" panose="020B0604020202020204" pitchFamily="34" charset="0"/>
              </a:rPr>
              <a:t>https://www.sciencenewstoday.org/wp-content/uploads/2025/05/image-10.jpeg</a:t>
            </a:r>
          </a:p>
        </p:txBody>
      </p:sp>
      <p:sp>
        <p:nvSpPr>
          <p:cNvPr id="8" name="CasetăText 7">
            <a:extLst>
              <a:ext uri="{FF2B5EF4-FFF2-40B4-BE49-F238E27FC236}">
                <a16:creationId xmlns:a16="http://schemas.microsoft.com/office/drawing/2014/main" id="{98188823-ED20-B362-C9F1-9696A06AE27A}"/>
              </a:ext>
            </a:extLst>
          </p:cNvPr>
          <p:cNvSpPr txBox="1"/>
          <p:nvPr/>
        </p:nvSpPr>
        <p:spPr>
          <a:xfrm>
            <a:off x="3198301" y="5239222"/>
            <a:ext cx="8935585" cy="954107"/>
          </a:xfrm>
          <a:prstGeom prst="rect">
            <a:avLst/>
          </a:prstGeom>
          <a:noFill/>
        </p:spPr>
        <p:txBody>
          <a:bodyPr wrap="square">
            <a:spAutoFit/>
          </a:bodyPr>
          <a:lstStyle/>
          <a:p>
            <a:r>
              <a:rPr lang="en-GB" sz="1400" noProof="0" dirty="0">
                <a:latin typeface="Arial" panose="020B0604020202020204" pitchFamily="34" charset="0"/>
                <a:cs typeface="Arial" panose="020B0604020202020204" pitchFamily="34" charset="0"/>
              </a:rPr>
              <a:t>Holistic health is a philosophy and lifestyle that perceives individuals not merely as physical entities or collection of organs, but as fully integrated beings—encompassing mind, body, spirit, and emotions, all intricately interconnected. Within this concept, optimal health signifies not merely the absence of disease; it represents a dynamic equilibrium and vigour throughout all facets of life (Tuhin, 2025).</a:t>
            </a:r>
          </a:p>
        </p:txBody>
      </p:sp>
    </p:spTree>
    <p:extLst>
      <p:ext uri="{BB962C8B-B14F-4D97-AF65-F5344CB8AC3E}">
        <p14:creationId xmlns:p14="http://schemas.microsoft.com/office/powerpoint/2010/main" val="3380019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33000"/>
                <a:lumOff val="67000"/>
                <a:alpha val="85000"/>
              </a:schemeClr>
            </a:gs>
            <a:gs pos="46000">
              <a:schemeClr val="accent1">
                <a:lumMod val="95000"/>
                <a:lumOff val="5000"/>
              </a:schemeClr>
            </a:gs>
            <a:gs pos="100000">
              <a:schemeClr val="accent1">
                <a:lumMod val="6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9220"/>
            <a:ext cx="12192000" cy="1325563"/>
          </a:xfrm>
          <a:gradFill flip="none" rotWithShape="1">
            <a:gsLst>
              <a:gs pos="0">
                <a:schemeClr val="accent1">
                  <a:lumMod val="36000"/>
                  <a:lumOff val="64000"/>
                </a:schemeClr>
              </a:gs>
              <a:gs pos="46000">
                <a:schemeClr val="accent1">
                  <a:lumMod val="95000"/>
                  <a:lumOff val="5000"/>
                </a:schemeClr>
              </a:gs>
              <a:gs pos="100000">
                <a:schemeClr val="accent1">
                  <a:lumMod val="60000"/>
                </a:schemeClr>
              </a:gs>
            </a:gsLst>
            <a:path path="shape">
              <a:fillToRect l="50000" t="50000" r="50000" b="50000"/>
            </a:path>
            <a:tileRect/>
          </a:gradFill>
        </p:spPr>
        <p:txBody>
          <a:bodyPr>
            <a:normAutofit/>
          </a:bodyPr>
          <a:lstStyle/>
          <a:p>
            <a:r>
              <a:rPr lang="en-GB" sz="3200" b="1" noProof="0" dirty="0">
                <a:gradFill flip="none" rotWithShape="1">
                  <a:gsLst>
                    <a:gs pos="0">
                      <a:schemeClr val="accent1">
                        <a:lumMod val="0"/>
                        <a:lumOff val="100000"/>
                      </a:schemeClr>
                    </a:gs>
                    <a:gs pos="35000">
                      <a:schemeClr val="accent1">
                        <a:lumMod val="0"/>
                        <a:lumOff val="100000"/>
                      </a:schemeClr>
                    </a:gs>
                    <a:gs pos="100000">
                      <a:schemeClr val="accent1">
                        <a:lumMod val="100000"/>
                      </a:schemeClr>
                    </a:gs>
                  </a:gsLst>
                  <a:lin ang="16200000" scaled="1"/>
                  <a:tileRect/>
                </a:gradFill>
                <a:latin typeface="Arial" panose="020B0604020202020204" pitchFamily="34" charset="0"/>
                <a:cs typeface="Arial" panose="020B0604020202020204" pitchFamily="34" charset="0"/>
              </a:rPr>
              <a:t>Well-being</a:t>
            </a:r>
          </a:p>
        </p:txBody>
      </p:sp>
      <p:pic>
        <p:nvPicPr>
          <p:cNvPr id="4" name="Imagine 3">
            <a:extLst>
              <a:ext uri="{FF2B5EF4-FFF2-40B4-BE49-F238E27FC236}">
                <a16:creationId xmlns:a16="http://schemas.microsoft.com/office/drawing/2014/main" id="{DA57134D-3733-DA9D-C8BB-4D819232D185}"/>
              </a:ext>
            </a:extLst>
          </p:cNvPr>
          <p:cNvPicPr>
            <a:picLocks noChangeAspect="1"/>
          </p:cNvPicPr>
          <p:nvPr/>
        </p:nvPicPr>
        <p:blipFill>
          <a:blip r:embed="rId2"/>
          <a:stretch>
            <a:fillRect/>
          </a:stretch>
        </p:blipFill>
        <p:spPr>
          <a:xfrm>
            <a:off x="263352" y="1772815"/>
            <a:ext cx="4799056" cy="4247317"/>
          </a:xfrm>
          <a:prstGeom prst="round2DiagRect">
            <a:avLst>
              <a:gd name="adj1" fmla="val 16667"/>
              <a:gd name="adj2" fmla="val 0"/>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rect">
              <a:fillToRect r="100000" b="100000"/>
            </a:path>
            <a:tileRect l="-100000" t="-100000"/>
          </a:gradFill>
          <a:ln w="88900" cap="sq">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miter lim="800000"/>
          </a:ln>
          <a:effectLst>
            <a:outerShdw blurRad="254000" algn="tl" rotWithShape="0">
              <a:srgbClr val="000000">
                <a:alpha val="43000"/>
              </a:srgbClr>
            </a:outerShdw>
          </a:effectLst>
        </p:spPr>
      </p:pic>
      <p:sp>
        <p:nvSpPr>
          <p:cNvPr id="6" name="CasetăText 5">
            <a:extLst>
              <a:ext uri="{FF2B5EF4-FFF2-40B4-BE49-F238E27FC236}">
                <a16:creationId xmlns:a16="http://schemas.microsoft.com/office/drawing/2014/main" id="{BF2CB4E9-35D8-F2DB-1034-CE14C7EB22EF}"/>
              </a:ext>
            </a:extLst>
          </p:cNvPr>
          <p:cNvSpPr txBox="1"/>
          <p:nvPr/>
        </p:nvSpPr>
        <p:spPr>
          <a:xfrm>
            <a:off x="5591944" y="1655672"/>
            <a:ext cx="6141492" cy="4770537"/>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Today's health care is gradually recognizing that true health goes beyond the treatment of disease and is influenced by broader issues, including social, environmental, and systemic conditions. Terms such as "complete health", "whole human health" and "integrative health" have gained traction reflecting this understanding (Keever, 2025).</a:t>
            </a:r>
          </a:p>
          <a:p>
            <a:endParaRPr lang="en-GB" sz="1600" noProof="0" dirty="0">
              <a:latin typeface="Arial" panose="020B0604020202020204" pitchFamily="34" charset="0"/>
              <a:cs typeface="Arial" panose="020B0604020202020204" pitchFamily="34" charset="0"/>
            </a:endParaRPr>
          </a:p>
          <a:p>
            <a:r>
              <a:rPr lang="en-GB" sz="1600" noProof="0" dirty="0">
                <a:latin typeface="Arial" panose="020B0604020202020204" pitchFamily="34" charset="0"/>
                <a:cs typeface="Arial" panose="020B0604020202020204" pitchFamily="34" charset="0"/>
              </a:rPr>
              <a:t>The Whole Wellbeing Model provides a layered framework for understanding and sustaining health at multiple levels, from individual experience to systems and environment (Keever,</a:t>
            </a:r>
            <a:r>
              <a:rPr lang="ro-RO" sz="1600" noProof="0" dirty="0">
                <a:latin typeface="Arial" panose="020B0604020202020204" pitchFamily="34" charset="0"/>
                <a:cs typeface="Arial" panose="020B0604020202020204" pitchFamily="34" charset="0"/>
              </a:rPr>
              <a:t> </a:t>
            </a:r>
            <a:r>
              <a:rPr lang="en-GB" sz="1600" noProof="0" dirty="0">
                <a:latin typeface="Arial" panose="020B0604020202020204" pitchFamily="34" charset="0"/>
                <a:cs typeface="Arial" panose="020B0604020202020204" pitchFamily="34" charset="0"/>
              </a:rPr>
              <a:t>2025).</a:t>
            </a:r>
          </a:p>
          <a:p>
            <a:endParaRPr lang="en-GB" sz="1600" noProof="0" dirty="0">
              <a:latin typeface="Arial" panose="020B0604020202020204" pitchFamily="34" charset="0"/>
              <a:cs typeface="Arial" panose="020B0604020202020204" pitchFamily="34" charset="0"/>
            </a:endParaRPr>
          </a:p>
          <a:p>
            <a:r>
              <a:rPr lang="en-GB" sz="1600" noProof="0" dirty="0">
                <a:latin typeface="Arial" panose="020B0604020202020204" pitchFamily="34" charset="0"/>
                <a:cs typeface="Arial" panose="020B0604020202020204" pitchFamily="34" charset="0"/>
              </a:rPr>
              <a:t>This Model identifies integrative health, whole-human health, and whole-health as distinct but connected areas, and provides a practical framework to guide aligned action at all levels.</a:t>
            </a:r>
          </a:p>
          <a:p>
            <a:r>
              <a:rPr lang="en-GB" sz="1600" noProof="0" dirty="0">
                <a:latin typeface="Arial" panose="020B0604020202020204" pitchFamily="34" charset="0"/>
                <a:cs typeface="Arial" panose="020B0604020202020204" pitchFamily="34" charset="0"/>
              </a:rPr>
              <a:t>Essentially, the model is based on a simple truth: well-being doesn't happen in isolation. It is influenced by personal choices, care systems, community environments, global interdependencies, and the state of the planet itself. Every layer counts.</a:t>
            </a:r>
          </a:p>
        </p:txBody>
      </p:sp>
      <p:sp>
        <p:nvSpPr>
          <p:cNvPr id="8" name="CasetăText 7">
            <a:extLst>
              <a:ext uri="{FF2B5EF4-FFF2-40B4-BE49-F238E27FC236}">
                <a16:creationId xmlns:a16="http://schemas.microsoft.com/office/drawing/2014/main" id="{05044FE0-5036-C8E0-7DA0-0A867D7F96B4}"/>
              </a:ext>
            </a:extLst>
          </p:cNvPr>
          <p:cNvSpPr txBox="1"/>
          <p:nvPr/>
        </p:nvSpPr>
        <p:spPr>
          <a:xfrm>
            <a:off x="19764" y="6251022"/>
            <a:ext cx="6141492" cy="523220"/>
          </a:xfrm>
          <a:prstGeom prst="rect">
            <a:avLst/>
          </a:prstGeom>
          <a:noFill/>
        </p:spPr>
        <p:txBody>
          <a:bodyPr wrap="square">
            <a:spAutoFit/>
          </a:bodyPr>
          <a:lstStyle/>
          <a:p>
            <a:r>
              <a:rPr lang="en-GB" sz="1400" noProof="0" dirty="0">
                <a:latin typeface="Arial" panose="020B0604020202020204" pitchFamily="34" charset="0"/>
                <a:cs typeface="Arial" panose="020B0604020202020204" pitchFamily="34" charset="0"/>
              </a:rPr>
              <a:t>Image source:</a:t>
            </a:r>
          </a:p>
          <a:p>
            <a:r>
              <a:rPr lang="en-GB" sz="1400" noProof="0" dirty="0">
                <a:latin typeface="Arial" panose="020B0604020202020204" pitchFamily="34" charset="0"/>
                <a:cs typeface="Arial" panose="020B0604020202020204" pitchFamily="34" charset="0"/>
              </a:rPr>
              <a:t>https://journals.sagepub.com/</a:t>
            </a:r>
            <a:r>
              <a:rPr lang="en-GB" sz="1400" noProof="0" dirty="0" err="1">
                <a:latin typeface="Arial" panose="020B0604020202020204" pitchFamily="34" charset="0"/>
                <a:cs typeface="Arial" panose="020B0604020202020204" pitchFamily="34" charset="0"/>
              </a:rPr>
              <a:t>doi</a:t>
            </a:r>
            <a:r>
              <a:rPr lang="en-GB" sz="1400" noProof="0" dirty="0">
                <a:latin typeface="Arial" panose="020B0604020202020204" pitchFamily="34" charset="0"/>
                <a:cs typeface="Arial" panose="020B0604020202020204" pitchFamily="34" charset="0"/>
              </a:rPr>
              <a:t>/10.1177/27536130251364869</a:t>
            </a:r>
          </a:p>
        </p:txBody>
      </p:sp>
    </p:spTree>
    <p:extLst>
      <p:ext uri="{BB962C8B-B14F-4D97-AF65-F5344CB8AC3E}">
        <p14:creationId xmlns:p14="http://schemas.microsoft.com/office/powerpoint/2010/main" val="3948826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FDDF636-CE9B-C190-5782-28AD8D033E49}"/>
              </a:ext>
            </a:extLst>
          </p:cNvPr>
          <p:cNvSpPr>
            <a:spLocks noGrp="1"/>
          </p:cNvSpPr>
          <p:nvPr>
            <p:ph type="title"/>
          </p:nvPr>
        </p:nvSpPr>
        <p:spPr>
          <a:xfrm>
            <a:off x="330036" y="-83208"/>
            <a:ext cx="9577064" cy="685800"/>
          </a:xfrm>
        </p:spPr>
        <p:txBody>
          <a:bodyPr>
            <a:normAutofit/>
          </a:bodyPr>
          <a:lstStyle/>
          <a:p>
            <a:r>
              <a:rPr lang="en-GB" sz="1600" b="1" noProof="0" dirty="0">
                <a:solidFill>
                  <a:schemeClr val="tx1">
                    <a:alpha val="79000"/>
                  </a:schemeClr>
                </a:solidFill>
                <a:effectLst>
                  <a:glow rad="127000">
                    <a:schemeClr val="accent1">
                      <a:lumMod val="20000"/>
                      <a:lumOff val="80000"/>
                      <a:alpha val="56000"/>
                    </a:schemeClr>
                  </a:glow>
                  <a:outerShdw blurRad="774700" dist="38100" dir="18900000" algn="bl" rotWithShape="0">
                    <a:schemeClr val="accent1">
                      <a:lumMod val="75000"/>
                    </a:schemeClr>
                  </a:outerShdw>
                </a:effectLst>
                <a:latin typeface="Arial" panose="020B0604020202020204" pitchFamily="34" charset="0"/>
                <a:cs typeface="Arial" panose="020B0604020202020204" pitchFamily="34" charset="0"/>
              </a:rPr>
              <a:t>Understanding the role of family physicians in the dynamics of patients' health.</a:t>
            </a:r>
            <a:endParaRPr lang="en-GB" sz="1600" b="1" noProof="0" dirty="0">
              <a:effectLst>
                <a:outerShdw blurRad="774700" dist="38100" dir="18900000" algn="bl" rotWithShape="0">
                  <a:schemeClr val="tx1"/>
                </a:outerShdw>
              </a:effectLst>
              <a:latin typeface="Arial" panose="020B0604020202020204" pitchFamily="34" charset="0"/>
              <a:cs typeface="Arial" panose="020B0604020202020204" pitchFamily="34" charset="0"/>
            </a:endParaRPr>
          </a:p>
        </p:txBody>
      </p:sp>
      <p:sp>
        <p:nvSpPr>
          <p:cNvPr id="5" name="CasetăText 4">
            <a:extLst>
              <a:ext uri="{FF2B5EF4-FFF2-40B4-BE49-F238E27FC236}">
                <a16:creationId xmlns:a16="http://schemas.microsoft.com/office/drawing/2014/main" id="{561F1DC3-04EF-9325-6714-9E1F3EF7438C}"/>
              </a:ext>
            </a:extLst>
          </p:cNvPr>
          <p:cNvSpPr txBox="1"/>
          <p:nvPr/>
        </p:nvSpPr>
        <p:spPr>
          <a:xfrm>
            <a:off x="330036" y="690999"/>
            <a:ext cx="11593288" cy="4616648"/>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shape">
              <a:fillToRect l="50000" t="50000" r="50000" b="50000"/>
            </a:path>
            <a:tileRect/>
          </a:gradFill>
        </p:spPr>
        <p:txBody>
          <a:bodyPr wrap="square">
            <a:spAutoFit/>
          </a:bodyPr>
          <a:lstStyle/>
          <a:p>
            <a:r>
              <a:rPr lang="en-GB" sz="1400" noProof="0" dirty="0">
                <a:latin typeface="Arial" panose="020B0604020202020204" pitchFamily="34" charset="0"/>
                <a:cs typeface="Arial" panose="020B0604020202020204" pitchFamily="34" charset="0"/>
              </a:rPr>
              <a:t>What a family physician does—and why this relationship matters more than most patients realize (Highland Primary Care, 2024).</a:t>
            </a:r>
          </a:p>
          <a:p>
            <a:r>
              <a:rPr lang="en-GB" sz="1400" noProof="0" dirty="0">
                <a:latin typeface="Arial" panose="020B0604020202020204" pitchFamily="34" charset="0"/>
                <a:cs typeface="Arial" panose="020B0604020202020204" pitchFamily="34" charset="0"/>
              </a:rPr>
              <a:t>
It has been found that many people understanding the family doctor (PCP) exclusively as </a:t>
            </a:r>
            <a:r>
              <a:rPr lang="en-GB" sz="1400" i="1" noProof="0" dirty="0">
                <a:latin typeface="Arial" panose="020B0604020202020204" pitchFamily="34" charset="0"/>
                <a:cs typeface="Arial" panose="020B0604020202020204" pitchFamily="34" charset="0"/>
              </a:rPr>
              <a:t>"someone who treats colds and refills prescriptions" </a:t>
            </a:r>
            <a:r>
              <a:rPr lang="en-GB" sz="1400" noProof="0" dirty="0">
                <a:latin typeface="Arial" panose="020B0604020202020204" pitchFamily="34" charset="0"/>
                <a:cs typeface="Arial" panose="020B0604020202020204" pitchFamily="34" charset="0"/>
              </a:rPr>
              <a:t>(Highland Primary Care, 2024).
But of course, this is only a fraction of the actual work. A good family physician is the quarterback of the patient's health — the only health care provider who sees the whole field, the medical case itself.
With the actual job description of the family doctor, primary care covers a much broader field than acute illness and therefore the following should be highlighted.	</a:t>
            </a:r>
          </a:p>
          <a:p>
            <a:r>
              <a:rPr lang="en-GB" sz="1400" noProof="0" dirty="0">
                <a:latin typeface="Arial" panose="020B0604020202020204" pitchFamily="34" charset="0"/>
                <a:cs typeface="Arial" panose="020B0604020202020204" pitchFamily="34" charset="0"/>
              </a:rPr>
              <a:t>1. Preventive care: Once a year check-ups, screenings, immunizations, and risk assessments tailored to your age, gender, and family history.</a:t>
            </a:r>
          </a:p>
          <a:p>
            <a:r>
              <a:rPr lang="en-GB" sz="1400" noProof="0" dirty="0">
                <a:latin typeface="Arial" panose="020B0604020202020204" pitchFamily="34" charset="0"/>
                <a:cs typeface="Arial" panose="020B0604020202020204" pitchFamily="34" charset="0"/>
              </a:rPr>
              <a:t>2. Chronic disease management: Diabetes, hypertension, cholesterol, thyroid, and other long-term conditions are managed through regular monitoring and medication optimization.</a:t>
            </a:r>
          </a:p>
          <a:p>
            <a:r>
              <a:rPr lang="en-GB" sz="1400" noProof="0" dirty="0">
                <a:latin typeface="Arial" panose="020B0604020202020204" pitchFamily="34" charset="0"/>
                <a:cs typeface="Arial" panose="020B0604020202020204" pitchFamily="34" charset="0"/>
              </a:rPr>
              <a:t>3. Acute care: Same-day or short-term appointments for infections, injuries, and sudden symptoms — almost always faster and cheaper than in the emergency room or emergency room.</a:t>
            </a:r>
          </a:p>
          <a:p>
            <a:r>
              <a:rPr lang="en-GB" sz="1400" noProof="0" dirty="0">
                <a:latin typeface="Arial" panose="020B0604020202020204" pitchFamily="34" charset="0"/>
                <a:cs typeface="Arial" panose="020B0604020202020204" pitchFamily="34" charset="0"/>
              </a:rPr>
              <a:t>4. Mental health: First-line screening and treatment for depression, anxiety, and stress-related conditions.</a:t>
            </a:r>
          </a:p>
          <a:p>
            <a:r>
              <a:rPr lang="en-GB" sz="1400" noProof="0" dirty="0">
                <a:latin typeface="Arial" panose="020B0604020202020204" pitchFamily="34" charset="0"/>
                <a:cs typeface="Arial" panose="020B0604020202020204" pitchFamily="34" charset="0"/>
              </a:rPr>
              <a:t>5. Specialized coordination: Referrals, sharing files and integrating specialist recommendations into your overall care plan.</a:t>
            </a:r>
          </a:p>
          <a:p>
            <a:r>
              <a:rPr lang="en-GB" sz="1400" noProof="0" dirty="0">
                <a:latin typeface="Arial" panose="020B0604020202020204" pitchFamily="34" charset="0"/>
                <a:cs typeface="Arial" panose="020B0604020202020204" pitchFamily="34" charset="0"/>
              </a:rPr>
              <a:t>6. Continuity of care: A provider who has all the context when something changes (Highland Primary Care, 2024).</a:t>
            </a:r>
          </a:p>
          <a:p>
            <a:r>
              <a:rPr lang="en-GB" sz="1400" noProof="0" dirty="0">
                <a:latin typeface="Arial" panose="020B0604020202020204" pitchFamily="34" charset="0"/>
                <a:cs typeface="Arial" panose="020B0604020202020204" pitchFamily="34" charset="0"/>
              </a:rPr>
              <a:t>Why continuity matters</a:t>
            </a:r>
          </a:p>
          <a:p>
            <a:r>
              <a:rPr lang="en-GB" sz="1400" noProof="0" dirty="0">
                <a:latin typeface="Arial" panose="020B0604020202020204" pitchFamily="34" charset="0"/>
                <a:cs typeface="Arial" panose="020B0604020202020204" pitchFamily="34" charset="0"/>
              </a:rPr>
              <a:t>The clinical evidence on continuing primary care is overwhelming. Patients with an established family doctor have lower mortality rates, fewer emergency room visits, fewer hospital admissions, lower total costs for medical care, and better management of chronic diseases. The mechanism is simple: a family doctor who knows your history detects faster, prescribes more accurately, and prevents duplicate testing (Highland Primary Care, 2024).</a:t>
            </a:r>
          </a:p>
        </p:txBody>
      </p:sp>
      <p:pic>
        <p:nvPicPr>
          <p:cNvPr id="7" name="Imagine 6">
            <a:extLst>
              <a:ext uri="{FF2B5EF4-FFF2-40B4-BE49-F238E27FC236}">
                <a16:creationId xmlns:a16="http://schemas.microsoft.com/office/drawing/2014/main" id="{CA3D1665-0A7C-8303-4DED-7F08DA0F564E}"/>
              </a:ext>
            </a:extLst>
          </p:cNvPr>
          <p:cNvPicPr>
            <a:picLocks noChangeAspect="1"/>
          </p:cNvPicPr>
          <p:nvPr/>
        </p:nvPicPr>
        <p:blipFill>
          <a:blip r:embed="rId2"/>
          <a:stretch>
            <a:fillRect/>
          </a:stretch>
        </p:blipFill>
        <p:spPr>
          <a:xfrm>
            <a:off x="2351584" y="5013176"/>
            <a:ext cx="4032448" cy="1584176"/>
          </a:xfrm>
          <a:prstGeom prst="rect">
            <a:avLst/>
          </a:prstGeom>
        </p:spPr>
      </p:pic>
      <p:pic>
        <p:nvPicPr>
          <p:cNvPr id="9" name="Imagine 8">
            <a:extLst>
              <a:ext uri="{FF2B5EF4-FFF2-40B4-BE49-F238E27FC236}">
                <a16:creationId xmlns:a16="http://schemas.microsoft.com/office/drawing/2014/main" id="{9152D43A-EDBB-430E-D5B5-74A4318DBE97}"/>
              </a:ext>
            </a:extLst>
          </p:cNvPr>
          <p:cNvPicPr>
            <a:picLocks noChangeAspect="1"/>
          </p:cNvPicPr>
          <p:nvPr/>
        </p:nvPicPr>
        <p:blipFill>
          <a:blip r:embed="rId3"/>
          <a:stretch>
            <a:fillRect/>
          </a:stretch>
        </p:blipFill>
        <p:spPr>
          <a:xfrm>
            <a:off x="6600056" y="5396054"/>
            <a:ext cx="2520280" cy="1309992"/>
          </a:xfrm>
          <a:prstGeom prst="rect">
            <a:avLst/>
          </a:prstGeom>
        </p:spPr>
      </p:pic>
    </p:spTree>
    <p:extLst>
      <p:ext uri="{BB962C8B-B14F-4D97-AF65-F5344CB8AC3E}">
        <p14:creationId xmlns:p14="http://schemas.microsoft.com/office/powerpoint/2010/main" val="174317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0B5617B-89AF-165D-7AE1-A6B20D88D13E}"/>
              </a:ext>
            </a:extLst>
          </p:cNvPr>
          <p:cNvSpPr txBox="1"/>
          <p:nvPr/>
        </p:nvSpPr>
        <p:spPr>
          <a:xfrm>
            <a:off x="304278" y="230452"/>
            <a:ext cx="3744416" cy="1569660"/>
          </a:xfrm>
          <a:prstGeom prst="rect">
            <a:avLst/>
          </a:prstGeom>
          <a:noFill/>
        </p:spPr>
        <p:txBody>
          <a:bodyPr wrap="square">
            <a:spAutoFit/>
          </a:bodyPr>
          <a:lstStyle/>
          <a:p>
            <a:r>
              <a:rPr lang="en-GB" sz="1600" noProof="0" dirty="0">
                <a:latin typeface="Arial" panose="020B0604020202020204" pitchFamily="34" charset="0"/>
                <a:cs typeface="Arial" panose="020B0604020202020204" pitchFamily="34" charset="0"/>
              </a:rPr>
              <a:t>Another key perspective targeted in this paper is Sustainable Development, which aims to meet present needs without compromising future generations, in the current context of the UK.</a:t>
            </a:r>
          </a:p>
        </p:txBody>
      </p:sp>
      <p:sp>
        <p:nvSpPr>
          <p:cNvPr id="5" name="CasetăText 4">
            <a:extLst>
              <a:ext uri="{FF2B5EF4-FFF2-40B4-BE49-F238E27FC236}">
                <a16:creationId xmlns:a16="http://schemas.microsoft.com/office/drawing/2014/main" id="{DB04790D-8903-2B64-92EB-24591FC9A407}"/>
              </a:ext>
            </a:extLst>
          </p:cNvPr>
          <p:cNvSpPr txBox="1"/>
          <p:nvPr/>
        </p:nvSpPr>
        <p:spPr>
          <a:xfrm>
            <a:off x="289178" y="2708920"/>
            <a:ext cx="11613644" cy="3785652"/>
          </a:xfrm>
          <a:prstGeom prst="rect">
            <a:avLst/>
          </a:prstGeom>
          <a:noFill/>
        </p:spPr>
        <p:txBody>
          <a:bodyPr wrap="square">
            <a:spAutoFit/>
          </a:bodyPr>
          <a:lstStyle/>
          <a:p>
            <a:r>
              <a:rPr lang="en-GB" sz="1600" noProof="0">
                <a:latin typeface="Arial" panose="020B0604020202020204" pitchFamily="34" charset="0"/>
                <a:cs typeface="Arial" panose="020B0604020202020204" pitchFamily="34" charset="0"/>
              </a:rPr>
              <a:t>And in this regard, the National Framework of Planning Policies from the Ministry of Housing, Communities and Local Government should be highlighted.
Published March 27, 2012, with all updates,
It sets out government planning policies for England and how they are expected to be applied (GOV.UK, 2012).
Overall, the areas of action for the success of this national project focus on the following milestones:
Achieving sustainable development. Drawing up plans. 
Ensuring enough homes. 
Building a strong and competitive economy. 
Ensuring the vitality of city centres. 
Promoting healthy and safe communities. 
Promoting sustainable transport. 
Supporting high-quality communication infrastructure.  
Efficient land use.  Protecting the land in the Green Belt.
Addressing the challenges of climate change, floods and coastal change.
Conservation and improvement of the natural environment (GOV.UK, 2012).</a:t>
            </a:r>
            <a:endParaRPr lang="en-GB" sz="1600" noProof="0" dirty="0">
              <a:latin typeface="Arial" panose="020B0604020202020204" pitchFamily="34" charset="0"/>
              <a:cs typeface="Arial" panose="020B0604020202020204" pitchFamily="34" charset="0"/>
            </a:endParaRPr>
          </a:p>
        </p:txBody>
      </p:sp>
      <p:pic>
        <p:nvPicPr>
          <p:cNvPr id="7" name="Imagine 6">
            <a:extLst>
              <a:ext uri="{FF2B5EF4-FFF2-40B4-BE49-F238E27FC236}">
                <a16:creationId xmlns:a16="http://schemas.microsoft.com/office/drawing/2014/main" id="{69BB4E86-4C20-802C-D679-74C887C73545}"/>
              </a:ext>
            </a:extLst>
          </p:cNvPr>
          <p:cNvPicPr>
            <a:picLocks noChangeAspect="1"/>
          </p:cNvPicPr>
          <p:nvPr/>
        </p:nvPicPr>
        <p:blipFill>
          <a:blip r:embed="rId3"/>
          <a:stretch>
            <a:fillRect/>
          </a:stretch>
        </p:blipFill>
        <p:spPr>
          <a:xfrm>
            <a:off x="3926281" y="227686"/>
            <a:ext cx="4896544" cy="2265210"/>
          </a:xfrm>
          <a:prstGeom prst="rect">
            <a:avLst/>
          </a:prstGeom>
          <a:gradFill flip="none" rotWithShape="1">
            <a:gsLst>
              <a:gs pos="0">
                <a:schemeClr val="accent1">
                  <a:lumMod val="28000"/>
                </a:schemeClr>
              </a:gs>
              <a:gs pos="46000">
                <a:schemeClr val="accent1">
                  <a:lumMod val="95000"/>
                  <a:lumOff val="5000"/>
                </a:schemeClr>
              </a:gs>
              <a:gs pos="100000">
                <a:schemeClr val="accent1">
                  <a:lumMod val="60000"/>
                </a:schemeClr>
              </a:gs>
            </a:gsLst>
            <a:path path="circle">
              <a:fillToRect l="50000" t="50000" r="50000" b="50000"/>
            </a:path>
            <a:tileRect/>
          </a:gradFill>
          <a:effectLst>
            <a:glow rad="50800">
              <a:schemeClr val="accent1">
                <a:satMod val="175000"/>
              </a:schemeClr>
            </a:glow>
            <a:outerShdw blurRad="749300" dist="241300" dir="5400000" algn="ctr" rotWithShape="0">
              <a:srgbClr val="000000"/>
            </a:outerShdw>
            <a:reflection blurRad="152400" endPos="0" dir="5400000" sy="-100000" algn="bl" rotWithShape="0"/>
            <a:softEdge rad="63500"/>
          </a:effectLst>
        </p:spPr>
      </p:pic>
      <p:sp>
        <p:nvSpPr>
          <p:cNvPr id="9" name="CasetăText 8">
            <a:extLst>
              <a:ext uri="{FF2B5EF4-FFF2-40B4-BE49-F238E27FC236}">
                <a16:creationId xmlns:a16="http://schemas.microsoft.com/office/drawing/2014/main" id="{B17D80EA-09D3-1127-3018-2D0F5C430615}"/>
              </a:ext>
            </a:extLst>
          </p:cNvPr>
          <p:cNvSpPr txBox="1"/>
          <p:nvPr/>
        </p:nvSpPr>
        <p:spPr>
          <a:xfrm>
            <a:off x="8884107" y="209697"/>
            <a:ext cx="3033815" cy="1200329"/>
          </a:xfrm>
          <a:prstGeom prst="rect">
            <a:avLst/>
          </a:prstGeom>
          <a:noFill/>
        </p:spPr>
        <p:txBody>
          <a:bodyPr wrap="square">
            <a:spAutoFit/>
          </a:bodyPr>
          <a:lstStyle/>
          <a:p>
            <a:r>
              <a:rPr lang="en-GB" sz="1200" noProof="0" dirty="0">
                <a:latin typeface="Arial" panose="020B0604020202020204" pitchFamily="34" charset="0"/>
                <a:cs typeface="Arial" panose="020B0604020202020204" pitchFamily="34" charset="0"/>
              </a:rPr>
              <a:t>Image source:</a:t>
            </a:r>
          </a:p>
          <a:p>
            <a:r>
              <a:rPr lang="en-GB" sz="1200" noProof="0" dirty="0">
                <a:latin typeface="Arial" panose="020B0604020202020204" pitchFamily="34" charset="0"/>
                <a:cs typeface="Arial" panose="020B0604020202020204" pitchFamily="34" charset="0"/>
              </a:rPr>
              <a:t>https://cdn.slidesharecdn.com/ss_thumbnails/sustainabledevelopment-251207052416-8d79052a-thumbnail.jpg?width=640&amp;height=640&amp;fit=bounds</a:t>
            </a:r>
          </a:p>
        </p:txBody>
      </p:sp>
      <p:pic>
        <p:nvPicPr>
          <p:cNvPr id="4" name="Imagine 3">
            <a:extLst>
              <a:ext uri="{FF2B5EF4-FFF2-40B4-BE49-F238E27FC236}">
                <a16:creationId xmlns:a16="http://schemas.microsoft.com/office/drawing/2014/main" id="{171DCB79-46B1-CEEE-EDEE-B1D79041346F}"/>
              </a:ext>
            </a:extLst>
          </p:cNvPr>
          <p:cNvPicPr>
            <a:picLocks noChangeAspect="1"/>
          </p:cNvPicPr>
          <p:nvPr/>
        </p:nvPicPr>
        <p:blipFill>
          <a:blip r:embed="rId4"/>
          <a:stretch>
            <a:fillRect/>
          </a:stretch>
        </p:blipFill>
        <p:spPr>
          <a:xfrm>
            <a:off x="6960096" y="4253410"/>
            <a:ext cx="3116549" cy="1581426"/>
          </a:xfrm>
          <a:prstGeom prst="rect">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tileRect/>
          </a:gradFill>
        </p:spPr>
      </p:pic>
      <p:sp>
        <p:nvSpPr>
          <p:cNvPr id="8" name="CasetăText 7">
            <a:extLst>
              <a:ext uri="{FF2B5EF4-FFF2-40B4-BE49-F238E27FC236}">
                <a16:creationId xmlns:a16="http://schemas.microsoft.com/office/drawing/2014/main" id="{4ACD7B39-2229-3FE0-BB15-3AA0872223B9}"/>
              </a:ext>
            </a:extLst>
          </p:cNvPr>
          <p:cNvSpPr txBox="1"/>
          <p:nvPr/>
        </p:nvSpPr>
        <p:spPr>
          <a:xfrm>
            <a:off x="8328248" y="5834836"/>
            <a:ext cx="4038555" cy="830997"/>
          </a:xfrm>
          <a:prstGeom prst="rect">
            <a:avLst/>
          </a:prstGeom>
          <a:noFill/>
        </p:spPr>
        <p:txBody>
          <a:bodyPr wrap="square">
            <a:spAutoFit/>
          </a:bodyPr>
          <a:lstStyle/>
          <a:p>
            <a:r>
              <a:rPr lang="ro-RO" sz="1200" dirty="0">
                <a:latin typeface="Arial" panose="020B0604020202020204" pitchFamily="34" charset="0"/>
                <a:cs typeface="Arial" panose="020B0604020202020204" pitchFamily="34" charset="0"/>
              </a:rPr>
              <a:t>Image source:</a:t>
            </a:r>
          </a:p>
          <a:p>
            <a:r>
              <a:rPr lang="en-GB" sz="1200" dirty="0">
                <a:latin typeface="Arial" panose="020B0604020202020204" pitchFamily="34" charset="0"/>
                <a:cs typeface="Arial" panose="020B0604020202020204" pitchFamily="34" charset="0"/>
              </a:rPr>
              <a:t>https://www.brand.gov.uk/department/ministry-of-housing-communities-local-government/?d102_cookies_enabled=all</a:t>
            </a:r>
          </a:p>
        </p:txBody>
      </p:sp>
    </p:spTree>
    <p:extLst>
      <p:ext uri="{BB962C8B-B14F-4D97-AF65-F5344CB8AC3E}">
        <p14:creationId xmlns:p14="http://schemas.microsoft.com/office/powerpoint/2010/main" val="353771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99" y="2648507"/>
            <a:ext cx="6944701" cy="414908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tileRect/>
          </a:gradFill>
        </p:spPr>
        <p:txBody>
          <a:bodyPr anchor="b">
            <a:normAutofit/>
          </a:bodyPr>
          <a:lstStyle/>
          <a:p>
            <a:r>
              <a:rPr lang="en-GB" sz="1400" noProof="0" dirty="0">
                <a:ln>
                  <a:gradFill flip="none" rotWithShape="1">
                    <a:gsLst>
                      <a:gs pos="61000">
                        <a:schemeClr val="tx1"/>
                      </a:gs>
                      <a:gs pos="23000">
                        <a:schemeClr val="accent1">
                          <a:lumMod val="89000"/>
                        </a:schemeClr>
                      </a:gs>
                      <a:gs pos="28000">
                        <a:schemeClr val="accent1">
                          <a:lumMod val="75000"/>
                        </a:schemeClr>
                      </a:gs>
                      <a:gs pos="97000">
                        <a:schemeClr val="accent1">
                          <a:lumMod val="70000"/>
                        </a:schemeClr>
                      </a:gs>
                    </a:gsLst>
                    <a:path path="circle">
                      <a:fillToRect l="50000" t="50000" r="50000" b="50000"/>
                    </a:path>
                    <a:tileRect/>
                  </a:gradFill>
                </a:ln>
                <a:gradFill flip="none" rotWithShape="1">
                  <a:gsLst>
                    <a:gs pos="0">
                      <a:schemeClr val="accent1">
                        <a:lumMod val="42000"/>
                        <a:lumOff val="58000"/>
                      </a:schemeClr>
                    </a:gs>
                    <a:gs pos="46000">
                      <a:schemeClr val="accent1">
                        <a:lumMod val="95000"/>
                        <a:lumOff val="5000"/>
                      </a:schemeClr>
                    </a:gs>
                    <a:gs pos="100000">
                      <a:schemeClr val="accent1">
                        <a:lumMod val="60000"/>
                      </a:schemeClr>
                    </a:gs>
                  </a:gsLst>
                  <a:path path="circle">
                    <a:fillToRect l="50000" t="50000" r="50000" b="50000"/>
                  </a:path>
                  <a:tileRect/>
                </a:gradFill>
                <a:latin typeface="Arial" panose="020B0604020202020204" pitchFamily="34" charset="0"/>
                <a:cs typeface="Arial" panose="020B0604020202020204" pitchFamily="34" charset="0"/>
              </a:rPr>
              <a:t>Headed for address health disparities in England, the Marmot study focus on at their root causes and suggests a national plan to do it. Societal factors at play across a person's life's phases of development—from birth to old age—are the true causes of health disparities among demographics (Marmot, 2010).</a:t>
            </a:r>
            <a:br>
              <a:rPr lang="en-GB" sz="1400" noProof="0" dirty="0">
                <a:ln>
                  <a:gradFill flip="none" rotWithShape="1">
                    <a:gsLst>
                      <a:gs pos="61000">
                        <a:schemeClr val="tx1"/>
                      </a:gs>
                      <a:gs pos="23000">
                        <a:schemeClr val="accent1">
                          <a:lumMod val="89000"/>
                        </a:schemeClr>
                      </a:gs>
                      <a:gs pos="28000">
                        <a:schemeClr val="accent1">
                          <a:lumMod val="75000"/>
                        </a:schemeClr>
                      </a:gs>
                      <a:gs pos="97000">
                        <a:schemeClr val="accent1">
                          <a:lumMod val="70000"/>
                        </a:schemeClr>
                      </a:gs>
                    </a:gsLst>
                    <a:path path="circle">
                      <a:fillToRect l="50000" t="50000" r="50000" b="50000"/>
                    </a:path>
                    <a:tileRect/>
                  </a:gradFill>
                </a:ln>
                <a:gradFill flip="none" rotWithShape="1">
                  <a:gsLst>
                    <a:gs pos="0">
                      <a:schemeClr val="accent1">
                        <a:lumMod val="42000"/>
                        <a:lumOff val="58000"/>
                      </a:schemeClr>
                    </a:gs>
                    <a:gs pos="46000">
                      <a:schemeClr val="accent1">
                        <a:lumMod val="95000"/>
                        <a:lumOff val="5000"/>
                      </a:schemeClr>
                    </a:gs>
                    <a:gs pos="100000">
                      <a:schemeClr val="accent1">
                        <a:lumMod val="60000"/>
                      </a:schemeClr>
                    </a:gs>
                  </a:gsLst>
                  <a:path path="circle">
                    <a:fillToRect l="50000" t="50000" r="50000" b="50000"/>
                  </a:path>
                  <a:tileRect/>
                </a:gradFill>
                <a:latin typeface="Arial" panose="020B0604020202020204" pitchFamily="34" charset="0"/>
                <a:cs typeface="Arial" panose="020B0604020202020204" pitchFamily="34" charset="0"/>
              </a:rPr>
            </a:br>
            <a:r>
              <a:rPr lang="en-GB" sz="1400" noProof="0" dirty="0">
                <a:ln>
                  <a:gradFill flip="none" rotWithShape="1">
                    <a:gsLst>
                      <a:gs pos="61000">
                        <a:schemeClr val="tx1"/>
                      </a:gs>
                      <a:gs pos="23000">
                        <a:schemeClr val="accent1">
                          <a:lumMod val="89000"/>
                        </a:schemeClr>
                      </a:gs>
                      <a:gs pos="28000">
                        <a:schemeClr val="accent1">
                          <a:lumMod val="75000"/>
                        </a:schemeClr>
                      </a:gs>
                      <a:gs pos="97000">
                        <a:schemeClr val="accent1">
                          <a:lumMod val="70000"/>
                        </a:schemeClr>
                      </a:gs>
                    </a:gsLst>
                    <a:path path="circle">
                      <a:fillToRect l="50000" t="50000" r="50000" b="50000"/>
                    </a:path>
                    <a:tileRect/>
                  </a:gradFill>
                </a:ln>
                <a:gradFill flip="none" rotWithShape="1">
                  <a:gsLst>
                    <a:gs pos="0">
                      <a:schemeClr val="accent1">
                        <a:lumMod val="42000"/>
                        <a:lumOff val="58000"/>
                      </a:schemeClr>
                    </a:gs>
                    <a:gs pos="46000">
                      <a:schemeClr val="accent1">
                        <a:lumMod val="95000"/>
                        <a:lumOff val="5000"/>
                      </a:schemeClr>
                    </a:gs>
                    <a:gs pos="100000">
                      <a:schemeClr val="accent1">
                        <a:lumMod val="60000"/>
                      </a:schemeClr>
                    </a:gs>
                  </a:gsLst>
                  <a:path path="circle">
                    <a:fillToRect l="50000" t="50000" r="50000" b="50000"/>
                  </a:path>
                  <a:tileRect/>
                </a:gradFill>
                <a:latin typeface="Arial" panose="020B0604020202020204" pitchFamily="34" charset="0"/>
                <a:cs typeface="Arial" panose="020B0604020202020204" pitchFamily="34" charset="0"/>
              </a:rPr>
              <a:t>The paper lays out six key areas where coordinated action is needed to build a healthy and equitable society: Making sure every child has a great start. Financial backing for preschool programs, assistance for working parents, and other early childhood education initiatives. Ensures that people of all ages can reach their full potential Everyone has the same chance to get a good education and grow as an individual. Emerging a more equitable workplace and enhancing working conditions; advocating for stable, well-paying employment; and addressing the issue of work-life balance. Decent salaries and social protection programs to bring everyone's living conditions up to a basic level. Building communities that are both healthy and sustainable. Sufficient housing, secure transportation, open areas, and communal involvement (Marmot, 2010). </a:t>
            </a:r>
            <a:br>
              <a:rPr lang="en-GB" sz="1400" noProof="0" dirty="0">
                <a:ln>
                  <a:gradFill flip="none" rotWithShape="1">
                    <a:gsLst>
                      <a:gs pos="61000">
                        <a:schemeClr val="tx1"/>
                      </a:gs>
                      <a:gs pos="23000">
                        <a:schemeClr val="accent1">
                          <a:lumMod val="89000"/>
                        </a:schemeClr>
                      </a:gs>
                      <a:gs pos="28000">
                        <a:schemeClr val="accent1">
                          <a:lumMod val="75000"/>
                        </a:schemeClr>
                      </a:gs>
                      <a:gs pos="97000">
                        <a:schemeClr val="accent1">
                          <a:lumMod val="70000"/>
                        </a:schemeClr>
                      </a:gs>
                    </a:gsLst>
                    <a:path path="circle">
                      <a:fillToRect l="50000" t="50000" r="50000" b="50000"/>
                    </a:path>
                    <a:tileRect/>
                  </a:gradFill>
                </a:ln>
                <a:gradFill flip="none" rotWithShape="1">
                  <a:gsLst>
                    <a:gs pos="0">
                      <a:schemeClr val="accent1">
                        <a:lumMod val="42000"/>
                        <a:lumOff val="58000"/>
                      </a:schemeClr>
                    </a:gs>
                    <a:gs pos="46000">
                      <a:schemeClr val="accent1">
                        <a:lumMod val="95000"/>
                        <a:lumOff val="5000"/>
                      </a:schemeClr>
                    </a:gs>
                    <a:gs pos="100000">
                      <a:schemeClr val="accent1">
                        <a:lumMod val="60000"/>
                      </a:schemeClr>
                    </a:gs>
                  </a:gsLst>
                  <a:path path="circle">
                    <a:fillToRect l="50000" t="50000" r="50000" b="50000"/>
                  </a:path>
                  <a:tileRect/>
                </a:gradFill>
                <a:latin typeface="Arial" panose="020B0604020202020204" pitchFamily="34" charset="0"/>
                <a:cs typeface="Arial" panose="020B0604020202020204" pitchFamily="34" charset="0"/>
              </a:rPr>
            </a:br>
            <a:r>
              <a:rPr lang="en-GB" sz="1400" noProof="0" dirty="0">
                <a:ln>
                  <a:gradFill flip="none" rotWithShape="1">
                    <a:gsLst>
                      <a:gs pos="61000">
                        <a:schemeClr val="tx1"/>
                      </a:gs>
                      <a:gs pos="23000">
                        <a:schemeClr val="accent1">
                          <a:lumMod val="89000"/>
                        </a:schemeClr>
                      </a:gs>
                      <a:gs pos="28000">
                        <a:schemeClr val="accent1">
                          <a:lumMod val="75000"/>
                        </a:schemeClr>
                      </a:gs>
                      <a:gs pos="97000">
                        <a:schemeClr val="accent1">
                          <a:lumMod val="70000"/>
                        </a:schemeClr>
                      </a:gs>
                    </a:gsLst>
                    <a:path path="circle">
                      <a:fillToRect l="50000" t="50000" r="50000" b="50000"/>
                    </a:path>
                    <a:tileRect/>
                  </a:gradFill>
                </a:ln>
                <a:gradFill flip="none" rotWithShape="1">
                  <a:gsLst>
                    <a:gs pos="0">
                      <a:schemeClr val="accent1">
                        <a:lumMod val="42000"/>
                        <a:lumOff val="58000"/>
                      </a:schemeClr>
                    </a:gs>
                    <a:gs pos="46000">
                      <a:schemeClr val="accent1">
                        <a:lumMod val="95000"/>
                        <a:lumOff val="5000"/>
                      </a:schemeClr>
                    </a:gs>
                    <a:gs pos="100000">
                      <a:schemeClr val="accent1">
                        <a:lumMod val="60000"/>
                      </a:schemeClr>
                    </a:gs>
                  </a:gsLst>
                  <a:path path="circle">
                    <a:fillToRect l="50000" t="50000" r="50000" b="50000"/>
                  </a:path>
                  <a:tileRect/>
                </a:gradFill>
                <a:latin typeface="Arial" panose="020B0604020202020204" pitchFamily="34" charset="0"/>
                <a:cs typeface="Arial" panose="020B0604020202020204" pitchFamily="34" charset="0"/>
              </a:rPr>
              <a:t>Highlighting the importance of prevention in healthcare The National Health Service (NHS) is shifting its focus from treatment to prevention and health promotion. In its introductory section, the paper proposes the idea of "proportional universalism"—programs that benefit everyone but target the poorest among us more severely. A healthier population is more productive and adds to national economy, therefore reducing health inequities is both a moral and economic concern (Marmot, 2010).</a:t>
            </a:r>
          </a:p>
        </p:txBody>
      </p:sp>
      <p:pic>
        <p:nvPicPr>
          <p:cNvPr id="8" name="Substituent conținut 7">
            <a:extLst>
              <a:ext uri="{FF2B5EF4-FFF2-40B4-BE49-F238E27FC236}">
                <a16:creationId xmlns:a16="http://schemas.microsoft.com/office/drawing/2014/main" id="{BA525583-ADA2-FB09-F0C3-F4EBEB806F4D}"/>
              </a:ext>
            </a:extLst>
          </p:cNvPr>
          <p:cNvPicPr>
            <a:picLocks noGrp="1" noChangeAspect="1"/>
          </p:cNvPicPr>
          <p:nvPr>
            <p:ph idx="1"/>
          </p:nvPr>
        </p:nvPicPr>
        <p:blipFill>
          <a:blip r:embed="rId4"/>
          <a:stretch>
            <a:fillRect/>
          </a:stretch>
        </p:blipFill>
        <p:spPr>
          <a:xfrm>
            <a:off x="7366568" y="288558"/>
            <a:ext cx="4443615" cy="4003814"/>
          </a:xfrm>
          <a:prstGeom prst="rect">
            <a:avLst/>
          </a:prstGeom>
          <a:noFill/>
        </p:spPr>
      </p:pic>
      <p:sp>
        <p:nvSpPr>
          <p:cNvPr id="13" name="Text Placeholder 3">
            <a:extLst>
              <a:ext uri="{FF2B5EF4-FFF2-40B4-BE49-F238E27FC236}">
                <a16:creationId xmlns:a16="http://schemas.microsoft.com/office/drawing/2014/main" id="{D6DD8E5B-EAC9-9F5B-4A4D-19FCA2A7DF9E}"/>
              </a:ext>
            </a:extLst>
          </p:cNvPr>
          <p:cNvSpPr>
            <a:spLocks noGrp="1"/>
          </p:cNvSpPr>
          <p:nvPr>
            <p:ph type="body" sz="half" idx="2"/>
          </p:nvPr>
        </p:nvSpPr>
        <p:spPr>
          <a:xfrm>
            <a:off x="7632699" y="5029200"/>
            <a:ext cx="3932237" cy="1371600"/>
          </a:xfrm>
        </p:spPr>
        <p:txBody>
          <a:bodyPr/>
          <a:lstStyle/>
          <a:p>
            <a:r>
              <a:rPr lang="en-GB" noProof="0" dirty="0"/>
              <a:t>https://www.parliament.uk/globalassets/documents/fair-society-healthy-lives-full-report.pdf</a:t>
            </a:r>
          </a:p>
          <a:p>
            <a:endParaRPr lang="en-GB" noProof="0" dirty="0"/>
          </a:p>
        </p:txBody>
      </p:sp>
      <p:sp>
        <p:nvSpPr>
          <p:cNvPr id="10" name="CasetăText 9">
            <a:extLst>
              <a:ext uri="{FF2B5EF4-FFF2-40B4-BE49-F238E27FC236}">
                <a16:creationId xmlns:a16="http://schemas.microsoft.com/office/drawing/2014/main" id="{9C7A5E3F-0325-6B5E-553C-E88B8806F39E}"/>
              </a:ext>
            </a:extLst>
          </p:cNvPr>
          <p:cNvSpPr txBox="1"/>
          <p:nvPr/>
        </p:nvSpPr>
        <p:spPr>
          <a:xfrm>
            <a:off x="7248128" y="4399882"/>
            <a:ext cx="4464496" cy="646331"/>
          </a:xfrm>
          <a:prstGeom prst="rect">
            <a:avLst/>
          </a:prstGeom>
          <a:noFill/>
        </p:spPr>
        <p:txBody>
          <a:bodyPr wrap="square">
            <a:spAutoFit/>
          </a:bodyPr>
          <a:lstStyle/>
          <a:p>
            <a:r>
              <a:rPr lang="en-GB" sz="1200" noProof="0" dirty="0">
                <a:latin typeface="Arial" panose="020B0604020202020204" pitchFamily="34" charset="0"/>
                <a:cs typeface="Arial" panose="020B0604020202020204" pitchFamily="34" charset="0"/>
              </a:rPr>
              <a:t>Image source:</a:t>
            </a:r>
          </a:p>
          <a:p>
            <a:r>
              <a:rPr lang="en-GB" sz="1200" noProof="0" dirty="0">
                <a:latin typeface="Arial" panose="020B0604020202020204" pitchFamily="34" charset="0"/>
                <a:cs typeface="Arial" panose="020B0604020202020204" pitchFamily="34" charset="0"/>
              </a:rPr>
              <a:t>https://www.parliament.uk/globalassets/documents/fair-society-healthy-lives-full-report.pdf</a:t>
            </a:r>
          </a:p>
        </p:txBody>
      </p:sp>
      <p:pic>
        <p:nvPicPr>
          <p:cNvPr id="12" name="Imagine 11">
            <a:extLst>
              <a:ext uri="{FF2B5EF4-FFF2-40B4-BE49-F238E27FC236}">
                <a16:creationId xmlns:a16="http://schemas.microsoft.com/office/drawing/2014/main" id="{58BDF9C4-1311-79F2-73D6-AFC0963B171A}"/>
              </a:ext>
            </a:extLst>
          </p:cNvPr>
          <p:cNvPicPr>
            <a:picLocks noChangeAspect="1"/>
          </p:cNvPicPr>
          <p:nvPr/>
        </p:nvPicPr>
        <p:blipFill>
          <a:blip r:embed="rId5"/>
          <a:stretch>
            <a:fillRect/>
          </a:stretch>
        </p:blipFill>
        <p:spPr>
          <a:xfrm>
            <a:off x="7387449" y="5029200"/>
            <a:ext cx="4443615" cy="809625"/>
          </a:xfrm>
          <a:prstGeom prst="rect">
            <a:avLst/>
          </a:prstGeom>
        </p:spPr>
      </p:pic>
      <p:sp>
        <p:nvSpPr>
          <p:cNvPr id="15" name="CasetăText 14">
            <a:extLst>
              <a:ext uri="{FF2B5EF4-FFF2-40B4-BE49-F238E27FC236}">
                <a16:creationId xmlns:a16="http://schemas.microsoft.com/office/drawing/2014/main" id="{803DB14E-73EB-E614-71D1-5D732885C5FC}"/>
              </a:ext>
            </a:extLst>
          </p:cNvPr>
          <p:cNvSpPr txBox="1"/>
          <p:nvPr/>
        </p:nvSpPr>
        <p:spPr>
          <a:xfrm>
            <a:off x="7248128" y="6107777"/>
            <a:ext cx="4464496" cy="461665"/>
          </a:xfrm>
          <a:prstGeom prst="rect">
            <a:avLst/>
          </a:prstGeom>
          <a:noFill/>
        </p:spPr>
        <p:txBody>
          <a:bodyPr wrap="square">
            <a:spAutoFit/>
          </a:bodyPr>
          <a:lstStyle/>
          <a:p>
            <a:r>
              <a:rPr lang="en-GB" sz="1200" noProof="0" dirty="0">
                <a:latin typeface="Arial" panose="020B0604020202020204" pitchFamily="34" charset="0"/>
                <a:cs typeface="Arial" panose="020B0604020202020204" pitchFamily="34" charset="0"/>
              </a:rPr>
              <a:t>https://www.parliament.uk/globalassets/documents/fair-society-healthy-lives-full-report.pdf</a:t>
            </a:r>
          </a:p>
        </p:txBody>
      </p:sp>
      <p:pic>
        <p:nvPicPr>
          <p:cNvPr id="4" name="Imagine 3">
            <a:extLst>
              <a:ext uri="{FF2B5EF4-FFF2-40B4-BE49-F238E27FC236}">
                <a16:creationId xmlns:a16="http://schemas.microsoft.com/office/drawing/2014/main" id="{4EA0F382-5241-CF15-AF24-837203ABADAB}"/>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1000"/>
                    </a14:imgEffect>
                  </a14:imgLayer>
                </a14:imgProps>
              </a:ext>
              <a:ext uri="{28A0092B-C50C-407E-A947-70E740481C1C}">
                <a14:useLocalDpi xmlns:a14="http://schemas.microsoft.com/office/drawing/2010/main" val="0"/>
              </a:ext>
            </a:extLst>
          </a:blip>
          <a:stretch>
            <a:fillRect/>
          </a:stretch>
        </p:blipFill>
        <p:spPr>
          <a:xfrm>
            <a:off x="0" y="1556"/>
            <a:ext cx="4443615" cy="2646952"/>
          </a:xfrm>
          <a:prstGeom prst="rect">
            <a:avLst/>
          </a:prstGeom>
          <a:effectLst>
            <a:glow rad="127000">
              <a:schemeClr val="accent1">
                <a:alpha val="21000"/>
              </a:schemeClr>
            </a:glow>
            <a:innerShdw blurRad="63500" dist="50800" dir="2700000">
              <a:prstClr val="black">
                <a:alpha val="50000"/>
              </a:prstClr>
            </a:innerShdw>
          </a:effectLst>
        </p:spPr>
      </p:pic>
      <p:sp>
        <p:nvSpPr>
          <p:cNvPr id="6" name="CasetăText 5">
            <a:extLst>
              <a:ext uri="{FF2B5EF4-FFF2-40B4-BE49-F238E27FC236}">
                <a16:creationId xmlns:a16="http://schemas.microsoft.com/office/drawing/2014/main" id="{E935A955-DF8C-0014-8611-64E916A6435E}"/>
              </a:ext>
            </a:extLst>
          </p:cNvPr>
          <p:cNvSpPr txBox="1"/>
          <p:nvPr/>
        </p:nvSpPr>
        <p:spPr>
          <a:xfrm>
            <a:off x="4443615" y="-3684"/>
            <a:ext cx="2334888" cy="1015663"/>
          </a:xfrm>
          <a:prstGeom prst="rect">
            <a:avLst/>
          </a:prstGeom>
          <a:noFill/>
        </p:spPr>
        <p:txBody>
          <a:bodyPr wrap="square">
            <a:spAutoFit/>
          </a:bodyPr>
          <a:lstStyle/>
          <a:p>
            <a:r>
              <a:rPr lang="en-GB" sz="1200" i="1" dirty="0">
                <a:latin typeface="Arial" panose="020B0604020202020204" pitchFamily="34" charset="0"/>
                <a:cs typeface="Arial" panose="020B0604020202020204" pitchFamily="34" charset="0"/>
              </a:rPr>
              <a:t>https://englishpluspodcast.com/justice-vs-fairness-understanding-the-key-differences-and-their-impact-on-society/</a:t>
            </a:r>
          </a:p>
        </p:txBody>
      </p:sp>
    </p:spTree>
    <p:extLst>
      <p:ext uri="{BB962C8B-B14F-4D97-AF65-F5344CB8AC3E}">
        <p14:creationId xmlns:p14="http://schemas.microsoft.com/office/powerpoint/2010/main" val="2637673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1" y="18400"/>
            <a:ext cx="10058400" cy="1325563"/>
          </a:xfrm>
        </p:spPr>
        <p:txBody>
          <a:bodyPr>
            <a:normAutofit/>
          </a:bodyPr>
          <a:lstStyle/>
          <a:p>
            <a:r>
              <a:rPr lang="en-GB" sz="2400">
                <a:latin typeface="Arial" panose="020B0604020202020204" pitchFamily="34" charset="0"/>
                <a:cs typeface="Arial" panose="020B0604020202020204" pitchFamily="34" charset="0"/>
              </a:rPr>
              <a:t>Sustainable Development Goals (SDGs).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At the global level, the initiatives, policies and projects of the United Nations (UN) are particularly evident.</a:t>
            </a:r>
            <a:endParaRPr lang="en-GB" sz="2400" noProof="0" dirty="0">
              <a:latin typeface="Arial" panose="020B0604020202020204" pitchFamily="34" charset="0"/>
              <a:cs typeface="Arial" panose="020B0604020202020204" pitchFamily="34" charset="0"/>
            </a:endParaRPr>
          </a:p>
        </p:txBody>
      </p:sp>
      <p:sp>
        <p:nvSpPr>
          <p:cNvPr id="4" name="CasetăText 3">
            <a:extLst>
              <a:ext uri="{FF2B5EF4-FFF2-40B4-BE49-F238E27FC236}">
                <a16:creationId xmlns:a16="http://schemas.microsoft.com/office/drawing/2014/main" id="{E9C6E969-16DD-FDD4-85C0-8F0C2C58B639}"/>
              </a:ext>
            </a:extLst>
          </p:cNvPr>
          <p:cNvSpPr txBox="1"/>
          <p:nvPr/>
        </p:nvSpPr>
        <p:spPr>
          <a:xfrm>
            <a:off x="-6351" y="1543938"/>
            <a:ext cx="7320136" cy="5262979"/>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path path="circle">
              <a:fillToRect t="100000" r="100000"/>
            </a:path>
            <a:tileRect l="-100000" b="-100000"/>
          </a:gradFill>
        </p:spPr>
        <p:txBody>
          <a:bodyPr wrap="square">
            <a:spAutoFit/>
          </a:bodyPr>
          <a:lstStyle/>
          <a:p>
            <a:r>
              <a:rPr lang="en-GB" sz="1400" dirty="0">
                <a:latin typeface="Arial" panose="020B0604020202020204" pitchFamily="34" charset="0"/>
                <a:cs typeface="Arial" panose="020B0604020202020204" pitchFamily="34" charset="0"/>
              </a:rPr>
              <a:t>Within the framework of the United Nations, through the Department of Economic and Social Affairs -
Sustainable development, in 2015 the "2030 Agenda for Sustainable Development" was adopted. This project was welcomed and all member states joined it (United Nations, 2015).
This project/policy is meant to provide a common plan for peace and prosperity for people and the planet, now and in the future. At its heart is the 17 Sustainable Development Goals (SDGs), which are an urgent call to action by all countries – developed and developing – in a global partnership (United Nations, 2015).
The main characteristic is that this Document aims to eliminate poverty and other deprivations and must go hand in hand with strategies that promote and improve health and education, reduce inequality and stimulate economic growth (United Nations, 2015). 
Of course, all of this is expected to be achieved at the same time as combating climate change and taking action to preserve our oceans and forests (United Nations, 2015).
Here it is necessary to specify that, in the chronology of the United Nations initiatives, this landmark stands out:
In June 1992, at the Earth Summit in Rio de Janeiro, Brazil, more than 178 countries adopted Agenda 21, a comprehensive plan of action to build a global partnership for sustainable development aimed at improving people's lives and protecting the environment.
Member States unanimously adopted the Millennium Declaration at the Millennium Summit in September 2000 at the UN Headquarters in New York. The summit led to the development of eight Millennium Development Goals (MDGs) to reduce extreme poverty by 2015 (United Nations, 2015).</a:t>
            </a:r>
          </a:p>
        </p:txBody>
      </p:sp>
      <p:pic>
        <p:nvPicPr>
          <p:cNvPr id="6" name="Imagine 5">
            <a:extLst>
              <a:ext uri="{FF2B5EF4-FFF2-40B4-BE49-F238E27FC236}">
                <a16:creationId xmlns:a16="http://schemas.microsoft.com/office/drawing/2014/main" id="{614CE9D4-F583-9A70-68F3-BAB65A18A134}"/>
              </a:ext>
            </a:extLst>
          </p:cNvPr>
          <p:cNvPicPr>
            <a:picLocks noChangeAspect="1"/>
          </p:cNvPicPr>
          <p:nvPr/>
        </p:nvPicPr>
        <p:blipFill>
          <a:blip r:embed="rId2"/>
          <a:stretch>
            <a:fillRect/>
          </a:stretch>
        </p:blipFill>
        <p:spPr>
          <a:xfrm>
            <a:off x="7320136" y="1628800"/>
            <a:ext cx="3816424" cy="3960440"/>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pic>
      <p:sp>
        <p:nvSpPr>
          <p:cNvPr id="8" name="CasetăText 7">
            <a:extLst>
              <a:ext uri="{FF2B5EF4-FFF2-40B4-BE49-F238E27FC236}">
                <a16:creationId xmlns:a16="http://schemas.microsoft.com/office/drawing/2014/main" id="{8C34B2E4-2354-63D9-1F30-7B8CE6644247}"/>
              </a:ext>
            </a:extLst>
          </p:cNvPr>
          <p:cNvSpPr txBox="1"/>
          <p:nvPr/>
        </p:nvSpPr>
        <p:spPr>
          <a:xfrm>
            <a:off x="7313785" y="6068253"/>
            <a:ext cx="4871864" cy="738664"/>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50000" r="50000" b="50000"/>
            </a:path>
            <a:tileRect/>
          </a:gradFill>
        </p:spPr>
        <p:txBody>
          <a:bodyPr wrap="square">
            <a:spAutoFit/>
          </a:bodyPr>
          <a:lstStyle/>
          <a:p>
            <a:r>
              <a:rPr lang="en-GB" sz="1400" dirty="0">
                <a:latin typeface="Arial" panose="020B0604020202020204" pitchFamily="34" charset="0"/>
                <a:cs typeface="Arial" panose="020B0604020202020204" pitchFamily="34" charset="0"/>
              </a:rPr>
              <a:t>This Project, the "2030 Agenda for Sustainable Development" has 17 major goals, which are illustrated in this image from the online platform of the United Nations.</a:t>
            </a:r>
          </a:p>
        </p:txBody>
      </p:sp>
    </p:spTree>
    <p:extLst>
      <p:ext uri="{BB962C8B-B14F-4D97-AF65-F5344CB8AC3E}">
        <p14:creationId xmlns:p14="http://schemas.microsoft.com/office/powerpoint/2010/main" val="547100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90000"/>
                <a:lumOff val="10000"/>
              </a:schemeClr>
            </a:gs>
            <a:gs pos="46000">
              <a:schemeClr val="accent1">
                <a:lumMod val="95000"/>
                <a:lumOff val="5000"/>
              </a:schemeClr>
            </a:gs>
            <a:gs pos="100000">
              <a:schemeClr val="accent1">
                <a:lumMod val="6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051" y="99220"/>
            <a:ext cx="2004864" cy="357980"/>
          </a:xfrm>
        </p:spPr>
        <p:txBody>
          <a:bodyPr>
            <a:normAutofit fontScale="90000"/>
          </a:bodyPr>
          <a:lstStyle/>
          <a:p>
            <a:r>
              <a:rPr lang="en-GB" sz="2400" b="1" noProof="0" dirty="0">
                <a:latin typeface="Arial" panose="020B0604020202020204" pitchFamily="34" charset="0"/>
                <a:cs typeface="Arial" panose="020B0604020202020204" pitchFamily="34" charset="0"/>
              </a:rPr>
              <a:t>References:</a:t>
            </a:r>
          </a:p>
        </p:txBody>
      </p:sp>
      <p:sp>
        <p:nvSpPr>
          <p:cNvPr id="6" name="Substituent conținut 5">
            <a:extLst>
              <a:ext uri="{FF2B5EF4-FFF2-40B4-BE49-F238E27FC236}">
                <a16:creationId xmlns:a16="http://schemas.microsoft.com/office/drawing/2014/main" id="{41CB668D-3DC8-AEFB-F7D6-75EE4453DAFA}"/>
              </a:ext>
            </a:extLst>
          </p:cNvPr>
          <p:cNvSpPr>
            <a:spLocks noGrp="1"/>
          </p:cNvSpPr>
          <p:nvPr>
            <p:ph idx="1"/>
          </p:nvPr>
        </p:nvSpPr>
        <p:spPr>
          <a:xfrm>
            <a:off x="30051" y="468923"/>
            <a:ext cx="12160207" cy="5984413"/>
          </a:xfr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p:spPr>
        <p:style>
          <a:lnRef idx="2">
            <a:schemeClr val="accent1">
              <a:shade val="15000"/>
            </a:schemeClr>
          </a:lnRef>
          <a:fillRef idx="1">
            <a:schemeClr val="accent1"/>
          </a:fillRef>
          <a:effectRef idx="0">
            <a:schemeClr val="accent1"/>
          </a:effectRef>
          <a:fontRef idx="minor">
            <a:schemeClr val="lt1"/>
          </a:fontRef>
        </p:style>
        <p:txBody>
          <a:bodyPr>
            <a:normAutofit fontScale="40000" lnSpcReduction="20000"/>
            <a:scene3d>
              <a:camera prst="orthographicFront"/>
              <a:lightRig rig="threePt" dir="t"/>
            </a:scene3d>
            <a:sp3d extrusionH="57150">
              <a:bevelT h="25400" prst="softRound"/>
            </a:sp3d>
          </a:bodyPr>
          <a:lstStyle/>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Digital.nhs.uk. (2025). Available at: https://digital.nhs.uk/data-and-information/publications/statistical/adult-psychiatric-morbidity-survey/survey-of-mental-health-and-wellbeing-</a:t>
            </a:r>
            <a:r>
              <a:rPr lang="en-GB" sz="4000" noProof="0" dirty="0" err="1">
                <a:solidFill>
                  <a:schemeClr val="tx1"/>
                </a:solidFill>
                <a:latin typeface="Arial" panose="020B0604020202020204" pitchFamily="34" charset="0"/>
                <a:cs typeface="Arial" panose="020B0604020202020204" pitchFamily="34" charset="0"/>
              </a:rPr>
              <a:t>england</a:t>
            </a:r>
            <a:r>
              <a:rPr lang="en-GB" sz="4000" noProof="0" dirty="0">
                <a:solidFill>
                  <a:schemeClr val="tx1"/>
                </a:solidFill>
                <a:latin typeface="Arial" panose="020B0604020202020204" pitchFamily="34" charset="0"/>
                <a:cs typeface="Arial" panose="020B0604020202020204" pitchFamily="34" charset="0"/>
              </a:rPr>
              <a:t>-2023-24/common-mental-health-conditions.</a:t>
            </a:r>
          </a:p>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Fallon, C.K., &amp; Karlawish, J. (2019). Is the WHO definition of aging health correct? Staff for "health" after three to ten years. American Journal of Public Health, [online] 109(8), pp. 1104–1106. doi:https://doi.org/10.2105/ajph.2019.305177.</a:t>
            </a:r>
          </a:p>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Highland Primary Care (2024) Understanding the Role of Primary Care Physicians in Your Health Journey [online]. Highland Primary Care. Available at: https://highlandprimarycare.net/health-articles/role-of-primary-care-physicians/ (Accessed 14 June 2026).</a:t>
            </a:r>
          </a:p>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Marmot, M. (2010). Fair Society, Healthy Lives: The Marmot Review. [online] Marmot Review. Available at: https://www.parliament.uk/globalassets/documents/fair-society-healthy-lives-full-report.pdf.</a:t>
            </a:r>
          </a:p>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Muhammad Tuhin (2025). What is holistic health? A beginner's guide. [online] Science news today. Available at: https://www.sciencenewstoday.org/what-is-holistic-health-a-beginners-guide.</a:t>
            </a:r>
          </a:p>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NICE (2024). What is the impact of cardiovascular disease? [online</a:t>
            </a:r>
            <a:r>
              <a:rPr lang="ro-RO" sz="4000" noProof="0" dirty="0">
                <a:solidFill>
                  <a:schemeClr val="tx1"/>
                </a:solidFill>
                <a:latin typeface="Arial" panose="020B0604020202020204" pitchFamily="34" charset="0"/>
                <a:cs typeface="Arial" panose="020B0604020202020204" pitchFamily="34" charset="0"/>
              </a:rPr>
              <a:t>| </a:t>
            </a:r>
            <a:r>
              <a:rPr lang="en-GB" sz="4000" noProof="0" dirty="0">
                <a:solidFill>
                  <a:schemeClr val="tx1"/>
                </a:solidFill>
                <a:latin typeface="Arial" panose="020B0604020202020204" pitchFamily="34" charset="0"/>
                <a:cs typeface="Arial" panose="020B0604020202020204" pitchFamily="34" charset="0"/>
              </a:rPr>
              <a:t>NICE. Available at: https://cks.nice.org.uk/topics/</a:t>
            </a:r>
            <a:r>
              <a:rPr lang="en-GB" sz="4000" noProof="0" dirty="0" err="1">
                <a:solidFill>
                  <a:schemeClr val="tx1"/>
                </a:solidFill>
                <a:latin typeface="Arial" panose="020B0604020202020204" pitchFamily="34" charset="0"/>
                <a:cs typeface="Arial" panose="020B0604020202020204" pitchFamily="34" charset="0"/>
              </a:rPr>
              <a:t>cvd</a:t>
            </a:r>
            <a:r>
              <a:rPr lang="en-GB" sz="4000" noProof="0" dirty="0">
                <a:solidFill>
                  <a:schemeClr val="tx1"/>
                </a:solidFill>
                <a:latin typeface="Arial" panose="020B0604020202020204" pitchFamily="34" charset="0"/>
                <a:cs typeface="Arial" panose="020B0604020202020204" pitchFamily="34" charset="0"/>
              </a:rPr>
              <a:t>-risk-assessment-management/background-information/burden-of-</a:t>
            </a:r>
            <a:r>
              <a:rPr lang="en-GB" sz="4000" noProof="0" dirty="0" err="1">
                <a:solidFill>
                  <a:schemeClr val="tx1"/>
                </a:solidFill>
                <a:latin typeface="Arial" panose="020B0604020202020204" pitchFamily="34" charset="0"/>
                <a:cs typeface="Arial" panose="020B0604020202020204" pitchFamily="34" charset="0"/>
              </a:rPr>
              <a:t>cvd</a:t>
            </a:r>
            <a:r>
              <a:rPr lang="en-GB" sz="4000" noProof="0" dirty="0">
                <a:solidFill>
                  <a:schemeClr val="tx1"/>
                </a:solidFill>
                <a:latin typeface="Arial" panose="020B0604020202020204" pitchFamily="34" charset="0"/>
                <a:cs typeface="Arial" panose="020B0604020202020204" pitchFamily="34" charset="0"/>
              </a:rPr>
              <a:t>/.</a:t>
            </a:r>
          </a:p>
          <a:p>
            <a:pPr algn="just">
              <a:lnSpc>
                <a:spcPct val="120000"/>
              </a:lnSpc>
              <a:buFont typeface="Wingdings" panose="05000000000000000000" pitchFamily="2" charset="2"/>
              <a:buChar char="Ø"/>
            </a:pPr>
            <a:r>
              <a:rPr lang="en-GB" sz="4000" noProof="0" dirty="0">
                <a:solidFill>
                  <a:schemeClr val="tx1"/>
                </a:solidFill>
                <a:latin typeface="Arial" panose="020B0604020202020204" pitchFamily="34" charset="0"/>
                <a:cs typeface="Arial" panose="020B0604020202020204" pitchFamily="34" charset="0"/>
              </a:rPr>
              <a:t>Nice.org.uk. (2025). Health Inequalities | Topic | NICE. [online] Available at: https://www.nice.org.uk/guidance/health-and-social-care-delivery/health-inequalities.</a:t>
            </a:r>
          </a:p>
          <a:p>
            <a:endParaRPr lang="en-GB" sz="1400" noProof="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474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BB07E74E-B5B1-6005-45FD-B1BC381A07EE}"/>
              </a:ext>
            </a:extLst>
          </p:cNvPr>
          <p:cNvSpPr txBox="1"/>
          <p:nvPr/>
        </p:nvSpPr>
        <p:spPr>
          <a:xfrm>
            <a:off x="0" y="188640"/>
            <a:ext cx="12192000" cy="4770537"/>
          </a:xfrm>
          <a:prstGeom prst="rect">
            <a:avLst/>
          </a:prstGeom>
          <a:noFill/>
        </p:spPr>
        <p:txBody>
          <a:bodyPr wrap="square">
            <a:spAutoFit/>
          </a:bodyPr>
          <a:lstStyle/>
          <a:p>
            <a:pPr marL="285750" indent="-28575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Public Mental Health Implementation Centre (2024) List of terminology: Supplement to Public Mental Health Leadership Certification course. London: Public Mental Health Implementation Centre. Available at:</a:t>
            </a:r>
          </a:p>
          <a:p>
            <a:pPr algn="just"/>
            <a:r>
              <a:rPr lang="en-GB" sz="1600" dirty="0">
                <a:latin typeface="Arial" panose="020B0604020202020204" pitchFamily="34" charset="0"/>
                <a:cs typeface="Arial" panose="020B0604020202020204" pitchFamily="34" charset="0"/>
              </a:rPr>
              <a:t>https://www.rcpsych.ac.uk/docs/default-source/improving-care/pmhic/list-of-terminology---pmhl-course_final.pdf (Accessed on: June 8, 2026).</a:t>
            </a:r>
            <a:endParaRPr lang="ro-RO"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Public Health England (2017). Social determinants of health. [online] gov.uk. Available at: https://www.gov.uk/government/publications/health-profile-for-</a:t>
            </a:r>
            <a:r>
              <a:rPr lang="en-GB" sz="1600" dirty="0" err="1">
                <a:latin typeface="Arial" panose="020B0604020202020204" pitchFamily="34" charset="0"/>
                <a:cs typeface="Arial" panose="020B0604020202020204" pitchFamily="34" charset="0"/>
              </a:rPr>
              <a:t>england</a:t>
            </a:r>
            <a:r>
              <a:rPr lang="en-GB" sz="1600" dirty="0">
                <a:latin typeface="Arial" panose="020B0604020202020204" pitchFamily="34" charset="0"/>
                <a:cs typeface="Arial" panose="020B0604020202020204" pitchFamily="34" charset="0"/>
              </a:rPr>
              <a:t>/chapter-6-social-determinants-of-health.</a:t>
            </a:r>
            <a:endParaRPr lang="ro-RO"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Schramme, T. (2023). Health as complete well-being: The WHO definition and beyond. Public Health Ethics, [online] 16(3), pp. 210–218. doi:https://doi.org/10.1093/PHE/PHAD017.</a:t>
            </a:r>
            <a:endParaRPr lang="ro-RO"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Singhal, N. (2024). Stigma, prejudice and discrimination against people with mental illness. [online] American Psychiatric Association. Available at: https://www.psychiatry.org/patients-families/stigma-and-discrimination.</a:t>
            </a:r>
            <a:endParaRPr lang="ro-RO"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United Nations (2015). The 17 Sustainable Development Goals. [online] United Nations. Available at: https://sdgs.un.org/goals.</a:t>
            </a:r>
            <a:endParaRPr lang="ro-RO"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University of Wales Trinity Saint David (UWTSD) (2026) Week 3 – Social Determinants of Health and Relevant Policy. Moodle: Health, Wellbeing and Sustainable Development (BMHP6030_BIRM).</a:t>
            </a:r>
          </a:p>
          <a:p>
            <a:pPr algn="just"/>
            <a:r>
              <a:rPr lang="en-GB" sz="1600" dirty="0">
                <a:latin typeface="Arial" panose="020B0604020202020204" pitchFamily="34" charset="0"/>
                <a:cs typeface="Arial" panose="020B0604020202020204" pitchFamily="34" charset="0"/>
              </a:rPr>
              <a:t>Available at: https://moodle.uwtsd.ac.uk/course/section.php?id=172160 (Accessed on: 20 June 2026).</a:t>
            </a:r>
          </a:p>
        </p:txBody>
      </p:sp>
    </p:spTree>
    <p:extLst>
      <p:ext uri="{BB962C8B-B14F-4D97-AF65-F5344CB8AC3E}">
        <p14:creationId xmlns:p14="http://schemas.microsoft.com/office/powerpoint/2010/main" val="172125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Hârtie lucioasă">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1531</TotalTime>
  <Words>4701</Words>
  <Application>Microsoft Office PowerPoint</Application>
  <PresentationFormat>Ecran lat</PresentationFormat>
  <Paragraphs>130</Paragraphs>
  <Slides>16</Slides>
  <Notes>4</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16</vt:i4>
      </vt:variant>
    </vt:vector>
  </HeadingPairs>
  <TitlesOfParts>
    <vt:vector size="20" baseType="lpstr">
      <vt:lpstr>Arial</vt:lpstr>
      <vt:lpstr>Franklin Gothic Medium</vt:lpstr>
      <vt:lpstr>Wingdings</vt:lpstr>
      <vt:lpstr>Medical Design 16x9</vt:lpstr>
      <vt:lpstr>- University of Wales Trinity Saint David - BSc (Hons) Health and Social Care - Module: Health, Wellbeing and Sustainable Development </vt:lpstr>
      <vt:lpstr>Image Source: https://www.dreamstime.com/text-sign-showing-health-wellness-conceptual-photo-being-good-shape-healthy-food-workout-drink-water-written-man-not-image114824420.</vt:lpstr>
      <vt:lpstr>Prezentare PowerPoint</vt:lpstr>
      <vt:lpstr>Criticism of the WHO definition</vt:lpstr>
      <vt:lpstr>Mental health is fundamental to our collective and individual ability as humans to think, express emotions, interact with each other, earn a living, and enjoy life. (World Health Organization, 2025).  To some extent related to mental health, it is also of interest to think about the concept of spiritual health, which implies a sense of purpose and meaning, often related to personal beliefs or religious practices(Ghosh and Gangopadhyay, 2024).</vt:lpstr>
      <vt:lpstr>Prezentare PowerPoint</vt:lpstr>
      <vt:lpstr>Prezentare PowerPoint</vt:lpstr>
      <vt:lpstr>Morbidity caused by CVD Incidence — The British Heart Foundation (BHF) estimates that each year (NICE, 2025). There are over 100,000 hospital admissions due to myocardial infarction (MI). Prevalence — BHF estimates that: About 2.3 million people in the UK are living with congenital heart disease. About 1.4 million people living in the UK have survived a heart attack (NICE 2025). The financial burden of cardiovascular disease BHF estimates the annual CVD-related costs to the UK healthcare system at around £10 billion, with annual costs to the UK economy of around £25 billion (NICE, 2025).</vt:lpstr>
      <vt:lpstr>Prezentare PowerPoint</vt:lpstr>
      <vt:lpstr>Well-being</vt:lpstr>
      <vt:lpstr>Understanding the role of family physicians in the dynamics of patients' health.</vt:lpstr>
      <vt:lpstr>Prezentare PowerPoint</vt:lpstr>
      <vt:lpstr>Headed for address health disparities in England, the Marmot study focus on at their root causes and suggests a national plan to do it. Societal factors at play across a person's life's phases of development—from birth to old age—are the true causes of health disparities among demographics (Marmot, 2010). The paper lays out six key areas where coordinated action is needed to build a healthy and equitable society: Making sure every child has a great start. Financial backing for preschool programs, assistance for working parents, and other early childhood education initiatives. Ensures that people of all ages can reach their full potential Everyone has the same chance to get a good education and grow as an individual. Emerging a more equitable workplace and enhancing working conditions; advocating for stable, well-paying employment; and addressing the issue of work-life balance. Decent salaries and social protection programs to bring everyone's living conditions up to a basic level. Building communities that are both healthy and sustainable. Sufficient housing, secure transportation, open areas, and communal involvement (Marmot, 2010).  Highlighting the importance of prevention in healthcare The National Health Service (NHS) is shifting its focus from treatment to prevention and health promotion. In its introductory section, the paper proposes the idea of "proportional universalism"—programs that benefit everyone but target the poorest among us more severely. A healthier population is more productive and adds to national economy, therefore reducing health inequities is both a moral and economic concern (Marmot, 2010).</vt:lpstr>
      <vt:lpstr>Sustainable Development Goals (SDGs). At the global level, the initiatives, policies and projects of the United Nations (UN) are particularly evident.</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GEAMĂNU</dc:creator>
  <cp:lastModifiedBy>Marian GEAMĂNU</cp:lastModifiedBy>
  <cp:revision>2</cp:revision>
  <dcterms:created xsi:type="dcterms:W3CDTF">2026-06-01T13:53:41Z</dcterms:created>
  <dcterms:modified xsi:type="dcterms:W3CDTF">2026-06-21T12:44:36Z</dcterms:modified>
</cp:coreProperties>
</file>