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9"/>
  </p:notesMasterIdLst>
  <p:handoutMasterIdLst>
    <p:handoutMasterId r:id="rId80"/>
  </p:handoutMasterIdLst>
  <p:sldIdLst>
    <p:sldId id="256" r:id="rId5"/>
    <p:sldId id="258" r:id="rId6"/>
    <p:sldId id="419" r:id="rId7"/>
    <p:sldId id="489" r:id="rId8"/>
    <p:sldId id="511" r:id="rId9"/>
    <p:sldId id="490" r:id="rId10"/>
    <p:sldId id="418" r:id="rId11"/>
    <p:sldId id="494" r:id="rId12"/>
    <p:sldId id="495" r:id="rId13"/>
    <p:sldId id="420" r:id="rId14"/>
    <p:sldId id="492" r:id="rId15"/>
    <p:sldId id="512" r:id="rId16"/>
    <p:sldId id="513" r:id="rId17"/>
    <p:sldId id="421" r:id="rId18"/>
    <p:sldId id="514" r:id="rId19"/>
    <p:sldId id="515" r:id="rId20"/>
    <p:sldId id="496" r:id="rId21"/>
    <p:sldId id="431" r:id="rId22"/>
    <p:sldId id="497" r:id="rId23"/>
    <p:sldId id="433" r:id="rId24"/>
    <p:sldId id="516" r:id="rId25"/>
    <p:sldId id="434" r:id="rId26"/>
    <p:sldId id="435" r:id="rId27"/>
    <p:sldId id="436" r:id="rId28"/>
    <p:sldId id="437" r:id="rId29"/>
    <p:sldId id="438" r:id="rId30"/>
    <p:sldId id="517" r:id="rId31"/>
    <p:sldId id="439" r:id="rId32"/>
    <p:sldId id="498" r:id="rId33"/>
    <p:sldId id="500" r:id="rId34"/>
    <p:sldId id="447" r:id="rId35"/>
    <p:sldId id="448" r:id="rId36"/>
    <p:sldId id="457" r:id="rId37"/>
    <p:sldId id="458" r:id="rId38"/>
    <p:sldId id="501" r:id="rId39"/>
    <p:sldId id="461" r:id="rId40"/>
    <p:sldId id="465" r:id="rId41"/>
    <p:sldId id="440" r:id="rId42"/>
    <p:sldId id="502" r:id="rId43"/>
    <p:sldId id="444" r:id="rId44"/>
    <p:sldId id="520" r:id="rId45"/>
    <p:sldId id="521" r:id="rId46"/>
    <p:sldId id="503" r:id="rId47"/>
    <p:sldId id="522" r:id="rId48"/>
    <p:sldId id="504" r:id="rId49"/>
    <p:sldId id="523" r:id="rId50"/>
    <p:sldId id="446" r:id="rId51"/>
    <p:sldId id="449" r:id="rId52"/>
    <p:sldId id="450" r:id="rId53"/>
    <p:sldId id="510" r:id="rId54"/>
    <p:sldId id="467" r:id="rId55"/>
    <p:sldId id="468" r:id="rId56"/>
    <p:sldId id="469" r:id="rId57"/>
    <p:sldId id="471" r:id="rId58"/>
    <p:sldId id="472" r:id="rId59"/>
    <p:sldId id="524" r:id="rId60"/>
    <p:sldId id="473" r:id="rId61"/>
    <p:sldId id="475" r:id="rId62"/>
    <p:sldId id="476" r:id="rId63"/>
    <p:sldId id="478" r:id="rId64"/>
    <p:sldId id="480" r:id="rId65"/>
    <p:sldId id="481" r:id="rId66"/>
    <p:sldId id="483" r:id="rId67"/>
    <p:sldId id="505" r:id="rId68"/>
    <p:sldId id="484" r:id="rId69"/>
    <p:sldId id="487" r:id="rId70"/>
    <p:sldId id="506" r:id="rId71"/>
    <p:sldId id="507" r:id="rId72"/>
    <p:sldId id="508" r:id="rId73"/>
    <p:sldId id="509" r:id="rId74"/>
    <p:sldId id="399" r:id="rId75"/>
    <p:sldId id="525" r:id="rId76"/>
    <p:sldId id="279" r:id="rId77"/>
    <p:sldId id="526" r:id="rId7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tableStyles" Target="tableStyle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019293-62CD-4027-A121-075836A700E5}"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en-GB"/>
        </a:p>
      </dgm:t>
    </dgm:pt>
    <dgm:pt modelId="{8239C544-1593-4306-98DD-57CD32102A80}">
      <dgm:prSet phldrT="[Text]"/>
      <dgm:spPr/>
      <dgm:t>
        <a:bodyPr/>
        <a:lstStyle/>
        <a:p>
          <a:r>
            <a:rPr lang="en-GB" b="1" dirty="0">
              <a:latin typeface="Arial" panose="020B0604020202020204" pitchFamily="34" charset="0"/>
              <a:cs typeface="Arial" panose="020B0604020202020204" pitchFamily="34" charset="0"/>
            </a:rPr>
            <a:t>Differentiation</a:t>
          </a:r>
          <a:endParaRPr lang="en-GB" dirty="0"/>
        </a:p>
      </dgm:t>
    </dgm:pt>
    <dgm:pt modelId="{3A65FBC4-1644-4404-A891-45EAFEC07FB9}" type="parTrans" cxnId="{10E30A24-63EC-42C5-9BDE-5C89B0713E24}">
      <dgm:prSet/>
      <dgm:spPr/>
      <dgm:t>
        <a:bodyPr/>
        <a:lstStyle/>
        <a:p>
          <a:endParaRPr lang="en-GB"/>
        </a:p>
      </dgm:t>
    </dgm:pt>
    <dgm:pt modelId="{EFAE7D74-ED24-4279-84FC-CA92124578D9}" type="sibTrans" cxnId="{10E30A24-63EC-42C5-9BDE-5C89B0713E24}">
      <dgm:prSet/>
      <dgm:spPr/>
      <dgm:t>
        <a:bodyPr/>
        <a:lstStyle/>
        <a:p>
          <a:endParaRPr lang="en-GB"/>
        </a:p>
      </dgm:t>
    </dgm:pt>
    <dgm:pt modelId="{A519FB9B-85B6-490F-B58A-B7336C0D87CB}">
      <dgm:prSet phldrT="[Text]"/>
      <dgm:spPr/>
      <dgm:t>
        <a:bodyPr/>
        <a:lstStyle/>
        <a:p>
          <a:r>
            <a:rPr lang="en-GB" b="1" dirty="0">
              <a:latin typeface="Arial" panose="020B0604020202020204" pitchFamily="34" charset="0"/>
              <a:cs typeface="Arial" panose="020B0604020202020204" pitchFamily="34" charset="0"/>
            </a:rPr>
            <a:t>Perception</a:t>
          </a:r>
          <a:endParaRPr lang="en-GB" dirty="0"/>
        </a:p>
      </dgm:t>
    </dgm:pt>
    <dgm:pt modelId="{F9594564-ABB9-47DC-A0FE-D7D6EF98E758}" type="parTrans" cxnId="{9EDE52AE-61A7-458E-86A9-48854C42236C}">
      <dgm:prSet/>
      <dgm:spPr/>
      <dgm:t>
        <a:bodyPr/>
        <a:lstStyle/>
        <a:p>
          <a:endParaRPr lang="en-GB"/>
        </a:p>
      </dgm:t>
    </dgm:pt>
    <dgm:pt modelId="{C5970D09-901F-4B2C-9D28-923A87D83D91}" type="sibTrans" cxnId="{9EDE52AE-61A7-458E-86A9-48854C42236C}">
      <dgm:prSet/>
      <dgm:spPr/>
      <dgm:t>
        <a:bodyPr/>
        <a:lstStyle/>
        <a:p>
          <a:endParaRPr lang="en-GB"/>
        </a:p>
      </dgm:t>
    </dgm:pt>
    <dgm:pt modelId="{5013F8F3-FA94-4484-BF92-E80AF89190C4}">
      <dgm:prSet phldrT="[Text]"/>
      <dgm:spPr/>
      <dgm:t>
        <a:bodyPr/>
        <a:lstStyle/>
        <a:p>
          <a:r>
            <a:rPr lang="en-GB" b="1" dirty="0">
              <a:latin typeface="Arial" panose="020B0604020202020204" pitchFamily="34" charset="0"/>
              <a:cs typeface="Arial" panose="020B0604020202020204" pitchFamily="34" charset="0"/>
            </a:rPr>
            <a:t>Value proposition</a:t>
          </a:r>
          <a:endParaRPr lang="en-GB" dirty="0"/>
        </a:p>
      </dgm:t>
    </dgm:pt>
    <dgm:pt modelId="{7FF800C8-23F5-491A-BB81-079AF2E1CBFF}" type="parTrans" cxnId="{216508BD-1A7B-40A4-B150-2B460A5D1925}">
      <dgm:prSet/>
      <dgm:spPr/>
      <dgm:t>
        <a:bodyPr/>
        <a:lstStyle/>
        <a:p>
          <a:endParaRPr lang="en-GB"/>
        </a:p>
      </dgm:t>
    </dgm:pt>
    <dgm:pt modelId="{53B1DD57-1ED2-48D5-ACE2-AB7416576803}" type="sibTrans" cxnId="{216508BD-1A7B-40A4-B150-2B460A5D1925}">
      <dgm:prSet/>
      <dgm:spPr/>
      <dgm:t>
        <a:bodyPr/>
        <a:lstStyle/>
        <a:p>
          <a:endParaRPr lang="en-GB"/>
        </a:p>
      </dgm:t>
    </dgm:pt>
    <dgm:pt modelId="{20EDC9A1-EFEE-4B65-BBBC-49E65ED28D91}" type="pres">
      <dgm:prSet presAssocID="{A6019293-62CD-4027-A121-075836A700E5}" presName="diagram" presStyleCnt="0">
        <dgm:presLayoutVars>
          <dgm:dir/>
          <dgm:resizeHandles val="exact"/>
        </dgm:presLayoutVars>
      </dgm:prSet>
      <dgm:spPr/>
    </dgm:pt>
    <dgm:pt modelId="{A22D7959-FCDF-44DA-BEFF-3F5F6DD4D27C}" type="pres">
      <dgm:prSet presAssocID="{8239C544-1593-4306-98DD-57CD32102A80}" presName="node" presStyleLbl="node1" presStyleIdx="0" presStyleCnt="3">
        <dgm:presLayoutVars>
          <dgm:bulletEnabled val="1"/>
        </dgm:presLayoutVars>
      </dgm:prSet>
      <dgm:spPr/>
    </dgm:pt>
    <dgm:pt modelId="{00E58EDA-671E-450D-B27D-07D5EBC0D1BA}" type="pres">
      <dgm:prSet presAssocID="{EFAE7D74-ED24-4279-84FC-CA92124578D9}" presName="sibTrans" presStyleCnt="0"/>
      <dgm:spPr/>
    </dgm:pt>
    <dgm:pt modelId="{655744CE-5C72-4B5E-BBCA-2963FAC9812B}" type="pres">
      <dgm:prSet presAssocID="{A519FB9B-85B6-490F-B58A-B7336C0D87CB}" presName="node" presStyleLbl="node1" presStyleIdx="1" presStyleCnt="3">
        <dgm:presLayoutVars>
          <dgm:bulletEnabled val="1"/>
        </dgm:presLayoutVars>
      </dgm:prSet>
      <dgm:spPr/>
    </dgm:pt>
    <dgm:pt modelId="{569D3238-45E8-4D18-9A3E-893B187FE0F9}" type="pres">
      <dgm:prSet presAssocID="{C5970D09-901F-4B2C-9D28-923A87D83D91}" presName="sibTrans" presStyleCnt="0"/>
      <dgm:spPr/>
    </dgm:pt>
    <dgm:pt modelId="{5E31E70E-B85F-45A1-87AA-91D2BF510EE9}" type="pres">
      <dgm:prSet presAssocID="{5013F8F3-FA94-4484-BF92-E80AF89190C4}" presName="node" presStyleLbl="node1" presStyleIdx="2" presStyleCnt="3">
        <dgm:presLayoutVars>
          <dgm:bulletEnabled val="1"/>
        </dgm:presLayoutVars>
      </dgm:prSet>
      <dgm:spPr/>
    </dgm:pt>
  </dgm:ptLst>
  <dgm:cxnLst>
    <dgm:cxn modelId="{E4C08B0C-290D-407A-AA3C-23EA38EF1B3B}" type="presOf" srcId="{A519FB9B-85B6-490F-B58A-B7336C0D87CB}" destId="{655744CE-5C72-4B5E-BBCA-2963FAC9812B}" srcOrd="0" destOrd="0" presId="urn:microsoft.com/office/officeart/2005/8/layout/default"/>
    <dgm:cxn modelId="{10E30A24-63EC-42C5-9BDE-5C89B0713E24}" srcId="{A6019293-62CD-4027-A121-075836A700E5}" destId="{8239C544-1593-4306-98DD-57CD32102A80}" srcOrd="0" destOrd="0" parTransId="{3A65FBC4-1644-4404-A891-45EAFEC07FB9}" sibTransId="{EFAE7D74-ED24-4279-84FC-CA92124578D9}"/>
    <dgm:cxn modelId="{3A19E13D-C070-43B2-938B-FEA37C1FD505}" type="presOf" srcId="{8239C544-1593-4306-98DD-57CD32102A80}" destId="{A22D7959-FCDF-44DA-BEFF-3F5F6DD4D27C}" srcOrd="0" destOrd="0" presId="urn:microsoft.com/office/officeart/2005/8/layout/default"/>
    <dgm:cxn modelId="{2E31C269-ED8E-4F87-B8F6-54FECAA76976}" type="presOf" srcId="{A6019293-62CD-4027-A121-075836A700E5}" destId="{20EDC9A1-EFEE-4B65-BBBC-49E65ED28D91}" srcOrd="0" destOrd="0" presId="urn:microsoft.com/office/officeart/2005/8/layout/default"/>
    <dgm:cxn modelId="{9EDE52AE-61A7-458E-86A9-48854C42236C}" srcId="{A6019293-62CD-4027-A121-075836A700E5}" destId="{A519FB9B-85B6-490F-B58A-B7336C0D87CB}" srcOrd="1" destOrd="0" parTransId="{F9594564-ABB9-47DC-A0FE-D7D6EF98E758}" sibTransId="{C5970D09-901F-4B2C-9D28-923A87D83D91}"/>
    <dgm:cxn modelId="{216508BD-1A7B-40A4-B150-2B460A5D1925}" srcId="{A6019293-62CD-4027-A121-075836A700E5}" destId="{5013F8F3-FA94-4484-BF92-E80AF89190C4}" srcOrd="2" destOrd="0" parTransId="{7FF800C8-23F5-491A-BB81-079AF2E1CBFF}" sibTransId="{53B1DD57-1ED2-48D5-ACE2-AB7416576803}"/>
    <dgm:cxn modelId="{0BC3C6BE-9901-41F6-B054-E07E696FB3F1}" type="presOf" srcId="{5013F8F3-FA94-4484-BF92-E80AF89190C4}" destId="{5E31E70E-B85F-45A1-87AA-91D2BF510EE9}" srcOrd="0" destOrd="0" presId="urn:microsoft.com/office/officeart/2005/8/layout/default"/>
    <dgm:cxn modelId="{87C05F43-7999-40EF-8A45-F4A4E9644DEF}" type="presParOf" srcId="{20EDC9A1-EFEE-4B65-BBBC-49E65ED28D91}" destId="{A22D7959-FCDF-44DA-BEFF-3F5F6DD4D27C}" srcOrd="0" destOrd="0" presId="urn:microsoft.com/office/officeart/2005/8/layout/default"/>
    <dgm:cxn modelId="{FACC71B6-5251-481E-8BCD-D957E1638411}" type="presParOf" srcId="{20EDC9A1-EFEE-4B65-BBBC-49E65ED28D91}" destId="{00E58EDA-671E-450D-B27D-07D5EBC0D1BA}" srcOrd="1" destOrd="0" presId="urn:microsoft.com/office/officeart/2005/8/layout/default"/>
    <dgm:cxn modelId="{B76B7401-2B9D-4C0A-8875-94BDD7F055D1}" type="presParOf" srcId="{20EDC9A1-EFEE-4B65-BBBC-49E65ED28D91}" destId="{655744CE-5C72-4B5E-BBCA-2963FAC9812B}" srcOrd="2" destOrd="0" presId="urn:microsoft.com/office/officeart/2005/8/layout/default"/>
    <dgm:cxn modelId="{232A67DE-B4C0-440E-85DA-06CBE1FCF145}" type="presParOf" srcId="{20EDC9A1-EFEE-4B65-BBBC-49E65ED28D91}" destId="{569D3238-45E8-4D18-9A3E-893B187FE0F9}" srcOrd="3" destOrd="0" presId="urn:microsoft.com/office/officeart/2005/8/layout/default"/>
    <dgm:cxn modelId="{CD1545A4-6A5F-4881-A78F-2482981AFC7A}" type="presParOf" srcId="{20EDC9A1-EFEE-4B65-BBBC-49E65ED28D91}" destId="{5E31E70E-B85F-45A1-87AA-91D2BF510EE9}"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AB220B-2DF3-4D0C-B673-04D648C6BABC}"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en-GB"/>
        </a:p>
      </dgm:t>
    </dgm:pt>
    <dgm:pt modelId="{638C4539-50B8-41FE-B0E5-BE36A4622A1C}">
      <dgm:prSet phldrT="[Text]"/>
      <dgm:spPr/>
      <dgm:t>
        <a:bodyPr/>
        <a:lstStyle/>
        <a:p>
          <a:r>
            <a:rPr lang="en-GB" b="1" dirty="0">
              <a:latin typeface="Arial" panose="020B0604020202020204" pitchFamily="34" charset="0"/>
              <a:cs typeface="Arial" panose="020B0604020202020204" pitchFamily="34" charset="0"/>
            </a:rPr>
            <a:t>Building a strong website</a:t>
          </a:r>
          <a:endParaRPr lang="en-GB" dirty="0"/>
        </a:p>
      </dgm:t>
    </dgm:pt>
    <dgm:pt modelId="{D63931C8-95BA-4D24-B7D1-63D2A1322567}" type="parTrans" cxnId="{BEC48C33-0667-4111-B319-0E1139341C5B}">
      <dgm:prSet/>
      <dgm:spPr/>
      <dgm:t>
        <a:bodyPr/>
        <a:lstStyle/>
        <a:p>
          <a:endParaRPr lang="en-GB"/>
        </a:p>
      </dgm:t>
    </dgm:pt>
    <dgm:pt modelId="{31258528-B7ED-4A9C-930E-2D76F6336F27}" type="sibTrans" cxnId="{BEC48C33-0667-4111-B319-0E1139341C5B}">
      <dgm:prSet/>
      <dgm:spPr/>
      <dgm:t>
        <a:bodyPr/>
        <a:lstStyle/>
        <a:p>
          <a:endParaRPr lang="en-GB"/>
        </a:p>
      </dgm:t>
    </dgm:pt>
    <dgm:pt modelId="{918255F1-113B-4814-9C7F-D9A6264D8015}">
      <dgm:prSet phldrT="[Text]"/>
      <dgm:spPr/>
      <dgm:t>
        <a:bodyPr/>
        <a:lstStyle/>
        <a:p>
          <a:r>
            <a:rPr lang="en-GB" b="1" dirty="0">
              <a:latin typeface="Arial" panose="020B0604020202020204" pitchFamily="34" charset="0"/>
              <a:cs typeface="Arial" panose="020B0604020202020204" pitchFamily="34" charset="0"/>
            </a:rPr>
            <a:t>Social media presence</a:t>
          </a:r>
          <a:endParaRPr lang="en-GB" dirty="0"/>
        </a:p>
      </dgm:t>
    </dgm:pt>
    <dgm:pt modelId="{4245BA4F-FB16-4038-AD50-748C79CC98D6}" type="parTrans" cxnId="{925FEE7E-C8E6-4EF6-BCFB-543B68692EC6}">
      <dgm:prSet/>
      <dgm:spPr/>
      <dgm:t>
        <a:bodyPr/>
        <a:lstStyle/>
        <a:p>
          <a:endParaRPr lang="en-GB"/>
        </a:p>
      </dgm:t>
    </dgm:pt>
    <dgm:pt modelId="{B377BBCC-4F9F-4B01-8B6B-49920FCA857F}" type="sibTrans" cxnId="{925FEE7E-C8E6-4EF6-BCFB-543B68692EC6}">
      <dgm:prSet/>
      <dgm:spPr/>
      <dgm:t>
        <a:bodyPr/>
        <a:lstStyle/>
        <a:p>
          <a:endParaRPr lang="en-GB"/>
        </a:p>
      </dgm:t>
    </dgm:pt>
    <dgm:pt modelId="{CCC80F6C-530B-40DE-BBD5-B9DC60458925}">
      <dgm:prSet phldrT="[Text]"/>
      <dgm:spPr/>
      <dgm:t>
        <a:bodyPr/>
        <a:lstStyle/>
        <a:p>
          <a:r>
            <a:rPr lang="en-GB" b="1" dirty="0">
              <a:latin typeface="Arial" panose="020B0604020202020204" pitchFamily="34" charset="0"/>
              <a:cs typeface="Arial" panose="020B0604020202020204" pitchFamily="34" charset="0"/>
            </a:rPr>
            <a:t>Content marketing</a:t>
          </a:r>
          <a:endParaRPr lang="en-GB" dirty="0"/>
        </a:p>
      </dgm:t>
    </dgm:pt>
    <dgm:pt modelId="{C135C01F-075F-4CEB-8A85-EB425763DAB5}" type="parTrans" cxnId="{10DE710F-8A89-4981-98E0-C93BAB776809}">
      <dgm:prSet/>
      <dgm:spPr/>
      <dgm:t>
        <a:bodyPr/>
        <a:lstStyle/>
        <a:p>
          <a:endParaRPr lang="en-GB"/>
        </a:p>
      </dgm:t>
    </dgm:pt>
    <dgm:pt modelId="{41783552-F6C6-4B6C-A773-8973155310F3}" type="sibTrans" cxnId="{10DE710F-8A89-4981-98E0-C93BAB776809}">
      <dgm:prSet/>
      <dgm:spPr/>
      <dgm:t>
        <a:bodyPr/>
        <a:lstStyle/>
        <a:p>
          <a:endParaRPr lang="en-GB"/>
        </a:p>
      </dgm:t>
    </dgm:pt>
    <dgm:pt modelId="{79662562-2E13-40B2-AEEF-0EAAB6506EDF}">
      <dgm:prSet phldrT="[Text]"/>
      <dgm:spPr/>
      <dgm:t>
        <a:bodyPr/>
        <a:lstStyle/>
        <a:p>
          <a:r>
            <a:rPr lang="en-GB" b="1" dirty="0">
              <a:latin typeface="Arial" panose="020B0604020202020204" pitchFamily="34" charset="0"/>
              <a:cs typeface="Arial" panose="020B0604020202020204" pitchFamily="34" charset="0"/>
            </a:rPr>
            <a:t>Search engine optimization (SEO)</a:t>
          </a:r>
          <a:endParaRPr lang="en-GB" dirty="0"/>
        </a:p>
      </dgm:t>
    </dgm:pt>
    <dgm:pt modelId="{237A32FC-15E3-4D7F-901C-0E4E0C6B34A4}" type="parTrans" cxnId="{9945E079-6563-4EB2-93F8-45FF39D52768}">
      <dgm:prSet/>
      <dgm:spPr/>
      <dgm:t>
        <a:bodyPr/>
        <a:lstStyle/>
        <a:p>
          <a:endParaRPr lang="en-GB"/>
        </a:p>
      </dgm:t>
    </dgm:pt>
    <dgm:pt modelId="{8A84EF47-DD65-4757-87B9-07897968F8C7}" type="sibTrans" cxnId="{9945E079-6563-4EB2-93F8-45FF39D52768}">
      <dgm:prSet/>
      <dgm:spPr/>
      <dgm:t>
        <a:bodyPr/>
        <a:lstStyle/>
        <a:p>
          <a:endParaRPr lang="en-GB"/>
        </a:p>
      </dgm:t>
    </dgm:pt>
    <dgm:pt modelId="{F1826814-DF08-4EEC-AB95-3A55E584C0FC}">
      <dgm:prSet phldrT="[Text]"/>
      <dgm:spPr/>
      <dgm:t>
        <a:bodyPr/>
        <a:lstStyle/>
        <a:p>
          <a:r>
            <a:rPr lang="en-GB" b="1" dirty="0">
              <a:latin typeface="Arial" panose="020B0604020202020204" pitchFamily="34" charset="0"/>
              <a:cs typeface="Arial" panose="020B0604020202020204" pitchFamily="34" charset="0"/>
            </a:rPr>
            <a:t>Online reputation management</a:t>
          </a:r>
          <a:endParaRPr lang="en-GB" dirty="0"/>
        </a:p>
      </dgm:t>
    </dgm:pt>
    <dgm:pt modelId="{47A8E94D-716B-47C2-91EC-DB5552BDBC1F}" type="parTrans" cxnId="{153B47CE-2538-40B1-B052-6C2CF6142CDE}">
      <dgm:prSet/>
      <dgm:spPr/>
      <dgm:t>
        <a:bodyPr/>
        <a:lstStyle/>
        <a:p>
          <a:endParaRPr lang="en-GB"/>
        </a:p>
      </dgm:t>
    </dgm:pt>
    <dgm:pt modelId="{8031E0DF-D612-4577-9304-24C357969B30}" type="sibTrans" cxnId="{153B47CE-2538-40B1-B052-6C2CF6142CDE}">
      <dgm:prSet/>
      <dgm:spPr/>
      <dgm:t>
        <a:bodyPr/>
        <a:lstStyle/>
        <a:p>
          <a:endParaRPr lang="en-GB"/>
        </a:p>
      </dgm:t>
    </dgm:pt>
    <dgm:pt modelId="{F1F0A06B-8659-4BB8-BB52-89AF78EC7402}" type="pres">
      <dgm:prSet presAssocID="{0DAB220B-2DF3-4D0C-B673-04D648C6BABC}" presName="diagram" presStyleCnt="0">
        <dgm:presLayoutVars>
          <dgm:dir/>
          <dgm:resizeHandles val="exact"/>
        </dgm:presLayoutVars>
      </dgm:prSet>
      <dgm:spPr/>
    </dgm:pt>
    <dgm:pt modelId="{11853637-9789-428F-B0C9-61D7941FCAC1}" type="pres">
      <dgm:prSet presAssocID="{638C4539-50B8-41FE-B0E5-BE36A4622A1C}" presName="node" presStyleLbl="node1" presStyleIdx="0" presStyleCnt="5">
        <dgm:presLayoutVars>
          <dgm:bulletEnabled val="1"/>
        </dgm:presLayoutVars>
      </dgm:prSet>
      <dgm:spPr/>
    </dgm:pt>
    <dgm:pt modelId="{2091BF61-7F43-469B-B867-553E9FB91F8D}" type="pres">
      <dgm:prSet presAssocID="{31258528-B7ED-4A9C-930E-2D76F6336F27}" presName="sibTrans" presStyleCnt="0"/>
      <dgm:spPr/>
    </dgm:pt>
    <dgm:pt modelId="{1AE04123-F17D-4DB8-9D00-C88A2639FFE3}" type="pres">
      <dgm:prSet presAssocID="{918255F1-113B-4814-9C7F-D9A6264D8015}" presName="node" presStyleLbl="node1" presStyleIdx="1" presStyleCnt="5">
        <dgm:presLayoutVars>
          <dgm:bulletEnabled val="1"/>
        </dgm:presLayoutVars>
      </dgm:prSet>
      <dgm:spPr/>
    </dgm:pt>
    <dgm:pt modelId="{9E12A70F-63FE-43EC-B1F5-8F235DBC4DE2}" type="pres">
      <dgm:prSet presAssocID="{B377BBCC-4F9F-4B01-8B6B-49920FCA857F}" presName="sibTrans" presStyleCnt="0"/>
      <dgm:spPr/>
    </dgm:pt>
    <dgm:pt modelId="{E04CDD60-EAAA-43AB-B06A-C9CF8344414A}" type="pres">
      <dgm:prSet presAssocID="{CCC80F6C-530B-40DE-BBD5-B9DC60458925}" presName="node" presStyleLbl="node1" presStyleIdx="2" presStyleCnt="5">
        <dgm:presLayoutVars>
          <dgm:bulletEnabled val="1"/>
        </dgm:presLayoutVars>
      </dgm:prSet>
      <dgm:spPr/>
    </dgm:pt>
    <dgm:pt modelId="{ACEBD9BF-8D68-4F81-A1B6-E3B3856003B6}" type="pres">
      <dgm:prSet presAssocID="{41783552-F6C6-4B6C-A773-8973155310F3}" presName="sibTrans" presStyleCnt="0"/>
      <dgm:spPr/>
    </dgm:pt>
    <dgm:pt modelId="{D4F72B65-9427-4E6C-B94F-F3FBC680FC1D}" type="pres">
      <dgm:prSet presAssocID="{79662562-2E13-40B2-AEEF-0EAAB6506EDF}" presName="node" presStyleLbl="node1" presStyleIdx="3" presStyleCnt="5">
        <dgm:presLayoutVars>
          <dgm:bulletEnabled val="1"/>
        </dgm:presLayoutVars>
      </dgm:prSet>
      <dgm:spPr/>
    </dgm:pt>
    <dgm:pt modelId="{86A5BFE0-BFA2-48B4-9077-874AF6018AF7}" type="pres">
      <dgm:prSet presAssocID="{8A84EF47-DD65-4757-87B9-07897968F8C7}" presName="sibTrans" presStyleCnt="0"/>
      <dgm:spPr/>
    </dgm:pt>
    <dgm:pt modelId="{5B72D5A3-09EF-4E56-9E58-6E0DB7DA5730}" type="pres">
      <dgm:prSet presAssocID="{F1826814-DF08-4EEC-AB95-3A55E584C0FC}" presName="node" presStyleLbl="node1" presStyleIdx="4" presStyleCnt="5">
        <dgm:presLayoutVars>
          <dgm:bulletEnabled val="1"/>
        </dgm:presLayoutVars>
      </dgm:prSet>
      <dgm:spPr/>
    </dgm:pt>
  </dgm:ptLst>
  <dgm:cxnLst>
    <dgm:cxn modelId="{10DE710F-8A89-4981-98E0-C93BAB776809}" srcId="{0DAB220B-2DF3-4D0C-B673-04D648C6BABC}" destId="{CCC80F6C-530B-40DE-BBD5-B9DC60458925}" srcOrd="2" destOrd="0" parTransId="{C135C01F-075F-4CEB-8A85-EB425763DAB5}" sibTransId="{41783552-F6C6-4B6C-A773-8973155310F3}"/>
    <dgm:cxn modelId="{BEC48C33-0667-4111-B319-0E1139341C5B}" srcId="{0DAB220B-2DF3-4D0C-B673-04D648C6BABC}" destId="{638C4539-50B8-41FE-B0E5-BE36A4622A1C}" srcOrd="0" destOrd="0" parTransId="{D63931C8-95BA-4D24-B7D1-63D2A1322567}" sibTransId="{31258528-B7ED-4A9C-930E-2D76F6336F27}"/>
    <dgm:cxn modelId="{99302A3C-30C7-443B-85B5-38142AB39854}" type="presOf" srcId="{638C4539-50B8-41FE-B0E5-BE36A4622A1C}" destId="{11853637-9789-428F-B0C9-61D7941FCAC1}" srcOrd="0" destOrd="0" presId="urn:microsoft.com/office/officeart/2005/8/layout/default"/>
    <dgm:cxn modelId="{1896C64E-E013-4E5B-BE25-0DA73875A3FF}" type="presOf" srcId="{918255F1-113B-4814-9C7F-D9A6264D8015}" destId="{1AE04123-F17D-4DB8-9D00-C88A2639FFE3}" srcOrd="0" destOrd="0" presId="urn:microsoft.com/office/officeart/2005/8/layout/default"/>
    <dgm:cxn modelId="{ECCAE04E-DC9A-4F69-B59D-A8C984FE2B94}" type="presOf" srcId="{0DAB220B-2DF3-4D0C-B673-04D648C6BABC}" destId="{F1F0A06B-8659-4BB8-BB52-89AF78EC7402}" srcOrd="0" destOrd="0" presId="urn:microsoft.com/office/officeart/2005/8/layout/default"/>
    <dgm:cxn modelId="{9945E079-6563-4EB2-93F8-45FF39D52768}" srcId="{0DAB220B-2DF3-4D0C-B673-04D648C6BABC}" destId="{79662562-2E13-40B2-AEEF-0EAAB6506EDF}" srcOrd="3" destOrd="0" parTransId="{237A32FC-15E3-4D7F-901C-0E4E0C6B34A4}" sibTransId="{8A84EF47-DD65-4757-87B9-07897968F8C7}"/>
    <dgm:cxn modelId="{925FEE7E-C8E6-4EF6-BCFB-543B68692EC6}" srcId="{0DAB220B-2DF3-4D0C-B673-04D648C6BABC}" destId="{918255F1-113B-4814-9C7F-D9A6264D8015}" srcOrd="1" destOrd="0" parTransId="{4245BA4F-FB16-4038-AD50-748C79CC98D6}" sibTransId="{B377BBCC-4F9F-4B01-8B6B-49920FCA857F}"/>
    <dgm:cxn modelId="{62443F87-CD32-4E33-B18C-281A4E8DC56A}" type="presOf" srcId="{F1826814-DF08-4EEC-AB95-3A55E584C0FC}" destId="{5B72D5A3-09EF-4E56-9E58-6E0DB7DA5730}" srcOrd="0" destOrd="0" presId="urn:microsoft.com/office/officeart/2005/8/layout/default"/>
    <dgm:cxn modelId="{153B47CE-2538-40B1-B052-6C2CF6142CDE}" srcId="{0DAB220B-2DF3-4D0C-B673-04D648C6BABC}" destId="{F1826814-DF08-4EEC-AB95-3A55E584C0FC}" srcOrd="4" destOrd="0" parTransId="{47A8E94D-716B-47C2-91EC-DB5552BDBC1F}" sibTransId="{8031E0DF-D612-4577-9304-24C357969B30}"/>
    <dgm:cxn modelId="{854E57E0-1AD8-460B-8A0F-B27421C25D74}" type="presOf" srcId="{79662562-2E13-40B2-AEEF-0EAAB6506EDF}" destId="{D4F72B65-9427-4E6C-B94F-F3FBC680FC1D}" srcOrd="0" destOrd="0" presId="urn:microsoft.com/office/officeart/2005/8/layout/default"/>
    <dgm:cxn modelId="{8F5661EA-14D5-4640-972C-407D6493F383}" type="presOf" srcId="{CCC80F6C-530B-40DE-BBD5-B9DC60458925}" destId="{E04CDD60-EAAA-43AB-B06A-C9CF8344414A}" srcOrd="0" destOrd="0" presId="urn:microsoft.com/office/officeart/2005/8/layout/default"/>
    <dgm:cxn modelId="{B8718A9E-45C1-47F2-82E9-558431EDEEAE}" type="presParOf" srcId="{F1F0A06B-8659-4BB8-BB52-89AF78EC7402}" destId="{11853637-9789-428F-B0C9-61D7941FCAC1}" srcOrd="0" destOrd="0" presId="urn:microsoft.com/office/officeart/2005/8/layout/default"/>
    <dgm:cxn modelId="{17A3CD5C-8C80-4DA3-B17E-A21F4F0244E0}" type="presParOf" srcId="{F1F0A06B-8659-4BB8-BB52-89AF78EC7402}" destId="{2091BF61-7F43-469B-B867-553E9FB91F8D}" srcOrd="1" destOrd="0" presId="urn:microsoft.com/office/officeart/2005/8/layout/default"/>
    <dgm:cxn modelId="{438DBE92-1991-49F7-81FC-074C1337CD3D}" type="presParOf" srcId="{F1F0A06B-8659-4BB8-BB52-89AF78EC7402}" destId="{1AE04123-F17D-4DB8-9D00-C88A2639FFE3}" srcOrd="2" destOrd="0" presId="urn:microsoft.com/office/officeart/2005/8/layout/default"/>
    <dgm:cxn modelId="{8FB03407-FA16-4444-98AC-0957373266BA}" type="presParOf" srcId="{F1F0A06B-8659-4BB8-BB52-89AF78EC7402}" destId="{9E12A70F-63FE-43EC-B1F5-8F235DBC4DE2}" srcOrd="3" destOrd="0" presId="urn:microsoft.com/office/officeart/2005/8/layout/default"/>
    <dgm:cxn modelId="{F2BCA645-98A5-4240-947D-0288A5DF0A81}" type="presParOf" srcId="{F1F0A06B-8659-4BB8-BB52-89AF78EC7402}" destId="{E04CDD60-EAAA-43AB-B06A-C9CF8344414A}" srcOrd="4" destOrd="0" presId="urn:microsoft.com/office/officeart/2005/8/layout/default"/>
    <dgm:cxn modelId="{1C96B954-F5C0-443D-83EA-E3451990F61E}" type="presParOf" srcId="{F1F0A06B-8659-4BB8-BB52-89AF78EC7402}" destId="{ACEBD9BF-8D68-4F81-A1B6-E3B3856003B6}" srcOrd="5" destOrd="0" presId="urn:microsoft.com/office/officeart/2005/8/layout/default"/>
    <dgm:cxn modelId="{FEA1F373-A243-4D29-A204-D44C120651A4}" type="presParOf" srcId="{F1F0A06B-8659-4BB8-BB52-89AF78EC7402}" destId="{D4F72B65-9427-4E6C-B94F-F3FBC680FC1D}" srcOrd="6" destOrd="0" presId="urn:microsoft.com/office/officeart/2005/8/layout/default"/>
    <dgm:cxn modelId="{3502003E-ECEF-4F22-B32B-BDA192532FB0}" type="presParOf" srcId="{F1F0A06B-8659-4BB8-BB52-89AF78EC7402}" destId="{86A5BFE0-BFA2-48B4-9077-874AF6018AF7}" srcOrd="7" destOrd="0" presId="urn:microsoft.com/office/officeart/2005/8/layout/default"/>
    <dgm:cxn modelId="{840A1B41-AE77-4C81-A7E0-E052558F289A}" type="presParOf" srcId="{F1F0A06B-8659-4BB8-BB52-89AF78EC7402}" destId="{5B72D5A3-09EF-4E56-9E58-6E0DB7DA573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4B50CA0-65F1-440D-8962-7CF012C82BB1}"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en-GB"/>
        </a:p>
      </dgm:t>
    </dgm:pt>
    <dgm:pt modelId="{BAC38AD9-9030-49E6-A07B-9458BED200CC}">
      <dgm:prSet phldrT="[Text]"/>
      <dgm:spPr/>
      <dgm:t>
        <a:bodyPr/>
        <a:lstStyle/>
        <a:p>
          <a:r>
            <a:rPr lang="en-GB" b="1" dirty="0">
              <a:latin typeface="Arial" panose="020B0604020202020204" pitchFamily="34" charset="0"/>
              <a:cs typeface="Arial" panose="020B0604020202020204" pitchFamily="34" charset="0"/>
            </a:rPr>
            <a:t>Compelling brand identity</a:t>
          </a:r>
          <a:endParaRPr lang="en-GB" dirty="0"/>
        </a:p>
      </dgm:t>
    </dgm:pt>
    <dgm:pt modelId="{1287D3B2-204B-41E1-B06A-1494A772EBA0}" type="parTrans" cxnId="{8C2BC354-436C-423F-B751-63C5E9507C68}">
      <dgm:prSet/>
      <dgm:spPr/>
      <dgm:t>
        <a:bodyPr/>
        <a:lstStyle/>
        <a:p>
          <a:endParaRPr lang="en-GB"/>
        </a:p>
      </dgm:t>
    </dgm:pt>
    <dgm:pt modelId="{2BF84026-5632-43D4-B4B5-63E7E3ECC2D4}" type="sibTrans" cxnId="{8C2BC354-436C-423F-B751-63C5E9507C68}">
      <dgm:prSet/>
      <dgm:spPr/>
      <dgm:t>
        <a:bodyPr/>
        <a:lstStyle/>
        <a:p>
          <a:endParaRPr lang="en-GB"/>
        </a:p>
      </dgm:t>
    </dgm:pt>
    <dgm:pt modelId="{B687848D-BA5B-4C26-A650-C4D7980D938B}">
      <dgm:prSet phldrT="[Text]"/>
      <dgm:spPr/>
      <dgm:t>
        <a:bodyPr/>
        <a:lstStyle/>
        <a:p>
          <a:r>
            <a:rPr lang="en-GB" b="1" dirty="0">
              <a:latin typeface="Arial" panose="020B0604020202020204" pitchFamily="34" charset="0"/>
              <a:cs typeface="Arial" panose="020B0604020202020204" pitchFamily="34" charset="0"/>
            </a:rPr>
            <a:t>High-quality content</a:t>
          </a:r>
          <a:endParaRPr lang="en-GB" dirty="0"/>
        </a:p>
      </dgm:t>
    </dgm:pt>
    <dgm:pt modelId="{9F5828F7-C71D-4416-AB71-0B6C77F70B89}" type="parTrans" cxnId="{742219FD-441E-437D-9611-00130C6872D5}">
      <dgm:prSet/>
      <dgm:spPr/>
      <dgm:t>
        <a:bodyPr/>
        <a:lstStyle/>
        <a:p>
          <a:endParaRPr lang="en-GB"/>
        </a:p>
      </dgm:t>
    </dgm:pt>
    <dgm:pt modelId="{8D071D91-3B58-4DEE-9A28-94D6A7384DE6}" type="sibTrans" cxnId="{742219FD-441E-437D-9611-00130C6872D5}">
      <dgm:prSet/>
      <dgm:spPr/>
      <dgm:t>
        <a:bodyPr/>
        <a:lstStyle/>
        <a:p>
          <a:endParaRPr lang="en-GB"/>
        </a:p>
      </dgm:t>
    </dgm:pt>
    <dgm:pt modelId="{B230748E-AB95-4690-8553-09D78870922C}">
      <dgm:prSet phldrT="[Text]"/>
      <dgm:spPr/>
      <dgm:t>
        <a:bodyPr/>
        <a:lstStyle/>
        <a:p>
          <a:r>
            <a:rPr lang="en-GB" b="1" dirty="0">
              <a:latin typeface="Arial" panose="020B0604020202020204" pitchFamily="34" charset="0"/>
              <a:cs typeface="Arial" panose="020B0604020202020204" pitchFamily="34" charset="0"/>
            </a:rPr>
            <a:t>Search engine optimization (SEO) </a:t>
          </a:r>
          <a:endParaRPr lang="en-GB" dirty="0"/>
        </a:p>
      </dgm:t>
    </dgm:pt>
    <dgm:pt modelId="{F9B6F8F6-6ABC-495C-8952-B762B1499950}" type="parTrans" cxnId="{CA4A7F17-814D-413B-8BC6-6919840E5FE2}">
      <dgm:prSet/>
      <dgm:spPr/>
      <dgm:t>
        <a:bodyPr/>
        <a:lstStyle/>
        <a:p>
          <a:endParaRPr lang="en-GB"/>
        </a:p>
      </dgm:t>
    </dgm:pt>
    <dgm:pt modelId="{054D1106-A9BE-4586-90EE-234FA4A6B470}" type="sibTrans" cxnId="{CA4A7F17-814D-413B-8BC6-6919840E5FE2}">
      <dgm:prSet/>
      <dgm:spPr/>
      <dgm:t>
        <a:bodyPr/>
        <a:lstStyle/>
        <a:p>
          <a:endParaRPr lang="en-GB"/>
        </a:p>
      </dgm:t>
    </dgm:pt>
    <dgm:pt modelId="{AE7023B8-197C-4F48-86B2-8198DFDF6EB7}">
      <dgm:prSet phldrT="[Text]"/>
      <dgm:spPr/>
      <dgm:t>
        <a:bodyPr/>
        <a:lstStyle/>
        <a:p>
          <a:r>
            <a:rPr lang="en-GB" b="1" dirty="0">
              <a:latin typeface="Arial" panose="020B0604020202020204" pitchFamily="34" charset="0"/>
              <a:cs typeface="Arial" panose="020B0604020202020204" pitchFamily="34" charset="0"/>
            </a:rPr>
            <a:t>Social media strategy</a:t>
          </a:r>
          <a:endParaRPr lang="en-GB" dirty="0"/>
        </a:p>
      </dgm:t>
    </dgm:pt>
    <dgm:pt modelId="{FFF218E9-CE0F-4DF2-BA80-9CD2AB1E447E}" type="parTrans" cxnId="{66AC5EDE-53D0-4C38-8AA4-B29AB8F4E17E}">
      <dgm:prSet/>
      <dgm:spPr/>
      <dgm:t>
        <a:bodyPr/>
        <a:lstStyle/>
        <a:p>
          <a:endParaRPr lang="en-GB"/>
        </a:p>
      </dgm:t>
    </dgm:pt>
    <dgm:pt modelId="{5F73F936-E11E-4179-907B-08A9569EAE71}" type="sibTrans" cxnId="{66AC5EDE-53D0-4C38-8AA4-B29AB8F4E17E}">
      <dgm:prSet/>
      <dgm:spPr/>
      <dgm:t>
        <a:bodyPr/>
        <a:lstStyle/>
        <a:p>
          <a:endParaRPr lang="en-GB"/>
        </a:p>
      </dgm:t>
    </dgm:pt>
    <dgm:pt modelId="{9D5EFC40-94FD-4A37-870D-9374FE71A6A6}">
      <dgm:prSet phldrT="[Text]"/>
      <dgm:spPr/>
      <dgm:t>
        <a:bodyPr/>
        <a:lstStyle/>
        <a:p>
          <a:r>
            <a:rPr lang="en-GB" b="1" dirty="0">
              <a:latin typeface="Arial" panose="020B0604020202020204" pitchFamily="34" charset="0"/>
              <a:cs typeface="Arial" panose="020B0604020202020204" pitchFamily="34" charset="0"/>
            </a:rPr>
            <a:t>Data-driven decision-making</a:t>
          </a:r>
          <a:endParaRPr lang="en-GB" dirty="0"/>
        </a:p>
      </dgm:t>
    </dgm:pt>
    <dgm:pt modelId="{AE5B2D6A-CA3C-462F-A066-885DE6B0B152}" type="parTrans" cxnId="{EBACE250-DD0B-44F2-AC51-254E75D80B82}">
      <dgm:prSet/>
      <dgm:spPr/>
      <dgm:t>
        <a:bodyPr/>
        <a:lstStyle/>
        <a:p>
          <a:endParaRPr lang="en-GB"/>
        </a:p>
      </dgm:t>
    </dgm:pt>
    <dgm:pt modelId="{5FB124B9-A0E6-4017-AE77-5DD540DC8DB2}" type="sibTrans" cxnId="{EBACE250-DD0B-44F2-AC51-254E75D80B82}">
      <dgm:prSet/>
      <dgm:spPr/>
      <dgm:t>
        <a:bodyPr/>
        <a:lstStyle/>
        <a:p>
          <a:endParaRPr lang="en-GB"/>
        </a:p>
      </dgm:t>
    </dgm:pt>
    <dgm:pt modelId="{D54ED495-C598-4633-8AAD-425F359E3E12}">
      <dgm:prSet/>
      <dgm:spPr/>
      <dgm:t>
        <a:bodyPr/>
        <a:lstStyle/>
        <a:p>
          <a:r>
            <a:rPr lang="en-GB" b="1" dirty="0">
              <a:latin typeface="Arial" panose="020B0604020202020204" pitchFamily="34" charset="0"/>
              <a:cs typeface="Arial" panose="020B0604020202020204" pitchFamily="34" charset="0"/>
            </a:rPr>
            <a:t>Positive online reputation</a:t>
          </a:r>
          <a:endParaRPr lang="en-GB" dirty="0"/>
        </a:p>
      </dgm:t>
    </dgm:pt>
    <dgm:pt modelId="{40618C36-12C6-4D12-9867-4CAE3E5C0224}" type="parTrans" cxnId="{8BDEEDC2-B5D9-471F-BD6A-CE34F340D30A}">
      <dgm:prSet/>
      <dgm:spPr/>
      <dgm:t>
        <a:bodyPr/>
        <a:lstStyle/>
        <a:p>
          <a:endParaRPr lang="en-GB"/>
        </a:p>
      </dgm:t>
    </dgm:pt>
    <dgm:pt modelId="{013D5A18-D086-42F3-B2FC-E98BC6ECAAD8}" type="sibTrans" cxnId="{8BDEEDC2-B5D9-471F-BD6A-CE34F340D30A}">
      <dgm:prSet/>
      <dgm:spPr/>
      <dgm:t>
        <a:bodyPr/>
        <a:lstStyle/>
        <a:p>
          <a:endParaRPr lang="en-GB"/>
        </a:p>
      </dgm:t>
    </dgm:pt>
    <dgm:pt modelId="{665B796C-A43B-4A8C-892B-EFCD87A3B792}">
      <dgm:prSet/>
      <dgm:spPr/>
      <dgm:t>
        <a:bodyPr/>
        <a:lstStyle/>
        <a:p>
          <a:r>
            <a:rPr lang="en-GB" b="1" dirty="0">
              <a:latin typeface="Arial" panose="020B0604020202020204" pitchFamily="34" charset="0"/>
              <a:cs typeface="Arial" panose="020B0604020202020204" pitchFamily="34" charset="0"/>
            </a:rPr>
            <a:t>Engagement</a:t>
          </a:r>
          <a:endParaRPr lang="en-GB" dirty="0"/>
        </a:p>
      </dgm:t>
    </dgm:pt>
    <dgm:pt modelId="{7DE0A784-7C8F-4AF2-814D-265B8E39137D}" type="parTrans" cxnId="{16182B3A-0750-4169-BFAF-5E9E1234B978}">
      <dgm:prSet/>
      <dgm:spPr/>
      <dgm:t>
        <a:bodyPr/>
        <a:lstStyle/>
        <a:p>
          <a:endParaRPr lang="en-GB"/>
        </a:p>
      </dgm:t>
    </dgm:pt>
    <dgm:pt modelId="{760685C6-C706-4283-A502-4CAD824F8FC0}" type="sibTrans" cxnId="{16182B3A-0750-4169-BFAF-5E9E1234B978}">
      <dgm:prSet/>
      <dgm:spPr/>
      <dgm:t>
        <a:bodyPr/>
        <a:lstStyle/>
        <a:p>
          <a:endParaRPr lang="en-GB"/>
        </a:p>
      </dgm:t>
    </dgm:pt>
    <dgm:pt modelId="{FCE93CF0-E7E0-4CBA-A2E4-2C763DB673A7}">
      <dgm:prSet/>
      <dgm:spPr/>
      <dgm:t>
        <a:bodyPr/>
        <a:lstStyle/>
        <a:p>
          <a:r>
            <a:rPr lang="en-GB" b="1" dirty="0">
              <a:latin typeface="Arial" panose="020B0604020202020204" pitchFamily="34" charset="0"/>
              <a:cs typeface="Arial" panose="020B0604020202020204" pitchFamily="34" charset="0"/>
            </a:rPr>
            <a:t>Adaptability</a:t>
          </a:r>
          <a:endParaRPr lang="en-GB" dirty="0"/>
        </a:p>
      </dgm:t>
    </dgm:pt>
    <dgm:pt modelId="{37A9B8F9-AA5A-4B1B-B3EB-10F7F2731ED9}" type="parTrans" cxnId="{DE18E5C0-836C-4F1C-8DE3-73F11361C957}">
      <dgm:prSet/>
      <dgm:spPr/>
      <dgm:t>
        <a:bodyPr/>
        <a:lstStyle/>
        <a:p>
          <a:endParaRPr lang="en-GB"/>
        </a:p>
      </dgm:t>
    </dgm:pt>
    <dgm:pt modelId="{70F3D78D-69E9-46E8-A1CD-3CCC6A61950D}" type="sibTrans" cxnId="{DE18E5C0-836C-4F1C-8DE3-73F11361C957}">
      <dgm:prSet/>
      <dgm:spPr/>
      <dgm:t>
        <a:bodyPr/>
        <a:lstStyle/>
        <a:p>
          <a:endParaRPr lang="en-GB"/>
        </a:p>
      </dgm:t>
    </dgm:pt>
    <dgm:pt modelId="{3E57ECEF-4388-437B-B474-A1D7294C9C02}" type="pres">
      <dgm:prSet presAssocID="{84B50CA0-65F1-440D-8962-7CF012C82BB1}" presName="diagram" presStyleCnt="0">
        <dgm:presLayoutVars>
          <dgm:dir/>
          <dgm:resizeHandles val="exact"/>
        </dgm:presLayoutVars>
      </dgm:prSet>
      <dgm:spPr/>
    </dgm:pt>
    <dgm:pt modelId="{715D1252-2117-4B4B-AE20-EA4335154F78}" type="pres">
      <dgm:prSet presAssocID="{BAC38AD9-9030-49E6-A07B-9458BED200CC}" presName="node" presStyleLbl="node1" presStyleIdx="0" presStyleCnt="8">
        <dgm:presLayoutVars>
          <dgm:bulletEnabled val="1"/>
        </dgm:presLayoutVars>
      </dgm:prSet>
      <dgm:spPr/>
    </dgm:pt>
    <dgm:pt modelId="{6EEB293B-61F8-499B-9290-F64EC3E0BB98}" type="pres">
      <dgm:prSet presAssocID="{2BF84026-5632-43D4-B4B5-63E7E3ECC2D4}" presName="sibTrans" presStyleCnt="0"/>
      <dgm:spPr/>
    </dgm:pt>
    <dgm:pt modelId="{BFB556B0-131B-4461-9771-66C983270242}" type="pres">
      <dgm:prSet presAssocID="{B687848D-BA5B-4C26-A650-C4D7980D938B}" presName="node" presStyleLbl="node1" presStyleIdx="1" presStyleCnt="8">
        <dgm:presLayoutVars>
          <dgm:bulletEnabled val="1"/>
        </dgm:presLayoutVars>
      </dgm:prSet>
      <dgm:spPr/>
    </dgm:pt>
    <dgm:pt modelId="{A1924F75-43FF-42F3-AF3C-9E6FA08564FD}" type="pres">
      <dgm:prSet presAssocID="{8D071D91-3B58-4DEE-9A28-94D6A7384DE6}" presName="sibTrans" presStyleCnt="0"/>
      <dgm:spPr/>
    </dgm:pt>
    <dgm:pt modelId="{2F771690-E793-42BC-B162-637F1B5F978B}" type="pres">
      <dgm:prSet presAssocID="{665B796C-A43B-4A8C-892B-EFCD87A3B792}" presName="node" presStyleLbl="node1" presStyleIdx="2" presStyleCnt="8">
        <dgm:presLayoutVars>
          <dgm:bulletEnabled val="1"/>
        </dgm:presLayoutVars>
      </dgm:prSet>
      <dgm:spPr/>
    </dgm:pt>
    <dgm:pt modelId="{8ADA3DB4-A559-4ABD-A173-4877CF5E346C}" type="pres">
      <dgm:prSet presAssocID="{760685C6-C706-4283-A502-4CAD824F8FC0}" presName="sibTrans" presStyleCnt="0"/>
      <dgm:spPr/>
    </dgm:pt>
    <dgm:pt modelId="{175BC36E-562C-40E4-8EAB-8ECEFAD475D0}" type="pres">
      <dgm:prSet presAssocID="{B230748E-AB95-4690-8553-09D78870922C}" presName="node" presStyleLbl="node1" presStyleIdx="3" presStyleCnt="8">
        <dgm:presLayoutVars>
          <dgm:bulletEnabled val="1"/>
        </dgm:presLayoutVars>
      </dgm:prSet>
      <dgm:spPr/>
    </dgm:pt>
    <dgm:pt modelId="{1485C234-4BAB-401A-AD0C-6B83356A7279}" type="pres">
      <dgm:prSet presAssocID="{054D1106-A9BE-4586-90EE-234FA4A6B470}" presName="sibTrans" presStyleCnt="0"/>
      <dgm:spPr/>
    </dgm:pt>
    <dgm:pt modelId="{84FFD438-EAC1-4BD5-BFBE-9F0CE395C3BA}" type="pres">
      <dgm:prSet presAssocID="{AE7023B8-197C-4F48-86B2-8198DFDF6EB7}" presName="node" presStyleLbl="node1" presStyleIdx="4" presStyleCnt="8">
        <dgm:presLayoutVars>
          <dgm:bulletEnabled val="1"/>
        </dgm:presLayoutVars>
      </dgm:prSet>
      <dgm:spPr/>
    </dgm:pt>
    <dgm:pt modelId="{60152771-EEAC-48F3-AC9C-AC7BDE70B4E3}" type="pres">
      <dgm:prSet presAssocID="{5F73F936-E11E-4179-907B-08A9569EAE71}" presName="sibTrans" presStyleCnt="0"/>
      <dgm:spPr/>
    </dgm:pt>
    <dgm:pt modelId="{B12AD5CF-8DEC-4455-9CEC-916E87EF1E75}" type="pres">
      <dgm:prSet presAssocID="{9D5EFC40-94FD-4A37-870D-9374FE71A6A6}" presName="node" presStyleLbl="node1" presStyleIdx="5" presStyleCnt="8">
        <dgm:presLayoutVars>
          <dgm:bulletEnabled val="1"/>
        </dgm:presLayoutVars>
      </dgm:prSet>
      <dgm:spPr/>
    </dgm:pt>
    <dgm:pt modelId="{CFF5ED93-66E7-4A13-B3BB-DD7EC2EE25B2}" type="pres">
      <dgm:prSet presAssocID="{5FB124B9-A0E6-4017-AE77-5DD540DC8DB2}" presName="sibTrans" presStyleCnt="0"/>
      <dgm:spPr/>
    </dgm:pt>
    <dgm:pt modelId="{910946B7-77E1-4B40-8CB0-7840F9C8B99D}" type="pres">
      <dgm:prSet presAssocID="{D54ED495-C598-4633-8AAD-425F359E3E12}" presName="node" presStyleLbl="node1" presStyleIdx="6" presStyleCnt="8">
        <dgm:presLayoutVars>
          <dgm:bulletEnabled val="1"/>
        </dgm:presLayoutVars>
      </dgm:prSet>
      <dgm:spPr/>
    </dgm:pt>
    <dgm:pt modelId="{C879C9F9-40F5-457C-8B32-3ED6C8159501}" type="pres">
      <dgm:prSet presAssocID="{013D5A18-D086-42F3-B2FC-E98BC6ECAAD8}" presName="sibTrans" presStyleCnt="0"/>
      <dgm:spPr/>
    </dgm:pt>
    <dgm:pt modelId="{A2E41B47-24E3-49B4-A3D0-B9B2D5328D82}" type="pres">
      <dgm:prSet presAssocID="{FCE93CF0-E7E0-4CBA-A2E4-2C763DB673A7}" presName="node" presStyleLbl="node1" presStyleIdx="7" presStyleCnt="8">
        <dgm:presLayoutVars>
          <dgm:bulletEnabled val="1"/>
        </dgm:presLayoutVars>
      </dgm:prSet>
      <dgm:spPr/>
    </dgm:pt>
  </dgm:ptLst>
  <dgm:cxnLst>
    <dgm:cxn modelId="{CA4A7F17-814D-413B-8BC6-6919840E5FE2}" srcId="{84B50CA0-65F1-440D-8962-7CF012C82BB1}" destId="{B230748E-AB95-4690-8553-09D78870922C}" srcOrd="3" destOrd="0" parTransId="{F9B6F8F6-6ABC-495C-8952-B762B1499950}" sibTransId="{054D1106-A9BE-4586-90EE-234FA4A6B470}"/>
    <dgm:cxn modelId="{494B4521-51E7-42CD-88E0-A37C81A8A8C8}" type="presOf" srcId="{D54ED495-C598-4633-8AAD-425F359E3E12}" destId="{910946B7-77E1-4B40-8CB0-7840F9C8B99D}" srcOrd="0" destOrd="0" presId="urn:microsoft.com/office/officeart/2005/8/layout/default"/>
    <dgm:cxn modelId="{16182B3A-0750-4169-BFAF-5E9E1234B978}" srcId="{84B50CA0-65F1-440D-8962-7CF012C82BB1}" destId="{665B796C-A43B-4A8C-892B-EFCD87A3B792}" srcOrd="2" destOrd="0" parTransId="{7DE0A784-7C8F-4AF2-814D-265B8E39137D}" sibTransId="{760685C6-C706-4283-A502-4CAD824F8FC0}"/>
    <dgm:cxn modelId="{06F23B3F-AFD4-43F7-BF7B-D1307D5CE5DA}" type="presOf" srcId="{B230748E-AB95-4690-8553-09D78870922C}" destId="{175BC36E-562C-40E4-8EAB-8ECEFAD475D0}" srcOrd="0" destOrd="0" presId="urn:microsoft.com/office/officeart/2005/8/layout/default"/>
    <dgm:cxn modelId="{C15C7C44-098E-4A5A-B40C-E1C7A441D79D}" type="presOf" srcId="{9D5EFC40-94FD-4A37-870D-9374FE71A6A6}" destId="{B12AD5CF-8DEC-4455-9CEC-916E87EF1E75}" srcOrd="0" destOrd="0" presId="urn:microsoft.com/office/officeart/2005/8/layout/default"/>
    <dgm:cxn modelId="{EBACE250-DD0B-44F2-AC51-254E75D80B82}" srcId="{84B50CA0-65F1-440D-8962-7CF012C82BB1}" destId="{9D5EFC40-94FD-4A37-870D-9374FE71A6A6}" srcOrd="5" destOrd="0" parTransId="{AE5B2D6A-CA3C-462F-A066-885DE6B0B152}" sibTransId="{5FB124B9-A0E6-4017-AE77-5DD540DC8DB2}"/>
    <dgm:cxn modelId="{8C2BC354-436C-423F-B751-63C5E9507C68}" srcId="{84B50CA0-65F1-440D-8962-7CF012C82BB1}" destId="{BAC38AD9-9030-49E6-A07B-9458BED200CC}" srcOrd="0" destOrd="0" parTransId="{1287D3B2-204B-41E1-B06A-1494A772EBA0}" sibTransId="{2BF84026-5632-43D4-B4B5-63E7E3ECC2D4}"/>
    <dgm:cxn modelId="{811E7191-D5C0-4015-ADEA-48079BDE10A1}" type="presOf" srcId="{B687848D-BA5B-4C26-A650-C4D7980D938B}" destId="{BFB556B0-131B-4461-9771-66C983270242}" srcOrd="0" destOrd="0" presId="urn:microsoft.com/office/officeart/2005/8/layout/default"/>
    <dgm:cxn modelId="{47404193-0D4C-42A6-A0F4-9EAF7A0FDE57}" type="presOf" srcId="{AE7023B8-197C-4F48-86B2-8198DFDF6EB7}" destId="{84FFD438-EAC1-4BD5-BFBE-9F0CE395C3BA}" srcOrd="0" destOrd="0" presId="urn:microsoft.com/office/officeart/2005/8/layout/default"/>
    <dgm:cxn modelId="{797E85AB-B367-4D11-B3FD-E20DD4D90950}" type="presOf" srcId="{84B50CA0-65F1-440D-8962-7CF012C82BB1}" destId="{3E57ECEF-4388-437B-B474-A1D7294C9C02}" srcOrd="0" destOrd="0" presId="urn:microsoft.com/office/officeart/2005/8/layout/default"/>
    <dgm:cxn modelId="{C41A73BA-16EB-49D4-AA6E-40DFA3303F88}" type="presOf" srcId="{BAC38AD9-9030-49E6-A07B-9458BED200CC}" destId="{715D1252-2117-4B4B-AE20-EA4335154F78}" srcOrd="0" destOrd="0" presId="urn:microsoft.com/office/officeart/2005/8/layout/default"/>
    <dgm:cxn modelId="{DE18E5C0-836C-4F1C-8DE3-73F11361C957}" srcId="{84B50CA0-65F1-440D-8962-7CF012C82BB1}" destId="{FCE93CF0-E7E0-4CBA-A2E4-2C763DB673A7}" srcOrd="7" destOrd="0" parTransId="{37A9B8F9-AA5A-4B1B-B3EB-10F7F2731ED9}" sibTransId="{70F3D78D-69E9-46E8-A1CD-3CCC6A61950D}"/>
    <dgm:cxn modelId="{8BDEEDC2-B5D9-471F-BD6A-CE34F340D30A}" srcId="{84B50CA0-65F1-440D-8962-7CF012C82BB1}" destId="{D54ED495-C598-4633-8AAD-425F359E3E12}" srcOrd="6" destOrd="0" parTransId="{40618C36-12C6-4D12-9867-4CAE3E5C0224}" sibTransId="{013D5A18-D086-42F3-B2FC-E98BC6ECAAD8}"/>
    <dgm:cxn modelId="{66AC5EDE-53D0-4C38-8AA4-B29AB8F4E17E}" srcId="{84B50CA0-65F1-440D-8962-7CF012C82BB1}" destId="{AE7023B8-197C-4F48-86B2-8198DFDF6EB7}" srcOrd="4" destOrd="0" parTransId="{FFF218E9-CE0F-4DF2-BA80-9CD2AB1E447E}" sibTransId="{5F73F936-E11E-4179-907B-08A9569EAE71}"/>
    <dgm:cxn modelId="{855677E4-7097-470B-A169-DBD7DE059CCA}" type="presOf" srcId="{665B796C-A43B-4A8C-892B-EFCD87A3B792}" destId="{2F771690-E793-42BC-B162-637F1B5F978B}" srcOrd="0" destOrd="0" presId="urn:microsoft.com/office/officeart/2005/8/layout/default"/>
    <dgm:cxn modelId="{742219FD-441E-437D-9611-00130C6872D5}" srcId="{84B50CA0-65F1-440D-8962-7CF012C82BB1}" destId="{B687848D-BA5B-4C26-A650-C4D7980D938B}" srcOrd="1" destOrd="0" parTransId="{9F5828F7-C71D-4416-AB71-0B6C77F70B89}" sibTransId="{8D071D91-3B58-4DEE-9A28-94D6A7384DE6}"/>
    <dgm:cxn modelId="{3A4ED4FE-A472-4A2C-B724-506B8AAAD06B}" type="presOf" srcId="{FCE93CF0-E7E0-4CBA-A2E4-2C763DB673A7}" destId="{A2E41B47-24E3-49B4-A3D0-B9B2D5328D82}" srcOrd="0" destOrd="0" presId="urn:microsoft.com/office/officeart/2005/8/layout/default"/>
    <dgm:cxn modelId="{6D98F4B1-9324-41C7-9304-940F0C3DE2DB}" type="presParOf" srcId="{3E57ECEF-4388-437B-B474-A1D7294C9C02}" destId="{715D1252-2117-4B4B-AE20-EA4335154F78}" srcOrd="0" destOrd="0" presId="urn:microsoft.com/office/officeart/2005/8/layout/default"/>
    <dgm:cxn modelId="{2F6E1148-7286-4C24-A4AF-8D717DF568D3}" type="presParOf" srcId="{3E57ECEF-4388-437B-B474-A1D7294C9C02}" destId="{6EEB293B-61F8-499B-9290-F64EC3E0BB98}" srcOrd="1" destOrd="0" presId="urn:microsoft.com/office/officeart/2005/8/layout/default"/>
    <dgm:cxn modelId="{9D6EC495-EBF8-4CF1-8DE3-6235109F4DD9}" type="presParOf" srcId="{3E57ECEF-4388-437B-B474-A1D7294C9C02}" destId="{BFB556B0-131B-4461-9771-66C983270242}" srcOrd="2" destOrd="0" presId="urn:microsoft.com/office/officeart/2005/8/layout/default"/>
    <dgm:cxn modelId="{7EC2A611-AD62-428D-AA28-C66D2C0D7991}" type="presParOf" srcId="{3E57ECEF-4388-437B-B474-A1D7294C9C02}" destId="{A1924F75-43FF-42F3-AF3C-9E6FA08564FD}" srcOrd="3" destOrd="0" presId="urn:microsoft.com/office/officeart/2005/8/layout/default"/>
    <dgm:cxn modelId="{FCE05963-8932-42D5-98FF-799572EEB241}" type="presParOf" srcId="{3E57ECEF-4388-437B-B474-A1D7294C9C02}" destId="{2F771690-E793-42BC-B162-637F1B5F978B}" srcOrd="4" destOrd="0" presId="urn:microsoft.com/office/officeart/2005/8/layout/default"/>
    <dgm:cxn modelId="{48B02899-FB36-47C2-B021-D6834222554A}" type="presParOf" srcId="{3E57ECEF-4388-437B-B474-A1D7294C9C02}" destId="{8ADA3DB4-A559-4ABD-A173-4877CF5E346C}" srcOrd="5" destOrd="0" presId="urn:microsoft.com/office/officeart/2005/8/layout/default"/>
    <dgm:cxn modelId="{1E5E5D10-5B74-4C45-A546-C3ECC2FEE596}" type="presParOf" srcId="{3E57ECEF-4388-437B-B474-A1D7294C9C02}" destId="{175BC36E-562C-40E4-8EAB-8ECEFAD475D0}" srcOrd="6" destOrd="0" presId="urn:microsoft.com/office/officeart/2005/8/layout/default"/>
    <dgm:cxn modelId="{C28BECC9-D7D2-4EC9-BC45-899DEDF749C5}" type="presParOf" srcId="{3E57ECEF-4388-437B-B474-A1D7294C9C02}" destId="{1485C234-4BAB-401A-AD0C-6B83356A7279}" srcOrd="7" destOrd="0" presId="urn:microsoft.com/office/officeart/2005/8/layout/default"/>
    <dgm:cxn modelId="{12347937-1ABD-476A-BEE4-CD2C44E74869}" type="presParOf" srcId="{3E57ECEF-4388-437B-B474-A1D7294C9C02}" destId="{84FFD438-EAC1-4BD5-BFBE-9F0CE395C3BA}" srcOrd="8" destOrd="0" presId="urn:microsoft.com/office/officeart/2005/8/layout/default"/>
    <dgm:cxn modelId="{C467B4EA-B3A0-4F45-BC89-31E7C622196E}" type="presParOf" srcId="{3E57ECEF-4388-437B-B474-A1D7294C9C02}" destId="{60152771-EEAC-48F3-AC9C-AC7BDE70B4E3}" srcOrd="9" destOrd="0" presId="urn:microsoft.com/office/officeart/2005/8/layout/default"/>
    <dgm:cxn modelId="{D7B4ACE6-85C2-4F4A-BD32-53B681CAD0DA}" type="presParOf" srcId="{3E57ECEF-4388-437B-B474-A1D7294C9C02}" destId="{B12AD5CF-8DEC-4455-9CEC-916E87EF1E75}" srcOrd="10" destOrd="0" presId="urn:microsoft.com/office/officeart/2005/8/layout/default"/>
    <dgm:cxn modelId="{C1E8FBC8-A421-4EBB-835C-8BBEE053E888}" type="presParOf" srcId="{3E57ECEF-4388-437B-B474-A1D7294C9C02}" destId="{CFF5ED93-66E7-4A13-B3BB-DD7EC2EE25B2}" srcOrd="11" destOrd="0" presId="urn:microsoft.com/office/officeart/2005/8/layout/default"/>
    <dgm:cxn modelId="{05341B87-2CC6-4932-BDAD-CB2499D187C6}" type="presParOf" srcId="{3E57ECEF-4388-437B-B474-A1D7294C9C02}" destId="{910946B7-77E1-4B40-8CB0-7840F9C8B99D}" srcOrd="12" destOrd="0" presId="urn:microsoft.com/office/officeart/2005/8/layout/default"/>
    <dgm:cxn modelId="{542629EA-5663-4DB4-9CD8-AB1CB0A35A75}" type="presParOf" srcId="{3E57ECEF-4388-437B-B474-A1D7294C9C02}" destId="{C879C9F9-40F5-457C-8B32-3ED6C8159501}" srcOrd="13" destOrd="0" presId="urn:microsoft.com/office/officeart/2005/8/layout/default"/>
    <dgm:cxn modelId="{8C574F6D-B24D-4F9D-9E40-6B8E27349235}" type="presParOf" srcId="{3E57ECEF-4388-437B-B474-A1D7294C9C02}" destId="{A2E41B47-24E3-49B4-A3D0-B9B2D5328D82}"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C4AC5A-6B2B-40DA-9D22-6499EB38D1A5}"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en-GB"/>
        </a:p>
      </dgm:t>
    </dgm:pt>
    <dgm:pt modelId="{D323492F-01FE-4B3C-AF38-57A5B5CD517E}">
      <dgm:prSet phldrT="[Text]"/>
      <dgm:spPr/>
      <dgm:t>
        <a:bodyPr/>
        <a:lstStyle/>
        <a:p>
          <a:r>
            <a:rPr lang="en-GB" b="1" dirty="0">
              <a:latin typeface="Arial" panose="020B0604020202020204" pitchFamily="34" charset="0"/>
              <a:cs typeface="Arial" panose="020B0604020202020204" pitchFamily="34" charset="0"/>
            </a:rPr>
            <a:t>Viral Marketing or Buzz Marketing</a:t>
          </a:r>
          <a:endParaRPr lang="en-GB" dirty="0"/>
        </a:p>
      </dgm:t>
    </dgm:pt>
    <dgm:pt modelId="{3608B065-80F3-461A-A4E8-38858E17BE9C}" type="parTrans" cxnId="{BBC794DE-40AC-45A3-8A53-CF2F28E71553}">
      <dgm:prSet/>
      <dgm:spPr/>
      <dgm:t>
        <a:bodyPr/>
        <a:lstStyle/>
        <a:p>
          <a:endParaRPr lang="en-GB"/>
        </a:p>
      </dgm:t>
    </dgm:pt>
    <dgm:pt modelId="{FE0CDF98-F6FB-4294-8B1D-8FC91F359BDD}" type="sibTrans" cxnId="{BBC794DE-40AC-45A3-8A53-CF2F28E71553}">
      <dgm:prSet/>
      <dgm:spPr/>
      <dgm:t>
        <a:bodyPr/>
        <a:lstStyle/>
        <a:p>
          <a:endParaRPr lang="en-GB"/>
        </a:p>
      </dgm:t>
    </dgm:pt>
    <dgm:pt modelId="{EB2E89E8-9F2B-4630-A8E3-296CD4D1DA2E}">
      <dgm:prSet phldrT="[Text]"/>
      <dgm:spPr/>
      <dgm:t>
        <a:bodyPr/>
        <a:lstStyle/>
        <a:p>
          <a:r>
            <a:rPr lang="en-GB" b="1" dirty="0">
              <a:latin typeface="Arial" panose="020B0604020202020204" pitchFamily="34" charset="0"/>
              <a:cs typeface="Arial" panose="020B0604020202020204" pitchFamily="34" charset="0"/>
            </a:rPr>
            <a:t>Email Marketing </a:t>
          </a:r>
          <a:endParaRPr lang="en-GB" dirty="0"/>
        </a:p>
      </dgm:t>
    </dgm:pt>
    <dgm:pt modelId="{CB910F71-52FD-4DAC-A412-294B3EBF88D1}" type="parTrans" cxnId="{9B2DD893-C0F6-44F0-B459-48087236076D}">
      <dgm:prSet/>
      <dgm:spPr/>
      <dgm:t>
        <a:bodyPr/>
        <a:lstStyle/>
        <a:p>
          <a:endParaRPr lang="en-GB"/>
        </a:p>
      </dgm:t>
    </dgm:pt>
    <dgm:pt modelId="{11AA08A1-BEB4-4215-88FC-113C67AA7E22}" type="sibTrans" cxnId="{9B2DD893-C0F6-44F0-B459-48087236076D}">
      <dgm:prSet/>
      <dgm:spPr/>
      <dgm:t>
        <a:bodyPr/>
        <a:lstStyle/>
        <a:p>
          <a:endParaRPr lang="en-GB"/>
        </a:p>
      </dgm:t>
    </dgm:pt>
    <dgm:pt modelId="{BEE3F712-21A8-40B1-B4C4-C187C56C3F30}">
      <dgm:prSet phldrT="[Text]"/>
      <dgm:spPr/>
      <dgm:t>
        <a:bodyPr/>
        <a:lstStyle/>
        <a:p>
          <a:pPr>
            <a:buNone/>
          </a:pPr>
          <a:r>
            <a:rPr lang="en-GB" b="1" dirty="0">
              <a:latin typeface="Arial" panose="020B0604020202020204" pitchFamily="34" charset="0"/>
              <a:cs typeface="Arial" panose="020B0604020202020204" pitchFamily="34" charset="0"/>
            </a:rPr>
            <a:t>Social Media Marketing (SMM)</a:t>
          </a:r>
          <a:endParaRPr lang="en-GB" dirty="0"/>
        </a:p>
      </dgm:t>
    </dgm:pt>
    <dgm:pt modelId="{71821888-75B2-48C1-8A76-CBDBE4502E16}" type="parTrans" cxnId="{A66DF053-5CDC-4F57-A512-0CCB4C3583EB}">
      <dgm:prSet/>
      <dgm:spPr/>
      <dgm:t>
        <a:bodyPr/>
        <a:lstStyle/>
        <a:p>
          <a:endParaRPr lang="en-GB"/>
        </a:p>
      </dgm:t>
    </dgm:pt>
    <dgm:pt modelId="{DF49F93C-E32F-4170-8504-43C16E51C77F}" type="sibTrans" cxnId="{A66DF053-5CDC-4F57-A512-0CCB4C3583EB}">
      <dgm:prSet/>
      <dgm:spPr/>
      <dgm:t>
        <a:bodyPr/>
        <a:lstStyle/>
        <a:p>
          <a:endParaRPr lang="en-GB"/>
        </a:p>
      </dgm:t>
    </dgm:pt>
    <dgm:pt modelId="{63543D19-8459-432B-A60A-C0D492968C91}">
      <dgm:prSet phldrT="[Text]"/>
      <dgm:spPr/>
      <dgm:t>
        <a:bodyPr/>
        <a:lstStyle/>
        <a:p>
          <a:r>
            <a:rPr lang="en-GB" b="1" dirty="0">
              <a:latin typeface="Arial" panose="020B0604020202020204" pitchFamily="34" charset="0"/>
              <a:cs typeface="Arial" panose="020B0604020202020204" pitchFamily="34" charset="0"/>
            </a:rPr>
            <a:t>Corporate Blogs </a:t>
          </a:r>
          <a:endParaRPr lang="en-GB" dirty="0"/>
        </a:p>
      </dgm:t>
    </dgm:pt>
    <dgm:pt modelId="{1E7A6153-593B-4EEB-81FF-3E8473811FDB}" type="parTrans" cxnId="{FE97C556-A1D6-4A09-927D-DC045554057B}">
      <dgm:prSet/>
      <dgm:spPr/>
      <dgm:t>
        <a:bodyPr/>
        <a:lstStyle/>
        <a:p>
          <a:endParaRPr lang="en-GB"/>
        </a:p>
      </dgm:t>
    </dgm:pt>
    <dgm:pt modelId="{91A444B4-9D41-4133-A05F-3C34B9E831D9}" type="sibTrans" cxnId="{FE97C556-A1D6-4A09-927D-DC045554057B}">
      <dgm:prSet/>
      <dgm:spPr/>
      <dgm:t>
        <a:bodyPr/>
        <a:lstStyle/>
        <a:p>
          <a:endParaRPr lang="en-GB"/>
        </a:p>
      </dgm:t>
    </dgm:pt>
    <dgm:pt modelId="{B8A465E6-367B-489A-B451-015D1A2E02D0}">
      <dgm:prSet phldrT="[Text]"/>
      <dgm:spPr/>
      <dgm:t>
        <a:bodyPr/>
        <a:lstStyle/>
        <a:p>
          <a:r>
            <a:rPr lang="en-GB" b="1" dirty="0">
              <a:latin typeface="Arial" panose="020B0604020202020204" pitchFamily="34" charset="0"/>
              <a:cs typeface="Arial" panose="020B0604020202020204" pitchFamily="34" charset="0"/>
            </a:rPr>
            <a:t>Mobile Apps</a:t>
          </a:r>
          <a:r>
            <a:rPr lang="en-GB" dirty="0">
              <a:latin typeface="Arial" panose="020B0604020202020204" pitchFamily="34" charset="0"/>
              <a:cs typeface="Arial" panose="020B0604020202020204" pitchFamily="34" charset="0"/>
            </a:rPr>
            <a:t> </a:t>
          </a:r>
          <a:endParaRPr lang="en-GB" dirty="0"/>
        </a:p>
      </dgm:t>
    </dgm:pt>
    <dgm:pt modelId="{53DC59DE-D32F-4B86-9B78-D06857550D9C}" type="parTrans" cxnId="{3D56576B-41B6-42DC-AAA9-8AB8CD09AC18}">
      <dgm:prSet/>
      <dgm:spPr/>
      <dgm:t>
        <a:bodyPr/>
        <a:lstStyle/>
        <a:p>
          <a:endParaRPr lang="en-GB"/>
        </a:p>
      </dgm:t>
    </dgm:pt>
    <dgm:pt modelId="{3C88FCEF-DADA-496D-B377-D9AA3F73CB6C}" type="sibTrans" cxnId="{3D56576B-41B6-42DC-AAA9-8AB8CD09AC18}">
      <dgm:prSet/>
      <dgm:spPr/>
      <dgm:t>
        <a:bodyPr/>
        <a:lstStyle/>
        <a:p>
          <a:endParaRPr lang="en-GB"/>
        </a:p>
      </dgm:t>
    </dgm:pt>
    <dgm:pt modelId="{AB7F1D4D-0E24-48BC-9506-FEBB68A45765}">
      <dgm:prSet/>
      <dgm:spPr/>
      <dgm:t>
        <a:bodyPr/>
        <a:lstStyle/>
        <a:p>
          <a:r>
            <a:rPr lang="en-GB" b="1" dirty="0">
              <a:latin typeface="Arial" panose="020B0604020202020204" pitchFamily="34" charset="0"/>
              <a:cs typeface="Arial" panose="020B0604020202020204" pitchFamily="34" charset="0"/>
            </a:rPr>
            <a:t>Electronic product configurators and verifiers</a:t>
          </a:r>
          <a:endParaRPr lang="en-GB" dirty="0"/>
        </a:p>
      </dgm:t>
    </dgm:pt>
    <dgm:pt modelId="{E12611BC-49A9-48C3-916B-68A56F3B4061}" type="parTrans" cxnId="{464C1484-20F9-4719-8C7F-B40191E0B824}">
      <dgm:prSet/>
      <dgm:spPr/>
      <dgm:t>
        <a:bodyPr/>
        <a:lstStyle/>
        <a:p>
          <a:endParaRPr lang="en-GB"/>
        </a:p>
      </dgm:t>
    </dgm:pt>
    <dgm:pt modelId="{2E678A56-AADA-4E19-9B1A-C01941EED178}" type="sibTrans" cxnId="{464C1484-20F9-4719-8C7F-B40191E0B824}">
      <dgm:prSet/>
      <dgm:spPr/>
      <dgm:t>
        <a:bodyPr/>
        <a:lstStyle/>
        <a:p>
          <a:endParaRPr lang="en-GB"/>
        </a:p>
      </dgm:t>
    </dgm:pt>
    <dgm:pt modelId="{5D7DEA06-3C17-4D26-98AB-1866BFBDF445}">
      <dgm:prSet/>
      <dgm:spPr/>
      <dgm:t>
        <a:bodyPr/>
        <a:lstStyle/>
        <a:p>
          <a:r>
            <a:rPr lang="en-GB" b="1" dirty="0">
              <a:latin typeface="Arial" panose="020B0604020202020204" pitchFamily="34" charset="0"/>
              <a:cs typeface="Arial" panose="020B0604020202020204" pitchFamily="34" charset="0"/>
            </a:rPr>
            <a:t>Affiliate Marketing </a:t>
          </a:r>
          <a:endParaRPr lang="en-GB" dirty="0"/>
        </a:p>
      </dgm:t>
    </dgm:pt>
    <dgm:pt modelId="{A5220020-733E-4247-8180-2140043F4FD4}" type="parTrans" cxnId="{00E2E63F-B8B4-445B-921C-8BB9BD9CE8A5}">
      <dgm:prSet/>
      <dgm:spPr/>
      <dgm:t>
        <a:bodyPr/>
        <a:lstStyle/>
        <a:p>
          <a:endParaRPr lang="en-GB"/>
        </a:p>
      </dgm:t>
    </dgm:pt>
    <dgm:pt modelId="{B2981BCF-4B87-4B3E-A38D-C5F843841440}" type="sibTrans" cxnId="{00E2E63F-B8B4-445B-921C-8BB9BD9CE8A5}">
      <dgm:prSet/>
      <dgm:spPr/>
      <dgm:t>
        <a:bodyPr/>
        <a:lstStyle/>
        <a:p>
          <a:endParaRPr lang="en-GB"/>
        </a:p>
      </dgm:t>
    </dgm:pt>
    <dgm:pt modelId="{8B96622B-1FE2-4774-AD71-10254EC70790}">
      <dgm:prSet/>
      <dgm:spPr/>
      <dgm:t>
        <a:bodyPr/>
        <a:lstStyle/>
        <a:p>
          <a:r>
            <a:rPr lang="en-GB" b="1" dirty="0">
              <a:latin typeface="Arial" panose="020B0604020202020204" pitchFamily="34" charset="0"/>
              <a:cs typeface="Arial" panose="020B0604020202020204" pitchFamily="34" charset="0"/>
            </a:rPr>
            <a:t>Electronic coupons</a:t>
          </a:r>
          <a:endParaRPr lang="en-GB" dirty="0"/>
        </a:p>
      </dgm:t>
    </dgm:pt>
    <dgm:pt modelId="{143F609A-C800-418B-BC5A-CCB27BE108C8}" type="parTrans" cxnId="{E9BF2359-B35D-4679-9A3F-ECA0D134AF07}">
      <dgm:prSet/>
      <dgm:spPr/>
      <dgm:t>
        <a:bodyPr/>
        <a:lstStyle/>
        <a:p>
          <a:endParaRPr lang="en-GB"/>
        </a:p>
      </dgm:t>
    </dgm:pt>
    <dgm:pt modelId="{CB2BAE8B-E2D8-41C6-AC78-232BB7B15D33}" type="sibTrans" cxnId="{E9BF2359-B35D-4679-9A3F-ECA0D134AF07}">
      <dgm:prSet/>
      <dgm:spPr/>
      <dgm:t>
        <a:bodyPr/>
        <a:lstStyle/>
        <a:p>
          <a:endParaRPr lang="en-GB"/>
        </a:p>
      </dgm:t>
    </dgm:pt>
    <dgm:pt modelId="{DE13E538-784D-49E5-A1E9-E97151ABBB4B}">
      <dgm:prSet/>
      <dgm:spPr/>
      <dgm:t>
        <a:bodyPr/>
        <a:lstStyle/>
        <a:p>
          <a:r>
            <a:rPr lang="en-GB" b="1" dirty="0">
              <a:latin typeface="Arial" panose="020B0604020202020204" pitchFamily="34" charset="0"/>
              <a:cs typeface="Arial" panose="020B0604020202020204" pitchFamily="34" charset="0"/>
            </a:rPr>
            <a:t>e-Survey</a:t>
          </a:r>
          <a:endParaRPr lang="en-GB" dirty="0"/>
        </a:p>
      </dgm:t>
    </dgm:pt>
    <dgm:pt modelId="{1D6B8187-832A-460B-8DD6-620B5A97DA35}" type="parTrans" cxnId="{DFD89AF6-2DE8-4858-B8B3-9CB86E379971}">
      <dgm:prSet/>
      <dgm:spPr/>
      <dgm:t>
        <a:bodyPr/>
        <a:lstStyle/>
        <a:p>
          <a:endParaRPr lang="en-GB"/>
        </a:p>
      </dgm:t>
    </dgm:pt>
    <dgm:pt modelId="{71E4AA6A-123E-4193-9C53-7694450B0CAF}" type="sibTrans" cxnId="{DFD89AF6-2DE8-4858-B8B3-9CB86E379971}">
      <dgm:prSet/>
      <dgm:spPr/>
      <dgm:t>
        <a:bodyPr/>
        <a:lstStyle/>
        <a:p>
          <a:endParaRPr lang="en-GB"/>
        </a:p>
      </dgm:t>
    </dgm:pt>
    <dgm:pt modelId="{13EEAF67-15D2-4C07-AB01-5DDC9DAFB9CB}">
      <dgm:prSet/>
      <dgm:spPr/>
      <dgm:t>
        <a:bodyPr/>
        <a:lstStyle/>
        <a:p>
          <a:r>
            <a:rPr lang="en-GB" b="1" dirty="0">
              <a:latin typeface="Arial" panose="020B0604020202020204" pitchFamily="34" charset="0"/>
              <a:cs typeface="Arial" panose="020B0604020202020204" pitchFamily="34" charset="0"/>
            </a:rPr>
            <a:t>Search Engine Marketing </a:t>
          </a:r>
          <a:endParaRPr lang="en-GB" dirty="0"/>
        </a:p>
      </dgm:t>
    </dgm:pt>
    <dgm:pt modelId="{9291EA15-D775-4FC8-AF83-A05C98C5FA26}" type="parTrans" cxnId="{BD78AB81-5042-4A6D-94D6-2F5862F7EC51}">
      <dgm:prSet/>
      <dgm:spPr/>
      <dgm:t>
        <a:bodyPr/>
        <a:lstStyle/>
        <a:p>
          <a:endParaRPr lang="en-GB"/>
        </a:p>
      </dgm:t>
    </dgm:pt>
    <dgm:pt modelId="{FDC5FE29-2256-4EDA-B990-C792A825E555}" type="sibTrans" cxnId="{BD78AB81-5042-4A6D-94D6-2F5862F7EC51}">
      <dgm:prSet/>
      <dgm:spPr/>
      <dgm:t>
        <a:bodyPr/>
        <a:lstStyle/>
        <a:p>
          <a:endParaRPr lang="en-GB"/>
        </a:p>
      </dgm:t>
    </dgm:pt>
    <dgm:pt modelId="{9BA924FD-B919-40DE-94CB-249CECB4ED37}" type="pres">
      <dgm:prSet presAssocID="{53C4AC5A-6B2B-40DA-9D22-6499EB38D1A5}" presName="diagram" presStyleCnt="0">
        <dgm:presLayoutVars>
          <dgm:dir/>
          <dgm:resizeHandles val="exact"/>
        </dgm:presLayoutVars>
      </dgm:prSet>
      <dgm:spPr/>
    </dgm:pt>
    <dgm:pt modelId="{AFE129CD-DE55-4587-B0F1-BE6CFA2C2FC4}" type="pres">
      <dgm:prSet presAssocID="{D323492F-01FE-4B3C-AF38-57A5B5CD517E}" presName="node" presStyleLbl="node1" presStyleIdx="0" presStyleCnt="10">
        <dgm:presLayoutVars>
          <dgm:bulletEnabled val="1"/>
        </dgm:presLayoutVars>
      </dgm:prSet>
      <dgm:spPr/>
    </dgm:pt>
    <dgm:pt modelId="{893B8C02-06E1-44A9-9B40-BACB9D7549BC}" type="pres">
      <dgm:prSet presAssocID="{FE0CDF98-F6FB-4294-8B1D-8FC91F359BDD}" presName="sibTrans" presStyleCnt="0"/>
      <dgm:spPr/>
    </dgm:pt>
    <dgm:pt modelId="{9F4E7FF5-7B2F-4433-9DE9-17BBA95649FD}" type="pres">
      <dgm:prSet presAssocID="{EB2E89E8-9F2B-4630-A8E3-296CD4D1DA2E}" presName="node" presStyleLbl="node1" presStyleIdx="1" presStyleCnt="10">
        <dgm:presLayoutVars>
          <dgm:bulletEnabled val="1"/>
        </dgm:presLayoutVars>
      </dgm:prSet>
      <dgm:spPr/>
    </dgm:pt>
    <dgm:pt modelId="{7C5A5240-9EC5-45C6-993A-8BCA48429516}" type="pres">
      <dgm:prSet presAssocID="{11AA08A1-BEB4-4215-88FC-113C67AA7E22}" presName="sibTrans" presStyleCnt="0"/>
      <dgm:spPr/>
    </dgm:pt>
    <dgm:pt modelId="{1562FE42-B1A0-4F80-97C4-F4A1C95A8DFA}" type="pres">
      <dgm:prSet presAssocID="{5D7DEA06-3C17-4D26-98AB-1866BFBDF445}" presName="node" presStyleLbl="node1" presStyleIdx="2" presStyleCnt="10">
        <dgm:presLayoutVars>
          <dgm:bulletEnabled val="1"/>
        </dgm:presLayoutVars>
      </dgm:prSet>
      <dgm:spPr/>
    </dgm:pt>
    <dgm:pt modelId="{5C8E9A31-E94C-4495-AE22-C0CB753740D2}" type="pres">
      <dgm:prSet presAssocID="{B2981BCF-4B87-4B3E-A38D-C5F843841440}" presName="sibTrans" presStyleCnt="0"/>
      <dgm:spPr/>
    </dgm:pt>
    <dgm:pt modelId="{523E99BC-E858-41D0-A246-6BB3D37C401D}" type="pres">
      <dgm:prSet presAssocID="{13EEAF67-15D2-4C07-AB01-5DDC9DAFB9CB}" presName="node" presStyleLbl="node1" presStyleIdx="3" presStyleCnt="10">
        <dgm:presLayoutVars>
          <dgm:bulletEnabled val="1"/>
        </dgm:presLayoutVars>
      </dgm:prSet>
      <dgm:spPr/>
    </dgm:pt>
    <dgm:pt modelId="{7C444B79-9249-4DC1-9C85-B8B6347BD898}" type="pres">
      <dgm:prSet presAssocID="{FDC5FE29-2256-4EDA-B990-C792A825E555}" presName="sibTrans" presStyleCnt="0"/>
      <dgm:spPr/>
    </dgm:pt>
    <dgm:pt modelId="{8DE556A1-2AE8-4D25-8013-C6F58880C9B5}" type="pres">
      <dgm:prSet presAssocID="{BEE3F712-21A8-40B1-B4C4-C187C56C3F30}" presName="node" presStyleLbl="node1" presStyleIdx="4" presStyleCnt="10">
        <dgm:presLayoutVars>
          <dgm:bulletEnabled val="1"/>
        </dgm:presLayoutVars>
      </dgm:prSet>
      <dgm:spPr/>
    </dgm:pt>
    <dgm:pt modelId="{2C32A8DB-4D73-4B51-AD1A-4A2910F8D26E}" type="pres">
      <dgm:prSet presAssocID="{DF49F93C-E32F-4170-8504-43C16E51C77F}" presName="sibTrans" presStyleCnt="0"/>
      <dgm:spPr/>
    </dgm:pt>
    <dgm:pt modelId="{0A7FF99C-2F16-4DED-8A8C-FE2EE5EDB910}" type="pres">
      <dgm:prSet presAssocID="{63543D19-8459-432B-A60A-C0D492968C91}" presName="node" presStyleLbl="node1" presStyleIdx="5" presStyleCnt="10">
        <dgm:presLayoutVars>
          <dgm:bulletEnabled val="1"/>
        </dgm:presLayoutVars>
      </dgm:prSet>
      <dgm:spPr/>
    </dgm:pt>
    <dgm:pt modelId="{D8908DCF-7674-4E45-8124-DCF7AD5FE90D}" type="pres">
      <dgm:prSet presAssocID="{91A444B4-9D41-4133-A05F-3C34B9E831D9}" presName="sibTrans" presStyleCnt="0"/>
      <dgm:spPr/>
    </dgm:pt>
    <dgm:pt modelId="{FEB656E1-9EF3-4706-8351-F5D1EDF36CEF}" type="pres">
      <dgm:prSet presAssocID="{B8A465E6-367B-489A-B451-015D1A2E02D0}" presName="node" presStyleLbl="node1" presStyleIdx="6" presStyleCnt="10">
        <dgm:presLayoutVars>
          <dgm:bulletEnabled val="1"/>
        </dgm:presLayoutVars>
      </dgm:prSet>
      <dgm:spPr/>
    </dgm:pt>
    <dgm:pt modelId="{C0387542-91D0-4BAE-BBFE-CF9C876FB8A0}" type="pres">
      <dgm:prSet presAssocID="{3C88FCEF-DADA-496D-B377-D9AA3F73CB6C}" presName="sibTrans" presStyleCnt="0"/>
      <dgm:spPr/>
    </dgm:pt>
    <dgm:pt modelId="{FB2925A8-E604-4396-91B1-CA695E070BEB}" type="pres">
      <dgm:prSet presAssocID="{AB7F1D4D-0E24-48BC-9506-FEBB68A45765}" presName="node" presStyleLbl="node1" presStyleIdx="7" presStyleCnt="10">
        <dgm:presLayoutVars>
          <dgm:bulletEnabled val="1"/>
        </dgm:presLayoutVars>
      </dgm:prSet>
      <dgm:spPr/>
    </dgm:pt>
    <dgm:pt modelId="{88291A9D-BA69-493A-BCD4-BACCC616347F}" type="pres">
      <dgm:prSet presAssocID="{2E678A56-AADA-4E19-9B1A-C01941EED178}" presName="sibTrans" presStyleCnt="0"/>
      <dgm:spPr/>
    </dgm:pt>
    <dgm:pt modelId="{01CFA9AC-9AE0-436B-84D3-379026CDE973}" type="pres">
      <dgm:prSet presAssocID="{8B96622B-1FE2-4774-AD71-10254EC70790}" presName="node" presStyleLbl="node1" presStyleIdx="8" presStyleCnt="10">
        <dgm:presLayoutVars>
          <dgm:bulletEnabled val="1"/>
        </dgm:presLayoutVars>
      </dgm:prSet>
      <dgm:spPr/>
    </dgm:pt>
    <dgm:pt modelId="{85E08D34-A7CA-4DFC-96A6-4118D2E38980}" type="pres">
      <dgm:prSet presAssocID="{CB2BAE8B-E2D8-41C6-AC78-232BB7B15D33}" presName="sibTrans" presStyleCnt="0"/>
      <dgm:spPr/>
    </dgm:pt>
    <dgm:pt modelId="{7FF1F68C-B958-4927-8200-1E293F99B943}" type="pres">
      <dgm:prSet presAssocID="{DE13E538-784D-49E5-A1E9-E97151ABBB4B}" presName="node" presStyleLbl="node1" presStyleIdx="9" presStyleCnt="10">
        <dgm:presLayoutVars>
          <dgm:bulletEnabled val="1"/>
        </dgm:presLayoutVars>
      </dgm:prSet>
      <dgm:spPr/>
    </dgm:pt>
  </dgm:ptLst>
  <dgm:cxnLst>
    <dgm:cxn modelId="{B872110D-C3DE-4C04-BF08-761C2C5AF88B}" type="presOf" srcId="{13EEAF67-15D2-4C07-AB01-5DDC9DAFB9CB}" destId="{523E99BC-E858-41D0-A246-6BB3D37C401D}" srcOrd="0" destOrd="0" presId="urn:microsoft.com/office/officeart/2005/8/layout/default"/>
    <dgm:cxn modelId="{18B3CD1F-1BD5-476F-8BD5-D2212AF213E8}" type="presOf" srcId="{5D7DEA06-3C17-4D26-98AB-1866BFBDF445}" destId="{1562FE42-B1A0-4F80-97C4-F4A1C95A8DFA}" srcOrd="0" destOrd="0" presId="urn:microsoft.com/office/officeart/2005/8/layout/default"/>
    <dgm:cxn modelId="{00E2E63F-B8B4-445B-921C-8BB9BD9CE8A5}" srcId="{53C4AC5A-6B2B-40DA-9D22-6499EB38D1A5}" destId="{5D7DEA06-3C17-4D26-98AB-1866BFBDF445}" srcOrd="2" destOrd="0" parTransId="{A5220020-733E-4247-8180-2140043F4FD4}" sibTransId="{B2981BCF-4B87-4B3E-A38D-C5F843841440}"/>
    <dgm:cxn modelId="{76A0776A-211E-4973-90D3-51697A8202C0}" type="presOf" srcId="{BEE3F712-21A8-40B1-B4C4-C187C56C3F30}" destId="{8DE556A1-2AE8-4D25-8013-C6F58880C9B5}" srcOrd="0" destOrd="0" presId="urn:microsoft.com/office/officeart/2005/8/layout/default"/>
    <dgm:cxn modelId="{3D56576B-41B6-42DC-AAA9-8AB8CD09AC18}" srcId="{53C4AC5A-6B2B-40DA-9D22-6499EB38D1A5}" destId="{B8A465E6-367B-489A-B451-015D1A2E02D0}" srcOrd="6" destOrd="0" parTransId="{53DC59DE-D32F-4B86-9B78-D06857550D9C}" sibTransId="{3C88FCEF-DADA-496D-B377-D9AA3F73CB6C}"/>
    <dgm:cxn modelId="{A66DF053-5CDC-4F57-A512-0CCB4C3583EB}" srcId="{53C4AC5A-6B2B-40DA-9D22-6499EB38D1A5}" destId="{BEE3F712-21A8-40B1-B4C4-C187C56C3F30}" srcOrd="4" destOrd="0" parTransId="{71821888-75B2-48C1-8A76-CBDBE4502E16}" sibTransId="{DF49F93C-E32F-4170-8504-43C16E51C77F}"/>
    <dgm:cxn modelId="{E3061154-19FB-48E5-BDDB-B4E63377CC38}" type="presOf" srcId="{53C4AC5A-6B2B-40DA-9D22-6499EB38D1A5}" destId="{9BA924FD-B919-40DE-94CB-249CECB4ED37}" srcOrd="0" destOrd="0" presId="urn:microsoft.com/office/officeart/2005/8/layout/default"/>
    <dgm:cxn modelId="{FE97C556-A1D6-4A09-927D-DC045554057B}" srcId="{53C4AC5A-6B2B-40DA-9D22-6499EB38D1A5}" destId="{63543D19-8459-432B-A60A-C0D492968C91}" srcOrd="5" destOrd="0" parTransId="{1E7A6153-593B-4EEB-81FF-3E8473811FDB}" sibTransId="{91A444B4-9D41-4133-A05F-3C34B9E831D9}"/>
    <dgm:cxn modelId="{E9BF2359-B35D-4679-9A3F-ECA0D134AF07}" srcId="{53C4AC5A-6B2B-40DA-9D22-6499EB38D1A5}" destId="{8B96622B-1FE2-4774-AD71-10254EC70790}" srcOrd="8" destOrd="0" parTransId="{143F609A-C800-418B-BC5A-CCB27BE108C8}" sibTransId="{CB2BAE8B-E2D8-41C6-AC78-232BB7B15D33}"/>
    <dgm:cxn modelId="{D624FA7E-B2D3-436A-9436-D8AE8A03C56B}" type="presOf" srcId="{B8A465E6-367B-489A-B451-015D1A2E02D0}" destId="{FEB656E1-9EF3-4706-8351-F5D1EDF36CEF}" srcOrd="0" destOrd="0" presId="urn:microsoft.com/office/officeart/2005/8/layout/default"/>
    <dgm:cxn modelId="{BD78AB81-5042-4A6D-94D6-2F5862F7EC51}" srcId="{53C4AC5A-6B2B-40DA-9D22-6499EB38D1A5}" destId="{13EEAF67-15D2-4C07-AB01-5DDC9DAFB9CB}" srcOrd="3" destOrd="0" parTransId="{9291EA15-D775-4FC8-AF83-A05C98C5FA26}" sibTransId="{FDC5FE29-2256-4EDA-B990-C792A825E555}"/>
    <dgm:cxn modelId="{AC4FEE83-9B20-4146-BD9C-1555CA7C254E}" type="presOf" srcId="{AB7F1D4D-0E24-48BC-9506-FEBB68A45765}" destId="{FB2925A8-E604-4396-91B1-CA695E070BEB}" srcOrd="0" destOrd="0" presId="urn:microsoft.com/office/officeart/2005/8/layout/default"/>
    <dgm:cxn modelId="{464C1484-20F9-4719-8C7F-B40191E0B824}" srcId="{53C4AC5A-6B2B-40DA-9D22-6499EB38D1A5}" destId="{AB7F1D4D-0E24-48BC-9506-FEBB68A45765}" srcOrd="7" destOrd="0" parTransId="{E12611BC-49A9-48C3-916B-68A56F3B4061}" sibTransId="{2E678A56-AADA-4E19-9B1A-C01941EED178}"/>
    <dgm:cxn modelId="{CD3E9889-1867-49DD-8C02-FCC502C61A3B}" type="presOf" srcId="{D323492F-01FE-4B3C-AF38-57A5B5CD517E}" destId="{AFE129CD-DE55-4587-B0F1-BE6CFA2C2FC4}" srcOrd="0" destOrd="0" presId="urn:microsoft.com/office/officeart/2005/8/layout/default"/>
    <dgm:cxn modelId="{52575793-FA7C-4604-A852-3DDAF50264E7}" type="presOf" srcId="{DE13E538-784D-49E5-A1E9-E97151ABBB4B}" destId="{7FF1F68C-B958-4927-8200-1E293F99B943}" srcOrd="0" destOrd="0" presId="urn:microsoft.com/office/officeart/2005/8/layout/default"/>
    <dgm:cxn modelId="{9B2DD893-C0F6-44F0-B459-48087236076D}" srcId="{53C4AC5A-6B2B-40DA-9D22-6499EB38D1A5}" destId="{EB2E89E8-9F2B-4630-A8E3-296CD4D1DA2E}" srcOrd="1" destOrd="0" parTransId="{CB910F71-52FD-4DAC-A412-294B3EBF88D1}" sibTransId="{11AA08A1-BEB4-4215-88FC-113C67AA7E22}"/>
    <dgm:cxn modelId="{4E63B094-CB6C-4BD2-A095-25345AD13E3E}" type="presOf" srcId="{63543D19-8459-432B-A60A-C0D492968C91}" destId="{0A7FF99C-2F16-4DED-8A8C-FE2EE5EDB910}" srcOrd="0" destOrd="0" presId="urn:microsoft.com/office/officeart/2005/8/layout/default"/>
    <dgm:cxn modelId="{BBC794DE-40AC-45A3-8A53-CF2F28E71553}" srcId="{53C4AC5A-6B2B-40DA-9D22-6499EB38D1A5}" destId="{D323492F-01FE-4B3C-AF38-57A5B5CD517E}" srcOrd="0" destOrd="0" parTransId="{3608B065-80F3-461A-A4E8-38858E17BE9C}" sibTransId="{FE0CDF98-F6FB-4294-8B1D-8FC91F359BDD}"/>
    <dgm:cxn modelId="{2EE1CBF4-7DFB-4E2A-9D4C-857BC6E8F8F1}" type="presOf" srcId="{EB2E89E8-9F2B-4630-A8E3-296CD4D1DA2E}" destId="{9F4E7FF5-7B2F-4433-9DE9-17BBA95649FD}" srcOrd="0" destOrd="0" presId="urn:microsoft.com/office/officeart/2005/8/layout/default"/>
    <dgm:cxn modelId="{DFD89AF6-2DE8-4858-B8B3-9CB86E379971}" srcId="{53C4AC5A-6B2B-40DA-9D22-6499EB38D1A5}" destId="{DE13E538-784D-49E5-A1E9-E97151ABBB4B}" srcOrd="9" destOrd="0" parTransId="{1D6B8187-832A-460B-8DD6-620B5A97DA35}" sibTransId="{71E4AA6A-123E-4193-9C53-7694450B0CAF}"/>
    <dgm:cxn modelId="{5C5C7AFB-4AF9-4093-A838-7CDC2D3E7202}" type="presOf" srcId="{8B96622B-1FE2-4774-AD71-10254EC70790}" destId="{01CFA9AC-9AE0-436B-84D3-379026CDE973}" srcOrd="0" destOrd="0" presId="urn:microsoft.com/office/officeart/2005/8/layout/default"/>
    <dgm:cxn modelId="{6DFD0ED5-0306-48B5-900D-C1FB11E49EAA}" type="presParOf" srcId="{9BA924FD-B919-40DE-94CB-249CECB4ED37}" destId="{AFE129CD-DE55-4587-B0F1-BE6CFA2C2FC4}" srcOrd="0" destOrd="0" presId="urn:microsoft.com/office/officeart/2005/8/layout/default"/>
    <dgm:cxn modelId="{FE0190CC-1DF2-437A-B4EF-D6FD90364A7F}" type="presParOf" srcId="{9BA924FD-B919-40DE-94CB-249CECB4ED37}" destId="{893B8C02-06E1-44A9-9B40-BACB9D7549BC}" srcOrd="1" destOrd="0" presId="urn:microsoft.com/office/officeart/2005/8/layout/default"/>
    <dgm:cxn modelId="{C1229CA2-3038-4D30-BD30-48276C7B15D5}" type="presParOf" srcId="{9BA924FD-B919-40DE-94CB-249CECB4ED37}" destId="{9F4E7FF5-7B2F-4433-9DE9-17BBA95649FD}" srcOrd="2" destOrd="0" presId="urn:microsoft.com/office/officeart/2005/8/layout/default"/>
    <dgm:cxn modelId="{FF857F9C-9200-4C36-A918-449E02347983}" type="presParOf" srcId="{9BA924FD-B919-40DE-94CB-249CECB4ED37}" destId="{7C5A5240-9EC5-45C6-993A-8BCA48429516}" srcOrd="3" destOrd="0" presId="urn:microsoft.com/office/officeart/2005/8/layout/default"/>
    <dgm:cxn modelId="{3544BE70-1E2C-4196-A62C-F640AE8D4BBE}" type="presParOf" srcId="{9BA924FD-B919-40DE-94CB-249CECB4ED37}" destId="{1562FE42-B1A0-4F80-97C4-F4A1C95A8DFA}" srcOrd="4" destOrd="0" presId="urn:microsoft.com/office/officeart/2005/8/layout/default"/>
    <dgm:cxn modelId="{1D330AE0-379A-4E08-8B15-417887EA550E}" type="presParOf" srcId="{9BA924FD-B919-40DE-94CB-249CECB4ED37}" destId="{5C8E9A31-E94C-4495-AE22-C0CB753740D2}" srcOrd="5" destOrd="0" presId="urn:microsoft.com/office/officeart/2005/8/layout/default"/>
    <dgm:cxn modelId="{A48CBB69-92FB-4D58-86ED-C0F5A8A7655E}" type="presParOf" srcId="{9BA924FD-B919-40DE-94CB-249CECB4ED37}" destId="{523E99BC-E858-41D0-A246-6BB3D37C401D}" srcOrd="6" destOrd="0" presId="urn:microsoft.com/office/officeart/2005/8/layout/default"/>
    <dgm:cxn modelId="{9FCE1527-1D4D-4B21-91BE-CFD758F1DC13}" type="presParOf" srcId="{9BA924FD-B919-40DE-94CB-249CECB4ED37}" destId="{7C444B79-9249-4DC1-9C85-B8B6347BD898}" srcOrd="7" destOrd="0" presId="urn:microsoft.com/office/officeart/2005/8/layout/default"/>
    <dgm:cxn modelId="{F1F76813-A02C-4E56-A542-A0345ED76198}" type="presParOf" srcId="{9BA924FD-B919-40DE-94CB-249CECB4ED37}" destId="{8DE556A1-2AE8-4D25-8013-C6F58880C9B5}" srcOrd="8" destOrd="0" presId="urn:microsoft.com/office/officeart/2005/8/layout/default"/>
    <dgm:cxn modelId="{62123CDE-2DA5-4AEB-9156-45350057CF2C}" type="presParOf" srcId="{9BA924FD-B919-40DE-94CB-249CECB4ED37}" destId="{2C32A8DB-4D73-4B51-AD1A-4A2910F8D26E}" srcOrd="9" destOrd="0" presId="urn:microsoft.com/office/officeart/2005/8/layout/default"/>
    <dgm:cxn modelId="{F9C80CF4-F49C-42C7-82D7-8EA20014911D}" type="presParOf" srcId="{9BA924FD-B919-40DE-94CB-249CECB4ED37}" destId="{0A7FF99C-2F16-4DED-8A8C-FE2EE5EDB910}" srcOrd="10" destOrd="0" presId="urn:microsoft.com/office/officeart/2005/8/layout/default"/>
    <dgm:cxn modelId="{F19E8BB3-4FC8-4BF7-9A82-1DEAEE5297F1}" type="presParOf" srcId="{9BA924FD-B919-40DE-94CB-249CECB4ED37}" destId="{D8908DCF-7674-4E45-8124-DCF7AD5FE90D}" srcOrd="11" destOrd="0" presId="urn:microsoft.com/office/officeart/2005/8/layout/default"/>
    <dgm:cxn modelId="{DCC1D077-56F7-473B-8777-4DC42D2483A9}" type="presParOf" srcId="{9BA924FD-B919-40DE-94CB-249CECB4ED37}" destId="{FEB656E1-9EF3-4706-8351-F5D1EDF36CEF}" srcOrd="12" destOrd="0" presId="urn:microsoft.com/office/officeart/2005/8/layout/default"/>
    <dgm:cxn modelId="{FD8C3CA3-952F-44CB-8078-05308C21CC5E}" type="presParOf" srcId="{9BA924FD-B919-40DE-94CB-249CECB4ED37}" destId="{C0387542-91D0-4BAE-BBFE-CF9C876FB8A0}" srcOrd="13" destOrd="0" presId="urn:microsoft.com/office/officeart/2005/8/layout/default"/>
    <dgm:cxn modelId="{6A900F6F-264B-4B08-A2D8-BE334A19566E}" type="presParOf" srcId="{9BA924FD-B919-40DE-94CB-249CECB4ED37}" destId="{FB2925A8-E604-4396-91B1-CA695E070BEB}" srcOrd="14" destOrd="0" presId="urn:microsoft.com/office/officeart/2005/8/layout/default"/>
    <dgm:cxn modelId="{246243D8-4460-47ED-A422-DE250A78621D}" type="presParOf" srcId="{9BA924FD-B919-40DE-94CB-249CECB4ED37}" destId="{88291A9D-BA69-493A-BCD4-BACCC616347F}" srcOrd="15" destOrd="0" presId="urn:microsoft.com/office/officeart/2005/8/layout/default"/>
    <dgm:cxn modelId="{4D7F2B47-2E12-4662-8199-CC5E48283791}" type="presParOf" srcId="{9BA924FD-B919-40DE-94CB-249CECB4ED37}" destId="{01CFA9AC-9AE0-436B-84D3-379026CDE973}" srcOrd="16" destOrd="0" presId="urn:microsoft.com/office/officeart/2005/8/layout/default"/>
    <dgm:cxn modelId="{6F5C4550-7690-454E-819F-32553432EC3B}" type="presParOf" srcId="{9BA924FD-B919-40DE-94CB-249CECB4ED37}" destId="{85E08D34-A7CA-4DFC-96A6-4118D2E38980}" srcOrd="17" destOrd="0" presId="urn:microsoft.com/office/officeart/2005/8/layout/default"/>
    <dgm:cxn modelId="{BF57519C-141E-469C-8E15-811FF7FC1A86}" type="presParOf" srcId="{9BA924FD-B919-40DE-94CB-249CECB4ED37}" destId="{7FF1F68C-B958-4927-8200-1E293F99B943}"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EA87ACE-791C-4721-91DD-DFB1E1B5603D}"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en-GB"/>
        </a:p>
      </dgm:t>
    </dgm:pt>
    <dgm:pt modelId="{A24CD5D0-8214-4777-8B47-72568B6A0BB5}">
      <dgm:prSet phldrT="[Text]"/>
      <dgm:spPr/>
      <dgm:t>
        <a:bodyPr/>
        <a:lstStyle/>
        <a:p>
          <a:r>
            <a:rPr lang="en-GB" b="1" dirty="0">
              <a:latin typeface="Arial" panose="020B0604020202020204" pitchFamily="34" charset="0"/>
              <a:cs typeface="Arial" panose="020B0604020202020204" pitchFamily="34" charset="0"/>
            </a:rPr>
            <a:t>Web Logs</a:t>
          </a:r>
          <a:endParaRPr lang="en-GB" dirty="0"/>
        </a:p>
      </dgm:t>
    </dgm:pt>
    <dgm:pt modelId="{91F3F071-CF30-47D2-AA71-F1C255611ABC}" type="parTrans" cxnId="{153A3446-BEBD-46B9-B0D1-F41BF69A7237}">
      <dgm:prSet/>
      <dgm:spPr/>
      <dgm:t>
        <a:bodyPr/>
        <a:lstStyle/>
        <a:p>
          <a:endParaRPr lang="en-GB"/>
        </a:p>
      </dgm:t>
    </dgm:pt>
    <dgm:pt modelId="{E061E0E9-25D8-41C8-8915-ADC25C4D43C8}" type="sibTrans" cxnId="{153A3446-BEBD-46B9-B0D1-F41BF69A7237}">
      <dgm:prSet/>
      <dgm:spPr/>
      <dgm:t>
        <a:bodyPr/>
        <a:lstStyle/>
        <a:p>
          <a:endParaRPr lang="en-GB"/>
        </a:p>
      </dgm:t>
    </dgm:pt>
    <dgm:pt modelId="{BF1036AF-6C22-48DE-840F-8E5F490505BA}">
      <dgm:prSet phldrT="[Text]"/>
      <dgm:spPr/>
      <dgm:t>
        <a:bodyPr/>
        <a:lstStyle/>
        <a:p>
          <a:r>
            <a:rPr lang="en-GB" b="1" dirty="0">
              <a:latin typeface="Arial" panose="020B0604020202020204" pitchFamily="34" charset="0"/>
              <a:cs typeface="Arial" panose="020B0604020202020204" pitchFamily="34" charset="0"/>
            </a:rPr>
            <a:t>JavaScript Tagging </a:t>
          </a:r>
          <a:endParaRPr lang="en-GB" dirty="0"/>
        </a:p>
      </dgm:t>
    </dgm:pt>
    <dgm:pt modelId="{6716042D-50DD-4AB5-8748-5B5B6DCE1E36}" type="parTrans" cxnId="{59394AFB-F2B2-45C3-8FF7-FF75EB63ECEB}">
      <dgm:prSet/>
      <dgm:spPr/>
      <dgm:t>
        <a:bodyPr/>
        <a:lstStyle/>
        <a:p>
          <a:endParaRPr lang="en-GB"/>
        </a:p>
      </dgm:t>
    </dgm:pt>
    <dgm:pt modelId="{D86A8E4D-390F-4456-8332-3DE69213D9FD}" type="sibTrans" cxnId="{59394AFB-F2B2-45C3-8FF7-FF75EB63ECEB}">
      <dgm:prSet/>
      <dgm:spPr/>
      <dgm:t>
        <a:bodyPr/>
        <a:lstStyle/>
        <a:p>
          <a:endParaRPr lang="en-GB"/>
        </a:p>
      </dgm:t>
    </dgm:pt>
    <dgm:pt modelId="{502BB274-DF6B-4439-A70B-9B97DACB3CDD}">
      <dgm:prSet phldrT="[Text]"/>
      <dgm:spPr/>
      <dgm:t>
        <a:bodyPr/>
        <a:lstStyle/>
        <a:p>
          <a:pPr>
            <a:buNone/>
          </a:pPr>
          <a:r>
            <a:rPr lang="en-GB" b="1" dirty="0">
              <a:latin typeface="Arial" panose="020B0604020202020204" pitchFamily="34" charset="0"/>
              <a:cs typeface="Arial" panose="020B0604020202020204" pitchFamily="34" charset="0"/>
            </a:rPr>
            <a:t>Web Beacons</a:t>
          </a:r>
          <a:endParaRPr lang="en-GB" dirty="0"/>
        </a:p>
      </dgm:t>
    </dgm:pt>
    <dgm:pt modelId="{6DF30F3D-7564-42E1-B1BA-5EA34CDEBC4E}" type="parTrans" cxnId="{4BD94435-C99A-4745-B682-B3CBCB29793D}">
      <dgm:prSet/>
      <dgm:spPr/>
      <dgm:t>
        <a:bodyPr/>
        <a:lstStyle/>
        <a:p>
          <a:endParaRPr lang="en-GB"/>
        </a:p>
      </dgm:t>
    </dgm:pt>
    <dgm:pt modelId="{73E03E95-AB61-4D2B-B4B7-101481EBBE7C}" type="sibTrans" cxnId="{4BD94435-C99A-4745-B682-B3CBCB29793D}">
      <dgm:prSet/>
      <dgm:spPr/>
      <dgm:t>
        <a:bodyPr/>
        <a:lstStyle/>
        <a:p>
          <a:endParaRPr lang="en-GB"/>
        </a:p>
      </dgm:t>
    </dgm:pt>
    <dgm:pt modelId="{5F6E3ADC-63AF-45AC-ACF4-E97D8BCDA789}">
      <dgm:prSet phldrT="[Text]"/>
      <dgm:spPr/>
      <dgm:t>
        <a:bodyPr/>
        <a:lstStyle/>
        <a:p>
          <a:r>
            <a:rPr lang="en-GB" b="1" dirty="0">
              <a:latin typeface="Arial" panose="020B0604020202020204" pitchFamily="34" charset="0"/>
              <a:cs typeface="Arial" panose="020B0604020202020204" pitchFamily="34" charset="0"/>
            </a:rPr>
            <a:t>Packet Sniffing </a:t>
          </a:r>
          <a:endParaRPr lang="en-GB" dirty="0"/>
        </a:p>
      </dgm:t>
    </dgm:pt>
    <dgm:pt modelId="{B9824564-C567-4D12-BDFF-5B1F549E4D50}" type="parTrans" cxnId="{C173BF1E-6F62-4071-9EF8-1B8410AAEE8C}">
      <dgm:prSet/>
      <dgm:spPr/>
      <dgm:t>
        <a:bodyPr/>
        <a:lstStyle/>
        <a:p>
          <a:endParaRPr lang="en-GB"/>
        </a:p>
      </dgm:t>
    </dgm:pt>
    <dgm:pt modelId="{8118BF05-F502-44FF-86E8-C9E19B6EBB58}" type="sibTrans" cxnId="{C173BF1E-6F62-4071-9EF8-1B8410AAEE8C}">
      <dgm:prSet/>
      <dgm:spPr/>
      <dgm:t>
        <a:bodyPr/>
        <a:lstStyle/>
        <a:p>
          <a:endParaRPr lang="en-GB"/>
        </a:p>
      </dgm:t>
    </dgm:pt>
    <dgm:pt modelId="{6709B03B-2A06-45C6-8EFF-0BB0DD5891B5}" type="pres">
      <dgm:prSet presAssocID="{9EA87ACE-791C-4721-91DD-DFB1E1B5603D}" presName="diagram" presStyleCnt="0">
        <dgm:presLayoutVars>
          <dgm:dir/>
          <dgm:resizeHandles val="exact"/>
        </dgm:presLayoutVars>
      </dgm:prSet>
      <dgm:spPr/>
    </dgm:pt>
    <dgm:pt modelId="{A80C54D1-8131-4B57-8E4B-8D67D5B52C97}" type="pres">
      <dgm:prSet presAssocID="{A24CD5D0-8214-4777-8B47-72568B6A0BB5}" presName="node" presStyleLbl="node1" presStyleIdx="0" presStyleCnt="4">
        <dgm:presLayoutVars>
          <dgm:bulletEnabled val="1"/>
        </dgm:presLayoutVars>
      </dgm:prSet>
      <dgm:spPr/>
    </dgm:pt>
    <dgm:pt modelId="{F82CF44A-2EA2-46E8-A886-F59665ADB35B}" type="pres">
      <dgm:prSet presAssocID="{E061E0E9-25D8-41C8-8915-ADC25C4D43C8}" presName="sibTrans" presStyleCnt="0"/>
      <dgm:spPr/>
    </dgm:pt>
    <dgm:pt modelId="{C25C16D6-4106-4CA1-9501-19363F77CA7D}" type="pres">
      <dgm:prSet presAssocID="{BF1036AF-6C22-48DE-840F-8E5F490505BA}" presName="node" presStyleLbl="node1" presStyleIdx="1" presStyleCnt="4">
        <dgm:presLayoutVars>
          <dgm:bulletEnabled val="1"/>
        </dgm:presLayoutVars>
      </dgm:prSet>
      <dgm:spPr/>
    </dgm:pt>
    <dgm:pt modelId="{7294693F-CD59-459D-941C-EF1C5DA78DD9}" type="pres">
      <dgm:prSet presAssocID="{D86A8E4D-390F-4456-8332-3DE69213D9FD}" presName="sibTrans" presStyleCnt="0"/>
      <dgm:spPr/>
    </dgm:pt>
    <dgm:pt modelId="{CE8BD8B2-DEAD-4315-9AD0-4D8979019E67}" type="pres">
      <dgm:prSet presAssocID="{502BB274-DF6B-4439-A70B-9B97DACB3CDD}" presName="node" presStyleLbl="node1" presStyleIdx="2" presStyleCnt="4">
        <dgm:presLayoutVars>
          <dgm:bulletEnabled val="1"/>
        </dgm:presLayoutVars>
      </dgm:prSet>
      <dgm:spPr/>
    </dgm:pt>
    <dgm:pt modelId="{767FC3E6-35BC-4260-A26E-7BE2FA24956C}" type="pres">
      <dgm:prSet presAssocID="{73E03E95-AB61-4D2B-B4B7-101481EBBE7C}" presName="sibTrans" presStyleCnt="0"/>
      <dgm:spPr/>
    </dgm:pt>
    <dgm:pt modelId="{F54D5675-DA68-44AF-93AF-058BF07F7B85}" type="pres">
      <dgm:prSet presAssocID="{5F6E3ADC-63AF-45AC-ACF4-E97D8BCDA789}" presName="node" presStyleLbl="node1" presStyleIdx="3" presStyleCnt="4">
        <dgm:presLayoutVars>
          <dgm:bulletEnabled val="1"/>
        </dgm:presLayoutVars>
      </dgm:prSet>
      <dgm:spPr/>
    </dgm:pt>
  </dgm:ptLst>
  <dgm:cxnLst>
    <dgm:cxn modelId="{474E5513-7040-4016-B1D9-2A77BC020BD7}" type="presOf" srcId="{5F6E3ADC-63AF-45AC-ACF4-E97D8BCDA789}" destId="{F54D5675-DA68-44AF-93AF-058BF07F7B85}" srcOrd="0" destOrd="0" presId="urn:microsoft.com/office/officeart/2005/8/layout/default"/>
    <dgm:cxn modelId="{C173BF1E-6F62-4071-9EF8-1B8410AAEE8C}" srcId="{9EA87ACE-791C-4721-91DD-DFB1E1B5603D}" destId="{5F6E3ADC-63AF-45AC-ACF4-E97D8BCDA789}" srcOrd="3" destOrd="0" parTransId="{B9824564-C567-4D12-BDFF-5B1F549E4D50}" sibTransId="{8118BF05-F502-44FF-86E8-C9E19B6EBB58}"/>
    <dgm:cxn modelId="{4BD94435-C99A-4745-B682-B3CBCB29793D}" srcId="{9EA87ACE-791C-4721-91DD-DFB1E1B5603D}" destId="{502BB274-DF6B-4439-A70B-9B97DACB3CDD}" srcOrd="2" destOrd="0" parTransId="{6DF30F3D-7564-42E1-B1BA-5EA34CDEBC4E}" sibTransId="{73E03E95-AB61-4D2B-B4B7-101481EBBE7C}"/>
    <dgm:cxn modelId="{608D4142-FC04-4A60-AED8-463383E59CCD}" type="presOf" srcId="{BF1036AF-6C22-48DE-840F-8E5F490505BA}" destId="{C25C16D6-4106-4CA1-9501-19363F77CA7D}" srcOrd="0" destOrd="0" presId="urn:microsoft.com/office/officeart/2005/8/layout/default"/>
    <dgm:cxn modelId="{153A3446-BEBD-46B9-B0D1-F41BF69A7237}" srcId="{9EA87ACE-791C-4721-91DD-DFB1E1B5603D}" destId="{A24CD5D0-8214-4777-8B47-72568B6A0BB5}" srcOrd="0" destOrd="0" parTransId="{91F3F071-CF30-47D2-AA71-F1C255611ABC}" sibTransId="{E061E0E9-25D8-41C8-8915-ADC25C4D43C8}"/>
    <dgm:cxn modelId="{5928EE81-8A3B-4258-8CD3-8504F3CD778E}" type="presOf" srcId="{502BB274-DF6B-4439-A70B-9B97DACB3CDD}" destId="{CE8BD8B2-DEAD-4315-9AD0-4D8979019E67}" srcOrd="0" destOrd="0" presId="urn:microsoft.com/office/officeart/2005/8/layout/default"/>
    <dgm:cxn modelId="{50DDDCB1-1124-486D-A502-8B3C1E338A3F}" type="presOf" srcId="{9EA87ACE-791C-4721-91DD-DFB1E1B5603D}" destId="{6709B03B-2A06-45C6-8EFF-0BB0DD5891B5}" srcOrd="0" destOrd="0" presId="urn:microsoft.com/office/officeart/2005/8/layout/default"/>
    <dgm:cxn modelId="{B17DBABD-6CD6-425C-A3F5-C1F56B991C87}" type="presOf" srcId="{A24CD5D0-8214-4777-8B47-72568B6A0BB5}" destId="{A80C54D1-8131-4B57-8E4B-8D67D5B52C97}" srcOrd="0" destOrd="0" presId="urn:microsoft.com/office/officeart/2005/8/layout/default"/>
    <dgm:cxn modelId="{59394AFB-F2B2-45C3-8FF7-FF75EB63ECEB}" srcId="{9EA87ACE-791C-4721-91DD-DFB1E1B5603D}" destId="{BF1036AF-6C22-48DE-840F-8E5F490505BA}" srcOrd="1" destOrd="0" parTransId="{6716042D-50DD-4AB5-8748-5B5B6DCE1E36}" sibTransId="{D86A8E4D-390F-4456-8332-3DE69213D9FD}"/>
    <dgm:cxn modelId="{266ADD6D-401E-4BFC-A143-A89C2575D897}" type="presParOf" srcId="{6709B03B-2A06-45C6-8EFF-0BB0DD5891B5}" destId="{A80C54D1-8131-4B57-8E4B-8D67D5B52C97}" srcOrd="0" destOrd="0" presId="urn:microsoft.com/office/officeart/2005/8/layout/default"/>
    <dgm:cxn modelId="{517217BD-4094-4FE7-96D8-50E309FF2090}" type="presParOf" srcId="{6709B03B-2A06-45C6-8EFF-0BB0DD5891B5}" destId="{F82CF44A-2EA2-46E8-A886-F59665ADB35B}" srcOrd="1" destOrd="0" presId="urn:microsoft.com/office/officeart/2005/8/layout/default"/>
    <dgm:cxn modelId="{94D1425B-C1B4-4FE2-9034-598660453443}" type="presParOf" srcId="{6709B03B-2A06-45C6-8EFF-0BB0DD5891B5}" destId="{C25C16D6-4106-4CA1-9501-19363F77CA7D}" srcOrd="2" destOrd="0" presId="urn:microsoft.com/office/officeart/2005/8/layout/default"/>
    <dgm:cxn modelId="{8B94DB34-87A7-45A5-AB13-CDDA440D1680}" type="presParOf" srcId="{6709B03B-2A06-45C6-8EFF-0BB0DD5891B5}" destId="{7294693F-CD59-459D-941C-EF1C5DA78DD9}" srcOrd="3" destOrd="0" presId="urn:microsoft.com/office/officeart/2005/8/layout/default"/>
    <dgm:cxn modelId="{BAAC2C04-D708-4A57-A5D6-9A7499EE1526}" type="presParOf" srcId="{6709B03B-2A06-45C6-8EFF-0BB0DD5891B5}" destId="{CE8BD8B2-DEAD-4315-9AD0-4D8979019E67}" srcOrd="4" destOrd="0" presId="urn:microsoft.com/office/officeart/2005/8/layout/default"/>
    <dgm:cxn modelId="{FE7CD4C4-2E8E-445C-A84C-FD4A526E8048}" type="presParOf" srcId="{6709B03B-2A06-45C6-8EFF-0BB0DD5891B5}" destId="{767FC3E6-35BC-4260-A26E-7BE2FA24956C}" srcOrd="5" destOrd="0" presId="urn:microsoft.com/office/officeart/2005/8/layout/default"/>
    <dgm:cxn modelId="{BA976D1E-3C9A-4D4F-95A5-1B577386634C}" type="presParOf" srcId="{6709B03B-2A06-45C6-8EFF-0BB0DD5891B5}" destId="{F54D5675-DA68-44AF-93AF-058BF07F7B85}"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A04869E-014B-48AA-BB40-EC620394A05A}"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en-GB"/>
        </a:p>
      </dgm:t>
    </dgm:pt>
    <dgm:pt modelId="{188AFCF3-6E2A-494B-BD4C-02A824779FA2}">
      <dgm:prSet phldrT="[Text]"/>
      <dgm:spPr/>
      <dgm:t>
        <a:bodyPr/>
        <a:lstStyle/>
        <a:p>
          <a:r>
            <a:rPr lang="en-GB" b="1" i="0" dirty="0">
              <a:solidFill>
                <a:schemeClr val="bg1"/>
              </a:solidFill>
              <a:effectLst/>
              <a:latin typeface="Arial" panose="020B0604020202020204" pitchFamily="34" charset="0"/>
              <a:cs typeface="Arial" panose="020B0604020202020204" pitchFamily="34" charset="0"/>
            </a:rPr>
            <a:t>Google Analytics</a:t>
          </a:r>
          <a:endParaRPr lang="en-GB" dirty="0">
            <a:solidFill>
              <a:schemeClr val="bg1"/>
            </a:solidFill>
          </a:endParaRPr>
        </a:p>
      </dgm:t>
    </dgm:pt>
    <dgm:pt modelId="{01EC1A94-CAD4-4B33-8090-42222E7DF5EA}" type="parTrans" cxnId="{3503E1AF-A231-4CE1-B6D3-B1BE0A6588F3}">
      <dgm:prSet/>
      <dgm:spPr/>
      <dgm:t>
        <a:bodyPr/>
        <a:lstStyle/>
        <a:p>
          <a:endParaRPr lang="en-GB"/>
        </a:p>
      </dgm:t>
    </dgm:pt>
    <dgm:pt modelId="{A3AD663D-5916-405F-B7A6-C1F4C6FE6FE3}" type="sibTrans" cxnId="{3503E1AF-A231-4CE1-B6D3-B1BE0A6588F3}">
      <dgm:prSet/>
      <dgm:spPr/>
      <dgm:t>
        <a:bodyPr/>
        <a:lstStyle/>
        <a:p>
          <a:endParaRPr lang="en-GB"/>
        </a:p>
      </dgm:t>
    </dgm:pt>
    <dgm:pt modelId="{F744E847-0AA7-451B-AE46-9E0667A37DF8}">
      <dgm:prSet phldrT="[Text]"/>
      <dgm:spPr/>
      <dgm:t>
        <a:bodyPr/>
        <a:lstStyle/>
        <a:p>
          <a:r>
            <a:rPr lang="en-GB" b="1" i="0" dirty="0">
              <a:solidFill>
                <a:schemeClr val="bg1"/>
              </a:solidFill>
              <a:effectLst/>
              <a:latin typeface="Arial" panose="020B0604020202020204" pitchFamily="34" charset="0"/>
              <a:cs typeface="Arial" panose="020B0604020202020204" pitchFamily="34" charset="0"/>
            </a:rPr>
            <a:t>Adobe Analytics</a:t>
          </a:r>
          <a:endParaRPr lang="en-GB" dirty="0">
            <a:solidFill>
              <a:schemeClr val="bg1"/>
            </a:solidFill>
          </a:endParaRPr>
        </a:p>
      </dgm:t>
    </dgm:pt>
    <dgm:pt modelId="{22A90B5F-2620-4479-B25D-EA8125B661CA}" type="parTrans" cxnId="{716398B4-CEAD-43B2-9118-8668B39A1972}">
      <dgm:prSet/>
      <dgm:spPr/>
      <dgm:t>
        <a:bodyPr/>
        <a:lstStyle/>
        <a:p>
          <a:endParaRPr lang="en-GB"/>
        </a:p>
      </dgm:t>
    </dgm:pt>
    <dgm:pt modelId="{CC4D82C7-A862-4E4E-BFE2-AC2CAB511915}" type="sibTrans" cxnId="{716398B4-CEAD-43B2-9118-8668B39A1972}">
      <dgm:prSet/>
      <dgm:spPr/>
      <dgm:t>
        <a:bodyPr/>
        <a:lstStyle/>
        <a:p>
          <a:endParaRPr lang="en-GB"/>
        </a:p>
      </dgm:t>
    </dgm:pt>
    <dgm:pt modelId="{7E66CF44-05B2-43C7-9E7A-D552E03E75A4}">
      <dgm:prSet phldrT="[Text]"/>
      <dgm:spPr/>
      <dgm:t>
        <a:bodyPr/>
        <a:lstStyle/>
        <a:p>
          <a:r>
            <a:rPr lang="en-GB" b="1" i="0" dirty="0">
              <a:solidFill>
                <a:schemeClr val="bg1"/>
              </a:solidFill>
              <a:effectLst/>
              <a:latin typeface="Arial" panose="020B0604020202020204" pitchFamily="34" charset="0"/>
              <a:cs typeface="Arial" panose="020B0604020202020204" pitchFamily="34" charset="0"/>
            </a:rPr>
            <a:t>Hotjar</a:t>
          </a:r>
          <a:endParaRPr lang="en-GB" dirty="0">
            <a:solidFill>
              <a:schemeClr val="bg1"/>
            </a:solidFill>
          </a:endParaRPr>
        </a:p>
      </dgm:t>
    </dgm:pt>
    <dgm:pt modelId="{1ABE480A-2EDC-4AE5-958D-547BBF8122A5}" type="parTrans" cxnId="{DB72649B-18C6-40A4-B2C1-E853408507ED}">
      <dgm:prSet/>
      <dgm:spPr/>
      <dgm:t>
        <a:bodyPr/>
        <a:lstStyle/>
        <a:p>
          <a:endParaRPr lang="en-GB"/>
        </a:p>
      </dgm:t>
    </dgm:pt>
    <dgm:pt modelId="{8CE3452C-E8A6-4836-B13E-6A669AE21E91}" type="sibTrans" cxnId="{DB72649B-18C6-40A4-B2C1-E853408507ED}">
      <dgm:prSet/>
      <dgm:spPr/>
      <dgm:t>
        <a:bodyPr/>
        <a:lstStyle/>
        <a:p>
          <a:endParaRPr lang="en-GB"/>
        </a:p>
      </dgm:t>
    </dgm:pt>
    <dgm:pt modelId="{5D381E8C-13C0-47D7-89D4-2BC85EB0E063}">
      <dgm:prSet phldrT="[Text]"/>
      <dgm:spPr/>
      <dgm:t>
        <a:bodyPr/>
        <a:lstStyle/>
        <a:p>
          <a:r>
            <a:rPr lang="en-GB" b="1" i="0" dirty="0">
              <a:solidFill>
                <a:schemeClr val="bg1"/>
              </a:solidFill>
              <a:effectLst/>
              <a:latin typeface="Arial" panose="020B0604020202020204" pitchFamily="34" charset="0"/>
              <a:cs typeface="Arial" panose="020B0604020202020204" pitchFamily="34" charset="0"/>
            </a:rPr>
            <a:t>Mixpanel</a:t>
          </a:r>
          <a:endParaRPr lang="en-GB" dirty="0">
            <a:solidFill>
              <a:schemeClr val="bg1"/>
            </a:solidFill>
          </a:endParaRPr>
        </a:p>
      </dgm:t>
    </dgm:pt>
    <dgm:pt modelId="{C25BA396-9199-4108-A7F6-306D3D7F98FD}" type="parTrans" cxnId="{243B6558-61AD-4D52-9982-446DA9D9A593}">
      <dgm:prSet/>
      <dgm:spPr/>
      <dgm:t>
        <a:bodyPr/>
        <a:lstStyle/>
        <a:p>
          <a:endParaRPr lang="en-GB"/>
        </a:p>
      </dgm:t>
    </dgm:pt>
    <dgm:pt modelId="{F99C2F22-1DAD-48DB-8A53-60121304E435}" type="sibTrans" cxnId="{243B6558-61AD-4D52-9982-446DA9D9A593}">
      <dgm:prSet/>
      <dgm:spPr/>
      <dgm:t>
        <a:bodyPr/>
        <a:lstStyle/>
        <a:p>
          <a:endParaRPr lang="en-GB"/>
        </a:p>
      </dgm:t>
    </dgm:pt>
    <dgm:pt modelId="{77283F00-A135-4562-B4B1-674731E96C31}">
      <dgm:prSet phldrT="[Text]"/>
      <dgm:spPr/>
      <dgm:t>
        <a:bodyPr/>
        <a:lstStyle/>
        <a:p>
          <a:r>
            <a:rPr lang="en-GB" b="1" i="0" dirty="0">
              <a:solidFill>
                <a:schemeClr val="bg1"/>
              </a:solidFill>
              <a:effectLst/>
              <a:latin typeface="Arial" panose="020B0604020202020204" pitchFamily="34" charset="0"/>
              <a:cs typeface="Arial" panose="020B0604020202020204" pitchFamily="34" charset="0"/>
            </a:rPr>
            <a:t>Matomo</a:t>
          </a:r>
          <a:endParaRPr lang="en-GB" dirty="0">
            <a:solidFill>
              <a:schemeClr val="bg1"/>
            </a:solidFill>
          </a:endParaRPr>
        </a:p>
      </dgm:t>
    </dgm:pt>
    <dgm:pt modelId="{E90A371F-980F-498D-A920-B3A00662BA26}" type="parTrans" cxnId="{899EF5E5-ECCC-43A4-8CCB-9F045C7D11DA}">
      <dgm:prSet/>
      <dgm:spPr/>
      <dgm:t>
        <a:bodyPr/>
        <a:lstStyle/>
        <a:p>
          <a:endParaRPr lang="en-GB"/>
        </a:p>
      </dgm:t>
    </dgm:pt>
    <dgm:pt modelId="{F89D29F7-8BCF-455B-BDBF-7B699100FC43}" type="sibTrans" cxnId="{899EF5E5-ECCC-43A4-8CCB-9F045C7D11DA}">
      <dgm:prSet/>
      <dgm:spPr/>
      <dgm:t>
        <a:bodyPr/>
        <a:lstStyle/>
        <a:p>
          <a:endParaRPr lang="en-GB"/>
        </a:p>
      </dgm:t>
    </dgm:pt>
    <dgm:pt modelId="{D4B5D2AE-C1D1-4B25-972E-FCC3B284D20B}" type="pres">
      <dgm:prSet presAssocID="{5A04869E-014B-48AA-BB40-EC620394A05A}" presName="diagram" presStyleCnt="0">
        <dgm:presLayoutVars>
          <dgm:dir/>
          <dgm:resizeHandles val="exact"/>
        </dgm:presLayoutVars>
      </dgm:prSet>
      <dgm:spPr/>
    </dgm:pt>
    <dgm:pt modelId="{3ACDE6B9-BFBF-4A1C-9FF5-79BCEDA63BCC}" type="pres">
      <dgm:prSet presAssocID="{188AFCF3-6E2A-494B-BD4C-02A824779FA2}" presName="node" presStyleLbl="node1" presStyleIdx="0" presStyleCnt="5">
        <dgm:presLayoutVars>
          <dgm:bulletEnabled val="1"/>
        </dgm:presLayoutVars>
      </dgm:prSet>
      <dgm:spPr/>
    </dgm:pt>
    <dgm:pt modelId="{E8231A14-C871-458F-B07A-231B438480E1}" type="pres">
      <dgm:prSet presAssocID="{A3AD663D-5916-405F-B7A6-C1F4C6FE6FE3}" presName="sibTrans" presStyleCnt="0"/>
      <dgm:spPr/>
    </dgm:pt>
    <dgm:pt modelId="{CC6BD60C-BFCA-4720-98F1-4C9E223652EA}" type="pres">
      <dgm:prSet presAssocID="{F744E847-0AA7-451B-AE46-9E0667A37DF8}" presName="node" presStyleLbl="node1" presStyleIdx="1" presStyleCnt="5">
        <dgm:presLayoutVars>
          <dgm:bulletEnabled val="1"/>
        </dgm:presLayoutVars>
      </dgm:prSet>
      <dgm:spPr/>
    </dgm:pt>
    <dgm:pt modelId="{38FD035A-D73A-4DC1-8AB3-237D050EE5ED}" type="pres">
      <dgm:prSet presAssocID="{CC4D82C7-A862-4E4E-BFE2-AC2CAB511915}" presName="sibTrans" presStyleCnt="0"/>
      <dgm:spPr/>
    </dgm:pt>
    <dgm:pt modelId="{F3139AB9-7584-4E62-AB13-71ECA134C69B}" type="pres">
      <dgm:prSet presAssocID="{7E66CF44-05B2-43C7-9E7A-D552E03E75A4}" presName="node" presStyleLbl="node1" presStyleIdx="2" presStyleCnt="5">
        <dgm:presLayoutVars>
          <dgm:bulletEnabled val="1"/>
        </dgm:presLayoutVars>
      </dgm:prSet>
      <dgm:spPr/>
    </dgm:pt>
    <dgm:pt modelId="{F151FF4E-721C-46D6-9671-51BC619A4035}" type="pres">
      <dgm:prSet presAssocID="{8CE3452C-E8A6-4836-B13E-6A669AE21E91}" presName="sibTrans" presStyleCnt="0"/>
      <dgm:spPr/>
    </dgm:pt>
    <dgm:pt modelId="{ED736338-E124-48CF-BE19-E095B24ED398}" type="pres">
      <dgm:prSet presAssocID="{5D381E8C-13C0-47D7-89D4-2BC85EB0E063}" presName="node" presStyleLbl="node1" presStyleIdx="3" presStyleCnt="5">
        <dgm:presLayoutVars>
          <dgm:bulletEnabled val="1"/>
        </dgm:presLayoutVars>
      </dgm:prSet>
      <dgm:spPr/>
    </dgm:pt>
    <dgm:pt modelId="{1F81F806-0FBF-41CF-91ED-62B3C1F25231}" type="pres">
      <dgm:prSet presAssocID="{F99C2F22-1DAD-48DB-8A53-60121304E435}" presName="sibTrans" presStyleCnt="0"/>
      <dgm:spPr/>
    </dgm:pt>
    <dgm:pt modelId="{C2CD1812-AFD8-4E01-8A50-ED247A21343D}" type="pres">
      <dgm:prSet presAssocID="{77283F00-A135-4562-B4B1-674731E96C31}" presName="node" presStyleLbl="node1" presStyleIdx="4" presStyleCnt="5">
        <dgm:presLayoutVars>
          <dgm:bulletEnabled val="1"/>
        </dgm:presLayoutVars>
      </dgm:prSet>
      <dgm:spPr/>
    </dgm:pt>
  </dgm:ptLst>
  <dgm:cxnLst>
    <dgm:cxn modelId="{23102A07-CDD1-4D8C-9AFB-B99EAF15DC42}" type="presOf" srcId="{F744E847-0AA7-451B-AE46-9E0667A37DF8}" destId="{CC6BD60C-BFCA-4720-98F1-4C9E223652EA}" srcOrd="0" destOrd="0" presId="urn:microsoft.com/office/officeart/2005/8/layout/default"/>
    <dgm:cxn modelId="{78997007-F42A-4DA0-8C9D-44E9F1059BFE}" type="presOf" srcId="{77283F00-A135-4562-B4B1-674731E96C31}" destId="{C2CD1812-AFD8-4E01-8A50-ED247A21343D}" srcOrd="0" destOrd="0" presId="urn:microsoft.com/office/officeart/2005/8/layout/default"/>
    <dgm:cxn modelId="{555EBF46-148F-48F2-B364-C446857D722B}" type="presOf" srcId="{5A04869E-014B-48AA-BB40-EC620394A05A}" destId="{D4B5D2AE-C1D1-4B25-972E-FCC3B284D20B}" srcOrd="0" destOrd="0" presId="urn:microsoft.com/office/officeart/2005/8/layout/default"/>
    <dgm:cxn modelId="{09F73D6B-8BEC-4A9D-9899-2D5CF2AF6D2D}" type="presOf" srcId="{7E66CF44-05B2-43C7-9E7A-D552E03E75A4}" destId="{F3139AB9-7584-4E62-AB13-71ECA134C69B}" srcOrd="0" destOrd="0" presId="urn:microsoft.com/office/officeart/2005/8/layout/default"/>
    <dgm:cxn modelId="{243B6558-61AD-4D52-9982-446DA9D9A593}" srcId="{5A04869E-014B-48AA-BB40-EC620394A05A}" destId="{5D381E8C-13C0-47D7-89D4-2BC85EB0E063}" srcOrd="3" destOrd="0" parTransId="{C25BA396-9199-4108-A7F6-306D3D7F98FD}" sibTransId="{F99C2F22-1DAD-48DB-8A53-60121304E435}"/>
    <dgm:cxn modelId="{7DA7927C-F38D-4AC4-9216-F58C6A57F483}" type="presOf" srcId="{188AFCF3-6E2A-494B-BD4C-02A824779FA2}" destId="{3ACDE6B9-BFBF-4A1C-9FF5-79BCEDA63BCC}" srcOrd="0" destOrd="0" presId="urn:microsoft.com/office/officeart/2005/8/layout/default"/>
    <dgm:cxn modelId="{DB72649B-18C6-40A4-B2C1-E853408507ED}" srcId="{5A04869E-014B-48AA-BB40-EC620394A05A}" destId="{7E66CF44-05B2-43C7-9E7A-D552E03E75A4}" srcOrd="2" destOrd="0" parTransId="{1ABE480A-2EDC-4AE5-958D-547BBF8122A5}" sibTransId="{8CE3452C-E8A6-4836-B13E-6A669AE21E91}"/>
    <dgm:cxn modelId="{3503E1AF-A231-4CE1-B6D3-B1BE0A6588F3}" srcId="{5A04869E-014B-48AA-BB40-EC620394A05A}" destId="{188AFCF3-6E2A-494B-BD4C-02A824779FA2}" srcOrd="0" destOrd="0" parTransId="{01EC1A94-CAD4-4B33-8090-42222E7DF5EA}" sibTransId="{A3AD663D-5916-405F-B7A6-C1F4C6FE6FE3}"/>
    <dgm:cxn modelId="{716398B4-CEAD-43B2-9118-8668B39A1972}" srcId="{5A04869E-014B-48AA-BB40-EC620394A05A}" destId="{F744E847-0AA7-451B-AE46-9E0667A37DF8}" srcOrd="1" destOrd="0" parTransId="{22A90B5F-2620-4479-B25D-EA8125B661CA}" sibTransId="{CC4D82C7-A862-4E4E-BFE2-AC2CAB511915}"/>
    <dgm:cxn modelId="{899EF5E5-ECCC-43A4-8CCB-9F045C7D11DA}" srcId="{5A04869E-014B-48AA-BB40-EC620394A05A}" destId="{77283F00-A135-4562-B4B1-674731E96C31}" srcOrd="4" destOrd="0" parTransId="{E90A371F-980F-498D-A920-B3A00662BA26}" sibTransId="{F89D29F7-8BCF-455B-BDBF-7B699100FC43}"/>
    <dgm:cxn modelId="{0FA00EFD-8C4F-40A3-A1C2-09125D110DC2}" type="presOf" srcId="{5D381E8C-13C0-47D7-89D4-2BC85EB0E063}" destId="{ED736338-E124-48CF-BE19-E095B24ED398}" srcOrd="0" destOrd="0" presId="urn:microsoft.com/office/officeart/2005/8/layout/default"/>
    <dgm:cxn modelId="{A7CC4561-50AD-4095-ACFF-2AAB3433BB36}" type="presParOf" srcId="{D4B5D2AE-C1D1-4B25-972E-FCC3B284D20B}" destId="{3ACDE6B9-BFBF-4A1C-9FF5-79BCEDA63BCC}" srcOrd="0" destOrd="0" presId="urn:microsoft.com/office/officeart/2005/8/layout/default"/>
    <dgm:cxn modelId="{27A7DF76-5901-4601-A8B4-A1ABBED60F75}" type="presParOf" srcId="{D4B5D2AE-C1D1-4B25-972E-FCC3B284D20B}" destId="{E8231A14-C871-458F-B07A-231B438480E1}" srcOrd="1" destOrd="0" presId="urn:microsoft.com/office/officeart/2005/8/layout/default"/>
    <dgm:cxn modelId="{AB661FC3-AF19-45EA-8523-97C92CF2DE89}" type="presParOf" srcId="{D4B5D2AE-C1D1-4B25-972E-FCC3B284D20B}" destId="{CC6BD60C-BFCA-4720-98F1-4C9E223652EA}" srcOrd="2" destOrd="0" presId="urn:microsoft.com/office/officeart/2005/8/layout/default"/>
    <dgm:cxn modelId="{319FBB75-C27F-4701-A667-D7D2A3504585}" type="presParOf" srcId="{D4B5D2AE-C1D1-4B25-972E-FCC3B284D20B}" destId="{38FD035A-D73A-4DC1-8AB3-237D050EE5ED}" srcOrd="3" destOrd="0" presId="urn:microsoft.com/office/officeart/2005/8/layout/default"/>
    <dgm:cxn modelId="{35DC71B8-A471-436E-8745-67A6B7071C1B}" type="presParOf" srcId="{D4B5D2AE-C1D1-4B25-972E-FCC3B284D20B}" destId="{F3139AB9-7584-4E62-AB13-71ECA134C69B}" srcOrd="4" destOrd="0" presId="urn:microsoft.com/office/officeart/2005/8/layout/default"/>
    <dgm:cxn modelId="{EA710B07-E829-471F-A722-7D3E0CCF37A3}" type="presParOf" srcId="{D4B5D2AE-C1D1-4B25-972E-FCC3B284D20B}" destId="{F151FF4E-721C-46D6-9671-51BC619A4035}" srcOrd="5" destOrd="0" presId="urn:microsoft.com/office/officeart/2005/8/layout/default"/>
    <dgm:cxn modelId="{83A12F35-2671-494D-961B-553A364BEA88}" type="presParOf" srcId="{D4B5D2AE-C1D1-4B25-972E-FCC3B284D20B}" destId="{ED736338-E124-48CF-BE19-E095B24ED398}" srcOrd="6" destOrd="0" presId="urn:microsoft.com/office/officeart/2005/8/layout/default"/>
    <dgm:cxn modelId="{DE864176-E2B9-4F12-A40E-51B5BD5EF5E3}" type="presParOf" srcId="{D4B5D2AE-C1D1-4B25-972E-FCC3B284D20B}" destId="{1F81F806-0FBF-41CF-91ED-62B3C1F25231}" srcOrd="7" destOrd="0" presId="urn:microsoft.com/office/officeart/2005/8/layout/default"/>
    <dgm:cxn modelId="{77181A42-B2E9-4C05-B3C1-22EE8DBC1B42}" type="presParOf" srcId="{D4B5D2AE-C1D1-4B25-972E-FCC3B284D20B}" destId="{C2CD1812-AFD8-4E01-8A50-ED247A21343D}"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2D7959-FCDF-44DA-BEFF-3F5F6DD4D27C}">
      <dsp:nvSpPr>
        <dsp:cNvPr id="0" name=""/>
        <dsp:cNvSpPr/>
      </dsp:nvSpPr>
      <dsp:spPr>
        <a:xfrm>
          <a:off x="744" y="145603"/>
          <a:ext cx="2902148" cy="174128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b="1" kern="1200" dirty="0">
              <a:latin typeface="Arial" panose="020B0604020202020204" pitchFamily="34" charset="0"/>
              <a:cs typeface="Arial" panose="020B0604020202020204" pitchFamily="34" charset="0"/>
            </a:rPr>
            <a:t>Differentiation</a:t>
          </a:r>
          <a:endParaRPr lang="en-GB" sz="3000" kern="1200" dirty="0"/>
        </a:p>
      </dsp:txBody>
      <dsp:txXfrm>
        <a:off x="744" y="145603"/>
        <a:ext cx="2902148" cy="1741289"/>
      </dsp:txXfrm>
    </dsp:sp>
    <dsp:sp modelId="{655744CE-5C72-4B5E-BBCA-2963FAC9812B}">
      <dsp:nvSpPr>
        <dsp:cNvPr id="0" name=""/>
        <dsp:cNvSpPr/>
      </dsp:nvSpPr>
      <dsp:spPr>
        <a:xfrm>
          <a:off x="3193107" y="145603"/>
          <a:ext cx="2902148" cy="174128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b="1" kern="1200" dirty="0">
              <a:latin typeface="Arial" panose="020B0604020202020204" pitchFamily="34" charset="0"/>
              <a:cs typeface="Arial" panose="020B0604020202020204" pitchFamily="34" charset="0"/>
            </a:rPr>
            <a:t>Perception</a:t>
          </a:r>
          <a:endParaRPr lang="en-GB" sz="3000" kern="1200" dirty="0"/>
        </a:p>
      </dsp:txBody>
      <dsp:txXfrm>
        <a:off x="3193107" y="145603"/>
        <a:ext cx="2902148" cy="1741289"/>
      </dsp:txXfrm>
    </dsp:sp>
    <dsp:sp modelId="{5E31E70E-B85F-45A1-87AA-91D2BF510EE9}">
      <dsp:nvSpPr>
        <dsp:cNvPr id="0" name=""/>
        <dsp:cNvSpPr/>
      </dsp:nvSpPr>
      <dsp:spPr>
        <a:xfrm>
          <a:off x="1596925" y="2177107"/>
          <a:ext cx="2902148" cy="174128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b="1" kern="1200" dirty="0">
              <a:latin typeface="Arial" panose="020B0604020202020204" pitchFamily="34" charset="0"/>
              <a:cs typeface="Arial" panose="020B0604020202020204" pitchFamily="34" charset="0"/>
            </a:rPr>
            <a:t>Value proposition</a:t>
          </a:r>
          <a:endParaRPr lang="en-GB" sz="3000" kern="1200" dirty="0"/>
        </a:p>
      </dsp:txBody>
      <dsp:txXfrm>
        <a:off x="1596925" y="2177107"/>
        <a:ext cx="2902148" cy="17412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853637-9789-428F-B0C9-61D7941FCAC1}">
      <dsp:nvSpPr>
        <dsp:cNvPr id="0" name=""/>
        <dsp:cNvSpPr/>
      </dsp:nvSpPr>
      <dsp:spPr>
        <a:xfrm>
          <a:off x="916483" y="1984"/>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Arial" panose="020B0604020202020204" pitchFamily="34" charset="0"/>
              <a:cs typeface="Arial" panose="020B0604020202020204" pitchFamily="34" charset="0"/>
            </a:rPr>
            <a:t>Building a strong website</a:t>
          </a:r>
          <a:endParaRPr lang="en-GB" sz="2100" kern="1200" dirty="0"/>
        </a:p>
      </dsp:txBody>
      <dsp:txXfrm>
        <a:off x="916483" y="1984"/>
        <a:ext cx="2030015" cy="1218009"/>
      </dsp:txXfrm>
    </dsp:sp>
    <dsp:sp modelId="{1AE04123-F17D-4DB8-9D00-C88A2639FFE3}">
      <dsp:nvSpPr>
        <dsp:cNvPr id="0" name=""/>
        <dsp:cNvSpPr/>
      </dsp:nvSpPr>
      <dsp:spPr>
        <a:xfrm>
          <a:off x="3149500" y="1984"/>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Arial" panose="020B0604020202020204" pitchFamily="34" charset="0"/>
              <a:cs typeface="Arial" panose="020B0604020202020204" pitchFamily="34" charset="0"/>
            </a:rPr>
            <a:t>Social media presence</a:t>
          </a:r>
          <a:endParaRPr lang="en-GB" sz="2100" kern="1200" dirty="0"/>
        </a:p>
      </dsp:txBody>
      <dsp:txXfrm>
        <a:off x="3149500" y="1984"/>
        <a:ext cx="2030015" cy="1218009"/>
      </dsp:txXfrm>
    </dsp:sp>
    <dsp:sp modelId="{E04CDD60-EAAA-43AB-B06A-C9CF8344414A}">
      <dsp:nvSpPr>
        <dsp:cNvPr id="0" name=""/>
        <dsp:cNvSpPr/>
      </dsp:nvSpPr>
      <dsp:spPr>
        <a:xfrm>
          <a:off x="916483" y="1422995"/>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Arial" panose="020B0604020202020204" pitchFamily="34" charset="0"/>
              <a:cs typeface="Arial" panose="020B0604020202020204" pitchFamily="34" charset="0"/>
            </a:rPr>
            <a:t>Content marketing</a:t>
          </a:r>
          <a:endParaRPr lang="en-GB" sz="2100" kern="1200" dirty="0"/>
        </a:p>
      </dsp:txBody>
      <dsp:txXfrm>
        <a:off x="916483" y="1422995"/>
        <a:ext cx="2030015" cy="1218009"/>
      </dsp:txXfrm>
    </dsp:sp>
    <dsp:sp modelId="{D4F72B65-9427-4E6C-B94F-F3FBC680FC1D}">
      <dsp:nvSpPr>
        <dsp:cNvPr id="0" name=""/>
        <dsp:cNvSpPr/>
      </dsp:nvSpPr>
      <dsp:spPr>
        <a:xfrm>
          <a:off x="3149500" y="1422995"/>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Arial" panose="020B0604020202020204" pitchFamily="34" charset="0"/>
              <a:cs typeface="Arial" panose="020B0604020202020204" pitchFamily="34" charset="0"/>
            </a:rPr>
            <a:t>Search engine optimization (SEO)</a:t>
          </a:r>
          <a:endParaRPr lang="en-GB" sz="2100" kern="1200" dirty="0"/>
        </a:p>
      </dsp:txBody>
      <dsp:txXfrm>
        <a:off x="3149500" y="1422995"/>
        <a:ext cx="2030015" cy="1218009"/>
      </dsp:txXfrm>
    </dsp:sp>
    <dsp:sp modelId="{5B72D5A3-09EF-4E56-9E58-6E0DB7DA5730}">
      <dsp:nvSpPr>
        <dsp:cNvPr id="0" name=""/>
        <dsp:cNvSpPr/>
      </dsp:nvSpPr>
      <dsp:spPr>
        <a:xfrm>
          <a:off x="2032992" y="2844006"/>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Arial" panose="020B0604020202020204" pitchFamily="34" charset="0"/>
              <a:cs typeface="Arial" panose="020B0604020202020204" pitchFamily="34" charset="0"/>
            </a:rPr>
            <a:t>Online reputation management</a:t>
          </a:r>
          <a:endParaRPr lang="en-GB" sz="2100" kern="1200" dirty="0"/>
        </a:p>
      </dsp:txBody>
      <dsp:txXfrm>
        <a:off x="2032992" y="2844006"/>
        <a:ext cx="2030015" cy="12180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5D1252-2117-4B4B-AE20-EA4335154F78}">
      <dsp:nvSpPr>
        <dsp:cNvPr id="0" name=""/>
        <dsp:cNvSpPr/>
      </dsp:nvSpPr>
      <dsp:spPr>
        <a:xfrm>
          <a:off x="0" y="127000"/>
          <a:ext cx="1904999" cy="1143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Compelling brand identity</a:t>
          </a:r>
          <a:endParaRPr lang="en-GB" sz="2000" kern="1200" dirty="0"/>
        </a:p>
      </dsp:txBody>
      <dsp:txXfrm>
        <a:off x="0" y="127000"/>
        <a:ext cx="1904999" cy="1143000"/>
      </dsp:txXfrm>
    </dsp:sp>
    <dsp:sp modelId="{BFB556B0-131B-4461-9771-66C983270242}">
      <dsp:nvSpPr>
        <dsp:cNvPr id="0" name=""/>
        <dsp:cNvSpPr/>
      </dsp:nvSpPr>
      <dsp:spPr>
        <a:xfrm>
          <a:off x="2095500" y="127000"/>
          <a:ext cx="1904999" cy="1143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High-quality content</a:t>
          </a:r>
          <a:endParaRPr lang="en-GB" sz="2000" kern="1200" dirty="0"/>
        </a:p>
      </dsp:txBody>
      <dsp:txXfrm>
        <a:off x="2095500" y="127000"/>
        <a:ext cx="1904999" cy="1143000"/>
      </dsp:txXfrm>
    </dsp:sp>
    <dsp:sp modelId="{2F771690-E793-42BC-B162-637F1B5F978B}">
      <dsp:nvSpPr>
        <dsp:cNvPr id="0" name=""/>
        <dsp:cNvSpPr/>
      </dsp:nvSpPr>
      <dsp:spPr>
        <a:xfrm>
          <a:off x="4191000" y="127000"/>
          <a:ext cx="1904999" cy="1143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Engagement</a:t>
          </a:r>
          <a:endParaRPr lang="en-GB" sz="2000" kern="1200" dirty="0"/>
        </a:p>
      </dsp:txBody>
      <dsp:txXfrm>
        <a:off x="4191000" y="127000"/>
        <a:ext cx="1904999" cy="1143000"/>
      </dsp:txXfrm>
    </dsp:sp>
    <dsp:sp modelId="{175BC36E-562C-40E4-8EAB-8ECEFAD475D0}">
      <dsp:nvSpPr>
        <dsp:cNvPr id="0" name=""/>
        <dsp:cNvSpPr/>
      </dsp:nvSpPr>
      <dsp:spPr>
        <a:xfrm>
          <a:off x="0" y="1460500"/>
          <a:ext cx="1904999" cy="1143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Search engine optimization (SEO) </a:t>
          </a:r>
          <a:endParaRPr lang="en-GB" sz="2000" kern="1200" dirty="0"/>
        </a:p>
      </dsp:txBody>
      <dsp:txXfrm>
        <a:off x="0" y="1460500"/>
        <a:ext cx="1904999" cy="1143000"/>
      </dsp:txXfrm>
    </dsp:sp>
    <dsp:sp modelId="{84FFD438-EAC1-4BD5-BFBE-9F0CE395C3BA}">
      <dsp:nvSpPr>
        <dsp:cNvPr id="0" name=""/>
        <dsp:cNvSpPr/>
      </dsp:nvSpPr>
      <dsp:spPr>
        <a:xfrm>
          <a:off x="2095500" y="1460500"/>
          <a:ext cx="1904999" cy="1143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Social media strategy</a:t>
          </a:r>
          <a:endParaRPr lang="en-GB" sz="2000" kern="1200" dirty="0"/>
        </a:p>
      </dsp:txBody>
      <dsp:txXfrm>
        <a:off x="2095500" y="1460500"/>
        <a:ext cx="1904999" cy="1143000"/>
      </dsp:txXfrm>
    </dsp:sp>
    <dsp:sp modelId="{B12AD5CF-8DEC-4455-9CEC-916E87EF1E75}">
      <dsp:nvSpPr>
        <dsp:cNvPr id="0" name=""/>
        <dsp:cNvSpPr/>
      </dsp:nvSpPr>
      <dsp:spPr>
        <a:xfrm>
          <a:off x="4191000" y="1460500"/>
          <a:ext cx="1904999" cy="1143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Data-driven decision-making</a:t>
          </a:r>
          <a:endParaRPr lang="en-GB" sz="2000" kern="1200" dirty="0"/>
        </a:p>
      </dsp:txBody>
      <dsp:txXfrm>
        <a:off x="4191000" y="1460500"/>
        <a:ext cx="1904999" cy="1143000"/>
      </dsp:txXfrm>
    </dsp:sp>
    <dsp:sp modelId="{910946B7-77E1-4B40-8CB0-7840F9C8B99D}">
      <dsp:nvSpPr>
        <dsp:cNvPr id="0" name=""/>
        <dsp:cNvSpPr/>
      </dsp:nvSpPr>
      <dsp:spPr>
        <a:xfrm>
          <a:off x="1047750" y="2793999"/>
          <a:ext cx="1904999" cy="1143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Positive online reputation</a:t>
          </a:r>
          <a:endParaRPr lang="en-GB" sz="2000" kern="1200" dirty="0"/>
        </a:p>
      </dsp:txBody>
      <dsp:txXfrm>
        <a:off x="1047750" y="2793999"/>
        <a:ext cx="1904999" cy="1143000"/>
      </dsp:txXfrm>
    </dsp:sp>
    <dsp:sp modelId="{A2E41B47-24E3-49B4-A3D0-B9B2D5328D82}">
      <dsp:nvSpPr>
        <dsp:cNvPr id="0" name=""/>
        <dsp:cNvSpPr/>
      </dsp:nvSpPr>
      <dsp:spPr>
        <a:xfrm>
          <a:off x="3143250" y="2793999"/>
          <a:ext cx="1904999" cy="114300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Adaptability</a:t>
          </a:r>
          <a:endParaRPr lang="en-GB" sz="2000" kern="1200" dirty="0"/>
        </a:p>
      </dsp:txBody>
      <dsp:txXfrm>
        <a:off x="3143250" y="2793999"/>
        <a:ext cx="1904999" cy="1143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E129CD-DE55-4587-B0F1-BE6CFA2C2FC4}">
      <dsp:nvSpPr>
        <dsp:cNvPr id="0" name=""/>
        <dsp:cNvSpPr/>
      </dsp:nvSpPr>
      <dsp:spPr>
        <a:xfrm>
          <a:off x="2025" y="425321"/>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Viral Marketing or Buzz Marketing</a:t>
          </a:r>
          <a:endParaRPr lang="en-GB" sz="1500" kern="1200" dirty="0"/>
        </a:p>
      </dsp:txBody>
      <dsp:txXfrm>
        <a:off x="2025" y="425321"/>
        <a:ext cx="1606678" cy="964007"/>
      </dsp:txXfrm>
    </dsp:sp>
    <dsp:sp modelId="{9F4E7FF5-7B2F-4433-9DE9-17BBA95649FD}">
      <dsp:nvSpPr>
        <dsp:cNvPr id="0" name=""/>
        <dsp:cNvSpPr/>
      </dsp:nvSpPr>
      <dsp:spPr>
        <a:xfrm>
          <a:off x="1769371" y="425321"/>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Email Marketing </a:t>
          </a:r>
          <a:endParaRPr lang="en-GB" sz="1500" kern="1200" dirty="0"/>
        </a:p>
      </dsp:txBody>
      <dsp:txXfrm>
        <a:off x="1769371" y="425321"/>
        <a:ext cx="1606678" cy="964007"/>
      </dsp:txXfrm>
    </dsp:sp>
    <dsp:sp modelId="{1562FE42-B1A0-4F80-97C4-F4A1C95A8DFA}">
      <dsp:nvSpPr>
        <dsp:cNvPr id="0" name=""/>
        <dsp:cNvSpPr/>
      </dsp:nvSpPr>
      <dsp:spPr>
        <a:xfrm>
          <a:off x="3536717" y="425321"/>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Affiliate Marketing </a:t>
          </a:r>
          <a:endParaRPr lang="en-GB" sz="1500" kern="1200" dirty="0"/>
        </a:p>
      </dsp:txBody>
      <dsp:txXfrm>
        <a:off x="3536717" y="425321"/>
        <a:ext cx="1606678" cy="964007"/>
      </dsp:txXfrm>
    </dsp:sp>
    <dsp:sp modelId="{523E99BC-E858-41D0-A246-6BB3D37C401D}">
      <dsp:nvSpPr>
        <dsp:cNvPr id="0" name=""/>
        <dsp:cNvSpPr/>
      </dsp:nvSpPr>
      <dsp:spPr>
        <a:xfrm>
          <a:off x="5304064" y="425321"/>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Search Engine Marketing </a:t>
          </a:r>
          <a:endParaRPr lang="en-GB" sz="1500" kern="1200" dirty="0"/>
        </a:p>
      </dsp:txBody>
      <dsp:txXfrm>
        <a:off x="5304064" y="425321"/>
        <a:ext cx="1606678" cy="964007"/>
      </dsp:txXfrm>
    </dsp:sp>
    <dsp:sp modelId="{8DE556A1-2AE8-4D25-8013-C6F58880C9B5}">
      <dsp:nvSpPr>
        <dsp:cNvPr id="0" name=""/>
        <dsp:cNvSpPr/>
      </dsp:nvSpPr>
      <dsp:spPr>
        <a:xfrm>
          <a:off x="2025" y="1549996"/>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Social Media Marketing (SMM)</a:t>
          </a:r>
          <a:endParaRPr lang="en-GB" sz="1500" kern="1200" dirty="0"/>
        </a:p>
      </dsp:txBody>
      <dsp:txXfrm>
        <a:off x="2025" y="1549996"/>
        <a:ext cx="1606678" cy="964007"/>
      </dsp:txXfrm>
    </dsp:sp>
    <dsp:sp modelId="{0A7FF99C-2F16-4DED-8A8C-FE2EE5EDB910}">
      <dsp:nvSpPr>
        <dsp:cNvPr id="0" name=""/>
        <dsp:cNvSpPr/>
      </dsp:nvSpPr>
      <dsp:spPr>
        <a:xfrm>
          <a:off x="1769371" y="1549996"/>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Corporate Blogs </a:t>
          </a:r>
          <a:endParaRPr lang="en-GB" sz="1500" kern="1200" dirty="0"/>
        </a:p>
      </dsp:txBody>
      <dsp:txXfrm>
        <a:off x="1769371" y="1549996"/>
        <a:ext cx="1606678" cy="964007"/>
      </dsp:txXfrm>
    </dsp:sp>
    <dsp:sp modelId="{FEB656E1-9EF3-4706-8351-F5D1EDF36CEF}">
      <dsp:nvSpPr>
        <dsp:cNvPr id="0" name=""/>
        <dsp:cNvSpPr/>
      </dsp:nvSpPr>
      <dsp:spPr>
        <a:xfrm>
          <a:off x="3536717" y="1549996"/>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Mobile Apps</a:t>
          </a:r>
          <a:r>
            <a:rPr lang="en-GB" sz="1500" kern="1200" dirty="0">
              <a:latin typeface="Arial" panose="020B0604020202020204" pitchFamily="34" charset="0"/>
              <a:cs typeface="Arial" panose="020B0604020202020204" pitchFamily="34" charset="0"/>
            </a:rPr>
            <a:t> </a:t>
          </a:r>
          <a:endParaRPr lang="en-GB" sz="1500" kern="1200" dirty="0"/>
        </a:p>
      </dsp:txBody>
      <dsp:txXfrm>
        <a:off x="3536717" y="1549996"/>
        <a:ext cx="1606678" cy="964007"/>
      </dsp:txXfrm>
    </dsp:sp>
    <dsp:sp modelId="{FB2925A8-E604-4396-91B1-CA695E070BEB}">
      <dsp:nvSpPr>
        <dsp:cNvPr id="0" name=""/>
        <dsp:cNvSpPr/>
      </dsp:nvSpPr>
      <dsp:spPr>
        <a:xfrm>
          <a:off x="5304064" y="1549996"/>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Electronic product configurators and verifiers</a:t>
          </a:r>
          <a:endParaRPr lang="en-GB" sz="1500" kern="1200" dirty="0"/>
        </a:p>
      </dsp:txBody>
      <dsp:txXfrm>
        <a:off x="5304064" y="1549996"/>
        <a:ext cx="1606678" cy="964007"/>
      </dsp:txXfrm>
    </dsp:sp>
    <dsp:sp modelId="{01CFA9AC-9AE0-436B-84D3-379026CDE973}">
      <dsp:nvSpPr>
        <dsp:cNvPr id="0" name=""/>
        <dsp:cNvSpPr/>
      </dsp:nvSpPr>
      <dsp:spPr>
        <a:xfrm>
          <a:off x="1769371" y="2674671"/>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Electronic coupons</a:t>
          </a:r>
          <a:endParaRPr lang="en-GB" sz="1500" kern="1200" dirty="0"/>
        </a:p>
      </dsp:txBody>
      <dsp:txXfrm>
        <a:off x="1769371" y="2674671"/>
        <a:ext cx="1606678" cy="964007"/>
      </dsp:txXfrm>
    </dsp:sp>
    <dsp:sp modelId="{7FF1F68C-B958-4927-8200-1E293F99B943}">
      <dsp:nvSpPr>
        <dsp:cNvPr id="0" name=""/>
        <dsp:cNvSpPr/>
      </dsp:nvSpPr>
      <dsp:spPr>
        <a:xfrm>
          <a:off x="3536717" y="2674671"/>
          <a:ext cx="1606678" cy="964007"/>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e-Survey</a:t>
          </a:r>
          <a:endParaRPr lang="en-GB" sz="1500" kern="1200" dirty="0"/>
        </a:p>
      </dsp:txBody>
      <dsp:txXfrm>
        <a:off x="3536717" y="2674671"/>
        <a:ext cx="1606678" cy="96400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0C54D1-8131-4B57-8E4B-8D67D5B52C97}">
      <dsp:nvSpPr>
        <dsp:cNvPr id="0" name=""/>
        <dsp:cNvSpPr/>
      </dsp:nvSpPr>
      <dsp:spPr>
        <a:xfrm>
          <a:off x="744" y="145603"/>
          <a:ext cx="2902148" cy="174128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b="1" kern="1200" dirty="0">
              <a:latin typeface="Arial" panose="020B0604020202020204" pitchFamily="34" charset="0"/>
              <a:cs typeface="Arial" panose="020B0604020202020204" pitchFamily="34" charset="0"/>
            </a:rPr>
            <a:t>Web Logs</a:t>
          </a:r>
          <a:endParaRPr lang="en-GB" sz="4000" kern="1200" dirty="0"/>
        </a:p>
      </dsp:txBody>
      <dsp:txXfrm>
        <a:off x="744" y="145603"/>
        <a:ext cx="2902148" cy="1741289"/>
      </dsp:txXfrm>
    </dsp:sp>
    <dsp:sp modelId="{C25C16D6-4106-4CA1-9501-19363F77CA7D}">
      <dsp:nvSpPr>
        <dsp:cNvPr id="0" name=""/>
        <dsp:cNvSpPr/>
      </dsp:nvSpPr>
      <dsp:spPr>
        <a:xfrm>
          <a:off x="3193107" y="145603"/>
          <a:ext cx="2902148" cy="174128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b="1" kern="1200" dirty="0">
              <a:latin typeface="Arial" panose="020B0604020202020204" pitchFamily="34" charset="0"/>
              <a:cs typeface="Arial" panose="020B0604020202020204" pitchFamily="34" charset="0"/>
            </a:rPr>
            <a:t>JavaScript Tagging </a:t>
          </a:r>
          <a:endParaRPr lang="en-GB" sz="4000" kern="1200" dirty="0"/>
        </a:p>
      </dsp:txBody>
      <dsp:txXfrm>
        <a:off x="3193107" y="145603"/>
        <a:ext cx="2902148" cy="1741289"/>
      </dsp:txXfrm>
    </dsp:sp>
    <dsp:sp modelId="{CE8BD8B2-DEAD-4315-9AD0-4D8979019E67}">
      <dsp:nvSpPr>
        <dsp:cNvPr id="0" name=""/>
        <dsp:cNvSpPr/>
      </dsp:nvSpPr>
      <dsp:spPr>
        <a:xfrm>
          <a:off x="744" y="2177107"/>
          <a:ext cx="2902148" cy="174128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b="1" kern="1200" dirty="0">
              <a:latin typeface="Arial" panose="020B0604020202020204" pitchFamily="34" charset="0"/>
              <a:cs typeface="Arial" panose="020B0604020202020204" pitchFamily="34" charset="0"/>
            </a:rPr>
            <a:t>Web Beacons</a:t>
          </a:r>
          <a:endParaRPr lang="en-GB" sz="4000" kern="1200" dirty="0"/>
        </a:p>
      </dsp:txBody>
      <dsp:txXfrm>
        <a:off x="744" y="2177107"/>
        <a:ext cx="2902148" cy="1741289"/>
      </dsp:txXfrm>
    </dsp:sp>
    <dsp:sp modelId="{F54D5675-DA68-44AF-93AF-058BF07F7B85}">
      <dsp:nvSpPr>
        <dsp:cNvPr id="0" name=""/>
        <dsp:cNvSpPr/>
      </dsp:nvSpPr>
      <dsp:spPr>
        <a:xfrm>
          <a:off x="3193107" y="2177107"/>
          <a:ext cx="2902148" cy="174128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b="1" kern="1200" dirty="0">
              <a:latin typeface="Arial" panose="020B0604020202020204" pitchFamily="34" charset="0"/>
              <a:cs typeface="Arial" panose="020B0604020202020204" pitchFamily="34" charset="0"/>
            </a:rPr>
            <a:t>Packet Sniffing </a:t>
          </a:r>
          <a:endParaRPr lang="en-GB" sz="4000" kern="1200" dirty="0"/>
        </a:p>
      </dsp:txBody>
      <dsp:txXfrm>
        <a:off x="3193107" y="2177107"/>
        <a:ext cx="2902148" cy="17412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CDE6B9-BFBF-4A1C-9FF5-79BCEDA63BCC}">
      <dsp:nvSpPr>
        <dsp:cNvPr id="0" name=""/>
        <dsp:cNvSpPr/>
      </dsp:nvSpPr>
      <dsp:spPr>
        <a:xfrm>
          <a:off x="916483" y="1984"/>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i="0" kern="1200" dirty="0">
              <a:solidFill>
                <a:schemeClr val="bg1"/>
              </a:solidFill>
              <a:effectLst/>
              <a:latin typeface="Arial" panose="020B0604020202020204" pitchFamily="34" charset="0"/>
              <a:cs typeface="Arial" panose="020B0604020202020204" pitchFamily="34" charset="0"/>
            </a:rPr>
            <a:t>Google Analytics</a:t>
          </a:r>
          <a:endParaRPr lang="en-GB" sz="3100" kern="1200" dirty="0">
            <a:solidFill>
              <a:schemeClr val="bg1"/>
            </a:solidFill>
          </a:endParaRPr>
        </a:p>
      </dsp:txBody>
      <dsp:txXfrm>
        <a:off x="916483" y="1984"/>
        <a:ext cx="2030015" cy="1218009"/>
      </dsp:txXfrm>
    </dsp:sp>
    <dsp:sp modelId="{CC6BD60C-BFCA-4720-98F1-4C9E223652EA}">
      <dsp:nvSpPr>
        <dsp:cNvPr id="0" name=""/>
        <dsp:cNvSpPr/>
      </dsp:nvSpPr>
      <dsp:spPr>
        <a:xfrm>
          <a:off x="3149500" y="1984"/>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i="0" kern="1200" dirty="0">
              <a:solidFill>
                <a:schemeClr val="bg1"/>
              </a:solidFill>
              <a:effectLst/>
              <a:latin typeface="Arial" panose="020B0604020202020204" pitchFamily="34" charset="0"/>
              <a:cs typeface="Arial" panose="020B0604020202020204" pitchFamily="34" charset="0"/>
            </a:rPr>
            <a:t>Adobe Analytics</a:t>
          </a:r>
          <a:endParaRPr lang="en-GB" sz="3100" kern="1200" dirty="0">
            <a:solidFill>
              <a:schemeClr val="bg1"/>
            </a:solidFill>
          </a:endParaRPr>
        </a:p>
      </dsp:txBody>
      <dsp:txXfrm>
        <a:off x="3149500" y="1984"/>
        <a:ext cx="2030015" cy="1218009"/>
      </dsp:txXfrm>
    </dsp:sp>
    <dsp:sp modelId="{F3139AB9-7584-4E62-AB13-71ECA134C69B}">
      <dsp:nvSpPr>
        <dsp:cNvPr id="0" name=""/>
        <dsp:cNvSpPr/>
      </dsp:nvSpPr>
      <dsp:spPr>
        <a:xfrm>
          <a:off x="916483" y="1422995"/>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i="0" kern="1200" dirty="0">
              <a:solidFill>
                <a:schemeClr val="bg1"/>
              </a:solidFill>
              <a:effectLst/>
              <a:latin typeface="Arial" panose="020B0604020202020204" pitchFamily="34" charset="0"/>
              <a:cs typeface="Arial" panose="020B0604020202020204" pitchFamily="34" charset="0"/>
            </a:rPr>
            <a:t>Hotjar</a:t>
          </a:r>
          <a:endParaRPr lang="en-GB" sz="3100" kern="1200" dirty="0">
            <a:solidFill>
              <a:schemeClr val="bg1"/>
            </a:solidFill>
          </a:endParaRPr>
        </a:p>
      </dsp:txBody>
      <dsp:txXfrm>
        <a:off x="916483" y="1422995"/>
        <a:ext cx="2030015" cy="1218009"/>
      </dsp:txXfrm>
    </dsp:sp>
    <dsp:sp modelId="{ED736338-E124-48CF-BE19-E095B24ED398}">
      <dsp:nvSpPr>
        <dsp:cNvPr id="0" name=""/>
        <dsp:cNvSpPr/>
      </dsp:nvSpPr>
      <dsp:spPr>
        <a:xfrm>
          <a:off x="3149500" y="1422995"/>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i="0" kern="1200" dirty="0">
              <a:solidFill>
                <a:schemeClr val="bg1"/>
              </a:solidFill>
              <a:effectLst/>
              <a:latin typeface="Arial" panose="020B0604020202020204" pitchFamily="34" charset="0"/>
              <a:cs typeface="Arial" panose="020B0604020202020204" pitchFamily="34" charset="0"/>
            </a:rPr>
            <a:t>Mixpanel</a:t>
          </a:r>
          <a:endParaRPr lang="en-GB" sz="3100" kern="1200" dirty="0">
            <a:solidFill>
              <a:schemeClr val="bg1"/>
            </a:solidFill>
          </a:endParaRPr>
        </a:p>
      </dsp:txBody>
      <dsp:txXfrm>
        <a:off x="3149500" y="1422995"/>
        <a:ext cx="2030015" cy="1218009"/>
      </dsp:txXfrm>
    </dsp:sp>
    <dsp:sp modelId="{C2CD1812-AFD8-4E01-8A50-ED247A21343D}">
      <dsp:nvSpPr>
        <dsp:cNvPr id="0" name=""/>
        <dsp:cNvSpPr/>
      </dsp:nvSpPr>
      <dsp:spPr>
        <a:xfrm>
          <a:off x="2032992" y="2844006"/>
          <a:ext cx="2030015" cy="121800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i="0" kern="1200" dirty="0">
              <a:solidFill>
                <a:schemeClr val="bg1"/>
              </a:solidFill>
              <a:effectLst/>
              <a:latin typeface="Arial" panose="020B0604020202020204" pitchFamily="34" charset="0"/>
              <a:cs typeface="Arial" panose="020B0604020202020204" pitchFamily="34" charset="0"/>
            </a:rPr>
            <a:t>Matomo</a:t>
          </a:r>
          <a:endParaRPr lang="en-GB" sz="3100" kern="1200" dirty="0">
            <a:solidFill>
              <a:schemeClr val="bg1"/>
            </a:solidFill>
          </a:endParaRPr>
        </a:p>
      </dsp:txBody>
      <dsp:txXfrm>
        <a:off x="2032992" y="2844006"/>
        <a:ext cx="2030015" cy="121800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27/08/2025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B24C78-9DE9-4B1D-83D7-4D63A4DCB456}" type="datetimeFigureOut">
              <a:rPr lang="en-GB" smtClean="0"/>
              <a:t>27/08/2025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F91ABF-3C91-4815-B611-A14377E66D57}" type="slidenum">
              <a:rPr lang="en-GB" smtClean="0"/>
              <a:t>‹#›</a:t>
            </a:fld>
            <a:endParaRPr lang="en-GB"/>
          </a:p>
        </p:txBody>
      </p:sp>
    </p:spTree>
    <p:extLst>
      <p:ext uri="{BB962C8B-B14F-4D97-AF65-F5344CB8AC3E}">
        <p14:creationId xmlns:p14="http://schemas.microsoft.com/office/powerpoint/2010/main" val="152983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F91ABF-3C91-4815-B611-A14377E66D57}" type="slidenum">
              <a:rPr lang="en-GB" smtClean="0"/>
              <a:t>23</a:t>
            </a:fld>
            <a:endParaRPr lang="en-GB"/>
          </a:p>
        </p:txBody>
      </p:sp>
    </p:spTree>
    <p:extLst>
      <p:ext uri="{BB962C8B-B14F-4D97-AF65-F5344CB8AC3E}">
        <p14:creationId xmlns:p14="http://schemas.microsoft.com/office/powerpoint/2010/main" val="1204278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4) There is no documented evidence about the effectiveness of SMM used alone for Brand Promotion.</a:t>
            </a:r>
          </a:p>
          <a:p>
            <a:endParaRPr lang="en-GB" dirty="0"/>
          </a:p>
        </p:txBody>
      </p:sp>
      <p:sp>
        <p:nvSpPr>
          <p:cNvPr id="4" name="Slide Number Placeholder 3"/>
          <p:cNvSpPr>
            <a:spLocks noGrp="1"/>
          </p:cNvSpPr>
          <p:nvPr>
            <p:ph type="sldNum" sz="quarter" idx="5"/>
          </p:nvPr>
        </p:nvSpPr>
        <p:spPr/>
        <p:txBody>
          <a:bodyPr/>
          <a:lstStyle/>
          <a:p>
            <a:fld id="{1BF91ABF-3C91-4815-B611-A14377E66D57}" type="slidenum">
              <a:rPr lang="en-GB" smtClean="0"/>
              <a:t>47</a:t>
            </a:fld>
            <a:endParaRPr lang="en-GB"/>
          </a:p>
        </p:txBody>
      </p:sp>
    </p:spTree>
    <p:extLst>
      <p:ext uri="{BB962C8B-B14F-4D97-AF65-F5344CB8AC3E}">
        <p14:creationId xmlns:p14="http://schemas.microsoft.com/office/powerpoint/2010/main" val="19071768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F91ABF-3C91-4815-B611-A14377E66D57}" type="slidenum">
              <a:rPr lang="en-GB" smtClean="0"/>
              <a:t>48</a:t>
            </a:fld>
            <a:endParaRPr lang="en-GB"/>
          </a:p>
        </p:txBody>
      </p:sp>
    </p:spTree>
    <p:extLst>
      <p:ext uri="{BB962C8B-B14F-4D97-AF65-F5344CB8AC3E}">
        <p14:creationId xmlns:p14="http://schemas.microsoft.com/office/powerpoint/2010/main" val="18693005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27/08/2025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27/08/2025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27/08/2025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27/08/2025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27/08/2025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27/08/2025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832375"/>
            <a:ext cx="7992888" cy="1470025"/>
          </a:xfrm>
        </p:spPr>
        <p:txBody>
          <a:bodyPr>
            <a:normAutofit/>
          </a:bodyPr>
          <a:lstStyle/>
          <a:p>
            <a:pPr algn="l"/>
            <a:r>
              <a:rPr lang="en-GB" b="1" i="0" u="none" strike="noStrike" dirty="0">
                <a:effectLst/>
                <a:latin typeface="Lato" panose="020F0502020204030203" pitchFamily="34" charset="0"/>
              </a:rPr>
              <a:t>BSc (Hons) Cloud Computing</a:t>
            </a:r>
            <a:endParaRPr lang="en-GB" b="0" i="0" dirty="0">
              <a:effectLst/>
              <a:latin typeface="Lato" panose="020F0502020204030203" pitchFamily="34" charset="0"/>
            </a:endParaRPr>
          </a:p>
        </p:txBody>
      </p:sp>
      <p:sp>
        <p:nvSpPr>
          <p:cNvPr id="3" name="TextBox 2">
            <a:extLst>
              <a:ext uri="{FF2B5EF4-FFF2-40B4-BE49-F238E27FC236}">
                <a16:creationId xmlns:a16="http://schemas.microsoft.com/office/drawing/2014/main" id="{FDF19CEE-DBDB-4661-BBB2-6DFE130B9BEC}"/>
              </a:ext>
            </a:extLst>
          </p:cNvPr>
          <p:cNvSpPr txBox="1"/>
          <p:nvPr/>
        </p:nvSpPr>
        <p:spPr>
          <a:xfrm>
            <a:off x="827584" y="2204864"/>
            <a:ext cx="7488832" cy="1015663"/>
          </a:xfrm>
          <a:prstGeom prst="rect">
            <a:avLst/>
          </a:prstGeom>
          <a:noFill/>
        </p:spPr>
        <p:txBody>
          <a:bodyPr wrap="square" rtlCol="0">
            <a:spAutoFit/>
          </a:bodyPr>
          <a:lstStyle/>
          <a:p>
            <a:pPr algn="ctr"/>
            <a:r>
              <a:rPr lang="en-US" sz="3000" b="1" i="1" dirty="0">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Module Code : ACCA5019 – </a:t>
            </a:r>
            <a:r>
              <a:rPr lang="en-US" sz="3000" b="1" i="1" dirty="0">
                <a:solidFill>
                  <a:srgbClr val="FFFF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rPr>
              <a:t>Business and Web Management</a:t>
            </a:r>
            <a:endParaRPr lang="en-GB" sz="3000" b="1" i="1" dirty="0">
              <a:solidFill>
                <a:srgbClr val="FFFF0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410D095E-C257-4933-8AEA-430DBB0C5787}"/>
              </a:ext>
            </a:extLst>
          </p:cNvPr>
          <p:cNvSpPr txBox="1"/>
          <p:nvPr/>
        </p:nvSpPr>
        <p:spPr>
          <a:xfrm>
            <a:off x="1979712" y="4941168"/>
            <a:ext cx="5472608" cy="523220"/>
          </a:xfrm>
          <a:prstGeom prst="rect">
            <a:avLst/>
          </a:prstGeom>
          <a:noFill/>
        </p:spPr>
        <p:txBody>
          <a:bodyPr wrap="square" rtlCol="0">
            <a:spAutoFit/>
          </a:bodyPr>
          <a:lstStyle/>
          <a:p>
            <a:pPr algn="ctr"/>
            <a:r>
              <a:rPr lang="en-GB" sz="2800" b="1" i="1" dirty="0">
                <a:solidFill>
                  <a:srgbClr val="FFFF00"/>
                </a:solidFill>
                <a:effectLst>
                  <a:outerShdw blurRad="38100" dist="38100" dir="2700000" algn="tl">
                    <a:srgbClr val="000000">
                      <a:alpha val="43137"/>
                    </a:srgbClr>
                  </a:outerShdw>
                </a:effectLst>
              </a:rPr>
              <a:t>Dr Mobolanle Bello</a:t>
            </a:r>
          </a:p>
        </p:txBody>
      </p:sp>
      <p:sp>
        <p:nvSpPr>
          <p:cNvPr id="5" name="TextBox 4">
            <a:extLst>
              <a:ext uri="{FF2B5EF4-FFF2-40B4-BE49-F238E27FC236}">
                <a16:creationId xmlns:a16="http://schemas.microsoft.com/office/drawing/2014/main" id="{CA9C3A6D-BCF4-470F-96E7-38CA4076E710}"/>
              </a:ext>
            </a:extLst>
          </p:cNvPr>
          <p:cNvSpPr txBox="1"/>
          <p:nvPr/>
        </p:nvSpPr>
        <p:spPr>
          <a:xfrm>
            <a:off x="1187624" y="3447004"/>
            <a:ext cx="6912768" cy="954107"/>
          </a:xfrm>
          <a:prstGeom prst="rect">
            <a:avLst/>
          </a:prstGeom>
          <a:noFill/>
        </p:spPr>
        <p:txBody>
          <a:bodyPr wrap="square" rtlCol="0">
            <a:spAutoFit/>
          </a:bodyPr>
          <a:lstStyle/>
          <a:p>
            <a:pPr algn="ctr"/>
            <a:r>
              <a:rPr lang="en-GB" sz="2800" b="1" i="1" dirty="0">
                <a:solidFill>
                  <a:srgbClr val="FF0000"/>
                </a:solidFill>
                <a:effectLst>
                  <a:outerShdw blurRad="38100" dist="38100" dir="2700000" algn="tl">
                    <a:srgbClr val="000000">
                      <a:alpha val="43137"/>
                    </a:srgbClr>
                  </a:outerShdw>
                </a:effectLst>
              </a:rPr>
              <a:t>Week 06 : </a:t>
            </a:r>
            <a:r>
              <a:rPr lang="en-GB" sz="2800" b="1" i="1" dirty="0">
                <a:solidFill>
                  <a:srgbClr val="FFFF00"/>
                </a:solidFill>
                <a:effectLst>
                  <a:outerShdw blurRad="38100" dist="38100" dir="2700000" algn="tl">
                    <a:srgbClr val="000000">
                      <a:alpha val="43137"/>
                    </a:srgbClr>
                  </a:outerShdw>
                </a:effectLst>
              </a:rPr>
              <a:t>Online Branding &amp; </a:t>
            </a:r>
            <a:r>
              <a:rPr lang="en-GB" sz="2800" b="1" i="1">
                <a:solidFill>
                  <a:srgbClr val="FFFF00"/>
                </a:solidFill>
                <a:effectLst>
                  <a:outerShdw blurRad="38100" dist="38100" dir="2700000" algn="tl">
                    <a:srgbClr val="000000">
                      <a:alpha val="43137"/>
                    </a:srgbClr>
                  </a:outerShdw>
                </a:effectLst>
              </a:rPr>
              <a:t>Web Analytics</a:t>
            </a:r>
            <a:endParaRPr lang="en-GB" sz="2800" b="1" i="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Objectives</a:t>
            </a:r>
          </a:p>
        </p:txBody>
      </p:sp>
      <p:sp>
        <p:nvSpPr>
          <p:cNvPr id="3" name="Content Placeholder 2"/>
          <p:cNvSpPr>
            <a:spLocks noGrp="1"/>
          </p:cNvSpPr>
          <p:nvPr>
            <p:ph idx="1"/>
          </p:nvPr>
        </p:nvSpPr>
        <p:spPr>
          <a:xfrm>
            <a:off x="251520" y="1417638"/>
            <a:ext cx="8435280" cy="4099595"/>
          </a:xfrm>
        </p:spPr>
        <p:txBody>
          <a:bodyPr>
            <a:normAutofit/>
          </a:bodyPr>
          <a:lstStyle/>
          <a:p>
            <a:pPr>
              <a:lnSpc>
                <a:spcPct val="150000"/>
              </a:lnSpc>
              <a:spcAft>
                <a:spcPts val="800"/>
              </a:spcAft>
            </a:pPr>
            <a:r>
              <a:rPr lang="en-GB" sz="1800" b="1" kern="100" dirty="0">
                <a:effectLst/>
                <a:latin typeface="Arial" panose="020B0604020202020204" pitchFamily="34" charset="0"/>
                <a:ea typeface="Aptos" panose="020B0004020202020204" pitchFamily="34" charset="0"/>
                <a:cs typeface="Times New Roman" panose="02020603050405020304" pitchFamily="18" charset="0"/>
              </a:rPr>
              <a:t>Week 7: Online Branding &amp; Analytics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Importance of Online Branding</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Digital Marketing Strategies</a:t>
            </a:r>
          </a:p>
          <a:p>
            <a:pPr>
              <a:lnSpc>
                <a:spcPct val="150000"/>
              </a:lnSpc>
              <a:spcAft>
                <a:spcPts val="800"/>
              </a:spcAft>
            </a:pPr>
            <a:r>
              <a:rPr lang="en-GB" sz="1800" kern="100" dirty="0">
                <a:latin typeface="Arial" panose="020B0604020202020204" pitchFamily="34" charset="0"/>
                <a:ea typeface="Aptos" panose="020B0004020202020204" pitchFamily="34" charset="0"/>
                <a:cs typeface="Times New Roman" panose="02020603050405020304" pitchFamily="18" charset="0"/>
              </a:rPr>
              <a:t>Web Analytics &amp; Tracking</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buFont typeface="Wingdings" panose="05000000000000000000" pitchFamily="2" charset="2"/>
              <a:buChar char="Ø"/>
            </a:pPr>
            <a:endParaRPr lang="en-GB" dirty="0">
              <a:solidFill>
                <a:srgbClr val="29A5D6"/>
              </a:solidFill>
              <a:latin typeface="Open Sans"/>
            </a:endParaRPr>
          </a:p>
          <a:p>
            <a:pPr algn="just">
              <a:buFont typeface="Wingdings" panose="05000000000000000000" pitchFamily="2" charset="2"/>
              <a:buChar char="Ø"/>
            </a:pPr>
            <a:endParaRPr lang="en-GB" dirty="0">
              <a:solidFill>
                <a:srgbClr val="29A5D6"/>
              </a:solidFill>
              <a:latin typeface="Open Sans"/>
            </a:endParaRPr>
          </a:p>
          <a:p>
            <a:pPr algn="just">
              <a:buFont typeface="Wingdings" panose="05000000000000000000" pitchFamily="2" charset="2"/>
              <a:buChar char="Ø"/>
            </a:pPr>
            <a:endParaRPr lang="en-US" b="0" i="0" u="none" strike="noStrike" dirty="0">
              <a:solidFill>
                <a:srgbClr val="29A5D6"/>
              </a:solidFill>
              <a:effectLst/>
              <a:latin typeface="Open Sans"/>
            </a:endParaRPr>
          </a:p>
          <a:p>
            <a:pPr algn="just">
              <a:buFont typeface="Wingdings" panose="05000000000000000000" pitchFamily="2" charset="2"/>
              <a:buChar char="Ø"/>
            </a:pPr>
            <a:endParaRPr lang="en-GB" dirty="0"/>
          </a:p>
        </p:txBody>
      </p:sp>
    </p:spTree>
    <p:extLst>
      <p:ext uri="{BB962C8B-B14F-4D97-AF65-F5344CB8AC3E}">
        <p14:creationId xmlns:p14="http://schemas.microsoft.com/office/powerpoint/2010/main" val="4228389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539552" y="-243408"/>
            <a:ext cx="8229600" cy="1143000"/>
          </a:xfrm>
        </p:spPr>
        <p:txBody>
          <a:bodyPr>
            <a:normAutofit/>
          </a:bodyPr>
          <a:lstStyle/>
          <a:p>
            <a:r>
              <a:rPr lang="en-GB" b="1" dirty="0"/>
              <a:t>WHAT IS A BRAND?</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133592" y="764704"/>
            <a:ext cx="8876815" cy="4824536"/>
          </a:xfrm>
        </p:spPr>
        <p:txBody>
          <a:bodyPr>
            <a:normAutofit/>
          </a:bodyPr>
          <a:lstStyle/>
          <a:p>
            <a:pPr>
              <a:lnSpc>
                <a:spcPct val="150000"/>
              </a:lnSpc>
              <a:spcBef>
                <a:spcPts val="0"/>
              </a:spcBef>
              <a:buFont typeface="Wingdings" panose="05000000000000000000" pitchFamily="2" charset="2"/>
              <a:buChar char="q"/>
            </a:pPr>
            <a:r>
              <a:rPr lang="en-GB" sz="2800" dirty="0">
                <a:latin typeface="Arial" panose="020B0604020202020204" pitchFamily="34" charset="0"/>
                <a:cs typeface="Arial" panose="020B0604020202020204" pitchFamily="34" charset="0"/>
              </a:rPr>
              <a:t>A brand is essentially a product or company's identity, as perceived by consumers. </a:t>
            </a:r>
          </a:p>
          <a:p>
            <a:pPr>
              <a:lnSpc>
                <a:spcPct val="150000"/>
              </a:lnSpc>
              <a:spcBef>
                <a:spcPts val="0"/>
              </a:spcBef>
              <a:buFont typeface="Wingdings" panose="05000000000000000000" pitchFamily="2" charset="2"/>
              <a:buChar char="q"/>
            </a:pPr>
            <a:r>
              <a:rPr lang="en-GB" sz="2800" dirty="0">
                <a:latin typeface="Arial" panose="020B0604020202020204" pitchFamily="34" charset="0"/>
                <a:cs typeface="Arial" panose="020B0604020202020204" pitchFamily="34" charset="0"/>
              </a:rPr>
              <a:t>It's a combination of tangible and intangible elements that work together to create a distinct image and experience.</a:t>
            </a:r>
          </a:p>
          <a:p>
            <a:pPr>
              <a:lnSpc>
                <a:spcPct val="150000"/>
              </a:lnSpc>
              <a:spcBef>
                <a:spcPts val="0"/>
              </a:spcBef>
              <a:buFont typeface="Wingdings" panose="05000000000000000000" pitchFamily="2" charset="2"/>
              <a:buChar char="q"/>
            </a:pPr>
            <a:r>
              <a:rPr lang="en-GB" sz="2800" dirty="0">
                <a:latin typeface="Arial" panose="020B0604020202020204" pitchFamily="34" charset="0"/>
                <a:cs typeface="Arial" panose="020B0604020202020204" pitchFamily="34" charset="0"/>
              </a:rPr>
              <a:t>It is a powerful tool for businesses to build trust, loyalty, and recognition with their target audience. </a:t>
            </a:r>
          </a:p>
        </p:txBody>
      </p:sp>
    </p:spTree>
    <p:extLst>
      <p:ext uri="{BB962C8B-B14F-4D97-AF65-F5344CB8AC3E}">
        <p14:creationId xmlns:p14="http://schemas.microsoft.com/office/powerpoint/2010/main" val="1226648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539552" y="-243408"/>
            <a:ext cx="8229600" cy="1143000"/>
          </a:xfrm>
        </p:spPr>
        <p:txBody>
          <a:bodyPr>
            <a:normAutofit/>
          </a:bodyPr>
          <a:lstStyle/>
          <a:p>
            <a:r>
              <a:rPr lang="en-GB" b="1" dirty="0"/>
              <a:t>What Is A Brand?</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133592" y="764704"/>
            <a:ext cx="8876815" cy="4824536"/>
          </a:xfrm>
        </p:spPr>
        <p:txBody>
          <a:bodyPr>
            <a:normAutofit/>
          </a:bodyPr>
          <a:lstStyle/>
          <a:p>
            <a:pPr marL="0" indent="0">
              <a:lnSpc>
                <a:spcPct val="170000"/>
              </a:lnSpc>
              <a:spcBef>
                <a:spcPts val="0"/>
              </a:spcBef>
              <a:buNone/>
            </a:pPr>
            <a:r>
              <a:rPr lang="en-GB" sz="2000" dirty="0">
                <a:latin typeface="Arial" panose="020B0604020202020204" pitchFamily="34" charset="0"/>
                <a:cs typeface="Arial" panose="020B0604020202020204" pitchFamily="34" charset="0"/>
              </a:rPr>
              <a:t>Here's how to break down what a brand is:</a:t>
            </a:r>
          </a:p>
        </p:txBody>
      </p:sp>
      <p:graphicFrame>
        <p:nvGraphicFramePr>
          <p:cNvPr id="4" name="Diagram 3">
            <a:extLst>
              <a:ext uri="{FF2B5EF4-FFF2-40B4-BE49-F238E27FC236}">
                <a16:creationId xmlns:a16="http://schemas.microsoft.com/office/drawing/2014/main" id="{FD742CA6-00C6-625A-9610-A037BB973FED}"/>
              </a:ext>
            </a:extLst>
          </p:cNvPr>
          <p:cNvGraphicFramePr/>
          <p:nvPr>
            <p:extLst>
              <p:ext uri="{D42A27DB-BD31-4B8C-83A1-F6EECF244321}">
                <p14:modId xmlns:p14="http://schemas.microsoft.com/office/powerpoint/2010/main" val="3384404938"/>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7443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41140-A374-E8E9-819D-5548C785FC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480603-2131-EEE3-EE0A-75B9F1FC7111}"/>
              </a:ext>
            </a:extLst>
          </p:cNvPr>
          <p:cNvSpPr>
            <a:spLocks noGrp="1"/>
          </p:cNvSpPr>
          <p:nvPr>
            <p:ph type="title"/>
          </p:nvPr>
        </p:nvSpPr>
        <p:spPr>
          <a:xfrm>
            <a:off x="539552" y="-243408"/>
            <a:ext cx="8229600" cy="1143000"/>
          </a:xfrm>
        </p:spPr>
        <p:txBody>
          <a:bodyPr>
            <a:normAutofit/>
          </a:bodyPr>
          <a:lstStyle/>
          <a:p>
            <a:r>
              <a:rPr lang="en-GB" b="1" dirty="0"/>
              <a:t>What Is A Brand?</a:t>
            </a:r>
          </a:p>
        </p:txBody>
      </p:sp>
      <p:sp>
        <p:nvSpPr>
          <p:cNvPr id="3" name="Content Placeholder 2">
            <a:extLst>
              <a:ext uri="{FF2B5EF4-FFF2-40B4-BE49-F238E27FC236}">
                <a16:creationId xmlns:a16="http://schemas.microsoft.com/office/drawing/2014/main" id="{A3B1CE5C-ABE5-0D0B-22AC-8ACD00F77BB6}"/>
              </a:ext>
            </a:extLst>
          </p:cNvPr>
          <p:cNvSpPr>
            <a:spLocks noGrp="1"/>
          </p:cNvSpPr>
          <p:nvPr>
            <p:ph idx="1"/>
          </p:nvPr>
        </p:nvSpPr>
        <p:spPr>
          <a:xfrm>
            <a:off x="215944" y="620688"/>
            <a:ext cx="8876815" cy="4824536"/>
          </a:xfrm>
        </p:spPr>
        <p:txBody>
          <a:bodyPr>
            <a:noAutofit/>
          </a:bodyPr>
          <a:lstStyle/>
          <a:p>
            <a:pPr marL="0" indent="0">
              <a:lnSpc>
                <a:spcPct val="170000"/>
              </a:lnSpc>
              <a:spcBef>
                <a:spcPts val="0"/>
              </a:spcBef>
              <a:buNone/>
            </a:pPr>
            <a:r>
              <a:rPr lang="en-GB" sz="1900" b="1" dirty="0">
                <a:latin typeface="Arial" panose="020B0604020202020204" pitchFamily="34" charset="0"/>
                <a:cs typeface="Arial" panose="020B0604020202020204" pitchFamily="34" charset="0"/>
              </a:rPr>
              <a:t>Differentiation</a:t>
            </a:r>
            <a:r>
              <a:rPr lang="en-GB" sz="1900" dirty="0">
                <a:latin typeface="Arial" panose="020B0604020202020204" pitchFamily="34" charset="0"/>
                <a:cs typeface="Arial" panose="020B0604020202020204" pitchFamily="34" charset="0"/>
              </a:rPr>
              <a:t>: A brand distinguishes a company's offerings from competitors. It includes things like a logo, name, design, and even packaging. These elements help consumers recognize and remember the brand.</a:t>
            </a:r>
          </a:p>
          <a:p>
            <a:pPr marL="0" indent="0">
              <a:lnSpc>
                <a:spcPct val="170000"/>
              </a:lnSpc>
              <a:spcBef>
                <a:spcPts val="0"/>
              </a:spcBef>
              <a:buNone/>
            </a:pPr>
            <a:r>
              <a:rPr lang="en-GB" sz="1900" b="1" dirty="0">
                <a:latin typeface="Arial" panose="020B0604020202020204" pitchFamily="34" charset="0"/>
                <a:cs typeface="Arial" panose="020B0604020202020204" pitchFamily="34" charset="0"/>
              </a:rPr>
              <a:t>Perception</a:t>
            </a:r>
            <a:r>
              <a:rPr lang="en-GB" sz="1900" dirty="0">
                <a:latin typeface="Arial" panose="020B0604020202020204" pitchFamily="34" charset="0"/>
                <a:cs typeface="Arial" panose="020B0604020202020204" pitchFamily="34" charset="0"/>
              </a:rPr>
              <a:t>: A brand is more than just a logo; it's the feeling or idea that consumers associate with it. This perception is shaped by the brand's marketing, advertising, customer service experiences, and overall product quality.</a:t>
            </a:r>
          </a:p>
          <a:p>
            <a:pPr marL="0" indent="0">
              <a:lnSpc>
                <a:spcPct val="170000"/>
              </a:lnSpc>
              <a:spcBef>
                <a:spcPts val="0"/>
              </a:spcBef>
              <a:buNone/>
            </a:pPr>
            <a:r>
              <a:rPr lang="en-GB" sz="1900" b="1" dirty="0">
                <a:latin typeface="Arial" panose="020B0604020202020204" pitchFamily="34" charset="0"/>
                <a:cs typeface="Arial" panose="020B0604020202020204" pitchFamily="34" charset="0"/>
              </a:rPr>
              <a:t>Value proposition</a:t>
            </a:r>
            <a:r>
              <a:rPr lang="en-GB" sz="1900" dirty="0">
                <a:latin typeface="Arial" panose="020B0604020202020204" pitchFamily="34" charset="0"/>
                <a:cs typeface="Arial" panose="020B0604020202020204" pitchFamily="34" charset="0"/>
              </a:rPr>
              <a:t>: A strong brand conveys a message about what the product or service stands for. This could be things like reliability, luxury, affordability, or environmental friendliness. The value proposition tells consumers why they should choose this brand over others.</a:t>
            </a:r>
          </a:p>
        </p:txBody>
      </p:sp>
    </p:spTree>
    <p:extLst>
      <p:ext uri="{BB962C8B-B14F-4D97-AF65-F5344CB8AC3E}">
        <p14:creationId xmlns:p14="http://schemas.microsoft.com/office/powerpoint/2010/main" val="3860673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539552" y="-243408"/>
            <a:ext cx="8229600" cy="1143000"/>
          </a:xfrm>
        </p:spPr>
        <p:txBody>
          <a:bodyPr>
            <a:normAutofit/>
          </a:bodyPr>
          <a:lstStyle/>
          <a:p>
            <a:r>
              <a:rPr lang="en-GB" b="1" dirty="0"/>
              <a:t>WHAT IS BRANDING?</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133592" y="764704"/>
            <a:ext cx="8876815" cy="4824536"/>
          </a:xfrm>
        </p:spPr>
        <p:txBody>
          <a:bodyPr>
            <a:normAutofit/>
          </a:bodyPr>
          <a:lstStyle/>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Branding is all about creating a distinct identity for your business or product in the minds of consumers. </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It's more than just a logo and a catchy slogan; it's the whole experience that people have with your brand, from the way you interact with them on social media to the quality of the products you sell.</a:t>
            </a:r>
          </a:p>
        </p:txBody>
      </p:sp>
    </p:spTree>
    <p:extLst>
      <p:ext uri="{BB962C8B-B14F-4D97-AF65-F5344CB8AC3E}">
        <p14:creationId xmlns:p14="http://schemas.microsoft.com/office/powerpoint/2010/main" val="1346275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539552" y="-243408"/>
            <a:ext cx="8229600" cy="1143000"/>
          </a:xfrm>
        </p:spPr>
        <p:txBody>
          <a:bodyPr>
            <a:normAutofit/>
          </a:bodyPr>
          <a:lstStyle/>
          <a:p>
            <a:r>
              <a:rPr lang="en-GB" b="1" dirty="0"/>
              <a:t>The Role of Branding</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215944" y="548680"/>
            <a:ext cx="8876815" cy="4824536"/>
          </a:xfrm>
        </p:spPr>
        <p:txBody>
          <a:bodyPr>
            <a:noAutofit/>
          </a:bodyPr>
          <a:lstStyle/>
          <a:p>
            <a:pPr marL="0" indent="0">
              <a:lnSpc>
                <a:spcPct val="150000"/>
              </a:lnSpc>
              <a:spcBef>
                <a:spcPts val="0"/>
              </a:spcBef>
              <a:buNone/>
            </a:pPr>
            <a:r>
              <a:rPr lang="en-GB" sz="2000" dirty="0">
                <a:latin typeface="Arial" panose="020B0604020202020204" pitchFamily="34" charset="0"/>
                <a:cs typeface="Arial" panose="020B0604020202020204" pitchFamily="34" charset="0"/>
              </a:rPr>
              <a:t>Branding provides benefits for both buyers and sellers. </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Brands help buyers identify specific products that they do and do not like, a process that in turn facilitates the purchase of items and satisfies their needs and reduces the time required to purchase the product. </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It also helps buyers evaluate the quality of a product, especially when they are unable to judge its characteristics. In other words, a purchaser for a brand symbolizes a certain quality level will transfer that perception of quality to the unknown item. </a:t>
            </a:r>
          </a:p>
          <a:p>
            <a:pPr>
              <a:lnSpc>
                <a:spcPct val="150000"/>
              </a:lnSpc>
              <a:spcBef>
                <a:spcPts val="0"/>
              </a:spcBef>
              <a:buFont typeface="Wingdings" panose="05000000000000000000" pitchFamily="2" charset="2"/>
              <a:buChar char="Ø"/>
            </a:pPr>
            <a:r>
              <a:rPr lang="en-GB" sz="2000" dirty="0">
                <a:latin typeface="Arial" panose="020B0604020202020204" pitchFamily="34" charset="0"/>
                <a:cs typeface="Arial" panose="020B0604020202020204" pitchFamily="34" charset="0"/>
              </a:rPr>
              <a:t>A brand thus helps to reduce a buyer’s perceived risk of purchase. In addition, it may offer the psychological reward that comes from owning a brand that symbolises status. </a:t>
            </a:r>
          </a:p>
        </p:txBody>
      </p:sp>
    </p:spTree>
    <p:extLst>
      <p:ext uri="{BB962C8B-B14F-4D97-AF65-F5344CB8AC3E}">
        <p14:creationId xmlns:p14="http://schemas.microsoft.com/office/powerpoint/2010/main" val="6155653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539552" y="-243408"/>
            <a:ext cx="8229600" cy="1143000"/>
          </a:xfrm>
        </p:spPr>
        <p:txBody>
          <a:bodyPr>
            <a:normAutofit/>
          </a:bodyPr>
          <a:lstStyle/>
          <a:p>
            <a:r>
              <a:rPr lang="en-GB" b="1" dirty="0"/>
              <a:t>The Role of Branding</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133592" y="548680"/>
            <a:ext cx="8876815" cy="4824536"/>
          </a:xfrm>
        </p:spPr>
        <p:txBody>
          <a:bodyPr>
            <a:noAutofit/>
          </a:bodyPr>
          <a:lstStyle/>
          <a:p>
            <a:pPr>
              <a:lnSpc>
                <a:spcPct val="150000"/>
              </a:lnSpc>
              <a:spcBef>
                <a:spcPts val="0"/>
              </a:spcBef>
              <a:buFont typeface="Wingdings" panose="05000000000000000000" pitchFamily="2" charset="2"/>
              <a:buChar char="Ø"/>
            </a:pPr>
            <a:r>
              <a:rPr lang="en-GB" sz="2200" dirty="0">
                <a:latin typeface="Arial" panose="020B0604020202020204" pitchFamily="34" charset="0"/>
                <a:cs typeface="Arial" panose="020B0604020202020204" pitchFamily="34" charset="0"/>
              </a:rPr>
              <a:t>A brand thus helps to reduce a buyer’s perceived risk of purchase. In addition, it may offer the psychological reward that comes from owning a brand that symbolises status. </a:t>
            </a:r>
          </a:p>
          <a:p>
            <a:pPr>
              <a:lnSpc>
                <a:spcPct val="150000"/>
              </a:lnSpc>
              <a:spcBef>
                <a:spcPts val="0"/>
              </a:spcBef>
              <a:buFont typeface="Wingdings" panose="05000000000000000000" pitchFamily="2" charset="2"/>
              <a:buChar char="Ø"/>
            </a:pPr>
            <a:r>
              <a:rPr lang="en-GB" sz="2200" dirty="0">
                <a:latin typeface="Arial" panose="020B0604020202020204" pitchFamily="34" charset="0"/>
                <a:cs typeface="Arial" panose="020B0604020202020204" pitchFamily="34" charset="0"/>
              </a:rPr>
              <a:t>Sellers benefit from branding because each company’s brands identify its products, which makes repeat purchasing easier for consumers. </a:t>
            </a:r>
          </a:p>
          <a:p>
            <a:pPr>
              <a:lnSpc>
                <a:spcPct val="150000"/>
              </a:lnSpc>
              <a:spcBef>
                <a:spcPts val="0"/>
              </a:spcBef>
              <a:buFont typeface="Wingdings" panose="05000000000000000000" pitchFamily="2" charset="2"/>
              <a:buChar char="Ø"/>
            </a:pPr>
            <a:r>
              <a:rPr lang="en-GB" sz="2200" dirty="0">
                <a:latin typeface="Arial" panose="020B0604020202020204" pitchFamily="34" charset="0"/>
                <a:cs typeface="Arial" panose="020B0604020202020204" pitchFamily="34" charset="0"/>
              </a:rPr>
              <a:t>Branding helps a company to introduce a new product that carries the name of one or more of its existing products, because buyers are already familiar with the company’s existing brand. </a:t>
            </a:r>
          </a:p>
        </p:txBody>
      </p:sp>
    </p:spTree>
    <p:extLst>
      <p:ext uri="{BB962C8B-B14F-4D97-AF65-F5344CB8AC3E}">
        <p14:creationId xmlns:p14="http://schemas.microsoft.com/office/powerpoint/2010/main" val="2784219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539552" y="-243408"/>
            <a:ext cx="8229600" cy="1143000"/>
          </a:xfrm>
        </p:spPr>
        <p:txBody>
          <a:bodyPr>
            <a:normAutofit/>
          </a:bodyPr>
          <a:lstStyle/>
          <a:p>
            <a:r>
              <a:rPr lang="en-GB" b="1" dirty="0"/>
              <a:t>The Role of Branding</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215944" y="764704"/>
            <a:ext cx="8876815" cy="4824536"/>
          </a:xfrm>
        </p:spPr>
        <p:txBody>
          <a:bodyPr>
            <a:noAutofit/>
          </a:bodyPr>
          <a:lstStyle/>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Branding also facilitates promotional efforts because the promotion of each branded product indirectly promotes all other products that are similarly branded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Branding also helps sellers by fostering brand loyalty. When buyers become loyal to a specific brand, the market share for that product achieves a certain level of stability, allowing the company to use its resources more efficiently.</a:t>
            </a:r>
          </a:p>
        </p:txBody>
      </p:sp>
    </p:spTree>
    <p:extLst>
      <p:ext uri="{BB962C8B-B14F-4D97-AF65-F5344CB8AC3E}">
        <p14:creationId xmlns:p14="http://schemas.microsoft.com/office/powerpoint/2010/main" val="3285245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539552" y="-243408"/>
            <a:ext cx="8229600" cy="1143000"/>
          </a:xfrm>
        </p:spPr>
        <p:txBody>
          <a:bodyPr>
            <a:normAutofit/>
          </a:bodyPr>
          <a:lstStyle/>
          <a:p>
            <a:r>
              <a:rPr lang="en-GB" b="1" dirty="0"/>
              <a:t>ONLINE BRANDING</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375704" y="692696"/>
            <a:ext cx="8876815" cy="5112568"/>
          </a:xfrm>
        </p:spPr>
        <p:txBody>
          <a:bodyPr>
            <a:normAutofit/>
          </a:bodyPr>
          <a:lstStyle/>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Online branding is the specific area of branding that focuses on creating and managing a brand's image and presence on the internet. </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It leverages digital channels like websites, social media, search engines, and online advertising to connect with your target audience and build brand awareness.</a:t>
            </a:r>
          </a:p>
        </p:txBody>
      </p:sp>
    </p:spTree>
    <p:extLst>
      <p:ext uri="{BB962C8B-B14F-4D97-AF65-F5344CB8AC3E}">
        <p14:creationId xmlns:p14="http://schemas.microsoft.com/office/powerpoint/2010/main" val="2898527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539552" y="-243408"/>
            <a:ext cx="8229600" cy="1143000"/>
          </a:xfrm>
        </p:spPr>
        <p:txBody>
          <a:bodyPr>
            <a:normAutofit/>
          </a:bodyPr>
          <a:lstStyle/>
          <a:p>
            <a:r>
              <a:rPr lang="en-GB" b="1" dirty="0"/>
              <a:t>Online Branding</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267185" y="764704"/>
            <a:ext cx="8876815" cy="5112568"/>
          </a:xfrm>
        </p:spPr>
        <p:txBody>
          <a:bodyPr>
            <a:normAutofit/>
          </a:bodyPr>
          <a:lstStyle/>
          <a:p>
            <a:pPr marL="0" indent="0">
              <a:buNone/>
            </a:pPr>
            <a:r>
              <a:rPr lang="en-GB" sz="2000" dirty="0">
                <a:latin typeface="Arial" panose="020B0604020202020204" pitchFamily="34" charset="0"/>
                <a:cs typeface="Arial" panose="020B0604020202020204" pitchFamily="34" charset="0"/>
              </a:rPr>
              <a:t>Online branding involves:</a:t>
            </a:r>
          </a:p>
          <a:p>
            <a:endParaRPr lang="en-GB" sz="5600" dirty="0">
              <a:latin typeface="Arial" panose="020B0604020202020204" pitchFamily="34" charset="0"/>
              <a:cs typeface="Arial" panose="020B0604020202020204" pitchFamily="34" charset="0"/>
            </a:endParaRPr>
          </a:p>
        </p:txBody>
      </p:sp>
      <p:graphicFrame>
        <p:nvGraphicFramePr>
          <p:cNvPr id="4" name="Diagram 3">
            <a:extLst>
              <a:ext uri="{FF2B5EF4-FFF2-40B4-BE49-F238E27FC236}">
                <a16:creationId xmlns:a16="http://schemas.microsoft.com/office/drawing/2014/main" id="{55FA36CE-EC63-041B-AD99-D863C5C2A5CB}"/>
              </a:ext>
            </a:extLst>
          </p:cNvPr>
          <p:cNvGraphicFramePr/>
          <p:nvPr>
            <p:extLst>
              <p:ext uri="{D42A27DB-BD31-4B8C-83A1-F6EECF244321}">
                <p14:modId xmlns:p14="http://schemas.microsoft.com/office/powerpoint/2010/main" val="425059572"/>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1310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62870-1532-0480-A651-AF251B0CE6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F8E05A-3682-F625-E121-12A591DF5C2B}"/>
              </a:ext>
            </a:extLst>
          </p:cNvPr>
          <p:cNvSpPr>
            <a:spLocks noGrp="1"/>
          </p:cNvSpPr>
          <p:nvPr>
            <p:ph type="title"/>
          </p:nvPr>
        </p:nvSpPr>
        <p:spPr>
          <a:xfrm>
            <a:off x="457200" y="-243408"/>
            <a:ext cx="8229600" cy="1143000"/>
          </a:xfrm>
        </p:spPr>
        <p:txBody>
          <a:bodyPr>
            <a:normAutofit/>
          </a:bodyPr>
          <a:lstStyle/>
          <a:p>
            <a:r>
              <a:rPr lang="en-GB" b="1" dirty="0"/>
              <a:t>Online Branding</a:t>
            </a:r>
          </a:p>
        </p:txBody>
      </p:sp>
      <p:sp>
        <p:nvSpPr>
          <p:cNvPr id="3" name="Content Placeholder 2">
            <a:extLst>
              <a:ext uri="{FF2B5EF4-FFF2-40B4-BE49-F238E27FC236}">
                <a16:creationId xmlns:a16="http://schemas.microsoft.com/office/drawing/2014/main" id="{1870EEA9-8254-9236-F160-C52FB00EA216}"/>
              </a:ext>
            </a:extLst>
          </p:cNvPr>
          <p:cNvSpPr>
            <a:spLocks noGrp="1"/>
          </p:cNvSpPr>
          <p:nvPr>
            <p:ph idx="1"/>
          </p:nvPr>
        </p:nvSpPr>
        <p:spPr>
          <a:xfrm>
            <a:off x="267185" y="620688"/>
            <a:ext cx="8876815" cy="5112568"/>
          </a:xfrm>
        </p:spPr>
        <p:txBody>
          <a:bodyPr>
            <a:normAutofit fontScale="47500" lnSpcReduction="20000"/>
          </a:bodyPr>
          <a:lstStyle/>
          <a:p>
            <a:pPr marL="0" indent="0">
              <a:lnSpc>
                <a:spcPct val="170000"/>
              </a:lnSpc>
              <a:spcBef>
                <a:spcPts val="0"/>
              </a:spcBef>
              <a:buNone/>
            </a:pPr>
            <a:r>
              <a:rPr lang="en-GB" sz="4200" b="1" dirty="0">
                <a:latin typeface="Arial" panose="020B0604020202020204" pitchFamily="34" charset="0"/>
                <a:cs typeface="Arial" panose="020B0604020202020204" pitchFamily="34" charset="0"/>
              </a:rPr>
              <a:t>1) Building a strong website:</a:t>
            </a:r>
            <a:r>
              <a:rPr lang="en-GB" sz="4200" dirty="0">
                <a:latin typeface="Arial" panose="020B0604020202020204" pitchFamily="34" charset="0"/>
                <a:cs typeface="Arial" panose="020B0604020202020204" pitchFamily="34" charset="0"/>
              </a:rPr>
              <a:t> Your website is your digital storefront, and it should be a reflection of your brand identity. This includes a user-friendly design, clear messaging, and high-quality content.</a:t>
            </a:r>
          </a:p>
          <a:p>
            <a:pPr marL="0" indent="0">
              <a:lnSpc>
                <a:spcPct val="170000"/>
              </a:lnSpc>
              <a:spcBef>
                <a:spcPts val="0"/>
              </a:spcBef>
              <a:buNone/>
            </a:pPr>
            <a:r>
              <a:rPr lang="en-GB" sz="4200" b="1" dirty="0">
                <a:latin typeface="Arial" panose="020B0604020202020204" pitchFamily="34" charset="0"/>
                <a:cs typeface="Arial" panose="020B0604020202020204" pitchFamily="34" charset="0"/>
              </a:rPr>
              <a:t>2) Social media presence:</a:t>
            </a:r>
            <a:r>
              <a:rPr lang="en-GB" sz="4200" dirty="0">
                <a:latin typeface="Arial" panose="020B0604020202020204" pitchFamily="34" charset="0"/>
                <a:cs typeface="Arial" panose="020B0604020202020204" pitchFamily="34" charset="0"/>
              </a:rPr>
              <a:t> Social media platforms offer a powerful way to connect with your audience, share your brand story, and build relationships. Consistency is key here, so maintaining a regular posting schedule and engaging with your followers is crucial.</a:t>
            </a:r>
          </a:p>
          <a:p>
            <a:pPr marL="0" indent="0">
              <a:lnSpc>
                <a:spcPct val="170000"/>
              </a:lnSpc>
              <a:spcBef>
                <a:spcPts val="0"/>
              </a:spcBef>
              <a:buNone/>
            </a:pPr>
            <a:r>
              <a:rPr lang="en-GB" sz="4200" b="1" dirty="0">
                <a:latin typeface="Arial" panose="020B0604020202020204" pitchFamily="34" charset="0"/>
                <a:cs typeface="Arial" panose="020B0604020202020204" pitchFamily="34" charset="0"/>
              </a:rPr>
              <a:t>3) Content marketing:</a:t>
            </a:r>
            <a:r>
              <a:rPr lang="en-GB" sz="4200" dirty="0">
                <a:latin typeface="Arial" panose="020B0604020202020204" pitchFamily="34" charset="0"/>
                <a:cs typeface="Arial" panose="020B0604020202020204" pitchFamily="34" charset="0"/>
              </a:rPr>
              <a:t> Creating valuable and informative content, like blog posts, articles, or videos, establishes your brand as an expert in your field. This attracts potential customers and keeps them engaged.</a:t>
            </a:r>
          </a:p>
          <a:p>
            <a:endParaRPr lang="en-GB" sz="5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1513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BDF08-3208-FF1C-25D9-0DC6EA299E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4A0A98-55E6-CCCE-2A2E-A0F2AFC60B5D}"/>
              </a:ext>
            </a:extLst>
          </p:cNvPr>
          <p:cNvSpPr>
            <a:spLocks noGrp="1"/>
          </p:cNvSpPr>
          <p:nvPr>
            <p:ph type="title"/>
          </p:nvPr>
        </p:nvSpPr>
        <p:spPr>
          <a:xfrm>
            <a:off x="539552" y="-243408"/>
            <a:ext cx="8229600" cy="1143000"/>
          </a:xfrm>
        </p:spPr>
        <p:txBody>
          <a:bodyPr>
            <a:normAutofit/>
          </a:bodyPr>
          <a:lstStyle/>
          <a:p>
            <a:r>
              <a:rPr lang="en-GB" b="1" dirty="0"/>
              <a:t>Online Branding</a:t>
            </a:r>
          </a:p>
        </p:txBody>
      </p:sp>
      <p:sp>
        <p:nvSpPr>
          <p:cNvPr id="3" name="Content Placeholder 2">
            <a:extLst>
              <a:ext uri="{FF2B5EF4-FFF2-40B4-BE49-F238E27FC236}">
                <a16:creationId xmlns:a16="http://schemas.microsoft.com/office/drawing/2014/main" id="{7BE1DB87-3175-8A39-7631-9E853E6D18DD}"/>
              </a:ext>
            </a:extLst>
          </p:cNvPr>
          <p:cNvSpPr>
            <a:spLocks noGrp="1"/>
          </p:cNvSpPr>
          <p:nvPr>
            <p:ph idx="1"/>
          </p:nvPr>
        </p:nvSpPr>
        <p:spPr>
          <a:xfrm>
            <a:off x="267185" y="764704"/>
            <a:ext cx="8876815" cy="5112568"/>
          </a:xfrm>
        </p:spPr>
        <p:txBody>
          <a:bodyPr>
            <a:normAutofit fontScale="62500" lnSpcReduction="20000"/>
          </a:bodyPr>
          <a:lstStyle/>
          <a:p>
            <a:pPr marL="0" indent="0">
              <a:lnSpc>
                <a:spcPct val="170000"/>
              </a:lnSpc>
              <a:spcBef>
                <a:spcPts val="0"/>
              </a:spcBef>
              <a:buNone/>
            </a:pPr>
            <a:r>
              <a:rPr lang="en-GB" sz="4200" b="1" dirty="0">
                <a:latin typeface="Arial" panose="020B0604020202020204" pitchFamily="34" charset="0"/>
                <a:cs typeface="Arial" panose="020B0604020202020204" pitchFamily="34" charset="0"/>
              </a:rPr>
              <a:t>4) Search engine optimization (SEO):</a:t>
            </a:r>
            <a:r>
              <a:rPr lang="en-GB" sz="4200" dirty="0">
                <a:latin typeface="Arial" panose="020B0604020202020204" pitchFamily="34" charset="0"/>
                <a:cs typeface="Arial" panose="020B0604020202020204" pitchFamily="34" charset="0"/>
              </a:rPr>
              <a:t> Optimizing your website and content to rank higher in search engine results helps potential customers find your brand online.</a:t>
            </a:r>
          </a:p>
          <a:p>
            <a:pPr marL="0" indent="0">
              <a:lnSpc>
                <a:spcPct val="170000"/>
              </a:lnSpc>
              <a:spcBef>
                <a:spcPts val="0"/>
              </a:spcBef>
              <a:buNone/>
            </a:pPr>
            <a:r>
              <a:rPr lang="en-GB" sz="4200" b="1" dirty="0">
                <a:latin typeface="Arial" panose="020B0604020202020204" pitchFamily="34" charset="0"/>
                <a:cs typeface="Arial" panose="020B0604020202020204" pitchFamily="34" charset="0"/>
              </a:rPr>
              <a:t>5) Online reputation management:</a:t>
            </a:r>
            <a:r>
              <a:rPr lang="en-GB" sz="4200" dirty="0">
                <a:latin typeface="Arial" panose="020B0604020202020204" pitchFamily="34" charset="0"/>
                <a:cs typeface="Arial" panose="020B0604020202020204" pitchFamily="34" charset="0"/>
              </a:rPr>
              <a:t> Monitoring and managing your online reputation is essential. Respond to reviews, address negative feedback promptly, and actively participate in online conversations to shape how people perceive your brand.</a:t>
            </a:r>
          </a:p>
          <a:p>
            <a:endParaRPr lang="en-GB" sz="5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1886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457199" y="-33768"/>
            <a:ext cx="8229600" cy="1143000"/>
          </a:xfrm>
        </p:spPr>
        <p:txBody>
          <a:bodyPr>
            <a:normAutofit fontScale="90000"/>
          </a:bodyPr>
          <a:lstStyle/>
          <a:p>
            <a:r>
              <a:rPr lang="en-GB" b="1" dirty="0"/>
              <a:t>Critical Success Factors for Online Branding</a:t>
            </a:r>
          </a:p>
        </p:txBody>
      </p:sp>
      <p:graphicFrame>
        <p:nvGraphicFramePr>
          <p:cNvPr id="4" name="Diagram 3">
            <a:extLst>
              <a:ext uri="{FF2B5EF4-FFF2-40B4-BE49-F238E27FC236}">
                <a16:creationId xmlns:a16="http://schemas.microsoft.com/office/drawing/2014/main" id="{9E63DC3C-213B-3E0B-0075-6387E9226FF7}"/>
              </a:ext>
            </a:extLst>
          </p:cNvPr>
          <p:cNvGraphicFramePr/>
          <p:nvPr>
            <p:extLst>
              <p:ext uri="{D42A27DB-BD31-4B8C-83A1-F6EECF244321}">
                <p14:modId xmlns:p14="http://schemas.microsoft.com/office/powerpoint/2010/main" val="4247173320"/>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6166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8DDED-F2C4-3D0F-F4DA-B151F1439C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7CC103-470D-CC0D-14E7-6843894B6C4A}"/>
              </a:ext>
            </a:extLst>
          </p:cNvPr>
          <p:cNvSpPr>
            <a:spLocks noGrp="1"/>
          </p:cNvSpPr>
          <p:nvPr>
            <p:ph type="title"/>
          </p:nvPr>
        </p:nvSpPr>
        <p:spPr>
          <a:xfrm>
            <a:off x="457199" y="-33768"/>
            <a:ext cx="8229600" cy="1143000"/>
          </a:xfrm>
        </p:spPr>
        <p:txBody>
          <a:bodyPr>
            <a:normAutofit fontScale="90000"/>
          </a:bodyPr>
          <a:lstStyle/>
          <a:p>
            <a:r>
              <a:rPr lang="en-GB" b="1" dirty="0"/>
              <a:t>Critical Success Factors for Online Branding</a:t>
            </a:r>
          </a:p>
        </p:txBody>
      </p:sp>
      <p:sp>
        <p:nvSpPr>
          <p:cNvPr id="3" name="Content Placeholder 2">
            <a:extLst>
              <a:ext uri="{FF2B5EF4-FFF2-40B4-BE49-F238E27FC236}">
                <a16:creationId xmlns:a16="http://schemas.microsoft.com/office/drawing/2014/main" id="{1721171B-35D1-8F59-A7E6-9A42D5C10394}"/>
              </a:ext>
            </a:extLst>
          </p:cNvPr>
          <p:cNvSpPr>
            <a:spLocks noGrp="1"/>
          </p:cNvSpPr>
          <p:nvPr>
            <p:ph idx="1"/>
          </p:nvPr>
        </p:nvSpPr>
        <p:spPr>
          <a:xfrm>
            <a:off x="133592" y="1115424"/>
            <a:ext cx="9010408" cy="5112568"/>
          </a:xfrm>
        </p:spPr>
        <p:txBody>
          <a:bodyPr>
            <a:noAutofit/>
          </a:bodyPr>
          <a:lstStyle/>
          <a:p>
            <a:pPr marL="0" indent="0">
              <a:lnSpc>
                <a:spcPct val="150000"/>
              </a:lnSpc>
              <a:spcBef>
                <a:spcPts val="0"/>
              </a:spcBef>
              <a:buNone/>
            </a:pPr>
            <a:r>
              <a:rPr lang="en-GB" sz="1900" b="1" dirty="0">
                <a:latin typeface="Arial" panose="020B0604020202020204" pitchFamily="34" charset="0"/>
                <a:cs typeface="Arial" panose="020B0604020202020204" pitchFamily="34" charset="0"/>
              </a:rPr>
              <a:t>1) Compelling brand identity</a:t>
            </a:r>
            <a:r>
              <a:rPr lang="en-GB" sz="1900" dirty="0">
                <a:latin typeface="Arial" panose="020B0604020202020204" pitchFamily="34" charset="0"/>
                <a:cs typeface="Arial" panose="020B0604020202020204" pitchFamily="34" charset="0"/>
              </a:rPr>
              <a:t>: Your online presence should be a cohesive representation of your overall brand identity. This includes having a consistent visual style, brand voice, and messaging across all platforms.</a:t>
            </a:r>
          </a:p>
          <a:p>
            <a:pPr marL="0" indent="0">
              <a:lnSpc>
                <a:spcPct val="150000"/>
              </a:lnSpc>
              <a:spcBef>
                <a:spcPts val="0"/>
              </a:spcBef>
              <a:buNone/>
            </a:pPr>
            <a:r>
              <a:rPr lang="en-GB" sz="1900" b="1" dirty="0">
                <a:latin typeface="Arial" panose="020B0604020202020204" pitchFamily="34" charset="0"/>
                <a:cs typeface="Arial" panose="020B0604020202020204" pitchFamily="34" charset="0"/>
              </a:rPr>
              <a:t>2) High-quality content</a:t>
            </a:r>
            <a:r>
              <a:rPr lang="en-GB" sz="1900" dirty="0">
                <a:latin typeface="Arial" panose="020B0604020202020204" pitchFamily="34" charset="0"/>
                <a:cs typeface="Arial" panose="020B0604020202020204" pitchFamily="34" charset="0"/>
              </a:rPr>
              <a:t>: Creating valuable and informative content that resonates with your target audience is essential. This could be blog posts, infographics, videos, or anything that educates, entertains, or inspires your audience.</a:t>
            </a:r>
          </a:p>
          <a:p>
            <a:pPr marL="0" indent="0">
              <a:lnSpc>
                <a:spcPct val="150000"/>
              </a:lnSpc>
              <a:spcBef>
                <a:spcPts val="0"/>
              </a:spcBef>
              <a:buNone/>
            </a:pPr>
            <a:r>
              <a:rPr lang="en-GB" sz="1900" b="1" dirty="0">
                <a:latin typeface="Arial" panose="020B0604020202020204" pitchFamily="34" charset="0"/>
                <a:cs typeface="Arial" panose="020B0604020202020204" pitchFamily="34" charset="0"/>
              </a:rPr>
              <a:t>3) Engagement</a:t>
            </a:r>
            <a:r>
              <a:rPr lang="en-GB" sz="1900" dirty="0">
                <a:latin typeface="Arial" panose="020B0604020202020204" pitchFamily="34" charset="0"/>
                <a:cs typeface="Arial" panose="020B0604020202020204" pitchFamily="34" charset="0"/>
              </a:rPr>
              <a:t>: Don't just broadcast messages online; actively engage with your audience. Respond to comments, answer questions, and participate in conversations. This fosters a sense of community and builds stronger brand loyalty.</a:t>
            </a:r>
          </a:p>
        </p:txBody>
      </p:sp>
    </p:spTree>
    <p:extLst>
      <p:ext uri="{BB962C8B-B14F-4D97-AF65-F5344CB8AC3E}">
        <p14:creationId xmlns:p14="http://schemas.microsoft.com/office/powerpoint/2010/main" val="3495351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5F8DA-7153-6415-0EEA-5AAECED8E7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DFD2C9-857F-67EF-C5A8-EFCB7E4939E6}"/>
              </a:ext>
            </a:extLst>
          </p:cNvPr>
          <p:cNvSpPr>
            <a:spLocks noGrp="1"/>
          </p:cNvSpPr>
          <p:nvPr>
            <p:ph type="title"/>
          </p:nvPr>
        </p:nvSpPr>
        <p:spPr>
          <a:xfrm>
            <a:off x="457199" y="-33768"/>
            <a:ext cx="8229600" cy="1143000"/>
          </a:xfrm>
        </p:spPr>
        <p:txBody>
          <a:bodyPr>
            <a:normAutofit fontScale="90000"/>
          </a:bodyPr>
          <a:lstStyle/>
          <a:p>
            <a:r>
              <a:rPr lang="en-GB" b="1" dirty="0"/>
              <a:t>Critical Success Factors for Online Branding</a:t>
            </a:r>
          </a:p>
        </p:txBody>
      </p:sp>
      <p:sp>
        <p:nvSpPr>
          <p:cNvPr id="3" name="Content Placeholder 2">
            <a:extLst>
              <a:ext uri="{FF2B5EF4-FFF2-40B4-BE49-F238E27FC236}">
                <a16:creationId xmlns:a16="http://schemas.microsoft.com/office/drawing/2014/main" id="{E0C64FD8-8245-490E-E5A1-8F7A447086CD}"/>
              </a:ext>
            </a:extLst>
          </p:cNvPr>
          <p:cNvSpPr>
            <a:spLocks noGrp="1"/>
          </p:cNvSpPr>
          <p:nvPr>
            <p:ph idx="1"/>
          </p:nvPr>
        </p:nvSpPr>
        <p:spPr>
          <a:xfrm>
            <a:off x="133592" y="1124744"/>
            <a:ext cx="9118928" cy="5112568"/>
          </a:xfrm>
        </p:spPr>
        <p:txBody>
          <a:bodyPr>
            <a:noAutofit/>
          </a:bodyPr>
          <a:lstStyle/>
          <a:p>
            <a:pPr marL="0" indent="0">
              <a:lnSpc>
                <a:spcPct val="150000"/>
              </a:lnSpc>
              <a:spcBef>
                <a:spcPts val="0"/>
              </a:spcBef>
              <a:buNone/>
            </a:pPr>
            <a:r>
              <a:rPr lang="en-GB" sz="1900" b="1" dirty="0">
                <a:latin typeface="Arial" panose="020B0604020202020204" pitchFamily="34" charset="0"/>
                <a:cs typeface="Arial" panose="020B0604020202020204" pitchFamily="34" charset="0"/>
              </a:rPr>
              <a:t>4) Search engine optimization (SEO): </a:t>
            </a:r>
            <a:r>
              <a:rPr lang="en-GB" sz="1900" dirty="0">
                <a:latin typeface="Arial" panose="020B0604020202020204" pitchFamily="34" charset="0"/>
                <a:cs typeface="Arial" panose="020B0604020202020204" pitchFamily="34" charset="0"/>
              </a:rPr>
              <a:t>Optimizing your website and content to rank higher in search engine results pages (SERPs) increases the chances of potential customers finding your brand online.</a:t>
            </a:r>
          </a:p>
          <a:p>
            <a:pPr marL="0" indent="0">
              <a:lnSpc>
                <a:spcPct val="150000"/>
              </a:lnSpc>
              <a:spcBef>
                <a:spcPts val="0"/>
              </a:spcBef>
              <a:buNone/>
            </a:pPr>
            <a:r>
              <a:rPr lang="en-GB" sz="1900" b="1" dirty="0">
                <a:latin typeface="Arial" panose="020B0604020202020204" pitchFamily="34" charset="0"/>
                <a:cs typeface="Arial" panose="020B0604020202020204" pitchFamily="34" charset="0"/>
              </a:rPr>
              <a:t>5) Social media strategy: </a:t>
            </a:r>
            <a:r>
              <a:rPr lang="en-GB" sz="1900" dirty="0">
                <a:latin typeface="Arial" panose="020B0604020202020204" pitchFamily="34" charset="0"/>
                <a:cs typeface="Arial" panose="020B0604020202020204" pitchFamily="34" charset="0"/>
              </a:rPr>
              <a:t>Having a well-defined social media strategy is crucial. Choose the platforms where your target audience spends their time and tailor your content accordingly. Consistency in posting and engagement is key to building a strong social media presence.</a:t>
            </a:r>
          </a:p>
          <a:p>
            <a:pPr marL="0" indent="0">
              <a:lnSpc>
                <a:spcPct val="150000"/>
              </a:lnSpc>
              <a:spcBef>
                <a:spcPts val="0"/>
              </a:spcBef>
              <a:buNone/>
            </a:pPr>
            <a:r>
              <a:rPr lang="en-GB" sz="1900" b="1" dirty="0">
                <a:latin typeface="Arial" panose="020B0604020202020204" pitchFamily="34" charset="0"/>
                <a:cs typeface="Arial" panose="020B0604020202020204" pitchFamily="34" charset="0"/>
              </a:rPr>
              <a:t>6) Data-driven decision-making: </a:t>
            </a:r>
            <a:r>
              <a:rPr lang="en-GB" sz="1900" dirty="0">
                <a:latin typeface="Arial" panose="020B0604020202020204" pitchFamily="34" charset="0"/>
                <a:cs typeface="Arial" panose="020B0604020202020204" pitchFamily="34" charset="0"/>
              </a:rPr>
              <a:t>Track your online branding efforts using analytics tools. This data can help you understand what's working and what's not, allowing you to refine your strategy and optimize your content for better results.</a:t>
            </a:r>
          </a:p>
          <a:p>
            <a:pPr marL="0" indent="0">
              <a:buNone/>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2695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3107-2361-96F7-919A-E0A6CCC13903}"/>
              </a:ext>
            </a:extLst>
          </p:cNvPr>
          <p:cNvSpPr>
            <a:spLocks noGrp="1"/>
          </p:cNvSpPr>
          <p:nvPr>
            <p:ph type="title"/>
          </p:nvPr>
        </p:nvSpPr>
        <p:spPr>
          <a:xfrm>
            <a:off x="457199" y="-33768"/>
            <a:ext cx="8229600" cy="1143000"/>
          </a:xfrm>
        </p:spPr>
        <p:txBody>
          <a:bodyPr>
            <a:normAutofit fontScale="90000"/>
          </a:bodyPr>
          <a:lstStyle/>
          <a:p>
            <a:r>
              <a:rPr lang="en-GB" b="1" dirty="0"/>
              <a:t>Critical Success Factors for Online Branding</a:t>
            </a:r>
          </a:p>
        </p:txBody>
      </p:sp>
      <p:sp>
        <p:nvSpPr>
          <p:cNvPr id="3" name="Content Placeholder 2">
            <a:extLst>
              <a:ext uri="{FF2B5EF4-FFF2-40B4-BE49-F238E27FC236}">
                <a16:creationId xmlns:a16="http://schemas.microsoft.com/office/drawing/2014/main" id="{F65656FE-DAC0-B380-D477-6C39AD9F805E}"/>
              </a:ext>
            </a:extLst>
          </p:cNvPr>
          <p:cNvSpPr>
            <a:spLocks noGrp="1"/>
          </p:cNvSpPr>
          <p:nvPr>
            <p:ph idx="1"/>
          </p:nvPr>
        </p:nvSpPr>
        <p:spPr>
          <a:xfrm>
            <a:off x="133592" y="1124744"/>
            <a:ext cx="8876815" cy="5112568"/>
          </a:xfrm>
        </p:spPr>
        <p:txBody>
          <a:bodyPr>
            <a:normAutofit/>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7) Positive online reputation</a:t>
            </a:r>
            <a:r>
              <a:rPr lang="en-GB" sz="2400" dirty="0">
                <a:latin typeface="Arial" panose="020B0604020202020204" pitchFamily="34" charset="0"/>
                <a:cs typeface="Arial" panose="020B0604020202020204" pitchFamily="34" charset="0"/>
              </a:rPr>
              <a:t>: Actively manage your online reputation. Respond to reviews, both positive and negative, and address any customer concerns promptly.</a:t>
            </a:r>
          </a:p>
          <a:p>
            <a:pPr marL="0" indent="0">
              <a:lnSpc>
                <a:spcPct val="150000"/>
              </a:lnSpc>
              <a:spcBef>
                <a:spcPts val="0"/>
              </a:spcBef>
              <a:buNone/>
            </a:pPr>
            <a:r>
              <a:rPr lang="en-GB" sz="2400" b="1" dirty="0">
                <a:latin typeface="Arial" panose="020B0604020202020204" pitchFamily="34" charset="0"/>
                <a:cs typeface="Arial" panose="020B0604020202020204" pitchFamily="34" charset="0"/>
              </a:rPr>
              <a:t>8) Adaptability</a:t>
            </a:r>
            <a:r>
              <a:rPr lang="en-GB" sz="2400" dirty="0">
                <a:latin typeface="Arial" panose="020B0604020202020204" pitchFamily="34" charset="0"/>
                <a:cs typeface="Arial" panose="020B0604020202020204" pitchFamily="34" charset="0"/>
              </a:rPr>
              <a:t>: The online landscape is constantly evolving. Be prepared to adapt your online branding strategy based on new trends, technologies, and audience preferences.</a:t>
            </a:r>
          </a:p>
        </p:txBody>
      </p:sp>
    </p:spTree>
    <p:extLst>
      <p:ext uri="{BB962C8B-B14F-4D97-AF65-F5344CB8AC3E}">
        <p14:creationId xmlns:p14="http://schemas.microsoft.com/office/powerpoint/2010/main" val="1265669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251520" y="-306288"/>
            <a:ext cx="8229600" cy="1143000"/>
          </a:xfrm>
        </p:spPr>
        <p:txBody>
          <a:bodyPr/>
          <a:lstStyle/>
          <a:p>
            <a:r>
              <a:rPr lang="en-GB" b="1" dirty="0"/>
              <a:t>DIGITAL MARKETING</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07504" y="548680"/>
            <a:ext cx="8784976" cy="5328592"/>
          </a:xfrm>
        </p:spPr>
        <p:txBody>
          <a:bodyPr>
            <a:noAutofit/>
          </a:bodyPr>
          <a:lstStyle/>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Digital technology has revolutionized the marketing landscape, leading to a shift in strategies and a focus on customer relationship management.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Digital marketing involves promoting services and products on various online platforms, such as emails, blogs, social networks, websites, mobile, and SEO.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It aims to convert leads into loyal customers with a positive experience.</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 Digital marketing offers a set of strategies, tools, techniques, and operations coordinated through the internet to increase sales.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It differs from traditional marketing in methods and channels, allowing for real-time measurement of customer experience.</a:t>
            </a:r>
          </a:p>
        </p:txBody>
      </p:sp>
    </p:spTree>
    <p:extLst>
      <p:ext uri="{BB962C8B-B14F-4D97-AF65-F5344CB8AC3E}">
        <p14:creationId xmlns:p14="http://schemas.microsoft.com/office/powerpoint/2010/main" val="3769823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266328" y="-298954"/>
            <a:ext cx="8229600" cy="1143000"/>
          </a:xfrm>
        </p:spPr>
        <p:txBody>
          <a:bodyPr>
            <a:normAutofit/>
          </a:bodyPr>
          <a:lstStyle/>
          <a:p>
            <a:r>
              <a:rPr lang="en-GB" b="1" dirty="0"/>
              <a:t>Digital Marketing</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266328" y="692696"/>
            <a:ext cx="8784976" cy="5328592"/>
          </a:xfrm>
        </p:spPr>
        <p:txBody>
          <a:bodyPr>
            <a:noAutofit/>
          </a:bodyPr>
          <a:lstStyle/>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New technologies, particularly the potential of networks, complement digital marketing activities, including website notices, emailing, search marketing, social networking platforms, and blog marketing.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Companies must establish an adequate digital marketing strategy to generate traffic, capture potential customers, and improve communication.</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 Digital marketing uses various mediums, including mobile devices, social media, and search engines, to reach customers.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While traditional marketing and digital marketing have similar approaches, the methods of making contacts and delivering information to customers are more innovative in the latter.</a:t>
            </a:r>
          </a:p>
        </p:txBody>
      </p:sp>
    </p:spTree>
    <p:extLst>
      <p:ext uri="{BB962C8B-B14F-4D97-AF65-F5344CB8AC3E}">
        <p14:creationId xmlns:p14="http://schemas.microsoft.com/office/powerpoint/2010/main" val="22848707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496944" cy="1143000"/>
          </a:xfrm>
        </p:spPr>
        <p:txBody>
          <a:bodyPr>
            <a:normAutofit fontScale="90000"/>
          </a:bodyPr>
          <a:lstStyle/>
          <a:p>
            <a:r>
              <a:rPr lang="en-GB" b="1" dirty="0"/>
              <a:t>DIGITAL MARKETING STRATEGIES</a:t>
            </a:r>
          </a:p>
        </p:txBody>
      </p:sp>
      <p:graphicFrame>
        <p:nvGraphicFramePr>
          <p:cNvPr id="6" name="Diagram 5">
            <a:extLst>
              <a:ext uri="{FF2B5EF4-FFF2-40B4-BE49-F238E27FC236}">
                <a16:creationId xmlns:a16="http://schemas.microsoft.com/office/drawing/2014/main" id="{4948B765-81DD-5626-7BAB-2BA1BE30F110}"/>
              </a:ext>
            </a:extLst>
          </p:cNvPr>
          <p:cNvGraphicFramePr/>
          <p:nvPr>
            <p:extLst>
              <p:ext uri="{D42A27DB-BD31-4B8C-83A1-F6EECF244321}">
                <p14:modId xmlns:p14="http://schemas.microsoft.com/office/powerpoint/2010/main" val="882586700"/>
              </p:ext>
            </p:extLst>
          </p:nvPr>
        </p:nvGraphicFramePr>
        <p:xfrm>
          <a:off x="1259632" y="908720"/>
          <a:ext cx="691276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7682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515B4-AF69-7CFF-B931-2BCF61395B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2B96A3-67D0-1D15-4627-0EF636CD3C5E}"/>
              </a:ext>
            </a:extLst>
          </p:cNvPr>
          <p:cNvSpPr>
            <a:spLocks noGrp="1"/>
          </p:cNvSpPr>
          <p:nvPr>
            <p:ph type="title"/>
          </p:nvPr>
        </p:nvSpPr>
        <p:spPr>
          <a:xfrm>
            <a:off x="323528" y="-315416"/>
            <a:ext cx="8712968" cy="1143000"/>
          </a:xfrm>
        </p:spPr>
        <p:txBody>
          <a:bodyPr>
            <a:normAutofit fontScale="90000"/>
          </a:bodyPr>
          <a:lstStyle/>
          <a:p>
            <a:r>
              <a:rPr lang="en-GB" b="1" dirty="0"/>
              <a:t>DIGITAL MARKETING STRATEGIES</a:t>
            </a:r>
          </a:p>
        </p:txBody>
      </p:sp>
      <p:sp>
        <p:nvSpPr>
          <p:cNvPr id="3" name="Content Placeholder 2">
            <a:extLst>
              <a:ext uri="{FF2B5EF4-FFF2-40B4-BE49-F238E27FC236}">
                <a16:creationId xmlns:a16="http://schemas.microsoft.com/office/drawing/2014/main" id="{CFF3A116-63C1-7E91-C405-4D31F5104740}"/>
              </a:ext>
            </a:extLst>
          </p:cNvPr>
          <p:cNvSpPr>
            <a:spLocks noGrp="1"/>
          </p:cNvSpPr>
          <p:nvPr>
            <p:ph idx="1"/>
          </p:nvPr>
        </p:nvSpPr>
        <p:spPr>
          <a:xfrm>
            <a:off x="107504" y="620688"/>
            <a:ext cx="9036496" cy="5328592"/>
          </a:xfrm>
        </p:spPr>
        <p:txBody>
          <a:bodyPr>
            <a:noAutofit/>
          </a:bodyPr>
          <a:lstStyle/>
          <a:p>
            <a:pPr marL="0" indent="0">
              <a:buNone/>
            </a:pPr>
            <a:r>
              <a:rPr lang="en-GB" sz="2300" b="1" dirty="0">
                <a:latin typeface="Arial" panose="020B0604020202020204" pitchFamily="34" charset="0"/>
                <a:cs typeface="Arial" panose="020B0604020202020204" pitchFamily="34" charset="0"/>
              </a:rPr>
              <a:t>1) Viral Marketing or Buzz Marketing</a:t>
            </a:r>
          </a:p>
          <a:p>
            <a:pPr>
              <a:buFont typeface="Wingdings" panose="05000000000000000000" pitchFamily="2" charset="2"/>
              <a:buChar char="Ø"/>
            </a:pPr>
            <a:r>
              <a:rPr lang="en-GB" sz="2300" dirty="0">
                <a:latin typeface="Arial" panose="020B0604020202020204" pitchFamily="34" charset="0"/>
                <a:cs typeface="Arial" panose="020B0604020202020204" pitchFamily="34" charset="0"/>
              </a:rPr>
              <a:t>Viral marketing, also known as electronic word of mouth (</a:t>
            </a:r>
            <a:r>
              <a:rPr lang="en-GB" sz="2300" dirty="0" err="1">
                <a:latin typeface="Arial" panose="020B0604020202020204" pitchFamily="34" charset="0"/>
                <a:cs typeface="Arial" panose="020B0604020202020204" pitchFamily="34" charset="0"/>
              </a:rPr>
              <a:t>eWOM</a:t>
            </a:r>
            <a:r>
              <a:rPr lang="en-GB" sz="2300" dirty="0">
                <a:latin typeface="Arial" panose="020B0604020202020204" pitchFamily="34" charset="0"/>
                <a:cs typeface="Arial" panose="020B0604020202020204" pitchFamily="34" charset="0"/>
              </a:rPr>
              <a:t>), is a digital strategy that encourages individuals to quickly convey commercial messages to others, resulting in exponential growth in exposure. </a:t>
            </a:r>
          </a:p>
          <a:p>
            <a:pPr>
              <a:buFont typeface="Wingdings" panose="05000000000000000000" pitchFamily="2" charset="2"/>
              <a:buChar char="Ø"/>
            </a:pPr>
            <a:r>
              <a:rPr lang="en-GB" sz="2300" dirty="0">
                <a:latin typeface="Arial" panose="020B0604020202020204" pitchFamily="34" charset="0"/>
                <a:cs typeface="Arial" panose="020B0604020202020204" pitchFamily="34" charset="0"/>
              </a:rPr>
              <a:t>This strategy spreads like a virus through the network, with users sharing and transmitting the message.</a:t>
            </a:r>
          </a:p>
          <a:p>
            <a:pPr>
              <a:buFont typeface="Wingdings" panose="05000000000000000000" pitchFamily="2" charset="2"/>
              <a:buChar char="Ø"/>
            </a:pPr>
            <a:r>
              <a:rPr lang="en-GB" sz="2300" dirty="0">
                <a:latin typeface="Arial" panose="020B0604020202020204" pitchFamily="34" charset="0"/>
                <a:cs typeface="Arial" panose="020B0604020202020204" pitchFamily="34" charset="0"/>
              </a:rPr>
              <a:t> The costs associated with viral marketing are low or zero. </a:t>
            </a:r>
          </a:p>
          <a:p>
            <a:pPr>
              <a:buFont typeface="Wingdings" panose="05000000000000000000" pitchFamily="2" charset="2"/>
              <a:buChar char="Ø"/>
            </a:pPr>
            <a:r>
              <a:rPr lang="en-GB" sz="2300" dirty="0">
                <a:latin typeface="Arial" panose="020B0604020202020204" pitchFamily="34" charset="0"/>
                <a:cs typeface="Arial" panose="020B0604020202020204" pitchFamily="34" charset="0"/>
              </a:rPr>
              <a:t>To effectively spread </a:t>
            </a:r>
            <a:r>
              <a:rPr lang="en-GB" sz="2300" dirty="0" err="1">
                <a:latin typeface="Arial" panose="020B0604020202020204" pitchFamily="34" charset="0"/>
                <a:cs typeface="Arial" panose="020B0604020202020204" pitchFamily="34" charset="0"/>
              </a:rPr>
              <a:t>eWOM</a:t>
            </a:r>
            <a:r>
              <a:rPr lang="en-GB" sz="2300" dirty="0">
                <a:latin typeface="Arial" panose="020B0604020202020204" pitchFamily="34" charset="0"/>
                <a:cs typeface="Arial" panose="020B0604020202020204" pitchFamily="34" charset="0"/>
              </a:rPr>
              <a:t> campaigns, companies should ensure that their content is easily shared and transmitted, with easy access to downloads, formats, and applications.</a:t>
            </a:r>
          </a:p>
          <a:p>
            <a:pPr>
              <a:buFont typeface="Wingdings" panose="05000000000000000000" pitchFamily="2" charset="2"/>
              <a:buChar char="Ø"/>
            </a:pPr>
            <a:r>
              <a:rPr lang="en-GB" sz="2300" dirty="0">
                <a:latin typeface="Arial" panose="020B0604020202020204" pitchFamily="34" charset="0"/>
                <a:cs typeface="Arial" panose="020B0604020202020204" pitchFamily="34" charset="0"/>
              </a:rPr>
              <a:t> This approach can be particularly effective for interesting articles, videos, images, applications, and documents on social networks.</a:t>
            </a:r>
          </a:p>
        </p:txBody>
      </p:sp>
    </p:spTree>
    <p:extLst>
      <p:ext uri="{BB962C8B-B14F-4D97-AF65-F5344CB8AC3E}">
        <p14:creationId xmlns:p14="http://schemas.microsoft.com/office/powerpoint/2010/main" val="4249820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79512" y="692696"/>
            <a:ext cx="9036496" cy="5328592"/>
          </a:xfrm>
        </p:spPr>
        <p:txBody>
          <a:bodyPr>
            <a:normAutofit/>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2) Email Marketing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The digital marketing strategy uses electronic mail as a loyalty tool to attract and retain customers.</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 With over one trillion emails sent daily, email marketing is an effective and fast tool for one-to-one marketing campaigns.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It offers benefits like interactivity, customization, low intrusiveness, savings, and reduced time and distances.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It also avoids legal and brand risks, aiming to generate a good price to induce desired purchases.</a:t>
            </a:r>
          </a:p>
        </p:txBody>
      </p:sp>
    </p:spTree>
    <p:extLst>
      <p:ext uri="{BB962C8B-B14F-4D97-AF65-F5344CB8AC3E}">
        <p14:creationId xmlns:p14="http://schemas.microsoft.com/office/powerpoint/2010/main" val="32977672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79512" y="692696"/>
            <a:ext cx="9036496" cy="5328592"/>
          </a:xfrm>
        </p:spPr>
        <p:txBody>
          <a:bodyPr>
            <a:normAutofit/>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3) Affiliate Marketing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Digital marketing strategy involves online platforms where advertisers advertise their brand, products, or services.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Advertisers pay a commission to the media for using their advertising, which is then used by affiliate networks.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Affiliate marketing is a form of internet distribution where advertisers reward publishers for generating business through links on the website, either directly selling products or directing users to the selling company's page.</a:t>
            </a:r>
          </a:p>
        </p:txBody>
      </p:sp>
    </p:spTree>
    <p:extLst>
      <p:ext uri="{BB962C8B-B14F-4D97-AF65-F5344CB8AC3E}">
        <p14:creationId xmlns:p14="http://schemas.microsoft.com/office/powerpoint/2010/main" val="32912953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79512" y="692696"/>
            <a:ext cx="9036496" cy="5328592"/>
          </a:xfrm>
        </p:spPr>
        <p:txBody>
          <a:bodyPr>
            <a:normAutofit/>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4) Search Engine Marketing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Search engine optimization (SLR) involves using techniques to locate websites using keywords, with the goal of being well-positioned in the network, ideally among the first thirty results.</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 The key is visibility to users</a:t>
            </a:r>
            <a:r>
              <a:rPr lang="en-GB" dirty="0"/>
              <a:t>.</a:t>
            </a:r>
          </a:p>
        </p:txBody>
      </p:sp>
    </p:spTree>
    <p:extLst>
      <p:ext uri="{BB962C8B-B14F-4D97-AF65-F5344CB8AC3E}">
        <p14:creationId xmlns:p14="http://schemas.microsoft.com/office/powerpoint/2010/main" val="12120317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79512" y="692696"/>
            <a:ext cx="9036496" cy="5328592"/>
          </a:xfrm>
        </p:spPr>
        <p:txBody>
          <a:bodyPr>
            <a:normAutofit/>
          </a:bodyPr>
          <a:lstStyle/>
          <a:p>
            <a:pPr marL="0" indent="0">
              <a:buNone/>
            </a:pPr>
            <a:r>
              <a:rPr lang="en-GB" sz="2400" b="1" dirty="0">
                <a:latin typeface="Arial" panose="020B0604020202020204" pitchFamily="34" charset="0"/>
                <a:cs typeface="Arial" panose="020B0604020202020204" pitchFamily="34" charset="0"/>
              </a:rPr>
              <a:t>5) Social Media Marketing (SMM)</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 The internet has revolutionized communication between customers and companies, enabling unique and personalized conversations.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Social Media (SMM) platforms like Facebook, Twitter, Instagram, </a:t>
            </a:r>
            <a:r>
              <a:rPr lang="en-GB" sz="2400" dirty="0" err="1">
                <a:latin typeface="Arial" panose="020B0604020202020204" pitchFamily="34" charset="0"/>
                <a:cs typeface="Arial" panose="020B0604020202020204" pitchFamily="34" charset="0"/>
              </a:rPr>
              <a:t>MySpace</a:t>
            </a:r>
            <a:r>
              <a:rPr lang="en-GB" sz="2400" dirty="0">
                <a:latin typeface="Arial" panose="020B0604020202020204" pitchFamily="34" charset="0"/>
                <a:cs typeface="Arial" panose="020B0604020202020204" pitchFamily="34" charset="0"/>
              </a:rPr>
              <a:t>, YouTube, and LinkedIn allow companies to publish content where users make decisions.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Facebook marketing is a significant SMM approach, as it serves as a meeting place for customers with similar needs and interests, making it an important social network worldwide.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Companies often have their profiles on Facebook, making it an effective tool for customer interaction.</a:t>
            </a:r>
          </a:p>
        </p:txBody>
      </p:sp>
    </p:spTree>
    <p:extLst>
      <p:ext uri="{BB962C8B-B14F-4D97-AF65-F5344CB8AC3E}">
        <p14:creationId xmlns:p14="http://schemas.microsoft.com/office/powerpoint/2010/main" val="8115790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79512" y="692696"/>
            <a:ext cx="9036496" cy="5328592"/>
          </a:xfrm>
        </p:spPr>
        <p:txBody>
          <a:bodyPr>
            <a:normAutofit/>
          </a:bodyPr>
          <a:lstStyle/>
          <a:p>
            <a:pPr marL="0" indent="0">
              <a:buNone/>
            </a:pPr>
            <a:r>
              <a:rPr lang="en-GB" sz="2400" b="1" dirty="0">
                <a:latin typeface="Arial" panose="020B0604020202020204" pitchFamily="34" charset="0"/>
                <a:cs typeface="Arial" panose="020B0604020202020204" pitchFamily="34" charset="0"/>
              </a:rPr>
              <a:t>6) Corporate Blogs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A blog is a frequently updated, chronologically structured website providing informal, accessible information on various topics.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These blogs can be personal, journalistic, business, or technological, and can serve as management tools for knowledge and external communication, strengthening client relationships.</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Corporate blogs are published to achieve business objectives such as the positioning of the brand, the firm, and the internal communication where blogs act as a management tool for knowledge and external communication to strengthen relationships with key groups of clients </a:t>
            </a:r>
          </a:p>
        </p:txBody>
      </p:sp>
    </p:spTree>
    <p:extLst>
      <p:ext uri="{BB962C8B-B14F-4D97-AF65-F5344CB8AC3E}">
        <p14:creationId xmlns:p14="http://schemas.microsoft.com/office/powerpoint/2010/main" val="958331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F2B27-21F2-046A-98A1-3039374415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F787EE-87D4-E651-557C-E607E0F1D729}"/>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5EB0F6B0-70AE-B1FB-17D2-4E0030BB5773}"/>
              </a:ext>
            </a:extLst>
          </p:cNvPr>
          <p:cNvSpPr>
            <a:spLocks noGrp="1"/>
          </p:cNvSpPr>
          <p:nvPr>
            <p:ph idx="1"/>
          </p:nvPr>
        </p:nvSpPr>
        <p:spPr>
          <a:xfrm>
            <a:off x="179512" y="908720"/>
            <a:ext cx="9036496" cy="5328592"/>
          </a:xfrm>
        </p:spPr>
        <p:txBody>
          <a:bodyPr>
            <a:normAutofit/>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7) Other Tools </a:t>
            </a:r>
          </a:p>
        </p:txBody>
      </p:sp>
      <p:cxnSp>
        <p:nvCxnSpPr>
          <p:cNvPr id="5" name="Straight Arrow Connector 4">
            <a:extLst>
              <a:ext uri="{FF2B5EF4-FFF2-40B4-BE49-F238E27FC236}">
                <a16:creationId xmlns:a16="http://schemas.microsoft.com/office/drawing/2014/main" id="{7CBC0B3E-C227-4561-F5DA-9F00178BB99B}"/>
              </a:ext>
            </a:extLst>
          </p:cNvPr>
          <p:cNvCxnSpPr/>
          <p:nvPr/>
        </p:nvCxnSpPr>
        <p:spPr>
          <a:xfrm>
            <a:off x="2339752" y="1268760"/>
            <a:ext cx="252028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E33E2F6-331F-31E2-3A3A-975A58422950}"/>
              </a:ext>
            </a:extLst>
          </p:cNvPr>
          <p:cNvSpPr txBox="1"/>
          <p:nvPr/>
        </p:nvSpPr>
        <p:spPr>
          <a:xfrm>
            <a:off x="4932040" y="1037927"/>
            <a:ext cx="1944216"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Mobile Apps</a:t>
            </a:r>
          </a:p>
        </p:txBody>
      </p:sp>
      <p:cxnSp>
        <p:nvCxnSpPr>
          <p:cNvPr id="8" name="Straight Arrow Connector 7">
            <a:extLst>
              <a:ext uri="{FF2B5EF4-FFF2-40B4-BE49-F238E27FC236}">
                <a16:creationId xmlns:a16="http://schemas.microsoft.com/office/drawing/2014/main" id="{007BA278-E914-D2DF-F420-544D156B5B0E}"/>
              </a:ext>
            </a:extLst>
          </p:cNvPr>
          <p:cNvCxnSpPr/>
          <p:nvPr/>
        </p:nvCxnSpPr>
        <p:spPr>
          <a:xfrm>
            <a:off x="2339752" y="1268760"/>
            <a:ext cx="2592288" cy="7200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05F8B8A-71EC-C690-DD74-26B316845BE3}"/>
              </a:ext>
            </a:extLst>
          </p:cNvPr>
          <p:cNvSpPr txBox="1"/>
          <p:nvPr/>
        </p:nvSpPr>
        <p:spPr>
          <a:xfrm>
            <a:off x="4932040" y="1730425"/>
            <a:ext cx="3945100"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Electronic product configurators and verifiers</a:t>
            </a:r>
          </a:p>
        </p:txBody>
      </p:sp>
      <p:cxnSp>
        <p:nvCxnSpPr>
          <p:cNvPr id="11" name="Straight Arrow Connector 10">
            <a:extLst>
              <a:ext uri="{FF2B5EF4-FFF2-40B4-BE49-F238E27FC236}">
                <a16:creationId xmlns:a16="http://schemas.microsoft.com/office/drawing/2014/main" id="{DDF687A1-25A3-BBFA-A8B6-B8E35D450969}"/>
              </a:ext>
            </a:extLst>
          </p:cNvPr>
          <p:cNvCxnSpPr/>
          <p:nvPr/>
        </p:nvCxnSpPr>
        <p:spPr>
          <a:xfrm>
            <a:off x="2339752" y="1268760"/>
            <a:ext cx="2664296" cy="18722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1DCE9FEE-EFC7-CA06-49BC-56086F51D685}"/>
              </a:ext>
            </a:extLst>
          </p:cNvPr>
          <p:cNvSpPr txBox="1"/>
          <p:nvPr/>
        </p:nvSpPr>
        <p:spPr>
          <a:xfrm>
            <a:off x="5096744" y="2968165"/>
            <a:ext cx="3456384"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Electronic coupons</a:t>
            </a:r>
          </a:p>
        </p:txBody>
      </p:sp>
      <p:cxnSp>
        <p:nvCxnSpPr>
          <p:cNvPr id="14" name="Straight Arrow Connector 13">
            <a:extLst>
              <a:ext uri="{FF2B5EF4-FFF2-40B4-BE49-F238E27FC236}">
                <a16:creationId xmlns:a16="http://schemas.microsoft.com/office/drawing/2014/main" id="{3030F340-DB8C-49C6-688F-05E88994F1AC}"/>
              </a:ext>
            </a:extLst>
          </p:cNvPr>
          <p:cNvCxnSpPr/>
          <p:nvPr/>
        </p:nvCxnSpPr>
        <p:spPr>
          <a:xfrm>
            <a:off x="2339752" y="1268760"/>
            <a:ext cx="2880320" cy="31683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47B40925-0237-1397-0AAA-91A1BA614DB5}"/>
              </a:ext>
            </a:extLst>
          </p:cNvPr>
          <p:cNvSpPr txBox="1"/>
          <p:nvPr/>
        </p:nvSpPr>
        <p:spPr>
          <a:xfrm>
            <a:off x="5220072" y="4206279"/>
            <a:ext cx="2808312"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e-Survey</a:t>
            </a:r>
          </a:p>
        </p:txBody>
      </p:sp>
    </p:spTree>
    <p:extLst>
      <p:ext uri="{BB962C8B-B14F-4D97-AF65-F5344CB8AC3E}">
        <p14:creationId xmlns:p14="http://schemas.microsoft.com/office/powerpoint/2010/main" val="20867841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32922" y="404664"/>
            <a:ext cx="9036496" cy="5328592"/>
          </a:xfrm>
        </p:spPr>
        <p:txBody>
          <a:bodyPr>
            <a:normAutofit/>
          </a:bodyPr>
          <a:lstStyle/>
          <a:p>
            <a:pPr marL="0" indent="0">
              <a:lnSpc>
                <a:spcPct val="150000"/>
              </a:lnSpc>
              <a:spcBef>
                <a:spcPts val="0"/>
              </a:spcBef>
              <a:buNone/>
            </a:pPr>
            <a:r>
              <a:rPr lang="en-GB" sz="2300" b="1" dirty="0">
                <a:latin typeface="Arial" panose="020B0604020202020204" pitchFamily="34" charset="0"/>
                <a:cs typeface="Arial" panose="020B0604020202020204" pitchFamily="34" charset="0"/>
              </a:rPr>
              <a:t>7) Other Tools </a:t>
            </a:r>
          </a:p>
          <a:p>
            <a:pPr marL="0" indent="0">
              <a:lnSpc>
                <a:spcPct val="150000"/>
              </a:lnSpc>
              <a:spcBef>
                <a:spcPts val="0"/>
              </a:spcBef>
              <a:buNone/>
            </a:pPr>
            <a:r>
              <a:rPr lang="en-GB" sz="2300" b="1" dirty="0">
                <a:latin typeface="Arial" panose="020B0604020202020204" pitchFamily="34" charset="0"/>
                <a:cs typeface="Arial" panose="020B0604020202020204" pitchFamily="34" charset="0"/>
              </a:rPr>
              <a:t>I) Mobile Apps</a:t>
            </a:r>
            <a:r>
              <a:rPr lang="en-GB" sz="2300" dirty="0">
                <a:latin typeface="Arial" panose="020B0604020202020204" pitchFamily="34" charset="0"/>
                <a:cs typeface="Arial" panose="020B0604020202020204" pitchFamily="34" charset="0"/>
              </a:rPr>
              <a:t>: </a:t>
            </a:r>
          </a:p>
          <a:p>
            <a:pPr>
              <a:lnSpc>
                <a:spcPct val="150000"/>
              </a:lnSpc>
              <a:spcBef>
                <a:spcPts val="0"/>
              </a:spcBef>
              <a:buFont typeface="Wingdings" panose="05000000000000000000" pitchFamily="2" charset="2"/>
              <a:buChar char="Ø"/>
            </a:pPr>
            <a:r>
              <a:rPr lang="en-GB" sz="2300" dirty="0">
                <a:latin typeface="Arial" panose="020B0604020202020204" pitchFamily="34" charset="0"/>
                <a:cs typeface="Arial" panose="020B0604020202020204" pitchFamily="34" charset="0"/>
              </a:rPr>
              <a:t>Mobile applications are crucial in e-marketing strategies, as they enhance customer experience and brand reputation. </a:t>
            </a:r>
          </a:p>
          <a:p>
            <a:pPr>
              <a:lnSpc>
                <a:spcPct val="150000"/>
              </a:lnSpc>
              <a:spcBef>
                <a:spcPts val="0"/>
              </a:spcBef>
              <a:buFont typeface="Wingdings" panose="05000000000000000000" pitchFamily="2" charset="2"/>
              <a:buChar char="Ø"/>
            </a:pPr>
            <a:r>
              <a:rPr lang="en-GB" sz="2300" dirty="0">
                <a:latin typeface="Arial" panose="020B0604020202020204" pitchFamily="34" charset="0"/>
                <a:cs typeface="Arial" panose="020B0604020202020204" pitchFamily="34" charset="0"/>
              </a:rPr>
              <a:t>It is recommended to include mobile applications within a company’s mobile marketing strategy and take advantage of the capabilities of mobile phones, making them simple and useful, integrating them into a marketing strategy of the company, using external Apps, choosing the right platform, including social networks, attracting the client and measuring the result.</a:t>
            </a:r>
          </a:p>
        </p:txBody>
      </p:sp>
    </p:spTree>
    <p:extLst>
      <p:ext uri="{BB962C8B-B14F-4D97-AF65-F5344CB8AC3E}">
        <p14:creationId xmlns:p14="http://schemas.microsoft.com/office/powerpoint/2010/main" val="1352727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79512" y="692696"/>
            <a:ext cx="9036496" cy="5328592"/>
          </a:xfrm>
        </p:spPr>
        <p:txBody>
          <a:bodyPr>
            <a:normAutofit/>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7) Other Tools </a:t>
            </a:r>
          </a:p>
          <a:p>
            <a:pPr marL="0" indent="0">
              <a:lnSpc>
                <a:spcPct val="150000"/>
              </a:lnSpc>
              <a:spcBef>
                <a:spcPts val="0"/>
              </a:spcBef>
              <a:buNone/>
            </a:pPr>
            <a:r>
              <a:rPr lang="en-GB" sz="2400" b="1" dirty="0">
                <a:latin typeface="Arial" panose="020B0604020202020204" pitchFamily="34" charset="0"/>
                <a:cs typeface="Arial" panose="020B0604020202020204" pitchFamily="34" charset="0"/>
              </a:rPr>
              <a:t>II) Electronic product configurators and verifiers</a:t>
            </a:r>
            <a:r>
              <a:rPr lang="en-GB" sz="2400" dirty="0">
                <a:latin typeface="Arial" panose="020B0604020202020204" pitchFamily="34" charset="0"/>
                <a:cs typeface="Arial" panose="020B0604020202020204" pitchFamily="34" charset="0"/>
              </a:rPr>
              <a:t>: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An online product configurator and product verifier are software and hardware systems that allow buyers to customize products and showcase them from various perspectives.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They are particularly useful in clothing, enhancing brand perception and promoting</a:t>
            </a:r>
          </a:p>
        </p:txBody>
      </p:sp>
    </p:spTree>
    <p:extLst>
      <p:ext uri="{BB962C8B-B14F-4D97-AF65-F5344CB8AC3E}">
        <p14:creationId xmlns:p14="http://schemas.microsoft.com/office/powerpoint/2010/main" val="11660076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12821-C0A4-1A62-5225-E881F81C12AE}"/>
              </a:ext>
            </a:extLst>
          </p:cNvPr>
          <p:cNvSpPr>
            <a:spLocks noGrp="1"/>
          </p:cNvSpPr>
          <p:nvPr>
            <p:ph type="title"/>
          </p:nvPr>
        </p:nvSpPr>
        <p:spPr>
          <a:xfrm>
            <a:off x="323528" y="-315416"/>
            <a:ext cx="8229600" cy="1143000"/>
          </a:xfrm>
        </p:spPr>
        <p:txBody>
          <a:bodyPr>
            <a:normAutofit/>
          </a:bodyPr>
          <a:lstStyle/>
          <a:p>
            <a:r>
              <a:rPr lang="en-GB" b="1" dirty="0"/>
              <a:t>Digital Marketing Strategies</a:t>
            </a:r>
          </a:p>
        </p:txBody>
      </p:sp>
      <p:sp>
        <p:nvSpPr>
          <p:cNvPr id="3" name="Content Placeholder 2">
            <a:extLst>
              <a:ext uri="{FF2B5EF4-FFF2-40B4-BE49-F238E27FC236}">
                <a16:creationId xmlns:a16="http://schemas.microsoft.com/office/drawing/2014/main" id="{4CC6A381-600D-B53E-D5BE-1CE716C58944}"/>
              </a:ext>
            </a:extLst>
          </p:cNvPr>
          <p:cNvSpPr>
            <a:spLocks noGrp="1"/>
          </p:cNvSpPr>
          <p:nvPr>
            <p:ph idx="1"/>
          </p:nvPr>
        </p:nvSpPr>
        <p:spPr>
          <a:xfrm>
            <a:off x="107504" y="404664"/>
            <a:ext cx="9217024" cy="5328592"/>
          </a:xfrm>
        </p:spPr>
        <p:txBody>
          <a:bodyPr>
            <a:normAutofit lnSpcReduction="10000"/>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7) Other Tools </a:t>
            </a:r>
          </a:p>
          <a:p>
            <a:pPr marL="0" indent="0">
              <a:lnSpc>
                <a:spcPct val="150000"/>
              </a:lnSpc>
              <a:spcBef>
                <a:spcPts val="0"/>
              </a:spcBef>
              <a:buNone/>
            </a:pPr>
            <a:r>
              <a:rPr lang="en-GB" sz="2400" b="1" dirty="0">
                <a:latin typeface="Arial" panose="020B0604020202020204" pitchFamily="34" charset="0"/>
                <a:cs typeface="Arial" panose="020B0604020202020204" pitchFamily="34" charset="0"/>
              </a:rPr>
              <a:t>III) Electronic coupons</a:t>
            </a:r>
            <a:r>
              <a:rPr lang="en-GB" sz="2400" dirty="0">
                <a:latin typeface="Arial" panose="020B0604020202020204" pitchFamily="34" charset="0"/>
                <a:cs typeface="Arial" panose="020B0604020202020204" pitchFamily="34" charset="0"/>
              </a:rPr>
              <a:t>: </a:t>
            </a:r>
          </a:p>
          <a:p>
            <a:pPr marL="0" indent="0">
              <a:lnSpc>
                <a:spcPct val="150000"/>
              </a:lnSpc>
              <a:spcBef>
                <a:spcPts val="0"/>
              </a:spcBef>
              <a:buNone/>
            </a:pPr>
            <a:r>
              <a:rPr lang="en-GB" sz="2400" dirty="0">
                <a:latin typeface="Arial" panose="020B0604020202020204" pitchFamily="34" charset="0"/>
                <a:cs typeface="Arial" panose="020B0604020202020204" pitchFamily="34" charset="0"/>
              </a:rPr>
              <a:t>E-coupons allow buyers to choose a brand, product, or store in exchange for discounts, samples, or free products, reducing the traditional process of visiting the establishment.</a:t>
            </a:r>
          </a:p>
          <a:p>
            <a:pPr marL="0" indent="0">
              <a:lnSpc>
                <a:spcPct val="150000"/>
              </a:lnSpc>
              <a:spcBef>
                <a:spcPts val="0"/>
              </a:spcBef>
              <a:buNone/>
            </a:pPr>
            <a:r>
              <a:rPr lang="en-GB" sz="2400" b="1" dirty="0">
                <a:latin typeface="Arial" panose="020B0604020202020204" pitchFamily="34" charset="0"/>
                <a:cs typeface="Arial" panose="020B0604020202020204" pitchFamily="34" charset="0"/>
              </a:rPr>
              <a:t>IV) e-Survey</a:t>
            </a:r>
            <a:r>
              <a:rPr lang="en-GB" sz="2400" dirty="0">
                <a:latin typeface="Arial" panose="020B0604020202020204" pitchFamily="34" charset="0"/>
                <a:cs typeface="Arial" panose="020B0604020202020204" pitchFamily="34" charset="0"/>
              </a:rPr>
              <a:t>:</a:t>
            </a:r>
          </a:p>
          <a:p>
            <a:pPr marL="0" indent="0">
              <a:lnSpc>
                <a:spcPct val="150000"/>
              </a:lnSpc>
              <a:spcBef>
                <a:spcPts val="0"/>
              </a:spcBef>
              <a:buNone/>
            </a:pPr>
            <a:r>
              <a:rPr lang="en-GB" sz="2400" dirty="0">
                <a:latin typeface="Arial" panose="020B0604020202020204" pitchFamily="34" charset="0"/>
                <a:cs typeface="Arial" panose="020B0604020202020204" pitchFamily="34" charset="0"/>
              </a:rPr>
              <a:t> This tool aids marketing research by assessing loyalty ratios, satisfaction levels, and customer service, enhancing customer relationships, understanding tastes, and segmenting personalized offers.</a:t>
            </a:r>
          </a:p>
        </p:txBody>
      </p:sp>
    </p:spTree>
    <p:extLst>
      <p:ext uri="{BB962C8B-B14F-4D97-AF65-F5344CB8AC3E}">
        <p14:creationId xmlns:p14="http://schemas.microsoft.com/office/powerpoint/2010/main" val="36455568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16CA-2F2F-FC8C-FA85-5625D898732E}"/>
              </a:ext>
            </a:extLst>
          </p:cNvPr>
          <p:cNvSpPr>
            <a:spLocks noGrp="1"/>
          </p:cNvSpPr>
          <p:nvPr>
            <p:ph type="title"/>
          </p:nvPr>
        </p:nvSpPr>
        <p:spPr>
          <a:xfrm>
            <a:off x="323528" y="-243408"/>
            <a:ext cx="8229600" cy="1143000"/>
          </a:xfrm>
        </p:spPr>
        <p:txBody>
          <a:bodyPr>
            <a:normAutofit/>
          </a:bodyPr>
          <a:lstStyle/>
          <a:p>
            <a:r>
              <a:rPr lang="en-GB" b="1" dirty="0"/>
              <a:t>DIGITAL MARKETING PLAN</a:t>
            </a:r>
          </a:p>
        </p:txBody>
      </p:sp>
      <p:sp>
        <p:nvSpPr>
          <p:cNvPr id="3" name="Content Placeholder 2">
            <a:extLst>
              <a:ext uri="{FF2B5EF4-FFF2-40B4-BE49-F238E27FC236}">
                <a16:creationId xmlns:a16="http://schemas.microsoft.com/office/drawing/2014/main" id="{FDA5B0D8-4DB4-FDDA-5FC7-12CD758D3CE7}"/>
              </a:ext>
            </a:extLst>
          </p:cNvPr>
          <p:cNvSpPr>
            <a:spLocks noGrp="1"/>
          </p:cNvSpPr>
          <p:nvPr>
            <p:ph idx="1"/>
          </p:nvPr>
        </p:nvSpPr>
        <p:spPr>
          <a:xfrm>
            <a:off x="135616" y="620688"/>
            <a:ext cx="8605424" cy="5328592"/>
          </a:xfrm>
        </p:spPr>
        <p:txBody>
          <a:bodyPr>
            <a:normAutofit fontScale="62500" lnSpcReduction="20000"/>
          </a:bodyPr>
          <a:lstStyle/>
          <a:p>
            <a:pPr algn="l">
              <a:buFont typeface="Wingdings" panose="05000000000000000000" pitchFamily="2" charset="2"/>
              <a:buChar char="Ø"/>
            </a:pPr>
            <a:r>
              <a:rPr lang="en-GB" b="0" i="0" dirty="0">
                <a:solidFill>
                  <a:srgbClr val="1F1F1F"/>
                </a:solidFill>
                <a:effectLst/>
                <a:latin typeface="Arial" panose="020B0604020202020204" pitchFamily="34" charset="0"/>
                <a:cs typeface="Arial" panose="020B0604020202020204" pitchFamily="34" charset="0"/>
              </a:rPr>
              <a:t>A digital marketing plan is a strategic document that takes the current situation of a particular organisation to set some midterm goals and to determine the strategy and means to accomplish them. </a:t>
            </a:r>
          </a:p>
          <a:p>
            <a:pPr algn="l">
              <a:buFont typeface="Wingdings" panose="05000000000000000000" pitchFamily="2" charset="2"/>
              <a:buChar char="Ø"/>
            </a:pPr>
            <a:r>
              <a:rPr lang="en-GB" b="0" i="0" dirty="0">
                <a:solidFill>
                  <a:srgbClr val="1F1F1F"/>
                </a:solidFill>
                <a:effectLst/>
                <a:latin typeface="Arial" panose="020B0604020202020204" pitchFamily="34" charset="0"/>
                <a:cs typeface="Arial" panose="020B0604020202020204" pitchFamily="34" charset="0"/>
              </a:rPr>
              <a:t>This document also describes the responsibilities, the time frame and control tools for monitoring.</a:t>
            </a:r>
          </a:p>
          <a:p>
            <a:pPr algn="l">
              <a:buFont typeface="Wingdings" panose="05000000000000000000" pitchFamily="2" charset="2"/>
              <a:buChar char="Ø"/>
            </a:pPr>
            <a:r>
              <a:rPr lang="en-GB" b="0" i="0" dirty="0">
                <a:solidFill>
                  <a:srgbClr val="1F1F1F"/>
                </a:solidFill>
                <a:effectLst/>
                <a:latin typeface="Arial" panose="020B0604020202020204" pitchFamily="34" charset="0"/>
                <a:cs typeface="Arial" panose="020B0604020202020204" pitchFamily="34" charset="0"/>
              </a:rPr>
              <a:t>The aims of a digital marketing plan include discussing organisations and their environment.</a:t>
            </a:r>
          </a:p>
          <a:p>
            <a:pPr algn="l">
              <a:buFont typeface="Wingdings" panose="05000000000000000000" pitchFamily="2" charset="2"/>
              <a:buChar char="Ø"/>
            </a:pPr>
            <a:r>
              <a:rPr lang="en-GB" b="0" i="0" dirty="0">
                <a:solidFill>
                  <a:srgbClr val="1F1F1F"/>
                </a:solidFill>
                <a:effectLst/>
                <a:latin typeface="Arial" panose="020B0604020202020204" pitchFamily="34" charset="0"/>
                <a:cs typeface="Arial" panose="020B0604020202020204" pitchFamily="34" charset="0"/>
              </a:rPr>
              <a:t> Likewise, it needs to be a roadmap of how to manage the organisation’s marketing strategy, so that resources are properly allocated. </a:t>
            </a:r>
          </a:p>
          <a:p>
            <a:pPr algn="l">
              <a:buFont typeface="Wingdings" panose="05000000000000000000" pitchFamily="2" charset="2"/>
              <a:buChar char="Ø"/>
            </a:pPr>
            <a:r>
              <a:rPr lang="en-GB" b="0" i="0" dirty="0">
                <a:solidFill>
                  <a:srgbClr val="1F1F1F"/>
                </a:solidFill>
                <a:effectLst/>
                <a:latin typeface="Arial" panose="020B0604020202020204" pitchFamily="34" charset="0"/>
                <a:cs typeface="Arial" panose="020B0604020202020204" pitchFamily="34" charset="0"/>
              </a:rPr>
              <a:t>The plan also helps control and evaluate output and tackle any potential deviation from the organisation’s expected outcomes. </a:t>
            </a:r>
          </a:p>
          <a:p>
            <a:pPr algn="l">
              <a:buFont typeface="Wingdings" panose="05000000000000000000" pitchFamily="2" charset="2"/>
              <a:buChar char="Ø"/>
            </a:pPr>
            <a:r>
              <a:rPr lang="en-GB" b="0" i="0" dirty="0">
                <a:solidFill>
                  <a:srgbClr val="1F1F1F"/>
                </a:solidFill>
                <a:effectLst/>
                <a:latin typeface="Arial" panose="020B0604020202020204" pitchFamily="34" charset="0"/>
                <a:cs typeface="Arial" panose="020B0604020202020204" pitchFamily="34" charset="0"/>
              </a:rPr>
              <a:t>In this line, a marketing plan becomes a flexible document that must be adapted to the situation of the company and that must feed into the results obtained by each of the actions developed, especially in the digital arena.</a:t>
            </a:r>
          </a:p>
          <a:p>
            <a:pPr algn="l">
              <a:buFont typeface="Wingdings" panose="05000000000000000000" pitchFamily="2" charset="2"/>
              <a:buChar char="Ø"/>
            </a:pPr>
            <a:r>
              <a:rPr lang="en-GB" b="0" i="0" dirty="0">
                <a:solidFill>
                  <a:srgbClr val="1F1F1F"/>
                </a:solidFill>
                <a:effectLst/>
                <a:latin typeface="Arial" panose="020B0604020202020204" pitchFamily="34" charset="0"/>
                <a:cs typeface="Arial" panose="020B0604020202020204" pitchFamily="34" charset="0"/>
              </a:rPr>
              <a:t>The development of an online marketing plan is similar to a conventional one in its structure, but it also includes some variations at an operational level. </a:t>
            </a:r>
          </a:p>
          <a:p>
            <a:pPr algn="l">
              <a:buFont typeface="Wingdings" panose="05000000000000000000" pitchFamily="2" charset="2"/>
              <a:buChar char="Ø"/>
            </a:pPr>
            <a:endParaRPr lang="en-GB" dirty="0"/>
          </a:p>
        </p:txBody>
      </p:sp>
    </p:spTree>
    <p:extLst>
      <p:ext uri="{BB962C8B-B14F-4D97-AF65-F5344CB8AC3E}">
        <p14:creationId xmlns:p14="http://schemas.microsoft.com/office/powerpoint/2010/main" val="3181458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16CA-2F2F-FC8C-FA85-5625D898732E}"/>
              </a:ext>
            </a:extLst>
          </p:cNvPr>
          <p:cNvSpPr>
            <a:spLocks noGrp="1"/>
          </p:cNvSpPr>
          <p:nvPr>
            <p:ph type="title"/>
          </p:nvPr>
        </p:nvSpPr>
        <p:spPr>
          <a:xfrm>
            <a:off x="323528" y="-243408"/>
            <a:ext cx="8229600" cy="1143000"/>
          </a:xfrm>
        </p:spPr>
        <p:txBody>
          <a:bodyPr>
            <a:normAutofit/>
          </a:bodyPr>
          <a:lstStyle/>
          <a:p>
            <a:r>
              <a:rPr lang="en-GB" b="1" dirty="0"/>
              <a:t>Digital Marketing Plan</a:t>
            </a:r>
          </a:p>
        </p:txBody>
      </p:sp>
      <p:pic>
        <p:nvPicPr>
          <p:cNvPr id="5" name="Content Placeholder 4">
            <a:extLst>
              <a:ext uri="{FF2B5EF4-FFF2-40B4-BE49-F238E27FC236}">
                <a16:creationId xmlns:a16="http://schemas.microsoft.com/office/drawing/2014/main" id="{CEF7D56D-A589-529E-565B-D6BE7FC576DD}"/>
              </a:ext>
            </a:extLst>
          </p:cNvPr>
          <p:cNvPicPr>
            <a:picLocks noGrp="1" noChangeAspect="1"/>
          </p:cNvPicPr>
          <p:nvPr>
            <p:ph idx="1"/>
          </p:nvPr>
        </p:nvPicPr>
        <p:blipFill rotWithShape="1">
          <a:blip r:embed="rId2"/>
          <a:srcRect b="15952"/>
          <a:stretch/>
        </p:blipFill>
        <p:spPr>
          <a:xfrm>
            <a:off x="165128" y="844893"/>
            <a:ext cx="8388000" cy="4239154"/>
          </a:xfrm>
        </p:spPr>
      </p:pic>
      <p:sp>
        <p:nvSpPr>
          <p:cNvPr id="3" name="TextBox 2">
            <a:extLst>
              <a:ext uri="{FF2B5EF4-FFF2-40B4-BE49-F238E27FC236}">
                <a16:creationId xmlns:a16="http://schemas.microsoft.com/office/drawing/2014/main" id="{6F34F26D-6C66-4CD9-7BED-EB4CFB15134A}"/>
              </a:ext>
            </a:extLst>
          </p:cNvPr>
          <p:cNvSpPr txBox="1"/>
          <p:nvPr/>
        </p:nvSpPr>
        <p:spPr>
          <a:xfrm>
            <a:off x="3995936" y="4941168"/>
            <a:ext cx="3816424" cy="369332"/>
          </a:xfrm>
          <a:prstGeom prst="rect">
            <a:avLst/>
          </a:prstGeom>
          <a:noFill/>
        </p:spPr>
        <p:txBody>
          <a:bodyPr wrap="square" rtlCol="0">
            <a:spAutoFit/>
          </a:bodyPr>
          <a:lstStyle/>
          <a:p>
            <a:r>
              <a:rPr lang="en-GB" dirty="0"/>
              <a:t>Marketing Plan</a:t>
            </a:r>
          </a:p>
        </p:txBody>
      </p:sp>
    </p:spTree>
    <p:extLst>
      <p:ext uri="{BB962C8B-B14F-4D97-AF65-F5344CB8AC3E}">
        <p14:creationId xmlns:p14="http://schemas.microsoft.com/office/powerpoint/2010/main" val="22327346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16CA-2F2F-FC8C-FA85-5625D898732E}"/>
              </a:ext>
            </a:extLst>
          </p:cNvPr>
          <p:cNvSpPr>
            <a:spLocks noGrp="1"/>
          </p:cNvSpPr>
          <p:nvPr>
            <p:ph type="title"/>
          </p:nvPr>
        </p:nvSpPr>
        <p:spPr>
          <a:xfrm>
            <a:off x="323528" y="-243408"/>
            <a:ext cx="8229600" cy="1143000"/>
          </a:xfrm>
        </p:spPr>
        <p:txBody>
          <a:bodyPr>
            <a:normAutofit/>
          </a:bodyPr>
          <a:lstStyle/>
          <a:p>
            <a:r>
              <a:rPr lang="en-GB" b="1" dirty="0"/>
              <a:t>Digital Marketing Plan</a:t>
            </a:r>
            <a:endParaRPr lang="en-GB" dirty="0"/>
          </a:p>
        </p:txBody>
      </p:sp>
      <p:sp>
        <p:nvSpPr>
          <p:cNvPr id="4" name="Content Placeholder 3">
            <a:extLst>
              <a:ext uri="{FF2B5EF4-FFF2-40B4-BE49-F238E27FC236}">
                <a16:creationId xmlns:a16="http://schemas.microsoft.com/office/drawing/2014/main" id="{3DCDCCCA-BEDE-794E-730F-48952F3B3417}"/>
              </a:ext>
            </a:extLst>
          </p:cNvPr>
          <p:cNvSpPr>
            <a:spLocks noGrp="1"/>
          </p:cNvSpPr>
          <p:nvPr>
            <p:ph idx="1"/>
          </p:nvPr>
        </p:nvSpPr>
        <p:spPr>
          <a:xfrm>
            <a:off x="251520" y="879183"/>
            <a:ext cx="8640960" cy="5328592"/>
          </a:xfrm>
        </p:spPr>
        <p:txBody>
          <a:bodyPr>
            <a:normAutofit fontScale="55000" lnSpcReduction="20000"/>
          </a:bodyPr>
          <a:lstStyle/>
          <a:p>
            <a:pPr marL="0" indent="0">
              <a:buNone/>
            </a:pPr>
            <a:r>
              <a:rPr lang="en-GB" b="1" dirty="0"/>
              <a:t>Situational Analysis</a:t>
            </a:r>
          </a:p>
          <a:p>
            <a:pPr>
              <a:buFont typeface="Wingdings" panose="05000000000000000000" pitchFamily="2" charset="2"/>
              <a:buChar char="Ø"/>
            </a:pPr>
            <a:r>
              <a:rPr lang="en-GB" dirty="0"/>
              <a:t>A strategic document should define the baseline situation of an organization and its environment to develop a reality-based action plan. </a:t>
            </a:r>
          </a:p>
          <a:p>
            <a:pPr>
              <a:buFont typeface="Wingdings" panose="05000000000000000000" pitchFamily="2" charset="2"/>
              <a:buChar char="Ø"/>
            </a:pPr>
            <a:r>
              <a:rPr lang="en-GB" dirty="0"/>
              <a:t>This involves defining the mission, vision, and values of the organization, which guide marketing actions. </a:t>
            </a:r>
          </a:p>
          <a:p>
            <a:pPr>
              <a:buFont typeface="Wingdings" panose="05000000000000000000" pitchFamily="2" charset="2"/>
              <a:buChar char="Ø"/>
            </a:pPr>
            <a:r>
              <a:rPr lang="en-GB" dirty="0"/>
              <a:t>An internal-external analysis is necessary to identify weaknesses and strengths, while an external analysis aims to determine threats and opportunities.</a:t>
            </a:r>
          </a:p>
          <a:p>
            <a:pPr>
              <a:buFont typeface="Wingdings" panose="05000000000000000000" pitchFamily="2" charset="2"/>
              <a:buChar char="Ø"/>
            </a:pPr>
            <a:r>
              <a:rPr lang="en-GB" dirty="0"/>
              <a:t> Both analyses lead to a SWOT matrix. </a:t>
            </a:r>
          </a:p>
          <a:p>
            <a:pPr>
              <a:buFont typeface="Wingdings" panose="05000000000000000000" pitchFamily="2" charset="2"/>
              <a:buChar char="Ø"/>
            </a:pPr>
            <a:r>
              <a:rPr lang="en-GB" dirty="0"/>
              <a:t>A digital marketing plan should also </a:t>
            </a:r>
            <a:r>
              <a:rPr lang="en-GB" dirty="0" err="1"/>
              <a:t>analyze</a:t>
            </a:r>
            <a:r>
              <a:rPr lang="en-GB" dirty="0"/>
              <a:t> the organization's online presence and position, determining a concrete digital strategy and comparing results with the initial situation. </a:t>
            </a:r>
          </a:p>
          <a:p>
            <a:pPr>
              <a:buFont typeface="Wingdings" panose="05000000000000000000" pitchFamily="2" charset="2"/>
              <a:buChar char="Ø"/>
            </a:pPr>
            <a:r>
              <a:rPr lang="en-GB" dirty="0"/>
              <a:t>Tools such as Mention, Google Alerts, and Hootsuite can be used to monitor keywords, competition, and sectors. </a:t>
            </a:r>
          </a:p>
          <a:p>
            <a:pPr>
              <a:buFont typeface="Wingdings" panose="05000000000000000000" pitchFamily="2" charset="2"/>
              <a:buChar char="Ø"/>
            </a:pPr>
            <a:r>
              <a:rPr lang="en-GB" dirty="0"/>
              <a:t>Social network evaluation and competition benchmarking are also essential.</a:t>
            </a:r>
          </a:p>
          <a:p>
            <a:pPr>
              <a:buFont typeface="Wingdings" panose="05000000000000000000" pitchFamily="2" charset="2"/>
              <a:buChar char="Ø"/>
            </a:pPr>
            <a:r>
              <a:rPr lang="en-GB" dirty="0"/>
              <a:t> Audiences must be defined, with a focus on the target group and their needs in the digital world. </a:t>
            </a:r>
          </a:p>
          <a:p>
            <a:pPr>
              <a:buFont typeface="Wingdings" panose="05000000000000000000" pitchFamily="2" charset="2"/>
              <a:buChar char="Ø"/>
            </a:pPr>
            <a:r>
              <a:rPr lang="en-GB" dirty="0"/>
              <a:t>This phase helps identify potential gaps in the organization's situation, allowing for the design of a future strategy. </a:t>
            </a:r>
          </a:p>
          <a:p>
            <a:endParaRPr lang="en-GB" b="1" dirty="0"/>
          </a:p>
        </p:txBody>
      </p:sp>
    </p:spTree>
    <p:extLst>
      <p:ext uri="{BB962C8B-B14F-4D97-AF65-F5344CB8AC3E}">
        <p14:creationId xmlns:p14="http://schemas.microsoft.com/office/powerpoint/2010/main" val="12314034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16CA-2F2F-FC8C-FA85-5625D898732E}"/>
              </a:ext>
            </a:extLst>
          </p:cNvPr>
          <p:cNvSpPr>
            <a:spLocks noGrp="1"/>
          </p:cNvSpPr>
          <p:nvPr>
            <p:ph type="title"/>
          </p:nvPr>
        </p:nvSpPr>
        <p:spPr>
          <a:xfrm>
            <a:off x="323528" y="-243408"/>
            <a:ext cx="8229600" cy="1143000"/>
          </a:xfrm>
        </p:spPr>
        <p:txBody>
          <a:bodyPr>
            <a:normAutofit/>
          </a:bodyPr>
          <a:lstStyle/>
          <a:p>
            <a:r>
              <a:rPr lang="en-GB" b="1" dirty="0"/>
              <a:t>Digital Marketing Plan</a:t>
            </a:r>
            <a:endParaRPr lang="en-GB" dirty="0"/>
          </a:p>
        </p:txBody>
      </p:sp>
      <p:sp>
        <p:nvSpPr>
          <p:cNvPr id="4" name="Content Placeholder 3">
            <a:extLst>
              <a:ext uri="{FF2B5EF4-FFF2-40B4-BE49-F238E27FC236}">
                <a16:creationId xmlns:a16="http://schemas.microsoft.com/office/drawing/2014/main" id="{3DCDCCCA-BEDE-794E-730F-48952F3B3417}"/>
              </a:ext>
            </a:extLst>
          </p:cNvPr>
          <p:cNvSpPr>
            <a:spLocks noGrp="1"/>
          </p:cNvSpPr>
          <p:nvPr>
            <p:ph idx="1"/>
          </p:nvPr>
        </p:nvSpPr>
        <p:spPr>
          <a:xfrm>
            <a:off x="323528" y="764704"/>
            <a:ext cx="8229600" cy="5328592"/>
          </a:xfrm>
        </p:spPr>
        <p:txBody>
          <a:bodyPr>
            <a:normAutofit/>
          </a:bodyPr>
          <a:lstStyle/>
          <a:p>
            <a:pPr marL="0" indent="0">
              <a:buNone/>
            </a:pPr>
            <a:r>
              <a:rPr lang="en-GB" sz="2400" b="1" dirty="0">
                <a:latin typeface="Arial" panose="020B0604020202020204" pitchFamily="34" charset="0"/>
                <a:cs typeface="Arial" panose="020B0604020202020204" pitchFamily="34" charset="0"/>
              </a:rPr>
              <a:t>Goal Setting</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 Setting goals is a crucial phase in any marketing plan, enabling adjustments to the strategy.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Goals must follow SMART criteria, being specific, measurable, assignable, realistic, and time-related.</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 In online marketing, goals must be flexible and reachable through consensus.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Common types include scope, activity, conversion, and loyalty goals.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These goals are implemented through key performance indicators for measurement and monitoring.</a:t>
            </a:r>
            <a:endParaRPr lang="en-GB"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33740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16CA-2F2F-FC8C-FA85-5625D898732E}"/>
              </a:ext>
            </a:extLst>
          </p:cNvPr>
          <p:cNvSpPr>
            <a:spLocks noGrp="1"/>
          </p:cNvSpPr>
          <p:nvPr>
            <p:ph type="title"/>
          </p:nvPr>
        </p:nvSpPr>
        <p:spPr>
          <a:xfrm>
            <a:off x="323528" y="-243408"/>
            <a:ext cx="8229600" cy="1143000"/>
          </a:xfrm>
        </p:spPr>
        <p:txBody>
          <a:bodyPr>
            <a:normAutofit/>
          </a:bodyPr>
          <a:lstStyle/>
          <a:p>
            <a:r>
              <a:rPr lang="en-GB" b="1" dirty="0"/>
              <a:t>Digital Marketing Plan</a:t>
            </a:r>
            <a:endParaRPr lang="en-GB" dirty="0"/>
          </a:p>
        </p:txBody>
      </p:sp>
      <p:sp>
        <p:nvSpPr>
          <p:cNvPr id="4" name="Content Placeholder 3">
            <a:extLst>
              <a:ext uri="{FF2B5EF4-FFF2-40B4-BE49-F238E27FC236}">
                <a16:creationId xmlns:a16="http://schemas.microsoft.com/office/drawing/2014/main" id="{3DCDCCCA-BEDE-794E-730F-48952F3B3417}"/>
              </a:ext>
            </a:extLst>
          </p:cNvPr>
          <p:cNvSpPr>
            <a:spLocks noGrp="1"/>
          </p:cNvSpPr>
          <p:nvPr>
            <p:ph idx="1"/>
          </p:nvPr>
        </p:nvSpPr>
        <p:spPr>
          <a:xfrm>
            <a:off x="323528" y="764704"/>
            <a:ext cx="8229600" cy="5328592"/>
          </a:xfrm>
        </p:spPr>
        <p:txBody>
          <a:bodyPr>
            <a:normAutofit/>
          </a:bodyPr>
          <a:lstStyle/>
          <a:p>
            <a:pPr marL="0" indent="0">
              <a:buNone/>
            </a:pPr>
            <a:r>
              <a:rPr lang="en-GB" sz="2400" b="1" dirty="0">
                <a:latin typeface="Arial" panose="020B0604020202020204" pitchFamily="34" charset="0"/>
                <a:cs typeface="Arial" panose="020B0604020202020204" pitchFamily="34" charset="0"/>
              </a:rPr>
              <a:t>Planning a Strategy</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A strategy is a plan to achieve goals, implemented through activities.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An online marketing strategy is based on the AIDA model, which includes Awareness, Interest, Desire, and Action.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However, recent changes in marketing and the digital world have reshaped this model to include conversion and loyalty strategies.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The complexity of the new media reality has also emphasized the importance of defining means and actions in determining a strategy.</a:t>
            </a:r>
          </a:p>
        </p:txBody>
      </p:sp>
    </p:spTree>
    <p:extLst>
      <p:ext uri="{BB962C8B-B14F-4D97-AF65-F5344CB8AC3E}">
        <p14:creationId xmlns:p14="http://schemas.microsoft.com/office/powerpoint/2010/main" val="29568478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16CA-2F2F-FC8C-FA85-5625D898732E}"/>
              </a:ext>
            </a:extLst>
          </p:cNvPr>
          <p:cNvSpPr>
            <a:spLocks noGrp="1"/>
          </p:cNvSpPr>
          <p:nvPr>
            <p:ph type="title"/>
          </p:nvPr>
        </p:nvSpPr>
        <p:spPr>
          <a:xfrm>
            <a:off x="323528" y="-243408"/>
            <a:ext cx="8229600" cy="1143000"/>
          </a:xfrm>
        </p:spPr>
        <p:txBody>
          <a:bodyPr>
            <a:normAutofit/>
          </a:bodyPr>
          <a:lstStyle/>
          <a:p>
            <a:r>
              <a:rPr lang="en-GB" b="1" dirty="0"/>
              <a:t>Digital Marketing Plan</a:t>
            </a:r>
            <a:endParaRPr lang="en-GB" dirty="0"/>
          </a:p>
        </p:txBody>
      </p:sp>
      <p:sp>
        <p:nvSpPr>
          <p:cNvPr id="4" name="Content Placeholder 3">
            <a:extLst>
              <a:ext uri="{FF2B5EF4-FFF2-40B4-BE49-F238E27FC236}">
                <a16:creationId xmlns:a16="http://schemas.microsoft.com/office/drawing/2014/main" id="{3DCDCCCA-BEDE-794E-730F-48952F3B3417}"/>
              </a:ext>
            </a:extLst>
          </p:cNvPr>
          <p:cNvSpPr>
            <a:spLocks noGrp="1"/>
          </p:cNvSpPr>
          <p:nvPr>
            <p:ph idx="1"/>
          </p:nvPr>
        </p:nvSpPr>
        <p:spPr>
          <a:xfrm>
            <a:off x="179512" y="476672"/>
            <a:ext cx="8229600" cy="5328592"/>
          </a:xfrm>
        </p:spPr>
        <p:txBody>
          <a:bodyPr>
            <a:normAutofit lnSpcReduction="10000"/>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Planning a Strategy</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Companies must also understand and combine earned media, paid media, and owned media to build audiences effectively.</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 Each media has its advantages and scenarios, and brands must </a:t>
            </a:r>
            <a:r>
              <a:rPr lang="en-GB" sz="2400" dirty="0" err="1">
                <a:latin typeface="Arial" panose="020B0604020202020204" pitchFamily="34" charset="0"/>
                <a:cs typeface="Arial" panose="020B0604020202020204" pitchFamily="34" charset="0"/>
              </a:rPr>
              <a:t>analyze</a:t>
            </a:r>
            <a:r>
              <a:rPr lang="en-GB" sz="2400" dirty="0">
                <a:latin typeface="Arial" panose="020B0604020202020204" pitchFamily="34" charset="0"/>
                <a:cs typeface="Arial" panose="020B0604020202020204" pitchFamily="34" charset="0"/>
              </a:rPr>
              <a:t> which is more appropriate for them and on which return on investment is higher.</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 Digital marketing actions include e-commerce, web search marketing, email marketing, and social media marketing.</a:t>
            </a:r>
          </a:p>
        </p:txBody>
      </p:sp>
    </p:spTree>
    <p:extLst>
      <p:ext uri="{BB962C8B-B14F-4D97-AF65-F5344CB8AC3E}">
        <p14:creationId xmlns:p14="http://schemas.microsoft.com/office/powerpoint/2010/main" val="10539074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16CA-2F2F-FC8C-FA85-5625D898732E}"/>
              </a:ext>
            </a:extLst>
          </p:cNvPr>
          <p:cNvSpPr>
            <a:spLocks noGrp="1"/>
          </p:cNvSpPr>
          <p:nvPr>
            <p:ph type="title"/>
          </p:nvPr>
        </p:nvSpPr>
        <p:spPr>
          <a:xfrm>
            <a:off x="323528" y="-243408"/>
            <a:ext cx="8229600" cy="1143000"/>
          </a:xfrm>
        </p:spPr>
        <p:txBody>
          <a:bodyPr>
            <a:normAutofit/>
          </a:bodyPr>
          <a:lstStyle/>
          <a:p>
            <a:r>
              <a:rPr lang="en-GB" b="1" dirty="0"/>
              <a:t>Digital Marketing Plan</a:t>
            </a:r>
            <a:endParaRPr lang="en-GB" dirty="0"/>
          </a:p>
        </p:txBody>
      </p:sp>
      <p:sp>
        <p:nvSpPr>
          <p:cNvPr id="4" name="Content Placeholder 3">
            <a:extLst>
              <a:ext uri="{FF2B5EF4-FFF2-40B4-BE49-F238E27FC236}">
                <a16:creationId xmlns:a16="http://schemas.microsoft.com/office/drawing/2014/main" id="{3DCDCCCA-BEDE-794E-730F-48952F3B3417}"/>
              </a:ext>
            </a:extLst>
          </p:cNvPr>
          <p:cNvSpPr>
            <a:spLocks noGrp="1"/>
          </p:cNvSpPr>
          <p:nvPr>
            <p:ph idx="1"/>
          </p:nvPr>
        </p:nvSpPr>
        <p:spPr>
          <a:xfrm>
            <a:off x="323528" y="764704"/>
            <a:ext cx="8229600" cy="5328592"/>
          </a:xfrm>
        </p:spPr>
        <p:txBody>
          <a:bodyPr>
            <a:normAutofit fontScale="62500" lnSpcReduction="20000"/>
          </a:bodyPr>
          <a:lstStyle/>
          <a:p>
            <a:pPr marL="0" indent="0">
              <a:buNone/>
            </a:pPr>
            <a:r>
              <a:rPr lang="en-GB" b="1" dirty="0">
                <a:latin typeface="Arial" panose="020B0604020202020204" pitchFamily="34" charset="0"/>
                <a:cs typeface="Arial" panose="020B0604020202020204" pitchFamily="34" charset="0"/>
              </a:rPr>
              <a:t>Action and Control </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Setting up a digital marketing strategy involves defining numerous actions and identifying potential theme areas for content development. </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Time planning is crucial for successful implementation, with tasks and timings assigned to each action. </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All departments should have a copy of the marketing plan, including professionals involved in its development. </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Costs for technical and operational actions, as well as professional development and monitoring, must be considered. </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Constant feedback and quantitative data allow for constant control of the strategy's evolution. </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Periodic assessments of actions and tools are recommended, taking into account the total duration of the digital strategy and the techniques used.</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 The strategic document should be reviewed and updated to maximize efficiency in the next phase, and the process should be repeated at the end of each phase.</a:t>
            </a:r>
          </a:p>
        </p:txBody>
      </p:sp>
    </p:spTree>
    <p:extLst>
      <p:ext uri="{BB962C8B-B14F-4D97-AF65-F5344CB8AC3E}">
        <p14:creationId xmlns:p14="http://schemas.microsoft.com/office/powerpoint/2010/main" val="12041161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7E2C-F5B7-BB01-973D-8C77197F6DB8}"/>
              </a:ext>
            </a:extLst>
          </p:cNvPr>
          <p:cNvSpPr>
            <a:spLocks noGrp="1"/>
          </p:cNvSpPr>
          <p:nvPr>
            <p:ph type="title"/>
          </p:nvPr>
        </p:nvSpPr>
        <p:spPr>
          <a:xfrm>
            <a:off x="323528" y="-243408"/>
            <a:ext cx="8229600" cy="1143000"/>
          </a:xfrm>
        </p:spPr>
        <p:txBody>
          <a:bodyPr/>
          <a:lstStyle/>
          <a:p>
            <a:r>
              <a:rPr lang="en-GB" b="1" dirty="0"/>
              <a:t>SOCIAL MEDIA MARKETING</a:t>
            </a:r>
          </a:p>
        </p:txBody>
      </p:sp>
      <p:sp>
        <p:nvSpPr>
          <p:cNvPr id="3" name="Content Placeholder 2">
            <a:extLst>
              <a:ext uri="{FF2B5EF4-FFF2-40B4-BE49-F238E27FC236}">
                <a16:creationId xmlns:a16="http://schemas.microsoft.com/office/drawing/2014/main" id="{71DEDB61-A217-D1D3-B40F-7CC119A6C10F}"/>
              </a:ext>
            </a:extLst>
          </p:cNvPr>
          <p:cNvSpPr>
            <a:spLocks noGrp="1"/>
          </p:cNvSpPr>
          <p:nvPr>
            <p:ph idx="1"/>
          </p:nvPr>
        </p:nvSpPr>
        <p:spPr>
          <a:xfrm>
            <a:off x="312513" y="692696"/>
            <a:ext cx="8229600" cy="5040560"/>
          </a:xfrm>
        </p:spPr>
        <p:txBody>
          <a:bodyPr>
            <a:normAutofit fontScale="55000" lnSpcReduction="20000"/>
          </a:bodyPr>
          <a:lstStyle/>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Social media networks have significantly influenced communication and marketing, with the internet and technology playing a crucial role in this process.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The use of social networking platforms like Facebook, Twitter, LinkedIn, and Google Plus has led to millions of users worldwide, allowing marketers to engage with consumers and create effective brand identities.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Social media consists of various ways of interaction among people, allowing them to create, share, exchange, and comment on content in virtual communities and networks.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These tools are used for communication, adding value to customers, creating brand awareness, staying updated with trends, demonstrating products, and saving costs and improving productivity.</a:t>
            </a:r>
          </a:p>
        </p:txBody>
      </p:sp>
    </p:spTree>
    <p:extLst>
      <p:ext uri="{BB962C8B-B14F-4D97-AF65-F5344CB8AC3E}">
        <p14:creationId xmlns:p14="http://schemas.microsoft.com/office/powerpoint/2010/main" val="25124937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7E2C-F5B7-BB01-973D-8C77197F6DB8}"/>
              </a:ext>
            </a:extLst>
          </p:cNvPr>
          <p:cNvSpPr>
            <a:spLocks noGrp="1"/>
          </p:cNvSpPr>
          <p:nvPr>
            <p:ph type="title"/>
          </p:nvPr>
        </p:nvSpPr>
        <p:spPr>
          <a:xfrm>
            <a:off x="539552" y="-268931"/>
            <a:ext cx="8229600" cy="1143000"/>
          </a:xfrm>
        </p:spPr>
        <p:txBody>
          <a:bodyPr>
            <a:normAutofit/>
          </a:bodyPr>
          <a:lstStyle/>
          <a:p>
            <a:r>
              <a:rPr lang="en-GB" b="1" dirty="0"/>
              <a:t>Social Media Marketing</a:t>
            </a:r>
          </a:p>
        </p:txBody>
      </p:sp>
      <p:pic>
        <p:nvPicPr>
          <p:cNvPr id="5" name="Content Placeholder 4">
            <a:extLst>
              <a:ext uri="{FF2B5EF4-FFF2-40B4-BE49-F238E27FC236}">
                <a16:creationId xmlns:a16="http://schemas.microsoft.com/office/drawing/2014/main" id="{AA3D898E-4D6F-D0A1-A7FA-0604982B1491}"/>
              </a:ext>
            </a:extLst>
          </p:cNvPr>
          <p:cNvPicPr>
            <a:picLocks noGrp="1" noChangeAspect="1"/>
          </p:cNvPicPr>
          <p:nvPr>
            <p:ph idx="1"/>
          </p:nvPr>
        </p:nvPicPr>
        <p:blipFill rotWithShape="1">
          <a:blip r:embed="rId2"/>
          <a:srcRect l="13821" t="11484" r="8275" b="19377"/>
          <a:stretch/>
        </p:blipFill>
        <p:spPr>
          <a:xfrm>
            <a:off x="909752" y="865515"/>
            <a:ext cx="8028000" cy="4272940"/>
          </a:xfrm>
        </p:spPr>
      </p:pic>
      <p:sp>
        <p:nvSpPr>
          <p:cNvPr id="3" name="TextBox 2">
            <a:extLst>
              <a:ext uri="{FF2B5EF4-FFF2-40B4-BE49-F238E27FC236}">
                <a16:creationId xmlns:a16="http://schemas.microsoft.com/office/drawing/2014/main" id="{3B588AD7-AF7B-8440-2209-7A7B296AE289}"/>
              </a:ext>
            </a:extLst>
          </p:cNvPr>
          <p:cNvSpPr txBox="1"/>
          <p:nvPr/>
        </p:nvSpPr>
        <p:spPr>
          <a:xfrm>
            <a:off x="3347864" y="5138455"/>
            <a:ext cx="4464496" cy="369332"/>
          </a:xfrm>
          <a:prstGeom prst="rect">
            <a:avLst/>
          </a:prstGeom>
          <a:noFill/>
        </p:spPr>
        <p:txBody>
          <a:bodyPr wrap="square" rtlCol="0">
            <a:spAutoFit/>
          </a:bodyPr>
          <a:lstStyle/>
          <a:p>
            <a:r>
              <a:rPr lang="en-GB" dirty="0"/>
              <a:t>Different Social Media Platforms</a:t>
            </a:r>
          </a:p>
        </p:txBody>
      </p:sp>
    </p:spTree>
    <p:extLst>
      <p:ext uri="{BB962C8B-B14F-4D97-AF65-F5344CB8AC3E}">
        <p14:creationId xmlns:p14="http://schemas.microsoft.com/office/powerpoint/2010/main" val="3259443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7E2C-F5B7-BB01-973D-8C77197F6DB8}"/>
              </a:ext>
            </a:extLst>
          </p:cNvPr>
          <p:cNvSpPr>
            <a:spLocks noGrp="1"/>
          </p:cNvSpPr>
          <p:nvPr>
            <p:ph type="title"/>
          </p:nvPr>
        </p:nvSpPr>
        <p:spPr>
          <a:xfrm>
            <a:off x="323528" y="0"/>
            <a:ext cx="8229600" cy="1143000"/>
          </a:xfrm>
        </p:spPr>
        <p:txBody>
          <a:bodyPr>
            <a:normAutofit fontScale="90000"/>
          </a:bodyPr>
          <a:lstStyle/>
          <a:p>
            <a:r>
              <a:rPr lang="en-GB" b="1" dirty="0"/>
              <a:t>Opportunities While Using Social Media Marketing</a:t>
            </a:r>
          </a:p>
        </p:txBody>
      </p:sp>
      <p:pic>
        <p:nvPicPr>
          <p:cNvPr id="7" name="Picture 6">
            <a:extLst>
              <a:ext uri="{FF2B5EF4-FFF2-40B4-BE49-F238E27FC236}">
                <a16:creationId xmlns:a16="http://schemas.microsoft.com/office/drawing/2014/main" id="{0E12A902-9BB2-64C9-AF79-3E33CA58A613}"/>
              </a:ext>
            </a:extLst>
          </p:cNvPr>
          <p:cNvPicPr>
            <a:picLocks noChangeAspect="1"/>
          </p:cNvPicPr>
          <p:nvPr/>
        </p:nvPicPr>
        <p:blipFill>
          <a:blip r:embed="rId2"/>
          <a:stretch>
            <a:fillRect/>
          </a:stretch>
        </p:blipFill>
        <p:spPr>
          <a:xfrm>
            <a:off x="1161754" y="1302836"/>
            <a:ext cx="6820491" cy="4252328"/>
          </a:xfrm>
          <a:prstGeom prst="rect">
            <a:avLst/>
          </a:prstGeom>
          <a:ln>
            <a:solidFill>
              <a:srgbClr val="00B050"/>
            </a:solidFill>
          </a:ln>
        </p:spPr>
      </p:pic>
    </p:spTree>
    <p:extLst>
      <p:ext uri="{BB962C8B-B14F-4D97-AF65-F5344CB8AC3E}">
        <p14:creationId xmlns:p14="http://schemas.microsoft.com/office/powerpoint/2010/main" val="7147922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A8A1DB-2B95-6650-B705-17E215E021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04DDA0-F63D-2026-D267-E9B73850E68E}"/>
              </a:ext>
            </a:extLst>
          </p:cNvPr>
          <p:cNvSpPr>
            <a:spLocks noGrp="1"/>
          </p:cNvSpPr>
          <p:nvPr>
            <p:ph type="title"/>
          </p:nvPr>
        </p:nvSpPr>
        <p:spPr>
          <a:xfrm>
            <a:off x="323528" y="-99392"/>
            <a:ext cx="8229600" cy="1143000"/>
          </a:xfrm>
        </p:spPr>
        <p:txBody>
          <a:bodyPr>
            <a:normAutofit fontScale="90000"/>
          </a:bodyPr>
          <a:lstStyle/>
          <a:p>
            <a:r>
              <a:rPr lang="en-GB" b="1" dirty="0"/>
              <a:t>Opportunities While Using Social Media Marketing</a:t>
            </a:r>
          </a:p>
        </p:txBody>
      </p:sp>
      <p:sp>
        <p:nvSpPr>
          <p:cNvPr id="4" name="Content Placeholder 3">
            <a:extLst>
              <a:ext uri="{FF2B5EF4-FFF2-40B4-BE49-F238E27FC236}">
                <a16:creationId xmlns:a16="http://schemas.microsoft.com/office/drawing/2014/main" id="{DB5D9BB6-8E72-8F70-9277-DD5339304862}"/>
              </a:ext>
            </a:extLst>
          </p:cNvPr>
          <p:cNvSpPr>
            <a:spLocks noGrp="1"/>
          </p:cNvSpPr>
          <p:nvPr>
            <p:ph idx="1"/>
          </p:nvPr>
        </p:nvSpPr>
        <p:spPr>
          <a:xfrm>
            <a:off x="81844" y="872716"/>
            <a:ext cx="8712968" cy="5112568"/>
          </a:xfrm>
        </p:spPr>
        <p:txBody>
          <a:bodyPr>
            <a:normAutofit fontScale="92500" lnSpcReduction="10000"/>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1) Cost-effective:</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Traditional marketing for products and services involves huge cost implications at a time when profits are shrinking, and competition is increasing.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Social Media Marketing stands a major chance because of its wide users and the cost of advertising is still less as compared to traditional marketing. </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The effectiveness of social media has not been documented or proved sufficiently because of less research or a lack of marketing indices in social media. </a:t>
            </a:r>
          </a:p>
          <a:p>
            <a:endParaRPr lang="en-GB" dirty="0"/>
          </a:p>
        </p:txBody>
      </p:sp>
    </p:spTree>
    <p:extLst>
      <p:ext uri="{BB962C8B-B14F-4D97-AF65-F5344CB8AC3E}">
        <p14:creationId xmlns:p14="http://schemas.microsoft.com/office/powerpoint/2010/main" val="17365731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96F28-182A-9F99-1697-2748D1D7AC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FF6055-18B8-7B07-4FF0-65B79CCB6EA8}"/>
              </a:ext>
            </a:extLst>
          </p:cNvPr>
          <p:cNvSpPr>
            <a:spLocks noGrp="1"/>
          </p:cNvSpPr>
          <p:nvPr>
            <p:ph type="title"/>
          </p:nvPr>
        </p:nvSpPr>
        <p:spPr>
          <a:xfrm>
            <a:off x="323528" y="-99392"/>
            <a:ext cx="8229600" cy="1143000"/>
          </a:xfrm>
        </p:spPr>
        <p:txBody>
          <a:bodyPr>
            <a:normAutofit fontScale="90000"/>
          </a:bodyPr>
          <a:lstStyle/>
          <a:p>
            <a:r>
              <a:rPr lang="en-GB" b="1" dirty="0"/>
              <a:t>Opportunities While Using Social Media Marketing</a:t>
            </a:r>
          </a:p>
        </p:txBody>
      </p:sp>
      <p:sp>
        <p:nvSpPr>
          <p:cNvPr id="4" name="Content Placeholder 3">
            <a:extLst>
              <a:ext uri="{FF2B5EF4-FFF2-40B4-BE49-F238E27FC236}">
                <a16:creationId xmlns:a16="http://schemas.microsoft.com/office/drawing/2014/main" id="{DBF1D6A7-A213-F7E6-D5D0-6884EE169432}"/>
              </a:ext>
            </a:extLst>
          </p:cNvPr>
          <p:cNvSpPr>
            <a:spLocks noGrp="1"/>
          </p:cNvSpPr>
          <p:nvPr>
            <p:ph idx="1"/>
          </p:nvPr>
        </p:nvSpPr>
        <p:spPr>
          <a:xfrm>
            <a:off x="81844" y="908720"/>
            <a:ext cx="8712968" cy="5112568"/>
          </a:xfrm>
        </p:spPr>
        <p:txBody>
          <a:bodyPr>
            <a:normAutofit fontScale="92500" lnSpcReduction="20000"/>
          </a:bodyPr>
          <a:lstStyle/>
          <a:p>
            <a:pPr marL="0" indent="0">
              <a:lnSpc>
                <a:spcPct val="150000"/>
              </a:lnSpc>
              <a:spcBef>
                <a:spcPts val="0"/>
              </a:spcBef>
              <a:buNone/>
            </a:pPr>
            <a:r>
              <a:rPr lang="en-GB" sz="2600" b="1" dirty="0">
                <a:latin typeface="Arial" panose="020B0604020202020204" pitchFamily="34" charset="0"/>
                <a:cs typeface="Arial" panose="020B0604020202020204" pitchFamily="34" charset="0"/>
              </a:rPr>
              <a:t>2) Wider Reach:</a:t>
            </a:r>
          </a:p>
          <a:p>
            <a:pPr>
              <a:lnSpc>
                <a:spcPct val="15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The spread of social media is limitless. Due to its virtual nature and higher number of subscribers for various social media networks like Facebook, Twitter, Flicker, </a:t>
            </a:r>
            <a:r>
              <a:rPr lang="en-GB" sz="2600" dirty="0" err="1">
                <a:latin typeface="Arial" panose="020B0604020202020204" pitchFamily="34" charset="0"/>
                <a:cs typeface="Arial" panose="020B0604020202020204" pitchFamily="34" charset="0"/>
              </a:rPr>
              <a:t>MySpace</a:t>
            </a:r>
            <a:r>
              <a:rPr lang="en-GB" sz="2600" dirty="0">
                <a:latin typeface="Arial" panose="020B0604020202020204" pitchFamily="34" charset="0"/>
                <a:cs typeface="Arial" panose="020B0604020202020204" pitchFamily="34" charset="0"/>
              </a:rPr>
              <a:t>, Instagram, YouTube etc. </a:t>
            </a:r>
          </a:p>
          <a:p>
            <a:pPr>
              <a:lnSpc>
                <a:spcPct val="15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Facebook alone enables companies all over the world to reach more than one billion people because of its huge user base. </a:t>
            </a:r>
          </a:p>
          <a:p>
            <a:pPr>
              <a:lnSpc>
                <a:spcPct val="15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Twitter stands with more than 500 million users who tweet more than 140 million tweets per day. </a:t>
            </a:r>
          </a:p>
          <a:p>
            <a:endParaRPr lang="en-GB" dirty="0"/>
          </a:p>
        </p:txBody>
      </p:sp>
    </p:spTree>
    <p:extLst>
      <p:ext uri="{BB962C8B-B14F-4D97-AF65-F5344CB8AC3E}">
        <p14:creationId xmlns:p14="http://schemas.microsoft.com/office/powerpoint/2010/main" val="24763704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7E2C-F5B7-BB01-973D-8C77197F6DB8}"/>
              </a:ext>
            </a:extLst>
          </p:cNvPr>
          <p:cNvSpPr>
            <a:spLocks noGrp="1"/>
          </p:cNvSpPr>
          <p:nvPr>
            <p:ph type="title"/>
          </p:nvPr>
        </p:nvSpPr>
        <p:spPr>
          <a:xfrm>
            <a:off x="323528" y="-99392"/>
            <a:ext cx="8229600" cy="1143000"/>
          </a:xfrm>
        </p:spPr>
        <p:txBody>
          <a:bodyPr>
            <a:normAutofit fontScale="90000"/>
          </a:bodyPr>
          <a:lstStyle/>
          <a:p>
            <a:r>
              <a:rPr lang="en-GB" b="1" dirty="0"/>
              <a:t>Opportunities While Using Social Media Marketing</a:t>
            </a:r>
          </a:p>
        </p:txBody>
      </p:sp>
      <p:sp>
        <p:nvSpPr>
          <p:cNvPr id="4" name="Content Placeholder 3">
            <a:extLst>
              <a:ext uri="{FF2B5EF4-FFF2-40B4-BE49-F238E27FC236}">
                <a16:creationId xmlns:a16="http://schemas.microsoft.com/office/drawing/2014/main" id="{919894E6-D61D-4DF8-6BD6-592394F14BFF}"/>
              </a:ext>
            </a:extLst>
          </p:cNvPr>
          <p:cNvSpPr>
            <a:spLocks noGrp="1"/>
          </p:cNvSpPr>
          <p:nvPr>
            <p:ph idx="1"/>
          </p:nvPr>
        </p:nvSpPr>
        <p:spPr>
          <a:xfrm>
            <a:off x="179512" y="1043608"/>
            <a:ext cx="8964488" cy="5112568"/>
          </a:xfrm>
        </p:spPr>
        <p:txBody>
          <a:bodyPr>
            <a:normAutofit fontScale="77500" lnSpcReduction="20000"/>
          </a:bodyPr>
          <a:lstStyle/>
          <a:p>
            <a:pPr marL="0" indent="0">
              <a:lnSpc>
                <a:spcPct val="160000"/>
              </a:lnSpc>
              <a:spcBef>
                <a:spcPts val="0"/>
              </a:spcBef>
              <a:buNone/>
            </a:pPr>
            <a:r>
              <a:rPr lang="en-GB" sz="2500" b="1" dirty="0">
                <a:latin typeface="Arial" panose="020B0604020202020204" pitchFamily="34" charset="0"/>
                <a:cs typeface="Arial" panose="020B0604020202020204" pitchFamily="34" charset="0"/>
              </a:rPr>
              <a:t>3) Identifying Opinion / Influencer Groups:</a:t>
            </a:r>
          </a:p>
          <a:p>
            <a:pPr>
              <a:lnSpc>
                <a:spcPct val="160000"/>
              </a:lnSpc>
              <a:spcBef>
                <a:spcPts val="0"/>
              </a:spcBef>
              <a:buFont typeface="Wingdings" panose="05000000000000000000" pitchFamily="2" charset="2"/>
              <a:buChar char="Ø"/>
            </a:pPr>
            <a:r>
              <a:rPr lang="en-GB" sz="2500" dirty="0">
                <a:latin typeface="Arial" panose="020B0604020202020204" pitchFamily="34" charset="0"/>
                <a:cs typeface="Arial" panose="020B0604020202020204" pitchFamily="34" charset="0"/>
              </a:rPr>
              <a:t>By using Social media peer or influencer groups can be easily located and identified. </a:t>
            </a:r>
          </a:p>
          <a:p>
            <a:pPr>
              <a:lnSpc>
                <a:spcPct val="160000"/>
              </a:lnSpc>
              <a:spcBef>
                <a:spcPts val="0"/>
              </a:spcBef>
              <a:buFont typeface="Wingdings" panose="05000000000000000000" pitchFamily="2" charset="2"/>
              <a:buChar char="Ø"/>
            </a:pPr>
            <a:r>
              <a:rPr lang="en-GB" sz="2500" dirty="0">
                <a:latin typeface="Arial" panose="020B0604020202020204" pitchFamily="34" charset="0"/>
                <a:cs typeface="Arial" panose="020B0604020202020204" pitchFamily="34" charset="0"/>
              </a:rPr>
              <a:t>Through the influencers, others can be easily guided and convinced to go for a particular brand or to </a:t>
            </a:r>
          </a:p>
          <a:p>
            <a:pPr>
              <a:lnSpc>
                <a:spcPct val="160000"/>
              </a:lnSpc>
              <a:spcBef>
                <a:spcPts val="0"/>
              </a:spcBef>
              <a:buFont typeface="Wingdings" panose="05000000000000000000" pitchFamily="2" charset="2"/>
              <a:buChar char="Ø"/>
            </a:pPr>
            <a:r>
              <a:rPr lang="en-GB" sz="2500" dirty="0">
                <a:latin typeface="Arial" panose="020B0604020202020204" pitchFamily="34" charset="0"/>
                <a:cs typeface="Arial" panose="020B0604020202020204" pitchFamily="34" charset="0"/>
              </a:rPr>
              <a:t>select. </a:t>
            </a:r>
          </a:p>
          <a:p>
            <a:pPr marL="0" indent="0">
              <a:lnSpc>
                <a:spcPct val="160000"/>
              </a:lnSpc>
              <a:spcBef>
                <a:spcPts val="0"/>
              </a:spcBef>
              <a:buNone/>
            </a:pPr>
            <a:r>
              <a:rPr lang="en-GB" sz="2500" b="1" dirty="0">
                <a:latin typeface="Arial" panose="020B0604020202020204" pitchFamily="34" charset="0"/>
                <a:cs typeface="Arial" panose="020B0604020202020204" pitchFamily="34" charset="0"/>
              </a:rPr>
              <a:t>4) Interact or share or recommend:</a:t>
            </a:r>
          </a:p>
          <a:p>
            <a:pPr>
              <a:lnSpc>
                <a:spcPct val="160000"/>
              </a:lnSpc>
              <a:spcBef>
                <a:spcPts val="0"/>
              </a:spcBef>
              <a:buFont typeface="Wingdings" panose="05000000000000000000" pitchFamily="2" charset="2"/>
              <a:buChar char="Ø"/>
            </a:pPr>
            <a:r>
              <a:rPr lang="en-GB" sz="2500" dirty="0">
                <a:latin typeface="Arial" panose="020B0604020202020204" pitchFamily="34" charset="0"/>
                <a:cs typeface="Arial" panose="020B0604020202020204" pitchFamily="34" charset="0"/>
              </a:rPr>
              <a:t>By using interactive web tools like video, applications, games, photos etc, consumers can be provoked to interact more on social media networks.</a:t>
            </a:r>
          </a:p>
          <a:p>
            <a:pPr>
              <a:lnSpc>
                <a:spcPct val="160000"/>
              </a:lnSpc>
              <a:spcBef>
                <a:spcPts val="0"/>
              </a:spcBef>
              <a:buFont typeface="Wingdings" panose="05000000000000000000" pitchFamily="2" charset="2"/>
              <a:buChar char="Ø"/>
            </a:pPr>
            <a:r>
              <a:rPr lang="en-GB" sz="2500" dirty="0">
                <a:latin typeface="Arial" panose="020B0604020202020204" pitchFamily="34" charset="0"/>
                <a:cs typeface="Arial" panose="020B0604020202020204" pitchFamily="34" charset="0"/>
              </a:rPr>
              <a:t>Moreover, the traffic to the company website or brand website can be increased significantly. </a:t>
            </a:r>
          </a:p>
          <a:p>
            <a:endParaRPr lang="en-GB" dirty="0"/>
          </a:p>
        </p:txBody>
      </p:sp>
    </p:spTree>
    <p:extLst>
      <p:ext uri="{BB962C8B-B14F-4D97-AF65-F5344CB8AC3E}">
        <p14:creationId xmlns:p14="http://schemas.microsoft.com/office/powerpoint/2010/main" val="4434953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4488A-E5E6-A928-6BBF-35D922F5E3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416A32-95C2-AB68-0636-AF00F7DBFB06}"/>
              </a:ext>
            </a:extLst>
          </p:cNvPr>
          <p:cNvSpPr>
            <a:spLocks noGrp="1"/>
          </p:cNvSpPr>
          <p:nvPr>
            <p:ph type="title"/>
          </p:nvPr>
        </p:nvSpPr>
        <p:spPr>
          <a:xfrm>
            <a:off x="323528" y="-99392"/>
            <a:ext cx="8229600" cy="1143000"/>
          </a:xfrm>
        </p:spPr>
        <p:txBody>
          <a:bodyPr>
            <a:normAutofit fontScale="90000"/>
          </a:bodyPr>
          <a:lstStyle/>
          <a:p>
            <a:r>
              <a:rPr lang="en-GB" b="1" dirty="0"/>
              <a:t>Opportunities While Using Social Media Marketing</a:t>
            </a:r>
          </a:p>
        </p:txBody>
      </p:sp>
      <p:sp>
        <p:nvSpPr>
          <p:cNvPr id="4" name="Content Placeholder 3">
            <a:extLst>
              <a:ext uri="{FF2B5EF4-FFF2-40B4-BE49-F238E27FC236}">
                <a16:creationId xmlns:a16="http://schemas.microsoft.com/office/drawing/2014/main" id="{3544B1C3-5AE3-449D-AFCC-A75BE205E4B5}"/>
              </a:ext>
            </a:extLst>
          </p:cNvPr>
          <p:cNvSpPr>
            <a:spLocks noGrp="1"/>
          </p:cNvSpPr>
          <p:nvPr>
            <p:ph idx="1"/>
          </p:nvPr>
        </p:nvSpPr>
        <p:spPr>
          <a:xfrm>
            <a:off x="179512" y="1043608"/>
            <a:ext cx="8964488" cy="5112568"/>
          </a:xfrm>
        </p:spPr>
        <p:txBody>
          <a:bodyPr>
            <a:normAutofit/>
          </a:bodyPr>
          <a:lstStyle/>
          <a:p>
            <a:pPr marL="0" indent="0">
              <a:lnSpc>
                <a:spcPct val="150000"/>
              </a:lnSpc>
              <a:spcBef>
                <a:spcPts val="0"/>
              </a:spcBef>
              <a:buNone/>
            </a:pPr>
            <a:r>
              <a:rPr lang="en-GB" sz="2400" b="1" dirty="0">
                <a:latin typeface="Arial" panose="020B0604020202020204" pitchFamily="34" charset="0"/>
                <a:cs typeface="Arial" panose="020B0604020202020204" pitchFamily="34" charset="0"/>
              </a:rPr>
              <a:t>5) Increase Customer Loyalty:</a:t>
            </a:r>
          </a:p>
          <a:p>
            <a:pPr>
              <a:lnSpc>
                <a:spcPct val="150000"/>
              </a:lnSpc>
              <a:spcBef>
                <a:spcPts val="0"/>
              </a:spcBef>
              <a:buFont typeface="Wingdings" panose="05000000000000000000" pitchFamily="2" charset="2"/>
              <a:buChar char="Ø"/>
            </a:pPr>
            <a:r>
              <a:rPr lang="en-GB" sz="2400" dirty="0">
                <a:latin typeface="Arial" panose="020B0604020202020204" pitchFamily="34" charset="0"/>
                <a:cs typeface="Arial" panose="020B0604020202020204" pitchFamily="34" charset="0"/>
              </a:rPr>
              <a:t>Consumers have greater control over the content published on social media. It is not very easy to build customer loyalty because it may also backfire negatively.  </a:t>
            </a:r>
          </a:p>
          <a:p>
            <a:endParaRPr lang="en-GB" dirty="0"/>
          </a:p>
        </p:txBody>
      </p:sp>
    </p:spTree>
    <p:extLst>
      <p:ext uri="{BB962C8B-B14F-4D97-AF65-F5344CB8AC3E}">
        <p14:creationId xmlns:p14="http://schemas.microsoft.com/office/powerpoint/2010/main" val="39432845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7E2C-F5B7-BB01-973D-8C77197F6DB8}"/>
              </a:ext>
            </a:extLst>
          </p:cNvPr>
          <p:cNvSpPr>
            <a:spLocks noGrp="1"/>
          </p:cNvSpPr>
          <p:nvPr>
            <p:ph type="title"/>
          </p:nvPr>
        </p:nvSpPr>
        <p:spPr>
          <a:xfrm>
            <a:off x="323528" y="-17572"/>
            <a:ext cx="8229600" cy="1143000"/>
          </a:xfrm>
        </p:spPr>
        <p:txBody>
          <a:bodyPr>
            <a:normAutofit fontScale="90000"/>
          </a:bodyPr>
          <a:lstStyle/>
          <a:p>
            <a:r>
              <a:rPr lang="en-GB" b="1" dirty="0"/>
              <a:t>Challenges While Using Social Media</a:t>
            </a:r>
          </a:p>
        </p:txBody>
      </p:sp>
      <p:pic>
        <p:nvPicPr>
          <p:cNvPr id="5" name="Picture 4">
            <a:extLst>
              <a:ext uri="{FF2B5EF4-FFF2-40B4-BE49-F238E27FC236}">
                <a16:creationId xmlns:a16="http://schemas.microsoft.com/office/drawing/2014/main" id="{44B639E9-AD39-AFD3-200D-1208F8713492}"/>
              </a:ext>
            </a:extLst>
          </p:cNvPr>
          <p:cNvPicPr>
            <a:picLocks noChangeAspect="1"/>
          </p:cNvPicPr>
          <p:nvPr/>
        </p:nvPicPr>
        <p:blipFill>
          <a:blip r:embed="rId2"/>
          <a:stretch>
            <a:fillRect/>
          </a:stretch>
        </p:blipFill>
        <p:spPr>
          <a:xfrm>
            <a:off x="1001410" y="1125428"/>
            <a:ext cx="7128000" cy="4472782"/>
          </a:xfrm>
          <a:prstGeom prst="rect">
            <a:avLst/>
          </a:prstGeom>
          <a:ln>
            <a:solidFill>
              <a:srgbClr val="00B050"/>
            </a:solidFill>
          </a:ln>
        </p:spPr>
      </p:pic>
    </p:spTree>
    <p:extLst>
      <p:ext uri="{BB962C8B-B14F-4D97-AF65-F5344CB8AC3E}">
        <p14:creationId xmlns:p14="http://schemas.microsoft.com/office/powerpoint/2010/main" val="38416335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5E7E5-7920-0A8C-30A8-956EF24FAE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5A30ED-4C30-B80D-3FD0-86B90E8BB658}"/>
              </a:ext>
            </a:extLst>
          </p:cNvPr>
          <p:cNvSpPr>
            <a:spLocks noGrp="1"/>
          </p:cNvSpPr>
          <p:nvPr>
            <p:ph type="title"/>
          </p:nvPr>
        </p:nvSpPr>
        <p:spPr>
          <a:xfrm>
            <a:off x="323528" y="-17572"/>
            <a:ext cx="8229600" cy="1143000"/>
          </a:xfrm>
        </p:spPr>
        <p:txBody>
          <a:bodyPr>
            <a:normAutofit fontScale="90000"/>
          </a:bodyPr>
          <a:lstStyle/>
          <a:p>
            <a:r>
              <a:rPr lang="en-GB" b="1" dirty="0"/>
              <a:t>Challenges While Using Social Media</a:t>
            </a:r>
          </a:p>
        </p:txBody>
      </p:sp>
      <p:sp>
        <p:nvSpPr>
          <p:cNvPr id="4" name="Content Placeholder 3">
            <a:extLst>
              <a:ext uri="{FF2B5EF4-FFF2-40B4-BE49-F238E27FC236}">
                <a16:creationId xmlns:a16="http://schemas.microsoft.com/office/drawing/2014/main" id="{5EB769DE-A531-F511-8E49-04C51997B1C4}"/>
              </a:ext>
            </a:extLst>
          </p:cNvPr>
          <p:cNvSpPr>
            <a:spLocks noGrp="1"/>
          </p:cNvSpPr>
          <p:nvPr>
            <p:ph idx="1"/>
          </p:nvPr>
        </p:nvSpPr>
        <p:spPr>
          <a:xfrm>
            <a:off x="179512" y="980728"/>
            <a:ext cx="8784976" cy="5112568"/>
          </a:xfrm>
        </p:spPr>
        <p:txBody>
          <a:bodyPr>
            <a:normAutofit fontScale="77500" lnSpcReduction="20000"/>
          </a:bodyPr>
          <a:lstStyle/>
          <a:p>
            <a:pPr marL="0" indent="0">
              <a:buNone/>
            </a:pPr>
            <a:r>
              <a:rPr lang="en-GB" b="1" dirty="0"/>
              <a:t>1) Nature of content: </a:t>
            </a:r>
          </a:p>
          <a:p>
            <a:pPr>
              <a:buFont typeface="Wingdings" panose="05000000000000000000" pitchFamily="2" charset="2"/>
              <a:buChar char="Ø"/>
            </a:pPr>
            <a:r>
              <a:rPr lang="en-GB" dirty="0"/>
              <a:t>The content to be displayed or shared has to be chosen very </a:t>
            </a:r>
          </a:p>
          <a:p>
            <a:pPr>
              <a:buFont typeface="Wingdings" panose="05000000000000000000" pitchFamily="2" charset="2"/>
              <a:buChar char="Ø"/>
            </a:pPr>
            <a:r>
              <a:rPr lang="en-GB" dirty="0"/>
              <a:t>carefully otherwise it can create a negative influence on a number of consumers. </a:t>
            </a:r>
          </a:p>
          <a:p>
            <a:pPr>
              <a:buFont typeface="Wingdings" panose="05000000000000000000" pitchFamily="2" charset="2"/>
              <a:buChar char="Ø"/>
            </a:pPr>
            <a:r>
              <a:rPr lang="en-GB" dirty="0"/>
              <a:t>The cultural aspects have to be considered while carrying out brand promotion.</a:t>
            </a:r>
          </a:p>
          <a:p>
            <a:pPr marL="0" indent="0">
              <a:buNone/>
            </a:pPr>
            <a:r>
              <a:rPr lang="en-GB" b="1" dirty="0"/>
              <a:t>2) Inactiveness:</a:t>
            </a:r>
          </a:p>
          <a:p>
            <a:pPr>
              <a:buFont typeface="Wingdings" panose="05000000000000000000" pitchFamily="2" charset="2"/>
              <a:buChar char="Ø"/>
            </a:pPr>
            <a:r>
              <a:rPr lang="en-GB" dirty="0"/>
              <a:t>There should not be any inactiveness on the part of the communicator, otherwise the whole efforts would be unproductive. </a:t>
            </a:r>
          </a:p>
          <a:p>
            <a:pPr>
              <a:buFont typeface="Wingdings" panose="05000000000000000000" pitchFamily="2" charset="2"/>
              <a:buChar char="Ø"/>
            </a:pPr>
            <a:r>
              <a:rPr lang="en-GB" dirty="0"/>
              <a:t>Moreover the inactiveness could create doubt in the minds of consumer about the genuineness of the content &amp; brand itself. </a:t>
            </a:r>
          </a:p>
          <a:p>
            <a:endParaRPr lang="en-GB" b="1" dirty="0"/>
          </a:p>
        </p:txBody>
      </p:sp>
    </p:spTree>
    <p:extLst>
      <p:ext uri="{BB962C8B-B14F-4D97-AF65-F5344CB8AC3E}">
        <p14:creationId xmlns:p14="http://schemas.microsoft.com/office/powerpoint/2010/main" val="2415333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7E2C-F5B7-BB01-973D-8C77197F6DB8}"/>
              </a:ext>
            </a:extLst>
          </p:cNvPr>
          <p:cNvSpPr>
            <a:spLocks noGrp="1"/>
          </p:cNvSpPr>
          <p:nvPr>
            <p:ph type="title"/>
          </p:nvPr>
        </p:nvSpPr>
        <p:spPr>
          <a:xfrm>
            <a:off x="395536" y="-22734"/>
            <a:ext cx="8229600" cy="1143000"/>
          </a:xfrm>
        </p:spPr>
        <p:txBody>
          <a:bodyPr>
            <a:normAutofit fontScale="90000"/>
          </a:bodyPr>
          <a:lstStyle/>
          <a:p>
            <a:r>
              <a:rPr lang="en-GB" b="1" dirty="0"/>
              <a:t>Challenges While Using Social Media</a:t>
            </a:r>
          </a:p>
        </p:txBody>
      </p:sp>
      <p:sp>
        <p:nvSpPr>
          <p:cNvPr id="4" name="Content Placeholder 3">
            <a:extLst>
              <a:ext uri="{FF2B5EF4-FFF2-40B4-BE49-F238E27FC236}">
                <a16:creationId xmlns:a16="http://schemas.microsoft.com/office/drawing/2014/main" id="{919894E6-D61D-4DF8-6BD6-592394F14BFF}"/>
              </a:ext>
            </a:extLst>
          </p:cNvPr>
          <p:cNvSpPr>
            <a:spLocks noGrp="1"/>
          </p:cNvSpPr>
          <p:nvPr>
            <p:ph idx="1"/>
          </p:nvPr>
        </p:nvSpPr>
        <p:spPr>
          <a:xfrm>
            <a:off x="395536" y="980728"/>
            <a:ext cx="8597346" cy="4612990"/>
          </a:xfrm>
        </p:spPr>
        <p:txBody>
          <a:bodyPr>
            <a:normAutofit fontScale="92500" lnSpcReduction="10000"/>
          </a:bodyPr>
          <a:lstStyle/>
          <a:p>
            <a:pPr marL="0" indent="0">
              <a:lnSpc>
                <a:spcPct val="150000"/>
              </a:lnSpc>
              <a:spcBef>
                <a:spcPts val="0"/>
              </a:spcBef>
              <a:buNone/>
            </a:pPr>
            <a:r>
              <a:rPr lang="en-GB" sz="2800" b="1" dirty="0">
                <a:latin typeface="Arial" panose="020B0604020202020204" pitchFamily="34" charset="0"/>
                <a:cs typeface="Arial" panose="020B0604020202020204" pitchFamily="34" charset="0"/>
              </a:rPr>
              <a:t>3) No Instant Results:</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Social Media Marketing does not guarantee overnight results of success in brand promotion. </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To achieve results more time should be devoted. SMM cannot be used as a short-term strategy. </a:t>
            </a:r>
          </a:p>
          <a:p>
            <a:pPr marL="0" indent="0">
              <a:lnSpc>
                <a:spcPct val="150000"/>
              </a:lnSpc>
              <a:spcBef>
                <a:spcPts val="0"/>
              </a:spcBef>
              <a:buNone/>
            </a:pPr>
            <a:r>
              <a:rPr lang="en-GB" sz="2800" b="1" dirty="0">
                <a:latin typeface="Arial" panose="020B0604020202020204" pitchFamily="34" charset="0"/>
                <a:cs typeface="Arial" panose="020B0604020202020204" pitchFamily="34" charset="0"/>
              </a:rPr>
              <a:t>4) No Replacement for Traditional Marketing: </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Social Media Marketing tends to support Traditional Marketing rather than replacing it completely. </a:t>
            </a:r>
          </a:p>
        </p:txBody>
      </p:sp>
    </p:spTree>
    <p:extLst>
      <p:ext uri="{BB962C8B-B14F-4D97-AF65-F5344CB8AC3E}">
        <p14:creationId xmlns:p14="http://schemas.microsoft.com/office/powerpoint/2010/main" val="12879240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7E2C-F5B7-BB01-973D-8C77197F6DB8}"/>
              </a:ext>
            </a:extLst>
          </p:cNvPr>
          <p:cNvSpPr>
            <a:spLocks noGrp="1"/>
          </p:cNvSpPr>
          <p:nvPr>
            <p:ph type="title"/>
          </p:nvPr>
        </p:nvSpPr>
        <p:spPr>
          <a:xfrm>
            <a:off x="427663" y="-243408"/>
            <a:ext cx="8229600" cy="1143000"/>
          </a:xfrm>
        </p:spPr>
        <p:txBody>
          <a:bodyPr/>
          <a:lstStyle/>
          <a:p>
            <a:r>
              <a:rPr lang="en-GB" b="1" dirty="0"/>
              <a:t>SOCIAL MEDIA PLAN</a:t>
            </a:r>
          </a:p>
        </p:txBody>
      </p:sp>
      <p:sp>
        <p:nvSpPr>
          <p:cNvPr id="4" name="Content Placeholder 3">
            <a:extLst>
              <a:ext uri="{FF2B5EF4-FFF2-40B4-BE49-F238E27FC236}">
                <a16:creationId xmlns:a16="http://schemas.microsoft.com/office/drawing/2014/main" id="{919894E6-D61D-4DF8-6BD6-592394F14BFF}"/>
              </a:ext>
            </a:extLst>
          </p:cNvPr>
          <p:cNvSpPr>
            <a:spLocks noGrp="1"/>
          </p:cNvSpPr>
          <p:nvPr>
            <p:ph idx="1"/>
          </p:nvPr>
        </p:nvSpPr>
        <p:spPr>
          <a:xfrm>
            <a:off x="323528" y="692696"/>
            <a:ext cx="8568952" cy="4824536"/>
          </a:xfrm>
        </p:spPr>
        <p:txBody>
          <a:bodyPr>
            <a:normAutofit lnSpcReduction="10000"/>
          </a:bodyPr>
          <a:lstStyle/>
          <a:p>
            <a:pPr>
              <a:lnSpc>
                <a:spcPct val="150000"/>
              </a:lnSpc>
              <a:spcBef>
                <a:spcPts val="0"/>
              </a:spcBef>
              <a:buFont typeface="Wingdings" panose="05000000000000000000" pitchFamily="2" charset="2"/>
              <a:buChar char="q"/>
            </a:pPr>
            <a:r>
              <a:rPr lang="en-GB" sz="2800" dirty="0">
                <a:latin typeface="Arial" panose="020B0604020202020204" pitchFamily="34" charset="0"/>
                <a:cs typeface="Arial" panose="020B0604020202020204" pitchFamily="34" charset="0"/>
              </a:rPr>
              <a:t>A Social Media Plan (SMP) is a crucial document for an organization's social media presence, guiding its setup, maintenance, and integration into digital marketing strategies. </a:t>
            </a:r>
          </a:p>
          <a:p>
            <a:pPr>
              <a:lnSpc>
                <a:spcPct val="150000"/>
              </a:lnSpc>
              <a:spcBef>
                <a:spcPts val="0"/>
              </a:spcBef>
              <a:buFont typeface="Wingdings" panose="05000000000000000000" pitchFamily="2" charset="2"/>
              <a:buChar char="q"/>
            </a:pPr>
            <a:r>
              <a:rPr lang="en-GB" sz="2800" dirty="0">
                <a:latin typeface="Arial" panose="020B0604020202020204" pitchFamily="34" charset="0"/>
                <a:cs typeface="Arial" panose="020B0604020202020204" pitchFamily="34" charset="0"/>
              </a:rPr>
              <a:t>It follows a stable structure, including goal setting, audience types, platforms, strategies, tools, and output measurement, which is crucial for its liveliness in the virtual world.</a:t>
            </a:r>
          </a:p>
        </p:txBody>
      </p:sp>
    </p:spTree>
    <p:extLst>
      <p:ext uri="{BB962C8B-B14F-4D97-AF65-F5344CB8AC3E}">
        <p14:creationId xmlns:p14="http://schemas.microsoft.com/office/powerpoint/2010/main" val="18003809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7E2C-F5B7-BB01-973D-8C77197F6DB8}"/>
              </a:ext>
            </a:extLst>
          </p:cNvPr>
          <p:cNvSpPr>
            <a:spLocks noGrp="1"/>
          </p:cNvSpPr>
          <p:nvPr>
            <p:ph type="title"/>
          </p:nvPr>
        </p:nvSpPr>
        <p:spPr>
          <a:xfrm>
            <a:off x="323528" y="-204670"/>
            <a:ext cx="8229600" cy="1143000"/>
          </a:xfrm>
        </p:spPr>
        <p:txBody>
          <a:bodyPr>
            <a:normAutofit/>
          </a:bodyPr>
          <a:lstStyle/>
          <a:p>
            <a:r>
              <a:rPr lang="en-GB" dirty="0"/>
              <a:t>Social Media Plan</a:t>
            </a:r>
          </a:p>
        </p:txBody>
      </p:sp>
      <p:pic>
        <p:nvPicPr>
          <p:cNvPr id="5" name="Content Placeholder 4">
            <a:extLst>
              <a:ext uri="{FF2B5EF4-FFF2-40B4-BE49-F238E27FC236}">
                <a16:creationId xmlns:a16="http://schemas.microsoft.com/office/drawing/2014/main" id="{913297AC-476B-0C4C-ECE3-946C4B12DE06}"/>
              </a:ext>
            </a:extLst>
          </p:cNvPr>
          <p:cNvPicPr>
            <a:picLocks noGrp="1" noChangeAspect="1"/>
          </p:cNvPicPr>
          <p:nvPr>
            <p:ph idx="1"/>
          </p:nvPr>
        </p:nvPicPr>
        <p:blipFill rotWithShape="1">
          <a:blip r:embed="rId2"/>
          <a:srcRect l="4855" t="9085" r="6786" b="21081"/>
          <a:stretch/>
        </p:blipFill>
        <p:spPr>
          <a:xfrm>
            <a:off x="467544" y="938322"/>
            <a:ext cx="8208000" cy="4070529"/>
          </a:xfrm>
        </p:spPr>
      </p:pic>
      <p:sp>
        <p:nvSpPr>
          <p:cNvPr id="3" name="TextBox 2">
            <a:extLst>
              <a:ext uri="{FF2B5EF4-FFF2-40B4-BE49-F238E27FC236}">
                <a16:creationId xmlns:a16="http://schemas.microsoft.com/office/drawing/2014/main" id="{56383E20-633C-3214-3224-281DAA76B2C3}"/>
              </a:ext>
            </a:extLst>
          </p:cNvPr>
          <p:cNvSpPr txBox="1"/>
          <p:nvPr/>
        </p:nvSpPr>
        <p:spPr>
          <a:xfrm>
            <a:off x="3250196" y="5008851"/>
            <a:ext cx="2376264" cy="369332"/>
          </a:xfrm>
          <a:prstGeom prst="rect">
            <a:avLst/>
          </a:prstGeom>
          <a:noFill/>
        </p:spPr>
        <p:txBody>
          <a:bodyPr wrap="square" rtlCol="0">
            <a:spAutoFit/>
          </a:bodyPr>
          <a:lstStyle/>
          <a:p>
            <a:r>
              <a:rPr lang="en-GB" dirty="0"/>
              <a:t>Social Media Plan</a:t>
            </a:r>
          </a:p>
        </p:txBody>
      </p:sp>
    </p:spTree>
    <p:extLst>
      <p:ext uri="{BB962C8B-B14F-4D97-AF65-F5344CB8AC3E}">
        <p14:creationId xmlns:p14="http://schemas.microsoft.com/office/powerpoint/2010/main" val="13461685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0C680-0554-B0E8-9C7B-FE2F53D8073D}"/>
              </a:ext>
            </a:extLst>
          </p:cNvPr>
          <p:cNvSpPr>
            <a:spLocks noGrp="1"/>
          </p:cNvSpPr>
          <p:nvPr>
            <p:ph type="title"/>
          </p:nvPr>
        </p:nvSpPr>
        <p:spPr>
          <a:xfrm>
            <a:off x="179513" y="-243408"/>
            <a:ext cx="8229600" cy="1143000"/>
          </a:xfrm>
        </p:spPr>
        <p:txBody>
          <a:bodyPr/>
          <a:lstStyle/>
          <a:p>
            <a:r>
              <a:rPr lang="en-GB" b="1" dirty="0"/>
              <a:t>Class Activity</a:t>
            </a:r>
          </a:p>
        </p:txBody>
      </p:sp>
      <p:sp>
        <p:nvSpPr>
          <p:cNvPr id="3" name="Content Placeholder 2">
            <a:extLst>
              <a:ext uri="{FF2B5EF4-FFF2-40B4-BE49-F238E27FC236}">
                <a16:creationId xmlns:a16="http://schemas.microsoft.com/office/drawing/2014/main" id="{728F1C2C-29B9-11B7-8766-FD3D9592906B}"/>
              </a:ext>
            </a:extLst>
          </p:cNvPr>
          <p:cNvSpPr>
            <a:spLocks noGrp="1"/>
          </p:cNvSpPr>
          <p:nvPr>
            <p:ph idx="1"/>
          </p:nvPr>
        </p:nvSpPr>
        <p:spPr>
          <a:xfrm>
            <a:off x="107504" y="548680"/>
            <a:ext cx="8856983" cy="4896544"/>
          </a:xfrm>
        </p:spPr>
        <p:txBody>
          <a:bodyPr>
            <a:normAutofit fontScale="77500" lnSpcReduction="20000"/>
          </a:bodyPr>
          <a:lstStyle/>
          <a:p>
            <a:pPr marL="0" indent="0">
              <a:lnSpc>
                <a:spcPct val="160000"/>
              </a:lnSpc>
              <a:spcBef>
                <a:spcPts val="0"/>
              </a:spcBef>
              <a:buNone/>
            </a:pPr>
            <a:r>
              <a:rPr lang="en-GB" dirty="0">
                <a:latin typeface="Arial" panose="020B0604020202020204" pitchFamily="34" charset="0"/>
                <a:cs typeface="Arial" panose="020B0604020202020204" pitchFamily="34" charset="0"/>
              </a:rPr>
              <a:t>Imagine you are the marketing manager for a new organic skincare company called "</a:t>
            </a:r>
            <a:r>
              <a:rPr lang="en-GB" dirty="0" err="1">
                <a:latin typeface="Arial" panose="020B0604020202020204" pitchFamily="34" charset="0"/>
                <a:cs typeface="Arial" panose="020B0604020202020204" pitchFamily="34" charset="0"/>
              </a:rPr>
              <a:t>PureEssence</a:t>
            </a:r>
            <a:r>
              <a:rPr lang="en-GB" dirty="0">
                <a:latin typeface="Arial" panose="020B0604020202020204" pitchFamily="34" charset="0"/>
                <a:cs typeface="Arial" panose="020B0604020202020204" pitchFamily="34" charset="0"/>
              </a:rPr>
              <a:t>." Your team has developed a unique line of products that use sustainably sourced ingredients and eco-friendly packaging. As you prepare to launch the brand, you are considering different elements of branding and branding strategies to differentiate "</a:t>
            </a:r>
            <a:r>
              <a:rPr lang="en-GB" dirty="0" err="1">
                <a:latin typeface="Arial" panose="020B0604020202020204" pitchFamily="34" charset="0"/>
                <a:cs typeface="Arial" panose="020B0604020202020204" pitchFamily="34" charset="0"/>
              </a:rPr>
              <a:t>PureEssence</a:t>
            </a:r>
            <a:r>
              <a:rPr lang="en-GB" dirty="0">
                <a:latin typeface="Arial" panose="020B0604020202020204" pitchFamily="34" charset="0"/>
                <a:cs typeface="Arial" panose="020B0604020202020204" pitchFamily="34" charset="0"/>
              </a:rPr>
              <a:t>" in the competitive skincare market. </a:t>
            </a:r>
          </a:p>
          <a:p>
            <a:pPr marL="0" indent="0">
              <a:lnSpc>
                <a:spcPct val="160000"/>
              </a:lnSpc>
              <a:spcBef>
                <a:spcPts val="0"/>
              </a:spcBef>
              <a:buNone/>
            </a:pPr>
            <a:r>
              <a:rPr lang="en-GB" b="1" dirty="0">
                <a:latin typeface="Arial" panose="020B0604020202020204" pitchFamily="34" charset="0"/>
                <a:cs typeface="Arial" panose="020B0604020202020204" pitchFamily="34" charset="0"/>
              </a:rPr>
              <a:t>Task</a:t>
            </a:r>
            <a:r>
              <a:rPr lang="en-GB" dirty="0">
                <a:latin typeface="Arial" panose="020B0604020202020204" pitchFamily="34" charset="0"/>
                <a:cs typeface="Arial" panose="020B0604020202020204" pitchFamily="34" charset="0"/>
              </a:rPr>
              <a:t>: </a:t>
            </a:r>
          </a:p>
          <a:p>
            <a:pPr marL="0" indent="0">
              <a:lnSpc>
                <a:spcPct val="160000"/>
              </a:lnSpc>
              <a:spcBef>
                <a:spcPts val="0"/>
              </a:spcBef>
              <a:buNone/>
            </a:pPr>
            <a:r>
              <a:rPr lang="en-GB" dirty="0">
                <a:latin typeface="Arial" panose="020B0604020202020204" pitchFamily="34" charset="0"/>
                <a:cs typeface="Arial" panose="020B0604020202020204" pitchFamily="34" charset="0"/>
              </a:rPr>
              <a:t>Create a social media content calendar</a:t>
            </a:r>
          </a:p>
        </p:txBody>
      </p:sp>
    </p:spTree>
    <p:extLst>
      <p:ext uri="{BB962C8B-B14F-4D97-AF65-F5344CB8AC3E}">
        <p14:creationId xmlns:p14="http://schemas.microsoft.com/office/powerpoint/2010/main" val="37434231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463279" y="-243408"/>
            <a:ext cx="8229600" cy="1143000"/>
          </a:xfrm>
        </p:spPr>
        <p:txBody>
          <a:bodyPr/>
          <a:lstStyle/>
          <a:p>
            <a:r>
              <a:rPr lang="en-GB" b="1" dirty="0"/>
              <a:t>WEB ANALYTICS</a:t>
            </a:r>
          </a:p>
        </p:txBody>
      </p:sp>
      <p:sp>
        <p:nvSpPr>
          <p:cNvPr id="3" name="Content Placeholder 2">
            <a:extLst>
              <a:ext uri="{FF2B5EF4-FFF2-40B4-BE49-F238E27FC236}">
                <a16:creationId xmlns:a16="http://schemas.microsoft.com/office/drawing/2014/main" id="{50D5372D-C70A-6443-6032-3A0D0678E0B7}"/>
              </a:ext>
            </a:extLst>
          </p:cNvPr>
          <p:cNvSpPr>
            <a:spLocks noGrp="1"/>
          </p:cNvSpPr>
          <p:nvPr>
            <p:ph idx="1"/>
          </p:nvPr>
        </p:nvSpPr>
        <p:spPr>
          <a:xfrm>
            <a:off x="323528" y="764704"/>
            <a:ext cx="8568952" cy="3917032"/>
          </a:xfrm>
        </p:spPr>
        <p:txBody>
          <a:bodyPr>
            <a:noAutofit/>
          </a:bodyPr>
          <a:lstStyle/>
          <a:p>
            <a:pPr>
              <a:lnSpc>
                <a:spcPct val="150000"/>
              </a:lnSpc>
              <a:spcBef>
                <a:spcPts val="0"/>
              </a:spcBef>
              <a:buFont typeface="Wingdings" panose="05000000000000000000" pitchFamily="2" charset="2"/>
              <a:buChar char="q"/>
            </a:pPr>
            <a:r>
              <a:rPr lang="en-GB" sz="2400" dirty="0">
                <a:latin typeface="Arial" panose="020B0604020202020204" pitchFamily="34" charset="0"/>
                <a:cs typeface="Arial" panose="020B0604020202020204" pitchFamily="34" charset="0"/>
              </a:rPr>
              <a:t>Web Analytics is a process that involves measuring, collecting, analysing, and reporting internet data to understand and optimize web usage. </a:t>
            </a:r>
          </a:p>
          <a:p>
            <a:pPr>
              <a:lnSpc>
                <a:spcPct val="150000"/>
              </a:lnSpc>
              <a:spcBef>
                <a:spcPts val="0"/>
              </a:spcBef>
              <a:buFont typeface="Wingdings" panose="05000000000000000000" pitchFamily="2" charset="2"/>
              <a:buChar char="q"/>
            </a:pPr>
            <a:r>
              <a:rPr lang="en-GB" sz="2400" dirty="0">
                <a:latin typeface="Arial" panose="020B0604020202020204" pitchFamily="34" charset="0"/>
                <a:cs typeface="Arial" panose="020B0604020202020204" pitchFamily="34" charset="0"/>
              </a:rPr>
              <a:t>It's not a technology for producing reports but a virtuous cycle for website optimization.</a:t>
            </a:r>
          </a:p>
          <a:p>
            <a:pPr>
              <a:lnSpc>
                <a:spcPct val="150000"/>
              </a:lnSpc>
              <a:spcBef>
                <a:spcPts val="0"/>
              </a:spcBef>
              <a:buFont typeface="Wingdings" panose="05000000000000000000" pitchFamily="2" charset="2"/>
              <a:buChar char="q"/>
            </a:pPr>
            <a:r>
              <a:rPr lang="en-GB" sz="2400" dirty="0">
                <a:latin typeface="Arial" panose="020B0604020202020204" pitchFamily="34" charset="0"/>
                <a:cs typeface="Arial" panose="020B0604020202020204" pitchFamily="34" charset="0"/>
              </a:rPr>
              <a:t> The process starts with defining goals, setting KPIs, collecting data, analysing it, and implementing changes based on the goals and KPIs set in the first two steps.</a:t>
            </a:r>
          </a:p>
        </p:txBody>
      </p:sp>
    </p:spTree>
    <p:extLst>
      <p:ext uri="{BB962C8B-B14F-4D97-AF65-F5344CB8AC3E}">
        <p14:creationId xmlns:p14="http://schemas.microsoft.com/office/powerpoint/2010/main" val="23350374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p:txBody>
          <a:bodyPr/>
          <a:lstStyle/>
          <a:p>
            <a:r>
              <a:rPr lang="en-GB" b="1" dirty="0"/>
              <a:t>Web Analytics</a:t>
            </a:r>
          </a:p>
        </p:txBody>
      </p:sp>
      <p:pic>
        <p:nvPicPr>
          <p:cNvPr id="5" name="Content Placeholder 4">
            <a:extLst>
              <a:ext uri="{FF2B5EF4-FFF2-40B4-BE49-F238E27FC236}">
                <a16:creationId xmlns:a16="http://schemas.microsoft.com/office/drawing/2014/main" id="{86A182EF-6D8C-7F2C-4497-0956FA3C2493}"/>
              </a:ext>
            </a:extLst>
          </p:cNvPr>
          <p:cNvPicPr>
            <a:picLocks noGrp="1" noChangeAspect="1"/>
          </p:cNvPicPr>
          <p:nvPr>
            <p:ph idx="1"/>
          </p:nvPr>
        </p:nvPicPr>
        <p:blipFill rotWithShape="1">
          <a:blip r:embed="rId2"/>
          <a:srcRect b="17436"/>
          <a:stretch/>
        </p:blipFill>
        <p:spPr>
          <a:xfrm>
            <a:off x="323528" y="2006158"/>
            <a:ext cx="7812000" cy="1646437"/>
          </a:xfrm>
        </p:spPr>
      </p:pic>
      <p:sp>
        <p:nvSpPr>
          <p:cNvPr id="3" name="TextBox 2">
            <a:extLst>
              <a:ext uri="{FF2B5EF4-FFF2-40B4-BE49-F238E27FC236}">
                <a16:creationId xmlns:a16="http://schemas.microsoft.com/office/drawing/2014/main" id="{B04D39EB-6116-8CA6-43F1-4D8595F7D724}"/>
              </a:ext>
            </a:extLst>
          </p:cNvPr>
          <p:cNvSpPr txBox="1"/>
          <p:nvPr/>
        </p:nvSpPr>
        <p:spPr>
          <a:xfrm>
            <a:off x="3040983" y="4201322"/>
            <a:ext cx="5645817" cy="369332"/>
          </a:xfrm>
          <a:prstGeom prst="rect">
            <a:avLst/>
          </a:prstGeom>
          <a:noFill/>
        </p:spPr>
        <p:txBody>
          <a:bodyPr wrap="square" rtlCol="0">
            <a:spAutoFit/>
          </a:bodyPr>
          <a:lstStyle/>
          <a:p>
            <a:r>
              <a:rPr lang="en-GB" dirty="0"/>
              <a:t>The Web Analytics Process</a:t>
            </a:r>
          </a:p>
        </p:txBody>
      </p:sp>
    </p:spTree>
    <p:extLst>
      <p:ext uri="{BB962C8B-B14F-4D97-AF65-F5344CB8AC3E}">
        <p14:creationId xmlns:p14="http://schemas.microsoft.com/office/powerpoint/2010/main" val="8644098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432885" y="-315416"/>
            <a:ext cx="8229600" cy="1143000"/>
          </a:xfrm>
        </p:spPr>
        <p:txBody>
          <a:bodyPr/>
          <a:lstStyle/>
          <a:p>
            <a:r>
              <a:rPr lang="en-GB" b="1" dirty="0"/>
              <a:t>Who Uses Web Analytics</a:t>
            </a:r>
          </a:p>
        </p:txBody>
      </p:sp>
      <p:sp>
        <p:nvSpPr>
          <p:cNvPr id="4" name="Content Placeholder 3">
            <a:extLst>
              <a:ext uri="{FF2B5EF4-FFF2-40B4-BE49-F238E27FC236}">
                <a16:creationId xmlns:a16="http://schemas.microsoft.com/office/drawing/2014/main" id="{70A33C77-9646-CDCB-DDC1-FBF24E794D9A}"/>
              </a:ext>
            </a:extLst>
          </p:cNvPr>
          <p:cNvSpPr>
            <a:spLocks noGrp="1"/>
          </p:cNvSpPr>
          <p:nvPr>
            <p:ph idx="1"/>
          </p:nvPr>
        </p:nvSpPr>
        <p:spPr>
          <a:xfrm>
            <a:off x="158320" y="548680"/>
            <a:ext cx="8568952" cy="5553744"/>
          </a:xfrm>
        </p:spPr>
        <p:txBody>
          <a:bodyPr>
            <a:normAutofit fontScale="55000" lnSpcReduction="20000"/>
          </a:bodyPr>
          <a:lstStyle/>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Web Analytics is a valuable tool for various stakeholders, including server administrators, web designers, product managers, and software architects.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 Server administrators monitor website availability, traffic patterns, and predict resource needs.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Web designers assess user experience and usability by analysing user behaviour patterns, device usage, screen resolution, and click train.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 Marketers use Web Analytics to track the effectiveness of advertising activities, including online and offline ads. They can identify which ads generate the most clicks and purchases and track the performance of search engine keywords. For example, a popcorn chain in New Jersey discovered that users are more likely to search for "chocolate popcorn" and "caramel popcorn" when searching for "gourmet popcorn."</a:t>
            </a:r>
          </a:p>
        </p:txBody>
      </p:sp>
    </p:spTree>
    <p:extLst>
      <p:ext uri="{BB962C8B-B14F-4D97-AF65-F5344CB8AC3E}">
        <p14:creationId xmlns:p14="http://schemas.microsoft.com/office/powerpoint/2010/main" val="18605357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102332" y="-243408"/>
            <a:ext cx="8939336" cy="1143000"/>
          </a:xfrm>
        </p:spPr>
        <p:txBody>
          <a:bodyPr>
            <a:normAutofit fontScale="90000"/>
          </a:bodyPr>
          <a:lstStyle/>
          <a:p>
            <a:r>
              <a:rPr lang="en-GB" b="1" dirty="0"/>
              <a:t>WEB ANALYTICS DATA COLLECTION</a:t>
            </a:r>
          </a:p>
        </p:txBody>
      </p:sp>
      <p:sp>
        <p:nvSpPr>
          <p:cNvPr id="4" name="Content Placeholder 3">
            <a:extLst>
              <a:ext uri="{FF2B5EF4-FFF2-40B4-BE49-F238E27FC236}">
                <a16:creationId xmlns:a16="http://schemas.microsoft.com/office/drawing/2014/main" id="{70A33C77-9646-CDCB-DDC1-FBF24E794D9A}"/>
              </a:ext>
            </a:extLst>
          </p:cNvPr>
          <p:cNvSpPr>
            <a:spLocks noGrp="1"/>
          </p:cNvSpPr>
          <p:nvPr>
            <p:ph idx="1"/>
          </p:nvPr>
        </p:nvSpPr>
        <p:spPr>
          <a:xfrm>
            <a:off x="251520" y="764704"/>
            <a:ext cx="8229600" cy="3917032"/>
          </a:xfrm>
        </p:spPr>
        <p:txBody>
          <a:bodyPr>
            <a:normAutofit/>
          </a:bodyPr>
          <a:lstStyle/>
          <a:p>
            <a:pPr>
              <a:lnSpc>
                <a:spcPct val="150000"/>
              </a:lnSpc>
              <a:spcBef>
                <a:spcPts val="0"/>
              </a:spcBef>
              <a:buFont typeface="Wingdings" panose="05000000000000000000" pitchFamily="2" charset="2"/>
              <a:buChar char="q"/>
            </a:pPr>
            <a:r>
              <a:rPr lang="en-GB" sz="2800" dirty="0">
                <a:latin typeface="Arial" panose="020B0604020202020204" pitchFamily="34" charset="0"/>
                <a:cs typeface="Arial" panose="020B0604020202020204" pitchFamily="34" charset="0"/>
              </a:rPr>
              <a:t>Data collection focuses on capturing behavioural data from websites for Web Analytics, focusing on the data collection process. </a:t>
            </a:r>
          </a:p>
          <a:p>
            <a:pPr>
              <a:lnSpc>
                <a:spcPct val="150000"/>
              </a:lnSpc>
              <a:spcBef>
                <a:spcPts val="0"/>
              </a:spcBef>
              <a:buFont typeface="Wingdings" panose="05000000000000000000" pitchFamily="2" charset="2"/>
              <a:buChar char="q"/>
            </a:pPr>
            <a:r>
              <a:rPr lang="en-GB" sz="2800" dirty="0">
                <a:latin typeface="Arial" panose="020B0604020202020204" pitchFamily="34" charset="0"/>
                <a:cs typeface="Arial" panose="020B0604020202020204" pitchFamily="34" charset="0"/>
              </a:rPr>
              <a:t>Four main methods include Web Logs data, JavaScript Tagging, Web Beacons, and Packet Sniffing. </a:t>
            </a:r>
          </a:p>
        </p:txBody>
      </p:sp>
    </p:spTree>
    <p:extLst>
      <p:ext uri="{BB962C8B-B14F-4D97-AF65-F5344CB8AC3E}">
        <p14:creationId xmlns:p14="http://schemas.microsoft.com/office/powerpoint/2010/main" val="42612834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normAutofit/>
          </a:bodyPr>
          <a:lstStyle/>
          <a:p>
            <a:r>
              <a:rPr lang="en-GB" b="1" dirty="0"/>
              <a:t>Web Analytics Data Collection</a:t>
            </a:r>
          </a:p>
        </p:txBody>
      </p:sp>
      <p:graphicFrame>
        <p:nvGraphicFramePr>
          <p:cNvPr id="6" name="Diagram 5">
            <a:extLst>
              <a:ext uri="{FF2B5EF4-FFF2-40B4-BE49-F238E27FC236}">
                <a16:creationId xmlns:a16="http://schemas.microsoft.com/office/drawing/2014/main" id="{529DBDE6-78D5-6AD9-0073-7F6049BFF97A}"/>
              </a:ext>
            </a:extLst>
          </p:cNvPr>
          <p:cNvGraphicFramePr/>
          <p:nvPr>
            <p:extLst>
              <p:ext uri="{D42A27DB-BD31-4B8C-83A1-F6EECF244321}">
                <p14:modId xmlns:p14="http://schemas.microsoft.com/office/powerpoint/2010/main" val="847913179"/>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44859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B2A2C-B19E-E36B-FBED-8FDCF444A3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DF0489-A3D1-718C-C1D8-79A39C7352C9}"/>
              </a:ext>
            </a:extLst>
          </p:cNvPr>
          <p:cNvSpPr>
            <a:spLocks noGrp="1"/>
          </p:cNvSpPr>
          <p:nvPr>
            <p:ph type="title"/>
          </p:nvPr>
        </p:nvSpPr>
        <p:spPr>
          <a:xfrm>
            <a:off x="251520" y="-315416"/>
            <a:ext cx="8229600" cy="1143000"/>
          </a:xfrm>
        </p:spPr>
        <p:txBody>
          <a:bodyPr>
            <a:normAutofit/>
          </a:bodyPr>
          <a:lstStyle/>
          <a:p>
            <a:r>
              <a:rPr lang="en-GB" b="1" dirty="0"/>
              <a:t>Web Analytics Data Collection</a:t>
            </a:r>
          </a:p>
        </p:txBody>
      </p:sp>
      <p:sp>
        <p:nvSpPr>
          <p:cNvPr id="4" name="Content Placeholder 3">
            <a:extLst>
              <a:ext uri="{FF2B5EF4-FFF2-40B4-BE49-F238E27FC236}">
                <a16:creationId xmlns:a16="http://schemas.microsoft.com/office/drawing/2014/main" id="{E287A63F-A887-1CDB-A8EA-9612D2C865DA}"/>
              </a:ext>
            </a:extLst>
          </p:cNvPr>
          <p:cNvSpPr>
            <a:spLocks noGrp="1"/>
          </p:cNvSpPr>
          <p:nvPr>
            <p:ph idx="1"/>
          </p:nvPr>
        </p:nvSpPr>
        <p:spPr>
          <a:xfrm>
            <a:off x="179512" y="620688"/>
            <a:ext cx="8712968" cy="5400600"/>
          </a:xfrm>
        </p:spPr>
        <p:txBody>
          <a:bodyPr>
            <a:normAutofit fontScale="62500" lnSpcReduction="20000"/>
          </a:bodyPr>
          <a:lstStyle/>
          <a:p>
            <a:pPr marL="0" indent="0">
              <a:lnSpc>
                <a:spcPct val="170000"/>
              </a:lnSpc>
              <a:spcBef>
                <a:spcPts val="0"/>
              </a:spcBef>
              <a:buNone/>
            </a:pPr>
            <a:r>
              <a:rPr lang="en-GB" b="1" dirty="0">
                <a:latin typeface="Arial" panose="020B0604020202020204" pitchFamily="34" charset="0"/>
                <a:cs typeface="Arial" panose="020B0604020202020204" pitchFamily="34" charset="0"/>
              </a:rPr>
              <a:t>1) Web Logs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The Web Logs method collects website data by recording user requests in a log file, such as the Extended Log File Format.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This file format records information like the computer's IP, transaction completion date, time, bytes transferred, cache hit, and page referrer.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Advantages include the website owner owning the data, backwards availability for analysis, and saving web crawler behaviour for a better understanding of search engine ranking.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Web Logs are collected when a customer enters a URL, and the requested page is returned to the customer.</a:t>
            </a:r>
          </a:p>
        </p:txBody>
      </p:sp>
    </p:spTree>
    <p:extLst>
      <p:ext uri="{BB962C8B-B14F-4D97-AF65-F5344CB8AC3E}">
        <p14:creationId xmlns:p14="http://schemas.microsoft.com/office/powerpoint/2010/main" val="22724720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lstStyle/>
          <a:p>
            <a:r>
              <a:rPr lang="en-GB" b="1" dirty="0"/>
              <a:t>Web Analytics Data Collection</a:t>
            </a:r>
          </a:p>
        </p:txBody>
      </p:sp>
      <p:sp>
        <p:nvSpPr>
          <p:cNvPr id="4" name="Content Placeholder 3">
            <a:extLst>
              <a:ext uri="{FF2B5EF4-FFF2-40B4-BE49-F238E27FC236}">
                <a16:creationId xmlns:a16="http://schemas.microsoft.com/office/drawing/2014/main" id="{70A33C77-9646-CDCB-DDC1-FBF24E794D9A}"/>
              </a:ext>
            </a:extLst>
          </p:cNvPr>
          <p:cNvSpPr>
            <a:spLocks noGrp="1"/>
          </p:cNvSpPr>
          <p:nvPr>
            <p:ph idx="1"/>
          </p:nvPr>
        </p:nvSpPr>
        <p:spPr>
          <a:xfrm>
            <a:off x="179512" y="620688"/>
            <a:ext cx="8712968" cy="3917032"/>
          </a:xfrm>
        </p:spPr>
        <p:txBody>
          <a:bodyPr>
            <a:normAutofit/>
          </a:bodyPr>
          <a:lstStyle/>
          <a:p>
            <a:pPr marL="0" indent="0">
              <a:buNone/>
            </a:pPr>
            <a:r>
              <a:rPr lang="en-GB" b="1" dirty="0"/>
              <a:t>1) Web Logs</a:t>
            </a:r>
            <a:r>
              <a:rPr lang="en-GB" dirty="0"/>
              <a:t> </a:t>
            </a:r>
          </a:p>
        </p:txBody>
      </p:sp>
      <p:pic>
        <p:nvPicPr>
          <p:cNvPr id="5" name="Picture 4">
            <a:extLst>
              <a:ext uri="{FF2B5EF4-FFF2-40B4-BE49-F238E27FC236}">
                <a16:creationId xmlns:a16="http://schemas.microsoft.com/office/drawing/2014/main" id="{4B56AD23-A3FC-F336-150C-DD324E417F1A}"/>
              </a:ext>
            </a:extLst>
          </p:cNvPr>
          <p:cNvPicPr>
            <a:picLocks noChangeAspect="1"/>
          </p:cNvPicPr>
          <p:nvPr/>
        </p:nvPicPr>
        <p:blipFill rotWithShape="1">
          <a:blip r:embed="rId2"/>
          <a:srcRect b="8899"/>
          <a:stretch/>
        </p:blipFill>
        <p:spPr>
          <a:xfrm>
            <a:off x="1907704" y="1268760"/>
            <a:ext cx="5472000" cy="3638835"/>
          </a:xfrm>
          <a:prstGeom prst="rect">
            <a:avLst/>
          </a:prstGeom>
        </p:spPr>
      </p:pic>
      <p:sp>
        <p:nvSpPr>
          <p:cNvPr id="3" name="TextBox 2">
            <a:extLst>
              <a:ext uri="{FF2B5EF4-FFF2-40B4-BE49-F238E27FC236}">
                <a16:creationId xmlns:a16="http://schemas.microsoft.com/office/drawing/2014/main" id="{6F363DC7-17D6-8EFF-65C6-321F6DB7EEC2}"/>
              </a:ext>
            </a:extLst>
          </p:cNvPr>
          <p:cNvSpPr txBox="1"/>
          <p:nvPr/>
        </p:nvSpPr>
        <p:spPr>
          <a:xfrm>
            <a:off x="3419872" y="4866238"/>
            <a:ext cx="5256584" cy="369332"/>
          </a:xfrm>
          <a:prstGeom prst="rect">
            <a:avLst/>
          </a:prstGeom>
          <a:noFill/>
        </p:spPr>
        <p:txBody>
          <a:bodyPr wrap="square" rtlCol="0">
            <a:spAutoFit/>
          </a:bodyPr>
          <a:lstStyle/>
          <a:p>
            <a:r>
              <a:rPr lang="en-GB" dirty="0"/>
              <a:t>Log File Data Collection</a:t>
            </a:r>
          </a:p>
        </p:txBody>
      </p:sp>
    </p:spTree>
    <p:extLst>
      <p:ext uri="{BB962C8B-B14F-4D97-AF65-F5344CB8AC3E}">
        <p14:creationId xmlns:p14="http://schemas.microsoft.com/office/powerpoint/2010/main" val="23641397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lstStyle/>
          <a:p>
            <a:r>
              <a:rPr lang="en-GB" b="1" dirty="0"/>
              <a:t>Web Analytics Data Collection</a:t>
            </a:r>
          </a:p>
        </p:txBody>
      </p:sp>
      <p:sp>
        <p:nvSpPr>
          <p:cNvPr id="4" name="Content Placeholder 3">
            <a:extLst>
              <a:ext uri="{FF2B5EF4-FFF2-40B4-BE49-F238E27FC236}">
                <a16:creationId xmlns:a16="http://schemas.microsoft.com/office/drawing/2014/main" id="{70A33C77-9646-CDCB-DDC1-FBF24E794D9A}"/>
              </a:ext>
            </a:extLst>
          </p:cNvPr>
          <p:cNvSpPr>
            <a:spLocks noGrp="1"/>
          </p:cNvSpPr>
          <p:nvPr>
            <p:ph idx="1"/>
          </p:nvPr>
        </p:nvSpPr>
        <p:spPr>
          <a:xfrm>
            <a:off x="179512" y="620688"/>
            <a:ext cx="8712968" cy="3917032"/>
          </a:xfrm>
        </p:spPr>
        <p:txBody>
          <a:bodyPr>
            <a:noAutofit/>
          </a:bodyPr>
          <a:lstStyle/>
          <a:p>
            <a:pPr marL="0" indent="0">
              <a:lnSpc>
                <a:spcPct val="150000"/>
              </a:lnSpc>
              <a:spcBef>
                <a:spcPts val="0"/>
              </a:spcBef>
              <a:buNone/>
            </a:pPr>
            <a:r>
              <a:rPr lang="en-GB" sz="2800" b="1" dirty="0">
                <a:latin typeface="Arial" panose="020B0604020202020204" pitchFamily="34" charset="0"/>
                <a:cs typeface="Arial" panose="020B0604020202020204" pitchFamily="34" charset="0"/>
              </a:rPr>
              <a:t>2) JavaScript Tagging </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JavaScript Tagging works by inserting a small JavaScript code in every page of a website. </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Then every time a visitor opens a page, this JavaScript code is activated, and the visitor information and actions are saved in a separate file. </a:t>
            </a:r>
          </a:p>
        </p:txBody>
      </p:sp>
    </p:spTree>
    <p:extLst>
      <p:ext uri="{BB962C8B-B14F-4D97-AF65-F5344CB8AC3E}">
        <p14:creationId xmlns:p14="http://schemas.microsoft.com/office/powerpoint/2010/main" val="11542056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323528" y="-171400"/>
            <a:ext cx="8229600" cy="1143000"/>
          </a:xfrm>
        </p:spPr>
        <p:txBody>
          <a:bodyPr/>
          <a:lstStyle/>
          <a:p>
            <a:r>
              <a:rPr lang="en-GB" b="1" dirty="0"/>
              <a:t>Web Analytics Data Collection</a:t>
            </a:r>
          </a:p>
        </p:txBody>
      </p:sp>
      <p:pic>
        <p:nvPicPr>
          <p:cNvPr id="5" name="Content Placeholder 4">
            <a:extLst>
              <a:ext uri="{FF2B5EF4-FFF2-40B4-BE49-F238E27FC236}">
                <a16:creationId xmlns:a16="http://schemas.microsoft.com/office/drawing/2014/main" id="{7970B2B1-4640-C385-B984-3D1958548CD7}"/>
              </a:ext>
            </a:extLst>
          </p:cNvPr>
          <p:cNvPicPr>
            <a:picLocks noGrp="1" noChangeAspect="1"/>
          </p:cNvPicPr>
          <p:nvPr>
            <p:ph idx="1"/>
          </p:nvPr>
        </p:nvPicPr>
        <p:blipFill rotWithShape="1">
          <a:blip r:embed="rId2"/>
          <a:srcRect l="7798" t="14814" r="9019" b="15835"/>
          <a:stretch/>
        </p:blipFill>
        <p:spPr>
          <a:xfrm>
            <a:off x="1162328" y="1412776"/>
            <a:ext cx="6552000" cy="2457000"/>
          </a:xfrm>
        </p:spPr>
      </p:pic>
      <p:sp>
        <p:nvSpPr>
          <p:cNvPr id="3" name="TextBox 2">
            <a:extLst>
              <a:ext uri="{FF2B5EF4-FFF2-40B4-BE49-F238E27FC236}">
                <a16:creationId xmlns:a16="http://schemas.microsoft.com/office/drawing/2014/main" id="{66348A95-AFC0-A353-CB1F-76FF2CBBD4CA}"/>
              </a:ext>
            </a:extLst>
          </p:cNvPr>
          <p:cNvSpPr txBox="1"/>
          <p:nvPr/>
        </p:nvSpPr>
        <p:spPr>
          <a:xfrm>
            <a:off x="2771800" y="4077072"/>
            <a:ext cx="3960440" cy="369332"/>
          </a:xfrm>
          <a:prstGeom prst="rect">
            <a:avLst/>
          </a:prstGeom>
          <a:noFill/>
        </p:spPr>
        <p:txBody>
          <a:bodyPr wrap="square" rtlCol="0">
            <a:spAutoFit/>
          </a:bodyPr>
          <a:lstStyle/>
          <a:p>
            <a:r>
              <a:rPr lang="en-GB" dirty="0"/>
              <a:t>Google Analytics Tracking Code</a:t>
            </a:r>
          </a:p>
        </p:txBody>
      </p:sp>
      <p:sp>
        <p:nvSpPr>
          <p:cNvPr id="4" name="TextBox 3">
            <a:extLst>
              <a:ext uri="{FF2B5EF4-FFF2-40B4-BE49-F238E27FC236}">
                <a16:creationId xmlns:a16="http://schemas.microsoft.com/office/drawing/2014/main" id="{BF9AB8AD-5983-9857-BF61-54F1AD22E8ED}"/>
              </a:ext>
            </a:extLst>
          </p:cNvPr>
          <p:cNvSpPr txBox="1"/>
          <p:nvPr/>
        </p:nvSpPr>
        <p:spPr>
          <a:xfrm>
            <a:off x="179512" y="908720"/>
            <a:ext cx="6912768" cy="800219"/>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2) JavaScript Tagging </a:t>
            </a:r>
          </a:p>
          <a:p>
            <a:endParaRPr lang="en-GB" dirty="0"/>
          </a:p>
        </p:txBody>
      </p:sp>
    </p:spTree>
    <p:extLst>
      <p:ext uri="{BB962C8B-B14F-4D97-AF65-F5344CB8AC3E}">
        <p14:creationId xmlns:p14="http://schemas.microsoft.com/office/powerpoint/2010/main" val="17613814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lstStyle/>
          <a:p>
            <a:r>
              <a:rPr lang="en-GB" b="1" dirty="0"/>
              <a:t>Web Analytics Data Collection</a:t>
            </a:r>
          </a:p>
        </p:txBody>
      </p:sp>
      <p:sp>
        <p:nvSpPr>
          <p:cNvPr id="4" name="Content Placeholder 3">
            <a:extLst>
              <a:ext uri="{FF2B5EF4-FFF2-40B4-BE49-F238E27FC236}">
                <a16:creationId xmlns:a16="http://schemas.microsoft.com/office/drawing/2014/main" id="{26DD01ED-820B-342F-199A-04CB9B9EB62F}"/>
              </a:ext>
            </a:extLst>
          </p:cNvPr>
          <p:cNvSpPr>
            <a:spLocks noGrp="1"/>
          </p:cNvSpPr>
          <p:nvPr>
            <p:ph idx="1"/>
          </p:nvPr>
        </p:nvSpPr>
        <p:spPr>
          <a:xfrm>
            <a:off x="457200" y="827584"/>
            <a:ext cx="8229600" cy="3917032"/>
          </a:xfrm>
        </p:spPr>
        <p:txBody>
          <a:bodyPr>
            <a:normAutofit/>
          </a:bodyPr>
          <a:lstStyle/>
          <a:p>
            <a:pPr marL="0" indent="0">
              <a:lnSpc>
                <a:spcPct val="150000"/>
              </a:lnSpc>
              <a:spcBef>
                <a:spcPts val="0"/>
              </a:spcBef>
              <a:buNone/>
            </a:pPr>
            <a:r>
              <a:rPr lang="en-GB" sz="3200" b="1" dirty="0">
                <a:latin typeface="Arial" panose="020B0604020202020204" pitchFamily="34" charset="0"/>
                <a:cs typeface="Arial" panose="020B0604020202020204" pitchFamily="34" charset="0"/>
              </a:rPr>
              <a:t>2) JavaScript Tagging </a:t>
            </a:r>
          </a:p>
          <a:p>
            <a:pPr marL="0" indent="0">
              <a:buNone/>
            </a:pPr>
            <a:endParaRPr lang="en-GB" dirty="0"/>
          </a:p>
        </p:txBody>
      </p:sp>
      <p:pic>
        <p:nvPicPr>
          <p:cNvPr id="5" name="Picture 4">
            <a:extLst>
              <a:ext uri="{FF2B5EF4-FFF2-40B4-BE49-F238E27FC236}">
                <a16:creationId xmlns:a16="http://schemas.microsoft.com/office/drawing/2014/main" id="{518A78A1-7897-BF74-B6CE-6A48693EE481}"/>
              </a:ext>
            </a:extLst>
          </p:cNvPr>
          <p:cNvPicPr>
            <a:picLocks noChangeAspect="1"/>
          </p:cNvPicPr>
          <p:nvPr/>
        </p:nvPicPr>
        <p:blipFill rotWithShape="1">
          <a:blip r:embed="rId2"/>
          <a:srcRect l="10441" t="6241" r="16067" b="11690"/>
          <a:stretch/>
        </p:blipFill>
        <p:spPr>
          <a:xfrm>
            <a:off x="1836000" y="1541752"/>
            <a:ext cx="5472000" cy="3615440"/>
          </a:xfrm>
          <a:prstGeom prst="rect">
            <a:avLst/>
          </a:prstGeom>
        </p:spPr>
      </p:pic>
      <p:sp>
        <p:nvSpPr>
          <p:cNvPr id="3" name="TextBox 2">
            <a:extLst>
              <a:ext uri="{FF2B5EF4-FFF2-40B4-BE49-F238E27FC236}">
                <a16:creationId xmlns:a16="http://schemas.microsoft.com/office/drawing/2014/main" id="{0EFCD626-F209-B89A-63A6-79166C28DB62}"/>
              </a:ext>
            </a:extLst>
          </p:cNvPr>
          <p:cNvSpPr txBox="1"/>
          <p:nvPr/>
        </p:nvSpPr>
        <p:spPr>
          <a:xfrm>
            <a:off x="2195736" y="5157192"/>
            <a:ext cx="5904656" cy="369332"/>
          </a:xfrm>
          <a:prstGeom prst="rect">
            <a:avLst/>
          </a:prstGeom>
          <a:noFill/>
        </p:spPr>
        <p:txBody>
          <a:bodyPr wrap="square" rtlCol="0">
            <a:spAutoFit/>
          </a:bodyPr>
          <a:lstStyle/>
          <a:p>
            <a:r>
              <a:rPr lang="en-GB" dirty="0" err="1"/>
              <a:t>Javascript</a:t>
            </a:r>
            <a:r>
              <a:rPr lang="en-GB" dirty="0"/>
              <a:t> Tagging Data Collection Visualisation</a:t>
            </a:r>
          </a:p>
        </p:txBody>
      </p:sp>
    </p:spTree>
    <p:extLst>
      <p:ext uri="{BB962C8B-B14F-4D97-AF65-F5344CB8AC3E}">
        <p14:creationId xmlns:p14="http://schemas.microsoft.com/office/powerpoint/2010/main" val="23842728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lstStyle/>
          <a:p>
            <a:r>
              <a:rPr lang="en-GB" b="1" dirty="0"/>
              <a:t>Web Analytics Data Collection</a:t>
            </a:r>
          </a:p>
        </p:txBody>
      </p:sp>
      <p:sp>
        <p:nvSpPr>
          <p:cNvPr id="4" name="Content Placeholder 3">
            <a:extLst>
              <a:ext uri="{FF2B5EF4-FFF2-40B4-BE49-F238E27FC236}">
                <a16:creationId xmlns:a16="http://schemas.microsoft.com/office/drawing/2014/main" id="{26DD01ED-820B-342F-199A-04CB9B9EB62F}"/>
              </a:ext>
            </a:extLst>
          </p:cNvPr>
          <p:cNvSpPr>
            <a:spLocks noGrp="1"/>
          </p:cNvSpPr>
          <p:nvPr>
            <p:ph idx="1"/>
          </p:nvPr>
        </p:nvSpPr>
        <p:spPr>
          <a:xfrm>
            <a:off x="457200" y="827584"/>
            <a:ext cx="8229600" cy="3917032"/>
          </a:xfrm>
        </p:spPr>
        <p:txBody>
          <a:bodyPr>
            <a:noAutofit/>
          </a:bodyPr>
          <a:lstStyle/>
          <a:p>
            <a:pPr marL="0" indent="0">
              <a:lnSpc>
                <a:spcPct val="150000"/>
              </a:lnSpc>
              <a:spcBef>
                <a:spcPts val="0"/>
              </a:spcBef>
              <a:buNone/>
            </a:pPr>
            <a:r>
              <a:rPr lang="en-GB" sz="2600" b="1" dirty="0">
                <a:latin typeface="Arial" panose="020B0604020202020204" pitchFamily="34" charset="0"/>
                <a:cs typeface="Arial" panose="020B0604020202020204" pitchFamily="34" charset="0"/>
              </a:rPr>
              <a:t>3) Web Beacons</a:t>
            </a:r>
          </a:p>
          <a:p>
            <a:pPr>
              <a:lnSpc>
                <a:spcPct val="15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In this method, a “tracking pixel” is used to measure banner impressions and click-throughs.</a:t>
            </a:r>
          </a:p>
          <a:p>
            <a:pPr>
              <a:lnSpc>
                <a:spcPct val="15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 So this method is mainly used with online advertising, specially when using banner ads. </a:t>
            </a:r>
          </a:p>
          <a:p>
            <a:pPr>
              <a:lnSpc>
                <a:spcPct val="150000"/>
              </a:lnSpc>
              <a:spcBef>
                <a:spcPts val="0"/>
              </a:spcBef>
              <a:buFont typeface="Wingdings" panose="05000000000000000000" pitchFamily="2" charset="2"/>
              <a:buChar char="Ø"/>
            </a:pPr>
            <a:r>
              <a:rPr lang="en-GB" sz="2600" dirty="0">
                <a:latin typeface="Arial" panose="020B0604020202020204" pitchFamily="34" charset="0"/>
                <a:cs typeface="Arial" panose="020B0604020202020204" pitchFamily="34" charset="0"/>
              </a:rPr>
              <a:t>As banner ads are usually images, one pixel of the banner image is utilized to be the tracking</a:t>
            </a:r>
          </a:p>
        </p:txBody>
      </p:sp>
    </p:spTree>
    <p:extLst>
      <p:ext uri="{BB962C8B-B14F-4D97-AF65-F5344CB8AC3E}">
        <p14:creationId xmlns:p14="http://schemas.microsoft.com/office/powerpoint/2010/main" val="1839232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lstStyle/>
          <a:p>
            <a:r>
              <a:rPr lang="en-GB" b="1" dirty="0"/>
              <a:t>Web Analytics Data Collection</a:t>
            </a:r>
          </a:p>
        </p:txBody>
      </p:sp>
      <p:sp>
        <p:nvSpPr>
          <p:cNvPr id="4" name="Content Placeholder 3">
            <a:extLst>
              <a:ext uri="{FF2B5EF4-FFF2-40B4-BE49-F238E27FC236}">
                <a16:creationId xmlns:a16="http://schemas.microsoft.com/office/drawing/2014/main" id="{26DD01ED-820B-342F-199A-04CB9B9EB62F}"/>
              </a:ext>
            </a:extLst>
          </p:cNvPr>
          <p:cNvSpPr>
            <a:spLocks noGrp="1"/>
          </p:cNvSpPr>
          <p:nvPr>
            <p:ph idx="1"/>
          </p:nvPr>
        </p:nvSpPr>
        <p:spPr>
          <a:xfrm>
            <a:off x="457200" y="827584"/>
            <a:ext cx="8229600" cy="3917032"/>
          </a:xfrm>
        </p:spPr>
        <p:txBody>
          <a:bodyPr>
            <a:normAutofit/>
          </a:bodyPr>
          <a:lstStyle/>
          <a:p>
            <a:pPr marL="0" indent="0">
              <a:buNone/>
            </a:pPr>
            <a:r>
              <a:rPr lang="en-GB" b="1" dirty="0"/>
              <a:t>3) Web Beacons</a:t>
            </a:r>
            <a:r>
              <a:rPr lang="en-GB" dirty="0"/>
              <a:t> </a:t>
            </a:r>
          </a:p>
        </p:txBody>
      </p:sp>
      <p:pic>
        <p:nvPicPr>
          <p:cNvPr id="5" name="Picture 4">
            <a:extLst>
              <a:ext uri="{FF2B5EF4-FFF2-40B4-BE49-F238E27FC236}">
                <a16:creationId xmlns:a16="http://schemas.microsoft.com/office/drawing/2014/main" id="{246D2F55-E17A-BDB8-3436-7F108201C59E}"/>
              </a:ext>
            </a:extLst>
          </p:cNvPr>
          <p:cNvPicPr>
            <a:picLocks noChangeAspect="1"/>
          </p:cNvPicPr>
          <p:nvPr/>
        </p:nvPicPr>
        <p:blipFill rotWithShape="1">
          <a:blip r:embed="rId2"/>
          <a:srcRect b="18158"/>
          <a:stretch/>
        </p:blipFill>
        <p:spPr>
          <a:xfrm>
            <a:off x="154320" y="1309382"/>
            <a:ext cx="8424000" cy="3337713"/>
          </a:xfrm>
          <a:prstGeom prst="rect">
            <a:avLst/>
          </a:prstGeom>
        </p:spPr>
      </p:pic>
      <p:sp>
        <p:nvSpPr>
          <p:cNvPr id="3" name="TextBox 2">
            <a:extLst>
              <a:ext uri="{FF2B5EF4-FFF2-40B4-BE49-F238E27FC236}">
                <a16:creationId xmlns:a16="http://schemas.microsoft.com/office/drawing/2014/main" id="{10BDE686-AF68-FFA8-BCB3-01D6639BFA87}"/>
              </a:ext>
            </a:extLst>
          </p:cNvPr>
          <p:cNvSpPr txBox="1"/>
          <p:nvPr/>
        </p:nvSpPr>
        <p:spPr>
          <a:xfrm>
            <a:off x="1043608" y="4880736"/>
            <a:ext cx="6768752" cy="646331"/>
          </a:xfrm>
          <a:prstGeom prst="rect">
            <a:avLst/>
          </a:prstGeom>
          <a:noFill/>
        </p:spPr>
        <p:txBody>
          <a:bodyPr wrap="square" rtlCol="0">
            <a:spAutoFit/>
          </a:bodyPr>
          <a:lstStyle/>
          <a:p>
            <a:pPr algn="ctr"/>
            <a:r>
              <a:rPr lang="en-GB" dirty="0"/>
              <a:t>Web Beacon Data Collection Visualisation (notice tracking across 2 different websites)</a:t>
            </a:r>
          </a:p>
        </p:txBody>
      </p:sp>
    </p:spTree>
    <p:extLst>
      <p:ext uri="{BB962C8B-B14F-4D97-AF65-F5344CB8AC3E}">
        <p14:creationId xmlns:p14="http://schemas.microsoft.com/office/powerpoint/2010/main" val="351231400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lstStyle/>
          <a:p>
            <a:r>
              <a:rPr lang="en-GB" b="1" dirty="0"/>
              <a:t>Web Analytics Data Collection</a:t>
            </a:r>
          </a:p>
        </p:txBody>
      </p:sp>
      <p:sp>
        <p:nvSpPr>
          <p:cNvPr id="4" name="Content Placeholder 3">
            <a:extLst>
              <a:ext uri="{FF2B5EF4-FFF2-40B4-BE49-F238E27FC236}">
                <a16:creationId xmlns:a16="http://schemas.microsoft.com/office/drawing/2014/main" id="{26DD01ED-820B-342F-199A-04CB9B9EB62F}"/>
              </a:ext>
            </a:extLst>
          </p:cNvPr>
          <p:cNvSpPr>
            <a:spLocks noGrp="1"/>
          </p:cNvSpPr>
          <p:nvPr>
            <p:ph idx="1"/>
          </p:nvPr>
        </p:nvSpPr>
        <p:spPr>
          <a:xfrm>
            <a:off x="457200" y="827584"/>
            <a:ext cx="8651304" cy="3917032"/>
          </a:xfrm>
        </p:spPr>
        <p:txBody>
          <a:bodyPr>
            <a:noAutofit/>
          </a:bodyPr>
          <a:lstStyle/>
          <a:p>
            <a:pPr marL="0" indent="0">
              <a:lnSpc>
                <a:spcPct val="150000"/>
              </a:lnSpc>
              <a:spcBef>
                <a:spcPts val="0"/>
              </a:spcBef>
              <a:buNone/>
            </a:pPr>
            <a:r>
              <a:rPr lang="en-GB" sz="2800" b="1" dirty="0">
                <a:latin typeface="Arial" panose="020B0604020202020204" pitchFamily="34" charset="0"/>
                <a:cs typeface="Arial" panose="020B0604020202020204" pitchFamily="34" charset="0"/>
              </a:rPr>
              <a:t>4) Packet Sniffing </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In this method, packets go through a packet sniffer that collects the packet’s attributes.</a:t>
            </a:r>
          </a:p>
          <a:p>
            <a:pPr>
              <a:lnSpc>
                <a:spcPct val="150000"/>
              </a:lnSpc>
              <a:spcBef>
                <a:spcPts val="0"/>
              </a:spcBef>
              <a:buFont typeface="Wingdings" panose="05000000000000000000" pitchFamily="2" charset="2"/>
              <a:buChar char="Ø"/>
            </a:pPr>
            <a:r>
              <a:rPr lang="en-GB" sz="2800" dirty="0">
                <a:latin typeface="Arial" panose="020B0604020202020204" pitchFamily="34" charset="0"/>
                <a:cs typeface="Arial" panose="020B0604020202020204" pitchFamily="34" charset="0"/>
              </a:rPr>
              <a:t> A packet sniffer is a software or hardware that resides between the user’s device and the Web Server and used to read the packets that are passing between the two. </a:t>
            </a:r>
          </a:p>
        </p:txBody>
      </p:sp>
    </p:spTree>
    <p:extLst>
      <p:ext uri="{BB962C8B-B14F-4D97-AF65-F5344CB8AC3E}">
        <p14:creationId xmlns:p14="http://schemas.microsoft.com/office/powerpoint/2010/main" val="305316808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lstStyle/>
          <a:p>
            <a:r>
              <a:rPr lang="en-GB" b="1" dirty="0"/>
              <a:t>Web Analytics Data Collection</a:t>
            </a:r>
          </a:p>
        </p:txBody>
      </p:sp>
      <p:sp>
        <p:nvSpPr>
          <p:cNvPr id="4" name="Content Placeholder 3">
            <a:extLst>
              <a:ext uri="{FF2B5EF4-FFF2-40B4-BE49-F238E27FC236}">
                <a16:creationId xmlns:a16="http://schemas.microsoft.com/office/drawing/2014/main" id="{26DD01ED-820B-342F-199A-04CB9B9EB62F}"/>
              </a:ext>
            </a:extLst>
          </p:cNvPr>
          <p:cNvSpPr>
            <a:spLocks noGrp="1"/>
          </p:cNvSpPr>
          <p:nvPr>
            <p:ph idx="1"/>
          </p:nvPr>
        </p:nvSpPr>
        <p:spPr>
          <a:xfrm>
            <a:off x="457200" y="827584"/>
            <a:ext cx="8651304" cy="3917032"/>
          </a:xfrm>
        </p:spPr>
        <p:txBody>
          <a:bodyPr>
            <a:noAutofit/>
          </a:bodyPr>
          <a:lstStyle/>
          <a:p>
            <a:pPr marL="0" indent="0">
              <a:lnSpc>
                <a:spcPct val="150000"/>
              </a:lnSpc>
              <a:spcBef>
                <a:spcPts val="0"/>
              </a:spcBef>
              <a:buNone/>
            </a:pPr>
            <a:r>
              <a:rPr lang="en-GB" sz="2800" b="1" dirty="0">
                <a:latin typeface="Arial" panose="020B0604020202020204" pitchFamily="34" charset="0"/>
                <a:cs typeface="Arial" panose="020B0604020202020204" pitchFamily="34" charset="0"/>
              </a:rPr>
              <a:t>4) Packet Sniffing </a:t>
            </a:r>
          </a:p>
          <a:p>
            <a:pPr marL="0" indent="0">
              <a:lnSpc>
                <a:spcPct val="150000"/>
              </a:lnSpc>
              <a:spcBef>
                <a:spcPts val="0"/>
              </a:spcBef>
              <a:buNone/>
            </a:pPr>
            <a:r>
              <a:rPr lang="en-GB" sz="2800" dirty="0">
                <a:latin typeface="Arial" panose="020B0604020202020204" pitchFamily="34" charset="0"/>
                <a:cs typeface="Arial" panose="020B0604020202020204" pitchFamily="34" charset="0"/>
              </a:rPr>
              <a:t>The advantage of packet sniffing is that there is no need to tag pages like the case with some of the previous methods because all the information passes through the packet sniffer. </a:t>
            </a:r>
          </a:p>
          <a:p>
            <a:pPr marL="0" indent="0">
              <a:lnSpc>
                <a:spcPct val="150000"/>
              </a:lnSpc>
              <a:spcBef>
                <a:spcPts val="0"/>
              </a:spcBef>
              <a:buNone/>
            </a:pPr>
            <a:endParaRPr lang="en-GB"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14615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251520" y="-315416"/>
            <a:ext cx="8229600" cy="1143000"/>
          </a:xfrm>
        </p:spPr>
        <p:txBody>
          <a:bodyPr/>
          <a:lstStyle/>
          <a:p>
            <a:r>
              <a:rPr lang="en-GB" b="1" dirty="0"/>
              <a:t>Web Analytics Data Collection</a:t>
            </a:r>
          </a:p>
        </p:txBody>
      </p:sp>
      <p:sp>
        <p:nvSpPr>
          <p:cNvPr id="4" name="Content Placeholder 3">
            <a:extLst>
              <a:ext uri="{FF2B5EF4-FFF2-40B4-BE49-F238E27FC236}">
                <a16:creationId xmlns:a16="http://schemas.microsoft.com/office/drawing/2014/main" id="{26DD01ED-820B-342F-199A-04CB9B9EB62F}"/>
              </a:ext>
            </a:extLst>
          </p:cNvPr>
          <p:cNvSpPr>
            <a:spLocks noGrp="1"/>
          </p:cNvSpPr>
          <p:nvPr>
            <p:ph idx="1"/>
          </p:nvPr>
        </p:nvSpPr>
        <p:spPr>
          <a:xfrm>
            <a:off x="457200" y="827584"/>
            <a:ext cx="8229600" cy="3917032"/>
          </a:xfrm>
        </p:spPr>
        <p:txBody>
          <a:bodyPr>
            <a:normAutofit/>
          </a:bodyPr>
          <a:lstStyle/>
          <a:p>
            <a:pPr marL="0" indent="0">
              <a:buNone/>
            </a:pPr>
            <a:r>
              <a:rPr lang="en-GB" b="1" dirty="0"/>
              <a:t>4) Packet Sniffing </a:t>
            </a:r>
          </a:p>
          <a:p>
            <a:endParaRPr lang="en-GB" b="1" dirty="0"/>
          </a:p>
        </p:txBody>
      </p:sp>
      <p:pic>
        <p:nvPicPr>
          <p:cNvPr id="5" name="Picture 4">
            <a:extLst>
              <a:ext uri="{FF2B5EF4-FFF2-40B4-BE49-F238E27FC236}">
                <a16:creationId xmlns:a16="http://schemas.microsoft.com/office/drawing/2014/main" id="{111E7634-7482-1E05-B1A0-3CF757C3260C}"/>
              </a:ext>
            </a:extLst>
          </p:cNvPr>
          <p:cNvPicPr>
            <a:picLocks noChangeAspect="1"/>
          </p:cNvPicPr>
          <p:nvPr/>
        </p:nvPicPr>
        <p:blipFill rotWithShape="1">
          <a:blip r:embed="rId2"/>
          <a:srcRect b="10203"/>
          <a:stretch/>
        </p:blipFill>
        <p:spPr>
          <a:xfrm>
            <a:off x="1619672" y="1605914"/>
            <a:ext cx="5258256" cy="3168352"/>
          </a:xfrm>
          <a:prstGeom prst="rect">
            <a:avLst/>
          </a:prstGeom>
        </p:spPr>
      </p:pic>
      <p:sp>
        <p:nvSpPr>
          <p:cNvPr id="3" name="TextBox 2">
            <a:extLst>
              <a:ext uri="{FF2B5EF4-FFF2-40B4-BE49-F238E27FC236}">
                <a16:creationId xmlns:a16="http://schemas.microsoft.com/office/drawing/2014/main" id="{A8F964DE-F74C-1ACC-44D9-735EE5AC3D50}"/>
              </a:ext>
            </a:extLst>
          </p:cNvPr>
          <p:cNvSpPr txBox="1"/>
          <p:nvPr/>
        </p:nvSpPr>
        <p:spPr>
          <a:xfrm>
            <a:off x="2267744" y="5157192"/>
            <a:ext cx="5400600" cy="369332"/>
          </a:xfrm>
          <a:prstGeom prst="rect">
            <a:avLst/>
          </a:prstGeom>
          <a:noFill/>
        </p:spPr>
        <p:txBody>
          <a:bodyPr wrap="square" rtlCol="0">
            <a:spAutoFit/>
          </a:bodyPr>
          <a:lstStyle/>
          <a:p>
            <a:r>
              <a:rPr lang="en-GB" dirty="0"/>
              <a:t>Packet Sniffing Data Collection Visualisation</a:t>
            </a:r>
          </a:p>
        </p:txBody>
      </p:sp>
    </p:spTree>
    <p:extLst>
      <p:ext uri="{BB962C8B-B14F-4D97-AF65-F5344CB8AC3E}">
        <p14:creationId xmlns:p14="http://schemas.microsoft.com/office/powerpoint/2010/main" val="193672056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107504" y="116632"/>
            <a:ext cx="8229600" cy="1143000"/>
          </a:xfrm>
        </p:spPr>
        <p:txBody>
          <a:bodyPr>
            <a:normAutofit fontScale="90000"/>
          </a:bodyPr>
          <a:lstStyle/>
          <a:p>
            <a:r>
              <a:rPr lang="en-GB" b="1" dirty="0"/>
              <a:t>TYPES OF DATA COLLECTED IN WEB ANALYTICS</a:t>
            </a:r>
          </a:p>
        </p:txBody>
      </p:sp>
      <p:pic>
        <p:nvPicPr>
          <p:cNvPr id="8" name="Picture 7">
            <a:extLst>
              <a:ext uri="{FF2B5EF4-FFF2-40B4-BE49-F238E27FC236}">
                <a16:creationId xmlns:a16="http://schemas.microsoft.com/office/drawing/2014/main" id="{2C1EED63-FECF-B3DE-273B-7264FD66105B}"/>
              </a:ext>
            </a:extLst>
          </p:cNvPr>
          <p:cNvPicPr>
            <a:picLocks noChangeAspect="1"/>
          </p:cNvPicPr>
          <p:nvPr/>
        </p:nvPicPr>
        <p:blipFill rotWithShape="1">
          <a:blip r:embed="rId2"/>
          <a:srcRect l="2008" t="7713" r="1594" b="1653"/>
          <a:stretch/>
        </p:blipFill>
        <p:spPr>
          <a:xfrm>
            <a:off x="323528" y="1259627"/>
            <a:ext cx="8676000" cy="4247625"/>
          </a:xfrm>
          <a:prstGeom prst="rect">
            <a:avLst/>
          </a:prstGeom>
        </p:spPr>
      </p:pic>
    </p:spTree>
    <p:extLst>
      <p:ext uri="{BB962C8B-B14F-4D97-AF65-F5344CB8AC3E}">
        <p14:creationId xmlns:p14="http://schemas.microsoft.com/office/powerpoint/2010/main" val="69677846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323528" y="44624"/>
            <a:ext cx="8229600" cy="1143000"/>
          </a:xfrm>
        </p:spPr>
        <p:txBody>
          <a:bodyPr>
            <a:normAutofit fontScale="90000"/>
          </a:bodyPr>
          <a:lstStyle/>
          <a:p>
            <a:r>
              <a:rPr lang="en-GB" b="1" dirty="0"/>
              <a:t>Types of Data Collected in Web Analytics</a:t>
            </a:r>
          </a:p>
        </p:txBody>
      </p:sp>
      <p:pic>
        <p:nvPicPr>
          <p:cNvPr id="7" name="Picture 6">
            <a:extLst>
              <a:ext uri="{FF2B5EF4-FFF2-40B4-BE49-F238E27FC236}">
                <a16:creationId xmlns:a16="http://schemas.microsoft.com/office/drawing/2014/main" id="{ACF90E8E-61CC-E34E-600E-EE973F162737}"/>
              </a:ext>
            </a:extLst>
          </p:cNvPr>
          <p:cNvPicPr>
            <a:picLocks noChangeAspect="1"/>
          </p:cNvPicPr>
          <p:nvPr/>
        </p:nvPicPr>
        <p:blipFill rotWithShape="1">
          <a:blip r:embed="rId2"/>
          <a:srcRect l="3974" t="11975" r="641"/>
          <a:stretch/>
        </p:blipFill>
        <p:spPr>
          <a:xfrm>
            <a:off x="323242" y="1336869"/>
            <a:ext cx="8676000" cy="4184262"/>
          </a:xfrm>
          <a:prstGeom prst="rect">
            <a:avLst/>
          </a:prstGeom>
        </p:spPr>
      </p:pic>
    </p:spTree>
    <p:extLst>
      <p:ext uri="{BB962C8B-B14F-4D97-AF65-F5344CB8AC3E}">
        <p14:creationId xmlns:p14="http://schemas.microsoft.com/office/powerpoint/2010/main" val="289415800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323528" y="44624"/>
            <a:ext cx="8229600" cy="1143000"/>
          </a:xfrm>
        </p:spPr>
        <p:txBody>
          <a:bodyPr>
            <a:normAutofit fontScale="90000"/>
          </a:bodyPr>
          <a:lstStyle/>
          <a:p>
            <a:r>
              <a:rPr lang="en-GB" b="1" dirty="0"/>
              <a:t>Types of Data Collected in Web Analytics</a:t>
            </a:r>
          </a:p>
        </p:txBody>
      </p:sp>
      <p:pic>
        <p:nvPicPr>
          <p:cNvPr id="4" name="Picture 3">
            <a:extLst>
              <a:ext uri="{FF2B5EF4-FFF2-40B4-BE49-F238E27FC236}">
                <a16:creationId xmlns:a16="http://schemas.microsoft.com/office/drawing/2014/main" id="{AB522968-A95E-8341-4745-2D1EC4AE81BF}"/>
              </a:ext>
            </a:extLst>
          </p:cNvPr>
          <p:cNvPicPr>
            <a:picLocks noChangeAspect="1"/>
          </p:cNvPicPr>
          <p:nvPr/>
        </p:nvPicPr>
        <p:blipFill rotWithShape="1">
          <a:blip r:embed="rId2"/>
          <a:srcRect l="3009" t="9504"/>
          <a:stretch/>
        </p:blipFill>
        <p:spPr>
          <a:xfrm>
            <a:off x="323528" y="1187624"/>
            <a:ext cx="8568000" cy="4158366"/>
          </a:xfrm>
          <a:prstGeom prst="rect">
            <a:avLst/>
          </a:prstGeom>
        </p:spPr>
      </p:pic>
    </p:spTree>
    <p:extLst>
      <p:ext uri="{BB962C8B-B14F-4D97-AF65-F5344CB8AC3E}">
        <p14:creationId xmlns:p14="http://schemas.microsoft.com/office/powerpoint/2010/main" val="28418064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323528" y="44624"/>
            <a:ext cx="8229600" cy="1143000"/>
          </a:xfrm>
        </p:spPr>
        <p:txBody>
          <a:bodyPr>
            <a:normAutofit fontScale="90000"/>
          </a:bodyPr>
          <a:lstStyle/>
          <a:p>
            <a:r>
              <a:rPr lang="en-GB" b="1" dirty="0"/>
              <a:t>Types of Data Collected in Web Analytics</a:t>
            </a:r>
          </a:p>
        </p:txBody>
      </p:sp>
      <p:pic>
        <p:nvPicPr>
          <p:cNvPr id="5" name="Picture 4">
            <a:extLst>
              <a:ext uri="{FF2B5EF4-FFF2-40B4-BE49-F238E27FC236}">
                <a16:creationId xmlns:a16="http://schemas.microsoft.com/office/drawing/2014/main" id="{FBBA3737-7BCA-DA76-59C9-106E42117096}"/>
              </a:ext>
            </a:extLst>
          </p:cNvPr>
          <p:cNvPicPr>
            <a:picLocks noChangeAspect="1"/>
          </p:cNvPicPr>
          <p:nvPr/>
        </p:nvPicPr>
        <p:blipFill rotWithShape="1">
          <a:blip r:embed="rId2"/>
          <a:srcRect l="2204" t="6096"/>
          <a:stretch/>
        </p:blipFill>
        <p:spPr>
          <a:xfrm>
            <a:off x="126000" y="1188348"/>
            <a:ext cx="8892000" cy="4259851"/>
          </a:xfrm>
          <a:prstGeom prst="rect">
            <a:avLst/>
          </a:prstGeom>
        </p:spPr>
      </p:pic>
    </p:spTree>
    <p:extLst>
      <p:ext uri="{BB962C8B-B14F-4D97-AF65-F5344CB8AC3E}">
        <p14:creationId xmlns:p14="http://schemas.microsoft.com/office/powerpoint/2010/main" val="295982202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4F873-FAA2-F269-7FA9-65FCACC791A0}"/>
              </a:ext>
            </a:extLst>
          </p:cNvPr>
          <p:cNvSpPr>
            <a:spLocks noGrp="1"/>
          </p:cNvSpPr>
          <p:nvPr>
            <p:ph type="title"/>
          </p:nvPr>
        </p:nvSpPr>
        <p:spPr>
          <a:xfrm>
            <a:off x="323528" y="44624"/>
            <a:ext cx="8229600" cy="1143000"/>
          </a:xfrm>
        </p:spPr>
        <p:txBody>
          <a:bodyPr>
            <a:normAutofit fontScale="90000"/>
          </a:bodyPr>
          <a:lstStyle/>
          <a:p>
            <a:r>
              <a:rPr lang="en-GB" b="1" dirty="0"/>
              <a:t>Types of Data Collected in Web Analytics</a:t>
            </a:r>
          </a:p>
        </p:txBody>
      </p:sp>
      <p:pic>
        <p:nvPicPr>
          <p:cNvPr id="4" name="Picture 3">
            <a:extLst>
              <a:ext uri="{FF2B5EF4-FFF2-40B4-BE49-F238E27FC236}">
                <a16:creationId xmlns:a16="http://schemas.microsoft.com/office/drawing/2014/main" id="{499E1946-1E42-E3D8-6401-B7420B1F423A}"/>
              </a:ext>
            </a:extLst>
          </p:cNvPr>
          <p:cNvPicPr>
            <a:picLocks noChangeAspect="1"/>
          </p:cNvPicPr>
          <p:nvPr/>
        </p:nvPicPr>
        <p:blipFill rotWithShape="1">
          <a:blip r:embed="rId2"/>
          <a:srcRect l="1025" t="11302" r="590" b="2797"/>
          <a:stretch/>
        </p:blipFill>
        <p:spPr>
          <a:xfrm>
            <a:off x="370328" y="1412776"/>
            <a:ext cx="8568000" cy="3391500"/>
          </a:xfrm>
          <a:prstGeom prst="rect">
            <a:avLst/>
          </a:prstGeom>
        </p:spPr>
      </p:pic>
    </p:spTree>
    <p:extLst>
      <p:ext uri="{BB962C8B-B14F-4D97-AF65-F5344CB8AC3E}">
        <p14:creationId xmlns:p14="http://schemas.microsoft.com/office/powerpoint/2010/main" val="61330395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2ED98-339D-D358-1075-DCEE9B9A9AC8}"/>
              </a:ext>
            </a:extLst>
          </p:cNvPr>
          <p:cNvSpPr>
            <a:spLocks noGrp="1"/>
          </p:cNvSpPr>
          <p:nvPr>
            <p:ph type="title"/>
          </p:nvPr>
        </p:nvSpPr>
        <p:spPr>
          <a:xfrm>
            <a:off x="323528" y="0"/>
            <a:ext cx="8229600" cy="1143000"/>
          </a:xfrm>
        </p:spPr>
        <p:txBody>
          <a:bodyPr>
            <a:normAutofit fontScale="90000"/>
          </a:bodyPr>
          <a:lstStyle/>
          <a:p>
            <a:r>
              <a:rPr lang="en-GB" b="1" dirty="0"/>
              <a:t>WEB ANALYTICS AND TRACKING TOOLS </a:t>
            </a:r>
          </a:p>
        </p:txBody>
      </p:sp>
      <p:graphicFrame>
        <p:nvGraphicFramePr>
          <p:cNvPr id="6" name="Diagram 5">
            <a:extLst>
              <a:ext uri="{FF2B5EF4-FFF2-40B4-BE49-F238E27FC236}">
                <a16:creationId xmlns:a16="http://schemas.microsoft.com/office/drawing/2014/main" id="{675F7270-B998-05DC-C8E4-393E79745972}"/>
              </a:ext>
            </a:extLst>
          </p:cNvPr>
          <p:cNvGraphicFramePr/>
          <p:nvPr>
            <p:extLst>
              <p:ext uri="{D42A27DB-BD31-4B8C-83A1-F6EECF244321}">
                <p14:modId xmlns:p14="http://schemas.microsoft.com/office/powerpoint/2010/main" val="1513096526"/>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234674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5EA2B-3E09-7AD2-BF11-538F7091AA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3B8172-C5C4-1EA0-D10D-14835D6E5223}"/>
              </a:ext>
            </a:extLst>
          </p:cNvPr>
          <p:cNvSpPr>
            <a:spLocks noGrp="1"/>
          </p:cNvSpPr>
          <p:nvPr>
            <p:ph type="title"/>
          </p:nvPr>
        </p:nvSpPr>
        <p:spPr>
          <a:xfrm>
            <a:off x="335439" y="-162272"/>
            <a:ext cx="8229600" cy="1143000"/>
          </a:xfrm>
        </p:spPr>
        <p:txBody>
          <a:bodyPr>
            <a:normAutofit fontScale="90000"/>
          </a:bodyPr>
          <a:lstStyle/>
          <a:p>
            <a:r>
              <a:rPr lang="en-GB" b="1" dirty="0"/>
              <a:t>Web Analytics and Tracking Tools</a:t>
            </a:r>
          </a:p>
        </p:txBody>
      </p:sp>
      <p:sp>
        <p:nvSpPr>
          <p:cNvPr id="3" name="Content Placeholder 2">
            <a:extLst>
              <a:ext uri="{FF2B5EF4-FFF2-40B4-BE49-F238E27FC236}">
                <a16:creationId xmlns:a16="http://schemas.microsoft.com/office/drawing/2014/main" id="{9D80C1B9-751D-219B-2DC9-CBF82A1E83D1}"/>
              </a:ext>
            </a:extLst>
          </p:cNvPr>
          <p:cNvSpPr>
            <a:spLocks noGrp="1"/>
          </p:cNvSpPr>
          <p:nvPr>
            <p:ph idx="1"/>
          </p:nvPr>
        </p:nvSpPr>
        <p:spPr>
          <a:xfrm>
            <a:off x="179512" y="764704"/>
            <a:ext cx="8712968" cy="4680520"/>
          </a:xfrm>
        </p:spPr>
        <p:txBody>
          <a:bodyPr>
            <a:normAutofit fontScale="77500" lnSpcReduction="20000"/>
          </a:bodyPr>
          <a:lstStyle/>
          <a:p>
            <a:pPr marL="0" indent="0" algn="l">
              <a:buNone/>
            </a:pPr>
            <a:r>
              <a:rPr lang="en-GB" sz="3400" b="1" i="0" dirty="0">
                <a:solidFill>
                  <a:srgbClr val="0D0D0D"/>
                </a:solidFill>
                <a:effectLst/>
                <a:latin typeface="Arial" panose="020B0604020202020204" pitchFamily="34" charset="0"/>
                <a:cs typeface="Arial" panose="020B0604020202020204" pitchFamily="34" charset="0"/>
              </a:rPr>
              <a:t>Google Analytics</a:t>
            </a:r>
            <a:r>
              <a:rPr lang="en-GB" sz="3400" b="0" i="0" dirty="0">
                <a:solidFill>
                  <a:srgbClr val="0D0D0D"/>
                </a:solidFill>
                <a:effectLst/>
                <a:latin typeface="Arial" panose="020B0604020202020204" pitchFamily="34" charset="0"/>
                <a:cs typeface="Arial" panose="020B0604020202020204" pitchFamily="34" charset="0"/>
              </a:rPr>
              <a:t>: The most widely used web analytics platform, offering a range of features to track and analyse website traffic.</a:t>
            </a:r>
          </a:p>
          <a:p>
            <a:pPr marL="0" indent="0" algn="l">
              <a:buNone/>
            </a:pPr>
            <a:r>
              <a:rPr lang="en-GB" sz="3400" b="1" i="0" dirty="0">
                <a:solidFill>
                  <a:srgbClr val="0D0D0D"/>
                </a:solidFill>
                <a:effectLst/>
                <a:latin typeface="Arial" panose="020B0604020202020204" pitchFamily="34" charset="0"/>
                <a:cs typeface="Arial" panose="020B0604020202020204" pitchFamily="34" charset="0"/>
              </a:rPr>
              <a:t>Adobe Analytics</a:t>
            </a:r>
            <a:r>
              <a:rPr lang="en-GB" sz="3400" b="0" i="0" dirty="0">
                <a:solidFill>
                  <a:srgbClr val="0D0D0D"/>
                </a:solidFill>
                <a:effectLst/>
                <a:latin typeface="Arial" panose="020B0604020202020204" pitchFamily="34" charset="0"/>
                <a:cs typeface="Arial" panose="020B0604020202020204" pitchFamily="34" charset="0"/>
              </a:rPr>
              <a:t>: A comprehensive analytics solution for tracking and analysing customer interactions across various touchpoints.</a:t>
            </a:r>
          </a:p>
          <a:p>
            <a:pPr marL="0" indent="0" algn="l">
              <a:buNone/>
            </a:pPr>
            <a:r>
              <a:rPr lang="en-GB" sz="3400" b="1" i="0" dirty="0">
                <a:solidFill>
                  <a:srgbClr val="0D0D0D"/>
                </a:solidFill>
                <a:effectLst/>
                <a:latin typeface="Arial" panose="020B0604020202020204" pitchFamily="34" charset="0"/>
                <a:cs typeface="Arial" panose="020B0604020202020204" pitchFamily="34" charset="0"/>
              </a:rPr>
              <a:t>Hotjar</a:t>
            </a:r>
            <a:r>
              <a:rPr lang="en-GB" sz="3400" b="0" i="0" dirty="0">
                <a:solidFill>
                  <a:srgbClr val="0D0D0D"/>
                </a:solidFill>
                <a:effectLst/>
                <a:latin typeface="Arial" panose="020B0604020202020204" pitchFamily="34" charset="0"/>
                <a:cs typeface="Arial" panose="020B0604020202020204" pitchFamily="34" charset="0"/>
              </a:rPr>
              <a:t>: Provides heatmaps, session recordings, and feedback polls to understand user behaviour.</a:t>
            </a:r>
          </a:p>
          <a:p>
            <a:pPr marL="0" indent="0" algn="l">
              <a:buNone/>
            </a:pPr>
            <a:r>
              <a:rPr lang="en-GB" sz="3400" b="1" i="0" dirty="0">
                <a:solidFill>
                  <a:srgbClr val="0D0D0D"/>
                </a:solidFill>
                <a:effectLst/>
                <a:latin typeface="Arial" panose="020B0604020202020204" pitchFamily="34" charset="0"/>
                <a:cs typeface="Arial" panose="020B0604020202020204" pitchFamily="34" charset="0"/>
              </a:rPr>
              <a:t>Mixpanel</a:t>
            </a:r>
            <a:r>
              <a:rPr lang="en-GB" sz="3400" b="0" i="0" dirty="0">
                <a:solidFill>
                  <a:srgbClr val="0D0D0D"/>
                </a:solidFill>
                <a:effectLst/>
                <a:latin typeface="Arial" panose="020B0604020202020204" pitchFamily="34" charset="0"/>
                <a:cs typeface="Arial" panose="020B0604020202020204" pitchFamily="34" charset="0"/>
              </a:rPr>
              <a:t>: Focuses on user-centric analytics, tracking actions users take within a website or app.</a:t>
            </a:r>
          </a:p>
          <a:p>
            <a:pPr marL="0" indent="0" algn="l">
              <a:buNone/>
            </a:pPr>
            <a:r>
              <a:rPr lang="en-GB" sz="3400" b="1" i="0" dirty="0">
                <a:solidFill>
                  <a:srgbClr val="0D0D0D"/>
                </a:solidFill>
                <a:effectLst/>
                <a:latin typeface="Arial" panose="020B0604020202020204" pitchFamily="34" charset="0"/>
                <a:cs typeface="Arial" panose="020B0604020202020204" pitchFamily="34" charset="0"/>
              </a:rPr>
              <a:t>Matomo (formerly </a:t>
            </a:r>
            <a:r>
              <a:rPr lang="en-GB" sz="3400" b="1" i="0" dirty="0" err="1">
                <a:solidFill>
                  <a:srgbClr val="0D0D0D"/>
                </a:solidFill>
                <a:effectLst/>
                <a:latin typeface="Arial" panose="020B0604020202020204" pitchFamily="34" charset="0"/>
                <a:cs typeface="Arial" panose="020B0604020202020204" pitchFamily="34" charset="0"/>
              </a:rPr>
              <a:t>Piwik</a:t>
            </a:r>
            <a:r>
              <a:rPr lang="en-GB" sz="3400" b="1" i="0" dirty="0">
                <a:solidFill>
                  <a:srgbClr val="0D0D0D"/>
                </a:solidFill>
                <a:effectLst/>
                <a:latin typeface="Arial" panose="020B0604020202020204" pitchFamily="34" charset="0"/>
                <a:cs typeface="Arial" panose="020B0604020202020204" pitchFamily="34" charset="0"/>
              </a:rPr>
              <a:t>)</a:t>
            </a:r>
            <a:r>
              <a:rPr lang="en-GB" sz="3400" b="0" i="0" dirty="0">
                <a:solidFill>
                  <a:srgbClr val="0D0D0D"/>
                </a:solidFill>
                <a:effectLst/>
                <a:latin typeface="Arial" panose="020B0604020202020204" pitchFamily="34" charset="0"/>
                <a:cs typeface="Arial" panose="020B0604020202020204" pitchFamily="34" charset="0"/>
              </a:rPr>
              <a:t>: An open-source alternative to Google Analytics, offering similar features with full data ownership.</a:t>
            </a:r>
          </a:p>
          <a:p>
            <a:endParaRPr lang="en-GB" dirty="0"/>
          </a:p>
        </p:txBody>
      </p:sp>
    </p:spTree>
    <p:extLst>
      <p:ext uri="{BB962C8B-B14F-4D97-AF65-F5344CB8AC3E}">
        <p14:creationId xmlns:p14="http://schemas.microsoft.com/office/powerpoint/2010/main" val="211300402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57DA4-B743-4B3E-B3A9-AB9CD8D0AAFF}"/>
              </a:ext>
            </a:extLst>
          </p:cNvPr>
          <p:cNvSpPr txBox="1">
            <a:spLocks/>
          </p:cNvSpPr>
          <p:nvPr/>
        </p:nvSpPr>
        <p:spPr>
          <a:xfrm>
            <a:off x="53752" y="1700808"/>
            <a:ext cx="9036496"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base"/>
            <a:r>
              <a:rPr lang="en-GB" sz="4000" b="1" i="0" dirty="0">
                <a:solidFill>
                  <a:srgbClr val="232323"/>
                </a:solidFill>
                <a:effectLst>
                  <a:outerShdw blurRad="38100" dist="38100" dir="2700000" algn="tl">
                    <a:srgbClr val="000000">
                      <a:alpha val="43137"/>
                    </a:srgbClr>
                  </a:outerShdw>
                </a:effectLst>
                <a:latin typeface="Open Sans"/>
              </a:rPr>
              <a:t>Questions &amp; Answers</a:t>
            </a:r>
          </a:p>
        </p:txBody>
      </p:sp>
    </p:spTree>
    <p:extLst>
      <p:ext uri="{BB962C8B-B14F-4D97-AF65-F5344CB8AC3E}">
        <p14:creationId xmlns:p14="http://schemas.microsoft.com/office/powerpoint/2010/main" val="15116935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DE417-3C64-097E-74A1-FA8CAB436C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15ED5D-59D8-6FF9-319E-53247137987B}"/>
              </a:ext>
            </a:extLst>
          </p:cNvPr>
          <p:cNvSpPr>
            <a:spLocks noGrp="1"/>
          </p:cNvSpPr>
          <p:nvPr>
            <p:ph type="title"/>
          </p:nvPr>
        </p:nvSpPr>
        <p:spPr>
          <a:xfrm>
            <a:off x="323528" y="-315416"/>
            <a:ext cx="8229600" cy="1143000"/>
          </a:xfrm>
        </p:spPr>
        <p:txBody>
          <a:bodyPr>
            <a:normAutofit/>
          </a:bodyPr>
          <a:lstStyle/>
          <a:p>
            <a:r>
              <a:rPr lang="en-GB" b="1" dirty="0"/>
              <a:t>References</a:t>
            </a:r>
          </a:p>
        </p:txBody>
      </p:sp>
      <p:sp>
        <p:nvSpPr>
          <p:cNvPr id="3" name="Content Placeholder 2">
            <a:extLst>
              <a:ext uri="{FF2B5EF4-FFF2-40B4-BE49-F238E27FC236}">
                <a16:creationId xmlns:a16="http://schemas.microsoft.com/office/drawing/2014/main" id="{F4ADEF5E-D4E2-E065-9A6A-55C8DADAB2B1}"/>
              </a:ext>
            </a:extLst>
          </p:cNvPr>
          <p:cNvSpPr>
            <a:spLocks noGrp="1"/>
          </p:cNvSpPr>
          <p:nvPr>
            <p:ph idx="1"/>
          </p:nvPr>
        </p:nvSpPr>
        <p:spPr>
          <a:xfrm>
            <a:off x="215516" y="620688"/>
            <a:ext cx="8712968" cy="4680520"/>
          </a:xfrm>
        </p:spPr>
        <p:txBody>
          <a:bodyPr>
            <a:noAutofit/>
          </a:bodyPr>
          <a:lstStyle/>
          <a:p>
            <a:pPr algn="l">
              <a:lnSpc>
                <a:spcPct val="150000"/>
              </a:lnSpc>
              <a:spcBef>
                <a:spcPts val="0"/>
              </a:spcBef>
              <a:buFont typeface="Wingdings" panose="05000000000000000000" pitchFamily="2" charset="2"/>
              <a:buChar char="§"/>
            </a:pPr>
            <a:r>
              <a:rPr lang="en-GB" sz="2200" dirty="0">
                <a:latin typeface="Arial" panose="020B0604020202020204" pitchFamily="34" charset="0"/>
                <a:cs typeface="Arial" panose="020B0604020202020204" pitchFamily="34" charset="0"/>
              </a:rPr>
              <a:t>Chaffey, D. &amp; Smith, P. R. (2017) (5th Ed.) Digital Marketing Excellence: Planning, Optimizing and Integrating Online Marketing. Routledge.</a:t>
            </a:r>
          </a:p>
          <a:p>
            <a:pPr algn="l">
              <a:lnSpc>
                <a:spcPct val="150000"/>
              </a:lnSpc>
              <a:spcBef>
                <a:spcPts val="0"/>
              </a:spcBef>
              <a:buFont typeface="Wingdings" panose="05000000000000000000" pitchFamily="2" charset="2"/>
              <a:buChar char="§"/>
            </a:pPr>
            <a:r>
              <a:rPr lang="en-GB" sz="2200" dirty="0">
                <a:latin typeface="Arial" panose="020B0604020202020204" pitchFamily="34" charset="0"/>
                <a:cs typeface="Arial" panose="020B0604020202020204" pitchFamily="34" charset="0"/>
              </a:rPr>
              <a:t>Chaffey, D. (2019) (7th Ed.) Digital Business and ECommerce Management, Pear.</a:t>
            </a:r>
          </a:p>
          <a:p>
            <a:pPr algn="l">
              <a:lnSpc>
                <a:spcPct val="150000"/>
              </a:lnSpc>
              <a:spcBef>
                <a:spcPts val="0"/>
              </a:spcBef>
              <a:buFont typeface="Wingdings" panose="05000000000000000000" pitchFamily="2" charset="2"/>
              <a:buChar char="§"/>
            </a:pPr>
            <a:r>
              <a:rPr lang="en-GB" sz="2200" dirty="0">
                <a:latin typeface="Arial" panose="020B0604020202020204" pitchFamily="34" charset="0"/>
                <a:cs typeface="Arial" panose="020B0604020202020204" pitchFamily="34" charset="0"/>
              </a:rPr>
              <a:t>Kingsnorth, S. (2016) Digital Marketing Strategy: An Integrated Approach to Online Marketing. Kogan Page.</a:t>
            </a:r>
          </a:p>
          <a:p>
            <a:pPr algn="l">
              <a:lnSpc>
                <a:spcPct val="150000"/>
              </a:lnSpc>
              <a:spcBef>
                <a:spcPts val="0"/>
              </a:spcBef>
              <a:buFont typeface="Wingdings" panose="05000000000000000000" pitchFamily="2" charset="2"/>
              <a:buChar char="§"/>
            </a:pPr>
            <a:r>
              <a:rPr lang="en-GB" sz="2200" dirty="0">
                <a:latin typeface="Arial" panose="020B0604020202020204" pitchFamily="34" charset="0"/>
                <a:cs typeface="Arial" panose="020B0604020202020204" pitchFamily="34" charset="0"/>
              </a:rPr>
              <a:t>Damian, R. &amp; Jones, C (2016) (4th Ed.) Understanding Digital Marketing: Marketing Strategies for Engaging the Digital Generation. Kogan Page.</a:t>
            </a:r>
          </a:p>
        </p:txBody>
      </p:sp>
    </p:spTree>
    <p:extLst>
      <p:ext uri="{BB962C8B-B14F-4D97-AF65-F5344CB8AC3E}">
        <p14:creationId xmlns:p14="http://schemas.microsoft.com/office/powerpoint/2010/main" val="388702875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www.w3.org/XML/1998/namespace"/>
    <ds:schemaRef ds:uri="http://schemas.openxmlformats.org/package/2006/metadata/core-properties"/>
    <ds:schemaRef ds:uri="http://schemas.microsoft.com/office/2006/metadata/properties"/>
    <ds:schemaRef ds:uri="211f9404-bca0-4bcf-9c1d-965ccb6f8d2d"/>
    <ds:schemaRef ds:uri="http://purl.org/dc/elements/1.1/"/>
    <ds:schemaRef ds:uri="http://schemas.microsoft.com/office/2006/documentManagement/types"/>
    <ds:schemaRef ds:uri="http://schemas.microsoft.com/office/infopath/2007/PartnerControls"/>
    <ds:schemaRef ds:uri="http://purl.org/dc/terms/"/>
    <ds:schemaRef ds:uri="303dbf9b-b85b-46a0-94f1-894078c07ecd"/>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4673</Words>
  <Application>Microsoft Office PowerPoint</Application>
  <PresentationFormat>On-screen Show (4:3)</PresentationFormat>
  <Paragraphs>337</Paragraphs>
  <Slides>74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74</vt:i4>
      </vt:variant>
    </vt:vector>
  </HeadingPairs>
  <TitlesOfParts>
    <vt:vector size="82" baseType="lpstr">
      <vt:lpstr>Aptos</vt:lpstr>
      <vt:lpstr>Arial</vt:lpstr>
      <vt:lpstr>Calibri</vt:lpstr>
      <vt:lpstr>Lato</vt:lpstr>
      <vt:lpstr>Myriad Pro</vt:lpstr>
      <vt:lpstr>Open Sans</vt:lpstr>
      <vt:lpstr>Wingdings</vt:lpstr>
      <vt:lpstr>20140311PresentationUWTSDTemplate</vt:lpstr>
      <vt:lpstr>BSc (Hons) Cloud Computing</vt:lpstr>
      <vt:lpstr>Objectives</vt:lpstr>
      <vt:lpstr>WHAT IS A BRAND?</vt:lpstr>
      <vt:lpstr>What Is A Brand?</vt:lpstr>
      <vt:lpstr>What Is A Brand?</vt:lpstr>
      <vt:lpstr>WHAT IS BRANDING?</vt:lpstr>
      <vt:lpstr>The Role of Branding</vt:lpstr>
      <vt:lpstr>The Role of Branding</vt:lpstr>
      <vt:lpstr>The Role of Branding</vt:lpstr>
      <vt:lpstr>ONLINE BRANDING</vt:lpstr>
      <vt:lpstr>Online Branding</vt:lpstr>
      <vt:lpstr>Online Branding</vt:lpstr>
      <vt:lpstr>Online Branding</vt:lpstr>
      <vt:lpstr>Critical Success Factors for Online Branding</vt:lpstr>
      <vt:lpstr>Critical Success Factors for Online Branding</vt:lpstr>
      <vt:lpstr>Critical Success Factors for Online Branding</vt:lpstr>
      <vt:lpstr>Critical Success Factors for Online Branding</vt:lpstr>
      <vt:lpstr>DIGITAL MARKETING</vt:lpstr>
      <vt:lpstr>Digital Marketing</vt:lpstr>
      <vt:lpstr>DIGITAL MARKETING STRATEGIES</vt:lpstr>
      <vt:lpstr>DIGITAL MARKETING STRATEGIES</vt:lpstr>
      <vt:lpstr>Digital Marketing Strategies</vt:lpstr>
      <vt:lpstr>Digital Marketing Strategies</vt:lpstr>
      <vt:lpstr>Digital Marketing Strategies</vt:lpstr>
      <vt:lpstr>Digital Marketing Strategies</vt:lpstr>
      <vt:lpstr>Digital Marketing Strategies</vt:lpstr>
      <vt:lpstr>Digital Marketing Strategies</vt:lpstr>
      <vt:lpstr>Digital Marketing Strategies</vt:lpstr>
      <vt:lpstr>Digital Marketing Strategies</vt:lpstr>
      <vt:lpstr>Digital Marketing Strategies</vt:lpstr>
      <vt:lpstr>DIGITAL MARKETING PLAN</vt:lpstr>
      <vt:lpstr>Digital Marketing Plan</vt:lpstr>
      <vt:lpstr>Digital Marketing Plan</vt:lpstr>
      <vt:lpstr>Digital Marketing Plan</vt:lpstr>
      <vt:lpstr>Digital Marketing Plan</vt:lpstr>
      <vt:lpstr>Digital Marketing Plan</vt:lpstr>
      <vt:lpstr>Digital Marketing Plan</vt:lpstr>
      <vt:lpstr>SOCIAL MEDIA MARKETING</vt:lpstr>
      <vt:lpstr>Social Media Marketing</vt:lpstr>
      <vt:lpstr>Opportunities While Using Social Media Marketing</vt:lpstr>
      <vt:lpstr>Opportunities While Using Social Media Marketing</vt:lpstr>
      <vt:lpstr>Opportunities While Using Social Media Marketing</vt:lpstr>
      <vt:lpstr>Opportunities While Using Social Media Marketing</vt:lpstr>
      <vt:lpstr>Opportunities While Using Social Media Marketing</vt:lpstr>
      <vt:lpstr>Challenges While Using Social Media</vt:lpstr>
      <vt:lpstr>Challenges While Using Social Media</vt:lpstr>
      <vt:lpstr>Challenges While Using Social Media</vt:lpstr>
      <vt:lpstr>SOCIAL MEDIA PLAN</vt:lpstr>
      <vt:lpstr>Social Media Plan</vt:lpstr>
      <vt:lpstr>Class Activity</vt:lpstr>
      <vt:lpstr>WEB ANALYTICS</vt:lpstr>
      <vt:lpstr>Web Analytics</vt:lpstr>
      <vt:lpstr>Who Uses Web Analytics</vt:lpstr>
      <vt:lpstr>WEB ANALYTICS DATA COLLECTION</vt:lpstr>
      <vt:lpstr>Web Analytics Data Collection</vt:lpstr>
      <vt:lpstr>Web Analytics Data Collection</vt:lpstr>
      <vt:lpstr>Web Analytics Data Collection</vt:lpstr>
      <vt:lpstr>Web Analytics Data Collection</vt:lpstr>
      <vt:lpstr>Web Analytics Data Collection</vt:lpstr>
      <vt:lpstr>Web Analytics Data Collection</vt:lpstr>
      <vt:lpstr>Web Analytics Data Collection</vt:lpstr>
      <vt:lpstr>Web Analytics Data Collection</vt:lpstr>
      <vt:lpstr>Web Analytics Data Collection</vt:lpstr>
      <vt:lpstr>Web Analytics Data Collection</vt:lpstr>
      <vt:lpstr>Web Analytics Data Collection</vt:lpstr>
      <vt:lpstr>TYPES OF DATA COLLECTED IN WEB ANALYTICS</vt:lpstr>
      <vt:lpstr>Types of Data Collected in Web Analytics</vt:lpstr>
      <vt:lpstr>Types of Data Collected in Web Analytics</vt:lpstr>
      <vt:lpstr>Types of Data Collected in Web Analytics</vt:lpstr>
      <vt:lpstr>Types of Data Collected in Web Analytics</vt:lpstr>
      <vt:lpstr>WEB ANALYTICS AND TRACKING TOOLS </vt:lpstr>
      <vt:lpstr>Web Analytics and Tracking Tools</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Mobolanle Bello</cp:lastModifiedBy>
  <cp:revision>45</cp:revision>
  <dcterms:created xsi:type="dcterms:W3CDTF">2015-04-14T15:21:28Z</dcterms:created>
  <dcterms:modified xsi:type="dcterms:W3CDTF">2025-08-27T13:12:44Z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