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8DA20-1C01-93E6-E8F2-CCAA0F4D2D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113BE5F-840F-5697-1E76-AE670AD9D9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81D1013-65AE-DB83-69FD-B6923EBDB3C9}"/>
              </a:ext>
            </a:extLst>
          </p:cNvPr>
          <p:cNvSpPr>
            <a:spLocks noGrp="1"/>
          </p:cNvSpPr>
          <p:nvPr>
            <p:ph type="dt" sz="half" idx="10"/>
          </p:nvPr>
        </p:nvSpPr>
        <p:spPr/>
        <p:txBody>
          <a:bodyPr/>
          <a:lstStyle/>
          <a:p>
            <a:fld id="{6FC9DDCC-0FCE-3E4B-B1B7-6F98DEF6A09B}" type="datetimeFigureOut">
              <a:rPr lang="en-US" smtClean="0"/>
              <a:t>3/16/26</a:t>
            </a:fld>
            <a:endParaRPr lang="en-US"/>
          </a:p>
        </p:txBody>
      </p:sp>
      <p:sp>
        <p:nvSpPr>
          <p:cNvPr id="5" name="Footer Placeholder 4">
            <a:extLst>
              <a:ext uri="{FF2B5EF4-FFF2-40B4-BE49-F238E27FC236}">
                <a16:creationId xmlns:a16="http://schemas.microsoft.com/office/drawing/2014/main" id="{D2552B20-298A-82AA-95EC-555D69C61C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4FBE9C-E928-0DFC-E673-174207EC0CC9}"/>
              </a:ext>
            </a:extLst>
          </p:cNvPr>
          <p:cNvSpPr>
            <a:spLocks noGrp="1"/>
          </p:cNvSpPr>
          <p:nvPr>
            <p:ph type="sldNum" sz="quarter" idx="12"/>
          </p:nvPr>
        </p:nvSpPr>
        <p:spPr/>
        <p:txBody>
          <a:bodyPr/>
          <a:lstStyle/>
          <a:p>
            <a:fld id="{0ADCC47C-92B5-FD41-8C84-B89FC6C99CB6}" type="slidenum">
              <a:rPr lang="en-US" smtClean="0"/>
              <a:t>‹#›</a:t>
            </a:fld>
            <a:endParaRPr lang="en-US"/>
          </a:p>
        </p:txBody>
      </p:sp>
    </p:spTree>
    <p:extLst>
      <p:ext uri="{BB962C8B-B14F-4D97-AF65-F5344CB8AC3E}">
        <p14:creationId xmlns:p14="http://schemas.microsoft.com/office/powerpoint/2010/main" val="3611873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3232-7438-4AFA-DE7D-DB2D0B5169B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C568B39-0705-2FE4-93D8-D6AC901B52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09432D-1567-677A-89DD-5A88C44E013F}"/>
              </a:ext>
            </a:extLst>
          </p:cNvPr>
          <p:cNvSpPr>
            <a:spLocks noGrp="1"/>
          </p:cNvSpPr>
          <p:nvPr>
            <p:ph type="dt" sz="half" idx="10"/>
          </p:nvPr>
        </p:nvSpPr>
        <p:spPr/>
        <p:txBody>
          <a:bodyPr/>
          <a:lstStyle/>
          <a:p>
            <a:fld id="{6FC9DDCC-0FCE-3E4B-B1B7-6F98DEF6A09B}" type="datetimeFigureOut">
              <a:rPr lang="en-US" smtClean="0"/>
              <a:t>3/16/26</a:t>
            </a:fld>
            <a:endParaRPr lang="en-US"/>
          </a:p>
        </p:txBody>
      </p:sp>
      <p:sp>
        <p:nvSpPr>
          <p:cNvPr id="5" name="Footer Placeholder 4">
            <a:extLst>
              <a:ext uri="{FF2B5EF4-FFF2-40B4-BE49-F238E27FC236}">
                <a16:creationId xmlns:a16="http://schemas.microsoft.com/office/drawing/2014/main" id="{12169588-875D-B536-5E2F-C6301318E1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60CAE7-13CE-4E79-69DD-5DE846905D21}"/>
              </a:ext>
            </a:extLst>
          </p:cNvPr>
          <p:cNvSpPr>
            <a:spLocks noGrp="1"/>
          </p:cNvSpPr>
          <p:nvPr>
            <p:ph type="sldNum" sz="quarter" idx="12"/>
          </p:nvPr>
        </p:nvSpPr>
        <p:spPr/>
        <p:txBody>
          <a:bodyPr/>
          <a:lstStyle/>
          <a:p>
            <a:fld id="{0ADCC47C-92B5-FD41-8C84-B89FC6C99CB6}" type="slidenum">
              <a:rPr lang="en-US" smtClean="0"/>
              <a:t>‹#›</a:t>
            </a:fld>
            <a:endParaRPr lang="en-US"/>
          </a:p>
        </p:txBody>
      </p:sp>
    </p:spTree>
    <p:extLst>
      <p:ext uri="{BB962C8B-B14F-4D97-AF65-F5344CB8AC3E}">
        <p14:creationId xmlns:p14="http://schemas.microsoft.com/office/powerpoint/2010/main" val="3850613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E36F0-4DA3-BBF5-840D-08D489A7E67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E870AFB-9E8D-2FC4-0920-1CDFED0DD1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CBF2171-B7BA-AA23-89F6-EF2A36A437F1}"/>
              </a:ext>
            </a:extLst>
          </p:cNvPr>
          <p:cNvSpPr>
            <a:spLocks noGrp="1"/>
          </p:cNvSpPr>
          <p:nvPr>
            <p:ph type="dt" sz="half" idx="10"/>
          </p:nvPr>
        </p:nvSpPr>
        <p:spPr/>
        <p:txBody>
          <a:bodyPr/>
          <a:lstStyle/>
          <a:p>
            <a:fld id="{6FC9DDCC-0FCE-3E4B-B1B7-6F98DEF6A09B}" type="datetimeFigureOut">
              <a:rPr lang="en-US" smtClean="0"/>
              <a:t>3/16/26</a:t>
            </a:fld>
            <a:endParaRPr lang="en-US"/>
          </a:p>
        </p:txBody>
      </p:sp>
      <p:sp>
        <p:nvSpPr>
          <p:cNvPr id="5" name="Footer Placeholder 4">
            <a:extLst>
              <a:ext uri="{FF2B5EF4-FFF2-40B4-BE49-F238E27FC236}">
                <a16:creationId xmlns:a16="http://schemas.microsoft.com/office/drawing/2014/main" id="{1038D32D-1D52-6AD5-E8E8-8070324F22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78ECE2-04DC-8BC8-F194-FB433B63055A}"/>
              </a:ext>
            </a:extLst>
          </p:cNvPr>
          <p:cNvSpPr>
            <a:spLocks noGrp="1"/>
          </p:cNvSpPr>
          <p:nvPr>
            <p:ph type="sldNum" sz="quarter" idx="12"/>
          </p:nvPr>
        </p:nvSpPr>
        <p:spPr/>
        <p:txBody>
          <a:bodyPr/>
          <a:lstStyle/>
          <a:p>
            <a:fld id="{0ADCC47C-92B5-FD41-8C84-B89FC6C99CB6}" type="slidenum">
              <a:rPr lang="en-US" smtClean="0"/>
              <a:t>‹#›</a:t>
            </a:fld>
            <a:endParaRPr lang="en-US"/>
          </a:p>
        </p:txBody>
      </p:sp>
    </p:spTree>
    <p:extLst>
      <p:ext uri="{BB962C8B-B14F-4D97-AF65-F5344CB8AC3E}">
        <p14:creationId xmlns:p14="http://schemas.microsoft.com/office/powerpoint/2010/main" val="3321169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67887-F9A0-04EB-1D3C-CBC84595431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E66006E-181D-0357-1147-FF45D1BEA9F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59268F6-9FF0-2849-6265-AD3E16D646D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6F304F0-3A69-9694-0653-077B470AD6B8}"/>
              </a:ext>
            </a:extLst>
          </p:cNvPr>
          <p:cNvSpPr>
            <a:spLocks noGrp="1"/>
          </p:cNvSpPr>
          <p:nvPr>
            <p:ph type="dt" sz="half" idx="10"/>
          </p:nvPr>
        </p:nvSpPr>
        <p:spPr/>
        <p:txBody>
          <a:bodyPr/>
          <a:lstStyle/>
          <a:p>
            <a:fld id="{6FC9DDCC-0FCE-3E4B-B1B7-6F98DEF6A09B}" type="datetimeFigureOut">
              <a:rPr lang="en-US" smtClean="0"/>
              <a:t>3/16/26</a:t>
            </a:fld>
            <a:endParaRPr lang="en-US"/>
          </a:p>
        </p:txBody>
      </p:sp>
      <p:sp>
        <p:nvSpPr>
          <p:cNvPr id="6" name="Footer Placeholder 5">
            <a:extLst>
              <a:ext uri="{FF2B5EF4-FFF2-40B4-BE49-F238E27FC236}">
                <a16:creationId xmlns:a16="http://schemas.microsoft.com/office/drawing/2014/main" id="{1C6B85A3-C25B-2D3B-B309-B9321C8F73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01C541-A20D-F41E-6D32-42A58D69FF0D}"/>
              </a:ext>
            </a:extLst>
          </p:cNvPr>
          <p:cNvSpPr>
            <a:spLocks noGrp="1"/>
          </p:cNvSpPr>
          <p:nvPr>
            <p:ph type="sldNum" sz="quarter" idx="12"/>
          </p:nvPr>
        </p:nvSpPr>
        <p:spPr/>
        <p:txBody>
          <a:bodyPr/>
          <a:lstStyle/>
          <a:p>
            <a:fld id="{0ADCC47C-92B5-FD41-8C84-B89FC6C99CB6}" type="slidenum">
              <a:rPr lang="en-US" smtClean="0"/>
              <a:t>‹#›</a:t>
            </a:fld>
            <a:endParaRPr lang="en-US"/>
          </a:p>
        </p:txBody>
      </p:sp>
    </p:spTree>
    <p:extLst>
      <p:ext uri="{BB962C8B-B14F-4D97-AF65-F5344CB8AC3E}">
        <p14:creationId xmlns:p14="http://schemas.microsoft.com/office/powerpoint/2010/main" val="3505923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FE219-2C9E-4E07-451B-426AFB24DF9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D589386-91C4-C472-3773-63CE92C678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48FA73-90FD-A666-C4A2-9B7D6F5E071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B7B89C-B166-CB14-880D-3D83F0EFC6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2149436-AB9E-5005-0D39-26227120769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5BBC729-003F-3AFA-47BC-3C61C722E739}"/>
              </a:ext>
            </a:extLst>
          </p:cNvPr>
          <p:cNvSpPr>
            <a:spLocks noGrp="1"/>
          </p:cNvSpPr>
          <p:nvPr>
            <p:ph type="dt" sz="half" idx="10"/>
          </p:nvPr>
        </p:nvSpPr>
        <p:spPr/>
        <p:txBody>
          <a:bodyPr/>
          <a:lstStyle/>
          <a:p>
            <a:fld id="{6FC9DDCC-0FCE-3E4B-B1B7-6F98DEF6A09B}" type="datetimeFigureOut">
              <a:rPr lang="en-US" smtClean="0"/>
              <a:t>3/16/26</a:t>
            </a:fld>
            <a:endParaRPr lang="en-US"/>
          </a:p>
        </p:txBody>
      </p:sp>
      <p:sp>
        <p:nvSpPr>
          <p:cNvPr id="8" name="Footer Placeholder 7">
            <a:extLst>
              <a:ext uri="{FF2B5EF4-FFF2-40B4-BE49-F238E27FC236}">
                <a16:creationId xmlns:a16="http://schemas.microsoft.com/office/drawing/2014/main" id="{307293A9-0273-26B1-8777-F7AA19096AE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4D3C5C1-EDB5-B760-C722-1B55B7F231E6}"/>
              </a:ext>
            </a:extLst>
          </p:cNvPr>
          <p:cNvSpPr>
            <a:spLocks noGrp="1"/>
          </p:cNvSpPr>
          <p:nvPr>
            <p:ph type="sldNum" sz="quarter" idx="12"/>
          </p:nvPr>
        </p:nvSpPr>
        <p:spPr/>
        <p:txBody>
          <a:bodyPr/>
          <a:lstStyle/>
          <a:p>
            <a:fld id="{0ADCC47C-92B5-FD41-8C84-B89FC6C99CB6}" type="slidenum">
              <a:rPr lang="en-US" smtClean="0"/>
              <a:t>‹#›</a:t>
            </a:fld>
            <a:endParaRPr lang="en-US"/>
          </a:p>
        </p:txBody>
      </p:sp>
    </p:spTree>
    <p:extLst>
      <p:ext uri="{BB962C8B-B14F-4D97-AF65-F5344CB8AC3E}">
        <p14:creationId xmlns:p14="http://schemas.microsoft.com/office/powerpoint/2010/main" val="616199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DECC5-BB7A-95B2-702C-07461D90975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F5B5C9C-53B6-A2F9-DE55-032B6FEA300F}"/>
              </a:ext>
            </a:extLst>
          </p:cNvPr>
          <p:cNvSpPr>
            <a:spLocks noGrp="1"/>
          </p:cNvSpPr>
          <p:nvPr>
            <p:ph type="dt" sz="half" idx="10"/>
          </p:nvPr>
        </p:nvSpPr>
        <p:spPr/>
        <p:txBody>
          <a:bodyPr/>
          <a:lstStyle/>
          <a:p>
            <a:fld id="{6FC9DDCC-0FCE-3E4B-B1B7-6F98DEF6A09B}" type="datetimeFigureOut">
              <a:rPr lang="en-US" smtClean="0"/>
              <a:t>3/16/26</a:t>
            </a:fld>
            <a:endParaRPr lang="en-US"/>
          </a:p>
        </p:txBody>
      </p:sp>
      <p:sp>
        <p:nvSpPr>
          <p:cNvPr id="4" name="Footer Placeholder 3">
            <a:extLst>
              <a:ext uri="{FF2B5EF4-FFF2-40B4-BE49-F238E27FC236}">
                <a16:creationId xmlns:a16="http://schemas.microsoft.com/office/drawing/2014/main" id="{235640C8-7099-72FA-B4FD-EC545C6DC0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9C81111-CB80-6B10-A1FB-DD24D6838E2D}"/>
              </a:ext>
            </a:extLst>
          </p:cNvPr>
          <p:cNvSpPr>
            <a:spLocks noGrp="1"/>
          </p:cNvSpPr>
          <p:nvPr>
            <p:ph type="sldNum" sz="quarter" idx="12"/>
          </p:nvPr>
        </p:nvSpPr>
        <p:spPr/>
        <p:txBody>
          <a:bodyPr/>
          <a:lstStyle/>
          <a:p>
            <a:fld id="{0ADCC47C-92B5-FD41-8C84-B89FC6C99CB6}" type="slidenum">
              <a:rPr lang="en-US" smtClean="0"/>
              <a:t>‹#›</a:t>
            </a:fld>
            <a:endParaRPr lang="en-US"/>
          </a:p>
        </p:txBody>
      </p:sp>
    </p:spTree>
    <p:extLst>
      <p:ext uri="{BB962C8B-B14F-4D97-AF65-F5344CB8AC3E}">
        <p14:creationId xmlns:p14="http://schemas.microsoft.com/office/powerpoint/2010/main" val="3919593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EA4F2C-BC73-B561-E7FA-0E3B51408432}"/>
              </a:ext>
            </a:extLst>
          </p:cNvPr>
          <p:cNvSpPr>
            <a:spLocks noGrp="1"/>
          </p:cNvSpPr>
          <p:nvPr>
            <p:ph type="dt" sz="half" idx="10"/>
          </p:nvPr>
        </p:nvSpPr>
        <p:spPr/>
        <p:txBody>
          <a:bodyPr/>
          <a:lstStyle/>
          <a:p>
            <a:fld id="{6FC9DDCC-0FCE-3E4B-B1B7-6F98DEF6A09B}" type="datetimeFigureOut">
              <a:rPr lang="en-US" smtClean="0"/>
              <a:t>3/16/26</a:t>
            </a:fld>
            <a:endParaRPr lang="en-US"/>
          </a:p>
        </p:txBody>
      </p:sp>
      <p:sp>
        <p:nvSpPr>
          <p:cNvPr id="3" name="Footer Placeholder 2">
            <a:extLst>
              <a:ext uri="{FF2B5EF4-FFF2-40B4-BE49-F238E27FC236}">
                <a16:creationId xmlns:a16="http://schemas.microsoft.com/office/drawing/2014/main" id="{5A78205E-9501-D5A9-F05D-DFFDC95049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E099E0-47EB-FCCE-3CB4-BBACF3DCED12}"/>
              </a:ext>
            </a:extLst>
          </p:cNvPr>
          <p:cNvSpPr>
            <a:spLocks noGrp="1"/>
          </p:cNvSpPr>
          <p:nvPr>
            <p:ph type="sldNum" sz="quarter" idx="12"/>
          </p:nvPr>
        </p:nvSpPr>
        <p:spPr/>
        <p:txBody>
          <a:bodyPr/>
          <a:lstStyle/>
          <a:p>
            <a:fld id="{0ADCC47C-92B5-FD41-8C84-B89FC6C99CB6}" type="slidenum">
              <a:rPr lang="en-US" smtClean="0"/>
              <a:t>‹#›</a:t>
            </a:fld>
            <a:endParaRPr lang="en-US"/>
          </a:p>
        </p:txBody>
      </p:sp>
    </p:spTree>
    <p:extLst>
      <p:ext uri="{BB962C8B-B14F-4D97-AF65-F5344CB8AC3E}">
        <p14:creationId xmlns:p14="http://schemas.microsoft.com/office/powerpoint/2010/main" val="3032441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34992-A779-83EB-D894-74587DEB85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04B5D3E-FD67-9BE2-2555-F783F70418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ABCA45C-286C-B8C7-93E7-4959C74B13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AC3BDF0-9BF7-1E23-8381-F7DC7653EF45}"/>
              </a:ext>
            </a:extLst>
          </p:cNvPr>
          <p:cNvSpPr>
            <a:spLocks noGrp="1"/>
          </p:cNvSpPr>
          <p:nvPr>
            <p:ph type="dt" sz="half" idx="10"/>
          </p:nvPr>
        </p:nvSpPr>
        <p:spPr/>
        <p:txBody>
          <a:bodyPr/>
          <a:lstStyle/>
          <a:p>
            <a:fld id="{6FC9DDCC-0FCE-3E4B-B1B7-6F98DEF6A09B}" type="datetimeFigureOut">
              <a:rPr lang="en-US" smtClean="0"/>
              <a:t>3/16/26</a:t>
            </a:fld>
            <a:endParaRPr lang="en-US"/>
          </a:p>
        </p:txBody>
      </p:sp>
      <p:sp>
        <p:nvSpPr>
          <p:cNvPr id="6" name="Footer Placeholder 5">
            <a:extLst>
              <a:ext uri="{FF2B5EF4-FFF2-40B4-BE49-F238E27FC236}">
                <a16:creationId xmlns:a16="http://schemas.microsoft.com/office/drawing/2014/main" id="{9D55F7F8-1208-32B7-32AE-9E1FCEF5B3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5D5134-0596-B771-164A-3F6A53D8196A}"/>
              </a:ext>
            </a:extLst>
          </p:cNvPr>
          <p:cNvSpPr>
            <a:spLocks noGrp="1"/>
          </p:cNvSpPr>
          <p:nvPr>
            <p:ph type="sldNum" sz="quarter" idx="12"/>
          </p:nvPr>
        </p:nvSpPr>
        <p:spPr/>
        <p:txBody>
          <a:bodyPr/>
          <a:lstStyle/>
          <a:p>
            <a:fld id="{0ADCC47C-92B5-FD41-8C84-B89FC6C99CB6}" type="slidenum">
              <a:rPr lang="en-US" smtClean="0"/>
              <a:t>‹#›</a:t>
            </a:fld>
            <a:endParaRPr lang="en-US"/>
          </a:p>
        </p:txBody>
      </p:sp>
    </p:spTree>
    <p:extLst>
      <p:ext uri="{BB962C8B-B14F-4D97-AF65-F5344CB8AC3E}">
        <p14:creationId xmlns:p14="http://schemas.microsoft.com/office/powerpoint/2010/main" val="2460670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1DBCC-4D34-838A-380E-759F912147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D949A89-DA54-F9C6-7251-90CE44E3C1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02E6422-AE8E-E8C1-0D9E-4B50890B1C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E2DEF37-C379-222B-A7D3-5F7054C9C417}"/>
              </a:ext>
            </a:extLst>
          </p:cNvPr>
          <p:cNvSpPr>
            <a:spLocks noGrp="1"/>
          </p:cNvSpPr>
          <p:nvPr>
            <p:ph type="dt" sz="half" idx="10"/>
          </p:nvPr>
        </p:nvSpPr>
        <p:spPr/>
        <p:txBody>
          <a:bodyPr/>
          <a:lstStyle/>
          <a:p>
            <a:fld id="{6FC9DDCC-0FCE-3E4B-B1B7-6F98DEF6A09B}" type="datetimeFigureOut">
              <a:rPr lang="en-US" smtClean="0"/>
              <a:t>3/16/26</a:t>
            </a:fld>
            <a:endParaRPr lang="en-US"/>
          </a:p>
        </p:txBody>
      </p:sp>
      <p:sp>
        <p:nvSpPr>
          <p:cNvPr id="6" name="Footer Placeholder 5">
            <a:extLst>
              <a:ext uri="{FF2B5EF4-FFF2-40B4-BE49-F238E27FC236}">
                <a16:creationId xmlns:a16="http://schemas.microsoft.com/office/drawing/2014/main" id="{E7352408-BE76-34B5-4E47-65A0DADE99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DB8325-66EF-5376-5493-FBAEBE8F41AC}"/>
              </a:ext>
            </a:extLst>
          </p:cNvPr>
          <p:cNvSpPr>
            <a:spLocks noGrp="1"/>
          </p:cNvSpPr>
          <p:nvPr>
            <p:ph type="sldNum" sz="quarter" idx="12"/>
          </p:nvPr>
        </p:nvSpPr>
        <p:spPr/>
        <p:txBody>
          <a:bodyPr/>
          <a:lstStyle/>
          <a:p>
            <a:fld id="{0ADCC47C-92B5-FD41-8C84-B89FC6C99CB6}" type="slidenum">
              <a:rPr lang="en-US" smtClean="0"/>
              <a:t>‹#›</a:t>
            </a:fld>
            <a:endParaRPr lang="en-US"/>
          </a:p>
        </p:txBody>
      </p:sp>
    </p:spTree>
    <p:extLst>
      <p:ext uri="{BB962C8B-B14F-4D97-AF65-F5344CB8AC3E}">
        <p14:creationId xmlns:p14="http://schemas.microsoft.com/office/powerpoint/2010/main" val="3526004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CF8EC-8822-5FAE-E326-39492EA24AD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B472933-FAEC-9438-91C7-82C122F0E0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D18A09-3443-3831-D591-32B34956E3BB}"/>
              </a:ext>
            </a:extLst>
          </p:cNvPr>
          <p:cNvSpPr>
            <a:spLocks noGrp="1"/>
          </p:cNvSpPr>
          <p:nvPr>
            <p:ph type="dt" sz="half" idx="10"/>
          </p:nvPr>
        </p:nvSpPr>
        <p:spPr/>
        <p:txBody>
          <a:bodyPr/>
          <a:lstStyle/>
          <a:p>
            <a:fld id="{6FC9DDCC-0FCE-3E4B-B1B7-6F98DEF6A09B}" type="datetimeFigureOut">
              <a:rPr lang="en-US" smtClean="0"/>
              <a:t>3/16/26</a:t>
            </a:fld>
            <a:endParaRPr lang="en-US"/>
          </a:p>
        </p:txBody>
      </p:sp>
      <p:sp>
        <p:nvSpPr>
          <p:cNvPr id="5" name="Footer Placeholder 4">
            <a:extLst>
              <a:ext uri="{FF2B5EF4-FFF2-40B4-BE49-F238E27FC236}">
                <a16:creationId xmlns:a16="http://schemas.microsoft.com/office/drawing/2014/main" id="{E711C81E-9CAF-5523-3876-C45F23F51F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AFAD91-E2C0-A976-370C-E4C070BA4950}"/>
              </a:ext>
            </a:extLst>
          </p:cNvPr>
          <p:cNvSpPr>
            <a:spLocks noGrp="1"/>
          </p:cNvSpPr>
          <p:nvPr>
            <p:ph type="sldNum" sz="quarter" idx="12"/>
          </p:nvPr>
        </p:nvSpPr>
        <p:spPr/>
        <p:txBody>
          <a:bodyPr/>
          <a:lstStyle/>
          <a:p>
            <a:fld id="{0ADCC47C-92B5-FD41-8C84-B89FC6C99CB6}" type="slidenum">
              <a:rPr lang="en-US" smtClean="0"/>
              <a:t>‹#›</a:t>
            </a:fld>
            <a:endParaRPr lang="en-US"/>
          </a:p>
        </p:txBody>
      </p:sp>
    </p:spTree>
    <p:extLst>
      <p:ext uri="{BB962C8B-B14F-4D97-AF65-F5344CB8AC3E}">
        <p14:creationId xmlns:p14="http://schemas.microsoft.com/office/powerpoint/2010/main" val="697061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0C974F-F340-D4DA-678B-3C7638974FC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384CCFE-23F9-DC92-2A20-7ACE71C1F23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1FB51D4-B177-0FD2-612F-B394B2A112AA}"/>
              </a:ext>
            </a:extLst>
          </p:cNvPr>
          <p:cNvSpPr>
            <a:spLocks noGrp="1"/>
          </p:cNvSpPr>
          <p:nvPr>
            <p:ph type="dt" sz="half" idx="10"/>
          </p:nvPr>
        </p:nvSpPr>
        <p:spPr/>
        <p:txBody>
          <a:bodyPr/>
          <a:lstStyle/>
          <a:p>
            <a:fld id="{6FC9DDCC-0FCE-3E4B-B1B7-6F98DEF6A09B}" type="datetimeFigureOut">
              <a:rPr lang="en-US" smtClean="0"/>
              <a:t>3/16/26</a:t>
            </a:fld>
            <a:endParaRPr lang="en-US"/>
          </a:p>
        </p:txBody>
      </p:sp>
      <p:sp>
        <p:nvSpPr>
          <p:cNvPr id="5" name="Footer Placeholder 4">
            <a:extLst>
              <a:ext uri="{FF2B5EF4-FFF2-40B4-BE49-F238E27FC236}">
                <a16:creationId xmlns:a16="http://schemas.microsoft.com/office/drawing/2014/main" id="{B9B66836-0592-861B-2D7E-9F5E7F844F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28612C-73B4-AA83-8F1B-823F6BA9D97E}"/>
              </a:ext>
            </a:extLst>
          </p:cNvPr>
          <p:cNvSpPr>
            <a:spLocks noGrp="1"/>
          </p:cNvSpPr>
          <p:nvPr>
            <p:ph type="sldNum" sz="quarter" idx="12"/>
          </p:nvPr>
        </p:nvSpPr>
        <p:spPr/>
        <p:txBody>
          <a:bodyPr/>
          <a:lstStyle/>
          <a:p>
            <a:fld id="{0ADCC47C-92B5-FD41-8C84-B89FC6C99CB6}" type="slidenum">
              <a:rPr lang="en-US" smtClean="0"/>
              <a:t>‹#›</a:t>
            </a:fld>
            <a:endParaRPr lang="en-US"/>
          </a:p>
        </p:txBody>
      </p:sp>
    </p:spTree>
    <p:extLst>
      <p:ext uri="{BB962C8B-B14F-4D97-AF65-F5344CB8AC3E}">
        <p14:creationId xmlns:p14="http://schemas.microsoft.com/office/powerpoint/2010/main" val="1014200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A10A88-F443-F79E-3051-866B29DB6E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2D43854-B0F6-BFC5-16FC-2E61285B10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CDD03C-05E9-697A-4771-41D8C0F6BC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C9DDCC-0FCE-3E4B-B1B7-6F98DEF6A09B}" type="datetimeFigureOut">
              <a:rPr lang="en-US" smtClean="0"/>
              <a:t>3/16/26</a:t>
            </a:fld>
            <a:endParaRPr lang="en-US"/>
          </a:p>
        </p:txBody>
      </p:sp>
      <p:sp>
        <p:nvSpPr>
          <p:cNvPr id="5" name="Footer Placeholder 4">
            <a:extLst>
              <a:ext uri="{FF2B5EF4-FFF2-40B4-BE49-F238E27FC236}">
                <a16:creationId xmlns:a16="http://schemas.microsoft.com/office/drawing/2014/main" id="{AB4F56B7-455F-C8A2-60F0-124021B590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6DC71FF-81C2-DA11-7EC6-011AD14006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DCC47C-92B5-FD41-8C84-B89FC6C99CB6}" type="slidenum">
              <a:rPr lang="en-US" smtClean="0"/>
              <a:t>‹#›</a:t>
            </a:fld>
            <a:endParaRPr lang="en-US"/>
          </a:p>
        </p:txBody>
      </p:sp>
    </p:spTree>
    <p:extLst>
      <p:ext uri="{BB962C8B-B14F-4D97-AF65-F5344CB8AC3E}">
        <p14:creationId xmlns:p14="http://schemas.microsoft.com/office/powerpoint/2010/main" val="19184327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B28D3-81FE-2F6F-3045-A7F6C6E50FBD}"/>
              </a:ext>
            </a:extLst>
          </p:cNvPr>
          <p:cNvSpPr>
            <a:spLocks noGrp="1"/>
          </p:cNvSpPr>
          <p:nvPr>
            <p:ph type="title"/>
          </p:nvPr>
        </p:nvSpPr>
        <p:spPr/>
        <p:txBody>
          <a:bodyPr>
            <a:noAutofit/>
          </a:bodyPr>
          <a:lstStyle/>
          <a:p>
            <a:r>
              <a:rPr lang="en-GB" sz="2300" b="1" dirty="0"/>
              <a:t>Slide 1 – Cover Page</a:t>
            </a:r>
            <a:br>
              <a:rPr lang="en-GB" sz="2300" b="1" dirty="0"/>
            </a:br>
            <a:br>
              <a:rPr lang="en-GB" sz="2300" dirty="0"/>
            </a:br>
            <a:br>
              <a:rPr lang="en-GB" sz="2300" dirty="0"/>
            </a:br>
            <a:r>
              <a:rPr lang="en-GB" sz="2300" dirty="0"/>
              <a:t>Slide Content:</a:t>
            </a:r>
            <a:br>
              <a:rPr lang="en-GB" sz="2300" dirty="0"/>
            </a:br>
            <a:r>
              <a:rPr lang="en-GB" sz="2300" dirty="0"/>
              <a:t>Recruitment and Learning &amp; Development Strategy</a:t>
            </a:r>
            <a:br>
              <a:rPr lang="en-GB" sz="2300" dirty="0"/>
            </a:br>
            <a:r>
              <a:rPr lang="en-GB" sz="2300" dirty="0"/>
              <a:t>Customer Assistant Role – Tesco</a:t>
            </a:r>
            <a:br>
              <a:rPr lang="en-GB" sz="2300" dirty="0"/>
            </a:br>
            <a:r>
              <a:rPr lang="en-GB" sz="2300" dirty="0"/>
              <a:t>Your Name: Iqra Sahak </a:t>
            </a:r>
            <a:br>
              <a:rPr lang="en-GB" sz="2300" dirty="0"/>
            </a:br>
            <a:r>
              <a:rPr lang="en-GB" sz="2300" dirty="0"/>
              <a:t>Student ID: 2426716</a:t>
            </a:r>
            <a:br>
              <a:rPr lang="en-GB" sz="2300" dirty="0"/>
            </a:br>
            <a:r>
              <a:rPr lang="en-GB" sz="2300" dirty="0"/>
              <a:t>Module: </a:t>
            </a:r>
            <a:br>
              <a:rPr lang="en-GB" sz="2300" dirty="0"/>
            </a:br>
            <a:r>
              <a:rPr lang="en-GB" sz="2300" dirty="0"/>
              <a:t>Lecturer</a:t>
            </a:r>
            <a:br>
              <a:rPr lang="en-GB" sz="2300" dirty="0"/>
            </a:br>
            <a:r>
              <a:rPr lang="en-GB" sz="2300" dirty="0"/>
              <a:t>Date: 02/04/2026</a:t>
            </a:r>
            <a:br>
              <a:rPr lang="en-GB" sz="2300" dirty="0"/>
            </a:br>
            <a:endParaRPr lang="en-US" sz="2300" dirty="0"/>
          </a:p>
        </p:txBody>
      </p:sp>
      <p:sp>
        <p:nvSpPr>
          <p:cNvPr id="10" name="Subtitle 9">
            <a:extLst>
              <a:ext uri="{FF2B5EF4-FFF2-40B4-BE49-F238E27FC236}">
                <a16:creationId xmlns:a16="http://schemas.microsoft.com/office/drawing/2014/main" id="{8421F7F4-5851-7ED9-9545-ABFA38F8A1B7}"/>
              </a:ext>
            </a:extLst>
          </p:cNvPr>
          <p:cNvSpPr>
            <a:spLocks noGrp="1"/>
          </p:cNvSpPr>
          <p:nvPr>
            <p:ph type="body" idx="1"/>
          </p:nvPr>
        </p:nvSpPr>
        <p:spPr/>
        <p:txBody>
          <a:bodyPr>
            <a:normAutofit fontScale="92500" lnSpcReduction="10000"/>
          </a:bodyPr>
          <a:lstStyle/>
          <a:p>
            <a:r>
              <a:rPr lang="en-GB" dirty="0">
                <a:solidFill>
                  <a:schemeClr val="bg1">
                    <a:lumMod val="10000"/>
                  </a:schemeClr>
                </a:solidFill>
              </a:rPr>
              <a:t>This presentation critically examines the recruitment and learning and development strategy for a Customer Assistant at Tesco. The focus will be on how structured recruitment processes ensure the right candidate is selected and how learning theories support employee development. The analysis will demonstrate how HR practices contribute to operational efficiency and long-term organisational performance within the retail sector.</a:t>
            </a:r>
          </a:p>
          <a:p>
            <a:endParaRPr lang="en-US" dirty="0">
              <a:solidFill>
                <a:schemeClr val="tx1"/>
              </a:solidFill>
            </a:endParaRPr>
          </a:p>
        </p:txBody>
      </p:sp>
    </p:spTree>
    <p:extLst>
      <p:ext uri="{BB962C8B-B14F-4D97-AF65-F5344CB8AC3E}">
        <p14:creationId xmlns:p14="http://schemas.microsoft.com/office/powerpoint/2010/main" val="3299007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E57D6-6A75-7536-46FD-DCA91C44A66A}"/>
              </a:ext>
            </a:extLst>
          </p:cNvPr>
          <p:cNvSpPr>
            <a:spLocks noGrp="1"/>
          </p:cNvSpPr>
          <p:nvPr>
            <p:ph type="title"/>
          </p:nvPr>
        </p:nvSpPr>
        <p:spPr/>
        <p:txBody>
          <a:bodyPr/>
          <a:lstStyle/>
          <a:p>
            <a:r>
              <a:rPr lang="en-GB" b="1" dirty="0"/>
              <a:t>Slide 2 – Table of Contents</a:t>
            </a:r>
            <a:br>
              <a:rPr lang="en-GB" b="1" dirty="0"/>
            </a:br>
            <a:endParaRPr lang="en-US" dirty="0"/>
          </a:p>
        </p:txBody>
      </p:sp>
      <p:sp>
        <p:nvSpPr>
          <p:cNvPr id="3" name="Content Placeholder 2">
            <a:extLst>
              <a:ext uri="{FF2B5EF4-FFF2-40B4-BE49-F238E27FC236}">
                <a16:creationId xmlns:a16="http://schemas.microsoft.com/office/drawing/2014/main" id="{64206450-1958-0D52-BD9A-12B1A81D1AAF}"/>
              </a:ext>
            </a:extLst>
          </p:cNvPr>
          <p:cNvSpPr>
            <a:spLocks noGrp="1"/>
          </p:cNvSpPr>
          <p:nvPr>
            <p:ph idx="1"/>
          </p:nvPr>
        </p:nvSpPr>
        <p:spPr/>
        <p:txBody>
          <a:bodyPr>
            <a:noAutofit/>
          </a:bodyPr>
          <a:lstStyle/>
          <a:p>
            <a:r>
              <a:rPr lang="en-GB" sz="1300" dirty="0"/>
              <a:t>Introduction to Tesco </a:t>
            </a:r>
          </a:p>
          <a:p>
            <a:r>
              <a:rPr lang="en-GB" sz="1300" dirty="0"/>
              <a:t>Importance of Recruitment</a:t>
            </a:r>
          </a:p>
          <a:p>
            <a:r>
              <a:rPr lang="en-GB" sz="1300" dirty="0"/>
              <a:t>Job Role Overview – Customer Assistant</a:t>
            </a:r>
          </a:p>
          <a:p>
            <a:r>
              <a:rPr lang="en-GB" sz="1300" dirty="0"/>
              <a:t>Job Analysis</a:t>
            </a:r>
          </a:p>
          <a:p>
            <a:r>
              <a:rPr lang="en-GB" sz="1300" dirty="0"/>
              <a:t>Job Description</a:t>
            </a:r>
          </a:p>
          <a:p>
            <a:r>
              <a:rPr lang="en-GB" sz="1300" dirty="0"/>
              <a:t>Person Specification</a:t>
            </a:r>
          </a:p>
          <a:p>
            <a:r>
              <a:rPr lang="en-GB" sz="1300" dirty="0"/>
              <a:t>Recruitment Process</a:t>
            </a:r>
          </a:p>
          <a:p>
            <a:r>
              <a:rPr lang="en-GB" sz="1300" dirty="0"/>
              <a:t>Selection Process</a:t>
            </a:r>
          </a:p>
          <a:p>
            <a:r>
              <a:rPr lang="en-GB" sz="1300" dirty="0"/>
              <a:t>Onboarding Process</a:t>
            </a:r>
          </a:p>
          <a:p>
            <a:r>
              <a:rPr lang="en-GB" sz="1300" dirty="0"/>
              <a:t>Introduction to Learning &amp; Development</a:t>
            </a:r>
          </a:p>
          <a:p>
            <a:r>
              <a:rPr lang="en-GB" sz="1300" dirty="0"/>
              <a:t>Training Needs Analysis</a:t>
            </a:r>
          </a:p>
          <a:p>
            <a:r>
              <a:rPr lang="en-GB" sz="1300" dirty="0"/>
              <a:t>Behaviourist Learning Theory</a:t>
            </a:r>
          </a:p>
          <a:p>
            <a:r>
              <a:rPr lang="en-GB" sz="1300" dirty="0"/>
              <a:t>Cognitivist Learning Theory</a:t>
            </a:r>
          </a:p>
          <a:p>
            <a:r>
              <a:rPr lang="en-GB" sz="1300" dirty="0"/>
              <a:t>Humanist / Experiential Learning Theory</a:t>
            </a:r>
          </a:p>
          <a:p>
            <a:r>
              <a:rPr lang="en-GB" sz="1300" dirty="0"/>
              <a:t>Conclusion</a:t>
            </a:r>
          </a:p>
          <a:p>
            <a:r>
              <a:rPr lang="en-GB" sz="1300" dirty="0"/>
              <a:t>References</a:t>
            </a:r>
          </a:p>
        </p:txBody>
      </p:sp>
    </p:spTree>
    <p:extLst>
      <p:ext uri="{BB962C8B-B14F-4D97-AF65-F5344CB8AC3E}">
        <p14:creationId xmlns:p14="http://schemas.microsoft.com/office/powerpoint/2010/main" val="3557319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A2B93-3C39-0CFD-1A2A-82B97574E813}"/>
              </a:ext>
            </a:extLst>
          </p:cNvPr>
          <p:cNvSpPr>
            <a:spLocks noGrp="1"/>
          </p:cNvSpPr>
          <p:nvPr>
            <p:ph type="title"/>
          </p:nvPr>
        </p:nvSpPr>
        <p:spPr>
          <a:xfrm>
            <a:off x="838200" y="231339"/>
            <a:ext cx="10515600" cy="1125251"/>
          </a:xfrm>
        </p:spPr>
        <p:txBody>
          <a:bodyPr>
            <a:normAutofit fontScale="90000"/>
          </a:bodyPr>
          <a:lstStyle/>
          <a:p>
            <a:r>
              <a:rPr lang="en-GB" b="1" dirty="0"/>
              <a:t>Slide 3 – Introduction to Tesco </a:t>
            </a:r>
            <a:br>
              <a:rPr lang="en-GB" b="1" dirty="0"/>
            </a:br>
            <a:endParaRPr lang="en-US" dirty="0"/>
          </a:p>
        </p:txBody>
      </p:sp>
      <p:pic>
        <p:nvPicPr>
          <p:cNvPr id="6" name="Content Placeholder 5">
            <a:extLst>
              <a:ext uri="{FF2B5EF4-FFF2-40B4-BE49-F238E27FC236}">
                <a16:creationId xmlns:a16="http://schemas.microsoft.com/office/drawing/2014/main" id="{AE668A10-AA1D-09E0-4534-8F6362C2407B}"/>
              </a:ext>
            </a:extLst>
          </p:cNvPr>
          <p:cNvPicPr>
            <a:picLocks noGrp="1" noChangeAspect="1"/>
          </p:cNvPicPr>
          <p:nvPr>
            <p:ph idx="1"/>
          </p:nvPr>
        </p:nvPicPr>
        <p:blipFill>
          <a:blip r:embed="rId2"/>
          <a:stretch>
            <a:fillRect/>
          </a:stretch>
        </p:blipFill>
        <p:spPr>
          <a:xfrm>
            <a:off x="7938654" y="681036"/>
            <a:ext cx="3415146" cy="2407373"/>
          </a:xfrm>
          <a:prstGeom prst="rect">
            <a:avLst/>
          </a:prstGeom>
        </p:spPr>
      </p:pic>
      <p:sp>
        <p:nvSpPr>
          <p:cNvPr id="7" name="Rectangle: Rounded Corners 6">
            <a:extLst>
              <a:ext uri="{FF2B5EF4-FFF2-40B4-BE49-F238E27FC236}">
                <a16:creationId xmlns:a16="http://schemas.microsoft.com/office/drawing/2014/main" id="{3274E179-B7C5-5B60-1B53-BDAAA145123C}"/>
              </a:ext>
            </a:extLst>
          </p:cNvPr>
          <p:cNvSpPr/>
          <p:nvPr/>
        </p:nvSpPr>
        <p:spPr>
          <a:xfrm>
            <a:off x="7134224" y="3538106"/>
            <a:ext cx="5024006" cy="2638857"/>
          </a:xfrm>
          <a:prstGeom prst="roundRect">
            <a:avLst/>
          </a:prstGeom>
          <a:solidFill>
            <a:schemeClr val="accent1">
              <a:lumMod val="50000"/>
            </a:schemeClr>
          </a:solidFill>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Founded in 1919</a:t>
            </a:r>
          </a:p>
          <a:p>
            <a:r>
              <a:rPr lang="en-GB" dirty="0"/>
              <a:t>One of the UK’s largest retail organisations</a:t>
            </a:r>
          </a:p>
          <a:p>
            <a:r>
              <a:rPr lang="en-GB" dirty="0"/>
              <a:t>Operates supermarkets, convenience stores &amp; online services</a:t>
            </a:r>
          </a:p>
          <a:p>
            <a:r>
              <a:rPr lang="en-GB" dirty="0"/>
              <a:t>Employs over 300,000 staff globally</a:t>
            </a:r>
          </a:p>
          <a:p>
            <a:r>
              <a:rPr lang="en-GB" dirty="0"/>
              <a:t>Customer-focused business strategy</a:t>
            </a:r>
          </a:p>
          <a:p>
            <a:pPr algn="ctr"/>
            <a:endParaRPr lang="en-US" dirty="0"/>
          </a:p>
        </p:txBody>
      </p:sp>
      <p:sp>
        <p:nvSpPr>
          <p:cNvPr id="9" name="Rectangle: Rounded Corners 8">
            <a:extLst>
              <a:ext uri="{FF2B5EF4-FFF2-40B4-BE49-F238E27FC236}">
                <a16:creationId xmlns:a16="http://schemas.microsoft.com/office/drawing/2014/main" id="{92A11CF6-FE26-D968-0CA1-90C940474AE5}"/>
              </a:ext>
            </a:extLst>
          </p:cNvPr>
          <p:cNvSpPr/>
          <p:nvPr/>
        </p:nvSpPr>
        <p:spPr>
          <a:xfrm>
            <a:off x="33770" y="1015280"/>
            <a:ext cx="6869545" cy="5790045"/>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Tesco was founded in 1919 and has grown to become one of the largest retail organisations in the United Kingdom. It operates across multiple store formats, including large supermarkets, smaller convenience stores, and online grocery platforms. The organisation employs over 300,000 people globally, making human resource management a critical strategic function.</a:t>
            </a:r>
          </a:p>
          <a:p>
            <a:r>
              <a:rPr lang="en-GB" dirty="0"/>
              <a:t>Tesco’s overall business strategy focuses on delivering value, convenience, and high-quality customer service. In a competitive retail environment, customer experience is a key differentiator. Therefore, frontline employees such as Customer Assistants play a vital role in maintaining service standards and shaping customer perceptions of the brand.</a:t>
            </a:r>
          </a:p>
          <a:p>
            <a:endParaRPr lang="en-GB" dirty="0"/>
          </a:p>
          <a:p>
            <a:r>
              <a:rPr lang="en-GB" dirty="0"/>
              <a:t>Because of this, recruitment and development processes must be structured, fair, and strategically aligned with organisational goals. The success of Tesco does not rely solely on pricing or product range, but also on the performance, behaviour, and engagement of its workforce. This highlights why effective HR practices are essential to sustaining operational efficiency and competitive advantage.</a:t>
            </a:r>
          </a:p>
        </p:txBody>
      </p:sp>
    </p:spTree>
    <p:extLst>
      <p:ext uri="{BB962C8B-B14F-4D97-AF65-F5344CB8AC3E}">
        <p14:creationId xmlns:p14="http://schemas.microsoft.com/office/powerpoint/2010/main" val="1914714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ADD9A-4A20-65F8-C79C-4C824B38B553}"/>
              </a:ext>
            </a:extLst>
          </p:cNvPr>
          <p:cNvSpPr>
            <a:spLocks noGrp="1"/>
          </p:cNvSpPr>
          <p:nvPr>
            <p:ph type="title"/>
          </p:nvPr>
        </p:nvSpPr>
        <p:spPr/>
        <p:txBody>
          <a:bodyPr/>
          <a:lstStyle/>
          <a:p>
            <a:r>
              <a:rPr lang="en-GB" b="1" dirty="0"/>
              <a:t>Slide 4 – Importance of Recruitment</a:t>
            </a:r>
            <a:br>
              <a:rPr lang="en-GB" b="1" dirty="0"/>
            </a:br>
            <a:endParaRPr lang="en-US" dirty="0"/>
          </a:p>
        </p:txBody>
      </p:sp>
      <p:pic>
        <p:nvPicPr>
          <p:cNvPr id="4" name="Content Placeholder 3">
            <a:extLst>
              <a:ext uri="{FF2B5EF4-FFF2-40B4-BE49-F238E27FC236}">
                <a16:creationId xmlns:a16="http://schemas.microsoft.com/office/drawing/2014/main" id="{425B271A-230D-5504-2B64-5316E829BE2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052954" y="1036814"/>
            <a:ext cx="3723409" cy="2285177"/>
          </a:xfrm>
          <a:prstGeom prst="rect">
            <a:avLst/>
          </a:prstGeom>
        </p:spPr>
      </p:pic>
      <p:sp>
        <p:nvSpPr>
          <p:cNvPr id="6" name="Rectangle: Rounded Corners 5">
            <a:extLst>
              <a:ext uri="{FF2B5EF4-FFF2-40B4-BE49-F238E27FC236}">
                <a16:creationId xmlns:a16="http://schemas.microsoft.com/office/drawing/2014/main" id="{2A921697-43BA-B883-C27B-ED974377B4D2}"/>
              </a:ext>
            </a:extLst>
          </p:cNvPr>
          <p:cNvSpPr/>
          <p:nvPr/>
        </p:nvSpPr>
        <p:spPr>
          <a:xfrm>
            <a:off x="7825220" y="4100576"/>
            <a:ext cx="3723409" cy="2285177"/>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Slide Content:</a:t>
            </a:r>
          </a:p>
          <a:p>
            <a:r>
              <a:rPr lang="en-GB" dirty="0"/>
              <a:t>Strategic HR function</a:t>
            </a:r>
          </a:p>
          <a:p>
            <a:r>
              <a:rPr lang="en-GB" dirty="0"/>
              <a:t>Ensures right competencies</a:t>
            </a:r>
          </a:p>
          <a:p>
            <a:r>
              <a:rPr lang="en-GB" dirty="0"/>
              <a:t>Reduces turnover</a:t>
            </a:r>
          </a:p>
          <a:p>
            <a:r>
              <a:rPr lang="en-GB" dirty="0"/>
              <a:t>Improves performance</a:t>
            </a:r>
          </a:p>
          <a:p>
            <a:pPr algn="ctr"/>
            <a:endParaRPr lang="en-US" dirty="0"/>
          </a:p>
        </p:txBody>
      </p:sp>
      <p:sp>
        <p:nvSpPr>
          <p:cNvPr id="7" name="Rectangle: Rounded Corners 6">
            <a:extLst>
              <a:ext uri="{FF2B5EF4-FFF2-40B4-BE49-F238E27FC236}">
                <a16:creationId xmlns:a16="http://schemas.microsoft.com/office/drawing/2014/main" id="{FDE1B24D-854E-EBE4-1FBC-EDE29921F645}"/>
              </a:ext>
            </a:extLst>
          </p:cNvPr>
          <p:cNvSpPr/>
          <p:nvPr/>
        </p:nvSpPr>
        <p:spPr>
          <a:xfrm>
            <a:off x="933163" y="1690688"/>
            <a:ext cx="5864514" cy="3865382"/>
          </a:xfrm>
          <a:prstGeom prst="roundRect">
            <a:avLst/>
          </a:prstGeom>
          <a:solidFill>
            <a:schemeClr val="accent1">
              <a:lumMod val="50000"/>
            </a:schemeClr>
          </a:solidFill>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Recruitment is a strategic activity that directly impacts organisational performance. In retail, selecting the wrong candidate can increase turnover and reduce service quality.</a:t>
            </a:r>
          </a:p>
          <a:p>
            <a:br>
              <a:rPr lang="en-GB" dirty="0"/>
            </a:br>
            <a:endParaRPr lang="en-GB" dirty="0"/>
          </a:p>
          <a:p>
            <a:r>
              <a:rPr lang="en-GB" dirty="0"/>
              <a:t>For Tesco, recruiting individuals with the correct skills and customer-focused attitudes ensures operational efficiency and brand consistency. A structured recruitment process improves fairness, reduces risk, and supports long-term business success.</a:t>
            </a:r>
          </a:p>
          <a:p>
            <a:pPr algn="ctr"/>
            <a:endParaRPr lang="en-US" dirty="0"/>
          </a:p>
        </p:txBody>
      </p:sp>
    </p:spTree>
    <p:extLst>
      <p:ext uri="{BB962C8B-B14F-4D97-AF65-F5344CB8AC3E}">
        <p14:creationId xmlns:p14="http://schemas.microsoft.com/office/powerpoint/2010/main" val="709755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45537-7D02-6F49-E753-669035930F62}"/>
              </a:ext>
            </a:extLst>
          </p:cNvPr>
          <p:cNvSpPr>
            <a:spLocks noGrp="1"/>
          </p:cNvSpPr>
          <p:nvPr>
            <p:ph type="title"/>
          </p:nvPr>
        </p:nvSpPr>
        <p:spPr/>
        <p:txBody>
          <a:bodyPr>
            <a:normAutofit fontScale="90000"/>
          </a:bodyPr>
          <a:lstStyle/>
          <a:p>
            <a:r>
              <a:rPr lang="en-GB" b="1" dirty="0"/>
              <a:t>Slide 5 – Job Role Overview: Customer Assistant</a:t>
            </a:r>
            <a:br>
              <a:rPr lang="en-GB" b="1" dirty="0"/>
            </a:br>
            <a:endParaRPr lang="en-US" dirty="0"/>
          </a:p>
        </p:txBody>
      </p:sp>
      <p:sp>
        <p:nvSpPr>
          <p:cNvPr id="4" name="Rectangle: Rounded Corners 3">
            <a:extLst>
              <a:ext uri="{FF2B5EF4-FFF2-40B4-BE49-F238E27FC236}">
                <a16:creationId xmlns:a16="http://schemas.microsoft.com/office/drawing/2014/main" id="{EC2FFB43-46CD-0177-2451-963D78294AD2}"/>
              </a:ext>
            </a:extLst>
          </p:cNvPr>
          <p:cNvSpPr/>
          <p:nvPr/>
        </p:nvSpPr>
        <p:spPr>
          <a:xfrm>
            <a:off x="838200" y="1825625"/>
            <a:ext cx="3064741" cy="3850049"/>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Slide Content:</a:t>
            </a:r>
          </a:p>
          <a:p>
            <a:r>
              <a:rPr lang="en-GB" dirty="0"/>
              <a:t>Frontline customer service role</a:t>
            </a:r>
          </a:p>
          <a:p>
            <a:r>
              <a:rPr lang="en-GB" dirty="0"/>
              <a:t>Operating tills and handling payments</a:t>
            </a:r>
          </a:p>
          <a:p>
            <a:r>
              <a:rPr lang="en-GB" dirty="0"/>
              <a:t>Stock replenishment</a:t>
            </a:r>
          </a:p>
          <a:p>
            <a:r>
              <a:rPr lang="en-GB" dirty="0"/>
              <a:t>Maintaining store standards</a:t>
            </a:r>
          </a:p>
          <a:p>
            <a:r>
              <a:rPr lang="en-GB" dirty="0"/>
              <a:t>Supporting team operations</a:t>
            </a:r>
          </a:p>
          <a:p>
            <a:pPr algn="ctr"/>
            <a:endParaRPr lang="en-US" dirty="0"/>
          </a:p>
        </p:txBody>
      </p:sp>
      <p:sp>
        <p:nvSpPr>
          <p:cNvPr id="5" name="Rectangle: Rounded Corners 4">
            <a:extLst>
              <a:ext uri="{FF2B5EF4-FFF2-40B4-BE49-F238E27FC236}">
                <a16:creationId xmlns:a16="http://schemas.microsoft.com/office/drawing/2014/main" id="{5C699EF7-F3F7-576E-7690-7FF73D78BB5C}"/>
              </a:ext>
            </a:extLst>
          </p:cNvPr>
          <p:cNvSpPr/>
          <p:nvPr/>
        </p:nvSpPr>
        <p:spPr>
          <a:xfrm>
            <a:off x="4217266" y="3750649"/>
            <a:ext cx="6058189" cy="2821419"/>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The Customer Assistant role is a frontline position within Tesco stores. It involves direct customer interaction, processing payments accurately, replenishing stock, and ensuring store presentation standards are maintained.</a:t>
            </a:r>
          </a:p>
          <a:p>
            <a:endParaRPr lang="en-GB" dirty="0"/>
          </a:p>
          <a:p>
            <a:r>
              <a:rPr lang="en-GB" dirty="0"/>
              <a:t>According to Tesco Careers, flexibility, teamwork and strong communication skills are essential for this role. As Customer Assistants represent the brand daily, their performance directly impacts customer satisfaction and loyalty.</a:t>
            </a:r>
          </a:p>
        </p:txBody>
      </p:sp>
      <p:pic>
        <p:nvPicPr>
          <p:cNvPr id="8" name="Picture 7">
            <a:extLst>
              <a:ext uri="{FF2B5EF4-FFF2-40B4-BE49-F238E27FC236}">
                <a16:creationId xmlns:a16="http://schemas.microsoft.com/office/drawing/2014/main" id="{42CA5A1B-DA99-8BC8-B10F-3EB177DBF8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1" y="1298863"/>
            <a:ext cx="4678090" cy="2334477"/>
          </a:xfrm>
          <a:prstGeom prst="rect">
            <a:avLst/>
          </a:prstGeom>
        </p:spPr>
      </p:pic>
    </p:spTree>
    <p:extLst>
      <p:ext uri="{BB962C8B-B14F-4D97-AF65-F5344CB8AC3E}">
        <p14:creationId xmlns:p14="http://schemas.microsoft.com/office/powerpoint/2010/main" val="19793920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D4BBB-7A9E-D48E-2C46-EDEAF1C05523}"/>
              </a:ext>
            </a:extLst>
          </p:cNvPr>
          <p:cNvSpPr>
            <a:spLocks noGrp="1"/>
          </p:cNvSpPr>
          <p:nvPr>
            <p:ph type="title"/>
          </p:nvPr>
        </p:nvSpPr>
        <p:spPr/>
        <p:txBody>
          <a:bodyPr/>
          <a:lstStyle/>
          <a:p>
            <a:r>
              <a:rPr lang="en-GB" b="1" dirty="0"/>
              <a:t>Slide 6 – Job Analysis</a:t>
            </a:r>
            <a:br>
              <a:rPr lang="en-GB" b="1" dirty="0"/>
            </a:br>
            <a:endParaRPr lang="en-US" dirty="0"/>
          </a:p>
        </p:txBody>
      </p:sp>
      <p:sp>
        <p:nvSpPr>
          <p:cNvPr id="5" name="Rectangle: Rounded Corners 4">
            <a:extLst>
              <a:ext uri="{FF2B5EF4-FFF2-40B4-BE49-F238E27FC236}">
                <a16:creationId xmlns:a16="http://schemas.microsoft.com/office/drawing/2014/main" id="{7E2FCD30-4CEC-088F-F645-E83F8B718C79}"/>
              </a:ext>
            </a:extLst>
          </p:cNvPr>
          <p:cNvSpPr/>
          <p:nvPr/>
        </p:nvSpPr>
        <p:spPr>
          <a:xfrm>
            <a:off x="6096000" y="145653"/>
            <a:ext cx="2617356" cy="3090069"/>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Slide Content:</a:t>
            </a:r>
          </a:p>
          <a:p>
            <a:r>
              <a:rPr lang="en-GB" dirty="0"/>
              <a:t>Identifies duties and responsibilities</a:t>
            </a:r>
          </a:p>
          <a:p>
            <a:r>
              <a:rPr lang="en-GB" dirty="0"/>
              <a:t>Defines required skills</a:t>
            </a:r>
          </a:p>
          <a:p>
            <a:r>
              <a:rPr lang="en-GB" dirty="0"/>
              <a:t>Establishes performance standards</a:t>
            </a:r>
          </a:p>
          <a:p>
            <a:r>
              <a:rPr lang="en-GB" dirty="0"/>
              <a:t>Supports fair recruitment decisions</a:t>
            </a:r>
          </a:p>
        </p:txBody>
      </p:sp>
      <p:sp>
        <p:nvSpPr>
          <p:cNvPr id="6" name="Rectangle: Rounded Corners 5">
            <a:extLst>
              <a:ext uri="{FF2B5EF4-FFF2-40B4-BE49-F238E27FC236}">
                <a16:creationId xmlns:a16="http://schemas.microsoft.com/office/drawing/2014/main" id="{254F381F-5DF1-E0C9-4541-9AE88A95B2F6}"/>
              </a:ext>
            </a:extLst>
          </p:cNvPr>
          <p:cNvSpPr/>
          <p:nvPr/>
        </p:nvSpPr>
        <p:spPr>
          <a:xfrm>
            <a:off x="3219450" y="4106428"/>
            <a:ext cx="8370455" cy="2386447"/>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Job analysis is the process of examining a role to identify its tasks, responsibilities and required competencies. For a Customer Assistant, this includes communication skills, time management and the ability to work under pressure.</a:t>
            </a:r>
          </a:p>
          <a:p>
            <a:endParaRPr lang="en-GB" dirty="0"/>
          </a:p>
          <a:p>
            <a:r>
              <a:rPr lang="en-GB" dirty="0"/>
              <a:t>Conducting job analysis ensures recruitment decisions are based on actual job requirements rather than assumptions. This improves fairness, clarity and selection accuracy.</a:t>
            </a:r>
          </a:p>
        </p:txBody>
      </p:sp>
      <p:pic>
        <p:nvPicPr>
          <p:cNvPr id="8" name="Picture 7">
            <a:extLst>
              <a:ext uri="{FF2B5EF4-FFF2-40B4-BE49-F238E27FC236}">
                <a16:creationId xmlns:a16="http://schemas.microsoft.com/office/drawing/2014/main" id="{1AB813F0-8965-D8CC-12BF-04F1B9595D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3550" y="1578354"/>
            <a:ext cx="3613894" cy="2116191"/>
          </a:xfrm>
          <a:prstGeom prst="rect">
            <a:avLst/>
          </a:prstGeom>
        </p:spPr>
      </p:pic>
    </p:spTree>
    <p:extLst>
      <p:ext uri="{BB962C8B-B14F-4D97-AF65-F5344CB8AC3E}">
        <p14:creationId xmlns:p14="http://schemas.microsoft.com/office/powerpoint/2010/main" val="3529775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D3AA7-EF75-F473-9215-A85B6F7A32B2}"/>
              </a:ext>
            </a:extLst>
          </p:cNvPr>
          <p:cNvSpPr>
            <a:spLocks noGrp="1"/>
          </p:cNvSpPr>
          <p:nvPr>
            <p:ph type="title"/>
          </p:nvPr>
        </p:nvSpPr>
        <p:spPr/>
        <p:txBody>
          <a:bodyPr/>
          <a:lstStyle/>
          <a:p>
            <a:r>
              <a:rPr lang="en-GB" b="1" dirty="0"/>
              <a:t>Slide 7 – Job Description</a:t>
            </a:r>
            <a:br>
              <a:rPr lang="en-GB" b="1" dirty="0"/>
            </a:br>
            <a:endParaRPr lang="en-US" dirty="0"/>
          </a:p>
        </p:txBody>
      </p:sp>
      <p:sp>
        <p:nvSpPr>
          <p:cNvPr id="4" name="Rectangle: Rounded Corners 3">
            <a:extLst>
              <a:ext uri="{FF2B5EF4-FFF2-40B4-BE49-F238E27FC236}">
                <a16:creationId xmlns:a16="http://schemas.microsoft.com/office/drawing/2014/main" id="{2AAE495F-43F6-B94A-1E21-33DCA47312C1}"/>
              </a:ext>
            </a:extLst>
          </p:cNvPr>
          <p:cNvSpPr/>
          <p:nvPr/>
        </p:nvSpPr>
        <p:spPr>
          <a:xfrm>
            <a:off x="838200" y="1600704"/>
            <a:ext cx="3266786" cy="3656591"/>
          </a:xfrm>
          <a:prstGeom prst="roundRect">
            <a:avLst>
              <a:gd name="adj" fmla="val 0"/>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Slide Content:</a:t>
            </a:r>
          </a:p>
          <a:p>
            <a:br>
              <a:rPr lang="en-GB" dirty="0"/>
            </a:br>
            <a:endParaRPr lang="en-GB" dirty="0"/>
          </a:p>
          <a:p>
            <a:r>
              <a:rPr lang="en-GB" dirty="0"/>
              <a:t>Key Responsibilities:</a:t>
            </a:r>
          </a:p>
          <a:p>
            <a:r>
              <a:rPr lang="en-GB" dirty="0"/>
              <a:t>Deliver high-quality customer service</a:t>
            </a:r>
          </a:p>
          <a:p>
            <a:r>
              <a:rPr lang="en-GB" dirty="0"/>
              <a:t>Process transactions accurately</a:t>
            </a:r>
          </a:p>
          <a:p>
            <a:r>
              <a:rPr lang="en-GB" dirty="0"/>
              <a:t>Maintain stock availability</a:t>
            </a:r>
          </a:p>
          <a:p>
            <a:r>
              <a:rPr lang="en-GB" dirty="0"/>
              <a:t>Follow health and safety policies</a:t>
            </a:r>
          </a:p>
          <a:p>
            <a:r>
              <a:rPr lang="en-GB" dirty="0"/>
              <a:t>Support team objectives</a:t>
            </a:r>
          </a:p>
          <a:p>
            <a:pPr algn="ctr"/>
            <a:endParaRPr lang="en-US" dirty="0"/>
          </a:p>
        </p:txBody>
      </p:sp>
      <p:sp>
        <p:nvSpPr>
          <p:cNvPr id="5" name="Rectangle: Rounded Corners 4">
            <a:extLst>
              <a:ext uri="{FF2B5EF4-FFF2-40B4-BE49-F238E27FC236}">
                <a16:creationId xmlns:a16="http://schemas.microsoft.com/office/drawing/2014/main" id="{A357A044-F575-347E-FE21-D57B0327C9D0}"/>
              </a:ext>
            </a:extLst>
          </p:cNvPr>
          <p:cNvSpPr/>
          <p:nvPr/>
        </p:nvSpPr>
        <p:spPr>
          <a:xfrm>
            <a:off x="5615972" y="3776590"/>
            <a:ext cx="6437483" cy="2961409"/>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The job description outlines the key responsibilities and expectations of the Customer Assistant role. It provides clarity for both the employer and the employee.</a:t>
            </a:r>
            <a:br>
              <a:rPr lang="en-GB" dirty="0"/>
            </a:br>
            <a:endParaRPr lang="en-GB" dirty="0"/>
          </a:p>
          <a:p>
            <a:r>
              <a:rPr lang="en-GB" dirty="0"/>
              <a:t>Clear job descriptions reduce misunderstandings and support performance management. In a large organisation like Tesco, consistency across stores is essential, making structured documentation critical.</a:t>
            </a:r>
          </a:p>
        </p:txBody>
      </p:sp>
      <p:pic>
        <p:nvPicPr>
          <p:cNvPr id="7" name="Picture 6">
            <a:extLst>
              <a:ext uri="{FF2B5EF4-FFF2-40B4-BE49-F238E27FC236}">
                <a16:creationId xmlns:a16="http://schemas.microsoft.com/office/drawing/2014/main" id="{E2995017-9E40-FBAA-D429-54D2879519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42091" y="257320"/>
            <a:ext cx="2785243" cy="3319532"/>
          </a:xfrm>
          <a:prstGeom prst="rect">
            <a:avLst/>
          </a:prstGeom>
        </p:spPr>
      </p:pic>
    </p:spTree>
    <p:extLst>
      <p:ext uri="{BB962C8B-B14F-4D97-AF65-F5344CB8AC3E}">
        <p14:creationId xmlns:p14="http://schemas.microsoft.com/office/powerpoint/2010/main" val="3259848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794A5-6071-1C10-2B5F-A8FD9A07F1CC}"/>
              </a:ext>
            </a:extLst>
          </p:cNvPr>
          <p:cNvSpPr>
            <a:spLocks noGrp="1"/>
          </p:cNvSpPr>
          <p:nvPr>
            <p:ph type="title"/>
          </p:nvPr>
        </p:nvSpPr>
        <p:spPr/>
        <p:txBody>
          <a:bodyPr/>
          <a:lstStyle/>
          <a:p>
            <a:r>
              <a:rPr lang="en-GB" b="1" dirty="0"/>
              <a:t>Slide 8 – Person Specification</a:t>
            </a:r>
            <a:br>
              <a:rPr lang="en-GB" b="1" dirty="0"/>
            </a:br>
            <a:endParaRPr lang="en-US" dirty="0"/>
          </a:p>
        </p:txBody>
      </p:sp>
      <p:sp>
        <p:nvSpPr>
          <p:cNvPr id="4" name="Rectangle: Rounded Corners 3">
            <a:extLst>
              <a:ext uri="{FF2B5EF4-FFF2-40B4-BE49-F238E27FC236}">
                <a16:creationId xmlns:a16="http://schemas.microsoft.com/office/drawing/2014/main" id="{CDFBC4FD-0E23-788F-6C1A-7A8902B688EA}"/>
              </a:ext>
            </a:extLst>
          </p:cNvPr>
          <p:cNvSpPr/>
          <p:nvPr/>
        </p:nvSpPr>
        <p:spPr>
          <a:xfrm>
            <a:off x="519546" y="1690688"/>
            <a:ext cx="3954318" cy="4351338"/>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Slide Content:</a:t>
            </a:r>
          </a:p>
          <a:p>
            <a:br>
              <a:rPr lang="en-GB" dirty="0"/>
            </a:br>
            <a:endParaRPr lang="en-GB" dirty="0"/>
          </a:p>
          <a:p>
            <a:r>
              <a:rPr lang="en-GB" dirty="0"/>
              <a:t>Essential Criteria:</a:t>
            </a:r>
          </a:p>
          <a:p>
            <a:r>
              <a:rPr lang="en-GB" dirty="0"/>
              <a:t>Strong communication skills</a:t>
            </a:r>
          </a:p>
          <a:p>
            <a:r>
              <a:rPr lang="en-GB" dirty="0"/>
              <a:t>Teamwork ability</a:t>
            </a:r>
          </a:p>
          <a:p>
            <a:r>
              <a:rPr lang="en-GB" dirty="0"/>
              <a:t>Reliability and punctuality</a:t>
            </a:r>
          </a:p>
          <a:p>
            <a:r>
              <a:rPr lang="en-GB" dirty="0"/>
              <a:t>Customer-focused attitude</a:t>
            </a:r>
          </a:p>
          <a:p>
            <a:br>
              <a:rPr lang="en-GB" dirty="0"/>
            </a:br>
            <a:endParaRPr lang="en-GB" dirty="0"/>
          </a:p>
          <a:p>
            <a:r>
              <a:rPr lang="en-GB" dirty="0"/>
              <a:t>Desirable Criteria:</a:t>
            </a:r>
          </a:p>
          <a:p>
            <a:r>
              <a:rPr lang="en-GB" dirty="0"/>
              <a:t>Previous retail experience</a:t>
            </a:r>
          </a:p>
          <a:p>
            <a:r>
              <a:rPr lang="en-GB" dirty="0"/>
              <a:t>Flexible availability</a:t>
            </a:r>
          </a:p>
          <a:p>
            <a:pPr algn="ctr"/>
            <a:endParaRPr lang="en-US" dirty="0"/>
          </a:p>
        </p:txBody>
      </p:sp>
      <p:sp>
        <p:nvSpPr>
          <p:cNvPr id="5" name="Rectangle: Rounded Corners 4">
            <a:extLst>
              <a:ext uri="{FF2B5EF4-FFF2-40B4-BE49-F238E27FC236}">
                <a16:creationId xmlns:a16="http://schemas.microsoft.com/office/drawing/2014/main" id="{1D54D391-BE02-DF26-1F99-2C82AD170A17}"/>
              </a:ext>
            </a:extLst>
          </p:cNvPr>
          <p:cNvSpPr/>
          <p:nvPr/>
        </p:nvSpPr>
        <p:spPr>
          <a:xfrm>
            <a:off x="5883564" y="2670608"/>
            <a:ext cx="5858164" cy="3822267"/>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The person specification translates the job analysis into measurable candidate criteria. It outlines the skills, qualities and behaviours required for successful performance.</a:t>
            </a:r>
          </a:p>
          <a:p>
            <a:endParaRPr lang="en-GB" dirty="0"/>
          </a:p>
          <a:p>
            <a:r>
              <a:rPr lang="en-GB" dirty="0"/>
              <a:t>Essential criteria ensure minimum competency for the role, while desirable criteria help differentiate between candidates. By separating these categories, Tesco can shortlist applicants objectively and fairly. This structured approach supports equality and reduces unconscious bias during recruitment.</a:t>
            </a:r>
          </a:p>
          <a:p>
            <a:pPr algn="ctr"/>
            <a:endParaRPr lang="en-US" dirty="0"/>
          </a:p>
        </p:txBody>
      </p:sp>
      <p:pic>
        <p:nvPicPr>
          <p:cNvPr id="6" name="Picture 5">
            <a:extLst>
              <a:ext uri="{FF2B5EF4-FFF2-40B4-BE49-F238E27FC236}">
                <a16:creationId xmlns:a16="http://schemas.microsoft.com/office/drawing/2014/main" id="{3599116D-A8ED-FF71-68AF-8625AE23E0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18138" y="399183"/>
            <a:ext cx="3164219" cy="1781465"/>
          </a:xfrm>
          <a:prstGeom prst="rect">
            <a:avLst/>
          </a:prstGeom>
        </p:spPr>
      </p:pic>
    </p:spTree>
    <p:extLst>
      <p:ext uri="{BB962C8B-B14F-4D97-AF65-F5344CB8AC3E}">
        <p14:creationId xmlns:p14="http://schemas.microsoft.com/office/powerpoint/2010/main" val="490057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CF2E4-1F6F-174B-ACE5-9CC053B4EC98}"/>
              </a:ext>
            </a:extLst>
          </p:cNvPr>
          <p:cNvSpPr>
            <a:spLocks noGrp="1"/>
          </p:cNvSpPr>
          <p:nvPr>
            <p:ph type="title"/>
          </p:nvPr>
        </p:nvSpPr>
        <p:spPr/>
        <p:txBody>
          <a:bodyPr/>
          <a:lstStyle/>
          <a:p>
            <a:r>
              <a:rPr lang="en-GB" b="1" dirty="0"/>
              <a:t>Slide 9 – Recruitment Process</a:t>
            </a:r>
            <a:br>
              <a:rPr lang="en-GB" b="1" dirty="0"/>
            </a:br>
            <a:endParaRPr lang="en-US" dirty="0"/>
          </a:p>
        </p:txBody>
      </p:sp>
      <p:sp>
        <p:nvSpPr>
          <p:cNvPr id="4" name="Rectangle: Rounded Corners 3">
            <a:extLst>
              <a:ext uri="{FF2B5EF4-FFF2-40B4-BE49-F238E27FC236}">
                <a16:creationId xmlns:a16="http://schemas.microsoft.com/office/drawing/2014/main" id="{3896267B-0573-9A05-3513-934554C75FD4}"/>
              </a:ext>
            </a:extLst>
          </p:cNvPr>
          <p:cNvSpPr/>
          <p:nvPr/>
        </p:nvSpPr>
        <p:spPr>
          <a:xfrm>
            <a:off x="566016" y="1629892"/>
            <a:ext cx="2718377" cy="3252355"/>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Slide Content:</a:t>
            </a:r>
          </a:p>
          <a:p>
            <a:r>
              <a:rPr lang="en-GB" dirty="0"/>
              <a:t>Workforce planning</a:t>
            </a:r>
          </a:p>
          <a:p>
            <a:r>
              <a:rPr lang="en-GB" dirty="0"/>
              <a:t>Job advertisement (Tesco Careers website)</a:t>
            </a:r>
          </a:p>
          <a:p>
            <a:r>
              <a:rPr lang="en-GB" dirty="0"/>
              <a:t>Online application submission</a:t>
            </a:r>
          </a:p>
          <a:p>
            <a:r>
              <a:rPr lang="en-GB" dirty="0"/>
              <a:t>Shortlisting based on criteria</a:t>
            </a:r>
          </a:p>
          <a:p>
            <a:pPr algn="ctr"/>
            <a:endParaRPr lang="en-US" dirty="0"/>
          </a:p>
        </p:txBody>
      </p:sp>
      <p:sp>
        <p:nvSpPr>
          <p:cNvPr id="6" name="Rectangle: Rounded Corners 5">
            <a:extLst>
              <a:ext uri="{FF2B5EF4-FFF2-40B4-BE49-F238E27FC236}">
                <a16:creationId xmlns:a16="http://schemas.microsoft.com/office/drawing/2014/main" id="{10A386A0-2D72-955F-7CB6-AC062BF1AFA5}"/>
              </a:ext>
            </a:extLst>
          </p:cNvPr>
          <p:cNvSpPr/>
          <p:nvPr/>
        </p:nvSpPr>
        <p:spPr>
          <a:xfrm>
            <a:off x="3818948" y="2843429"/>
            <a:ext cx="4995429" cy="4014571"/>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Tesco follows a structured recruitment process beginning with workforce planning to identify staffing needs. Vacancies are advertised through the Tesco Careers website and other online platforms.</a:t>
            </a:r>
          </a:p>
          <a:p>
            <a:br>
              <a:rPr lang="en-GB" dirty="0"/>
            </a:br>
            <a:endParaRPr lang="en-GB" dirty="0"/>
          </a:p>
          <a:p>
            <a:r>
              <a:rPr lang="en-GB" dirty="0"/>
              <a:t>Applications are screened against the person specification to ensure alignment with role requirements. This systematic approach ensures fairness, transparency and efficiency in attracting suitable candidates.</a:t>
            </a:r>
          </a:p>
          <a:p>
            <a:pPr algn="ctr"/>
            <a:endParaRPr lang="en-US" dirty="0"/>
          </a:p>
        </p:txBody>
      </p:sp>
      <p:pic>
        <p:nvPicPr>
          <p:cNvPr id="10" name="Picture 9">
            <a:extLst>
              <a:ext uri="{FF2B5EF4-FFF2-40B4-BE49-F238E27FC236}">
                <a16:creationId xmlns:a16="http://schemas.microsoft.com/office/drawing/2014/main" id="{A34B7A30-0BC6-57F0-A607-3F329B0364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11767" y="775348"/>
            <a:ext cx="3676588" cy="2068081"/>
          </a:xfrm>
          <a:prstGeom prst="rect">
            <a:avLst/>
          </a:prstGeom>
        </p:spPr>
      </p:pic>
    </p:spTree>
    <p:extLst>
      <p:ext uri="{BB962C8B-B14F-4D97-AF65-F5344CB8AC3E}">
        <p14:creationId xmlns:p14="http://schemas.microsoft.com/office/powerpoint/2010/main" val="2166623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24320-327A-1B4B-044E-8AD3D36B0AC1}"/>
              </a:ext>
            </a:extLst>
          </p:cNvPr>
          <p:cNvSpPr>
            <a:spLocks noGrp="1"/>
          </p:cNvSpPr>
          <p:nvPr>
            <p:ph type="title"/>
          </p:nvPr>
        </p:nvSpPr>
        <p:spPr/>
        <p:txBody>
          <a:bodyPr/>
          <a:lstStyle/>
          <a:p>
            <a:r>
              <a:rPr lang="en-GB" b="1" dirty="0"/>
              <a:t>Slide 10 – Selection Process</a:t>
            </a:r>
            <a:br>
              <a:rPr lang="en-GB" b="1" dirty="0"/>
            </a:br>
            <a:endParaRPr lang="en-US" dirty="0"/>
          </a:p>
        </p:txBody>
      </p:sp>
      <p:sp>
        <p:nvSpPr>
          <p:cNvPr id="4" name="Rectangle: Rounded Corners 3">
            <a:extLst>
              <a:ext uri="{FF2B5EF4-FFF2-40B4-BE49-F238E27FC236}">
                <a16:creationId xmlns:a16="http://schemas.microsoft.com/office/drawing/2014/main" id="{3EE59B44-B8AD-BD87-7C7C-218D17F41181}"/>
              </a:ext>
            </a:extLst>
          </p:cNvPr>
          <p:cNvSpPr/>
          <p:nvPr/>
        </p:nvSpPr>
        <p:spPr>
          <a:xfrm>
            <a:off x="519545" y="1336962"/>
            <a:ext cx="3295650" cy="2473037"/>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Slide Content:</a:t>
            </a:r>
          </a:p>
          <a:p>
            <a:r>
              <a:rPr lang="en-GB" dirty="0"/>
              <a:t>Structured interviews</a:t>
            </a:r>
          </a:p>
          <a:p>
            <a:r>
              <a:rPr lang="en-GB" dirty="0"/>
              <a:t>Competency-based questions</a:t>
            </a:r>
          </a:p>
          <a:p>
            <a:r>
              <a:rPr lang="en-GB" dirty="0"/>
              <a:t>Right to work verification</a:t>
            </a:r>
          </a:p>
          <a:p>
            <a:r>
              <a:rPr lang="en-GB" dirty="0"/>
              <a:t>Reference checks</a:t>
            </a:r>
          </a:p>
          <a:p>
            <a:pPr algn="ctr"/>
            <a:endParaRPr lang="en-US" dirty="0"/>
          </a:p>
        </p:txBody>
      </p:sp>
      <p:sp>
        <p:nvSpPr>
          <p:cNvPr id="5" name="Rectangle: Rounded Corners 4">
            <a:extLst>
              <a:ext uri="{FF2B5EF4-FFF2-40B4-BE49-F238E27FC236}">
                <a16:creationId xmlns:a16="http://schemas.microsoft.com/office/drawing/2014/main" id="{EB15B082-6502-84BE-2BE9-4E7543AA6665}"/>
              </a:ext>
            </a:extLst>
          </p:cNvPr>
          <p:cNvSpPr/>
          <p:nvPr/>
        </p:nvSpPr>
        <p:spPr>
          <a:xfrm>
            <a:off x="3815195" y="2662525"/>
            <a:ext cx="5506605" cy="4037447"/>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The selection process evaluates whether shortlisted candidates meet both technical and behavioural requirements. Tesco commonly uses structured interviews to ensure consistency and fairness.</a:t>
            </a:r>
          </a:p>
          <a:p>
            <a:endParaRPr lang="en-GB" dirty="0"/>
          </a:p>
          <a:p>
            <a:r>
              <a:rPr lang="en-GB" dirty="0"/>
              <a:t>Competency-based questions assess how candidates handled previous situations, which helps predict future performance. Legal checks, including right to work verification and references, ensure compliance with UK employment regulations.</a:t>
            </a:r>
            <a:br>
              <a:rPr lang="en-GB" dirty="0"/>
            </a:br>
            <a:endParaRPr lang="en-GB" dirty="0"/>
          </a:p>
          <a:p>
            <a:r>
              <a:rPr lang="en-GB" dirty="0"/>
              <a:t>Structured selection improves reliability and reduces hiring errors.</a:t>
            </a:r>
          </a:p>
          <a:p>
            <a:pPr algn="ctr"/>
            <a:endParaRPr lang="en-US" dirty="0"/>
          </a:p>
        </p:txBody>
      </p:sp>
      <p:pic>
        <p:nvPicPr>
          <p:cNvPr id="6" name="Picture 5">
            <a:extLst>
              <a:ext uri="{FF2B5EF4-FFF2-40B4-BE49-F238E27FC236}">
                <a16:creationId xmlns:a16="http://schemas.microsoft.com/office/drawing/2014/main" id="{A63A8FAE-947B-81A2-0561-71E1303113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5616" y="205770"/>
            <a:ext cx="3392368" cy="2262383"/>
          </a:xfrm>
          <a:prstGeom prst="rect">
            <a:avLst/>
          </a:prstGeom>
        </p:spPr>
      </p:pic>
    </p:spTree>
    <p:extLst>
      <p:ext uri="{BB962C8B-B14F-4D97-AF65-F5344CB8AC3E}">
        <p14:creationId xmlns:p14="http://schemas.microsoft.com/office/powerpoint/2010/main" val="3510870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D5A2A-1251-A131-D99B-EE4D2282928E}"/>
              </a:ext>
            </a:extLst>
          </p:cNvPr>
          <p:cNvSpPr>
            <a:spLocks noGrp="1"/>
          </p:cNvSpPr>
          <p:nvPr>
            <p:ph type="title"/>
          </p:nvPr>
        </p:nvSpPr>
        <p:spPr/>
        <p:txBody>
          <a:bodyPr/>
          <a:lstStyle/>
          <a:p>
            <a:r>
              <a:rPr lang="en-GB" b="1" dirty="0"/>
              <a:t>Slide 11 – Onboarding Process</a:t>
            </a:r>
            <a:br>
              <a:rPr lang="en-GB" b="1" dirty="0"/>
            </a:br>
            <a:endParaRPr lang="en-US" dirty="0"/>
          </a:p>
        </p:txBody>
      </p:sp>
      <p:sp>
        <p:nvSpPr>
          <p:cNvPr id="4" name="Rectangle: Rounded Corners 3">
            <a:extLst>
              <a:ext uri="{FF2B5EF4-FFF2-40B4-BE49-F238E27FC236}">
                <a16:creationId xmlns:a16="http://schemas.microsoft.com/office/drawing/2014/main" id="{CF77510A-0C58-42D8-1E16-806C5F3F0286}"/>
              </a:ext>
            </a:extLst>
          </p:cNvPr>
          <p:cNvSpPr/>
          <p:nvPr/>
        </p:nvSpPr>
        <p:spPr>
          <a:xfrm>
            <a:off x="838200" y="1825625"/>
            <a:ext cx="2983922" cy="2512651"/>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Slide Content:</a:t>
            </a:r>
          </a:p>
          <a:p>
            <a:r>
              <a:rPr lang="en-GB" dirty="0"/>
              <a:t>Formal induction programme</a:t>
            </a:r>
          </a:p>
          <a:p>
            <a:r>
              <a:rPr lang="en-GB" dirty="0"/>
              <a:t>Health &amp; safety training</a:t>
            </a:r>
          </a:p>
          <a:p>
            <a:r>
              <a:rPr lang="en-GB" dirty="0"/>
              <a:t>Till and system training</a:t>
            </a:r>
          </a:p>
          <a:p>
            <a:r>
              <a:rPr lang="en-GB" dirty="0"/>
              <a:t>Shadowing experienced colleagues</a:t>
            </a:r>
          </a:p>
          <a:p>
            <a:pPr algn="ctr"/>
            <a:endParaRPr lang="en-US" dirty="0"/>
          </a:p>
        </p:txBody>
      </p:sp>
      <p:sp>
        <p:nvSpPr>
          <p:cNvPr id="5" name="Rectangle: Rounded Corners 4">
            <a:extLst>
              <a:ext uri="{FF2B5EF4-FFF2-40B4-BE49-F238E27FC236}">
                <a16:creationId xmlns:a16="http://schemas.microsoft.com/office/drawing/2014/main" id="{535D44B1-CB24-68EA-029F-DC73B73C34E8}"/>
              </a:ext>
            </a:extLst>
          </p:cNvPr>
          <p:cNvSpPr/>
          <p:nvPr/>
        </p:nvSpPr>
        <p:spPr>
          <a:xfrm>
            <a:off x="5392304" y="1027906"/>
            <a:ext cx="5171786" cy="5598101"/>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Onboarding is the structured process of integrating new employees into the organisation. At Tesco, this begins with an induction programme that introduces company values, policies and safety procedures.</a:t>
            </a:r>
          </a:p>
          <a:p>
            <a:br>
              <a:rPr lang="en-GB" dirty="0"/>
            </a:br>
            <a:endParaRPr lang="en-GB" dirty="0"/>
          </a:p>
          <a:p>
            <a:r>
              <a:rPr lang="en-GB" dirty="0"/>
              <a:t>Operational training, such as till systems and store procedures, ensures employees can perform tasks confidently. Shadowing experienced colleagues supports practical learning and social integration into the team.</a:t>
            </a:r>
          </a:p>
          <a:p>
            <a:br>
              <a:rPr lang="en-GB" dirty="0"/>
            </a:br>
            <a:endParaRPr lang="en-GB" dirty="0"/>
          </a:p>
          <a:p>
            <a:r>
              <a:rPr lang="en-GB" dirty="0"/>
              <a:t>Effective onboarding reduces early staff turnover and increases employee confidence, which positively impacts performance and customer service.</a:t>
            </a:r>
          </a:p>
          <a:p>
            <a:pPr algn="ctr"/>
            <a:endParaRPr lang="en-US" dirty="0"/>
          </a:p>
        </p:txBody>
      </p:sp>
      <p:pic>
        <p:nvPicPr>
          <p:cNvPr id="6" name="Picture 5">
            <a:extLst>
              <a:ext uri="{FF2B5EF4-FFF2-40B4-BE49-F238E27FC236}">
                <a16:creationId xmlns:a16="http://schemas.microsoft.com/office/drawing/2014/main" id="{08F64C5E-DEBC-5DC6-2D59-E0275747B9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696" y="4662946"/>
            <a:ext cx="3132607" cy="1963061"/>
          </a:xfrm>
          <a:prstGeom prst="rect">
            <a:avLst/>
          </a:prstGeom>
        </p:spPr>
      </p:pic>
    </p:spTree>
    <p:extLst>
      <p:ext uri="{BB962C8B-B14F-4D97-AF65-F5344CB8AC3E}">
        <p14:creationId xmlns:p14="http://schemas.microsoft.com/office/powerpoint/2010/main" val="2861008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93F3-D7FA-BE64-EE0B-5F96DF91DD4B}"/>
              </a:ext>
            </a:extLst>
          </p:cNvPr>
          <p:cNvSpPr>
            <a:spLocks noGrp="1"/>
          </p:cNvSpPr>
          <p:nvPr>
            <p:ph type="title"/>
          </p:nvPr>
        </p:nvSpPr>
        <p:spPr/>
        <p:txBody>
          <a:bodyPr>
            <a:normAutofit fontScale="90000"/>
          </a:bodyPr>
          <a:lstStyle/>
          <a:p>
            <a:r>
              <a:rPr lang="en-GB" b="1" dirty="0"/>
              <a:t>Slide 12 – Introduction to Learning &amp; Development</a:t>
            </a:r>
            <a:br>
              <a:rPr lang="en-GB" b="1" dirty="0"/>
            </a:br>
            <a:endParaRPr lang="en-US" dirty="0"/>
          </a:p>
        </p:txBody>
      </p:sp>
      <p:sp>
        <p:nvSpPr>
          <p:cNvPr id="6" name="Rectangle: Rounded Corners 5">
            <a:extLst>
              <a:ext uri="{FF2B5EF4-FFF2-40B4-BE49-F238E27FC236}">
                <a16:creationId xmlns:a16="http://schemas.microsoft.com/office/drawing/2014/main" id="{37407DB8-ADC3-691F-F9CA-2BF1E179E940}"/>
              </a:ext>
            </a:extLst>
          </p:cNvPr>
          <p:cNvSpPr/>
          <p:nvPr/>
        </p:nvSpPr>
        <p:spPr>
          <a:xfrm>
            <a:off x="635000" y="1690688"/>
            <a:ext cx="3290453" cy="2400879"/>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Slide Content:</a:t>
            </a:r>
          </a:p>
          <a:p>
            <a:r>
              <a:rPr lang="en-GB" dirty="0"/>
              <a:t>Continuous skills improvement</a:t>
            </a:r>
          </a:p>
          <a:p>
            <a:r>
              <a:rPr lang="en-GB" dirty="0"/>
              <a:t>Enhances performance</a:t>
            </a:r>
          </a:p>
          <a:p>
            <a:r>
              <a:rPr lang="en-GB" dirty="0"/>
              <a:t>Increases motivation</a:t>
            </a:r>
          </a:p>
          <a:p>
            <a:r>
              <a:rPr lang="en-GB" dirty="0"/>
              <a:t>Supports business objectives</a:t>
            </a:r>
          </a:p>
          <a:p>
            <a:pPr algn="ctr"/>
            <a:endParaRPr lang="en-US" dirty="0"/>
          </a:p>
        </p:txBody>
      </p:sp>
      <p:sp>
        <p:nvSpPr>
          <p:cNvPr id="7" name="Rectangle: Rounded Corners 6">
            <a:extLst>
              <a:ext uri="{FF2B5EF4-FFF2-40B4-BE49-F238E27FC236}">
                <a16:creationId xmlns:a16="http://schemas.microsoft.com/office/drawing/2014/main" id="{02C63088-C0EB-AEAA-A29D-F3BAAF272521}"/>
              </a:ext>
            </a:extLst>
          </p:cNvPr>
          <p:cNvSpPr/>
          <p:nvPr/>
        </p:nvSpPr>
        <p:spPr>
          <a:xfrm>
            <a:off x="4860925" y="2448933"/>
            <a:ext cx="5922241" cy="3986936"/>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Learning and Development is an ongoing strategic process within HR management. In a dynamic retail environment like Tesco, employees must continuously adapt to new technologies, policies and customer expectations.</a:t>
            </a:r>
          </a:p>
          <a:p>
            <a:br>
              <a:rPr lang="en-GB" dirty="0"/>
            </a:br>
            <a:endParaRPr lang="en-GB" dirty="0"/>
          </a:p>
          <a:p>
            <a:r>
              <a:rPr lang="en-GB" dirty="0"/>
              <a:t>Investing in development improves productivity, reduces operational errors and increases employee motivation. When employees feel supported in their growth, engagement levels rise, which strengthens organisational performance and service quality.</a:t>
            </a:r>
          </a:p>
          <a:p>
            <a:pPr algn="ctr"/>
            <a:endParaRPr lang="en-US" dirty="0"/>
          </a:p>
        </p:txBody>
      </p:sp>
    </p:spTree>
    <p:extLst>
      <p:ext uri="{BB962C8B-B14F-4D97-AF65-F5344CB8AC3E}">
        <p14:creationId xmlns:p14="http://schemas.microsoft.com/office/powerpoint/2010/main" val="2852915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C5048-21E4-EF74-D626-CB805A9DAF3F}"/>
              </a:ext>
            </a:extLst>
          </p:cNvPr>
          <p:cNvSpPr>
            <a:spLocks noGrp="1"/>
          </p:cNvSpPr>
          <p:nvPr>
            <p:ph type="title"/>
          </p:nvPr>
        </p:nvSpPr>
        <p:spPr/>
        <p:txBody>
          <a:bodyPr/>
          <a:lstStyle/>
          <a:p>
            <a:r>
              <a:rPr lang="en-GB" b="1" dirty="0"/>
              <a:t>Slide 13 – Training Needs Analysis (TNA)</a:t>
            </a:r>
            <a:br>
              <a:rPr lang="en-GB" b="1" dirty="0"/>
            </a:br>
            <a:endParaRPr lang="en-US" dirty="0"/>
          </a:p>
        </p:txBody>
      </p:sp>
      <p:sp>
        <p:nvSpPr>
          <p:cNvPr id="4" name="Rectangle: Rounded Corners 3">
            <a:extLst>
              <a:ext uri="{FF2B5EF4-FFF2-40B4-BE49-F238E27FC236}">
                <a16:creationId xmlns:a16="http://schemas.microsoft.com/office/drawing/2014/main" id="{F28389BF-F3EA-BB20-A0BC-8E0BBD8BA4C7}"/>
              </a:ext>
            </a:extLst>
          </p:cNvPr>
          <p:cNvSpPr/>
          <p:nvPr/>
        </p:nvSpPr>
        <p:spPr>
          <a:xfrm>
            <a:off x="838200" y="1690688"/>
            <a:ext cx="3237923" cy="2559629"/>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Slide Content:</a:t>
            </a:r>
          </a:p>
          <a:p>
            <a:r>
              <a:rPr lang="en-GB" dirty="0"/>
              <a:t>Identifies performance gaps</a:t>
            </a:r>
          </a:p>
          <a:p>
            <a:r>
              <a:rPr lang="en-GB" dirty="0"/>
              <a:t>Assesses current skill levels</a:t>
            </a:r>
          </a:p>
          <a:p>
            <a:r>
              <a:rPr lang="en-GB" dirty="0"/>
              <a:t>Aligns training with store objectives</a:t>
            </a:r>
          </a:p>
          <a:p>
            <a:r>
              <a:rPr lang="en-GB" dirty="0"/>
              <a:t>Improves cost efficiency </a:t>
            </a:r>
          </a:p>
          <a:p>
            <a:pPr algn="ctr"/>
            <a:endParaRPr lang="en-US" dirty="0"/>
          </a:p>
        </p:txBody>
      </p:sp>
      <p:sp>
        <p:nvSpPr>
          <p:cNvPr id="5" name="Rectangle: Rounded Corners 4">
            <a:extLst>
              <a:ext uri="{FF2B5EF4-FFF2-40B4-BE49-F238E27FC236}">
                <a16:creationId xmlns:a16="http://schemas.microsoft.com/office/drawing/2014/main" id="{042C16E7-3E37-941E-04D5-2CAC50B1B8A4}"/>
              </a:ext>
            </a:extLst>
          </p:cNvPr>
          <p:cNvSpPr/>
          <p:nvPr/>
        </p:nvSpPr>
        <p:spPr>
          <a:xfrm>
            <a:off x="4300682" y="1614920"/>
            <a:ext cx="5888181" cy="4877955"/>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Training Needs Analysis is used to determine the difference between current performance and required performance standards. For a Customer Assistant, this may include communication improvements, digital system training or customer complaint handling.</a:t>
            </a:r>
          </a:p>
          <a:p>
            <a:br>
              <a:rPr lang="en-GB" dirty="0"/>
            </a:br>
            <a:endParaRPr lang="en-GB" dirty="0"/>
          </a:p>
          <a:p>
            <a:r>
              <a:rPr lang="en-GB" dirty="0"/>
              <a:t>By identifying specific skill gaps, Tesco ensures training is targeted and relevant rather than generic. This improves cost-effectiveness and ensures development initiatives directly support operational objectives.</a:t>
            </a:r>
          </a:p>
          <a:p>
            <a:br>
              <a:rPr lang="en-GB" dirty="0"/>
            </a:br>
            <a:endParaRPr lang="en-GB" dirty="0"/>
          </a:p>
          <a:p>
            <a:r>
              <a:rPr lang="en-GB" dirty="0"/>
              <a:t>TNA ensures that training contributes to measurable performance improvement.</a:t>
            </a:r>
          </a:p>
          <a:p>
            <a:pPr algn="ctr"/>
            <a:endParaRPr lang="en-US" dirty="0"/>
          </a:p>
        </p:txBody>
      </p:sp>
    </p:spTree>
    <p:extLst>
      <p:ext uri="{BB962C8B-B14F-4D97-AF65-F5344CB8AC3E}">
        <p14:creationId xmlns:p14="http://schemas.microsoft.com/office/powerpoint/2010/main" val="41667700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965F4-6AB9-138A-6060-54F9E6A3CFEA}"/>
              </a:ext>
            </a:extLst>
          </p:cNvPr>
          <p:cNvSpPr>
            <a:spLocks noGrp="1"/>
          </p:cNvSpPr>
          <p:nvPr>
            <p:ph type="title"/>
          </p:nvPr>
        </p:nvSpPr>
        <p:spPr/>
        <p:txBody>
          <a:bodyPr/>
          <a:lstStyle/>
          <a:p>
            <a:r>
              <a:rPr lang="en-GB" b="1" dirty="0"/>
              <a:t>Slide 14 – Behaviourist Learning Theory</a:t>
            </a:r>
            <a:br>
              <a:rPr lang="en-GB" b="1" dirty="0"/>
            </a:br>
            <a:endParaRPr lang="en-US" dirty="0"/>
          </a:p>
        </p:txBody>
      </p:sp>
      <p:sp>
        <p:nvSpPr>
          <p:cNvPr id="4" name="Rectangle: Rounded Corners 3">
            <a:extLst>
              <a:ext uri="{FF2B5EF4-FFF2-40B4-BE49-F238E27FC236}">
                <a16:creationId xmlns:a16="http://schemas.microsoft.com/office/drawing/2014/main" id="{39D25AEE-6131-4F3F-2B30-236C1AEEC588}"/>
              </a:ext>
            </a:extLst>
          </p:cNvPr>
          <p:cNvSpPr/>
          <p:nvPr/>
        </p:nvSpPr>
        <p:spPr>
          <a:xfrm>
            <a:off x="670791" y="1452417"/>
            <a:ext cx="3463636" cy="2703946"/>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Slide Content:</a:t>
            </a:r>
          </a:p>
          <a:p>
            <a:r>
              <a:rPr lang="en-GB" dirty="0"/>
              <a:t>Learning through repetition</a:t>
            </a:r>
          </a:p>
          <a:p>
            <a:r>
              <a:rPr lang="en-GB" dirty="0"/>
              <a:t>Reinforcement of correct behaviour</a:t>
            </a:r>
          </a:p>
          <a:p>
            <a:r>
              <a:rPr lang="en-GB" dirty="0"/>
              <a:t>Observable performance improvement</a:t>
            </a:r>
          </a:p>
          <a:p>
            <a:r>
              <a:rPr lang="en-GB" dirty="0"/>
              <a:t>Task-focused training</a:t>
            </a:r>
          </a:p>
          <a:p>
            <a:pPr algn="ctr"/>
            <a:endParaRPr lang="en-US" dirty="0"/>
          </a:p>
        </p:txBody>
      </p:sp>
      <p:sp>
        <p:nvSpPr>
          <p:cNvPr id="5" name="Rectangle: Rounded Corners 4">
            <a:extLst>
              <a:ext uri="{FF2B5EF4-FFF2-40B4-BE49-F238E27FC236}">
                <a16:creationId xmlns:a16="http://schemas.microsoft.com/office/drawing/2014/main" id="{53D9B11B-1221-D063-7535-FE07328A86C0}"/>
              </a:ext>
            </a:extLst>
          </p:cNvPr>
          <p:cNvSpPr/>
          <p:nvPr/>
        </p:nvSpPr>
        <p:spPr>
          <a:xfrm>
            <a:off x="4555258" y="1212274"/>
            <a:ext cx="5431559" cy="5280601"/>
          </a:xfrm>
          <a:prstGeom prst="roundRect">
            <a:avLst>
              <a:gd name="adj" fmla="val 0"/>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Behaviourist learning theory suggests that learning occurs through repetition and reinforcement. In a retail setting such as Tesco , this can be seen in operational training.</a:t>
            </a:r>
          </a:p>
          <a:p>
            <a:br>
              <a:rPr lang="en-GB" dirty="0"/>
            </a:br>
            <a:endParaRPr lang="en-GB" dirty="0"/>
          </a:p>
          <a:p>
            <a:r>
              <a:rPr lang="en-GB" dirty="0"/>
              <a:t>For example, Customer Assistants practise till transactions repeatedly until accuracy and speed improve. Positive reinforcement, such as feedback from supervisors, strengthens correct behaviours. This approach is particularly effective for routine tasks that require consistency and precision.</a:t>
            </a:r>
          </a:p>
          <a:p>
            <a:br>
              <a:rPr lang="en-GB" dirty="0"/>
            </a:br>
            <a:endParaRPr lang="en-GB" dirty="0"/>
          </a:p>
          <a:p>
            <a:r>
              <a:rPr lang="en-GB" dirty="0"/>
              <a:t>Behaviourist methods therefore support reliable operational performance within Tesco stores.</a:t>
            </a:r>
          </a:p>
          <a:p>
            <a:pPr algn="ctr"/>
            <a:endParaRPr lang="en-US" dirty="0"/>
          </a:p>
        </p:txBody>
      </p:sp>
      <p:pic>
        <p:nvPicPr>
          <p:cNvPr id="10" name="Picture 9">
            <a:extLst>
              <a:ext uri="{FF2B5EF4-FFF2-40B4-BE49-F238E27FC236}">
                <a16:creationId xmlns:a16="http://schemas.microsoft.com/office/drawing/2014/main" id="{980333B8-E138-A0FB-E91E-4B2922BC6F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666" y="4286808"/>
            <a:ext cx="3365885" cy="2237549"/>
          </a:xfrm>
          <a:prstGeom prst="rect">
            <a:avLst/>
          </a:prstGeom>
        </p:spPr>
      </p:pic>
    </p:spTree>
    <p:extLst>
      <p:ext uri="{BB962C8B-B14F-4D97-AF65-F5344CB8AC3E}">
        <p14:creationId xmlns:p14="http://schemas.microsoft.com/office/powerpoint/2010/main" val="26359214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FED59-C4B0-88C8-E1D7-D3CBBE7F4228}"/>
              </a:ext>
            </a:extLst>
          </p:cNvPr>
          <p:cNvSpPr>
            <a:spLocks noGrp="1"/>
          </p:cNvSpPr>
          <p:nvPr>
            <p:ph type="title"/>
          </p:nvPr>
        </p:nvSpPr>
        <p:spPr/>
        <p:txBody>
          <a:bodyPr/>
          <a:lstStyle/>
          <a:p>
            <a:r>
              <a:rPr lang="en-GB" b="1" dirty="0"/>
              <a:t>Slide 15 – Cognitivist Learning Theory</a:t>
            </a:r>
            <a:br>
              <a:rPr lang="en-GB" b="1" dirty="0"/>
            </a:br>
            <a:endParaRPr lang="en-US" dirty="0"/>
          </a:p>
        </p:txBody>
      </p:sp>
      <p:sp>
        <p:nvSpPr>
          <p:cNvPr id="4" name="Rectangle: Rounded Corners 3">
            <a:extLst>
              <a:ext uri="{FF2B5EF4-FFF2-40B4-BE49-F238E27FC236}">
                <a16:creationId xmlns:a16="http://schemas.microsoft.com/office/drawing/2014/main" id="{82B3FF7B-1F8A-CFB0-9839-EB854F14D515}"/>
              </a:ext>
            </a:extLst>
          </p:cNvPr>
          <p:cNvSpPr/>
          <p:nvPr/>
        </p:nvSpPr>
        <p:spPr>
          <a:xfrm>
            <a:off x="1178214" y="1690688"/>
            <a:ext cx="2804968" cy="2350221"/>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Slide Content:</a:t>
            </a:r>
          </a:p>
          <a:p>
            <a:r>
              <a:rPr lang="en-GB" dirty="0"/>
              <a:t>Focuses on understanding</a:t>
            </a:r>
          </a:p>
          <a:p>
            <a:r>
              <a:rPr lang="en-GB" dirty="0"/>
              <a:t>Information processing</a:t>
            </a:r>
          </a:p>
          <a:p>
            <a:r>
              <a:rPr lang="en-GB" dirty="0"/>
              <a:t>Decision-making skills</a:t>
            </a:r>
          </a:p>
          <a:p>
            <a:r>
              <a:rPr lang="en-GB" dirty="0"/>
              <a:t>Problem-solving ability</a:t>
            </a:r>
          </a:p>
          <a:p>
            <a:pPr algn="ctr"/>
            <a:endParaRPr lang="en-US" dirty="0"/>
          </a:p>
        </p:txBody>
      </p:sp>
      <p:sp>
        <p:nvSpPr>
          <p:cNvPr id="5" name="Rectangle: Rounded Corners 4">
            <a:extLst>
              <a:ext uri="{FF2B5EF4-FFF2-40B4-BE49-F238E27FC236}">
                <a16:creationId xmlns:a16="http://schemas.microsoft.com/office/drawing/2014/main" id="{D48909B7-1AC8-F8A0-8052-F6A631966265}"/>
              </a:ext>
            </a:extLst>
          </p:cNvPr>
          <p:cNvSpPr/>
          <p:nvPr/>
        </p:nvSpPr>
        <p:spPr>
          <a:xfrm>
            <a:off x="4323196" y="1385454"/>
            <a:ext cx="6690590" cy="4791363"/>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Cognitivist learning theory focuses on how individuals process and understand information. Rather than simply repeating tasks, employees must comprehend policies, procedures and customer service standards.</a:t>
            </a:r>
          </a:p>
          <a:p>
            <a:br>
              <a:rPr lang="en-GB" dirty="0"/>
            </a:br>
            <a:endParaRPr lang="en-GB" dirty="0"/>
          </a:p>
          <a:p>
            <a:r>
              <a:rPr lang="en-GB" dirty="0"/>
              <a:t>At Tesco, this is evident when employees are trained on company policies or health and safety regulations. Understanding the reasoning behind procedures improves independent decision-making and adaptability.</a:t>
            </a:r>
          </a:p>
          <a:p>
            <a:br>
              <a:rPr lang="en-GB" dirty="0"/>
            </a:br>
            <a:endParaRPr lang="en-GB" dirty="0"/>
          </a:p>
          <a:p>
            <a:r>
              <a:rPr lang="en-GB" dirty="0"/>
              <a:t>This approach strengthens problem-solving skills, which are essential in dynamic retail environments.</a:t>
            </a:r>
          </a:p>
          <a:p>
            <a:pPr algn="ctr"/>
            <a:endParaRPr lang="en-US" dirty="0"/>
          </a:p>
        </p:txBody>
      </p:sp>
      <p:pic>
        <p:nvPicPr>
          <p:cNvPr id="6" name="Picture 5">
            <a:extLst>
              <a:ext uri="{FF2B5EF4-FFF2-40B4-BE49-F238E27FC236}">
                <a16:creationId xmlns:a16="http://schemas.microsoft.com/office/drawing/2014/main" id="{EA78500A-97E6-87A3-2C5A-81626DEE4D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8214" y="4191361"/>
            <a:ext cx="2804967" cy="2350221"/>
          </a:xfrm>
          <a:prstGeom prst="rect">
            <a:avLst/>
          </a:prstGeom>
        </p:spPr>
      </p:pic>
    </p:spTree>
    <p:extLst>
      <p:ext uri="{BB962C8B-B14F-4D97-AF65-F5344CB8AC3E}">
        <p14:creationId xmlns:p14="http://schemas.microsoft.com/office/powerpoint/2010/main" val="3140465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6C960-782B-CFC2-D339-0201754B5002}"/>
              </a:ext>
            </a:extLst>
          </p:cNvPr>
          <p:cNvSpPr>
            <a:spLocks noGrp="1"/>
          </p:cNvSpPr>
          <p:nvPr>
            <p:ph type="title"/>
          </p:nvPr>
        </p:nvSpPr>
        <p:spPr/>
        <p:txBody>
          <a:bodyPr>
            <a:normAutofit fontScale="90000"/>
          </a:bodyPr>
          <a:lstStyle/>
          <a:p>
            <a:r>
              <a:rPr lang="en-GB" b="1" dirty="0"/>
              <a:t>Slide 16 – Humanist / Experiential Learning Theory</a:t>
            </a:r>
            <a:br>
              <a:rPr lang="en-GB" b="1" dirty="0"/>
            </a:br>
            <a:endParaRPr lang="en-US" dirty="0"/>
          </a:p>
        </p:txBody>
      </p:sp>
      <p:sp>
        <p:nvSpPr>
          <p:cNvPr id="4" name="Rectangle: Rounded Corners 3">
            <a:extLst>
              <a:ext uri="{FF2B5EF4-FFF2-40B4-BE49-F238E27FC236}">
                <a16:creationId xmlns:a16="http://schemas.microsoft.com/office/drawing/2014/main" id="{0F2D7878-D9B5-E8AD-9EF1-6A12D15044AC}"/>
              </a:ext>
            </a:extLst>
          </p:cNvPr>
          <p:cNvSpPr/>
          <p:nvPr/>
        </p:nvSpPr>
        <p:spPr>
          <a:xfrm>
            <a:off x="838200" y="1690688"/>
            <a:ext cx="2949286" cy="2328719"/>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Slide Content:</a:t>
            </a:r>
          </a:p>
          <a:p>
            <a:r>
              <a:rPr lang="en-GB" dirty="0"/>
              <a:t>Learning through experience</a:t>
            </a:r>
          </a:p>
          <a:p>
            <a:r>
              <a:rPr lang="en-GB" dirty="0"/>
              <a:t>Reflection and feedback</a:t>
            </a:r>
          </a:p>
          <a:p>
            <a:r>
              <a:rPr lang="en-GB" dirty="0"/>
              <a:t>Personal growth focus</a:t>
            </a:r>
          </a:p>
          <a:p>
            <a:r>
              <a:rPr lang="en-GB" dirty="0"/>
              <a:t>Employee engagement</a:t>
            </a:r>
          </a:p>
          <a:p>
            <a:pPr algn="ctr"/>
            <a:endParaRPr lang="en-US" dirty="0"/>
          </a:p>
        </p:txBody>
      </p:sp>
      <p:sp>
        <p:nvSpPr>
          <p:cNvPr id="5" name="Rectangle: Rounded Corners 4">
            <a:extLst>
              <a:ext uri="{FF2B5EF4-FFF2-40B4-BE49-F238E27FC236}">
                <a16:creationId xmlns:a16="http://schemas.microsoft.com/office/drawing/2014/main" id="{76AFA44D-C651-EEF7-BD56-1BF9C40A1E9E}"/>
              </a:ext>
            </a:extLst>
          </p:cNvPr>
          <p:cNvSpPr/>
          <p:nvPr/>
        </p:nvSpPr>
        <p:spPr>
          <a:xfrm>
            <a:off x="4488872" y="1142639"/>
            <a:ext cx="6163541" cy="4572721"/>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Humanist and experiential learning theories emphasise personal development and self-reflection. Employees learn most effectively when actively involved in real situations.</a:t>
            </a:r>
          </a:p>
          <a:p>
            <a:br>
              <a:rPr lang="en-GB" dirty="0"/>
            </a:br>
            <a:endParaRPr lang="en-GB" dirty="0"/>
          </a:p>
          <a:p>
            <a:r>
              <a:rPr lang="en-GB" dirty="0"/>
              <a:t>For Customer Assistants, interacting with customers provides practical learning opportunities. Feedback from supervisors encourages reflection and continuous improvement.</a:t>
            </a:r>
          </a:p>
          <a:p>
            <a:br>
              <a:rPr lang="en-GB" dirty="0"/>
            </a:br>
            <a:endParaRPr lang="en-GB" dirty="0"/>
          </a:p>
          <a:p>
            <a:r>
              <a:rPr lang="en-GB" dirty="0"/>
              <a:t>This approach develops not only technical skills but also emotional intelligence and confidence, which are essential in customer-facing roles.</a:t>
            </a:r>
          </a:p>
          <a:p>
            <a:pPr algn="ctr"/>
            <a:endParaRPr lang="en-US" dirty="0"/>
          </a:p>
        </p:txBody>
      </p:sp>
    </p:spTree>
    <p:extLst>
      <p:ext uri="{BB962C8B-B14F-4D97-AF65-F5344CB8AC3E}">
        <p14:creationId xmlns:p14="http://schemas.microsoft.com/office/powerpoint/2010/main" val="1018957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C45C0-AAB4-5969-69C8-344CF90A18F8}"/>
              </a:ext>
            </a:extLst>
          </p:cNvPr>
          <p:cNvSpPr>
            <a:spLocks noGrp="1"/>
          </p:cNvSpPr>
          <p:nvPr>
            <p:ph type="title"/>
          </p:nvPr>
        </p:nvSpPr>
        <p:spPr/>
        <p:txBody>
          <a:bodyPr/>
          <a:lstStyle/>
          <a:p>
            <a:r>
              <a:rPr lang="en-GB" b="1" dirty="0"/>
              <a:t>Slide 16 – Conclusion</a:t>
            </a:r>
            <a:br>
              <a:rPr lang="en-GB" b="1" dirty="0"/>
            </a:br>
            <a:endParaRPr lang="en-US" dirty="0"/>
          </a:p>
        </p:txBody>
      </p:sp>
      <p:sp>
        <p:nvSpPr>
          <p:cNvPr id="4" name="Rectangle: Rounded Corners 3">
            <a:extLst>
              <a:ext uri="{FF2B5EF4-FFF2-40B4-BE49-F238E27FC236}">
                <a16:creationId xmlns:a16="http://schemas.microsoft.com/office/drawing/2014/main" id="{5C79366A-DE9C-3116-5184-F3B46FDAD091}"/>
              </a:ext>
            </a:extLst>
          </p:cNvPr>
          <p:cNvSpPr/>
          <p:nvPr/>
        </p:nvSpPr>
        <p:spPr>
          <a:xfrm>
            <a:off x="838200" y="1640031"/>
            <a:ext cx="4358409" cy="2097811"/>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Slide Content:</a:t>
            </a:r>
          </a:p>
          <a:p>
            <a:r>
              <a:rPr lang="en-GB" dirty="0"/>
              <a:t>Strategic recruitment ensures suitable candidates</a:t>
            </a:r>
          </a:p>
          <a:p>
            <a:r>
              <a:rPr lang="en-GB" dirty="0"/>
              <a:t>Structured selection improves fairness</a:t>
            </a:r>
          </a:p>
          <a:p>
            <a:r>
              <a:rPr lang="en-GB" dirty="0"/>
              <a:t>Learning theories strengthen training</a:t>
            </a:r>
          </a:p>
          <a:p>
            <a:r>
              <a:rPr lang="en-GB" dirty="0"/>
              <a:t>Supports Tesco’s operational success</a:t>
            </a:r>
          </a:p>
          <a:p>
            <a:pPr algn="ctr"/>
            <a:endParaRPr lang="en-US" dirty="0"/>
          </a:p>
        </p:txBody>
      </p:sp>
      <p:sp>
        <p:nvSpPr>
          <p:cNvPr id="5" name="Rectangle: Rounded Corners 4">
            <a:extLst>
              <a:ext uri="{FF2B5EF4-FFF2-40B4-BE49-F238E27FC236}">
                <a16:creationId xmlns:a16="http://schemas.microsoft.com/office/drawing/2014/main" id="{D7DE3230-91CF-8081-355B-0281759004CE}"/>
              </a:ext>
            </a:extLst>
          </p:cNvPr>
          <p:cNvSpPr/>
          <p:nvPr/>
        </p:nvSpPr>
        <p:spPr>
          <a:xfrm>
            <a:off x="5190259" y="1690688"/>
            <a:ext cx="5344968" cy="4486130"/>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In conclusion, effective recruitment and development are critical to organisational success. Through structured job analysis, clear person specifications and fair selection processes, Tesco ensures the right individuals are hired.</a:t>
            </a:r>
          </a:p>
          <a:p>
            <a:br>
              <a:rPr lang="en-GB" dirty="0"/>
            </a:br>
            <a:endParaRPr lang="en-GB" dirty="0"/>
          </a:p>
          <a:p>
            <a:r>
              <a:rPr lang="en-GB" dirty="0"/>
              <a:t>Applying recognised learning theories strengthens training programmes and supports continuous improvement. Together, these HR practices enhance service quality, employee engagement and operational performance, reinforcing Tesco’s competitive position within the UK retail sector.</a:t>
            </a:r>
          </a:p>
          <a:p>
            <a:pPr algn="ctr"/>
            <a:endParaRPr lang="en-US" dirty="0"/>
          </a:p>
        </p:txBody>
      </p:sp>
      <p:pic>
        <p:nvPicPr>
          <p:cNvPr id="6" name="Picture 5">
            <a:extLst>
              <a:ext uri="{FF2B5EF4-FFF2-40B4-BE49-F238E27FC236}">
                <a16:creationId xmlns:a16="http://schemas.microsoft.com/office/drawing/2014/main" id="{D04B4275-2B73-8E15-BEB9-81DB4E1537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4029459"/>
            <a:ext cx="3984336" cy="2377019"/>
          </a:xfrm>
          <a:prstGeom prst="rect">
            <a:avLst/>
          </a:prstGeom>
        </p:spPr>
      </p:pic>
    </p:spTree>
    <p:extLst>
      <p:ext uri="{BB962C8B-B14F-4D97-AF65-F5344CB8AC3E}">
        <p14:creationId xmlns:p14="http://schemas.microsoft.com/office/powerpoint/2010/main" val="2840418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ED698-B819-696A-5514-53068BF1DC2B}"/>
              </a:ext>
            </a:extLst>
          </p:cNvPr>
          <p:cNvSpPr>
            <a:spLocks noGrp="1"/>
          </p:cNvSpPr>
          <p:nvPr>
            <p:ph type="title"/>
          </p:nvPr>
        </p:nvSpPr>
        <p:spPr/>
        <p:txBody>
          <a:bodyPr/>
          <a:lstStyle/>
          <a:p>
            <a:r>
              <a:rPr lang="en-GB" b="1" dirty="0"/>
              <a:t>Slide 17 – References</a:t>
            </a:r>
            <a:br>
              <a:rPr lang="en-GB" b="1" dirty="0"/>
            </a:br>
            <a:endParaRPr lang="en-US" dirty="0"/>
          </a:p>
        </p:txBody>
      </p:sp>
      <p:sp>
        <p:nvSpPr>
          <p:cNvPr id="4" name="Rectangle: Rounded Corners 3">
            <a:extLst>
              <a:ext uri="{FF2B5EF4-FFF2-40B4-BE49-F238E27FC236}">
                <a16:creationId xmlns:a16="http://schemas.microsoft.com/office/drawing/2014/main" id="{29FA71B3-F64A-F8B2-5C18-C23B5806CC44}"/>
              </a:ext>
            </a:extLst>
          </p:cNvPr>
          <p:cNvSpPr/>
          <p:nvPr/>
        </p:nvSpPr>
        <p:spPr>
          <a:xfrm>
            <a:off x="924213" y="1690688"/>
            <a:ext cx="6955559" cy="5167312"/>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Slide Content (Harvard Style)</a:t>
            </a:r>
          </a:p>
          <a:p>
            <a:br>
              <a:rPr lang="en-GB" dirty="0"/>
            </a:br>
            <a:endParaRPr lang="en-GB" dirty="0"/>
          </a:p>
          <a:p>
            <a:r>
              <a:rPr lang="en-GB" dirty="0"/>
              <a:t>Tesco (2025) Customer Assistant role. Available at: https://careers.tesco.com (Accessed: 2 March 2026).</a:t>
            </a:r>
          </a:p>
          <a:p>
            <a:br>
              <a:rPr lang="en-GB" dirty="0"/>
            </a:br>
            <a:endParaRPr lang="en-GB" dirty="0"/>
          </a:p>
          <a:p>
            <a:r>
              <a:rPr lang="en-GB" dirty="0"/>
              <a:t>Armstrong, M. (2020) Armstrong’s Handbook of Human Resource Management Practice. London: Kogan Page.</a:t>
            </a:r>
          </a:p>
          <a:p>
            <a:br>
              <a:rPr lang="en-GB" dirty="0"/>
            </a:br>
            <a:endParaRPr lang="en-GB" dirty="0"/>
          </a:p>
          <a:p>
            <a:r>
              <a:rPr lang="en-GB" dirty="0"/>
              <a:t>CIPD (2023) Recruitment and Selection Factsheet. Available at: https://</a:t>
            </a:r>
            <a:r>
              <a:rPr lang="en-GB" dirty="0" err="1"/>
              <a:t>www.cipd.co.uk</a:t>
            </a:r>
            <a:r>
              <a:rPr lang="en-GB" dirty="0"/>
              <a:t> (Accessed: 2 March 2026).</a:t>
            </a:r>
          </a:p>
          <a:p>
            <a:pPr algn="ctr"/>
            <a:endParaRPr lang="en-US" dirty="0"/>
          </a:p>
        </p:txBody>
      </p:sp>
    </p:spTree>
    <p:extLst>
      <p:ext uri="{BB962C8B-B14F-4D97-AF65-F5344CB8AC3E}">
        <p14:creationId xmlns:p14="http://schemas.microsoft.com/office/powerpoint/2010/main" val="4256770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03B74-2E91-E556-894E-2238AEE641A4}"/>
              </a:ext>
            </a:extLst>
          </p:cNvPr>
          <p:cNvSpPr>
            <a:spLocks noGrp="1"/>
          </p:cNvSpPr>
          <p:nvPr>
            <p:ph type="title"/>
          </p:nvPr>
        </p:nvSpPr>
        <p:spPr>
          <a:xfrm>
            <a:off x="838200" y="365125"/>
            <a:ext cx="10515600" cy="5725102"/>
          </a:xfrm>
        </p:spPr>
        <p:txBody>
          <a:bodyPr/>
          <a:lstStyle/>
          <a:p>
            <a:r>
              <a:rPr lang="en-GB" dirty="0"/>
              <a:t>Thank you for listening!!</a:t>
            </a:r>
            <a:endParaRPr lang="en-US" dirty="0"/>
          </a:p>
        </p:txBody>
      </p:sp>
    </p:spTree>
    <p:extLst>
      <p:ext uri="{BB962C8B-B14F-4D97-AF65-F5344CB8AC3E}">
        <p14:creationId xmlns:p14="http://schemas.microsoft.com/office/powerpoint/2010/main" val="15429202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Slide 1 – Cover Page   Slide Content: Recruitment and Learning &amp; Development Strategy Customer Assistant Role – Tesco Your Name: Iqra Sahak  Student ID: 2426716 Module:  Lecturer Date: 02/04/2026 </vt:lpstr>
      <vt:lpstr>Slide 2 – Table of Contents </vt:lpstr>
      <vt:lpstr>Slide 3 – Introduction to Tesco  </vt:lpstr>
      <vt:lpstr>Slide 4 – Importance of Recruitment </vt:lpstr>
      <vt:lpstr>Slide 5 – Job Role Overview: Customer Assistant </vt:lpstr>
      <vt:lpstr>Slide 6 – Job Analysis </vt:lpstr>
      <vt:lpstr>Slide 7 – Job Description </vt:lpstr>
      <vt:lpstr>Slide 8 – Person Specification </vt:lpstr>
      <vt:lpstr>Slide 9 – Recruitment Process </vt:lpstr>
      <vt:lpstr>Slide 10 – Selection Process </vt:lpstr>
      <vt:lpstr>Slide 11 – Onboarding Process </vt:lpstr>
      <vt:lpstr>Slide 12 – Introduction to Learning &amp; Development </vt:lpstr>
      <vt:lpstr>Slide 13 – Training Needs Analysis (TNA) </vt:lpstr>
      <vt:lpstr>Slide 14 – Behaviourist Learning Theory </vt:lpstr>
      <vt:lpstr>Slide 15 – Cognitivist Learning Theory </vt:lpstr>
      <vt:lpstr>Slide 16 – Humanist / Experiential Learning Theory </vt:lpstr>
      <vt:lpstr>Slide 16 – Conclusion </vt:lpstr>
      <vt:lpstr>Slide 17 – References </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 – Cover Page   Slide Content: Recruitment and Learning &amp; Development Strategy Customer Assistant Role – Tesco Your Name: Iqra Sahak  Student ID: 2426716 Module:  Lecturer Date: 02/04/2026 </dc:title>
  <dc:creator>iqra sahak</dc:creator>
  <cp:lastModifiedBy>iqra sahak</cp:lastModifiedBy>
  <cp:revision>5</cp:revision>
  <dcterms:created xsi:type="dcterms:W3CDTF">2026-03-02T16:32:43Z</dcterms:created>
  <dcterms:modified xsi:type="dcterms:W3CDTF">2026-03-16T11:46:55Z</dcterms:modified>
</cp:coreProperties>
</file>