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8" r:id="rId3"/>
    <p:sldId id="260" r:id="rId4"/>
    <p:sldId id="261" r:id="rId5"/>
    <p:sldId id="262" r:id="rId6"/>
    <p:sldId id="263" r:id="rId7"/>
    <p:sldId id="264" r:id="rId8"/>
    <p:sldId id="265" r:id="rId9"/>
    <p:sldId id="268" r:id="rId10"/>
    <p:sldId id="269"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638" autoAdjust="0"/>
  </p:normalViewPr>
  <p:slideViewPr>
    <p:cSldViewPr snapToGrid="0">
      <p:cViewPr varScale="1">
        <p:scale>
          <a:sx n="57" d="100"/>
          <a:sy n="57" d="100"/>
        </p:scale>
        <p:origin x="123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22F3510-EBF3-4F28-BEE1-BAF312F229E9}" type="doc">
      <dgm:prSet loTypeId="urn:microsoft.com/office/officeart/2005/8/layout/vList2" loCatId="list" qsTypeId="urn:microsoft.com/office/officeart/2005/8/quickstyle/simple1" qsCatId="simple" csTypeId="urn:microsoft.com/office/officeart/2005/8/colors/accent2_2" csCatId="accent2"/>
      <dgm:spPr/>
      <dgm:t>
        <a:bodyPr/>
        <a:lstStyle/>
        <a:p>
          <a:endParaRPr lang="en-US"/>
        </a:p>
      </dgm:t>
    </dgm:pt>
    <dgm:pt modelId="{81E5360F-8CC2-4EEF-96FE-CC70EC7A7EF7}">
      <dgm:prSet/>
      <dgm:spPr/>
      <dgm:t>
        <a:bodyPr/>
        <a:lstStyle/>
        <a:p>
          <a:r>
            <a:rPr lang="en-US" dirty="0"/>
            <a:t>AI is transforming the hospitality industry, enhancing guest experiences and operational efficiency.</a:t>
          </a:r>
        </a:p>
      </dgm:t>
    </dgm:pt>
    <dgm:pt modelId="{DA439A23-9F80-43EA-B280-52E83184E73A}" type="parTrans" cxnId="{9D6E2A47-8D01-4B1E-9B01-CC516D7825B6}">
      <dgm:prSet/>
      <dgm:spPr/>
      <dgm:t>
        <a:bodyPr/>
        <a:lstStyle/>
        <a:p>
          <a:endParaRPr lang="en-US"/>
        </a:p>
      </dgm:t>
    </dgm:pt>
    <dgm:pt modelId="{8C0EDBA4-BED6-4578-BB52-5DADDC553166}" type="sibTrans" cxnId="{9D6E2A47-8D01-4B1E-9B01-CC516D7825B6}">
      <dgm:prSet/>
      <dgm:spPr/>
      <dgm:t>
        <a:bodyPr/>
        <a:lstStyle/>
        <a:p>
          <a:endParaRPr lang="en-US"/>
        </a:p>
      </dgm:t>
    </dgm:pt>
    <dgm:pt modelId="{4E5F9E15-9248-4247-9869-0BBD6CECC4D7}">
      <dgm:prSet/>
      <dgm:spPr/>
      <dgm:t>
        <a:bodyPr/>
        <a:lstStyle/>
        <a:p>
          <a:r>
            <a:rPr lang="en-US"/>
            <a:t>Integration of technologies like chatbots, virtual assistants, and automated systems for check-in/check-out is crucial.</a:t>
          </a:r>
        </a:p>
      </dgm:t>
    </dgm:pt>
    <dgm:pt modelId="{BCF03A16-0EAD-44EE-961D-E2F71BABFEAE}" type="parTrans" cxnId="{BF2078AC-D8D2-45C4-AB20-34DB2758963C}">
      <dgm:prSet/>
      <dgm:spPr/>
      <dgm:t>
        <a:bodyPr/>
        <a:lstStyle/>
        <a:p>
          <a:endParaRPr lang="en-US"/>
        </a:p>
      </dgm:t>
    </dgm:pt>
    <dgm:pt modelId="{BDB48F0F-C62B-47D1-94AB-3C771626CE89}" type="sibTrans" cxnId="{BF2078AC-D8D2-45C4-AB20-34DB2758963C}">
      <dgm:prSet/>
      <dgm:spPr/>
      <dgm:t>
        <a:bodyPr/>
        <a:lstStyle/>
        <a:p>
          <a:endParaRPr lang="en-US"/>
        </a:p>
      </dgm:t>
    </dgm:pt>
    <dgm:pt modelId="{CBD7A4B2-781C-4DB2-85B2-0E06C41107D9}">
      <dgm:prSet/>
      <dgm:spPr/>
      <dgm:t>
        <a:bodyPr/>
        <a:lstStyle/>
        <a:p>
          <a:r>
            <a:rPr lang="en-US"/>
            <a:t>AI helps deliver faster, personalized services, reduces costs, and minimizes human errors.</a:t>
          </a:r>
        </a:p>
      </dgm:t>
    </dgm:pt>
    <dgm:pt modelId="{568E06B3-B1A9-4A3E-B408-21757AB87A7C}" type="parTrans" cxnId="{97208219-FDFA-46CD-B1C5-8587E65F9855}">
      <dgm:prSet/>
      <dgm:spPr/>
      <dgm:t>
        <a:bodyPr/>
        <a:lstStyle/>
        <a:p>
          <a:endParaRPr lang="en-US"/>
        </a:p>
      </dgm:t>
    </dgm:pt>
    <dgm:pt modelId="{7B9C7AD6-5B24-469F-8159-7E4E0D1D37A3}" type="sibTrans" cxnId="{97208219-FDFA-46CD-B1C5-8587E65F9855}">
      <dgm:prSet/>
      <dgm:spPr/>
      <dgm:t>
        <a:bodyPr/>
        <a:lstStyle/>
        <a:p>
          <a:endParaRPr lang="en-US"/>
        </a:p>
      </dgm:t>
    </dgm:pt>
    <dgm:pt modelId="{95B9A62E-BCFF-450C-B00B-C652F32B3343}">
      <dgm:prSet/>
      <dgm:spPr/>
      <dgm:t>
        <a:bodyPr/>
        <a:lstStyle/>
        <a:p>
          <a:r>
            <a:rPr lang="en-US"/>
            <a:t>AI adoption is essential to meet growing consumer demands for convenience, personalization, and speed.</a:t>
          </a:r>
        </a:p>
      </dgm:t>
    </dgm:pt>
    <dgm:pt modelId="{3BC34AB8-1859-4C25-B4F0-85FF56C8C01D}" type="parTrans" cxnId="{7257BA81-7698-437B-92EE-7C84A0F5951C}">
      <dgm:prSet/>
      <dgm:spPr/>
      <dgm:t>
        <a:bodyPr/>
        <a:lstStyle/>
        <a:p>
          <a:endParaRPr lang="en-US"/>
        </a:p>
      </dgm:t>
    </dgm:pt>
    <dgm:pt modelId="{548DEE80-AD1F-4B5B-9094-2432A7D36884}" type="sibTrans" cxnId="{7257BA81-7698-437B-92EE-7C84A0F5951C}">
      <dgm:prSet/>
      <dgm:spPr/>
      <dgm:t>
        <a:bodyPr/>
        <a:lstStyle/>
        <a:p>
          <a:endParaRPr lang="en-US"/>
        </a:p>
      </dgm:t>
    </dgm:pt>
    <dgm:pt modelId="{F6E2FA84-E231-4509-BF88-2A272FD7428A}">
      <dgm:prSet/>
      <dgm:spPr/>
      <dgm:t>
        <a:bodyPr/>
        <a:lstStyle/>
        <a:p>
          <a:r>
            <a:rPr lang="en-US"/>
            <a:t>AI technologies enable dynamic pricing, predictive maintenance, and personalized marketing, providing a competitive edge.</a:t>
          </a:r>
        </a:p>
      </dgm:t>
    </dgm:pt>
    <dgm:pt modelId="{0C1330C2-89DE-4164-B193-F1562CFA5CBA}" type="parTrans" cxnId="{E7D43339-A699-42EB-9153-AAB3CB0627B4}">
      <dgm:prSet/>
      <dgm:spPr/>
      <dgm:t>
        <a:bodyPr/>
        <a:lstStyle/>
        <a:p>
          <a:endParaRPr lang="en-US"/>
        </a:p>
      </dgm:t>
    </dgm:pt>
    <dgm:pt modelId="{03040C3A-CAE7-4D7D-AA6F-B3C3D61E1060}" type="sibTrans" cxnId="{E7D43339-A699-42EB-9153-AAB3CB0627B4}">
      <dgm:prSet/>
      <dgm:spPr/>
      <dgm:t>
        <a:bodyPr/>
        <a:lstStyle/>
        <a:p>
          <a:endParaRPr lang="en-US"/>
        </a:p>
      </dgm:t>
    </dgm:pt>
    <dgm:pt modelId="{C8F179C0-14E0-48F0-B322-9F80AEC1ACB3}">
      <dgm:prSet/>
      <dgm:spPr/>
      <dgm:t>
        <a:bodyPr/>
        <a:lstStyle/>
        <a:p>
          <a:r>
            <a:rPr lang="en-US"/>
            <a:t>AI and human collaboration are becoming prominent in the industry's evolution.</a:t>
          </a:r>
        </a:p>
      </dgm:t>
    </dgm:pt>
    <dgm:pt modelId="{5B9CC70D-B216-421F-A1B4-446B7CE231F2}" type="parTrans" cxnId="{B95795BD-5AED-4EFA-AE15-8153327D5823}">
      <dgm:prSet/>
      <dgm:spPr/>
      <dgm:t>
        <a:bodyPr/>
        <a:lstStyle/>
        <a:p>
          <a:endParaRPr lang="en-US"/>
        </a:p>
      </dgm:t>
    </dgm:pt>
    <dgm:pt modelId="{C5108D55-5220-420A-B917-631180A6A1AD}" type="sibTrans" cxnId="{B95795BD-5AED-4EFA-AE15-8153327D5823}">
      <dgm:prSet/>
      <dgm:spPr/>
      <dgm:t>
        <a:bodyPr/>
        <a:lstStyle/>
        <a:p>
          <a:endParaRPr lang="en-US"/>
        </a:p>
      </dgm:t>
    </dgm:pt>
    <dgm:pt modelId="{82915B74-F417-47DF-8F88-89885FD72197}">
      <dgm:prSet/>
      <dgm:spPr/>
      <dgm:t>
        <a:bodyPr/>
        <a:lstStyle/>
        <a:p>
          <a:r>
            <a:rPr lang="en-US"/>
            <a:t>The research question explores the impact of AI collaboration on service delivery and workforce dynamics.</a:t>
          </a:r>
        </a:p>
      </dgm:t>
    </dgm:pt>
    <dgm:pt modelId="{3D070608-6C75-41CF-91C4-07355E9562A9}" type="parTrans" cxnId="{C91CD904-DEB0-42E0-8EAF-0D7B143EC682}">
      <dgm:prSet/>
      <dgm:spPr/>
      <dgm:t>
        <a:bodyPr/>
        <a:lstStyle/>
        <a:p>
          <a:endParaRPr lang="en-US"/>
        </a:p>
      </dgm:t>
    </dgm:pt>
    <dgm:pt modelId="{BCDFA4F0-C988-49EF-80D4-44E8D2926154}" type="sibTrans" cxnId="{C91CD904-DEB0-42E0-8EAF-0D7B143EC682}">
      <dgm:prSet/>
      <dgm:spPr/>
      <dgm:t>
        <a:bodyPr/>
        <a:lstStyle/>
        <a:p>
          <a:endParaRPr lang="en-US"/>
        </a:p>
      </dgm:t>
    </dgm:pt>
    <dgm:pt modelId="{21E33F33-C2C9-4CC3-A101-B2B9B3066610}" type="pres">
      <dgm:prSet presAssocID="{122F3510-EBF3-4F28-BEE1-BAF312F229E9}" presName="linear" presStyleCnt="0">
        <dgm:presLayoutVars>
          <dgm:animLvl val="lvl"/>
          <dgm:resizeHandles val="exact"/>
        </dgm:presLayoutVars>
      </dgm:prSet>
      <dgm:spPr/>
    </dgm:pt>
    <dgm:pt modelId="{E8E38BE0-5728-4FD8-A3B8-39BFA3AD72C5}" type="pres">
      <dgm:prSet presAssocID="{81E5360F-8CC2-4EEF-96FE-CC70EC7A7EF7}" presName="parentText" presStyleLbl="node1" presStyleIdx="0" presStyleCnt="7">
        <dgm:presLayoutVars>
          <dgm:chMax val="0"/>
          <dgm:bulletEnabled val="1"/>
        </dgm:presLayoutVars>
      </dgm:prSet>
      <dgm:spPr/>
    </dgm:pt>
    <dgm:pt modelId="{84EBD8AC-9CD7-4050-9F9C-E227FA7ED6B5}" type="pres">
      <dgm:prSet presAssocID="{8C0EDBA4-BED6-4578-BB52-5DADDC553166}" presName="spacer" presStyleCnt="0"/>
      <dgm:spPr/>
    </dgm:pt>
    <dgm:pt modelId="{236266FC-4F5C-40E1-9A1F-240301E4E9D1}" type="pres">
      <dgm:prSet presAssocID="{4E5F9E15-9248-4247-9869-0BBD6CECC4D7}" presName="parentText" presStyleLbl="node1" presStyleIdx="1" presStyleCnt="7">
        <dgm:presLayoutVars>
          <dgm:chMax val="0"/>
          <dgm:bulletEnabled val="1"/>
        </dgm:presLayoutVars>
      </dgm:prSet>
      <dgm:spPr/>
    </dgm:pt>
    <dgm:pt modelId="{6239FDFF-06AF-4213-93DF-BA5CB42563C0}" type="pres">
      <dgm:prSet presAssocID="{BDB48F0F-C62B-47D1-94AB-3C771626CE89}" presName="spacer" presStyleCnt="0"/>
      <dgm:spPr/>
    </dgm:pt>
    <dgm:pt modelId="{8CF4AE51-F4B7-4614-B0E3-1875F5C05703}" type="pres">
      <dgm:prSet presAssocID="{CBD7A4B2-781C-4DB2-85B2-0E06C41107D9}" presName="parentText" presStyleLbl="node1" presStyleIdx="2" presStyleCnt="7">
        <dgm:presLayoutVars>
          <dgm:chMax val="0"/>
          <dgm:bulletEnabled val="1"/>
        </dgm:presLayoutVars>
      </dgm:prSet>
      <dgm:spPr/>
    </dgm:pt>
    <dgm:pt modelId="{56C6C4FA-A707-412A-8819-FE6212FF81D2}" type="pres">
      <dgm:prSet presAssocID="{7B9C7AD6-5B24-469F-8159-7E4E0D1D37A3}" presName="spacer" presStyleCnt="0"/>
      <dgm:spPr/>
    </dgm:pt>
    <dgm:pt modelId="{069C2427-4E2E-4E37-A17E-D94B3397CB4B}" type="pres">
      <dgm:prSet presAssocID="{95B9A62E-BCFF-450C-B00B-C652F32B3343}" presName="parentText" presStyleLbl="node1" presStyleIdx="3" presStyleCnt="7">
        <dgm:presLayoutVars>
          <dgm:chMax val="0"/>
          <dgm:bulletEnabled val="1"/>
        </dgm:presLayoutVars>
      </dgm:prSet>
      <dgm:spPr/>
    </dgm:pt>
    <dgm:pt modelId="{7F553F87-37D4-45F5-9CB2-B58E6C75D20A}" type="pres">
      <dgm:prSet presAssocID="{548DEE80-AD1F-4B5B-9094-2432A7D36884}" presName="spacer" presStyleCnt="0"/>
      <dgm:spPr/>
    </dgm:pt>
    <dgm:pt modelId="{68E1CDCE-5257-49CD-A79A-7AF9844CA3DD}" type="pres">
      <dgm:prSet presAssocID="{F6E2FA84-E231-4509-BF88-2A272FD7428A}" presName="parentText" presStyleLbl="node1" presStyleIdx="4" presStyleCnt="7">
        <dgm:presLayoutVars>
          <dgm:chMax val="0"/>
          <dgm:bulletEnabled val="1"/>
        </dgm:presLayoutVars>
      </dgm:prSet>
      <dgm:spPr/>
    </dgm:pt>
    <dgm:pt modelId="{14E2FEF7-B7EE-4E39-973E-828BA3CFC72D}" type="pres">
      <dgm:prSet presAssocID="{03040C3A-CAE7-4D7D-AA6F-B3C3D61E1060}" presName="spacer" presStyleCnt="0"/>
      <dgm:spPr/>
    </dgm:pt>
    <dgm:pt modelId="{E3D26572-F022-47DA-B154-DB8D389271CA}" type="pres">
      <dgm:prSet presAssocID="{C8F179C0-14E0-48F0-B322-9F80AEC1ACB3}" presName="parentText" presStyleLbl="node1" presStyleIdx="5" presStyleCnt="7">
        <dgm:presLayoutVars>
          <dgm:chMax val="0"/>
          <dgm:bulletEnabled val="1"/>
        </dgm:presLayoutVars>
      </dgm:prSet>
      <dgm:spPr/>
    </dgm:pt>
    <dgm:pt modelId="{8D1B2FE8-C52B-43D3-8842-6314BBB55455}" type="pres">
      <dgm:prSet presAssocID="{C5108D55-5220-420A-B917-631180A6A1AD}" presName="spacer" presStyleCnt="0"/>
      <dgm:spPr/>
    </dgm:pt>
    <dgm:pt modelId="{5F6F07D0-4A49-4887-8C84-A277BDBCFECC}" type="pres">
      <dgm:prSet presAssocID="{82915B74-F417-47DF-8F88-89885FD72197}" presName="parentText" presStyleLbl="node1" presStyleIdx="6" presStyleCnt="7">
        <dgm:presLayoutVars>
          <dgm:chMax val="0"/>
          <dgm:bulletEnabled val="1"/>
        </dgm:presLayoutVars>
      </dgm:prSet>
      <dgm:spPr/>
    </dgm:pt>
  </dgm:ptLst>
  <dgm:cxnLst>
    <dgm:cxn modelId="{C91CD904-DEB0-42E0-8EAF-0D7B143EC682}" srcId="{122F3510-EBF3-4F28-BEE1-BAF312F229E9}" destId="{82915B74-F417-47DF-8F88-89885FD72197}" srcOrd="6" destOrd="0" parTransId="{3D070608-6C75-41CF-91C4-07355E9562A9}" sibTransId="{BCDFA4F0-C988-49EF-80D4-44E8D2926154}"/>
    <dgm:cxn modelId="{97208219-FDFA-46CD-B1C5-8587E65F9855}" srcId="{122F3510-EBF3-4F28-BEE1-BAF312F229E9}" destId="{CBD7A4B2-781C-4DB2-85B2-0E06C41107D9}" srcOrd="2" destOrd="0" parTransId="{568E06B3-B1A9-4A3E-B408-21757AB87A7C}" sibTransId="{7B9C7AD6-5B24-469F-8159-7E4E0D1D37A3}"/>
    <dgm:cxn modelId="{8552492C-FF29-4E6F-8162-9677E3448E08}" type="presOf" srcId="{CBD7A4B2-781C-4DB2-85B2-0E06C41107D9}" destId="{8CF4AE51-F4B7-4614-B0E3-1875F5C05703}" srcOrd="0" destOrd="0" presId="urn:microsoft.com/office/officeart/2005/8/layout/vList2"/>
    <dgm:cxn modelId="{E7D43339-A699-42EB-9153-AAB3CB0627B4}" srcId="{122F3510-EBF3-4F28-BEE1-BAF312F229E9}" destId="{F6E2FA84-E231-4509-BF88-2A272FD7428A}" srcOrd="4" destOrd="0" parTransId="{0C1330C2-89DE-4164-B193-F1562CFA5CBA}" sibTransId="{03040C3A-CAE7-4D7D-AA6F-B3C3D61E1060}"/>
    <dgm:cxn modelId="{AD28CD40-C1FC-4B8E-A8D8-565302A25939}" type="presOf" srcId="{4E5F9E15-9248-4247-9869-0BBD6CECC4D7}" destId="{236266FC-4F5C-40E1-9A1F-240301E4E9D1}" srcOrd="0" destOrd="0" presId="urn:microsoft.com/office/officeart/2005/8/layout/vList2"/>
    <dgm:cxn modelId="{D8703F5E-BD6E-4C02-8314-1A691627EB4D}" type="presOf" srcId="{82915B74-F417-47DF-8F88-89885FD72197}" destId="{5F6F07D0-4A49-4887-8C84-A277BDBCFECC}" srcOrd="0" destOrd="0" presId="urn:microsoft.com/office/officeart/2005/8/layout/vList2"/>
    <dgm:cxn modelId="{9D6E2A47-8D01-4B1E-9B01-CC516D7825B6}" srcId="{122F3510-EBF3-4F28-BEE1-BAF312F229E9}" destId="{81E5360F-8CC2-4EEF-96FE-CC70EC7A7EF7}" srcOrd="0" destOrd="0" parTransId="{DA439A23-9F80-43EA-B280-52E83184E73A}" sibTransId="{8C0EDBA4-BED6-4578-BB52-5DADDC553166}"/>
    <dgm:cxn modelId="{2EE94469-782A-4E52-8709-A3E34125725B}" type="presOf" srcId="{F6E2FA84-E231-4509-BF88-2A272FD7428A}" destId="{68E1CDCE-5257-49CD-A79A-7AF9844CA3DD}" srcOrd="0" destOrd="0" presId="urn:microsoft.com/office/officeart/2005/8/layout/vList2"/>
    <dgm:cxn modelId="{7257BA81-7698-437B-92EE-7C84A0F5951C}" srcId="{122F3510-EBF3-4F28-BEE1-BAF312F229E9}" destId="{95B9A62E-BCFF-450C-B00B-C652F32B3343}" srcOrd="3" destOrd="0" parTransId="{3BC34AB8-1859-4C25-B4F0-85FF56C8C01D}" sibTransId="{548DEE80-AD1F-4B5B-9094-2432A7D36884}"/>
    <dgm:cxn modelId="{CB5E5590-F2E9-4133-AFD6-A4B09D849980}" type="presOf" srcId="{81E5360F-8CC2-4EEF-96FE-CC70EC7A7EF7}" destId="{E8E38BE0-5728-4FD8-A3B8-39BFA3AD72C5}" srcOrd="0" destOrd="0" presId="urn:microsoft.com/office/officeart/2005/8/layout/vList2"/>
    <dgm:cxn modelId="{727D259E-B935-444D-B4D7-C215ADB7191B}" type="presOf" srcId="{122F3510-EBF3-4F28-BEE1-BAF312F229E9}" destId="{21E33F33-C2C9-4CC3-A101-B2B9B3066610}" srcOrd="0" destOrd="0" presId="urn:microsoft.com/office/officeart/2005/8/layout/vList2"/>
    <dgm:cxn modelId="{AD343FA3-BC12-4CF2-8DE9-76DEDA612C44}" type="presOf" srcId="{C8F179C0-14E0-48F0-B322-9F80AEC1ACB3}" destId="{E3D26572-F022-47DA-B154-DB8D389271CA}" srcOrd="0" destOrd="0" presId="urn:microsoft.com/office/officeart/2005/8/layout/vList2"/>
    <dgm:cxn modelId="{BF2078AC-D8D2-45C4-AB20-34DB2758963C}" srcId="{122F3510-EBF3-4F28-BEE1-BAF312F229E9}" destId="{4E5F9E15-9248-4247-9869-0BBD6CECC4D7}" srcOrd="1" destOrd="0" parTransId="{BCF03A16-0EAD-44EE-961D-E2F71BABFEAE}" sibTransId="{BDB48F0F-C62B-47D1-94AB-3C771626CE89}"/>
    <dgm:cxn modelId="{FDF50EB3-9EB2-4630-9665-A6A8A0D722A3}" type="presOf" srcId="{95B9A62E-BCFF-450C-B00B-C652F32B3343}" destId="{069C2427-4E2E-4E37-A17E-D94B3397CB4B}" srcOrd="0" destOrd="0" presId="urn:microsoft.com/office/officeart/2005/8/layout/vList2"/>
    <dgm:cxn modelId="{B95795BD-5AED-4EFA-AE15-8153327D5823}" srcId="{122F3510-EBF3-4F28-BEE1-BAF312F229E9}" destId="{C8F179C0-14E0-48F0-B322-9F80AEC1ACB3}" srcOrd="5" destOrd="0" parTransId="{5B9CC70D-B216-421F-A1B4-446B7CE231F2}" sibTransId="{C5108D55-5220-420A-B917-631180A6A1AD}"/>
    <dgm:cxn modelId="{B7DF2C3C-A625-4180-A013-6C64DD8E654D}" type="presParOf" srcId="{21E33F33-C2C9-4CC3-A101-B2B9B3066610}" destId="{E8E38BE0-5728-4FD8-A3B8-39BFA3AD72C5}" srcOrd="0" destOrd="0" presId="urn:microsoft.com/office/officeart/2005/8/layout/vList2"/>
    <dgm:cxn modelId="{B53A7C30-40AC-4541-A32E-DFFBC1CBD85D}" type="presParOf" srcId="{21E33F33-C2C9-4CC3-A101-B2B9B3066610}" destId="{84EBD8AC-9CD7-4050-9F9C-E227FA7ED6B5}" srcOrd="1" destOrd="0" presId="urn:microsoft.com/office/officeart/2005/8/layout/vList2"/>
    <dgm:cxn modelId="{F86ABF4D-E37B-4961-B9FF-745F0159D398}" type="presParOf" srcId="{21E33F33-C2C9-4CC3-A101-B2B9B3066610}" destId="{236266FC-4F5C-40E1-9A1F-240301E4E9D1}" srcOrd="2" destOrd="0" presId="urn:microsoft.com/office/officeart/2005/8/layout/vList2"/>
    <dgm:cxn modelId="{3D902219-061E-4284-B0C3-FCC526482241}" type="presParOf" srcId="{21E33F33-C2C9-4CC3-A101-B2B9B3066610}" destId="{6239FDFF-06AF-4213-93DF-BA5CB42563C0}" srcOrd="3" destOrd="0" presId="urn:microsoft.com/office/officeart/2005/8/layout/vList2"/>
    <dgm:cxn modelId="{BCE18D5E-4421-425B-AE86-B6E7C10F4FAE}" type="presParOf" srcId="{21E33F33-C2C9-4CC3-A101-B2B9B3066610}" destId="{8CF4AE51-F4B7-4614-B0E3-1875F5C05703}" srcOrd="4" destOrd="0" presId="urn:microsoft.com/office/officeart/2005/8/layout/vList2"/>
    <dgm:cxn modelId="{847DB321-8860-401F-B72C-0BDEFEACEED3}" type="presParOf" srcId="{21E33F33-C2C9-4CC3-A101-B2B9B3066610}" destId="{56C6C4FA-A707-412A-8819-FE6212FF81D2}" srcOrd="5" destOrd="0" presId="urn:microsoft.com/office/officeart/2005/8/layout/vList2"/>
    <dgm:cxn modelId="{A866A596-D5B5-4486-A2F9-57119714E3F1}" type="presParOf" srcId="{21E33F33-C2C9-4CC3-A101-B2B9B3066610}" destId="{069C2427-4E2E-4E37-A17E-D94B3397CB4B}" srcOrd="6" destOrd="0" presId="urn:microsoft.com/office/officeart/2005/8/layout/vList2"/>
    <dgm:cxn modelId="{D3A8D709-AC0D-4A37-941A-07D003550FB3}" type="presParOf" srcId="{21E33F33-C2C9-4CC3-A101-B2B9B3066610}" destId="{7F553F87-37D4-45F5-9CB2-B58E6C75D20A}" srcOrd="7" destOrd="0" presId="urn:microsoft.com/office/officeart/2005/8/layout/vList2"/>
    <dgm:cxn modelId="{FEE55154-7924-49B7-829E-1B546255BB89}" type="presParOf" srcId="{21E33F33-C2C9-4CC3-A101-B2B9B3066610}" destId="{68E1CDCE-5257-49CD-A79A-7AF9844CA3DD}" srcOrd="8" destOrd="0" presId="urn:microsoft.com/office/officeart/2005/8/layout/vList2"/>
    <dgm:cxn modelId="{B45F25B5-E683-4655-A5A8-CAA01B929F54}" type="presParOf" srcId="{21E33F33-C2C9-4CC3-A101-B2B9B3066610}" destId="{14E2FEF7-B7EE-4E39-973E-828BA3CFC72D}" srcOrd="9" destOrd="0" presId="urn:microsoft.com/office/officeart/2005/8/layout/vList2"/>
    <dgm:cxn modelId="{46F789B3-E880-403A-B313-877F95ED964E}" type="presParOf" srcId="{21E33F33-C2C9-4CC3-A101-B2B9B3066610}" destId="{E3D26572-F022-47DA-B154-DB8D389271CA}" srcOrd="10" destOrd="0" presId="urn:microsoft.com/office/officeart/2005/8/layout/vList2"/>
    <dgm:cxn modelId="{D8513356-5DC6-40B2-B568-803B9686E4C3}" type="presParOf" srcId="{21E33F33-C2C9-4CC3-A101-B2B9B3066610}" destId="{8D1B2FE8-C52B-43D3-8842-6314BBB55455}" srcOrd="11" destOrd="0" presId="urn:microsoft.com/office/officeart/2005/8/layout/vList2"/>
    <dgm:cxn modelId="{9D9F7089-E255-433E-B983-9BE88C5D8626}" type="presParOf" srcId="{21E33F33-C2C9-4CC3-A101-B2B9B3066610}" destId="{5F6F07D0-4A49-4887-8C84-A277BDBCFEC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0A0766-DD1D-430A-8D42-5A69002D819B}"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US"/>
        </a:p>
      </dgm:t>
    </dgm:pt>
    <dgm:pt modelId="{8DCBE3F3-8966-4E2F-B7E9-374E1B2E5628}">
      <dgm:prSet/>
      <dgm:spPr/>
      <dgm:t>
        <a:bodyPr/>
        <a:lstStyle/>
        <a:p>
          <a:r>
            <a:rPr lang="en-US"/>
            <a:t>AI enhances guest service efficiency by automating operations.</a:t>
          </a:r>
        </a:p>
      </dgm:t>
    </dgm:pt>
    <dgm:pt modelId="{08D697D3-0A4F-4086-9F92-25FE27A319B9}" type="parTrans" cxnId="{DBAE4042-1865-40FB-830C-7B5ECF5395B6}">
      <dgm:prSet/>
      <dgm:spPr/>
      <dgm:t>
        <a:bodyPr/>
        <a:lstStyle/>
        <a:p>
          <a:endParaRPr lang="en-US"/>
        </a:p>
      </dgm:t>
    </dgm:pt>
    <dgm:pt modelId="{3AC2E933-9505-4285-A69F-7C3EAEDAF1E8}" type="sibTrans" cxnId="{DBAE4042-1865-40FB-830C-7B5ECF5395B6}">
      <dgm:prSet/>
      <dgm:spPr/>
      <dgm:t>
        <a:bodyPr/>
        <a:lstStyle/>
        <a:p>
          <a:endParaRPr lang="en-US"/>
        </a:p>
      </dgm:t>
    </dgm:pt>
    <dgm:pt modelId="{027E13C6-EE1B-41E8-8CD9-3AB074BD0BF2}">
      <dgm:prSet/>
      <dgm:spPr/>
      <dgm:t>
        <a:bodyPr/>
        <a:lstStyle/>
        <a:p>
          <a:r>
            <a:rPr lang="en-US"/>
            <a:t>AI's partnership with human workers is crucial for personalized service.</a:t>
          </a:r>
        </a:p>
      </dgm:t>
    </dgm:pt>
    <dgm:pt modelId="{111E9886-91DE-43AA-BAA2-D4B2083B68E9}" type="parTrans" cxnId="{9B78FAAC-762C-461F-ABFF-2D02B2F51180}">
      <dgm:prSet/>
      <dgm:spPr/>
      <dgm:t>
        <a:bodyPr/>
        <a:lstStyle/>
        <a:p>
          <a:endParaRPr lang="en-US"/>
        </a:p>
      </dgm:t>
    </dgm:pt>
    <dgm:pt modelId="{A2956C63-FBD5-49BB-BD6C-81D422D1BDBA}" type="sibTrans" cxnId="{9B78FAAC-762C-461F-ABFF-2D02B2F51180}">
      <dgm:prSet/>
      <dgm:spPr/>
      <dgm:t>
        <a:bodyPr/>
        <a:lstStyle/>
        <a:p>
          <a:endParaRPr lang="en-US"/>
        </a:p>
      </dgm:t>
    </dgm:pt>
    <dgm:pt modelId="{F90E29E6-C4CB-4369-A231-8BBD731B79F4}">
      <dgm:prSet/>
      <dgm:spPr/>
      <dgm:t>
        <a:bodyPr/>
        <a:lstStyle/>
        <a:p>
          <a:r>
            <a:rPr lang="en-US"/>
            <a:t>Achieving a balance between AI automation and human interaction is crucial for sustainable hospitality.</a:t>
          </a:r>
        </a:p>
      </dgm:t>
    </dgm:pt>
    <dgm:pt modelId="{8BD6439A-69E7-45D9-8758-4154C0F6DDBB}" type="parTrans" cxnId="{16F4230A-8957-4D80-B2E5-5AB1A452B9F8}">
      <dgm:prSet/>
      <dgm:spPr/>
      <dgm:t>
        <a:bodyPr/>
        <a:lstStyle/>
        <a:p>
          <a:endParaRPr lang="en-US"/>
        </a:p>
      </dgm:t>
    </dgm:pt>
    <dgm:pt modelId="{B4137C66-7CA5-47D7-8DF2-B8B2F5945289}" type="sibTrans" cxnId="{16F4230A-8957-4D80-B2E5-5AB1A452B9F8}">
      <dgm:prSet/>
      <dgm:spPr/>
      <dgm:t>
        <a:bodyPr/>
        <a:lstStyle/>
        <a:p>
          <a:endParaRPr lang="en-US"/>
        </a:p>
      </dgm:t>
    </dgm:pt>
    <dgm:pt modelId="{B2ADCA9F-E051-4E4A-8CCD-C6455F8556D6}">
      <dgm:prSet/>
      <dgm:spPr/>
      <dgm:t>
        <a:bodyPr/>
        <a:lstStyle/>
        <a:p>
          <a:r>
            <a:rPr lang="en-US"/>
            <a:t>AI technologies will redefine workforce and shape guest experience.</a:t>
          </a:r>
        </a:p>
      </dgm:t>
    </dgm:pt>
    <dgm:pt modelId="{9B11148C-E9B6-4187-962F-C2E631C51191}" type="parTrans" cxnId="{0F3EC666-E3C1-4134-8002-0AB0F5E236F6}">
      <dgm:prSet/>
      <dgm:spPr/>
      <dgm:t>
        <a:bodyPr/>
        <a:lstStyle/>
        <a:p>
          <a:endParaRPr lang="en-US"/>
        </a:p>
      </dgm:t>
    </dgm:pt>
    <dgm:pt modelId="{1F0B8B46-A116-4EE3-ADCE-EB459A108814}" type="sibTrans" cxnId="{0F3EC666-E3C1-4134-8002-0AB0F5E236F6}">
      <dgm:prSet/>
      <dgm:spPr/>
      <dgm:t>
        <a:bodyPr/>
        <a:lstStyle/>
        <a:p>
          <a:endParaRPr lang="en-US"/>
        </a:p>
      </dgm:t>
    </dgm:pt>
    <dgm:pt modelId="{55E11298-F929-41C2-9F0B-D0647B9FA6AC}">
      <dgm:prSet/>
      <dgm:spPr/>
      <dgm:t>
        <a:bodyPr/>
        <a:lstStyle/>
        <a:p>
          <a:r>
            <a:rPr lang="en-US"/>
            <a:t>They facilitate innovation and enhance service delivery.</a:t>
          </a:r>
        </a:p>
      </dgm:t>
    </dgm:pt>
    <dgm:pt modelId="{D144DEFE-B78B-4BDE-958E-82DDAC7A6366}" type="parTrans" cxnId="{C5DAECDF-D52A-48F8-911B-14936C35B9A6}">
      <dgm:prSet/>
      <dgm:spPr/>
      <dgm:t>
        <a:bodyPr/>
        <a:lstStyle/>
        <a:p>
          <a:endParaRPr lang="en-US"/>
        </a:p>
      </dgm:t>
    </dgm:pt>
    <dgm:pt modelId="{F1B5C9F6-CC28-4C1C-86FF-CA77C4D4567D}" type="sibTrans" cxnId="{C5DAECDF-D52A-48F8-911B-14936C35B9A6}">
      <dgm:prSet/>
      <dgm:spPr/>
      <dgm:t>
        <a:bodyPr/>
        <a:lstStyle/>
        <a:p>
          <a:endParaRPr lang="en-US"/>
        </a:p>
      </dgm:t>
    </dgm:pt>
    <dgm:pt modelId="{A21E8DED-AE77-4D84-BAA9-C9B675546AB6}" type="pres">
      <dgm:prSet presAssocID="{E40A0766-DD1D-430A-8D42-5A69002D819B}" presName="linear" presStyleCnt="0">
        <dgm:presLayoutVars>
          <dgm:animLvl val="lvl"/>
          <dgm:resizeHandles val="exact"/>
        </dgm:presLayoutVars>
      </dgm:prSet>
      <dgm:spPr/>
    </dgm:pt>
    <dgm:pt modelId="{9B5431D5-0525-4D78-8A83-F27AA8DB4D06}" type="pres">
      <dgm:prSet presAssocID="{8DCBE3F3-8966-4E2F-B7E9-374E1B2E5628}" presName="parentText" presStyleLbl="node1" presStyleIdx="0" presStyleCnt="5">
        <dgm:presLayoutVars>
          <dgm:chMax val="0"/>
          <dgm:bulletEnabled val="1"/>
        </dgm:presLayoutVars>
      </dgm:prSet>
      <dgm:spPr/>
    </dgm:pt>
    <dgm:pt modelId="{F3F2247D-7E95-4B02-B6DE-BDE453332308}" type="pres">
      <dgm:prSet presAssocID="{3AC2E933-9505-4285-A69F-7C3EAEDAF1E8}" presName="spacer" presStyleCnt="0"/>
      <dgm:spPr/>
    </dgm:pt>
    <dgm:pt modelId="{931CDE77-AEFA-4BE2-AAB2-466E818A1700}" type="pres">
      <dgm:prSet presAssocID="{027E13C6-EE1B-41E8-8CD9-3AB074BD0BF2}" presName="parentText" presStyleLbl="node1" presStyleIdx="1" presStyleCnt="5">
        <dgm:presLayoutVars>
          <dgm:chMax val="0"/>
          <dgm:bulletEnabled val="1"/>
        </dgm:presLayoutVars>
      </dgm:prSet>
      <dgm:spPr/>
    </dgm:pt>
    <dgm:pt modelId="{9B045AAC-502E-4E9D-AA10-946C39306F62}" type="pres">
      <dgm:prSet presAssocID="{A2956C63-FBD5-49BB-BD6C-81D422D1BDBA}" presName="spacer" presStyleCnt="0"/>
      <dgm:spPr/>
    </dgm:pt>
    <dgm:pt modelId="{D1F241AE-8B76-471F-B6C8-35AAF9FB6942}" type="pres">
      <dgm:prSet presAssocID="{F90E29E6-C4CB-4369-A231-8BBD731B79F4}" presName="parentText" presStyleLbl="node1" presStyleIdx="2" presStyleCnt="5">
        <dgm:presLayoutVars>
          <dgm:chMax val="0"/>
          <dgm:bulletEnabled val="1"/>
        </dgm:presLayoutVars>
      </dgm:prSet>
      <dgm:spPr/>
    </dgm:pt>
    <dgm:pt modelId="{7A449916-9D91-4799-89ED-0030782DAB66}" type="pres">
      <dgm:prSet presAssocID="{B4137C66-7CA5-47D7-8DF2-B8B2F5945289}" presName="spacer" presStyleCnt="0"/>
      <dgm:spPr/>
    </dgm:pt>
    <dgm:pt modelId="{F04BECD6-EB73-454D-84F0-15AD9FBA98A8}" type="pres">
      <dgm:prSet presAssocID="{B2ADCA9F-E051-4E4A-8CCD-C6455F8556D6}" presName="parentText" presStyleLbl="node1" presStyleIdx="3" presStyleCnt="5">
        <dgm:presLayoutVars>
          <dgm:chMax val="0"/>
          <dgm:bulletEnabled val="1"/>
        </dgm:presLayoutVars>
      </dgm:prSet>
      <dgm:spPr/>
    </dgm:pt>
    <dgm:pt modelId="{666FCCDB-C801-426D-BC41-D1B9CFA84FDC}" type="pres">
      <dgm:prSet presAssocID="{1F0B8B46-A116-4EE3-ADCE-EB459A108814}" presName="spacer" presStyleCnt="0"/>
      <dgm:spPr/>
    </dgm:pt>
    <dgm:pt modelId="{D977AB46-9900-4BC0-A6FA-9FBC5774875A}" type="pres">
      <dgm:prSet presAssocID="{55E11298-F929-41C2-9F0B-D0647B9FA6AC}" presName="parentText" presStyleLbl="node1" presStyleIdx="4" presStyleCnt="5">
        <dgm:presLayoutVars>
          <dgm:chMax val="0"/>
          <dgm:bulletEnabled val="1"/>
        </dgm:presLayoutVars>
      </dgm:prSet>
      <dgm:spPr/>
    </dgm:pt>
  </dgm:ptLst>
  <dgm:cxnLst>
    <dgm:cxn modelId="{16F4230A-8957-4D80-B2E5-5AB1A452B9F8}" srcId="{E40A0766-DD1D-430A-8D42-5A69002D819B}" destId="{F90E29E6-C4CB-4369-A231-8BBD731B79F4}" srcOrd="2" destOrd="0" parTransId="{8BD6439A-69E7-45D9-8758-4154C0F6DDBB}" sibTransId="{B4137C66-7CA5-47D7-8DF2-B8B2F5945289}"/>
    <dgm:cxn modelId="{86F0421B-FACB-4415-8590-593E81007DDB}" type="presOf" srcId="{E40A0766-DD1D-430A-8D42-5A69002D819B}" destId="{A21E8DED-AE77-4D84-BAA9-C9B675546AB6}" srcOrd="0" destOrd="0" presId="urn:microsoft.com/office/officeart/2005/8/layout/vList2"/>
    <dgm:cxn modelId="{93F3A740-8708-4DDB-A218-790D5D2E21F5}" type="presOf" srcId="{55E11298-F929-41C2-9F0B-D0647B9FA6AC}" destId="{D977AB46-9900-4BC0-A6FA-9FBC5774875A}" srcOrd="0" destOrd="0" presId="urn:microsoft.com/office/officeart/2005/8/layout/vList2"/>
    <dgm:cxn modelId="{8DC47F5C-EC95-4441-93BB-E3897EF765C6}" type="presOf" srcId="{8DCBE3F3-8966-4E2F-B7E9-374E1B2E5628}" destId="{9B5431D5-0525-4D78-8A83-F27AA8DB4D06}" srcOrd="0" destOrd="0" presId="urn:microsoft.com/office/officeart/2005/8/layout/vList2"/>
    <dgm:cxn modelId="{DBAE4042-1865-40FB-830C-7B5ECF5395B6}" srcId="{E40A0766-DD1D-430A-8D42-5A69002D819B}" destId="{8DCBE3F3-8966-4E2F-B7E9-374E1B2E5628}" srcOrd="0" destOrd="0" parTransId="{08D697D3-0A4F-4086-9F92-25FE27A319B9}" sibTransId="{3AC2E933-9505-4285-A69F-7C3EAEDAF1E8}"/>
    <dgm:cxn modelId="{0F3EC666-E3C1-4134-8002-0AB0F5E236F6}" srcId="{E40A0766-DD1D-430A-8D42-5A69002D819B}" destId="{B2ADCA9F-E051-4E4A-8CCD-C6455F8556D6}" srcOrd="3" destOrd="0" parTransId="{9B11148C-E9B6-4187-962F-C2E631C51191}" sibTransId="{1F0B8B46-A116-4EE3-ADCE-EB459A108814}"/>
    <dgm:cxn modelId="{EFE2AF48-70CE-4310-8775-BBB0ADB26084}" type="presOf" srcId="{B2ADCA9F-E051-4E4A-8CCD-C6455F8556D6}" destId="{F04BECD6-EB73-454D-84F0-15AD9FBA98A8}" srcOrd="0" destOrd="0" presId="urn:microsoft.com/office/officeart/2005/8/layout/vList2"/>
    <dgm:cxn modelId="{75BCA879-4301-4747-A889-F0833C6208CD}" type="presOf" srcId="{F90E29E6-C4CB-4369-A231-8BBD731B79F4}" destId="{D1F241AE-8B76-471F-B6C8-35AAF9FB6942}" srcOrd="0" destOrd="0" presId="urn:microsoft.com/office/officeart/2005/8/layout/vList2"/>
    <dgm:cxn modelId="{9B78FAAC-762C-461F-ABFF-2D02B2F51180}" srcId="{E40A0766-DD1D-430A-8D42-5A69002D819B}" destId="{027E13C6-EE1B-41E8-8CD9-3AB074BD0BF2}" srcOrd="1" destOrd="0" parTransId="{111E9886-91DE-43AA-BAA2-D4B2083B68E9}" sibTransId="{A2956C63-FBD5-49BB-BD6C-81D422D1BDBA}"/>
    <dgm:cxn modelId="{C5DAECDF-D52A-48F8-911B-14936C35B9A6}" srcId="{E40A0766-DD1D-430A-8D42-5A69002D819B}" destId="{55E11298-F929-41C2-9F0B-D0647B9FA6AC}" srcOrd="4" destOrd="0" parTransId="{D144DEFE-B78B-4BDE-958E-82DDAC7A6366}" sibTransId="{F1B5C9F6-CC28-4C1C-86FF-CA77C4D4567D}"/>
    <dgm:cxn modelId="{DB28BBF2-DDA6-4DCE-A049-C57652AAD2CB}" type="presOf" srcId="{027E13C6-EE1B-41E8-8CD9-3AB074BD0BF2}" destId="{931CDE77-AEFA-4BE2-AAB2-466E818A1700}" srcOrd="0" destOrd="0" presId="urn:microsoft.com/office/officeart/2005/8/layout/vList2"/>
    <dgm:cxn modelId="{204D0669-6AD6-4EAF-BD24-059C5071941D}" type="presParOf" srcId="{A21E8DED-AE77-4D84-BAA9-C9B675546AB6}" destId="{9B5431D5-0525-4D78-8A83-F27AA8DB4D06}" srcOrd="0" destOrd="0" presId="urn:microsoft.com/office/officeart/2005/8/layout/vList2"/>
    <dgm:cxn modelId="{81069BEB-7CD3-439C-BB2F-F99E6C7BCDED}" type="presParOf" srcId="{A21E8DED-AE77-4D84-BAA9-C9B675546AB6}" destId="{F3F2247D-7E95-4B02-B6DE-BDE453332308}" srcOrd="1" destOrd="0" presId="urn:microsoft.com/office/officeart/2005/8/layout/vList2"/>
    <dgm:cxn modelId="{95740464-105C-4E83-98A8-2E461F06A5F7}" type="presParOf" srcId="{A21E8DED-AE77-4D84-BAA9-C9B675546AB6}" destId="{931CDE77-AEFA-4BE2-AAB2-466E818A1700}" srcOrd="2" destOrd="0" presId="urn:microsoft.com/office/officeart/2005/8/layout/vList2"/>
    <dgm:cxn modelId="{E7530BA0-2A90-4723-9A8B-3AEB5D5F6434}" type="presParOf" srcId="{A21E8DED-AE77-4D84-BAA9-C9B675546AB6}" destId="{9B045AAC-502E-4E9D-AA10-946C39306F62}" srcOrd="3" destOrd="0" presId="urn:microsoft.com/office/officeart/2005/8/layout/vList2"/>
    <dgm:cxn modelId="{332E923A-D40C-46FE-941E-05A15D626736}" type="presParOf" srcId="{A21E8DED-AE77-4D84-BAA9-C9B675546AB6}" destId="{D1F241AE-8B76-471F-B6C8-35AAF9FB6942}" srcOrd="4" destOrd="0" presId="urn:microsoft.com/office/officeart/2005/8/layout/vList2"/>
    <dgm:cxn modelId="{9E8F599D-41D0-436F-AA4D-5503F4B3132F}" type="presParOf" srcId="{A21E8DED-AE77-4D84-BAA9-C9B675546AB6}" destId="{7A449916-9D91-4799-89ED-0030782DAB66}" srcOrd="5" destOrd="0" presId="urn:microsoft.com/office/officeart/2005/8/layout/vList2"/>
    <dgm:cxn modelId="{622E8C71-F94D-431D-955B-F147F3B73B8C}" type="presParOf" srcId="{A21E8DED-AE77-4D84-BAA9-C9B675546AB6}" destId="{F04BECD6-EB73-454D-84F0-15AD9FBA98A8}" srcOrd="6" destOrd="0" presId="urn:microsoft.com/office/officeart/2005/8/layout/vList2"/>
    <dgm:cxn modelId="{8C486459-0598-49F0-90D1-13A3CE4115EF}" type="presParOf" srcId="{A21E8DED-AE77-4D84-BAA9-C9B675546AB6}" destId="{666FCCDB-C801-426D-BC41-D1B9CFA84FDC}" srcOrd="7" destOrd="0" presId="urn:microsoft.com/office/officeart/2005/8/layout/vList2"/>
    <dgm:cxn modelId="{98BA281C-45CC-4E5A-811D-B9A1193ECE0F}" type="presParOf" srcId="{A21E8DED-AE77-4D84-BAA9-C9B675546AB6}" destId="{D977AB46-9900-4BC0-A6FA-9FBC5774875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38BE0-5728-4FD8-A3B8-39BFA3AD72C5}">
      <dsp:nvSpPr>
        <dsp:cNvPr id="0" name=""/>
        <dsp:cNvSpPr/>
      </dsp:nvSpPr>
      <dsp:spPr>
        <a:xfrm>
          <a:off x="0" y="4184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AI is transforming the hospitality industry, enhancing guest experiences and operational efficiency.</a:t>
          </a:r>
        </a:p>
      </dsp:txBody>
      <dsp:txXfrm>
        <a:off x="33012" y="74852"/>
        <a:ext cx="7150392" cy="610236"/>
      </dsp:txXfrm>
    </dsp:sp>
    <dsp:sp modelId="{236266FC-4F5C-40E1-9A1F-240301E4E9D1}">
      <dsp:nvSpPr>
        <dsp:cNvPr id="0" name=""/>
        <dsp:cNvSpPr/>
      </dsp:nvSpPr>
      <dsp:spPr>
        <a:xfrm>
          <a:off x="0" y="76706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Integration of technologies like chatbots, virtual assistants, and automated systems for check-in/check-out is crucial.</a:t>
          </a:r>
        </a:p>
      </dsp:txBody>
      <dsp:txXfrm>
        <a:off x="33012" y="800072"/>
        <a:ext cx="7150392" cy="610236"/>
      </dsp:txXfrm>
    </dsp:sp>
    <dsp:sp modelId="{8CF4AE51-F4B7-4614-B0E3-1875F5C05703}">
      <dsp:nvSpPr>
        <dsp:cNvPr id="0" name=""/>
        <dsp:cNvSpPr/>
      </dsp:nvSpPr>
      <dsp:spPr>
        <a:xfrm>
          <a:off x="0" y="149228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AI helps deliver faster, personalized services, reduces costs, and minimizes human errors.</a:t>
          </a:r>
        </a:p>
      </dsp:txBody>
      <dsp:txXfrm>
        <a:off x="33012" y="1525292"/>
        <a:ext cx="7150392" cy="610236"/>
      </dsp:txXfrm>
    </dsp:sp>
    <dsp:sp modelId="{069C2427-4E2E-4E37-A17E-D94B3397CB4B}">
      <dsp:nvSpPr>
        <dsp:cNvPr id="0" name=""/>
        <dsp:cNvSpPr/>
      </dsp:nvSpPr>
      <dsp:spPr>
        <a:xfrm>
          <a:off x="0" y="221750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AI adoption is essential to meet growing consumer demands for convenience, personalization, and speed.</a:t>
          </a:r>
        </a:p>
      </dsp:txBody>
      <dsp:txXfrm>
        <a:off x="33012" y="2250512"/>
        <a:ext cx="7150392" cy="610236"/>
      </dsp:txXfrm>
    </dsp:sp>
    <dsp:sp modelId="{68E1CDCE-5257-49CD-A79A-7AF9844CA3DD}">
      <dsp:nvSpPr>
        <dsp:cNvPr id="0" name=""/>
        <dsp:cNvSpPr/>
      </dsp:nvSpPr>
      <dsp:spPr>
        <a:xfrm>
          <a:off x="0" y="294272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AI technologies enable dynamic pricing, predictive maintenance, and personalized marketing, providing a competitive edge.</a:t>
          </a:r>
        </a:p>
      </dsp:txBody>
      <dsp:txXfrm>
        <a:off x="33012" y="2975732"/>
        <a:ext cx="7150392" cy="610236"/>
      </dsp:txXfrm>
    </dsp:sp>
    <dsp:sp modelId="{E3D26572-F022-47DA-B154-DB8D389271CA}">
      <dsp:nvSpPr>
        <dsp:cNvPr id="0" name=""/>
        <dsp:cNvSpPr/>
      </dsp:nvSpPr>
      <dsp:spPr>
        <a:xfrm>
          <a:off x="0" y="366794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AI and human collaboration are becoming prominent in the industry's evolution.</a:t>
          </a:r>
        </a:p>
      </dsp:txBody>
      <dsp:txXfrm>
        <a:off x="33012" y="3700952"/>
        <a:ext cx="7150392" cy="610236"/>
      </dsp:txXfrm>
    </dsp:sp>
    <dsp:sp modelId="{5F6F07D0-4A49-4887-8C84-A277BDBCFECC}">
      <dsp:nvSpPr>
        <dsp:cNvPr id="0" name=""/>
        <dsp:cNvSpPr/>
      </dsp:nvSpPr>
      <dsp:spPr>
        <a:xfrm>
          <a:off x="0" y="439316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The research question explores the impact of AI collaboration on service delivery and workforce dynamics.</a:t>
          </a:r>
        </a:p>
      </dsp:txBody>
      <dsp:txXfrm>
        <a:off x="33012" y="4426172"/>
        <a:ext cx="7150392"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5431D5-0525-4D78-8A83-F27AA8DB4D06}">
      <dsp:nvSpPr>
        <dsp:cNvPr id="0" name=""/>
        <dsp:cNvSpPr/>
      </dsp:nvSpPr>
      <dsp:spPr>
        <a:xfrm>
          <a:off x="0" y="89243"/>
          <a:ext cx="10890928" cy="74053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AI enhances guest service efficiency by automating operations.</a:t>
          </a:r>
        </a:p>
      </dsp:txBody>
      <dsp:txXfrm>
        <a:off x="36150" y="125393"/>
        <a:ext cx="10818628" cy="668236"/>
      </dsp:txXfrm>
    </dsp:sp>
    <dsp:sp modelId="{931CDE77-AEFA-4BE2-AAB2-466E818A1700}">
      <dsp:nvSpPr>
        <dsp:cNvPr id="0" name=""/>
        <dsp:cNvSpPr/>
      </dsp:nvSpPr>
      <dsp:spPr>
        <a:xfrm>
          <a:off x="0" y="884500"/>
          <a:ext cx="10890928" cy="74053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AI's partnership with human workers is crucial for personalized service.</a:t>
          </a:r>
        </a:p>
      </dsp:txBody>
      <dsp:txXfrm>
        <a:off x="36150" y="920650"/>
        <a:ext cx="10818628" cy="668236"/>
      </dsp:txXfrm>
    </dsp:sp>
    <dsp:sp modelId="{D1F241AE-8B76-471F-B6C8-35AAF9FB6942}">
      <dsp:nvSpPr>
        <dsp:cNvPr id="0" name=""/>
        <dsp:cNvSpPr/>
      </dsp:nvSpPr>
      <dsp:spPr>
        <a:xfrm>
          <a:off x="0" y="1679757"/>
          <a:ext cx="10890928" cy="74053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Achieving a balance between AI automation and human interaction is crucial for sustainable hospitality.</a:t>
          </a:r>
        </a:p>
      </dsp:txBody>
      <dsp:txXfrm>
        <a:off x="36150" y="1715907"/>
        <a:ext cx="10818628" cy="668236"/>
      </dsp:txXfrm>
    </dsp:sp>
    <dsp:sp modelId="{F04BECD6-EB73-454D-84F0-15AD9FBA98A8}">
      <dsp:nvSpPr>
        <dsp:cNvPr id="0" name=""/>
        <dsp:cNvSpPr/>
      </dsp:nvSpPr>
      <dsp:spPr>
        <a:xfrm>
          <a:off x="0" y="2475014"/>
          <a:ext cx="10890928" cy="74053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AI technologies will redefine workforce and shape guest experience.</a:t>
          </a:r>
        </a:p>
      </dsp:txBody>
      <dsp:txXfrm>
        <a:off x="36150" y="2511164"/>
        <a:ext cx="10818628" cy="668236"/>
      </dsp:txXfrm>
    </dsp:sp>
    <dsp:sp modelId="{D977AB46-9900-4BC0-A6FA-9FBC5774875A}">
      <dsp:nvSpPr>
        <dsp:cNvPr id="0" name=""/>
        <dsp:cNvSpPr/>
      </dsp:nvSpPr>
      <dsp:spPr>
        <a:xfrm>
          <a:off x="0" y="3270271"/>
          <a:ext cx="10890928" cy="740536"/>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They facilitate innovation and enhance service delivery.</a:t>
          </a:r>
        </a:p>
      </dsp:txBody>
      <dsp:txXfrm>
        <a:off x="36150" y="3306421"/>
        <a:ext cx="10818628" cy="668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6002AB-7F84-4B3D-B3D9-A9D6A041EF5C}" type="datetimeFigureOut">
              <a:rPr lang="en-GB" smtClean="0"/>
              <a:t>17/05/2025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88807E-3F16-4FF0-BECE-B2D7BD973746}" type="slidenum">
              <a:rPr lang="en-GB" smtClean="0"/>
              <a:t>‹#›</a:t>
            </a:fld>
            <a:endParaRPr lang="en-GB"/>
          </a:p>
        </p:txBody>
      </p:sp>
    </p:spTree>
    <p:extLst>
      <p:ext uri="{BB962C8B-B14F-4D97-AF65-F5344CB8AC3E}">
        <p14:creationId xmlns:p14="http://schemas.microsoft.com/office/powerpoint/2010/main" val="1571375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Artificial Intelligence is revolutionising the hospitality industry by changing how guests interact and increasing efficiency in business operations. AI-enabled self-service options and proactive software are helping hotels ensure fast and customised service with reduced chance of errors (Vinnakota et al., 2022). These technological advances are addressing guests’ expectations for efficiency, personalisation and prompt service, firmly establishing the role of AI in the future hospitality industry. At the same time, AI replaces humans for many data-based operations, but it cannot provide the human empathy necessary for top notch guest service. This paper therefore asks: How do partnerships between humans and AI impact the provision of hotel services and the functioning of the workforce? </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2</a:t>
            </a:fld>
            <a:endParaRPr lang="en-GB"/>
          </a:p>
        </p:txBody>
      </p:sp>
    </p:spTree>
    <p:extLst>
      <p:ext uri="{BB962C8B-B14F-4D97-AF65-F5344CB8AC3E}">
        <p14:creationId xmlns:p14="http://schemas.microsoft.com/office/powerpoint/2010/main" val="1230294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kern="100" dirty="0">
                <a:effectLst/>
                <a:latin typeface="Arial" panose="020B0604020202020204" pitchFamily="34" charset="0"/>
                <a:ea typeface="Aptos" panose="020B0004020202020204" pitchFamily="34" charset="0"/>
                <a:cs typeface="Vrinda" panose="020B0502040204020203" pitchFamily="34" charset="0"/>
              </a:rPr>
              <a:t>This review covers five key areas to understand how AI is transforming the hospitality industry.</a:t>
            </a:r>
          </a:p>
          <a:p>
            <a:pPr marL="342900" marR="0" lvl="0" indent="-342900" algn="just">
              <a:lnSpc>
                <a:spcPct val="150000"/>
              </a:lnSpc>
              <a:spcAft>
                <a:spcPts val="800"/>
              </a:spcAft>
              <a:buFont typeface="+mj-lt"/>
              <a:buAutoNum type="arabicPeriod"/>
              <a:tabLst>
                <a:tab pos="457200" algn="l"/>
              </a:tabLst>
            </a:pPr>
            <a:r>
              <a:rPr lang="en-GB" sz="1800" kern="100" dirty="0">
                <a:effectLst/>
                <a:latin typeface="Arial" panose="020B0604020202020204" pitchFamily="34" charset="0"/>
                <a:ea typeface="Aptos" panose="020B0004020202020204" pitchFamily="34" charset="0"/>
                <a:cs typeface="Vrinda" panose="020B0502040204020203" pitchFamily="34" charset="0"/>
              </a:rPr>
              <a:t>Introduction to AI in Hospitality</a:t>
            </a:r>
          </a:p>
          <a:p>
            <a:pPr marL="342900" marR="0" lvl="0" indent="-342900" algn="just">
              <a:lnSpc>
                <a:spcPct val="150000"/>
              </a:lnSpc>
              <a:spcAft>
                <a:spcPts val="800"/>
              </a:spcAft>
              <a:buFont typeface="+mj-lt"/>
              <a:buAutoNum type="arabicPeriod"/>
              <a:tabLst>
                <a:tab pos="457200" algn="l"/>
              </a:tabLst>
            </a:pPr>
            <a:r>
              <a:rPr lang="en-GB" sz="1800" kern="100" dirty="0">
                <a:effectLst/>
                <a:latin typeface="Arial" panose="020B0604020202020204" pitchFamily="34" charset="0"/>
                <a:ea typeface="Aptos" panose="020B0004020202020204" pitchFamily="34" charset="0"/>
                <a:cs typeface="Vrinda" panose="020B0502040204020203" pitchFamily="34" charset="0"/>
              </a:rPr>
              <a:t>AI for Guest Services</a:t>
            </a:r>
          </a:p>
          <a:p>
            <a:pPr marL="342900" marR="0" lvl="0" indent="-342900" algn="just">
              <a:lnSpc>
                <a:spcPct val="150000"/>
              </a:lnSpc>
              <a:spcAft>
                <a:spcPts val="800"/>
              </a:spcAft>
              <a:buFont typeface="+mj-lt"/>
              <a:buAutoNum type="arabicPeriod"/>
              <a:tabLst>
                <a:tab pos="457200" algn="l"/>
              </a:tabLst>
            </a:pPr>
            <a:r>
              <a:rPr lang="en-GB" sz="1800" kern="100" dirty="0">
                <a:effectLst/>
                <a:latin typeface="Arial" panose="020B0604020202020204" pitchFamily="34" charset="0"/>
                <a:ea typeface="Aptos" panose="020B0004020202020204" pitchFamily="34" charset="0"/>
                <a:cs typeface="Vrinda" panose="020B0502040204020203" pitchFamily="34" charset="0"/>
              </a:rPr>
              <a:t>AI in Operational Efficiency</a:t>
            </a:r>
          </a:p>
          <a:p>
            <a:pPr marL="342900" marR="0" lvl="0" indent="-342900" algn="just">
              <a:lnSpc>
                <a:spcPct val="150000"/>
              </a:lnSpc>
              <a:spcAft>
                <a:spcPts val="800"/>
              </a:spcAft>
              <a:buFont typeface="+mj-lt"/>
              <a:buAutoNum type="arabicPeriod"/>
              <a:tabLst>
                <a:tab pos="457200" algn="l"/>
              </a:tabLst>
            </a:pPr>
            <a:r>
              <a:rPr lang="en-GB" sz="1800" kern="100" dirty="0">
                <a:effectLst/>
                <a:latin typeface="Arial" panose="020B0604020202020204" pitchFamily="34" charset="0"/>
                <a:ea typeface="Aptos" panose="020B0004020202020204" pitchFamily="34" charset="0"/>
                <a:cs typeface="Vrinda" panose="020B0502040204020203" pitchFamily="34" charset="0"/>
              </a:rPr>
              <a:t>Human‑AI Collaboration</a:t>
            </a:r>
          </a:p>
          <a:p>
            <a:pPr marL="342900" marR="0" lvl="0" indent="-342900" algn="just">
              <a:lnSpc>
                <a:spcPct val="150000"/>
              </a:lnSpc>
              <a:spcAft>
                <a:spcPts val="800"/>
              </a:spcAft>
              <a:buFont typeface="+mj-lt"/>
              <a:buAutoNum type="arabicPeriod"/>
              <a:tabLst>
                <a:tab pos="457200" algn="l"/>
              </a:tabLst>
            </a:pPr>
            <a:r>
              <a:rPr lang="en-GB" sz="1800" kern="100" dirty="0">
                <a:effectLst/>
                <a:latin typeface="Arial" panose="020B0604020202020204" pitchFamily="34" charset="0"/>
                <a:ea typeface="Aptos" panose="020B0004020202020204" pitchFamily="34" charset="0"/>
                <a:cs typeface="Vrinda" panose="020B0502040204020203" pitchFamily="34" charset="0"/>
              </a:rPr>
              <a:t>Future Trends</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3</a:t>
            </a:fld>
            <a:endParaRPr lang="en-GB"/>
          </a:p>
        </p:txBody>
      </p:sp>
    </p:spTree>
    <p:extLst>
      <p:ext uri="{BB962C8B-B14F-4D97-AF65-F5344CB8AC3E}">
        <p14:creationId xmlns:p14="http://schemas.microsoft.com/office/powerpoint/2010/main" val="498348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Advanced hospitality organisations use AI to analyse vast amounts of data and automate repetitive procedures. As a consequence, both guest experience and the efficiency of the organisation are improved. Hotels use predictive analytics to predict demand, set dynamic pricing and proactively carry out maintenance. AI-powered virtual assistants and robots assist guests around the clock, providing personalised support by providing travel suggestions based on each individual’s preferences (Ivanov and Webster, 2019). Tuo et al., 2025) . AI helps hoteliers turn data into useful insights and ensures they can take quicker, better-informed actions to offer guests personalised services.</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4</a:t>
            </a:fld>
            <a:endParaRPr lang="en-GB"/>
          </a:p>
        </p:txBody>
      </p:sp>
    </p:spTree>
    <p:extLst>
      <p:ext uri="{BB962C8B-B14F-4D97-AF65-F5344CB8AC3E}">
        <p14:creationId xmlns:p14="http://schemas.microsoft.com/office/powerpoint/2010/main" val="2466499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Both chatbots and in room virtual assistants allow hotels to respond quickly to guest needs, manage bookings and control various aspects of the hotel environment without having to rely on staff. These AI interfaces immediately answer frequently asked questions, allowing staff to spend their time attending to more complicated tasks. Vinnakota et al., 2022) . AI mines previous guest data to propose customised deals, dining ideas and activities, thereby increasing the satisfaction and commitment of stay guests. Santos and Silva, 2019) </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5</a:t>
            </a:fld>
            <a:endParaRPr lang="en-GB"/>
          </a:p>
        </p:txBody>
      </p:sp>
    </p:spTree>
    <p:extLst>
      <p:ext uri="{BB962C8B-B14F-4D97-AF65-F5344CB8AC3E}">
        <p14:creationId xmlns:p14="http://schemas.microsoft.com/office/powerpoint/2010/main" val="1296884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AI drives substantial cuts in expenses and improves efficiency by carrying out major tasks in the background automatically. Guests can cheque in and out independently using kiosks and inventory management systems ensure necessary items are re-stocked at the right time as usage changes. Revenues are optimised by instantaneous changes to room prices based on market factors and room availability. Tuo et al., 2025). Additionally, AI-powered resources for energy management help lower costs by regulating resources based on occupancy, while optimisation in the supply chain reduces waste and enhances both financial success and environmental sustainability goals (Limna, 2023; Limna, 2023).</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6</a:t>
            </a:fld>
            <a:endParaRPr lang="en-GB"/>
          </a:p>
        </p:txBody>
      </p:sp>
    </p:spTree>
    <p:extLst>
      <p:ext uri="{BB962C8B-B14F-4D97-AF65-F5344CB8AC3E}">
        <p14:creationId xmlns:p14="http://schemas.microsoft.com/office/powerpoint/2010/main" val="3390136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AI efficiently handles routine chores, allowing employees to prioritise tasks demanding emotional intelligence, creativity and judgement. One such set of examples includes chatbot resolution of simple requests and the utilisation of human staff for more complicated issues where empathy and individualised treatment are required. Wirtz et al., 2021) . As a result, it lifts employee morale by alleviating the exhaustion caused by repetitive chores. A major transformation is needed to upskill employees to analyse AI generated data and operate the tools </a:t>
            </a:r>
            <a:r>
              <a:rPr lang="en-GB" sz="1800" kern="100" dirty="0" err="1">
                <a:effectLst/>
                <a:latin typeface="Arial" panose="020B0604020202020204" pitchFamily="34" charset="0"/>
                <a:ea typeface="Aptos" panose="020B0004020202020204" pitchFamily="34" charset="0"/>
                <a:cs typeface="Vrinda" panose="020B0502040204020203" pitchFamily="34" charset="0"/>
              </a:rPr>
              <a:t>skillfully</a:t>
            </a:r>
            <a:r>
              <a:rPr lang="en-GB" sz="1800" kern="100" dirty="0">
                <a:effectLst/>
                <a:latin typeface="Arial" panose="020B0604020202020204" pitchFamily="34" charset="0"/>
                <a:ea typeface="Aptos" panose="020B0004020202020204" pitchFamily="34" charset="0"/>
                <a:cs typeface="Vrinda" panose="020B0502040204020203" pitchFamily="34" charset="0"/>
              </a:rPr>
              <a:t>, making sure they can successfully collaborate with this evolving technology.</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7</a:t>
            </a:fld>
            <a:endParaRPr lang="en-GB"/>
          </a:p>
        </p:txBody>
      </p:sp>
    </p:spTree>
    <p:extLst>
      <p:ext uri="{BB962C8B-B14F-4D97-AF65-F5344CB8AC3E}">
        <p14:creationId xmlns:p14="http://schemas.microsoft.com/office/powerpoint/2010/main" val="40332522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Rapidly emerging innovations like AR tours, voice operated room controls and robot services promise new heights of convenience for guests in the near future. Both AR and voice assistants will assist guests with planning their stays and manage in-room functions effortlessly. Semwal et al., 2024) . It is anticipated that AI will become progressively adept at recognising and presupposing guest wants, thus optimising the guest experience while allowing staff to concentrate on deepening the human element of service provision (Mariani and Borghi, 2024) . Salazar, 2018) .</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8</a:t>
            </a:fld>
            <a:endParaRPr lang="en-GB"/>
          </a:p>
        </p:txBody>
      </p:sp>
    </p:spTree>
    <p:extLst>
      <p:ext uri="{BB962C8B-B14F-4D97-AF65-F5344CB8AC3E}">
        <p14:creationId xmlns:p14="http://schemas.microsoft.com/office/powerpoint/2010/main" val="2114549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Political:</a:t>
            </a:r>
            <a:r>
              <a:rPr lang="en-GB" sz="1800" kern="100" dirty="0">
                <a:effectLst/>
                <a:latin typeface="Arial" panose="020B0604020202020204" pitchFamily="34" charset="0"/>
                <a:ea typeface="Aptos" panose="020B0004020202020204" pitchFamily="34" charset="0"/>
                <a:cs typeface="Vrinda" panose="020B0502040204020203" pitchFamily="34" charset="0"/>
              </a:rPr>
              <a:t> AI implementing companies must ensure that managing customer data in accordance with regulations like GDPR guides the creation and use of chatbots and recommendation systems. A lack of data privacy measures can expose organisations to substantial fines and damage to their reputation, just as Marriott experienced in the wake of its breach.</a:t>
            </a:r>
          </a:p>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Economic: </a:t>
            </a:r>
            <a:r>
              <a:rPr lang="en-GB" sz="1800" kern="100" dirty="0">
                <a:effectLst/>
                <a:latin typeface="Arial" panose="020B0604020202020204" pitchFamily="34" charset="0"/>
                <a:ea typeface="Aptos" panose="020B0004020202020204" pitchFamily="34" charset="0"/>
                <a:cs typeface="Vrinda" panose="020B0502040204020203" pitchFamily="34" charset="0"/>
              </a:rPr>
              <a:t>The implementation of AI requires a substantial initial outlay for technology, although the resulting efficiency gains, higher revenue and decreased errors offset these costs over time (Salazar, 2018).</a:t>
            </a:r>
          </a:p>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Social: </a:t>
            </a:r>
            <a:r>
              <a:rPr lang="en-GB" sz="1800" kern="100" dirty="0">
                <a:effectLst/>
                <a:latin typeface="Arial" panose="020B0604020202020204" pitchFamily="34" charset="0"/>
                <a:ea typeface="Aptos" panose="020B0004020202020204" pitchFamily="34" charset="0"/>
                <a:cs typeface="Vrinda" panose="020B0502040204020203" pitchFamily="34" charset="0"/>
              </a:rPr>
              <a:t>Today’s travellers seek individualised, tech-driven service, yet many employees worry about lost employment opportunities due to automation. Small operators are most likely to fall behind in adopting AI technologies because of limited financial and technical resources.</a:t>
            </a:r>
          </a:p>
          <a:p>
            <a:pPr marL="0" marR="0"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Vrinda" panose="020B0502040204020203" pitchFamily="34" charset="0"/>
              </a:rPr>
              <a:t>Technological: </a:t>
            </a:r>
            <a:r>
              <a:rPr lang="en-GB" sz="1800" kern="100" dirty="0">
                <a:effectLst/>
                <a:latin typeface="Arial" panose="020B0604020202020204" pitchFamily="34" charset="0"/>
                <a:ea typeface="Aptos" panose="020B0004020202020204" pitchFamily="34" charset="0"/>
                <a:cs typeface="Vrinda" panose="020B0502040204020203" pitchFamily="34" charset="0"/>
              </a:rPr>
              <a:t>New developments in AI are enabled by progress in machine learning and data sharing, yet hurdles like interoperability issues, security risks and ongoing updates can be especially tricky for less experienced IT teams to overcome.</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9</a:t>
            </a:fld>
            <a:endParaRPr lang="en-GB"/>
          </a:p>
        </p:txBody>
      </p:sp>
    </p:spTree>
    <p:extLst>
      <p:ext uri="{BB962C8B-B14F-4D97-AF65-F5344CB8AC3E}">
        <p14:creationId xmlns:p14="http://schemas.microsoft.com/office/powerpoint/2010/main" val="15308958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In short, AI is proving effective in simplifying hotel operations, improving the guest experience and bolstering environmental practises through smarter use of resources. Nonetheless, empathic and artistic aspects of hospitality are mainly achieved through the dedicated involvement of hotel staff. A sustainable future for the hospitality industry is made possible by carefully striking a balance between operational efficiency and exceptional service. Streamlining repetitive duties while developing human ability to provide exceptional personalised services. A strategy that combines automation with human-centred service will ensure efficiency and ensure that guests leave satisfied.</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10</a:t>
            </a:fld>
            <a:endParaRPr lang="en-GB"/>
          </a:p>
        </p:txBody>
      </p:sp>
    </p:spTree>
    <p:extLst>
      <p:ext uri="{BB962C8B-B14F-4D97-AF65-F5344CB8AC3E}">
        <p14:creationId xmlns:p14="http://schemas.microsoft.com/office/powerpoint/2010/main" val="520495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Invest in employee reskilling:</a:t>
            </a:r>
            <a:r>
              <a:rPr lang="en-GB" sz="1800" kern="100" dirty="0">
                <a:effectLst/>
                <a:latin typeface="Arial" panose="020B0604020202020204" pitchFamily="34" charset="0"/>
                <a:ea typeface="Aptos" panose="020B0004020202020204" pitchFamily="34" charset="0"/>
                <a:cs typeface="Vrinda" panose="020B0502040204020203" pitchFamily="34" charset="0"/>
              </a:rPr>
              <a:t> Implement regular training for staff that builds their data literacy and familiarises them with AI tools, allowing them to move away from mundane tasks and focus on fostering guest relationships. Ford, 2020).</a:t>
            </a:r>
          </a:p>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Enhance data privacy &amp; security: </a:t>
            </a:r>
            <a:r>
              <a:rPr lang="en-GB" sz="1800" kern="100" dirty="0">
                <a:effectLst/>
                <a:latin typeface="Arial" panose="020B0604020202020204" pitchFamily="34" charset="0"/>
                <a:ea typeface="Aptos" panose="020B0004020202020204" pitchFamily="34" charset="0"/>
                <a:cs typeface="Vrinda" panose="020B0502040204020203" pitchFamily="34" charset="0"/>
              </a:rPr>
              <a:t>Completely protect guest data through anonymisation and encryption from the outset and consistently perform security cheques as well as share how you handle data to earn trust over time (Wilson, 2019).</a:t>
            </a:r>
          </a:p>
          <a:p>
            <a:pPr marL="0" marR="0" algn="just">
              <a:lnSpc>
                <a:spcPct val="150000"/>
              </a:lnSpc>
              <a:spcAft>
                <a:spcPts val="800"/>
              </a:spcAft>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Strengthen human AI collaboration: </a:t>
            </a:r>
            <a:r>
              <a:rPr lang="en-GB" sz="1800" kern="100" dirty="0">
                <a:effectLst/>
                <a:latin typeface="Arial" panose="020B0604020202020204" pitchFamily="34" charset="0"/>
                <a:ea typeface="Aptos" panose="020B0004020202020204" pitchFamily="34" charset="0"/>
                <a:cs typeface="Vrinda" panose="020B0502040204020203" pitchFamily="34" charset="0"/>
              </a:rPr>
              <a:t>Link the specific activities that AI performs to those reserved for human employees, creating efficient roles and ensuring the personal interaction throughout the guest experience (Faulkner et al., 2001).</a:t>
            </a:r>
          </a:p>
          <a:p>
            <a:pPr marL="0" marR="0" algn="just">
              <a:lnSpc>
                <a:spcPct val="150000"/>
              </a:lnSpc>
              <a:spcAft>
                <a:spcPts val="800"/>
              </a:spcAft>
            </a:pPr>
            <a:r>
              <a:rPr lang="en-GB" sz="1800" b="1" kern="100" dirty="0">
                <a:effectLst/>
                <a:latin typeface="Arial" panose="020B0604020202020204" pitchFamily="34" charset="0"/>
                <a:ea typeface="Aptos" panose="020B0004020202020204" pitchFamily="34" charset="0"/>
                <a:cs typeface="Vrinda" panose="020B0502040204020203" pitchFamily="34" charset="0"/>
              </a:rPr>
              <a:t>Pilot emerging technologies: </a:t>
            </a:r>
            <a:r>
              <a:rPr lang="en-GB" sz="1800" kern="100" dirty="0">
                <a:effectLst/>
                <a:latin typeface="Arial" panose="020B0604020202020204" pitchFamily="34" charset="0"/>
                <a:ea typeface="Aptos" panose="020B0004020202020204" pitchFamily="34" charset="0"/>
                <a:cs typeface="Vrinda" panose="020B0502040204020203" pitchFamily="34" charset="0"/>
              </a:rPr>
              <a:t>Gain a competitive advantage by testing AR guest tours, voice activated room controls and service robots to evolve the guest experience over time (Cooper and Hall, 2019).</a:t>
            </a:r>
          </a:p>
          <a:p>
            <a:endParaRPr lang="en-GB" dirty="0"/>
          </a:p>
        </p:txBody>
      </p:sp>
      <p:sp>
        <p:nvSpPr>
          <p:cNvPr id="4" name="Slide Number Placeholder 3"/>
          <p:cNvSpPr>
            <a:spLocks noGrp="1"/>
          </p:cNvSpPr>
          <p:nvPr>
            <p:ph type="sldNum" sz="quarter" idx="5"/>
          </p:nvPr>
        </p:nvSpPr>
        <p:spPr/>
        <p:txBody>
          <a:bodyPr/>
          <a:lstStyle/>
          <a:p>
            <a:fld id="{B988807E-3F16-4FF0-BECE-B2D7BD973746}" type="slidenum">
              <a:rPr lang="en-GB" smtClean="0"/>
              <a:t>11</a:t>
            </a:fld>
            <a:endParaRPr lang="en-GB"/>
          </a:p>
        </p:txBody>
      </p:sp>
    </p:spTree>
    <p:extLst>
      <p:ext uri="{BB962C8B-B14F-4D97-AF65-F5344CB8AC3E}">
        <p14:creationId xmlns:p14="http://schemas.microsoft.com/office/powerpoint/2010/main" val="1528563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Aptos" panose="020B0004020202020204" pitchFamily="34" charset="0"/>
                <a:cs typeface="Vrinda" panose="020B0502040204020203" pitchFamily="34" charset="0"/>
              </a:rPr>
              <a:t>Here is a complete list of academic references related to this topic. </a:t>
            </a:r>
            <a:r>
              <a:rPr lang="en-GB" sz="1800" kern="100">
                <a:effectLst/>
                <a:latin typeface="Arial" panose="020B0604020202020204" pitchFamily="34" charset="0"/>
                <a:ea typeface="Aptos" panose="020B0004020202020204" pitchFamily="34" charset="0"/>
                <a:cs typeface="Vrinda" panose="020B0502040204020203" pitchFamily="34" charset="0"/>
              </a:rPr>
              <a:t>Thank you for your attention.</a:t>
            </a:r>
          </a:p>
          <a:p>
            <a:endParaRPr lang="en-GB"/>
          </a:p>
        </p:txBody>
      </p:sp>
      <p:sp>
        <p:nvSpPr>
          <p:cNvPr id="4" name="Slide Number Placeholder 3"/>
          <p:cNvSpPr>
            <a:spLocks noGrp="1"/>
          </p:cNvSpPr>
          <p:nvPr>
            <p:ph type="sldNum" sz="quarter" idx="5"/>
          </p:nvPr>
        </p:nvSpPr>
        <p:spPr/>
        <p:txBody>
          <a:bodyPr/>
          <a:lstStyle/>
          <a:p>
            <a:fld id="{B988807E-3F16-4FF0-BECE-B2D7BD973746}" type="slidenum">
              <a:rPr lang="en-GB" smtClean="0"/>
              <a:t>12</a:t>
            </a:fld>
            <a:endParaRPr lang="en-GB"/>
          </a:p>
        </p:txBody>
      </p:sp>
    </p:spTree>
    <p:extLst>
      <p:ext uri="{BB962C8B-B14F-4D97-AF65-F5344CB8AC3E}">
        <p14:creationId xmlns:p14="http://schemas.microsoft.com/office/powerpoint/2010/main" val="179420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5/17/2025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78565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5/17/2025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30644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5/17/2025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1627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5/17/2025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72773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5/17/2025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26471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5/17/2025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808064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5/17/2025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45117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5/17/2025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998893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5/17/2025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1914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5/17/2025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38296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5/17/2025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502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5/17/2025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46057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gle view of circuit shaped like a brain">
            <a:extLst>
              <a:ext uri="{FF2B5EF4-FFF2-40B4-BE49-F238E27FC236}">
                <a16:creationId xmlns:a16="http://schemas.microsoft.com/office/drawing/2014/main" id="{A10469FC-D8CF-3DDA-9A58-A874AB7C0658}"/>
              </a:ext>
            </a:extLst>
          </p:cNvPr>
          <p:cNvPicPr>
            <a:picLocks noChangeAspect="1"/>
          </p:cNvPicPr>
          <p:nvPr/>
        </p:nvPicPr>
        <p:blipFill>
          <a:blip r:embed="rId2">
            <a:alphaModFix amt="40000"/>
          </a:blip>
          <a:srcRect t="22207" r="9091" b="4481"/>
          <a:stretch/>
        </p:blipFill>
        <p:spPr>
          <a:xfrm>
            <a:off x="20" y="152"/>
            <a:ext cx="12191980" cy="6857848"/>
          </a:xfrm>
          <a:prstGeom prst="rect">
            <a:avLst/>
          </a:prstGeom>
        </p:spPr>
      </p:pic>
      <p:sp>
        <p:nvSpPr>
          <p:cNvPr id="2" name="Title 1">
            <a:extLst>
              <a:ext uri="{FF2B5EF4-FFF2-40B4-BE49-F238E27FC236}">
                <a16:creationId xmlns:a16="http://schemas.microsoft.com/office/drawing/2014/main" id="{30FD3E57-AFDA-DA1D-56C8-36DA4897C50B}"/>
              </a:ext>
            </a:extLst>
          </p:cNvPr>
          <p:cNvSpPr>
            <a:spLocks noGrp="1"/>
          </p:cNvSpPr>
          <p:nvPr>
            <p:ph type="ctrTitle"/>
          </p:nvPr>
        </p:nvSpPr>
        <p:spPr>
          <a:xfrm>
            <a:off x="640080" y="1722844"/>
            <a:ext cx="5758628" cy="2279077"/>
          </a:xfrm>
        </p:spPr>
        <p:txBody>
          <a:bodyPr anchor="t">
            <a:normAutofit fontScale="90000"/>
          </a:bodyPr>
          <a:lstStyle/>
          <a:p>
            <a:pPr>
              <a:lnSpc>
                <a:spcPct val="90000"/>
              </a:lnSpc>
            </a:pPr>
            <a:r>
              <a:rPr lang="en-US" sz="4000" dirty="0">
                <a:solidFill>
                  <a:srgbClr val="FFFFFF"/>
                </a:solidFill>
              </a:rPr>
              <a:t>The future of work: Artificial Intelligence and human collaboration in hotel and hospitality</a:t>
            </a:r>
            <a:endParaRPr lang="en-GB" sz="4000" dirty="0">
              <a:solidFill>
                <a:srgbClr val="FFFFFF"/>
              </a:solidFill>
            </a:endParaRPr>
          </a:p>
        </p:txBody>
      </p:sp>
      <p:sp>
        <p:nvSpPr>
          <p:cNvPr id="3" name="Subtitle 2">
            <a:extLst>
              <a:ext uri="{FF2B5EF4-FFF2-40B4-BE49-F238E27FC236}">
                <a16:creationId xmlns:a16="http://schemas.microsoft.com/office/drawing/2014/main" id="{433F806C-37DB-0A3C-D3FE-405AD4B96CE4}"/>
              </a:ext>
            </a:extLst>
          </p:cNvPr>
          <p:cNvSpPr>
            <a:spLocks noGrp="1"/>
          </p:cNvSpPr>
          <p:nvPr>
            <p:ph type="subTitle" idx="1"/>
          </p:nvPr>
        </p:nvSpPr>
        <p:spPr>
          <a:xfrm>
            <a:off x="640080" y="4134784"/>
            <a:ext cx="6095018" cy="702688"/>
          </a:xfrm>
        </p:spPr>
        <p:txBody>
          <a:bodyPr anchor="t">
            <a:normAutofit/>
          </a:bodyPr>
          <a:lstStyle/>
          <a:p>
            <a:pPr>
              <a:lnSpc>
                <a:spcPct val="120000"/>
              </a:lnSpc>
            </a:pPr>
            <a:r>
              <a:rPr lang="en-GB" sz="1400" dirty="0">
                <a:solidFill>
                  <a:srgbClr val="FFFFFF"/>
                </a:solidFill>
              </a:rPr>
              <a:t>BMIH6001  </a:t>
            </a:r>
            <a:r>
              <a:rPr lang="en-US" sz="1400" dirty="0">
                <a:solidFill>
                  <a:srgbClr val="FFFFFF"/>
                </a:solidFill>
              </a:rPr>
              <a:t>Contemporary Themes in the Hotel and Hospitality Sector </a:t>
            </a:r>
            <a:endParaRPr lang="en-GB" sz="1400" dirty="0">
              <a:solidFill>
                <a:srgbClr val="FFFFFF"/>
              </a:solidFill>
            </a:endParaRPr>
          </a:p>
        </p:txBody>
      </p:sp>
      <p:cxnSp>
        <p:nvCxnSpPr>
          <p:cNvPr id="27" name="Straight Connector 26">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Subtitle 2">
            <a:extLst>
              <a:ext uri="{FF2B5EF4-FFF2-40B4-BE49-F238E27FC236}">
                <a16:creationId xmlns:a16="http://schemas.microsoft.com/office/drawing/2014/main" id="{EB80DAEC-E91C-E6A2-5282-AB92001FEC81}"/>
              </a:ext>
            </a:extLst>
          </p:cNvPr>
          <p:cNvSpPr txBox="1">
            <a:spLocks/>
          </p:cNvSpPr>
          <p:nvPr/>
        </p:nvSpPr>
        <p:spPr>
          <a:xfrm>
            <a:off x="640080" y="5373268"/>
            <a:ext cx="6095018" cy="925927"/>
          </a:xfrm>
          <a:prstGeom prst="rect">
            <a:avLst/>
          </a:prstGeom>
        </p:spPr>
        <p:txBody>
          <a:bodyPr vert="horz" lIns="91440" tIns="45720" rIns="91440" bIns="45720" rtlCol="0" anchor="t">
            <a:normAutofit fontScale="85000" lnSpcReduction="20000"/>
          </a:bodyPr>
          <a:lstStyle>
            <a:lvl1pPr marL="0" indent="0" algn="l" defTabSz="914400" rtl="0" eaLnBrk="1" latinLnBrk="0" hangingPunct="1">
              <a:lnSpc>
                <a:spcPct val="13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ctr" defTabSz="914400" rtl="0" eaLnBrk="1" latinLnBrk="0" hangingPunct="1">
              <a:lnSpc>
                <a:spcPct val="120000"/>
              </a:lnSpc>
              <a:spcBef>
                <a:spcPts val="500"/>
              </a:spcBef>
              <a:buSzPct val="87000"/>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SzPct val="87000"/>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SzPct val="87000"/>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20000"/>
              </a:lnSpc>
            </a:pPr>
            <a:r>
              <a:rPr lang="en-US" sz="1400" dirty="0">
                <a:solidFill>
                  <a:srgbClr val="FFFFFF"/>
                </a:solidFill>
              </a:rPr>
              <a:t>Student Name: Khaleda Chowdhury</a:t>
            </a:r>
          </a:p>
          <a:p>
            <a:pPr>
              <a:lnSpc>
                <a:spcPct val="120000"/>
              </a:lnSpc>
            </a:pPr>
            <a:r>
              <a:rPr lang="en-US" sz="1400" dirty="0">
                <a:solidFill>
                  <a:srgbClr val="FFFFFF"/>
                </a:solidFill>
              </a:rPr>
              <a:t>Student ID:2107822</a:t>
            </a:r>
          </a:p>
          <a:p>
            <a:pPr>
              <a:lnSpc>
                <a:spcPct val="120000"/>
              </a:lnSpc>
            </a:pPr>
            <a:r>
              <a:rPr lang="en-US" sz="1400" dirty="0">
                <a:solidFill>
                  <a:srgbClr val="FFFFFF"/>
                </a:solidFill>
              </a:rPr>
              <a:t>Lecturer Name: Dr Ernest </a:t>
            </a:r>
            <a:r>
              <a:rPr lang="en-US" sz="1400" dirty="0" err="1">
                <a:solidFill>
                  <a:srgbClr val="FFFFFF"/>
                </a:solidFill>
              </a:rPr>
              <a:t>wavie</a:t>
            </a:r>
            <a:endParaRPr lang="en-US" sz="1400" dirty="0">
              <a:solidFill>
                <a:srgbClr val="FFFFFF"/>
              </a:solidFill>
            </a:endParaRPr>
          </a:p>
          <a:p>
            <a:pPr>
              <a:lnSpc>
                <a:spcPct val="120000"/>
              </a:lnSpc>
            </a:pPr>
            <a:endParaRPr lang="en-GB" sz="1400" dirty="0">
              <a:solidFill>
                <a:srgbClr val="FFFFFF"/>
              </a:solidFill>
            </a:endParaRPr>
          </a:p>
        </p:txBody>
      </p:sp>
    </p:spTree>
    <p:extLst>
      <p:ext uri="{BB962C8B-B14F-4D97-AF65-F5344CB8AC3E}">
        <p14:creationId xmlns:p14="http://schemas.microsoft.com/office/powerpoint/2010/main" val="12661829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A28F7E-8BC4-D0FF-6D7D-41FD268765CF}"/>
              </a:ext>
            </a:extLst>
          </p:cNvPr>
          <p:cNvSpPr>
            <a:spLocks noGrp="1"/>
          </p:cNvSpPr>
          <p:nvPr>
            <p:ph type="title"/>
          </p:nvPr>
        </p:nvSpPr>
        <p:spPr>
          <a:xfrm>
            <a:off x="640080" y="914399"/>
            <a:ext cx="3000587" cy="1091382"/>
          </a:xfrm>
        </p:spPr>
        <p:txBody>
          <a:bodyPr anchor="t">
            <a:normAutofit/>
          </a:bodyPr>
          <a:lstStyle/>
          <a:p>
            <a:r>
              <a:rPr lang="en-GB" sz="3600" dirty="0"/>
              <a:t>Introduction</a:t>
            </a:r>
          </a:p>
        </p:txBody>
      </p:sp>
      <p:cxnSp>
        <p:nvCxnSpPr>
          <p:cNvPr id="19" name="Straight Connector 18">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24D4A8-D8F5-9B56-148E-7EC744F425CA}"/>
              </a:ext>
            </a:extLst>
          </p:cNvPr>
          <p:cNvGraphicFramePr>
            <a:graphicFrameLocks noGrp="1"/>
          </p:cNvGraphicFramePr>
          <p:nvPr>
            <p:ph idx="1"/>
            <p:extLst>
              <p:ext uri="{D42A27DB-BD31-4B8C-83A1-F6EECF244321}">
                <p14:modId xmlns:p14="http://schemas.microsoft.com/office/powerpoint/2010/main" val="1938006213"/>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609D7C7D-83E4-A1A4-78C0-3FE025D25ACA}"/>
              </a:ext>
            </a:extLst>
          </p:cNvPr>
          <p:cNvSpPr txBox="1"/>
          <p:nvPr/>
        </p:nvSpPr>
        <p:spPr>
          <a:xfrm>
            <a:off x="9192127" y="6457670"/>
            <a:ext cx="2823411"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a:t>
            </a:r>
            <a:r>
              <a:rPr lang="en-GB" sz="800" dirty="0" err="1">
                <a:effectLst/>
                <a:latin typeface="Arial" panose="020B0604020202020204" pitchFamily="34" charset="0"/>
                <a:ea typeface="Times New Roman" panose="02020603050405020304" pitchFamily="18" charset="0"/>
                <a:cs typeface="Vrinda" panose="020B0502040204020203" pitchFamily="34" charset="0"/>
              </a:rPr>
              <a:t>Batabyal</a:t>
            </a:r>
            <a:r>
              <a:rPr lang="en-GB" sz="800" dirty="0">
                <a:effectLst/>
                <a:latin typeface="Arial" panose="020B0604020202020204" pitchFamily="34" charset="0"/>
                <a:ea typeface="Times New Roman" panose="02020603050405020304" pitchFamily="18" charset="0"/>
                <a:cs typeface="Vrinda" panose="020B0502040204020203" pitchFamily="34" charset="0"/>
              </a:rPr>
              <a:t> and Das, 2019; Vinnakota et al., 2022)</a:t>
            </a:r>
            <a:endParaRPr lang="en-GB" sz="800" dirty="0"/>
          </a:p>
        </p:txBody>
      </p:sp>
    </p:spTree>
    <p:extLst>
      <p:ext uri="{BB962C8B-B14F-4D97-AF65-F5344CB8AC3E}">
        <p14:creationId xmlns:p14="http://schemas.microsoft.com/office/powerpoint/2010/main" val="836226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7" name="Rectangle 1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Close-up of open book against blurred bookshelf background">
            <a:extLst>
              <a:ext uri="{FF2B5EF4-FFF2-40B4-BE49-F238E27FC236}">
                <a16:creationId xmlns:a16="http://schemas.microsoft.com/office/drawing/2014/main" id="{46EADC0F-E0E1-A28B-0DFD-AA0DA560754D}"/>
              </a:ext>
            </a:extLst>
          </p:cNvPr>
          <p:cNvPicPr>
            <a:picLocks noChangeAspect="1"/>
          </p:cNvPicPr>
          <p:nvPr/>
        </p:nvPicPr>
        <p:blipFill>
          <a:blip r:embed="rId3">
            <a:alphaModFix/>
          </a:blip>
          <a:srcRect t="15731"/>
          <a:stretch/>
        </p:blipFill>
        <p:spPr>
          <a:xfrm>
            <a:off x="-1" y="10"/>
            <a:ext cx="12191999" cy="6857985"/>
          </a:xfrm>
          <a:prstGeom prst="rect">
            <a:avLst/>
          </a:prstGeom>
        </p:spPr>
      </p:pic>
      <p:sp>
        <p:nvSpPr>
          <p:cNvPr id="19" name="Rectangle 18">
            <a:extLst>
              <a:ext uri="{FF2B5EF4-FFF2-40B4-BE49-F238E27FC236}">
                <a16:creationId xmlns:a16="http://schemas.microsoft.com/office/drawing/2014/main" id="{D50741CA-59A3-4426-8205-D763C968E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4347B-DB21-2FA4-DE76-99334031A328}"/>
              </a:ext>
            </a:extLst>
          </p:cNvPr>
          <p:cNvSpPr>
            <a:spLocks noGrp="1"/>
          </p:cNvSpPr>
          <p:nvPr>
            <p:ph type="title"/>
          </p:nvPr>
        </p:nvSpPr>
        <p:spPr>
          <a:xfrm>
            <a:off x="914400" y="2583874"/>
            <a:ext cx="5296829" cy="2884767"/>
          </a:xfrm>
        </p:spPr>
        <p:txBody>
          <a:bodyPr vert="horz" lIns="91440" tIns="45720" rIns="91440" bIns="45720" rtlCol="0" anchor="b">
            <a:normAutofit/>
          </a:bodyPr>
          <a:lstStyle/>
          <a:p>
            <a:r>
              <a:rPr lang="en-US" b="1" kern="1200">
                <a:solidFill>
                  <a:srgbClr val="FFFFFF"/>
                </a:solidFill>
                <a:latin typeface="+mj-lt"/>
                <a:ea typeface="+mj-ea"/>
                <a:cs typeface="+mj-cs"/>
              </a:rPr>
              <a:t>Literature Review</a:t>
            </a:r>
          </a:p>
        </p:txBody>
      </p:sp>
      <p:cxnSp>
        <p:nvCxnSpPr>
          <p:cNvPr id="20" name="Straight Connector 19">
            <a:extLst>
              <a:ext uri="{FF2B5EF4-FFF2-40B4-BE49-F238E27FC236}">
                <a16:creationId xmlns:a16="http://schemas.microsoft.com/office/drawing/2014/main" id="{B05D162C-996E-4B39-A3EF-DB9D0EEF2E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5832424"/>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981276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F97A0-FB18-D64C-8068-A18853C833DB}"/>
              </a:ext>
            </a:extLst>
          </p:cNvPr>
          <p:cNvSpPr>
            <a:spLocks noGrp="1"/>
          </p:cNvSpPr>
          <p:nvPr>
            <p:ph type="title"/>
          </p:nvPr>
        </p:nvSpPr>
        <p:spPr>
          <a:xfrm>
            <a:off x="1918896" y="624349"/>
            <a:ext cx="7333259" cy="703005"/>
          </a:xfrm>
        </p:spPr>
        <p:txBody>
          <a:bodyPr/>
          <a:lstStyle/>
          <a:p>
            <a:r>
              <a:rPr lang="en-US" dirty="0"/>
              <a:t>Introduction to AI in Hospitality</a:t>
            </a:r>
            <a:endParaRPr lang="en-GB" dirty="0"/>
          </a:p>
        </p:txBody>
      </p:sp>
      <p:pic>
        <p:nvPicPr>
          <p:cNvPr id="1026" name="Picture 2">
            <a:extLst>
              <a:ext uri="{FF2B5EF4-FFF2-40B4-BE49-F238E27FC236}">
                <a16:creationId xmlns:a16="http://schemas.microsoft.com/office/drawing/2014/main" id="{1C9AEE0F-19BC-DE79-69E1-72336150E3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724258" y="1845136"/>
            <a:ext cx="10743484" cy="467365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B3CC87A-CF83-CC32-AC0E-3029C87B155C}"/>
              </a:ext>
            </a:extLst>
          </p:cNvPr>
          <p:cNvSpPr txBox="1"/>
          <p:nvPr/>
        </p:nvSpPr>
        <p:spPr>
          <a:xfrm>
            <a:off x="8871284" y="6642556"/>
            <a:ext cx="3304674"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(Ivanov and Webster, 2019; Tuo et al., 2025; Yadav et al., 2024)</a:t>
            </a:r>
            <a:endParaRPr lang="en-GB" sz="800" dirty="0"/>
          </a:p>
        </p:txBody>
      </p:sp>
    </p:spTree>
    <p:extLst>
      <p:ext uri="{BB962C8B-B14F-4D97-AF65-F5344CB8AC3E}">
        <p14:creationId xmlns:p14="http://schemas.microsoft.com/office/powerpoint/2010/main" val="2586773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64" name="Straight Connector 2063">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66" name="Rectangle 2065">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33DD16-523B-977F-077E-18E4BB90A652}"/>
              </a:ext>
            </a:extLst>
          </p:cNvPr>
          <p:cNvSpPr>
            <a:spLocks noGrp="1"/>
          </p:cNvSpPr>
          <p:nvPr>
            <p:ph type="title"/>
          </p:nvPr>
        </p:nvSpPr>
        <p:spPr>
          <a:xfrm>
            <a:off x="640080" y="1434438"/>
            <a:ext cx="2983229" cy="2612976"/>
          </a:xfrm>
        </p:spPr>
        <p:txBody>
          <a:bodyPr vert="horz" lIns="91440" tIns="45720" rIns="91440" bIns="45720" rtlCol="0" anchor="t">
            <a:normAutofit/>
          </a:bodyPr>
          <a:lstStyle/>
          <a:p>
            <a:r>
              <a:rPr lang="en-US" sz="4400"/>
              <a:t>AI for Guest Services</a:t>
            </a:r>
          </a:p>
        </p:txBody>
      </p:sp>
      <p:pic>
        <p:nvPicPr>
          <p:cNvPr id="2050" name="Picture 2" descr="A group of colorful rectangular banners with text&#10;&#10;AI-generated content may be incorrect.">
            <a:extLst>
              <a:ext uri="{FF2B5EF4-FFF2-40B4-BE49-F238E27FC236}">
                <a16:creationId xmlns:a16="http://schemas.microsoft.com/office/drawing/2014/main" id="{6DE5E8DC-49B5-A7AE-2491-9457C40E2E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
          <a:stretch/>
        </p:blipFill>
        <p:spPr bwMode="auto">
          <a:xfrm>
            <a:off x="3204491" y="452283"/>
            <a:ext cx="8590561" cy="5555106"/>
          </a:xfrm>
          <a:prstGeom prst="rect">
            <a:avLst/>
          </a:prstGeom>
          <a:noFill/>
          <a:extLst>
            <a:ext uri="{909E8E84-426E-40DD-AFC4-6F175D3DCCD1}">
              <a14:hiddenFill xmlns:a14="http://schemas.microsoft.com/office/drawing/2010/main">
                <a:solidFill>
                  <a:srgbClr val="FFFFFF"/>
                </a:solidFill>
              </a14:hiddenFill>
            </a:ext>
          </a:extLst>
        </p:spPr>
      </p:pic>
      <p:cxnSp>
        <p:nvCxnSpPr>
          <p:cNvPr id="2068" name="Straight Connector 2067">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D785AD95-7AE4-3343-754F-0EB22CDA2A60}"/>
              </a:ext>
            </a:extLst>
          </p:cNvPr>
          <p:cNvSpPr txBox="1"/>
          <p:nvPr/>
        </p:nvSpPr>
        <p:spPr>
          <a:xfrm>
            <a:off x="9707346" y="6457670"/>
            <a:ext cx="2087706"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(Mill, 2012; Santos and Silva, 2019)</a:t>
            </a:r>
            <a:endParaRPr lang="en-GB" sz="800" dirty="0"/>
          </a:p>
        </p:txBody>
      </p:sp>
    </p:spTree>
    <p:extLst>
      <p:ext uri="{BB962C8B-B14F-4D97-AF65-F5344CB8AC3E}">
        <p14:creationId xmlns:p14="http://schemas.microsoft.com/office/powerpoint/2010/main" val="159552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943BF-323B-2F28-BC9B-0A9C3992CEF8}"/>
              </a:ext>
            </a:extLst>
          </p:cNvPr>
          <p:cNvSpPr>
            <a:spLocks noGrp="1"/>
          </p:cNvSpPr>
          <p:nvPr>
            <p:ph type="title"/>
          </p:nvPr>
        </p:nvSpPr>
        <p:spPr>
          <a:xfrm>
            <a:off x="2055924" y="634181"/>
            <a:ext cx="10890929" cy="1097280"/>
          </a:xfrm>
        </p:spPr>
        <p:txBody>
          <a:bodyPr/>
          <a:lstStyle/>
          <a:p>
            <a:r>
              <a:rPr lang="en-GB"/>
              <a:t>AI in Operational Efficiency</a:t>
            </a:r>
            <a:endParaRPr lang="en-GB" dirty="0"/>
          </a:p>
        </p:txBody>
      </p:sp>
      <p:pic>
        <p:nvPicPr>
          <p:cNvPr id="3074" name="Picture 2">
            <a:extLst>
              <a:ext uri="{FF2B5EF4-FFF2-40B4-BE49-F238E27FC236}">
                <a16:creationId xmlns:a16="http://schemas.microsoft.com/office/drawing/2014/main" id="{0FC1E7BF-3B00-A098-67F5-B42EEDECD8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513018" y="1800287"/>
            <a:ext cx="9165963" cy="476274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EF5F962-BDA0-75B5-436C-03874BAA211E}"/>
              </a:ext>
            </a:extLst>
          </p:cNvPr>
          <p:cNvSpPr txBox="1"/>
          <p:nvPr/>
        </p:nvSpPr>
        <p:spPr>
          <a:xfrm>
            <a:off x="9249228" y="6524136"/>
            <a:ext cx="2859505"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(Limna, 2023; Semwal et al., 2024; Sharma et al., 2024)</a:t>
            </a:r>
            <a:endParaRPr lang="en-GB" sz="800" dirty="0"/>
          </a:p>
        </p:txBody>
      </p:sp>
    </p:spTree>
    <p:extLst>
      <p:ext uri="{BB962C8B-B14F-4D97-AF65-F5344CB8AC3E}">
        <p14:creationId xmlns:p14="http://schemas.microsoft.com/office/powerpoint/2010/main" val="927659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A4AA-EEC7-352F-E7F1-A2D47E15BAE9}"/>
              </a:ext>
            </a:extLst>
          </p:cNvPr>
          <p:cNvSpPr>
            <a:spLocks noGrp="1"/>
          </p:cNvSpPr>
          <p:nvPr>
            <p:ph type="title"/>
          </p:nvPr>
        </p:nvSpPr>
        <p:spPr>
          <a:xfrm>
            <a:off x="1946787" y="614192"/>
            <a:ext cx="10890929" cy="1097280"/>
          </a:xfrm>
        </p:spPr>
        <p:txBody>
          <a:bodyPr/>
          <a:lstStyle/>
          <a:p>
            <a:r>
              <a:rPr lang="en-GB" dirty="0"/>
              <a:t>Human-AI Collaboration</a:t>
            </a:r>
          </a:p>
        </p:txBody>
      </p:sp>
      <p:pic>
        <p:nvPicPr>
          <p:cNvPr id="4098" name="Picture 2">
            <a:extLst>
              <a:ext uri="{FF2B5EF4-FFF2-40B4-BE49-F238E27FC236}">
                <a16:creationId xmlns:a16="http://schemas.microsoft.com/office/drawing/2014/main" id="{9174DADD-CBE8-31F4-21F1-F1A1152EE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878799" y="1711472"/>
            <a:ext cx="8434402" cy="501214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64375F6-A50F-06FD-4BC2-F3375B3C4F0B}"/>
              </a:ext>
            </a:extLst>
          </p:cNvPr>
          <p:cNvSpPr txBox="1"/>
          <p:nvPr/>
        </p:nvSpPr>
        <p:spPr>
          <a:xfrm>
            <a:off x="9609221" y="6508171"/>
            <a:ext cx="2454442"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a:t>
            </a:r>
            <a:r>
              <a:rPr lang="en-GB" sz="800" dirty="0" err="1">
                <a:effectLst/>
                <a:latin typeface="Arial" panose="020B0604020202020204" pitchFamily="34" charset="0"/>
                <a:ea typeface="Times New Roman" panose="02020603050405020304" pitchFamily="18" charset="0"/>
                <a:cs typeface="Vrinda" panose="020B0502040204020203" pitchFamily="34" charset="0"/>
              </a:rPr>
              <a:t>Bulchand-Gidumal</a:t>
            </a:r>
            <a:r>
              <a:rPr lang="en-GB" sz="800" dirty="0">
                <a:effectLst/>
                <a:latin typeface="Arial" panose="020B0604020202020204" pitchFamily="34" charset="0"/>
                <a:ea typeface="Times New Roman" panose="02020603050405020304" pitchFamily="18" charset="0"/>
                <a:cs typeface="Vrinda" panose="020B0502040204020203" pitchFamily="34" charset="0"/>
              </a:rPr>
              <a:t>, 2022; Wirtz et al., 2021)</a:t>
            </a:r>
            <a:endParaRPr lang="en-GB" sz="800" dirty="0"/>
          </a:p>
        </p:txBody>
      </p:sp>
    </p:spTree>
    <p:extLst>
      <p:ext uri="{BB962C8B-B14F-4D97-AF65-F5344CB8AC3E}">
        <p14:creationId xmlns:p14="http://schemas.microsoft.com/office/powerpoint/2010/main" val="2882355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127" name="Straight Connector 5126">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5129" name="Rectangle 512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89F7D9-68B2-83EA-5EBB-69EA83B859DB}"/>
              </a:ext>
            </a:extLst>
          </p:cNvPr>
          <p:cNvSpPr>
            <a:spLocks noGrp="1"/>
          </p:cNvSpPr>
          <p:nvPr>
            <p:ph type="title"/>
          </p:nvPr>
        </p:nvSpPr>
        <p:spPr>
          <a:xfrm>
            <a:off x="2580442" y="4474103"/>
            <a:ext cx="7031117" cy="933905"/>
          </a:xfrm>
        </p:spPr>
        <p:txBody>
          <a:bodyPr vert="horz" lIns="91440" tIns="45720" rIns="91440" bIns="45720" rtlCol="0" anchor="b">
            <a:normAutofit/>
          </a:bodyPr>
          <a:lstStyle/>
          <a:p>
            <a:pPr algn="ctr"/>
            <a:r>
              <a:rPr lang="en-US" sz="4400"/>
              <a:t>Future Trends</a:t>
            </a:r>
          </a:p>
        </p:txBody>
      </p:sp>
      <p:pic>
        <p:nvPicPr>
          <p:cNvPr id="5122" name="Picture 2">
            <a:extLst>
              <a:ext uri="{FF2B5EF4-FFF2-40B4-BE49-F238E27FC236}">
                <a16:creationId xmlns:a16="http://schemas.microsoft.com/office/drawing/2014/main" id="{2860383A-A910-0AE9-2C7E-21BA6385FB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045754" y="525644"/>
            <a:ext cx="10277134" cy="3821200"/>
          </a:xfrm>
          <a:prstGeom prst="rect">
            <a:avLst/>
          </a:prstGeom>
          <a:noFill/>
          <a:extLst>
            <a:ext uri="{909E8E84-426E-40DD-AFC4-6F175D3DCCD1}">
              <a14:hiddenFill xmlns:a14="http://schemas.microsoft.com/office/drawing/2010/main">
                <a:solidFill>
                  <a:srgbClr val="FFFFFF"/>
                </a:solidFill>
              </a14:hiddenFill>
            </a:ext>
          </a:extLst>
        </p:spPr>
      </p:pic>
      <p:cxnSp>
        <p:nvCxnSpPr>
          <p:cNvPr id="5131" name="Straight Connector 5130">
            <a:extLst>
              <a:ext uri="{FF2B5EF4-FFF2-40B4-BE49-F238E27FC236}">
                <a16:creationId xmlns:a16="http://schemas.microsoft.com/office/drawing/2014/main" id="{503FCC9E-47A2-69B7-68E7-7FA95EAD53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1680" y="5662526"/>
            <a:ext cx="548640"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E90F0F9-66CE-037C-50E7-01DF527A631A}"/>
              </a:ext>
            </a:extLst>
          </p:cNvPr>
          <p:cNvSpPr txBox="1"/>
          <p:nvPr/>
        </p:nvSpPr>
        <p:spPr>
          <a:xfrm>
            <a:off x="9418320" y="6340551"/>
            <a:ext cx="2773680"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(Ivanov and Webster, 2019; Mariani and Borghi, 2024)</a:t>
            </a:r>
            <a:endParaRPr lang="en-GB" sz="800" dirty="0"/>
          </a:p>
        </p:txBody>
      </p:sp>
    </p:spTree>
    <p:extLst>
      <p:ext uri="{BB962C8B-B14F-4D97-AF65-F5344CB8AC3E}">
        <p14:creationId xmlns:p14="http://schemas.microsoft.com/office/powerpoint/2010/main" val="1787752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8E5E4-A19E-B821-17EA-190CA6C02C81}"/>
              </a:ext>
            </a:extLst>
          </p:cNvPr>
          <p:cNvSpPr>
            <a:spLocks noGrp="1"/>
          </p:cNvSpPr>
          <p:nvPr>
            <p:ph type="title"/>
          </p:nvPr>
        </p:nvSpPr>
        <p:spPr>
          <a:xfrm>
            <a:off x="640079" y="1371601"/>
            <a:ext cx="10890929" cy="781664"/>
          </a:xfrm>
        </p:spPr>
        <p:txBody>
          <a:bodyPr>
            <a:normAutofit/>
          </a:bodyPr>
          <a:lstStyle/>
          <a:p>
            <a:r>
              <a:rPr lang="en-GB" sz="3600" dirty="0"/>
              <a:t>PEST Analysis</a:t>
            </a:r>
          </a:p>
        </p:txBody>
      </p:sp>
      <p:pic>
        <p:nvPicPr>
          <p:cNvPr id="6146" name="Picture 2">
            <a:extLst>
              <a:ext uri="{FF2B5EF4-FFF2-40B4-BE49-F238E27FC236}">
                <a16:creationId xmlns:a16="http://schemas.microsoft.com/office/drawing/2014/main" id="{D8A2FEBA-6EBD-DA4A-6B75-63C1B6A249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73453" y="2517058"/>
            <a:ext cx="10968727" cy="390340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AFECD25-5FBE-A677-403E-8A1D0645B32C}"/>
              </a:ext>
            </a:extLst>
          </p:cNvPr>
          <p:cNvSpPr txBox="1"/>
          <p:nvPr/>
        </p:nvSpPr>
        <p:spPr>
          <a:xfrm>
            <a:off x="8486274" y="6568814"/>
            <a:ext cx="3930316"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(Ford, 2020; Gupta et al., 2022; Gursoy, 2025; </a:t>
            </a:r>
            <a:r>
              <a:rPr lang="en-GB" sz="800" dirty="0" err="1">
                <a:effectLst/>
                <a:latin typeface="Arial" panose="020B0604020202020204" pitchFamily="34" charset="0"/>
                <a:ea typeface="Times New Roman" panose="02020603050405020304" pitchFamily="18" charset="0"/>
                <a:cs typeface="Vrinda" panose="020B0502040204020203" pitchFamily="34" charset="0"/>
              </a:rPr>
              <a:t>Jogarao</a:t>
            </a:r>
            <a:r>
              <a:rPr lang="en-GB" sz="800" dirty="0">
                <a:effectLst/>
                <a:latin typeface="Arial" panose="020B0604020202020204" pitchFamily="34" charset="0"/>
                <a:ea typeface="Times New Roman" panose="02020603050405020304" pitchFamily="18" charset="0"/>
                <a:cs typeface="Vrinda" panose="020B0502040204020203" pitchFamily="34" charset="0"/>
              </a:rPr>
              <a:t>, 2024; Salazar, 2018)</a:t>
            </a:r>
            <a:endParaRPr lang="en-GB" sz="800" dirty="0"/>
          </a:p>
        </p:txBody>
      </p:sp>
    </p:spTree>
    <p:extLst>
      <p:ext uri="{BB962C8B-B14F-4D97-AF65-F5344CB8AC3E}">
        <p14:creationId xmlns:p14="http://schemas.microsoft.com/office/powerpoint/2010/main" val="2301295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A1DE-48F0-4C1E-8A1E-EAEF5B3A2DA1}"/>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3D72AD20-0C3A-2E85-0A17-B97186770241}"/>
              </a:ext>
            </a:extLst>
          </p:cNvPr>
          <p:cNvGraphicFramePr>
            <a:graphicFrameLocks noGrp="1"/>
          </p:cNvGraphicFramePr>
          <p:nvPr>
            <p:ph idx="1"/>
            <p:extLst>
              <p:ext uri="{D42A27DB-BD31-4B8C-83A1-F6EECF244321}">
                <p14:modId xmlns:p14="http://schemas.microsoft.com/office/powerpoint/2010/main" val="667405770"/>
              </p:ext>
            </p:extLst>
          </p:nvPr>
        </p:nvGraphicFramePr>
        <p:xfrm>
          <a:off x="640079" y="2339094"/>
          <a:ext cx="10890928" cy="41000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3921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3D87-F0DF-7512-58E2-C597E9B31286}"/>
              </a:ext>
            </a:extLst>
          </p:cNvPr>
          <p:cNvSpPr>
            <a:spLocks noGrp="1"/>
          </p:cNvSpPr>
          <p:nvPr>
            <p:ph type="title"/>
          </p:nvPr>
        </p:nvSpPr>
        <p:spPr/>
        <p:txBody>
          <a:bodyPr/>
          <a:lstStyle/>
          <a:p>
            <a:r>
              <a:rPr lang="en-GB" dirty="0"/>
              <a:t>Recommendations </a:t>
            </a:r>
          </a:p>
        </p:txBody>
      </p:sp>
      <p:pic>
        <p:nvPicPr>
          <p:cNvPr id="7170" name="Picture 2">
            <a:extLst>
              <a:ext uri="{FF2B5EF4-FFF2-40B4-BE49-F238E27FC236}">
                <a16:creationId xmlns:a16="http://schemas.microsoft.com/office/drawing/2014/main" id="{599F8BAA-EE8E-C34B-DE8A-D72B8033B2E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1661027" y="2289203"/>
            <a:ext cx="8849032" cy="41998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4781B26-85B7-A9C9-D5AC-7D0579F75DBB}"/>
              </a:ext>
            </a:extLst>
          </p:cNvPr>
          <p:cNvSpPr txBox="1"/>
          <p:nvPr/>
        </p:nvSpPr>
        <p:spPr>
          <a:xfrm>
            <a:off x="7716253" y="6628113"/>
            <a:ext cx="4475747" cy="215444"/>
          </a:xfrm>
          <a:prstGeom prst="rect">
            <a:avLst/>
          </a:prstGeom>
          <a:noFill/>
        </p:spPr>
        <p:txBody>
          <a:bodyPr wrap="square">
            <a:spAutoFit/>
          </a:bodyPr>
          <a:lstStyle/>
          <a:p>
            <a:r>
              <a:rPr lang="en-GB" sz="800" dirty="0">
                <a:effectLst/>
                <a:latin typeface="Arial" panose="020B0604020202020204" pitchFamily="34" charset="0"/>
                <a:ea typeface="Times New Roman" panose="02020603050405020304" pitchFamily="18" charset="0"/>
                <a:cs typeface="Vrinda" panose="020B0502040204020203" pitchFamily="34" charset="0"/>
              </a:rPr>
              <a:t>(Grundner and </a:t>
            </a:r>
            <a:r>
              <a:rPr lang="en-GB" sz="800" dirty="0" err="1">
                <a:effectLst/>
                <a:latin typeface="Arial" panose="020B0604020202020204" pitchFamily="34" charset="0"/>
                <a:ea typeface="Times New Roman" panose="02020603050405020304" pitchFamily="18" charset="0"/>
                <a:cs typeface="Vrinda" panose="020B0502040204020203" pitchFamily="34" charset="0"/>
              </a:rPr>
              <a:t>Neuhofer</a:t>
            </a:r>
            <a:r>
              <a:rPr lang="en-GB" sz="800" dirty="0">
                <a:effectLst/>
                <a:latin typeface="Arial" panose="020B0604020202020204" pitchFamily="34" charset="0"/>
                <a:ea typeface="Times New Roman" panose="02020603050405020304" pitchFamily="18" charset="0"/>
                <a:cs typeface="Vrinda" panose="020B0502040204020203" pitchFamily="34" charset="0"/>
              </a:rPr>
              <a:t>, 2021; Limna, 2023; Faulkner et al., 2001; Cooper and Hall, 2019)</a:t>
            </a:r>
            <a:endParaRPr lang="en-GB" sz="800" dirty="0"/>
          </a:p>
        </p:txBody>
      </p:sp>
    </p:spTree>
    <p:extLst>
      <p:ext uri="{BB962C8B-B14F-4D97-AF65-F5344CB8AC3E}">
        <p14:creationId xmlns:p14="http://schemas.microsoft.com/office/powerpoint/2010/main" val="2226386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0F057-599B-39CB-90D3-E86B67D71877}"/>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76961DE0-8296-0DA2-5817-3FDB21EC7B62}"/>
              </a:ext>
            </a:extLst>
          </p:cNvPr>
          <p:cNvSpPr>
            <a:spLocks noGrp="1"/>
          </p:cNvSpPr>
          <p:nvPr>
            <p:ph idx="1"/>
          </p:nvPr>
        </p:nvSpPr>
        <p:spPr/>
        <p:txBody>
          <a:bodyPr>
            <a:normAutofit fontScale="40000" lnSpcReduction="20000"/>
          </a:bodyPr>
          <a:lstStyle/>
          <a:p>
            <a:pPr>
              <a:spcBef>
                <a:spcPts val="0"/>
              </a:spcBef>
            </a:pPr>
            <a:r>
              <a:rPr lang="en-US" dirty="0" err="1"/>
              <a:t>Batabyal</a:t>
            </a:r>
            <a:r>
              <a:rPr lang="en-US" dirty="0"/>
              <a:t>, D. and Das, D.K. (eds.) (2019) Global trends, practices, and challenges in contemporary tourism and hospitality management. Hershey, Pennsylvania: Business Science Reference, an imprint of IGI Global.</a:t>
            </a:r>
          </a:p>
          <a:p>
            <a:pPr>
              <a:spcBef>
                <a:spcPts val="0"/>
              </a:spcBef>
            </a:pPr>
            <a:r>
              <a:rPr lang="en-US" dirty="0"/>
              <a:t>Brotherton, B. (2015) Researching Hospitality &amp; Tourism 2nd </a:t>
            </a:r>
            <a:r>
              <a:rPr lang="en-US" dirty="0" err="1"/>
              <a:t>edn</a:t>
            </a:r>
            <a:r>
              <a:rPr lang="en-US" dirty="0"/>
              <a:t>. London: Sage.</a:t>
            </a:r>
          </a:p>
          <a:p>
            <a:pPr>
              <a:spcBef>
                <a:spcPts val="0"/>
              </a:spcBef>
            </a:pPr>
            <a:r>
              <a:rPr lang="en-US" dirty="0" err="1"/>
              <a:t>Bulchand-Gidumal</a:t>
            </a:r>
            <a:r>
              <a:rPr lang="en-US" dirty="0"/>
              <a:t>, J. (2022) ‘Impact of artificial intelligence in travel, tourism, and hospitality’, in Handbook of e-Tourism (pp. 1943-1962). Cham: Springer International Publishing.</a:t>
            </a:r>
          </a:p>
          <a:p>
            <a:pPr>
              <a:spcBef>
                <a:spcPts val="0"/>
              </a:spcBef>
            </a:pPr>
            <a:r>
              <a:rPr lang="en-US" dirty="0"/>
              <a:t>Clegg, S.R., </a:t>
            </a:r>
            <a:r>
              <a:rPr lang="en-US" dirty="0" err="1"/>
              <a:t>Skyttermoen</a:t>
            </a:r>
            <a:r>
              <a:rPr lang="en-US" dirty="0"/>
              <a:t>, T. and </a:t>
            </a:r>
            <a:r>
              <a:rPr lang="en-US" dirty="0" err="1"/>
              <a:t>Vaagaasar</a:t>
            </a:r>
            <a:r>
              <a:rPr lang="en-US" dirty="0"/>
              <a:t>, A.L. (2021) Project Management: A Value Creation Approach. London: Sage.</a:t>
            </a:r>
          </a:p>
          <a:p>
            <a:pPr>
              <a:spcBef>
                <a:spcPts val="0"/>
              </a:spcBef>
            </a:pPr>
            <a:r>
              <a:rPr lang="en-US" dirty="0"/>
              <a:t>Cooper, C. and Hall, M. (2019) Contemporary Tourism: An International Approach 4th </a:t>
            </a:r>
            <a:r>
              <a:rPr lang="en-US" dirty="0" err="1"/>
              <a:t>edn</a:t>
            </a:r>
            <a:r>
              <a:rPr lang="en-US" dirty="0"/>
              <a:t>. Oxford: Goodfellows.</a:t>
            </a:r>
          </a:p>
          <a:p>
            <a:pPr>
              <a:spcBef>
                <a:spcPts val="0"/>
              </a:spcBef>
            </a:pPr>
            <a:r>
              <a:rPr lang="en-US" dirty="0"/>
              <a:t>Costa, V. and Costa, C. (eds.) (2022) Sustainability and competitiveness in the hospitality industry. Hershey, Pennsylvania: Business Science Reference.</a:t>
            </a:r>
          </a:p>
          <a:p>
            <a:pPr>
              <a:spcBef>
                <a:spcPts val="0"/>
              </a:spcBef>
            </a:pPr>
            <a:r>
              <a:rPr lang="en-US" dirty="0"/>
              <a:t>Faulkner, B., </a:t>
            </a:r>
            <a:r>
              <a:rPr lang="en-US" dirty="0" err="1"/>
              <a:t>Moscardo</a:t>
            </a:r>
            <a:r>
              <a:rPr lang="en-US" dirty="0"/>
              <a:t>, G. and Laws, E. (2001) Tourism in the 21st Century: Reflections on Experience. London: Continuum.</a:t>
            </a:r>
          </a:p>
          <a:p>
            <a:pPr>
              <a:spcBef>
                <a:spcPts val="0"/>
              </a:spcBef>
            </a:pPr>
            <a:r>
              <a:rPr lang="en-US" dirty="0"/>
              <a:t>Ford, R.C. and Sturman, M.C. (2020) Managing Hospitality Organizations 2nd </a:t>
            </a:r>
            <a:r>
              <a:rPr lang="en-US" dirty="0" err="1"/>
              <a:t>edn</a:t>
            </a:r>
            <a:r>
              <a:rPr lang="en-US" dirty="0"/>
              <a:t>. London: Sage.</a:t>
            </a:r>
          </a:p>
          <a:p>
            <a:pPr>
              <a:spcBef>
                <a:spcPts val="0"/>
              </a:spcBef>
            </a:pPr>
            <a:r>
              <a:rPr lang="en-US" dirty="0"/>
              <a:t>Grundner, L. and </a:t>
            </a:r>
            <a:r>
              <a:rPr lang="en-US" dirty="0" err="1"/>
              <a:t>Neuhofer</a:t>
            </a:r>
            <a:r>
              <a:rPr lang="en-US" dirty="0"/>
              <a:t>, B. (2021) ‘The bright and dark sides of artificial intelligence: A futures perspective on tourist destination experiences’, Journal of Destination Marketing &amp; Management, 19, p. 100511.</a:t>
            </a:r>
          </a:p>
          <a:p>
            <a:pPr>
              <a:spcBef>
                <a:spcPts val="0"/>
              </a:spcBef>
            </a:pPr>
            <a:r>
              <a:rPr lang="en-US" dirty="0"/>
              <a:t>Gupta, S., Modgil, S., Lee, C.K., Cho, M. and Park, Y. (2022) ‘Artificial intelligence enabled robots for stay experience in the hospitality industry in a smart city’, Industrial Management &amp; Data Systems, 122(10), pp. 2331-2350.</a:t>
            </a:r>
          </a:p>
          <a:p>
            <a:pPr>
              <a:spcBef>
                <a:spcPts val="0"/>
              </a:spcBef>
            </a:pPr>
            <a:r>
              <a:rPr lang="en-US" dirty="0"/>
              <a:t>Gursoy, D. (2025) ‘Artificial intelligence (AI) technology, its applications and the use of AI powered devices in hospitality service experience creation and delivery’, International Journal of Hospitality Management, p. 104212.</a:t>
            </a:r>
          </a:p>
          <a:p>
            <a:pPr>
              <a:spcBef>
                <a:spcPts val="0"/>
              </a:spcBef>
            </a:pPr>
            <a:r>
              <a:rPr lang="en-US" dirty="0"/>
              <a:t>Ivanov, S. and Webster, C. (eds.) (2019) Robots, Artificial Intelligence, and Service Automation in Travel, Tourism and Hospitality 1st </a:t>
            </a:r>
            <a:r>
              <a:rPr lang="en-US" dirty="0" err="1"/>
              <a:t>edn</a:t>
            </a:r>
            <a:r>
              <a:rPr lang="en-US" dirty="0"/>
              <a:t>. Bingley: Emerald Publishing.</a:t>
            </a:r>
          </a:p>
          <a:p>
            <a:pPr>
              <a:spcBef>
                <a:spcPts val="0"/>
              </a:spcBef>
            </a:pPr>
            <a:r>
              <a:rPr lang="en-US" dirty="0" err="1"/>
              <a:t>Jogarao</a:t>
            </a:r>
            <a:r>
              <a:rPr lang="en-US" dirty="0"/>
              <a:t>, M. (2024) ‘AI in the Hospitality Industry: Revolutionizing Guest Experience’, in Technology and Luxury Hospitality (pp. 199-210). Routledge.</a:t>
            </a:r>
          </a:p>
          <a:p>
            <a:pPr>
              <a:spcBef>
                <a:spcPts val="0"/>
              </a:spcBef>
            </a:pPr>
            <a:r>
              <a:rPr lang="en-US" dirty="0" err="1"/>
              <a:t>Licardo</a:t>
            </a:r>
            <a:r>
              <a:rPr lang="en-US" dirty="0"/>
              <a:t>, J.T., </a:t>
            </a:r>
            <a:r>
              <a:rPr lang="en-US" dirty="0" err="1"/>
              <a:t>Domjan</a:t>
            </a:r>
            <a:r>
              <a:rPr lang="en-US" dirty="0"/>
              <a:t>, M. and </a:t>
            </a:r>
            <a:r>
              <a:rPr lang="en-US" dirty="0" err="1"/>
              <a:t>Orehovački</a:t>
            </a:r>
            <a:r>
              <a:rPr lang="en-US" dirty="0"/>
              <a:t>, T. (2024) ‘Intelligent robotics—A systematic review of emerging technologies and trends’, Electronics, 13(3), p. 542.</a:t>
            </a:r>
          </a:p>
          <a:p>
            <a:pPr>
              <a:spcBef>
                <a:spcPts val="0"/>
              </a:spcBef>
            </a:pPr>
            <a:r>
              <a:rPr lang="en-US" dirty="0"/>
              <a:t>Limna, P. (2023) ‘Artificial Intelligence (AI) in the hospitality industry: A review article’, International Journal of Computing Sciences Research, 7, pp. 1306-1317.</a:t>
            </a:r>
          </a:p>
          <a:p>
            <a:pPr>
              <a:spcBef>
                <a:spcPts val="0"/>
              </a:spcBef>
            </a:pPr>
            <a:r>
              <a:rPr lang="en-US" dirty="0"/>
              <a:t>Mariani, M.M. and Borghi, M. (2024) ‘Artificial intelligence in service industries: customers’ assessment of service production and resilient service operations’, International Journal of Production Research, 62(15), pp. 5400-5416.</a:t>
            </a:r>
          </a:p>
          <a:p>
            <a:pPr>
              <a:spcBef>
                <a:spcPts val="0"/>
              </a:spcBef>
            </a:pPr>
            <a:r>
              <a:rPr lang="en-US" dirty="0"/>
              <a:t>Mill, R. (2012) Resorts Management and Operations 3rd </a:t>
            </a:r>
            <a:r>
              <a:rPr lang="en-US" dirty="0" err="1"/>
              <a:t>edn</a:t>
            </a:r>
            <a:r>
              <a:rPr lang="en-US" dirty="0"/>
              <a:t>. London: Wiley.</a:t>
            </a:r>
          </a:p>
          <a:p>
            <a:pPr>
              <a:spcBef>
                <a:spcPts val="0"/>
              </a:spcBef>
            </a:pPr>
            <a:r>
              <a:rPr lang="en-US" dirty="0"/>
              <a:t>Robson, C. (2016) Real World Research. Chichester: Wiley.</a:t>
            </a:r>
          </a:p>
          <a:p>
            <a:pPr>
              <a:spcBef>
                <a:spcPts val="0"/>
              </a:spcBef>
            </a:pPr>
            <a:r>
              <a:rPr lang="en-US" dirty="0"/>
              <a:t>Salazar, A. (2018) ‘Hospitality trends: opportunities and challenges’, Worldwide Hospitality and Tourism Themes, 10(6), pp. 674-679.</a:t>
            </a:r>
          </a:p>
          <a:p>
            <a:pPr>
              <a:spcBef>
                <a:spcPts val="0"/>
              </a:spcBef>
            </a:pPr>
            <a:r>
              <a:rPr lang="en-US" dirty="0"/>
              <a:t>Santos, J.D. and Silva, Ó.L. (2019) Digital Marketing Strategies for Tourism, Hospitality, and Airline Industries 1st </a:t>
            </a:r>
            <a:r>
              <a:rPr lang="en-US" dirty="0" err="1"/>
              <a:t>edn</a:t>
            </a:r>
            <a:r>
              <a:rPr lang="en-US" dirty="0"/>
              <a:t>. Hershey: IGI Global.</a:t>
            </a:r>
          </a:p>
          <a:p>
            <a:pPr>
              <a:spcBef>
                <a:spcPts val="0"/>
              </a:spcBef>
            </a:pPr>
            <a:r>
              <a:rPr lang="en-US" dirty="0"/>
              <a:t>Semwal, R., Tripathi, N., Kulshrestha, R. and Tyagi, P. (2024) ‘Innovative Approaches to Sustainable Hospitality: Leveraging AI and Technology for Energy Efficiency, Waste Reduction, and Eco-Friendly Mobility’, in Hotel and Travel Management in the AI Era (pp. 379-400). IGI Global.</a:t>
            </a:r>
          </a:p>
          <a:p>
            <a:pPr>
              <a:spcBef>
                <a:spcPts val="0"/>
              </a:spcBef>
            </a:pPr>
            <a:r>
              <a:rPr lang="en-US" dirty="0"/>
              <a:t>Sharma, M., Singh, A.K. and Tyagi, P. (2024) Proceedings of the International Conference on Innovation and Regenerative Trends in Tourism and Hospitality Industry (IRTTHI 2024) 1st </a:t>
            </a:r>
            <a:r>
              <a:rPr lang="en-US" dirty="0" err="1"/>
              <a:t>edn</a:t>
            </a:r>
            <a:r>
              <a:rPr lang="en-US" dirty="0"/>
              <a:t>. Dordrecht: Atlantis Press.</a:t>
            </a:r>
          </a:p>
          <a:p>
            <a:pPr>
              <a:spcBef>
                <a:spcPts val="0"/>
              </a:spcBef>
            </a:pPr>
            <a:r>
              <a:rPr lang="en-US" dirty="0"/>
              <a:t>Tuo, Y., Wu, J., Zhao, J. and Si, X. (2025) ‘Artificial intelligence in tourism: insights and future research agenda’, Tourism Review, 80(4), pp. 793-812.</a:t>
            </a:r>
          </a:p>
          <a:p>
            <a:pPr>
              <a:spcBef>
                <a:spcPts val="0"/>
              </a:spcBef>
            </a:pPr>
            <a:r>
              <a:rPr lang="en-US" dirty="0"/>
              <a:t>Vinnakota, S., Mohan, M.D., Boda, J., </a:t>
            </a:r>
            <a:r>
              <a:rPr lang="en-US" dirty="0" err="1"/>
              <a:t>Sekuini</a:t>
            </a:r>
            <a:r>
              <a:rPr lang="en-US" dirty="0"/>
              <a:t>, J., Mustafa, M. and Madala, H. (2022) ‘Leveraging artificial intelligence in the hospitality industry: opportunities and challenges’, Asian Journal of Social Science and Management Technology, 5(3), pp. 201-261.</a:t>
            </a:r>
          </a:p>
          <a:p>
            <a:pPr>
              <a:spcBef>
                <a:spcPts val="0"/>
              </a:spcBef>
            </a:pPr>
            <a:r>
              <a:rPr lang="en-US" dirty="0"/>
              <a:t>Wirtz, J., Kunz, W. and Paluch, S. (2021) ‘The service revolution, intelligent automation and service robots’, European Business Review, 29(5), p. 909.</a:t>
            </a:r>
          </a:p>
          <a:p>
            <a:pPr>
              <a:spcBef>
                <a:spcPts val="0"/>
              </a:spcBef>
            </a:pPr>
            <a:r>
              <a:rPr lang="en-US" dirty="0"/>
              <a:t>Yadav, N., Shukla, A., </a:t>
            </a:r>
            <a:r>
              <a:rPr lang="en-US" dirty="0" err="1"/>
              <a:t>Khunasathitchai</a:t>
            </a:r>
            <a:r>
              <a:rPr lang="en-US" dirty="0"/>
              <a:t>, K. and Kaur, R. (2024) ‘AI Adaptions: Challenges and Strategies for the Hotel and Tourism Industry’, in Hotel and Travel Management in the AI Era (pp. 19-38). IGI Global.</a:t>
            </a:r>
          </a:p>
          <a:p>
            <a:pPr>
              <a:spcBef>
                <a:spcPts val="0"/>
              </a:spcBef>
            </a:pPr>
            <a:endParaRPr lang="en-GB" dirty="0"/>
          </a:p>
        </p:txBody>
      </p:sp>
    </p:spTree>
    <p:extLst>
      <p:ext uri="{BB962C8B-B14F-4D97-AF65-F5344CB8AC3E}">
        <p14:creationId xmlns:p14="http://schemas.microsoft.com/office/powerpoint/2010/main" val="3976951471"/>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2439</Words>
  <Application>Microsoft Office PowerPoint</Application>
  <PresentationFormat>Widescreen</PresentationFormat>
  <Paragraphs>95</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Grandview Display</vt:lpstr>
      <vt:lpstr>DashVTI</vt:lpstr>
      <vt:lpstr>The future of work: Artificial Intelligence and human collaboration in hotel and hospitality</vt:lpstr>
      <vt:lpstr>Introduction</vt:lpstr>
      <vt:lpstr>Literature Review</vt:lpstr>
      <vt:lpstr>Introduction to AI in Hospitality</vt:lpstr>
      <vt:lpstr>AI for Guest Services</vt:lpstr>
      <vt:lpstr>AI in Operational Efficiency</vt:lpstr>
      <vt:lpstr>Human-AI Collaboration</vt:lpstr>
      <vt:lpstr>Future Trends</vt:lpstr>
      <vt:lpstr>PEST Analysis</vt:lpstr>
      <vt:lpstr>Conclusion</vt:lpstr>
      <vt:lpstr>Recommendations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2025-05-05T05:21:56Z</dcterms:created>
  <dcterms:modified xsi:type="dcterms:W3CDTF">2025-05-17T23:07:02Z</dcterms:modified>
</cp:coreProperties>
</file>