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6" r:id="rId3"/>
    <p:sldId id="267" r:id="rId4"/>
    <p:sldId id="268" r:id="rId5"/>
    <p:sldId id="26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1426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5BD4B2-E569-44C9-A99C-097D3F08246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4E255ED-FA2E-44A7-9B5E-E1C06C321DD0}">
      <dgm:prSet/>
      <dgm:spPr/>
      <dgm:t>
        <a:bodyPr/>
        <a:lstStyle/>
        <a:p>
          <a:r>
            <a:rPr lang="en-US"/>
            <a:t>3-year-old child recently joined nursery (Schaffer, 2007).</a:t>
          </a:r>
        </a:p>
      </dgm:t>
    </dgm:pt>
    <dgm:pt modelId="{54E0D32E-77C8-4985-95B3-B75387A0A8BD}" type="parTrans" cxnId="{8DD809D4-2D87-4901-ACD3-7EFBB518D492}">
      <dgm:prSet/>
      <dgm:spPr/>
      <dgm:t>
        <a:bodyPr/>
        <a:lstStyle/>
        <a:p>
          <a:endParaRPr lang="en-US"/>
        </a:p>
      </dgm:t>
    </dgm:pt>
    <dgm:pt modelId="{2D7EE357-958E-480A-902F-91F6BA37121C}" type="sibTrans" cxnId="{8DD809D4-2D87-4901-ACD3-7EFBB518D492}">
      <dgm:prSet/>
      <dgm:spPr/>
      <dgm:t>
        <a:bodyPr/>
        <a:lstStyle/>
        <a:p>
          <a:endParaRPr lang="en-US"/>
        </a:p>
      </dgm:t>
    </dgm:pt>
    <dgm:pt modelId="{F943644E-F568-4EAB-8370-1A08FDB08724}">
      <dgm:prSet/>
      <dgm:spPr/>
      <dgm:t>
        <a:bodyPr/>
        <a:lstStyle/>
        <a:p>
          <a:r>
            <a:rPr lang="en-US"/>
            <a:t>Shows anxiety when separated from mother, may indicate insecure attachment (Bowlby, 1969; Bretherton, 1992).</a:t>
          </a:r>
        </a:p>
      </dgm:t>
    </dgm:pt>
    <dgm:pt modelId="{8952F595-DD07-42BE-A3E6-DF5724198CA2}" type="parTrans" cxnId="{A3D6CB1B-710D-4020-BAB1-200001C3E95A}">
      <dgm:prSet/>
      <dgm:spPr/>
      <dgm:t>
        <a:bodyPr/>
        <a:lstStyle/>
        <a:p>
          <a:endParaRPr lang="en-US"/>
        </a:p>
      </dgm:t>
    </dgm:pt>
    <dgm:pt modelId="{BE343DD2-3285-45DB-800C-7825C433C7AB}" type="sibTrans" cxnId="{A3D6CB1B-710D-4020-BAB1-200001C3E95A}">
      <dgm:prSet/>
      <dgm:spPr/>
      <dgm:t>
        <a:bodyPr/>
        <a:lstStyle/>
        <a:p>
          <a:endParaRPr lang="en-US"/>
        </a:p>
      </dgm:t>
    </dgm:pt>
    <dgm:pt modelId="{4E629BF6-1DA9-4A05-AF88-F3D0740527D5}">
      <dgm:prSet/>
      <dgm:spPr/>
      <dgm:t>
        <a:bodyPr/>
        <a:lstStyle/>
        <a:p>
          <a:r>
            <a:rPr lang="en-US"/>
            <a:t>Limited verbal communication, affecting ability to express needs (Schaffer, 2007).</a:t>
          </a:r>
        </a:p>
      </dgm:t>
    </dgm:pt>
    <dgm:pt modelId="{12D2E3F9-1B72-4C29-A8A6-BE78B625941C}" type="parTrans" cxnId="{F5DE79D0-B1E4-4F0B-8E91-96DA4A2F8E6F}">
      <dgm:prSet/>
      <dgm:spPr/>
      <dgm:t>
        <a:bodyPr/>
        <a:lstStyle/>
        <a:p>
          <a:endParaRPr lang="en-US"/>
        </a:p>
      </dgm:t>
    </dgm:pt>
    <dgm:pt modelId="{749F99D6-3BED-41AE-A26A-247A71192C36}" type="sibTrans" cxnId="{F5DE79D0-B1E4-4F0B-8E91-96DA4A2F8E6F}">
      <dgm:prSet/>
      <dgm:spPr/>
      <dgm:t>
        <a:bodyPr/>
        <a:lstStyle/>
        <a:p>
          <a:endParaRPr lang="en-US"/>
        </a:p>
      </dgm:t>
    </dgm:pt>
    <dgm:pt modelId="{9D6B664F-5F1F-4480-B79D-2E7657A98A7E}">
      <dgm:prSet/>
      <dgm:spPr/>
      <dgm:t>
        <a:bodyPr/>
        <a:lstStyle/>
        <a:p>
          <a:r>
            <a:rPr lang="en-US"/>
            <a:t>Difficulty engaging in group play, struggles with peer interaction (Howe, 2011).</a:t>
          </a:r>
        </a:p>
      </dgm:t>
    </dgm:pt>
    <dgm:pt modelId="{8173705D-79F6-4BBC-90F6-1300D4676783}" type="parTrans" cxnId="{9338D3E5-75FE-45DD-944B-223BBA97905C}">
      <dgm:prSet/>
      <dgm:spPr/>
      <dgm:t>
        <a:bodyPr/>
        <a:lstStyle/>
        <a:p>
          <a:endParaRPr lang="en-US"/>
        </a:p>
      </dgm:t>
    </dgm:pt>
    <dgm:pt modelId="{1992C543-C8DE-4D50-9B09-E19017C2B527}" type="sibTrans" cxnId="{9338D3E5-75FE-45DD-944B-223BBA97905C}">
      <dgm:prSet/>
      <dgm:spPr/>
      <dgm:t>
        <a:bodyPr/>
        <a:lstStyle/>
        <a:p>
          <a:endParaRPr lang="en-US"/>
        </a:p>
      </dgm:t>
    </dgm:pt>
    <dgm:pt modelId="{CEDC9FD4-6C4B-41A2-A507-365793C39937}">
      <dgm:prSet/>
      <dgm:spPr/>
      <dgm:t>
        <a:bodyPr/>
        <a:lstStyle/>
        <a:p>
          <a:r>
            <a:rPr lang="en-US"/>
            <a:t>Requires support to feel safe and build confidence in the new environment (Cassidy &amp; Shaver, 2016).</a:t>
          </a:r>
        </a:p>
      </dgm:t>
    </dgm:pt>
    <dgm:pt modelId="{F6CF8CA7-D101-46DD-80CA-30BEFDF3A1F4}" type="parTrans" cxnId="{5BFC7FAD-A226-4D8B-B1D1-E8545389EF4E}">
      <dgm:prSet/>
      <dgm:spPr/>
      <dgm:t>
        <a:bodyPr/>
        <a:lstStyle/>
        <a:p>
          <a:endParaRPr lang="en-US"/>
        </a:p>
      </dgm:t>
    </dgm:pt>
    <dgm:pt modelId="{EEE03B1E-A442-4E75-BA85-CAF5718860A8}" type="sibTrans" cxnId="{5BFC7FAD-A226-4D8B-B1D1-E8545389EF4E}">
      <dgm:prSet/>
      <dgm:spPr/>
      <dgm:t>
        <a:bodyPr/>
        <a:lstStyle/>
        <a:p>
          <a:endParaRPr lang="en-US"/>
        </a:p>
      </dgm:t>
    </dgm:pt>
    <dgm:pt modelId="{B8ADB291-B856-4900-A663-1819AAEE903F}" type="pres">
      <dgm:prSet presAssocID="{3A5BD4B2-E569-44C9-A99C-097D3F08246A}" presName="diagram" presStyleCnt="0">
        <dgm:presLayoutVars>
          <dgm:dir/>
          <dgm:resizeHandles val="exact"/>
        </dgm:presLayoutVars>
      </dgm:prSet>
      <dgm:spPr/>
    </dgm:pt>
    <dgm:pt modelId="{92CB165B-DF26-4A34-A2F2-5954CBD1CCE9}" type="pres">
      <dgm:prSet presAssocID="{24E255ED-FA2E-44A7-9B5E-E1C06C321DD0}" presName="node" presStyleLbl="node1" presStyleIdx="0" presStyleCnt="5">
        <dgm:presLayoutVars>
          <dgm:bulletEnabled val="1"/>
        </dgm:presLayoutVars>
      </dgm:prSet>
      <dgm:spPr/>
    </dgm:pt>
    <dgm:pt modelId="{A63CE520-EF3A-448E-82C7-81AC6913595F}" type="pres">
      <dgm:prSet presAssocID="{2D7EE357-958E-480A-902F-91F6BA37121C}" presName="sibTrans" presStyleCnt="0"/>
      <dgm:spPr/>
    </dgm:pt>
    <dgm:pt modelId="{E1AF7C73-1FFC-4A86-AE5E-89029DDDCAFC}" type="pres">
      <dgm:prSet presAssocID="{F943644E-F568-4EAB-8370-1A08FDB08724}" presName="node" presStyleLbl="node1" presStyleIdx="1" presStyleCnt="5">
        <dgm:presLayoutVars>
          <dgm:bulletEnabled val="1"/>
        </dgm:presLayoutVars>
      </dgm:prSet>
      <dgm:spPr/>
    </dgm:pt>
    <dgm:pt modelId="{A7FCE967-1175-4364-B44B-DA9E7ED4993A}" type="pres">
      <dgm:prSet presAssocID="{BE343DD2-3285-45DB-800C-7825C433C7AB}" presName="sibTrans" presStyleCnt="0"/>
      <dgm:spPr/>
    </dgm:pt>
    <dgm:pt modelId="{2978173F-A395-4B36-A727-A6B5084E6696}" type="pres">
      <dgm:prSet presAssocID="{4E629BF6-1DA9-4A05-AF88-F3D0740527D5}" presName="node" presStyleLbl="node1" presStyleIdx="2" presStyleCnt="5">
        <dgm:presLayoutVars>
          <dgm:bulletEnabled val="1"/>
        </dgm:presLayoutVars>
      </dgm:prSet>
      <dgm:spPr/>
    </dgm:pt>
    <dgm:pt modelId="{B878D709-81DF-49A7-84FA-8BE10B25EDBA}" type="pres">
      <dgm:prSet presAssocID="{749F99D6-3BED-41AE-A26A-247A71192C36}" presName="sibTrans" presStyleCnt="0"/>
      <dgm:spPr/>
    </dgm:pt>
    <dgm:pt modelId="{85F4E5DE-C382-4ABA-986B-2038ED2D84F7}" type="pres">
      <dgm:prSet presAssocID="{9D6B664F-5F1F-4480-B79D-2E7657A98A7E}" presName="node" presStyleLbl="node1" presStyleIdx="3" presStyleCnt="5">
        <dgm:presLayoutVars>
          <dgm:bulletEnabled val="1"/>
        </dgm:presLayoutVars>
      </dgm:prSet>
      <dgm:spPr/>
    </dgm:pt>
    <dgm:pt modelId="{C32520E6-A9DF-42AE-AE46-BBD4B6EDA582}" type="pres">
      <dgm:prSet presAssocID="{1992C543-C8DE-4D50-9B09-E19017C2B527}" presName="sibTrans" presStyleCnt="0"/>
      <dgm:spPr/>
    </dgm:pt>
    <dgm:pt modelId="{30D45619-DAED-4B3E-A41C-C4D798ED9AA4}" type="pres">
      <dgm:prSet presAssocID="{CEDC9FD4-6C4B-41A2-A507-365793C39937}" presName="node" presStyleLbl="node1" presStyleIdx="4" presStyleCnt="5">
        <dgm:presLayoutVars>
          <dgm:bulletEnabled val="1"/>
        </dgm:presLayoutVars>
      </dgm:prSet>
      <dgm:spPr/>
    </dgm:pt>
  </dgm:ptLst>
  <dgm:cxnLst>
    <dgm:cxn modelId="{A7285616-1C02-42C0-B65D-27637B7E55A9}" type="presOf" srcId="{F943644E-F568-4EAB-8370-1A08FDB08724}" destId="{E1AF7C73-1FFC-4A86-AE5E-89029DDDCAFC}" srcOrd="0" destOrd="0" presId="urn:microsoft.com/office/officeart/2005/8/layout/default"/>
    <dgm:cxn modelId="{A3D6CB1B-710D-4020-BAB1-200001C3E95A}" srcId="{3A5BD4B2-E569-44C9-A99C-097D3F08246A}" destId="{F943644E-F568-4EAB-8370-1A08FDB08724}" srcOrd="1" destOrd="0" parTransId="{8952F595-DD07-42BE-A3E6-DF5724198CA2}" sibTransId="{BE343DD2-3285-45DB-800C-7825C433C7AB}"/>
    <dgm:cxn modelId="{545B9A53-AF23-48E0-B79A-E34289C16D69}" type="presOf" srcId="{4E629BF6-1DA9-4A05-AF88-F3D0740527D5}" destId="{2978173F-A395-4B36-A727-A6B5084E6696}" srcOrd="0" destOrd="0" presId="urn:microsoft.com/office/officeart/2005/8/layout/default"/>
    <dgm:cxn modelId="{BCF48078-DB63-4312-8B07-4C1571376A5F}" type="presOf" srcId="{3A5BD4B2-E569-44C9-A99C-097D3F08246A}" destId="{B8ADB291-B856-4900-A663-1819AAEE903F}" srcOrd="0" destOrd="0" presId="urn:microsoft.com/office/officeart/2005/8/layout/default"/>
    <dgm:cxn modelId="{5BFC7FAD-A226-4D8B-B1D1-E8545389EF4E}" srcId="{3A5BD4B2-E569-44C9-A99C-097D3F08246A}" destId="{CEDC9FD4-6C4B-41A2-A507-365793C39937}" srcOrd="4" destOrd="0" parTransId="{F6CF8CA7-D101-46DD-80CA-30BEFDF3A1F4}" sibTransId="{EEE03B1E-A442-4E75-BA85-CAF5718860A8}"/>
    <dgm:cxn modelId="{F5DE79D0-B1E4-4F0B-8E91-96DA4A2F8E6F}" srcId="{3A5BD4B2-E569-44C9-A99C-097D3F08246A}" destId="{4E629BF6-1DA9-4A05-AF88-F3D0740527D5}" srcOrd="2" destOrd="0" parTransId="{12D2E3F9-1B72-4C29-A8A6-BE78B625941C}" sibTransId="{749F99D6-3BED-41AE-A26A-247A71192C36}"/>
    <dgm:cxn modelId="{8DD809D4-2D87-4901-ACD3-7EFBB518D492}" srcId="{3A5BD4B2-E569-44C9-A99C-097D3F08246A}" destId="{24E255ED-FA2E-44A7-9B5E-E1C06C321DD0}" srcOrd="0" destOrd="0" parTransId="{54E0D32E-77C8-4985-95B3-B75387A0A8BD}" sibTransId="{2D7EE357-958E-480A-902F-91F6BA37121C}"/>
    <dgm:cxn modelId="{681433D9-DB67-4DB0-AB5A-9624A5902A80}" type="presOf" srcId="{CEDC9FD4-6C4B-41A2-A507-365793C39937}" destId="{30D45619-DAED-4B3E-A41C-C4D798ED9AA4}" srcOrd="0" destOrd="0" presId="urn:microsoft.com/office/officeart/2005/8/layout/default"/>
    <dgm:cxn modelId="{625F38DB-09F0-4FBD-A407-4C4B17C6A17A}" type="presOf" srcId="{9D6B664F-5F1F-4480-B79D-2E7657A98A7E}" destId="{85F4E5DE-C382-4ABA-986B-2038ED2D84F7}" srcOrd="0" destOrd="0" presId="urn:microsoft.com/office/officeart/2005/8/layout/default"/>
    <dgm:cxn modelId="{9338D3E5-75FE-45DD-944B-223BBA97905C}" srcId="{3A5BD4B2-E569-44C9-A99C-097D3F08246A}" destId="{9D6B664F-5F1F-4480-B79D-2E7657A98A7E}" srcOrd="3" destOrd="0" parTransId="{8173705D-79F6-4BBC-90F6-1300D4676783}" sibTransId="{1992C543-C8DE-4D50-9B09-E19017C2B527}"/>
    <dgm:cxn modelId="{2864A4EF-57A5-418C-930A-39540DD97BAF}" type="presOf" srcId="{24E255ED-FA2E-44A7-9B5E-E1C06C321DD0}" destId="{92CB165B-DF26-4A34-A2F2-5954CBD1CCE9}" srcOrd="0" destOrd="0" presId="urn:microsoft.com/office/officeart/2005/8/layout/default"/>
    <dgm:cxn modelId="{01D081E8-E12E-4023-98C3-F8E8C5135672}" type="presParOf" srcId="{B8ADB291-B856-4900-A663-1819AAEE903F}" destId="{92CB165B-DF26-4A34-A2F2-5954CBD1CCE9}" srcOrd="0" destOrd="0" presId="urn:microsoft.com/office/officeart/2005/8/layout/default"/>
    <dgm:cxn modelId="{5FCB5A99-09DC-49AE-AB90-FEB4C0E4561C}" type="presParOf" srcId="{B8ADB291-B856-4900-A663-1819AAEE903F}" destId="{A63CE520-EF3A-448E-82C7-81AC6913595F}" srcOrd="1" destOrd="0" presId="urn:microsoft.com/office/officeart/2005/8/layout/default"/>
    <dgm:cxn modelId="{13AA29D1-611D-436B-9D71-433965DE24C0}" type="presParOf" srcId="{B8ADB291-B856-4900-A663-1819AAEE903F}" destId="{E1AF7C73-1FFC-4A86-AE5E-89029DDDCAFC}" srcOrd="2" destOrd="0" presId="urn:microsoft.com/office/officeart/2005/8/layout/default"/>
    <dgm:cxn modelId="{F36A44EA-A0CA-4F6C-BE55-FDC13C6B8AF2}" type="presParOf" srcId="{B8ADB291-B856-4900-A663-1819AAEE903F}" destId="{A7FCE967-1175-4364-B44B-DA9E7ED4993A}" srcOrd="3" destOrd="0" presId="urn:microsoft.com/office/officeart/2005/8/layout/default"/>
    <dgm:cxn modelId="{70383D96-5555-4D9A-BFD5-60817249432A}" type="presParOf" srcId="{B8ADB291-B856-4900-A663-1819AAEE903F}" destId="{2978173F-A395-4B36-A727-A6B5084E6696}" srcOrd="4" destOrd="0" presId="urn:microsoft.com/office/officeart/2005/8/layout/default"/>
    <dgm:cxn modelId="{842E44B7-11F3-4E6F-9A6A-7205A742AE50}" type="presParOf" srcId="{B8ADB291-B856-4900-A663-1819AAEE903F}" destId="{B878D709-81DF-49A7-84FA-8BE10B25EDBA}" srcOrd="5" destOrd="0" presId="urn:microsoft.com/office/officeart/2005/8/layout/default"/>
    <dgm:cxn modelId="{3D5AA2CB-DA23-4761-874E-2A98F00088CF}" type="presParOf" srcId="{B8ADB291-B856-4900-A663-1819AAEE903F}" destId="{85F4E5DE-C382-4ABA-986B-2038ED2D84F7}" srcOrd="6" destOrd="0" presId="urn:microsoft.com/office/officeart/2005/8/layout/default"/>
    <dgm:cxn modelId="{6306D271-71FD-478D-B9EA-70BDA1415F39}" type="presParOf" srcId="{B8ADB291-B856-4900-A663-1819AAEE903F}" destId="{C32520E6-A9DF-42AE-AE46-BBD4B6EDA582}" srcOrd="7" destOrd="0" presId="urn:microsoft.com/office/officeart/2005/8/layout/default"/>
    <dgm:cxn modelId="{C850E7DF-80AA-41D4-8B9C-6DBC85DF809E}" type="presParOf" srcId="{B8ADB291-B856-4900-A663-1819AAEE903F}" destId="{30D45619-DAED-4B3E-A41C-C4D798ED9AA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E192E8-DFD3-4BBC-BB03-3A792D67D7E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519370-5525-4CD0-A47B-3F80CD950E0A}">
      <dgm:prSet/>
      <dgm:spPr/>
      <dgm:t>
        <a:bodyPr/>
        <a:lstStyle/>
        <a:p>
          <a:r>
            <a:rPr lang="en-US"/>
            <a:t>Children are biologically driven to form attachments (Bowlby, 1969).</a:t>
          </a:r>
        </a:p>
      </dgm:t>
    </dgm:pt>
    <dgm:pt modelId="{8919A4A8-1384-4F45-B54D-DDF1CFE78AF4}" type="parTrans" cxnId="{45E3BE95-E75A-4A18-8172-B9EDC0E88365}">
      <dgm:prSet/>
      <dgm:spPr/>
      <dgm:t>
        <a:bodyPr/>
        <a:lstStyle/>
        <a:p>
          <a:endParaRPr lang="en-US"/>
        </a:p>
      </dgm:t>
    </dgm:pt>
    <dgm:pt modelId="{67F15709-CB88-4369-B9AB-3DD1C04F941E}" type="sibTrans" cxnId="{45E3BE95-E75A-4A18-8172-B9EDC0E88365}">
      <dgm:prSet/>
      <dgm:spPr/>
      <dgm:t>
        <a:bodyPr/>
        <a:lstStyle/>
        <a:p>
          <a:endParaRPr lang="en-US"/>
        </a:p>
      </dgm:t>
    </dgm:pt>
    <dgm:pt modelId="{90A46B15-A460-4789-B794-4542363F1919}">
      <dgm:prSet/>
      <dgm:spPr/>
      <dgm:t>
        <a:bodyPr/>
        <a:lstStyle/>
        <a:p>
          <a:r>
            <a:rPr lang="en-US"/>
            <a:t>Secure Base → caregiver provides safety for exploration (Ainsworth et al., 1978).</a:t>
          </a:r>
        </a:p>
      </dgm:t>
    </dgm:pt>
    <dgm:pt modelId="{E223B600-592E-428B-9907-EC8A406B3259}" type="parTrans" cxnId="{11D87A41-42D0-4281-98A5-16AF3050A674}">
      <dgm:prSet/>
      <dgm:spPr/>
      <dgm:t>
        <a:bodyPr/>
        <a:lstStyle/>
        <a:p>
          <a:endParaRPr lang="en-US"/>
        </a:p>
      </dgm:t>
    </dgm:pt>
    <dgm:pt modelId="{D4576ABD-7B24-4E0B-A260-A049CD89D5D1}" type="sibTrans" cxnId="{11D87A41-42D0-4281-98A5-16AF3050A674}">
      <dgm:prSet/>
      <dgm:spPr/>
      <dgm:t>
        <a:bodyPr/>
        <a:lstStyle/>
        <a:p>
          <a:endParaRPr lang="en-US"/>
        </a:p>
      </dgm:t>
    </dgm:pt>
    <dgm:pt modelId="{7D149B58-3AE1-4EB8-9F19-E0BC55309D40}">
      <dgm:prSet/>
      <dgm:spPr/>
      <dgm:t>
        <a:bodyPr/>
        <a:lstStyle/>
        <a:p>
          <a:r>
            <a:rPr lang="en-US"/>
            <a:t>Separation Anxiety → distress when apart from caregiver (Bretherton, 1992).</a:t>
          </a:r>
        </a:p>
      </dgm:t>
    </dgm:pt>
    <dgm:pt modelId="{2A5D634F-0368-41D5-A539-ACE5F5F04791}" type="parTrans" cxnId="{50B18FF7-72B5-4D9F-930D-D7EE486249B9}">
      <dgm:prSet/>
      <dgm:spPr/>
      <dgm:t>
        <a:bodyPr/>
        <a:lstStyle/>
        <a:p>
          <a:endParaRPr lang="en-US"/>
        </a:p>
      </dgm:t>
    </dgm:pt>
    <dgm:pt modelId="{E83E7CA3-ABBE-4D9C-9170-39493A08EDB7}" type="sibTrans" cxnId="{50B18FF7-72B5-4D9F-930D-D7EE486249B9}">
      <dgm:prSet/>
      <dgm:spPr/>
      <dgm:t>
        <a:bodyPr/>
        <a:lstStyle/>
        <a:p>
          <a:endParaRPr lang="en-US"/>
        </a:p>
      </dgm:t>
    </dgm:pt>
    <dgm:pt modelId="{52D77E17-420F-4953-920F-ED5E17C09340}">
      <dgm:prSet/>
      <dgm:spPr/>
      <dgm:t>
        <a:bodyPr/>
        <a:lstStyle/>
        <a:p>
          <a:r>
            <a:rPr lang="en-US"/>
            <a:t>Internal Working Model → early bonds shape future relationships (Howe, 2011).</a:t>
          </a:r>
        </a:p>
      </dgm:t>
    </dgm:pt>
    <dgm:pt modelId="{F16E205D-4C9C-4795-BEA6-05AA5818174B}" type="parTrans" cxnId="{CCD71A2B-5624-4BAF-938F-10D3687392FC}">
      <dgm:prSet/>
      <dgm:spPr/>
      <dgm:t>
        <a:bodyPr/>
        <a:lstStyle/>
        <a:p>
          <a:endParaRPr lang="en-US"/>
        </a:p>
      </dgm:t>
    </dgm:pt>
    <dgm:pt modelId="{895AA8BA-A5B9-4CBD-9B0E-F2CDDC781C8C}" type="sibTrans" cxnId="{CCD71A2B-5624-4BAF-938F-10D3687392FC}">
      <dgm:prSet/>
      <dgm:spPr/>
      <dgm:t>
        <a:bodyPr/>
        <a:lstStyle/>
        <a:p>
          <a:endParaRPr lang="en-US"/>
        </a:p>
      </dgm:t>
    </dgm:pt>
    <dgm:pt modelId="{E8324AAA-83D1-444E-9868-476413B9D675}">
      <dgm:prSet/>
      <dgm:spPr/>
      <dgm:t>
        <a:bodyPr/>
        <a:lstStyle/>
        <a:p>
          <a:r>
            <a:rPr lang="en-US"/>
            <a:t>Critical Period: first 2–3 years vital for attachment (Bowlby, 1969).</a:t>
          </a:r>
        </a:p>
      </dgm:t>
    </dgm:pt>
    <dgm:pt modelId="{E94FD9F7-0E3A-4BD2-8FF6-30DC25A7612B}" type="parTrans" cxnId="{FB100F81-BD49-4E92-8A5C-1EB171980338}">
      <dgm:prSet/>
      <dgm:spPr/>
      <dgm:t>
        <a:bodyPr/>
        <a:lstStyle/>
        <a:p>
          <a:endParaRPr lang="en-US"/>
        </a:p>
      </dgm:t>
    </dgm:pt>
    <dgm:pt modelId="{F34CC851-C470-43EA-AE6F-A83265B5276B}" type="sibTrans" cxnId="{FB100F81-BD49-4E92-8A5C-1EB171980338}">
      <dgm:prSet/>
      <dgm:spPr/>
      <dgm:t>
        <a:bodyPr/>
        <a:lstStyle/>
        <a:p>
          <a:endParaRPr lang="en-US"/>
        </a:p>
      </dgm:t>
    </dgm:pt>
    <dgm:pt modelId="{05C26AA1-4FD5-40D4-AEF9-A0F4397C93AD}" type="pres">
      <dgm:prSet presAssocID="{57E192E8-DFD3-4BBC-BB03-3A792D67D7E1}" presName="outerComposite" presStyleCnt="0">
        <dgm:presLayoutVars>
          <dgm:chMax val="5"/>
          <dgm:dir/>
          <dgm:resizeHandles val="exact"/>
        </dgm:presLayoutVars>
      </dgm:prSet>
      <dgm:spPr/>
    </dgm:pt>
    <dgm:pt modelId="{0DA8AF20-047D-4D27-BCCD-7ADD2BC98A02}" type="pres">
      <dgm:prSet presAssocID="{57E192E8-DFD3-4BBC-BB03-3A792D67D7E1}" presName="dummyMaxCanvas" presStyleCnt="0">
        <dgm:presLayoutVars/>
      </dgm:prSet>
      <dgm:spPr/>
    </dgm:pt>
    <dgm:pt modelId="{98F25514-6AF6-4044-A3C6-4D348062B9B3}" type="pres">
      <dgm:prSet presAssocID="{57E192E8-DFD3-4BBC-BB03-3A792D67D7E1}" presName="FiveNodes_1" presStyleLbl="node1" presStyleIdx="0" presStyleCnt="5">
        <dgm:presLayoutVars>
          <dgm:bulletEnabled val="1"/>
        </dgm:presLayoutVars>
      </dgm:prSet>
      <dgm:spPr/>
    </dgm:pt>
    <dgm:pt modelId="{75402D1F-0FC5-41B2-BB91-04C23B542A9F}" type="pres">
      <dgm:prSet presAssocID="{57E192E8-DFD3-4BBC-BB03-3A792D67D7E1}" presName="FiveNodes_2" presStyleLbl="node1" presStyleIdx="1" presStyleCnt="5">
        <dgm:presLayoutVars>
          <dgm:bulletEnabled val="1"/>
        </dgm:presLayoutVars>
      </dgm:prSet>
      <dgm:spPr/>
    </dgm:pt>
    <dgm:pt modelId="{812B4973-FD78-47F7-9332-7457CC2F23DE}" type="pres">
      <dgm:prSet presAssocID="{57E192E8-DFD3-4BBC-BB03-3A792D67D7E1}" presName="FiveNodes_3" presStyleLbl="node1" presStyleIdx="2" presStyleCnt="5">
        <dgm:presLayoutVars>
          <dgm:bulletEnabled val="1"/>
        </dgm:presLayoutVars>
      </dgm:prSet>
      <dgm:spPr/>
    </dgm:pt>
    <dgm:pt modelId="{FDD5060B-ADCB-47E6-B331-F55C32B04028}" type="pres">
      <dgm:prSet presAssocID="{57E192E8-DFD3-4BBC-BB03-3A792D67D7E1}" presName="FiveNodes_4" presStyleLbl="node1" presStyleIdx="3" presStyleCnt="5">
        <dgm:presLayoutVars>
          <dgm:bulletEnabled val="1"/>
        </dgm:presLayoutVars>
      </dgm:prSet>
      <dgm:spPr/>
    </dgm:pt>
    <dgm:pt modelId="{DBC77D4A-87E1-4432-A284-895CD7E05A18}" type="pres">
      <dgm:prSet presAssocID="{57E192E8-DFD3-4BBC-BB03-3A792D67D7E1}" presName="FiveNodes_5" presStyleLbl="node1" presStyleIdx="4" presStyleCnt="5">
        <dgm:presLayoutVars>
          <dgm:bulletEnabled val="1"/>
        </dgm:presLayoutVars>
      </dgm:prSet>
      <dgm:spPr/>
    </dgm:pt>
    <dgm:pt modelId="{1BA6B9CC-42E9-496E-8828-54E41AB292F1}" type="pres">
      <dgm:prSet presAssocID="{57E192E8-DFD3-4BBC-BB03-3A792D67D7E1}" presName="FiveConn_1-2" presStyleLbl="fgAccFollowNode1" presStyleIdx="0" presStyleCnt="4">
        <dgm:presLayoutVars>
          <dgm:bulletEnabled val="1"/>
        </dgm:presLayoutVars>
      </dgm:prSet>
      <dgm:spPr/>
    </dgm:pt>
    <dgm:pt modelId="{920D030E-7DBC-4B08-85CA-6CD3D05D8EB7}" type="pres">
      <dgm:prSet presAssocID="{57E192E8-DFD3-4BBC-BB03-3A792D67D7E1}" presName="FiveConn_2-3" presStyleLbl="fgAccFollowNode1" presStyleIdx="1" presStyleCnt="4">
        <dgm:presLayoutVars>
          <dgm:bulletEnabled val="1"/>
        </dgm:presLayoutVars>
      </dgm:prSet>
      <dgm:spPr/>
    </dgm:pt>
    <dgm:pt modelId="{64D2254F-B337-411B-9B72-A3C339CCF93A}" type="pres">
      <dgm:prSet presAssocID="{57E192E8-DFD3-4BBC-BB03-3A792D67D7E1}" presName="FiveConn_3-4" presStyleLbl="fgAccFollowNode1" presStyleIdx="2" presStyleCnt="4">
        <dgm:presLayoutVars>
          <dgm:bulletEnabled val="1"/>
        </dgm:presLayoutVars>
      </dgm:prSet>
      <dgm:spPr/>
    </dgm:pt>
    <dgm:pt modelId="{9E87AE98-B408-4EAF-ABFE-877344E2D853}" type="pres">
      <dgm:prSet presAssocID="{57E192E8-DFD3-4BBC-BB03-3A792D67D7E1}" presName="FiveConn_4-5" presStyleLbl="fgAccFollowNode1" presStyleIdx="3" presStyleCnt="4">
        <dgm:presLayoutVars>
          <dgm:bulletEnabled val="1"/>
        </dgm:presLayoutVars>
      </dgm:prSet>
      <dgm:spPr/>
    </dgm:pt>
    <dgm:pt modelId="{46858FE9-CEF3-4193-AC91-03BAC68AABDE}" type="pres">
      <dgm:prSet presAssocID="{57E192E8-DFD3-4BBC-BB03-3A792D67D7E1}" presName="FiveNodes_1_text" presStyleLbl="node1" presStyleIdx="4" presStyleCnt="5">
        <dgm:presLayoutVars>
          <dgm:bulletEnabled val="1"/>
        </dgm:presLayoutVars>
      </dgm:prSet>
      <dgm:spPr/>
    </dgm:pt>
    <dgm:pt modelId="{6FC92431-B081-48A1-8988-96F632E56877}" type="pres">
      <dgm:prSet presAssocID="{57E192E8-DFD3-4BBC-BB03-3A792D67D7E1}" presName="FiveNodes_2_text" presStyleLbl="node1" presStyleIdx="4" presStyleCnt="5">
        <dgm:presLayoutVars>
          <dgm:bulletEnabled val="1"/>
        </dgm:presLayoutVars>
      </dgm:prSet>
      <dgm:spPr/>
    </dgm:pt>
    <dgm:pt modelId="{522F5D7D-DC8C-4254-9DBB-899C732C3740}" type="pres">
      <dgm:prSet presAssocID="{57E192E8-DFD3-4BBC-BB03-3A792D67D7E1}" presName="FiveNodes_3_text" presStyleLbl="node1" presStyleIdx="4" presStyleCnt="5">
        <dgm:presLayoutVars>
          <dgm:bulletEnabled val="1"/>
        </dgm:presLayoutVars>
      </dgm:prSet>
      <dgm:spPr/>
    </dgm:pt>
    <dgm:pt modelId="{255413C0-6411-473C-B8FE-CD35A76E762F}" type="pres">
      <dgm:prSet presAssocID="{57E192E8-DFD3-4BBC-BB03-3A792D67D7E1}" presName="FiveNodes_4_text" presStyleLbl="node1" presStyleIdx="4" presStyleCnt="5">
        <dgm:presLayoutVars>
          <dgm:bulletEnabled val="1"/>
        </dgm:presLayoutVars>
      </dgm:prSet>
      <dgm:spPr/>
    </dgm:pt>
    <dgm:pt modelId="{BFB6D70E-8669-407C-9044-8A14F2A43CD9}" type="pres">
      <dgm:prSet presAssocID="{57E192E8-DFD3-4BBC-BB03-3A792D67D7E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60C0B05-A651-44C7-A825-B7D033B94299}" type="presOf" srcId="{57E192E8-DFD3-4BBC-BB03-3A792D67D7E1}" destId="{05C26AA1-4FD5-40D4-AEF9-A0F4397C93AD}" srcOrd="0" destOrd="0" presId="urn:microsoft.com/office/officeart/2005/8/layout/vProcess5"/>
    <dgm:cxn modelId="{1397CE0C-E879-4A36-8F02-D5EC0B5B098F}" type="presOf" srcId="{D4576ABD-7B24-4E0B-A260-A049CD89D5D1}" destId="{920D030E-7DBC-4B08-85CA-6CD3D05D8EB7}" srcOrd="0" destOrd="0" presId="urn:microsoft.com/office/officeart/2005/8/layout/vProcess5"/>
    <dgm:cxn modelId="{CE21EE1A-D30C-4775-ACE3-922E85B93D67}" type="presOf" srcId="{65519370-5525-4CD0-A47B-3F80CD950E0A}" destId="{46858FE9-CEF3-4193-AC91-03BAC68AABDE}" srcOrd="1" destOrd="0" presId="urn:microsoft.com/office/officeart/2005/8/layout/vProcess5"/>
    <dgm:cxn modelId="{CCD71A2B-5624-4BAF-938F-10D3687392FC}" srcId="{57E192E8-DFD3-4BBC-BB03-3A792D67D7E1}" destId="{52D77E17-420F-4953-920F-ED5E17C09340}" srcOrd="3" destOrd="0" parTransId="{F16E205D-4C9C-4795-BEA6-05AA5818174B}" sibTransId="{895AA8BA-A5B9-4CBD-9B0E-F2CDDC781C8C}"/>
    <dgm:cxn modelId="{E259B837-D1E1-4E2D-8D7F-1C96FF4CF1A7}" type="presOf" srcId="{895AA8BA-A5B9-4CBD-9B0E-F2CDDC781C8C}" destId="{9E87AE98-B408-4EAF-ABFE-877344E2D853}" srcOrd="0" destOrd="0" presId="urn:microsoft.com/office/officeart/2005/8/layout/vProcess5"/>
    <dgm:cxn modelId="{938ABD5C-7A40-454F-A186-1E3284BB7F21}" type="presOf" srcId="{E8324AAA-83D1-444E-9868-476413B9D675}" destId="{DBC77D4A-87E1-4432-A284-895CD7E05A18}" srcOrd="0" destOrd="0" presId="urn:microsoft.com/office/officeart/2005/8/layout/vProcess5"/>
    <dgm:cxn modelId="{11D87A41-42D0-4281-98A5-16AF3050A674}" srcId="{57E192E8-DFD3-4BBC-BB03-3A792D67D7E1}" destId="{90A46B15-A460-4789-B794-4542363F1919}" srcOrd="1" destOrd="0" parTransId="{E223B600-592E-428B-9907-EC8A406B3259}" sibTransId="{D4576ABD-7B24-4E0B-A260-A049CD89D5D1}"/>
    <dgm:cxn modelId="{29DC5A42-B804-44D3-BCE8-B8C54E55CE47}" type="presOf" srcId="{52D77E17-420F-4953-920F-ED5E17C09340}" destId="{255413C0-6411-473C-B8FE-CD35A76E762F}" srcOrd="1" destOrd="0" presId="urn:microsoft.com/office/officeart/2005/8/layout/vProcess5"/>
    <dgm:cxn modelId="{41C21165-F148-420F-ADEB-54059CC5C1C3}" type="presOf" srcId="{90A46B15-A460-4789-B794-4542363F1919}" destId="{75402D1F-0FC5-41B2-BB91-04C23B542A9F}" srcOrd="0" destOrd="0" presId="urn:microsoft.com/office/officeart/2005/8/layout/vProcess5"/>
    <dgm:cxn modelId="{F67FB84B-33B1-4913-BE7B-D9135359AC5C}" type="presOf" srcId="{67F15709-CB88-4369-B9AB-3DD1C04F941E}" destId="{1BA6B9CC-42E9-496E-8828-54E41AB292F1}" srcOrd="0" destOrd="0" presId="urn:microsoft.com/office/officeart/2005/8/layout/vProcess5"/>
    <dgm:cxn modelId="{FBFF7471-C0EB-4532-88C3-6070A8D54F2E}" type="presOf" srcId="{52D77E17-420F-4953-920F-ED5E17C09340}" destId="{FDD5060B-ADCB-47E6-B331-F55C32B04028}" srcOrd="0" destOrd="0" presId="urn:microsoft.com/office/officeart/2005/8/layout/vProcess5"/>
    <dgm:cxn modelId="{767F9D77-9304-4220-95E5-3AE7D2CEC41A}" type="presOf" srcId="{7D149B58-3AE1-4EB8-9F19-E0BC55309D40}" destId="{522F5D7D-DC8C-4254-9DBB-899C732C3740}" srcOrd="1" destOrd="0" presId="urn:microsoft.com/office/officeart/2005/8/layout/vProcess5"/>
    <dgm:cxn modelId="{07883C7B-00E3-48FB-B45D-FB25FD1FBE37}" type="presOf" srcId="{7D149B58-3AE1-4EB8-9F19-E0BC55309D40}" destId="{812B4973-FD78-47F7-9332-7457CC2F23DE}" srcOrd="0" destOrd="0" presId="urn:microsoft.com/office/officeart/2005/8/layout/vProcess5"/>
    <dgm:cxn modelId="{FB100F81-BD49-4E92-8A5C-1EB171980338}" srcId="{57E192E8-DFD3-4BBC-BB03-3A792D67D7E1}" destId="{E8324AAA-83D1-444E-9868-476413B9D675}" srcOrd="4" destOrd="0" parTransId="{E94FD9F7-0E3A-4BD2-8FF6-30DC25A7612B}" sibTransId="{F34CC851-C470-43EA-AE6F-A83265B5276B}"/>
    <dgm:cxn modelId="{3FEAE592-7D24-4E9F-8335-AD67035A91C2}" type="presOf" srcId="{65519370-5525-4CD0-A47B-3F80CD950E0A}" destId="{98F25514-6AF6-4044-A3C6-4D348062B9B3}" srcOrd="0" destOrd="0" presId="urn:microsoft.com/office/officeart/2005/8/layout/vProcess5"/>
    <dgm:cxn modelId="{45E3BE95-E75A-4A18-8172-B9EDC0E88365}" srcId="{57E192E8-DFD3-4BBC-BB03-3A792D67D7E1}" destId="{65519370-5525-4CD0-A47B-3F80CD950E0A}" srcOrd="0" destOrd="0" parTransId="{8919A4A8-1384-4F45-B54D-DDF1CFE78AF4}" sibTransId="{67F15709-CB88-4369-B9AB-3DD1C04F941E}"/>
    <dgm:cxn modelId="{1766E7A9-1DF6-41FD-B672-0D215F1994E3}" type="presOf" srcId="{E8324AAA-83D1-444E-9868-476413B9D675}" destId="{BFB6D70E-8669-407C-9044-8A14F2A43CD9}" srcOrd="1" destOrd="0" presId="urn:microsoft.com/office/officeart/2005/8/layout/vProcess5"/>
    <dgm:cxn modelId="{37B5EEB9-7D7D-4D74-8FFA-96BA7619C6D0}" type="presOf" srcId="{E83E7CA3-ABBE-4D9C-9170-39493A08EDB7}" destId="{64D2254F-B337-411B-9B72-A3C339CCF93A}" srcOrd="0" destOrd="0" presId="urn:microsoft.com/office/officeart/2005/8/layout/vProcess5"/>
    <dgm:cxn modelId="{AA61F6D4-2E4C-4E90-96A0-FDA2B69E4360}" type="presOf" srcId="{90A46B15-A460-4789-B794-4542363F1919}" destId="{6FC92431-B081-48A1-8988-96F632E56877}" srcOrd="1" destOrd="0" presId="urn:microsoft.com/office/officeart/2005/8/layout/vProcess5"/>
    <dgm:cxn modelId="{50B18FF7-72B5-4D9F-930D-D7EE486249B9}" srcId="{57E192E8-DFD3-4BBC-BB03-3A792D67D7E1}" destId="{7D149B58-3AE1-4EB8-9F19-E0BC55309D40}" srcOrd="2" destOrd="0" parTransId="{2A5D634F-0368-41D5-A539-ACE5F5F04791}" sibTransId="{E83E7CA3-ABBE-4D9C-9170-39493A08EDB7}"/>
    <dgm:cxn modelId="{70BE1DC6-0436-4942-A0BC-A86C126343C9}" type="presParOf" srcId="{05C26AA1-4FD5-40D4-AEF9-A0F4397C93AD}" destId="{0DA8AF20-047D-4D27-BCCD-7ADD2BC98A02}" srcOrd="0" destOrd="0" presId="urn:microsoft.com/office/officeart/2005/8/layout/vProcess5"/>
    <dgm:cxn modelId="{EAB73637-5890-4267-BCE5-7917915588AA}" type="presParOf" srcId="{05C26AA1-4FD5-40D4-AEF9-A0F4397C93AD}" destId="{98F25514-6AF6-4044-A3C6-4D348062B9B3}" srcOrd="1" destOrd="0" presId="urn:microsoft.com/office/officeart/2005/8/layout/vProcess5"/>
    <dgm:cxn modelId="{D3B4D1AB-B349-4BD1-BE98-7781D093C3F6}" type="presParOf" srcId="{05C26AA1-4FD5-40D4-AEF9-A0F4397C93AD}" destId="{75402D1F-0FC5-41B2-BB91-04C23B542A9F}" srcOrd="2" destOrd="0" presId="urn:microsoft.com/office/officeart/2005/8/layout/vProcess5"/>
    <dgm:cxn modelId="{ABE607FD-C389-4209-AA29-597AFA384689}" type="presParOf" srcId="{05C26AA1-4FD5-40D4-AEF9-A0F4397C93AD}" destId="{812B4973-FD78-47F7-9332-7457CC2F23DE}" srcOrd="3" destOrd="0" presId="urn:microsoft.com/office/officeart/2005/8/layout/vProcess5"/>
    <dgm:cxn modelId="{513EA92E-09F6-497C-A20D-DC30F90FD623}" type="presParOf" srcId="{05C26AA1-4FD5-40D4-AEF9-A0F4397C93AD}" destId="{FDD5060B-ADCB-47E6-B331-F55C32B04028}" srcOrd="4" destOrd="0" presId="urn:microsoft.com/office/officeart/2005/8/layout/vProcess5"/>
    <dgm:cxn modelId="{ABA318FD-6868-469A-ABC0-70AC7E20E9A6}" type="presParOf" srcId="{05C26AA1-4FD5-40D4-AEF9-A0F4397C93AD}" destId="{DBC77D4A-87E1-4432-A284-895CD7E05A18}" srcOrd="5" destOrd="0" presId="urn:microsoft.com/office/officeart/2005/8/layout/vProcess5"/>
    <dgm:cxn modelId="{3A084BEF-0A22-464C-A8DD-3693F69ADFC5}" type="presParOf" srcId="{05C26AA1-4FD5-40D4-AEF9-A0F4397C93AD}" destId="{1BA6B9CC-42E9-496E-8828-54E41AB292F1}" srcOrd="6" destOrd="0" presId="urn:microsoft.com/office/officeart/2005/8/layout/vProcess5"/>
    <dgm:cxn modelId="{20630B4A-D293-4B09-9E0E-0E952DC72DC6}" type="presParOf" srcId="{05C26AA1-4FD5-40D4-AEF9-A0F4397C93AD}" destId="{920D030E-7DBC-4B08-85CA-6CD3D05D8EB7}" srcOrd="7" destOrd="0" presId="urn:microsoft.com/office/officeart/2005/8/layout/vProcess5"/>
    <dgm:cxn modelId="{ABA20B9F-0D5D-48A6-9FA0-1E3AE47D93AA}" type="presParOf" srcId="{05C26AA1-4FD5-40D4-AEF9-A0F4397C93AD}" destId="{64D2254F-B337-411B-9B72-A3C339CCF93A}" srcOrd="8" destOrd="0" presId="urn:microsoft.com/office/officeart/2005/8/layout/vProcess5"/>
    <dgm:cxn modelId="{3C939D87-C7D4-45C6-895B-3C1400CC0BC0}" type="presParOf" srcId="{05C26AA1-4FD5-40D4-AEF9-A0F4397C93AD}" destId="{9E87AE98-B408-4EAF-ABFE-877344E2D853}" srcOrd="9" destOrd="0" presId="urn:microsoft.com/office/officeart/2005/8/layout/vProcess5"/>
    <dgm:cxn modelId="{411E1214-2369-4733-BDC4-C1C6F6578577}" type="presParOf" srcId="{05C26AA1-4FD5-40D4-AEF9-A0F4397C93AD}" destId="{46858FE9-CEF3-4193-AC91-03BAC68AABDE}" srcOrd="10" destOrd="0" presId="urn:microsoft.com/office/officeart/2005/8/layout/vProcess5"/>
    <dgm:cxn modelId="{7C3BAFE9-782D-4100-AEE2-359FA19EAD4C}" type="presParOf" srcId="{05C26AA1-4FD5-40D4-AEF9-A0F4397C93AD}" destId="{6FC92431-B081-48A1-8988-96F632E56877}" srcOrd="11" destOrd="0" presId="urn:microsoft.com/office/officeart/2005/8/layout/vProcess5"/>
    <dgm:cxn modelId="{DE54B1FD-A080-40C1-B874-E73DDE2B89EE}" type="presParOf" srcId="{05C26AA1-4FD5-40D4-AEF9-A0F4397C93AD}" destId="{522F5D7D-DC8C-4254-9DBB-899C732C3740}" srcOrd="12" destOrd="0" presId="urn:microsoft.com/office/officeart/2005/8/layout/vProcess5"/>
    <dgm:cxn modelId="{C372E211-D31B-412C-9F48-210ACA6B7EC3}" type="presParOf" srcId="{05C26AA1-4FD5-40D4-AEF9-A0F4397C93AD}" destId="{255413C0-6411-473C-B8FE-CD35A76E762F}" srcOrd="13" destOrd="0" presId="urn:microsoft.com/office/officeart/2005/8/layout/vProcess5"/>
    <dgm:cxn modelId="{2AFCFA0B-D3CE-4A16-91FA-FE24F1DADC79}" type="presParOf" srcId="{05C26AA1-4FD5-40D4-AEF9-A0F4397C93AD}" destId="{BFB6D70E-8669-407C-9044-8A14F2A43CD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DC22FC-89B1-4A64-8590-38515657C81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ED16F4-865F-40D0-92A9-10A36D4D79CB}">
      <dgm:prSet/>
      <dgm:spPr/>
      <dgm:t>
        <a:bodyPr/>
        <a:lstStyle/>
        <a:p>
          <a:r>
            <a:rPr lang="en-US"/>
            <a:t>Biological: temperament, pace of language acquisition (Schaffer, 2007).</a:t>
          </a:r>
        </a:p>
      </dgm:t>
    </dgm:pt>
    <dgm:pt modelId="{9E145741-6488-4E6B-BB26-E7160F969BE6}" type="parTrans" cxnId="{B7D25A73-E214-4090-BB49-00062274DC48}">
      <dgm:prSet/>
      <dgm:spPr/>
      <dgm:t>
        <a:bodyPr/>
        <a:lstStyle/>
        <a:p>
          <a:endParaRPr lang="en-US"/>
        </a:p>
      </dgm:t>
    </dgm:pt>
    <dgm:pt modelId="{E83808C0-AB13-43B6-BB37-DAACC43DD6A0}" type="sibTrans" cxnId="{B7D25A73-E214-4090-BB49-00062274DC48}">
      <dgm:prSet/>
      <dgm:spPr/>
      <dgm:t>
        <a:bodyPr/>
        <a:lstStyle/>
        <a:p>
          <a:endParaRPr lang="en-US"/>
        </a:p>
      </dgm:t>
    </dgm:pt>
    <dgm:pt modelId="{D35E5306-E3A6-4967-BBAE-1645A478B22A}">
      <dgm:prSet/>
      <dgm:spPr/>
      <dgm:t>
        <a:bodyPr/>
        <a:lstStyle/>
        <a:p>
          <a:r>
            <a:rPr lang="en-US"/>
            <a:t>Environmental: quality of caregiver relationship, nursery support (Howe, 2011).</a:t>
          </a:r>
        </a:p>
      </dgm:t>
    </dgm:pt>
    <dgm:pt modelId="{A5DEF792-B8F0-4903-A2B7-60C69C81EC35}" type="parTrans" cxnId="{6B791BAE-F403-4FE1-A5FB-0696A0B795D9}">
      <dgm:prSet/>
      <dgm:spPr/>
      <dgm:t>
        <a:bodyPr/>
        <a:lstStyle/>
        <a:p>
          <a:endParaRPr lang="en-US"/>
        </a:p>
      </dgm:t>
    </dgm:pt>
    <dgm:pt modelId="{B7FA6C33-CD3A-4DBD-9D3F-DB8DD9DEBDB8}" type="sibTrans" cxnId="{6B791BAE-F403-4FE1-A5FB-0696A0B795D9}">
      <dgm:prSet/>
      <dgm:spPr/>
      <dgm:t>
        <a:bodyPr/>
        <a:lstStyle/>
        <a:p>
          <a:endParaRPr lang="en-US"/>
        </a:p>
      </dgm:t>
    </dgm:pt>
    <dgm:pt modelId="{D5C6BDC1-5F97-477D-B3C8-FFECAEFC82DA}">
      <dgm:prSet/>
      <dgm:spPr/>
      <dgm:t>
        <a:bodyPr/>
        <a:lstStyle/>
        <a:p>
          <a:r>
            <a:rPr lang="en-US"/>
            <a:t>Interaction of both shapes development (Cassidy &amp; Shaver, 2016).</a:t>
          </a:r>
        </a:p>
      </dgm:t>
    </dgm:pt>
    <dgm:pt modelId="{EC7D4107-2476-4F45-A1EE-7591B447DA35}" type="parTrans" cxnId="{7D8D7313-1BDE-4512-A079-4FC6BAA671EE}">
      <dgm:prSet/>
      <dgm:spPr/>
      <dgm:t>
        <a:bodyPr/>
        <a:lstStyle/>
        <a:p>
          <a:endParaRPr lang="en-US"/>
        </a:p>
      </dgm:t>
    </dgm:pt>
    <dgm:pt modelId="{0E05EDC9-856F-4B17-B0B7-7D43ECFED9C6}" type="sibTrans" cxnId="{7D8D7313-1BDE-4512-A079-4FC6BAA671EE}">
      <dgm:prSet/>
      <dgm:spPr/>
      <dgm:t>
        <a:bodyPr/>
        <a:lstStyle/>
        <a:p>
          <a:endParaRPr lang="en-US"/>
        </a:p>
      </dgm:t>
    </dgm:pt>
    <dgm:pt modelId="{ACCCD7DF-F50F-4A3A-9BB1-9C483ADFD443}" type="pres">
      <dgm:prSet presAssocID="{D5DC22FC-89B1-4A64-8590-38515657C817}" presName="linear" presStyleCnt="0">
        <dgm:presLayoutVars>
          <dgm:animLvl val="lvl"/>
          <dgm:resizeHandles val="exact"/>
        </dgm:presLayoutVars>
      </dgm:prSet>
      <dgm:spPr/>
    </dgm:pt>
    <dgm:pt modelId="{93224293-ECDB-4B9C-AFC7-A73B2FC56F25}" type="pres">
      <dgm:prSet presAssocID="{47ED16F4-865F-40D0-92A9-10A36D4D79C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80DC430-98C8-47D4-8C94-4134EDC12CA1}" type="pres">
      <dgm:prSet presAssocID="{E83808C0-AB13-43B6-BB37-DAACC43DD6A0}" presName="spacer" presStyleCnt="0"/>
      <dgm:spPr/>
    </dgm:pt>
    <dgm:pt modelId="{F8099412-A450-4BC4-AF76-D5900C7BE17E}" type="pres">
      <dgm:prSet presAssocID="{D35E5306-E3A6-4967-BBAE-1645A478B22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CF72C7-FB62-4A97-9035-FF6E9C04227C}" type="pres">
      <dgm:prSet presAssocID="{B7FA6C33-CD3A-4DBD-9D3F-DB8DD9DEBDB8}" presName="spacer" presStyleCnt="0"/>
      <dgm:spPr/>
    </dgm:pt>
    <dgm:pt modelId="{A11C09AA-3D3E-47F3-8B57-D786A19F8E97}" type="pres">
      <dgm:prSet presAssocID="{D5C6BDC1-5F97-477D-B3C8-FFECAEFC82D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E429B03-0574-4E72-A6CF-5AE8AF2E66E6}" type="presOf" srcId="{D35E5306-E3A6-4967-BBAE-1645A478B22A}" destId="{F8099412-A450-4BC4-AF76-D5900C7BE17E}" srcOrd="0" destOrd="0" presId="urn:microsoft.com/office/officeart/2005/8/layout/vList2"/>
    <dgm:cxn modelId="{E96A8405-F781-48D3-B876-CC6A43D8D339}" type="presOf" srcId="{47ED16F4-865F-40D0-92A9-10A36D4D79CB}" destId="{93224293-ECDB-4B9C-AFC7-A73B2FC56F25}" srcOrd="0" destOrd="0" presId="urn:microsoft.com/office/officeart/2005/8/layout/vList2"/>
    <dgm:cxn modelId="{7D8D7313-1BDE-4512-A079-4FC6BAA671EE}" srcId="{D5DC22FC-89B1-4A64-8590-38515657C817}" destId="{D5C6BDC1-5F97-477D-B3C8-FFECAEFC82DA}" srcOrd="2" destOrd="0" parTransId="{EC7D4107-2476-4F45-A1EE-7591B447DA35}" sibTransId="{0E05EDC9-856F-4B17-B0B7-7D43ECFED9C6}"/>
    <dgm:cxn modelId="{B7D25A73-E214-4090-BB49-00062274DC48}" srcId="{D5DC22FC-89B1-4A64-8590-38515657C817}" destId="{47ED16F4-865F-40D0-92A9-10A36D4D79CB}" srcOrd="0" destOrd="0" parTransId="{9E145741-6488-4E6B-BB26-E7160F969BE6}" sibTransId="{E83808C0-AB13-43B6-BB37-DAACC43DD6A0}"/>
    <dgm:cxn modelId="{6B791BAE-F403-4FE1-A5FB-0696A0B795D9}" srcId="{D5DC22FC-89B1-4A64-8590-38515657C817}" destId="{D35E5306-E3A6-4967-BBAE-1645A478B22A}" srcOrd="1" destOrd="0" parTransId="{A5DEF792-B8F0-4903-A2B7-60C69C81EC35}" sibTransId="{B7FA6C33-CD3A-4DBD-9D3F-DB8DD9DEBDB8}"/>
    <dgm:cxn modelId="{56A284E8-DD97-457B-8875-0C3155C97F2C}" type="presOf" srcId="{D5DC22FC-89B1-4A64-8590-38515657C817}" destId="{ACCCD7DF-F50F-4A3A-9BB1-9C483ADFD443}" srcOrd="0" destOrd="0" presId="urn:microsoft.com/office/officeart/2005/8/layout/vList2"/>
    <dgm:cxn modelId="{EBB70CFB-04F1-487E-860E-90121BB60952}" type="presOf" srcId="{D5C6BDC1-5F97-477D-B3C8-FFECAEFC82DA}" destId="{A11C09AA-3D3E-47F3-8B57-D786A19F8E97}" srcOrd="0" destOrd="0" presId="urn:microsoft.com/office/officeart/2005/8/layout/vList2"/>
    <dgm:cxn modelId="{BD235656-9209-4C01-8C12-C9D5957E57DE}" type="presParOf" srcId="{ACCCD7DF-F50F-4A3A-9BB1-9C483ADFD443}" destId="{93224293-ECDB-4B9C-AFC7-A73B2FC56F25}" srcOrd="0" destOrd="0" presId="urn:microsoft.com/office/officeart/2005/8/layout/vList2"/>
    <dgm:cxn modelId="{AC5CEFB0-2BC5-444D-BFD3-AB48FC6468DB}" type="presParOf" srcId="{ACCCD7DF-F50F-4A3A-9BB1-9C483ADFD443}" destId="{880DC430-98C8-47D4-8C94-4134EDC12CA1}" srcOrd="1" destOrd="0" presId="urn:microsoft.com/office/officeart/2005/8/layout/vList2"/>
    <dgm:cxn modelId="{43DE833D-A140-4C2F-9AC8-49AF4EE1C423}" type="presParOf" srcId="{ACCCD7DF-F50F-4A3A-9BB1-9C483ADFD443}" destId="{F8099412-A450-4BC4-AF76-D5900C7BE17E}" srcOrd="2" destOrd="0" presId="urn:microsoft.com/office/officeart/2005/8/layout/vList2"/>
    <dgm:cxn modelId="{A749BDBE-CD48-4AF9-A11C-BF52E940EC0F}" type="presParOf" srcId="{ACCCD7DF-F50F-4A3A-9BB1-9C483ADFD443}" destId="{33CF72C7-FB62-4A97-9035-FF6E9C04227C}" srcOrd="3" destOrd="0" presId="urn:microsoft.com/office/officeart/2005/8/layout/vList2"/>
    <dgm:cxn modelId="{B4502927-6B8E-4CF9-B061-FEB0A81F148A}" type="presParOf" srcId="{ACCCD7DF-F50F-4A3A-9BB1-9C483ADFD443}" destId="{A11C09AA-3D3E-47F3-8B57-D786A19F8E9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A139E3-3EE4-4E8D-BCBC-4AF4521B04D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C6F86D-816D-48CF-9075-331ABD35F6D6}">
      <dgm:prSet/>
      <dgm:spPr/>
      <dgm:t>
        <a:bodyPr/>
        <a:lstStyle/>
        <a:p>
          <a:r>
            <a:rPr lang="en-US"/>
            <a:t>Strengths</a:t>
          </a:r>
        </a:p>
      </dgm:t>
    </dgm:pt>
    <dgm:pt modelId="{F7917AFD-BF38-470E-AA52-87879A02F069}" type="parTrans" cxnId="{4A0C4B60-D2D6-4A42-94E2-1D544CED7D57}">
      <dgm:prSet/>
      <dgm:spPr/>
      <dgm:t>
        <a:bodyPr/>
        <a:lstStyle/>
        <a:p>
          <a:endParaRPr lang="en-US"/>
        </a:p>
      </dgm:t>
    </dgm:pt>
    <dgm:pt modelId="{6B55634F-9CAF-4396-827E-17D1AA949E88}" type="sibTrans" cxnId="{4A0C4B60-D2D6-4A42-94E2-1D544CED7D57}">
      <dgm:prSet/>
      <dgm:spPr/>
      <dgm:t>
        <a:bodyPr/>
        <a:lstStyle/>
        <a:p>
          <a:endParaRPr lang="en-US"/>
        </a:p>
      </dgm:t>
    </dgm:pt>
    <dgm:pt modelId="{8076B23D-CE6D-4A9B-847C-A2A2EB9AE8D9}">
      <dgm:prSet/>
      <dgm:spPr/>
      <dgm:t>
        <a:bodyPr/>
        <a:lstStyle/>
        <a:p>
          <a:r>
            <a:rPr lang="en-US"/>
            <a:t>Emphasises caregiver–child bond (Bowlby, 1969).</a:t>
          </a:r>
        </a:p>
      </dgm:t>
    </dgm:pt>
    <dgm:pt modelId="{1D29FB28-B9CA-4D4B-BD33-3AD7C660E1CD}" type="parTrans" cxnId="{0A80240E-0939-45FE-BC52-8A84104A15F9}">
      <dgm:prSet/>
      <dgm:spPr/>
      <dgm:t>
        <a:bodyPr/>
        <a:lstStyle/>
        <a:p>
          <a:endParaRPr lang="en-US"/>
        </a:p>
      </dgm:t>
    </dgm:pt>
    <dgm:pt modelId="{F9AE689F-A4B7-4AA5-B4F2-B30972902D15}" type="sibTrans" cxnId="{0A80240E-0939-45FE-BC52-8A84104A15F9}">
      <dgm:prSet/>
      <dgm:spPr/>
      <dgm:t>
        <a:bodyPr/>
        <a:lstStyle/>
        <a:p>
          <a:endParaRPr lang="en-US"/>
        </a:p>
      </dgm:t>
    </dgm:pt>
    <dgm:pt modelId="{BB83357A-13E7-4106-BE0F-B842068AD6B9}">
      <dgm:prSet/>
      <dgm:spPr/>
      <dgm:t>
        <a:bodyPr/>
        <a:lstStyle/>
        <a:p>
          <a:r>
            <a:rPr lang="en-US"/>
            <a:t>Research support: Strange Situation (Ainsworth et al., 1978).</a:t>
          </a:r>
        </a:p>
      </dgm:t>
    </dgm:pt>
    <dgm:pt modelId="{88C99E97-9C2D-42B0-AD50-E5979D738A9C}" type="parTrans" cxnId="{DD2651FA-2374-43B3-BCAC-3BA7E913409F}">
      <dgm:prSet/>
      <dgm:spPr/>
      <dgm:t>
        <a:bodyPr/>
        <a:lstStyle/>
        <a:p>
          <a:endParaRPr lang="en-US"/>
        </a:p>
      </dgm:t>
    </dgm:pt>
    <dgm:pt modelId="{D1F5CCFE-4BDC-452B-AEBB-241AE0ADE83B}" type="sibTrans" cxnId="{DD2651FA-2374-43B3-BCAC-3BA7E913409F}">
      <dgm:prSet/>
      <dgm:spPr/>
      <dgm:t>
        <a:bodyPr/>
        <a:lstStyle/>
        <a:p>
          <a:endParaRPr lang="en-US"/>
        </a:p>
      </dgm:t>
    </dgm:pt>
    <dgm:pt modelId="{58C350C6-19B6-4D11-A2D6-51879CD15D94}">
      <dgm:prSet/>
      <dgm:spPr/>
      <dgm:t>
        <a:bodyPr/>
        <a:lstStyle/>
        <a:p>
          <a:r>
            <a:rPr lang="en-US"/>
            <a:t>Widely applied in childcare (Howe, 2011).</a:t>
          </a:r>
        </a:p>
      </dgm:t>
    </dgm:pt>
    <dgm:pt modelId="{D18D140D-2E5E-4077-9C8C-624B526B5A39}" type="parTrans" cxnId="{69EF4755-3C80-4C65-9A18-158F7B58FD1F}">
      <dgm:prSet/>
      <dgm:spPr/>
      <dgm:t>
        <a:bodyPr/>
        <a:lstStyle/>
        <a:p>
          <a:endParaRPr lang="en-US"/>
        </a:p>
      </dgm:t>
    </dgm:pt>
    <dgm:pt modelId="{454CFDA9-C13F-4822-A456-2D5CD9573D6D}" type="sibTrans" cxnId="{69EF4755-3C80-4C65-9A18-158F7B58FD1F}">
      <dgm:prSet/>
      <dgm:spPr/>
      <dgm:t>
        <a:bodyPr/>
        <a:lstStyle/>
        <a:p>
          <a:endParaRPr lang="en-US"/>
        </a:p>
      </dgm:t>
    </dgm:pt>
    <dgm:pt modelId="{0336B4B6-BB50-4EF9-B0A0-1233445FB29A}">
      <dgm:prSet/>
      <dgm:spPr/>
      <dgm:t>
        <a:bodyPr/>
        <a:lstStyle/>
        <a:p>
          <a:r>
            <a:rPr lang="en-US"/>
            <a:t>Limitations </a:t>
          </a:r>
        </a:p>
      </dgm:t>
    </dgm:pt>
    <dgm:pt modelId="{48BCF2EA-0023-415A-9485-756C3005A8C8}" type="parTrans" cxnId="{6D5485B7-A471-4450-9207-782FDA316A5A}">
      <dgm:prSet/>
      <dgm:spPr/>
      <dgm:t>
        <a:bodyPr/>
        <a:lstStyle/>
        <a:p>
          <a:endParaRPr lang="en-US"/>
        </a:p>
      </dgm:t>
    </dgm:pt>
    <dgm:pt modelId="{8BAA67AF-3492-48AD-8872-430418122BF3}" type="sibTrans" cxnId="{6D5485B7-A471-4450-9207-782FDA316A5A}">
      <dgm:prSet/>
      <dgm:spPr/>
      <dgm:t>
        <a:bodyPr/>
        <a:lstStyle/>
        <a:p>
          <a:endParaRPr lang="en-US"/>
        </a:p>
      </dgm:t>
    </dgm:pt>
    <dgm:pt modelId="{7CDF3904-9886-418A-9F57-3CF187814887}">
      <dgm:prSet/>
      <dgm:spPr/>
      <dgm:t>
        <a:bodyPr/>
        <a:lstStyle/>
        <a:p>
          <a:r>
            <a:rPr lang="en-US"/>
            <a:t>Overemphasis on mother as primary attachment figure (Bretherton, 1992).</a:t>
          </a:r>
        </a:p>
      </dgm:t>
    </dgm:pt>
    <dgm:pt modelId="{1940EF66-F4C4-4EF4-9C47-DF97C963CE07}" type="parTrans" cxnId="{6B9E6D6C-2767-40F7-A2DF-F637884F2746}">
      <dgm:prSet/>
      <dgm:spPr/>
      <dgm:t>
        <a:bodyPr/>
        <a:lstStyle/>
        <a:p>
          <a:endParaRPr lang="en-US"/>
        </a:p>
      </dgm:t>
    </dgm:pt>
    <dgm:pt modelId="{AAE7F715-2DE1-4142-BA7D-46250A7AEF4A}" type="sibTrans" cxnId="{6B9E6D6C-2767-40F7-A2DF-F637884F2746}">
      <dgm:prSet/>
      <dgm:spPr/>
      <dgm:t>
        <a:bodyPr/>
        <a:lstStyle/>
        <a:p>
          <a:endParaRPr lang="en-US"/>
        </a:p>
      </dgm:t>
    </dgm:pt>
    <dgm:pt modelId="{3D2D8E82-85E4-4035-B692-D18E1A7D2E32}">
      <dgm:prSet/>
      <dgm:spPr/>
      <dgm:t>
        <a:bodyPr/>
        <a:lstStyle/>
        <a:p>
          <a:r>
            <a:rPr lang="en-US"/>
            <a:t>Too deterministic—critical period now viewed as flexible (Cassidy &amp; Shaver, 2016).</a:t>
          </a:r>
        </a:p>
      </dgm:t>
    </dgm:pt>
    <dgm:pt modelId="{CACA93B4-B2B4-4A3D-B2C2-BC856661A303}" type="parTrans" cxnId="{28549A94-567F-44C6-9CB0-8A3C3773FAC5}">
      <dgm:prSet/>
      <dgm:spPr/>
      <dgm:t>
        <a:bodyPr/>
        <a:lstStyle/>
        <a:p>
          <a:endParaRPr lang="en-US"/>
        </a:p>
      </dgm:t>
    </dgm:pt>
    <dgm:pt modelId="{009B437C-90F4-4D1F-9E3E-A70CE0376E6A}" type="sibTrans" cxnId="{28549A94-567F-44C6-9CB0-8A3C3773FAC5}">
      <dgm:prSet/>
      <dgm:spPr/>
      <dgm:t>
        <a:bodyPr/>
        <a:lstStyle/>
        <a:p>
          <a:endParaRPr lang="en-US"/>
        </a:p>
      </dgm:t>
    </dgm:pt>
    <dgm:pt modelId="{C5D13399-962E-4695-A128-C4394B35F6DA}">
      <dgm:prSet/>
      <dgm:spPr/>
      <dgm:t>
        <a:bodyPr/>
        <a:lstStyle/>
        <a:p>
          <a:r>
            <a:rPr lang="en-US"/>
            <a:t>Doesn’t fully explain resilience in some children (Howe, 2011).</a:t>
          </a:r>
        </a:p>
      </dgm:t>
    </dgm:pt>
    <dgm:pt modelId="{0BAE3486-9622-44CE-A848-5C84AD80005B}" type="parTrans" cxnId="{4CAC9333-AC5A-450B-9BDE-5F8E47F0A868}">
      <dgm:prSet/>
      <dgm:spPr/>
      <dgm:t>
        <a:bodyPr/>
        <a:lstStyle/>
        <a:p>
          <a:endParaRPr lang="en-US"/>
        </a:p>
      </dgm:t>
    </dgm:pt>
    <dgm:pt modelId="{28B5C7C6-CDC2-43BE-9594-4EE9D265457D}" type="sibTrans" cxnId="{4CAC9333-AC5A-450B-9BDE-5F8E47F0A868}">
      <dgm:prSet/>
      <dgm:spPr/>
      <dgm:t>
        <a:bodyPr/>
        <a:lstStyle/>
        <a:p>
          <a:endParaRPr lang="en-US"/>
        </a:p>
      </dgm:t>
    </dgm:pt>
    <dgm:pt modelId="{B1F5B439-9296-4104-93A4-956A15F8FD27}" type="pres">
      <dgm:prSet presAssocID="{26A139E3-3EE4-4E8D-BCBC-4AF4521B04DD}" presName="linear" presStyleCnt="0">
        <dgm:presLayoutVars>
          <dgm:animLvl val="lvl"/>
          <dgm:resizeHandles val="exact"/>
        </dgm:presLayoutVars>
      </dgm:prSet>
      <dgm:spPr/>
    </dgm:pt>
    <dgm:pt modelId="{87571CBE-068E-4F8D-86DF-B7797A0F2906}" type="pres">
      <dgm:prSet presAssocID="{3DC6F86D-816D-48CF-9075-331ABD35F6D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2423967-CABD-41E2-96A2-D55621AC1D35}" type="pres">
      <dgm:prSet presAssocID="{3DC6F86D-816D-48CF-9075-331ABD35F6D6}" presName="childText" presStyleLbl="revTx" presStyleIdx="0" presStyleCnt="2">
        <dgm:presLayoutVars>
          <dgm:bulletEnabled val="1"/>
        </dgm:presLayoutVars>
      </dgm:prSet>
      <dgm:spPr/>
    </dgm:pt>
    <dgm:pt modelId="{F0355737-5416-4FC8-B2F5-B05C1796C297}" type="pres">
      <dgm:prSet presAssocID="{0336B4B6-BB50-4EF9-B0A0-1233445FB29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BD5F68B-C693-4AA5-B3F8-2EBAB703325D}" type="pres">
      <dgm:prSet presAssocID="{0336B4B6-BB50-4EF9-B0A0-1233445FB29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A80240E-0939-45FE-BC52-8A84104A15F9}" srcId="{3DC6F86D-816D-48CF-9075-331ABD35F6D6}" destId="{8076B23D-CE6D-4A9B-847C-A2A2EB9AE8D9}" srcOrd="0" destOrd="0" parTransId="{1D29FB28-B9CA-4D4B-BD33-3AD7C660E1CD}" sibTransId="{F9AE689F-A4B7-4AA5-B4F2-B30972902D15}"/>
    <dgm:cxn modelId="{4CAC9333-AC5A-450B-9BDE-5F8E47F0A868}" srcId="{0336B4B6-BB50-4EF9-B0A0-1233445FB29A}" destId="{C5D13399-962E-4695-A128-C4394B35F6DA}" srcOrd="2" destOrd="0" parTransId="{0BAE3486-9622-44CE-A848-5C84AD80005B}" sibTransId="{28B5C7C6-CDC2-43BE-9594-4EE9D265457D}"/>
    <dgm:cxn modelId="{4A0C4B60-D2D6-4A42-94E2-1D544CED7D57}" srcId="{26A139E3-3EE4-4E8D-BCBC-4AF4521B04DD}" destId="{3DC6F86D-816D-48CF-9075-331ABD35F6D6}" srcOrd="0" destOrd="0" parTransId="{F7917AFD-BF38-470E-AA52-87879A02F069}" sibTransId="{6B55634F-9CAF-4396-827E-17D1AA949E88}"/>
    <dgm:cxn modelId="{6A1BEC42-C766-452C-9D66-C34E43A06546}" type="presOf" srcId="{58C350C6-19B6-4D11-A2D6-51879CD15D94}" destId="{D2423967-CABD-41E2-96A2-D55621AC1D35}" srcOrd="0" destOrd="2" presId="urn:microsoft.com/office/officeart/2005/8/layout/vList2"/>
    <dgm:cxn modelId="{017A3B45-577A-4384-9ABB-A48F4BA62451}" type="presOf" srcId="{C5D13399-962E-4695-A128-C4394B35F6DA}" destId="{ABD5F68B-C693-4AA5-B3F8-2EBAB703325D}" srcOrd="0" destOrd="2" presId="urn:microsoft.com/office/officeart/2005/8/layout/vList2"/>
    <dgm:cxn modelId="{6B9E6D6C-2767-40F7-A2DF-F637884F2746}" srcId="{0336B4B6-BB50-4EF9-B0A0-1233445FB29A}" destId="{7CDF3904-9886-418A-9F57-3CF187814887}" srcOrd="0" destOrd="0" parTransId="{1940EF66-F4C4-4EF4-9C47-DF97C963CE07}" sibTransId="{AAE7F715-2DE1-4142-BA7D-46250A7AEF4A}"/>
    <dgm:cxn modelId="{F510986D-188D-47D0-AEF6-432D50286522}" type="presOf" srcId="{BB83357A-13E7-4106-BE0F-B842068AD6B9}" destId="{D2423967-CABD-41E2-96A2-D55621AC1D35}" srcOrd="0" destOrd="1" presId="urn:microsoft.com/office/officeart/2005/8/layout/vList2"/>
    <dgm:cxn modelId="{69EF4755-3C80-4C65-9A18-158F7B58FD1F}" srcId="{3DC6F86D-816D-48CF-9075-331ABD35F6D6}" destId="{58C350C6-19B6-4D11-A2D6-51879CD15D94}" srcOrd="2" destOrd="0" parTransId="{D18D140D-2E5E-4077-9C8C-624B526B5A39}" sibTransId="{454CFDA9-C13F-4822-A456-2D5CD9573D6D}"/>
    <dgm:cxn modelId="{B7D2CF85-59DE-42E5-9DE8-90AD98D4A134}" type="presOf" srcId="{7CDF3904-9886-418A-9F57-3CF187814887}" destId="{ABD5F68B-C693-4AA5-B3F8-2EBAB703325D}" srcOrd="0" destOrd="0" presId="urn:microsoft.com/office/officeart/2005/8/layout/vList2"/>
    <dgm:cxn modelId="{28549A94-567F-44C6-9CB0-8A3C3773FAC5}" srcId="{0336B4B6-BB50-4EF9-B0A0-1233445FB29A}" destId="{3D2D8E82-85E4-4035-B692-D18E1A7D2E32}" srcOrd="1" destOrd="0" parTransId="{CACA93B4-B2B4-4A3D-B2C2-BC856661A303}" sibTransId="{009B437C-90F4-4D1F-9E3E-A70CE0376E6A}"/>
    <dgm:cxn modelId="{27A2689B-4A37-495B-981D-D5ECCF171007}" type="presOf" srcId="{0336B4B6-BB50-4EF9-B0A0-1233445FB29A}" destId="{F0355737-5416-4FC8-B2F5-B05C1796C297}" srcOrd="0" destOrd="0" presId="urn:microsoft.com/office/officeart/2005/8/layout/vList2"/>
    <dgm:cxn modelId="{5AB0E4A1-67B7-4048-B2C6-AD1E911D8473}" type="presOf" srcId="{3D2D8E82-85E4-4035-B692-D18E1A7D2E32}" destId="{ABD5F68B-C693-4AA5-B3F8-2EBAB703325D}" srcOrd="0" destOrd="1" presId="urn:microsoft.com/office/officeart/2005/8/layout/vList2"/>
    <dgm:cxn modelId="{6D5485B7-A471-4450-9207-782FDA316A5A}" srcId="{26A139E3-3EE4-4E8D-BCBC-4AF4521B04DD}" destId="{0336B4B6-BB50-4EF9-B0A0-1233445FB29A}" srcOrd="1" destOrd="0" parTransId="{48BCF2EA-0023-415A-9485-756C3005A8C8}" sibTransId="{8BAA67AF-3492-48AD-8872-430418122BF3}"/>
    <dgm:cxn modelId="{802ED7D6-AF96-477C-974C-F37DA65273DA}" type="presOf" srcId="{8076B23D-CE6D-4A9B-847C-A2A2EB9AE8D9}" destId="{D2423967-CABD-41E2-96A2-D55621AC1D35}" srcOrd="0" destOrd="0" presId="urn:microsoft.com/office/officeart/2005/8/layout/vList2"/>
    <dgm:cxn modelId="{FC5A8CDE-5305-49BC-8970-15D1271D0728}" type="presOf" srcId="{26A139E3-3EE4-4E8D-BCBC-4AF4521B04DD}" destId="{B1F5B439-9296-4104-93A4-956A15F8FD27}" srcOrd="0" destOrd="0" presId="urn:microsoft.com/office/officeart/2005/8/layout/vList2"/>
    <dgm:cxn modelId="{CB6916EF-159C-478D-8F8E-0C505C53D52E}" type="presOf" srcId="{3DC6F86D-816D-48CF-9075-331ABD35F6D6}" destId="{87571CBE-068E-4F8D-86DF-B7797A0F2906}" srcOrd="0" destOrd="0" presId="urn:microsoft.com/office/officeart/2005/8/layout/vList2"/>
    <dgm:cxn modelId="{DD2651FA-2374-43B3-BCAC-3BA7E913409F}" srcId="{3DC6F86D-816D-48CF-9075-331ABD35F6D6}" destId="{BB83357A-13E7-4106-BE0F-B842068AD6B9}" srcOrd="1" destOrd="0" parTransId="{88C99E97-9C2D-42B0-AD50-E5979D738A9C}" sibTransId="{D1F5CCFE-4BDC-452B-AEBB-241AE0ADE83B}"/>
    <dgm:cxn modelId="{2DA83C35-8EF5-4B2B-9ED8-849838AE74F4}" type="presParOf" srcId="{B1F5B439-9296-4104-93A4-956A15F8FD27}" destId="{87571CBE-068E-4F8D-86DF-B7797A0F2906}" srcOrd="0" destOrd="0" presId="urn:microsoft.com/office/officeart/2005/8/layout/vList2"/>
    <dgm:cxn modelId="{8A4AFB23-DAE8-4992-A090-98F45223673F}" type="presParOf" srcId="{B1F5B439-9296-4104-93A4-956A15F8FD27}" destId="{D2423967-CABD-41E2-96A2-D55621AC1D35}" srcOrd="1" destOrd="0" presId="urn:microsoft.com/office/officeart/2005/8/layout/vList2"/>
    <dgm:cxn modelId="{F3C60BF4-0AC7-421A-BEEA-CB27ED2F5C04}" type="presParOf" srcId="{B1F5B439-9296-4104-93A4-956A15F8FD27}" destId="{F0355737-5416-4FC8-B2F5-B05C1796C297}" srcOrd="2" destOrd="0" presId="urn:microsoft.com/office/officeart/2005/8/layout/vList2"/>
    <dgm:cxn modelId="{FDB8530D-4565-4EEF-BCBF-A952AD49F460}" type="presParOf" srcId="{B1F5B439-9296-4104-93A4-956A15F8FD27}" destId="{ABD5F68B-C693-4AA5-B3F8-2EBAB703325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728CC9-F1FD-49A6-90FF-02C6D4718BF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9BA76CE-1211-4B0C-8467-86B50026509C}">
      <dgm:prSet/>
      <dgm:spPr/>
      <dgm:t>
        <a:bodyPr/>
        <a:lstStyle/>
        <a:p>
          <a:r>
            <a:rPr lang="en-GB"/>
            <a:t>Bowlby’s theory explains Amira’s anxiety and language issues (Bowlby, 1969).</a:t>
          </a:r>
          <a:endParaRPr lang="en-US"/>
        </a:p>
      </dgm:t>
    </dgm:pt>
    <dgm:pt modelId="{C27961AB-3676-45F4-8374-9F4B75EC5B37}" type="parTrans" cxnId="{59094A11-C040-454D-94CB-16524CD24517}">
      <dgm:prSet/>
      <dgm:spPr/>
      <dgm:t>
        <a:bodyPr/>
        <a:lstStyle/>
        <a:p>
          <a:endParaRPr lang="en-US"/>
        </a:p>
      </dgm:t>
    </dgm:pt>
    <dgm:pt modelId="{D955E8B6-E9FD-44F0-AEA2-74E59602C2F8}" type="sibTrans" cxnId="{59094A11-C040-454D-94CB-16524CD24517}">
      <dgm:prSet/>
      <dgm:spPr/>
      <dgm:t>
        <a:bodyPr/>
        <a:lstStyle/>
        <a:p>
          <a:endParaRPr lang="en-US"/>
        </a:p>
      </dgm:t>
    </dgm:pt>
    <dgm:pt modelId="{653C9FA8-B1E8-4C84-9011-1D701B9C4EED}">
      <dgm:prSet/>
      <dgm:spPr/>
      <dgm:t>
        <a:bodyPr/>
        <a:lstStyle/>
        <a:p>
          <a:r>
            <a:rPr lang="en-GB"/>
            <a:t>Interventions: mother’s presence during transition, language support activities (Schaffer, 2007).</a:t>
          </a:r>
          <a:endParaRPr lang="en-US"/>
        </a:p>
      </dgm:t>
    </dgm:pt>
    <dgm:pt modelId="{CF6F4D44-2BE0-412D-8A7D-41B2A9ADBC8A}" type="parTrans" cxnId="{B899A265-11CA-4264-8ABA-6496B5A1174C}">
      <dgm:prSet/>
      <dgm:spPr/>
      <dgm:t>
        <a:bodyPr/>
        <a:lstStyle/>
        <a:p>
          <a:endParaRPr lang="en-US"/>
        </a:p>
      </dgm:t>
    </dgm:pt>
    <dgm:pt modelId="{7C134D60-4C41-435D-91DF-F43A3034C579}" type="sibTrans" cxnId="{B899A265-11CA-4264-8ABA-6496B5A1174C}">
      <dgm:prSet/>
      <dgm:spPr/>
      <dgm:t>
        <a:bodyPr/>
        <a:lstStyle/>
        <a:p>
          <a:endParaRPr lang="en-US"/>
        </a:p>
      </dgm:t>
    </dgm:pt>
    <dgm:pt modelId="{81E898A4-7C49-4128-A68C-7FB046DB958D}">
      <dgm:prSet/>
      <dgm:spPr/>
      <dgm:t>
        <a:bodyPr/>
        <a:lstStyle/>
        <a:p>
          <a:r>
            <a:rPr lang="en-GB"/>
            <a:t>Goal: promote secure attachment, reduce anxiety, and build confidence.</a:t>
          </a:r>
          <a:endParaRPr lang="en-US"/>
        </a:p>
      </dgm:t>
    </dgm:pt>
    <dgm:pt modelId="{72DB977F-A3BD-40D3-BB48-AD8B7419C776}" type="parTrans" cxnId="{001D75A1-6642-4CED-AE6A-B1CA7FBE0A6D}">
      <dgm:prSet/>
      <dgm:spPr/>
      <dgm:t>
        <a:bodyPr/>
        <a:lstStyle/>
        <a:p>
          <a:endParaRPr lang="en-US"/>
        </a:p>
      </dgm:t>
    </dgm:pt>
    <dgm:pt modelId="{280AA380-7695-4BAB-AE5F-3ED621D77E40}" type="sibTrans" cxnId="{001D75A1-6642-4CED-AE6A-B1CA7FBE0A6D}">
      <dgm:prSet/>
      <dgm:spPr/>
      <dgm:t>
        <a:bodyPr/>
        <a:lstStyle/>
        <a:p>
          <a:endParaRPr lang="en-US"/>
        </a:p>
      </dgm:t>
    </dgm:pt>
    <dgm:pt modelId="{AD8C93B5-712B-48DF-8F87-C4FAF64C9D90}" type="pres">
      <dgm:prSet presAssocID="{29728CC9-F1FD-49A6-90FF-02C6D4718BFD}" presName="outerComposite" presStyleCnt="0">
        <dgm:presLayoutVars>
          <dgm:chMax val="5"/>
          <dgm:dir/>
          <dgm:resizeHandles val="exact"/>
        </dgm:presLayoutVars>
      </dgm:prSet>
      <dgm:spPr/>
    </dgm:pt>
    <dgm:pt modelId="{8F076476-26A9-4994-B9A7-7D25048577E5}" type="pres">
      <dgm:prSet presAssocID="{29728CC9-F1FD-49A6-90FF-02C6D4718BFD}" presName="dummyMaxCanvas" presStyleCnt="0">
        <dgm:presLayoutVars/>
      </dgm:prSet>
      <dgm:spPr/>
    </dgm:pt>
    <dgm:pt modelId="{0BB40D77-2650-4696-A8A5-43781DBF4B9B}" type="pres">
      <dgm:prSet presAssocID="{29728CC9-F1FD-49A6-90FF-02C6D4718BFD}" presName="ThreeNodes_1" presStyleLbl="node1" presStyleIdx="0" presStyleCnt="3">
        <dgm:presLayoutVars>
          <dgm:bulletEnabled val="1"/>
        </dgm:presLayoutVars>
      </dgm:prSet>
      <dgm:spPr/>
    </dgm:pt>
    <dgm:pt modelId="{DCD343A5-A94B-441A-A640-C48E24B77A44}" type="pres">
      <dgm:prSet presAssocID="{29728CC9-F1FD-49A6-90FF-02C6D4718BFD}" presName="ThreeNodes_2" presStyleLbl="node1" presStyleIdx="1" presStyleCnt="3">
        <dgm:presLayoutVars>
          <dgm:bulletEnabled val="1"/>
        </dgm:presLayoutVars>
      </dgm:prSet>
      <dgm:spPr/>
    </dgm:pt>
    <dgm:pt modelId="{342F1AC1-5F15-4445-8405-BDF2E3A5DCFA}" type="pres">
      <dgm:prSet presAssocID="{29728CC9-F1FD-49A6-90FF-02C6D4718BFD}" presName="ThreeNodes_3" presStyleLbl="node1" presStyleIdx="2" presStyleCnt="3">
        <dgm:presLayoutVars>
          <dgm:bulletEnabled val="1"/>
        </dgm:presLayoutVars>
      </dgm:prSet>
      <dgm:spPr/>
    </dgm:pt>
    <dgm:pt modelId="{A0D07105-2414-4CDC-8E9D-949859A521C1}" type="pres">
      <dgm:prSet presAssocID="{29728CC9-F1FD-49A6-90FF-02C6D4718BFD}" presName="ThreeConn_1-2" presStyleLbl="fgAccFollowNode1" presStyleIdx="0" presStyleCnt="2">
        <dgm:presLayoutVars>
          <dgm:bulletEnabled val="1"/>
        </dgm:presLayoutVars>
      </dgm:prSet>
      <dgm:spPr/>
    </dgm:pt>
    <dgm:pt modelId="{D5284B51-44F5-4FF9-A6BB-7E830F31D3C8}" type="pres">
      <dgm:prSet presAssocID="{29728CC9-F1FD-49A6-90FF-02C6D4718BFD}" presName="ThreeConn_2-3" presStyleLbl="fgAccFollowNode1" presStyleIdx="1" presStyleCnt="2">
        <dgm:presLayoutVars>
          <dgm:bulletEnabled val="1"/>
        </dgm:presLayoutVars>
      </dgm:prSet>
      <dgm:spPr/>
    </dgm:pt>
    <dgm:pt modelId="{7BD97C26-4D1C-4EFA-A8D9-64325A312CCF}" type="pres">
      <dgm:prSet presAssocID="{29728CC9-F1FD-49A6-90FF-02C6D4718BFD}" presName="ThreeNodes_1_text" presStyleLbl="node1" presStyleIdx="2" presStyleCnt="3">
        <dgm:presLayoutVars>
          <dgm:bulletEnabled val="1"/>
        </dgm:presLayoutVars>
      </dgm:prSet>
      <dgm:spPr/>
    </dgm:pt>
    <dgm:pt modelId="{823DD7CC-7374-4546-B556-6234D4E14982}" type="pres">
      <dgm:prSet presAssocID="{29728CC9-F1FD-49A6-90FF-02C6D4718BFD}" presName="ThreeNodes_2_text" presStyleLbl="node1" presStyleIdx="2" presStyleCnt="3">
        <dgm:presLayoutVars>
          <dgm:bulletEnabled val="1"/>
        </dgm:presLayoutVars>
      </dgm:prSet>
      <dgm:spPr/>
    </dgm:pt>
    <dgm:pt modelId="{202EF44B-E133-4E5E-BB9B-C1CDC59D78E0}" type="pres">
      <dgm:prSet presAssocID="{29728CC9-F1FD-49A6-90FF-02C6D4718BF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5333102-5CD9-4948-9CAF-5B1F66CFB9EB}" type="presOf" srcId="{89BA76CE-1211-4B0C-8467-86B50026509C}" destId="{7BD97C26-4D1C-4EFA-A8D9-64325A312CCF}" srcOrd="1" destOrd="0" presId="urn:microsoft.com/office/officeart/2005/8/layout/vProcess5"/>
    <dgm:cxn modelId="{59094A11-C040-454D-94CB-16524CD24517}" srcId="{29728CC9-F1FD-49A6-90FF-02C6D4718BFD}" destId="{89BA76CE-1211-4B0C-8467-86B50026509C}" srcOrd="0" destOrd="0" parTransId="{C27961AB-3676-45F4-8374-9F4B75EC5B37}" sibTransId="{D955E8B6-E9FD-44F0-AEA2-74E59602C2F8}"/>
    <dgm:cxn modelId="{E0637211-FA4C-468B-AFAF-EC2BD51F2DEA}" type="presOf" srcId="{89BA76CE-1211-4B0C-8467-86B50026509C}" destId="{0BB40D77-2650-4696-A8A5-43781DBF4B9B}" srcOrd="0" destOrd="0" presId="urn:microsoft.com/office/officeart/2005/8/layout/vProcess5"/>
    <dgm:cxn modelId="{A93ED93D-C961-4D66-985C-F2947E83128E}" type="presOf" srcId="{653C9FA8-B1E8-4C84-9011-1D701B9C4EED}" destId="{823DD7CC-7374-4546-B556-6234D4E14982}" srcOrd="1" destOrd="0" presId="urn:microsoft.com/office/officeart/2005/8/layout/vProcess5"/>
    <dgm:cxn modelId="{C0348842-4228-44B8-8781-215966A3B124}" type="presOf" srcId="{653C9FA8-B1E8-4C84-9011-1D701B9C4EED}" destId="{DCD343A5-A94B-441A-A640-C48E24B77A44}" srcOrd="0" destOrd="0" presId="urn:microsoft.com/office/officeart/2005/8/layout/vProcess5"/>
    <dgm:cxn modelId="{B899A265-11CA-4264-8ABA-6496B5A1174C}" srcId="{29728CC9-F1FD-49A6-90FF-02C6D4718BFD}" destId="{653C9FA8-B1E8-4C84-9011-1D701B9C4EED}" srcOrd="1" destOrd="0" parTransId="{CF6F4D44-2BE0-412D-8A7D-41B2A9ADBC8A}" sibTransId="{7C134D60-4C41-435D-91DF-F43A3034C579}"/>
    <dgm:cxn modelId="{E0506077-1E7A-4865-ABA8-A491EA6337EB}" type="presOf" srcId="{81E898A4-7C49-4128-A68C-7FB046DB958D}" destId="{342F1AC1-5F15-4445-8405-BDF2E3A5DCFA}" srcOrd="0" destOrd="0" presId="urn:microsoft.com/office/officeart/2005/8/layout/vProcess5"/>
    <dgm:cxn modelId="{6D2B1058-01C8-4657-A09B-BB9A39D9DC99}" type="presOf" srcId="{81E898A4-7C49-4128-A68C-7FB046DB958D}" destId="{202EF44B-E133-4E5E-BB9B-C1CDC59D78E0}" srcOrd="1" destOrd="0" presId="urn:microsoft.com/office/officeart/2005/8/layout/vProcess5"/>
    <dgm:cxn modelId="{2216549E-FD25-4FEE-8C97-D6E07A9D30DD}" type="presOf" srcId="{D955E8B6-E9FD-44F0-AEA2-74E59602C2F8}" destId="{A0D07105-2414-4CDC-8E9D-949859A521C1}" srcOrd="0" destOrd="0" presId="urn:microsoft.com/office/officeart/2005/8/layout/vProcess5"/>
    <dgm:cxn modelId="{001D75A1-6642-4CED-AE6A-B1CA7FBE0A6D}" srcId="{29728CC9-F1FD-49A6-90FF-02C6D4718BFD}" destId="{81E898A4-7C49-4128-A68C-7FB046DB958D}" srcOrd="2" destOrd="0" parTransId="{72DB977F-A3BD-40D3-BB48-AD8B7419C776}" sibTransId="{280AA380-7695-4BAB-AE5F-3ED621D77E40}"/>
    <dgm:cxn modelId="{32CF38BB-C500-461C-817B-493EDAC0DDCB}" type="presOf" srcId="{7C134D60-4C41-435D-91DF-F43A3034C579}" destId="{D5284B51-44F5-4FF9-A6BB-7E830F31D3C8}" srcOrd="0" destOrd="0" presId="urn:microsoft.com/office/officeart/2005/8/layout/vProcess5"/>
    <dgm:cxn modelId="{BEF7CAE4-1ED0-45B6-B49C-BB6168848C20}" type="presOf" srcId="{29728CC9-F1FD-49A6-90FF-02C6D4718BFD}" destId="{AD8C93B5-712B-48DF-8F87-C4FAF64C9D90}" srcOrd="0" destOrd="0" presId="urn:microsoft.com/office/officeart/2005/8/layout/vProcess5"/>
    <dgm:cxn modelId="{C3758CB3-99FB-4E08-A950-0E523721E03E}" type="presParOf" srcId="{AD8C93B5-712B-48DF-8F87-C4FAF64C9D90}" destId="{8F076476-26A9-4994-B9A7-7D25048577E5}" srcOrd="0" destOrd="0" presId="urn:microsoft.com/office/officeart/2005/8/layout/vProcess5"/>
    <dgm:cxn modelId="{5A8B7847-9B9D-4AF9-9D35-3F7ECBFA66F3}" type="presParOf" srcId="{AD8C93B5-712B-48DF-8F87-C4FAF64C9D90}" destId="{0BB40D77-2650-4696-A8A5-43781DBF4B9B}" srcOrd="1" destOrd="0" presId="urn:microsoft.com/office/officeart/2005/8/layout/vProcess5"/>
    <dgm:cxn modelId="{2DBB76B7-0D51-425B-903D-64F259300FD3}" type="presParOf" srcId="{AD8C93B5-712B-48DF-8F87-C4FAF64C9D90}" destId="{DCD343A5-A94B-441A-A640-C48E24B77A44}" srcOrd="2" destOrd="0" presId="urn:microsoft.com/office/officeart/2005/8/layout/vProcess5"/>
    <dgm:cxn modelId="{57A165C2-A1D4-43FB-A5D9-243A02CCDD5D}" type="presParOf" srcId="{AD8C93B5-712B-48DF-8F87-C4FAF64C9D90}" destId="{342F1AC1-5F15-4445-8405-BDF2E3A5DCFA}" srcOrd="3" destOrd="0" presId="urn:microsoft.com/office/officeart/2005/8/layout/vProcess5"/>
    <dgm:cxn modelId="{C32ACB43-B4EB-42B7-A07D-1A999E33DA16}" type="presParOf" srcId="{AD8C93B5-712B-48DF-8F87-C4FAF64C9D90}" destId="{A0D07105-2414-4CDC-8E9D-949859A521C1}" srcOrd="4" destOrd="0" presId="urn:microsoft.com/office/officeart/2005/8/layout/vProcess5"/>
    <dgm:cxn modelId="{C19AAC08-75AF-41CD-996E-03D78E577FF0}" type="presParOf" srcId="{AD8C93B5-712B-48DF-8F87-C4FAF64C9D90}" destId="{D5284B51-44F5-4FF9-A6BB-7E830F31D3C8}" srcOrd="5" destOrd="0" presId="urn:microsoft.com/office/officeart/2005/8/layout/vProcess5"/>
    <dgm:cxn modelId="{8F3C8BBC-1DED-4572-B5A9-50A89C9C3F02}" type="presParOf" srcId="{AD8C93B5-712B-48DF-8F87-C4FAF64C9D90}" destId="{7BD97C26-4D1C-4EFA-A8D9-64325A312CCF}" srcOrd="6" destOrd="0" presId="urn:microsoft.com/office/officeart/2005/8/layout/vProcess5"/>
    <dgm:cxn modelId="{F0D075A4-A674-4C59-B8C8-4D09E7F43D45}" type="presParOf" srcId="{AD8C93B5-712B-48DF-8F87-C4FAF64C9D90}" destId="{823DD7CC-7374-4546-B556-6234D4E14982}" srcOrd="7" destOrd="0" presId="urn:microsoft.com/office/officeart/2005/8/layout/vProcess5"/>
    <dgm:cxn modelId="{934AD1F9-DD72-4C02-9F8C-B03E52514823}" type="presParOf" srcId="{AD8C93B5-712B-48DF-8F87-C4FAF64C9D90}" destId="{202EF44B-E133-4E5E-BB9B-C1CDC59D78E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B165B-DF26-4A34-A2F2-5954CBD1CCE9}">
      <dsp:nvSpPr>
        <dsp:cNvPr id="0" name=""/>
        <dsp:cNvSpPr/>
      </dsp:nvSpPr>
      <dsp:spPr>
        <a:xfrm>
          <a:off x="0" y="4316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3-year-old child recently joined nursery (Schaffer, 2007).</a:t>
          </a:r>
        </a:p>
      </dsp:txBody>
      <dsp:txXfrm>
        <a:off x="0" y="431616"/>
        <a:ext cx="2561209" cy="1536725"/>
      </dsp:txXfrm>
    </dsp:sp>
    <dsp:sp modelId="{E1AF7C73-1FFC-4A86-AE5E-89029DDDCAFC}">
      <dsp:nvSpPr>
        <dsp:cNvPr id="0" name=""/>
        <dsp:cNvSpPr/>
      </dsp:nvSpPr>
      <dsp:spPr>
        <a:xfrm>
          <a:off x="2817330" y="431616"/>
          <a:ext cx="2561209" cy="15367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Shows anxiety when separated from mother, may indicate insecure attachment (Bowlby, 1969; Bretherton, 1992).</a:t>
          </a:r>
        </a:p>
      </dsp:txBody>
      <dsp:txXfrm>
        <a:off x="2817330" y="431616"/>
        <a:ext cx="2561209" cy="1536725"/>
      </dsp:txXfrm>
    </dsp:sp>
    <dsp:sp modelId="{2978173F-A395-4B36-A727-A6B5084E6696}">
      <dsp:nvSpPr>
        <dsp:cNvPr id="0" name=""/>
        <dsp:cNvSpPr/>
      </dsp:nvSpPr>
      <dsp:spPr>
        <a:xfrm>
          <a:off x="5634661" y="431616"/>
          <a:ext cx="2561209" cy="15367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Limited verbal communication, affecting ability to express needs (Schaffer, 2007).</a:t>
          </a:r>
        </a:p>
      </dsp:txBody>
      <dsp:txXfrm>
        <a:off x="5634661" y="431616"/>
        <a:ext cx="2561209" cy="1536725"/>
      </dsp:txXfrm>
    </dsp:sp>
    <dsp:sp modelId="{85F4E5DE-C382-4ABA-986B-2038ED2D84F7}">
      <dsp:nvSpPr>
        <dsp:cNvPr id="0" name=""/>
        <dsp:cNvSpPr/>
      </dsp:nvSpPr>
      <dsp:spPr>
        <a:xfrm>
          <a:off x="1408665" y="2224462"/>
          <a:ext cx="2561209" cy="15367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Difficulty engaging in group play, struggles with peer interaction (Howe, 2011).</a:t>
          </a:r>
        </a:p>
      </dsp:txBody>
      <dsp:txXfrm>
        <a:off x="1408665" y="2224462"/>
        <a:ext cx="2561209" cy="1536725"/>
      </dsp:txXfrm>
    </dsp:sp>
    <dsp:sp modelId="{30D45619-DAED-4B3E-A41C-C4D798ED9AA4}">
      <dsp:nvSpPr>
        <dsp:cNvPr id="0" name=""/>
        <dsp:cNvSpPr/>
      </dsp:nvSpPr>
      <dsp:spPr>
        <a:xfrm>
          <a:off x="4225995" y="2224462"/>
          <a:ext cx="2561209" cy="15367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Requires support to feel safe and build confidence in the new environment (Cassidy &amp; Shaver, 2016).</a:t>
          </a:r>
        </a:p>
      </dsp:txBody>
      <dsp:txXfrm>
        <a:off x="4225995" y="2224462"/>
        <a:ext cx="2561209" cy="1536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25514-6AF6-4044-A3C6-4D348062B9B3}">
      <dsp:nvSpPr>
        <dsp:cNvPr id="0" name=""/>
        <dsp:cNvSpPr/>
      </dsp:nvSpPr>
      <dsp:spPr>
        <a:xfrm>
          <a:off x="0" y="0"/>
          <a:ext cx="6310820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Children are biologically driven to form attachments (Bowlby, 1969).</a:t>
          </a:r>
        </a:p>
      </dsp:txBody>
      <dsp:txXfrm>
        <a:off x="22105" y="22105"/>
        <a:ext cx="5408133" cy="710494"/>
      </dsp:txXfrm>
    </dsp:sp>
    <dsp:sp modelId="{75402D1F-0FC5-41B2-BB91-04C23B542A9F}">
      <dsp:nvSpPr>
        <dsp:cNvPr id="0" name=""/>
        <dsp:cNvSpPr/>
      </dsp:nvSpPr>
      <dsp:spPr>
        <a:xfrm>
          <a:off x="471262" y="859525"/>
          <a:ext cx="6310820" cy="754704"/>
        </a:xfrm>
        <a:prstGeom prst="roundRect">
          <a:avLst>
            <a:gd name="adj" fmla="val 1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Secure Base → caregiver provides safety for exploration (Ainsworth et al., 1978).</a:t>
          </a:r>
        </a:p>
      </dsp:txBody>
      <dsp:txXfrm>
        <a:off x="493367" y="881630"/>
        <a:ext cx="5304789" cy="710494"/>
      </dsp:txXfrm>
    </dsp:sp>
    <dsp:sp modelId="{812B4973-FD78-47F7-9332-7457CC2F23DE}">
      <dsp:nvSpPr>
        <dsp:cNvPr id="0" name=""/>
        <dsp:cNvSpPr/>
      </dsp:nvSpPr>
      <dsp:spPr>
        <a:xfrm>
          <a:off x="942525" y="1719050"/>
          <a:ext cx="6310820" cy="754704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Separation Anxiety → distress when apart from caregiver (Bretherton, 1992).</a:t>
          </a:r>
        </a:p>
      </dsp:txBody>
      <dsp:txXfrm>
        <a:off x="964630" y="1741155"/>
        <a:ext cx="5304789" cy="710494"/>
      </dsp:txXfrm>
    </dsp:sp>
    <dsp:sp modelId="{FDD5060B-ADCB-47E6-B331-F55C32B04028}">
      <dsp:nvSpPr>
        <dsp:cNvPr id="0" name=""/>
        <dsp:cNvSpPr/>
      </dsp:nvSpPr>
      <dsp:spPr>
        <a:xfrm>
          <a:off x="1413787" y="2578575"/>
          <a:ext cx="6310820" cy="754704"/>
        </a:xfrm>
        <a:prstGeom prst="roundRect">
          <a:avLst>
            <a:gd name="adj" fmla="val 1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Internal Working Model → early bonds shape future relationships (Howe, 2011).</a:t>
          </a:r>
        </a:p>
      </dsp:txBody>
      <dsp:txXfrm>
        <a:off x="1435892" y="2600680"/>
        <a:ext cx="5304789" cy="710494"/>
      </dsp:txXfrm>
    </dsp:sp>
    <dsp:sp modelId="{DBC77D4A-87E1-4432-A284-895CD7E05A18}">
      <dsp:nvSpPr>
        <dsp:cNvPr id="0" name=""/>
        <dsp:cNvSpPr/>
      </dsp:nvSpPr>
      <dsp:spPr>
        <a:xfrm>
          <a:off x="1885050" y="3438100"/>
          <a:ext cx="6310820" cy="754704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Critical Period: first 2–3 years vital for attachment (Bowlby, 1969).</a:t>
          </a:r>
        </a:p>
      </dsp:txBody>
      <dsp:txXfrm>
        <a:off x="1907155" y="3460205"/>
        <a:ext cx="5304789" cy="710494"/>
      </dsp:txXfrm>
    </dsp:sp>
    <dsp:sp modelId="{1BA6B9CC-42E9-496E-8828-54E41AB292F1}">
      <dsp:nvSpPr>
        <dsp:cNvPr id="0" name=""/>
        <dsp:cNvSpPr/>
      </dsp:nvSpPr>
      <dsp:spPr>
        <a:xfrm>
          <a:off x="5820262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930638" y="551353"/>
        <a:ext cx="269806" cy="369145"/>
      </dsp:txXfrm>
    </dsp:sp>
    <dsp:sp modelId="{920D030E-7DBC-4B08-85CA-6CD3D05D8EB7}">
      <dsp:nvSpPr>
        <dsp:cNvPr id="0" name=""/>
        <dsp:cNvSpPr/>
      </dsp:nvSpPr>
      <dsp:spPr>
        <a:xfrm>
          <a:off x="6291525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401901" y="1410878"/>
        <a:ext cx="269806" cy="369145"/>
      </dsp:txXfrm>
    </dsp:sp>
    <dsp:sp modelId="{64D2254F-B337-411B-9B72-A3C339CCF93A}">
      <dsp:nvSpPr>
        <dsp:cNvPr id="0" name=""/>
        <dsp:cNvSpPr/>
      </dsp:nvSpPr>
      <dsp:spPr>
        <a:xfrm>
          <a:off x="6762787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873163" y="2257825"/>
        <a:ext cx="269806" cy="369145"/>
      </dsp:txXfrm>
    </dsp:sp>
    <dsp:sp modelId="{9E87AE98-B408-4EAF-ABFE-877344E2D853}">
      <dsp:nvSpPr>
        <dsp:cNvPr id="0" name=""/>
        <dsp:cNvSpPr/>
      </dsp:nvSpPr>
      <dsp:spPr>
        <a:xfrm>
          <a:off x="723405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44426" y="3125736"/>
        <a:ext cx="269806" cy="3691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224293-ECDB-4B9C-AFC7-A73B2FC56F25}">
      <dsp:nvSpPr>
        <dsp:cNvPr id="0" name=""/>
        <dsp:cNvSpPr/>
      </dsp:nvSpPr>
      <dsp:spPr>
        <a:xfrm>
          <a:off x="0" y="251374"/>
          <a:ext cx="5000124" cy="159471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Biological: temperament, pace of language acquisition (Schaffer, 2007).</a:t>
          </a:r>
        </a:p>
      </dsp:txBody>
      <dsp:txXfrm>
        <a:off x="77847" y="329221"/>
        <a:ext cx="4844430" cy="1439016"/>
      </dsp:txXfrm>
    </dsp:sp>
    <dsp:sp modelId="{F8099412-A450-4BC4-AF76-D5900C7BE17E}">
      <dsp:nvSpPr>
        <dsp:cNvPr id="0" name=""/>
        <dsp:cNvSpPr/>
      </dsp:nvSpPr>
      <dsp:spPr>
        <a:xfrm>
          <a:off x="0" y="1929604"/>
          <a:ext cx="5000124" cy="159471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Environmental: quality of caregiver relationship, nursery support (Howe, 2011).</a:t>
          </a:r>
        </a:p>
      </dsp:txBody>
      <dsp:txXfrm>
        <a:off x="77847" y="2007451"/>
        <a:ext cx="4844430" cy="1439016"/>
      </dsp:txXfrm>
    </dsp:sp>
    <dsp:sp modelId="{A11C09AA-3D3E-47F3-8B57-D786A19F8E97}">
      <dsp:nvSpPr>
        <dsp:cNvPr id="0" name=""/>
        <dsp:cNvSpPr/>
      </dsp:nvSpPr>
      <dsp:spPr>
        <a:xfrm>
          <a:off x="0" y="3607835"/>
          <a:ext cx="5000124" cy="159471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Interaction of both shapes development (Cassidy &amp; Shaver, 2016).</a:t>
          </a:r>
        </a:p>
      </dsp:txBody>
      <dsp:txXfrm>
        <a:off x="77847" y="3685682"/>
        <a:ext cx="4844430" cy="14390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71CBE-068E-4F8D-86DF-B7797A0F2906}">
      <dsp:nvSpPr>
        <dsp:cNvPr id="0" name=""/>
        <dsp:cNvSpPr/>
      </dsp:nvSpPr>
      <dsp:spPr>
        <a:xfrm>
          <a:off x="0" y="53215"/>
          <a:ext cx="5614060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Strengths</a:t>
          </a:r>
        </a:p>
      </dsp:txBody>
      <dsp:txXfrm>
        <a:off x="19904" y="73119"/>
        <a:ext cx="5574252" cy="367937"/>
      </dsp:txXfrm>
    </dsp:sp>
    <dsp:sp modelId="{D2423967-CABD-41E2-96A2-D55621AC1D35}">
      <dsp:nvSpPr>
        <dsp:cNvPr id="0" name=""/>
        <dsp:cNvSpPr/>
      </dsp:nvSpPr>
      <dsp:spPr>
        <a:xfrm>
          <a:off x="0" y="460961"/>
          <a:ext cx="5614060" cy="668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46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Emphasises caregiver–child bond (Bowlby, 1969).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Research support: Strange Situation (Ainsworth et al., 1978).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Widely applied in childcare (Howe, 2011).</a:t>
          </a:r>
        </a:p>
      </dsp:txBody>
      <dsp:txXfrm>
        <a:off x="0" y="460961"/>
        <a:ext cx="5614060" cy="668609"/>
      </dsp:txXfrm>
    </dsp:sp>
    <dsp:sp modelId="{F0355737-5416-4FC8-B2F5-B05C1796C297}">
      <dsp:nvSpPr>
        <dsp:cNvPr id="0" name=""/>
        <dsp:cNvSpPr/>
      </dsp:nvSpPr>
      <dsp:spPr>
        <a:xfrm>
          <a:off x="0" y="1129571"/>
          <a:ext cx="5614060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Limitations </a:t>
          </a:r>
        </a:p>
      </dsp:txBody>
      <dsp:txXfrm>
        <a:off x="19904" y="1149475"/>
        <a:ext cx="5574252" cy="367937"/>
      </dsp:txXfrm>
    </dsp:sp>
    <dsp:sp modelId="{ABD5F68B-C693-4AA5-B3F8-2EBAB703325D}">
      <dsp:nvSpPr>
        <dsp:cNvPr id="0" name=""/>
        <dsp:cNvSpPr/>
      </dsp:nvSpPr>
      <dsp:spPr>
        <a:xfrm>
          <a:off x="0" y="1537316"/>
          <a:ext cx="5614060" cy="862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46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Overemphasis on mother as primary attachment figure (Bretherton, 1992).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Too deterministic—critical period now viewed as flexible (Cassidy &amp; Shaver, 2016).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Doesn’t fully explain resilience in some children (Howe, 2011).</a:t>
          </a:r>
        </a:p>
      </dsp:txBody>
      <dsp:txXfrm>
        <a:off x="0" y="1537316"/>
        <a:ext cx="5614060" cy="8621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40D77-2650-4696-A8A5-43781DBF4B9B}">
      <dsp:nvSpPr>
        <dsp:cNvPr id="0" name=""/>
        <dsp:cNvSpPr/>
      </dsp:nvSpPr>
      <dsp:spPr>
        <a:xfrm>
          <a:off x="0" y="0"/>
          <a:ext cx="6966490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Bowlby’s theory explains Amira’s anxiety and language issues (Bowlby, 1969).</a:t>
          </a:r>
          <a:endParaRPr lang="en-US" sz="2300" kern="1200"/>
        </a:p>
      </dsp:txBody>
      <dsp:txXfrm>
        <a:off x="36841" y="36841"/>
        <a:ext cx="5609181" cy="1184159"/>
      </dsp:txXfrm>
    </dsp:sp>
    <dsp:sp modelId="{DCD343A5-A94B-441A-A640-C48E24B77A44}">
      <dsp:nvSpPr>
        <dsp:cNvPr id="0" name=""/>
        <dsp:cNvSpPr/>
      </dsp:nvSpPr>
      <dsp:spPr>
        <a:xfrm>
          <a:off x="614690" y="1467481"/>
          <a:ext cx="6966490" cy="12578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Interventions: mother’s presence during transition, language support activities (Schaffer, 2007).</a:t>
          </a:r>
          <a:endParaRPr lang="en-US" sz="2300" kern="1200"/>
        </a:p>
      </dsp:txBody>
      <dsp:txXfrm>
        <a:off x="651531" y="1504322"/>
        <a:ext cx="5460521" cy="1184159"/>
      </dsp:txXfrm>
    </dsp:sp>
    <dsp:sp modelId="{342F1AC1-5F15-4445-8405-BDF2E3A5DCFA}">
      <dsp:nvSpPr>
        <dsp:cNvPr id="0" name=""/>
        <dsp:cNvSpPr/>
      </dsp:nvSpPr>
      <dsp:spPr>
        <a:xfrm>
          <a:off x="1229380" y="2934963"/>
          <a:ext cx="6966490" cy="12578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Goal: promote secure attachment, reduce anxiety, and build confidence.</a:t>
          </a:r>
          <a:endParaRPr lang="en-US" sz="2300" kern="1200"/>
        </a:p>
      </dsp:txBody>
      <dsp:txXfrm>
        <a:off x="1266221" y="2971804"/>
        <a:ext cx="5460521" cy="1184159"/>
      </dsp:txXfrm>
    </dsp:sp>
    <dsp:sp modelId="{A0D07105-2414-4CDC-8E9D-949859A521C1}">
      <dsp:nvSpPr>
        <dsp:cNvPr id="0" name=""/>
        <dsp:cNvSpPr/>
      </dsp:nvSpPr>
      <dsp:spPr>
        <a:xfrm>
          <a:off x="6148893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332852" y="953863"/>
        <a:ext cx="449678" cy="615241"/>
      </dsp:txXfrm>
    </dsp:sp>
    <dsp:sp modelId="{D5284B51-44F5-4FF9-A6BB-7E830F31D3C8}">
      <dsp:nvSpPr>
        <dsp:cNvPr id="0" name=""/>
        <dsp:cNvSpPr/>
      </dsp:nvSpPr>
      <dsp:spPr>
        <a:xfrm>
          <a:off x="6763583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947542" y="2412959"/>
        <a:ext cx="449678" cy="615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9271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presentation: Today, I’ll discuss Bowlby’s attachment theory and how it applies to supporting Amira, a 3-year-old child in a nursery setting who is showing signs of attachment difficulties, anxiety, and language delay.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intervention allows Amira to feel safe in the nursery, reduces her anxiety, and supports her language development at the same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how Amira’s challenges are shaped by both her natural disposition and her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Critically evaluate—Bowlby is useful but must be used alongside other perspectives.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End with a clear summary of how theory informs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full Harvard references.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2F461F1B-00D0-F2C7-2821-4725E0B2E2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380" r="-1" b="-1"/>
          <a:stretch>
            <a:fillRect/>
          </a:stretch>
        </p:blipFill>
        <p:spPr>
          <a:xfrm>
            <a:off x="20" y="-7619"/>
            <a:ext cx="9143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9219" y="271092"/>
            <a:ext cx="4065561" cy="9144000"/>
          </a:xfrm>
          <a:prstGeom prst="rect">
            <a:avLst/>
          </a:prstGeom>
          <a:gradFill flip="none" rotWithShape="1">
            <a:gsLst>
              <a:gs pos="17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2CB243-67C5-E304-31A0-4D7D607BA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14594" y="623125"/>
            <a:ext cx="3067943" cy="180645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A95761-C93E-94BF-087D-D2A82378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7794" y="4172881"/>
            <a:ext cx="5366057" cy="270299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4271" y="1936866"/>
            <a:ext cx="3636783" cy="2839273"/>
          </a:xfrm>
        </p:spPr>
        <p:txBody>
          <a:bodyPr>
            <a:normAutofit/>
          </a:bodyPr>
          <a:lstStyle/>
          <a:p>
            <a:pPr algn="l"/>
            <a:r>
              <a:rPr lang="en-US" sz="2900">
                <a:solidFill>
                  <a:srgbClr val="FFFFFF"/>
                </a:solidFill>
              </a:rPr>
              <a:t>Supporting Early Childhood Development through Bowlby’s Attachment Theory: A Case Study of Amira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271" y="4873600"/>
            <a:ext cx="3636783" cy="118360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300">
                <a:solidFill>
                  <a:srgbClr val="FFFFFF"/>
                </a:solidFill>
              </a:rPr>
              <a:t>Student Name: Haider Ghazanfar</a:t>
            </a:r>
          </a:p>
          <a:p>
            <a:pPr algn="l">
              <a:lnSpc>
                <a:spcPct val="90000"/>
              </a:lnSpc>
            </a:pPr>
            <a:r>
              <a:rPr lang="en-US" sz="1300">
                <a:solidFill>
                  <a:srgbClr val="FFFFFF"/>
                </a:solidFill>
              </a:rPr>
              <a:t>Student ID: 2424119</a:t>
            </a:r>
          </a:p>
          <a:p>
            <a:pPr algn="l">
              <a:lnSpc>
                <a:spcPct val="90000"/>
              </a:lnSpc>
            </a:pPr>
            <a:r>
              <a:rPr lang="en-US" sz="1300">
                <a:solidFill>
                  <a:srgbClr val="FFFFFF"/>
                </a:solidFill>
              </a:rPr>
              <a:t>Module: Psychology in Health and Social Care</a:t>
            </a:r>
          </a:p>
          <a:p>
            <a:pPr algn="l">
              <a:lnSpc>
                <a:spcPct val="90000"/>
              </a:lnSpc>
            </a:pPr>
            <a:r>
              <a:rPr lang="en-US" sz="1300">
                <a:solidFill>
                  <a:srgbClr val="FFFFFF"/>
                </a:solidFill>
              </a:rPr>
              <a:t>Module code: LCHS4010</a:t>
            </a:r>
          </a:p>
          <a:p>
            <a:pPr algn="l">
              <a:lnSpc>
                <a:spcPct val="90000"/>
              </a:lnSpc>
            </a:pPr>
            <a:r>
              <a:rPr lang="en-US" sz="1300">
                <a:solidFill>
                  <a:srgbClr val="FFFFFF"/>
                </a:solidFill>
              </a:rPr>
              <a:t>Lecturer: Kal Alnababtah</a:t>
            </a:r>
          </a:p>
          <a:p>
            <a:pPr algn="l">
              <a:lnSpc>
                <a:spcPct val="90000"/>
              </a:lnSpc>
            </a:pPr>
            <a:endParaRPr lang="en-US" sz="130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63D1A5-FD49-4756-F62E-786C34E63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05052" y="-7619"/>
            <a:ext cx="746740" cy="6918113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8000"/>
                </a:schemeClr>
              </a:gs>
              <a:gs pos="37000">
                <a:schemeClr val="accent5">
                  <a:alpha val="0"/>
                </a:schemeClr>
              </a:gs>
            </a:gsLst>
            <a:lin ang="10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0B01D-B53E-3D6D-455F-7DF6FFA3D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Case Study: Amira</a:t>
            </a:r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91518629-DBC3-BE5B-2E08-B3A2E9F2D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733938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130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A32DF-FC34-F0AA-C4C5-54E3EDB82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Bowlby’s Attachment Theory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8D3019FF-185C-5555-E22A-04A20C9F91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709242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2374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Red toy person in front of two lines of white figures">
            <a:extLst>
              <a:ext uri="{FF2B5EF4-FFF2-40B4-BE49-F238E27FC236}">
                <a16:creationId xmlns:a16="http://schemas.microsoft.com/office/drawing/2014/main" id="{D3ECB19F-907A-C814-026B-349F16093E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77" r="2862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E3702-0D94-8C50-D01C-C66AAE0E6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Relevance to Early Childhood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3F216-8D0F-1CCB-0C6B-1962E5A01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Secure attachment → confidence, social skills, resilience (Cassidy &amp; Shaver, 2016).</a:t>
            </a:r>
          </a:p>
          <a:p>
            <a:r>
              <a:rPr lang="en-GB" sz="1700"/>
              <a:t>Insecure attachment → anxiety, withdrawal, difficulty with peers (Howe, 2011).</a:t>
            </a:r>
          </a:p>
          <a:p>
            <a:r>
              <a:rPr lang="en-GB" sz="1700"/>
              <a:t>Explains Amira’s anxiety and challenges in group play.</a:t>
            </a:r>
          </a:p>
        </p:txBody>
      </p:sp>
    </p:spTree>
    <p:extLst>
      <p:ext uri="{BB962C8B-B14F-4D97-AF65-F5344CB8AC3E}">
        <p14:creationId xmlns:p14="http://schemas.microsoft.com/office/powerpoint/2010/main" val="2322546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63543-AAF6-D928-C9DF-6E145CC10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Amira’s Needs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E525EB7-0457-EF7C-00F3-834C123A4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US" sz="2100"/>
              <a:t>Attachment issues → separation anxiety (Bowlby, 1969).</a:t>
            </a:r>
          </a:p>
          <a:p>
            <a:r>
              <a:rPr lang="en-US" sz="2100"/>
              <a:t>Limited language affects communication (Schaffer, 2007).</a:t>
            </a:r>
          </a:p>
          <a:p>
            <a:r>
              <a:rPr lang="en-US" sz="2100"/>
              <a:t>Anxiety impacts social interaction (Howe, 2011).</a:t>
            </a:r>
            <a:endParaRPr lang="en-GB" sz="21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25DF3CD8-E6DD-79FE-BE59-5FEA8145AC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196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/>
              <a:t>Intervention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Attachment Support: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gradual settling-in, mother present initially (Bowlby, 1969).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Gradual reduction of mother’s presence → confidence and security (Bretherton, 1992).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Language Development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one-to-one interaction, songs, stories, small group play (Schaffer, 2007).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Positive reinforcement encourages communication (Howe, 2011).</a:t>
            </a:r>
          </a:p>
        </p:txBody>
      </p:sp>
      <p:pic>
        <p:nvPicPr>
          <p:cNvPr id="14" name="Picture 13" descr="A hand of two adults and a kid on top of each other">
            <a:extLst>
              <a:ext uri="{FF2B5EF4-FFF2-40B4-BE49-F238E27FC236}">
                <a16:creationId xmlns:a16="http://schemas.microsoft.com/office/drawing/2014/main" id="{BDDECFC2-ED05-3338-DF32-4E64C3A479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327" r="24122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Nature and Nurture</a:t>
            </a:r>
          </a:p>
        </p:txBody>
      </p:sp>
      <p:graphicFrame>
        <p:nvGraphicFramePr>
          <p:cNvPr id="33" name="Content Placeholder 4">
            <a:extLst>
              <a:ext uri="{FF2B5EF4-FFF2-40B4-BE49-F238E27FC236}">
                <a16:creationId xmlns:a16="http://schemas.microsoft.com/office/drawing/2014/main" id="{AC889EB8-4D98-68FA-A524-F6877DDF31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073485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US" sz="3100"/>
              <a:t>Strengths and Limitations of Bowlby’s Theory</a:t>
            </a:r>
          </a:p>
        </p:txBody>
      </p:sp>
      <p:pic>
        <p:nvPicPr>
          <p:cNvPr id="14" name="Picture 13" descr="A hand of two adults and a kid on top of each other">
            <a:extLst>
              <a:ext uri="{FF2B5EF4-FFF2-40B4-BE49-F238E27FC236}">
                <a16:creationId xmlns:a16="http://schemas.microsoft.com/office/drawing/2014/main" id="{2D8164B1-8C63-5CA1-5F53-5F8BEA1A14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401" b="2806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30642BFA-FBD8-5C95-98AA-419FE2B677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167986" y="3752850"/>
          <a:ext cx="5614060" cy="245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E2272EC-2F9F-A996-1B6E-C70E48AD4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04376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Bowlby, J. (1969). Attachment and Loss: Vol. 1. Attachment. London: Hogarth Press.</a:t>
            </a:r>
          </a:p>
          <a:p>
            <a:pPr>
              <a:lnSpc>
                <a:spcPct val="90000"/>
              </a:lnSpc>
            </a:pPr>
            <a:r>
              <a:rPr lang="en-GB" sz="1400"/>
              <a:t>Ainsworth, M.D.S. et al. (1978). Patterns of Attachment. Hillsdale: Lawrence Erlbaum.</a:t>
            </a:r>
          </a:p>
          <a:p>
            <a:pPr>
              <a:lnSpc>
                <a:spcPct val="90000"/>
              </a:lnSpc>
            </a:pPr>
            <a:r>
              <a:rPr lang="en-GB" sz="1400"/>
              <a:t>Bretherton, I. (1992). The origins of attachment theory. Developmental Psychology, 28(5), 759–775.</a:t>
            </a:r>
          </a:p>
          <a:p>
            <a:pPr>
              <a:lnSpc>
                <a:spcPct val="90000"/>
              </a:lnSpc>
            </a:pPr>
            <a:r>
              <a:rPr lang="en-GB" sz="1400"/>
              <a:t>Howe, D. (2011). Attachment Across the Lifecourse. Basingstoke: Palgrave Macmillan.</a:t>
            </a:r>
          </a:p>
          <a:p>
            <a:pPr>
              <a:lnSpc>
                <a:spcPct val="90000"/>
              </a:lnSpc>
            </a:pPr>
            <a:r>
              <a:rPr lang="en-GB" sz="1400"/>
              <a:t>Cassidy, J. &amp; Shaver, P. (2016). Handbook of Attachment. 3rd ed. Guilford Press.</a:t>
            </a:r>
          </a:p>
          <a:p>
            <a:pPr>
              <a:lnSpc>
                <a:spcPct val="90000"/>
              </a:lnSpc>
            </a:pPr>
            <a:r>
              <a:rPr lang="en-GB" sz="1400"/>
              <a:t>Schaffer, H.R. (2007). Introducing Child Psychology. Oxford: Blackwell.</a:t>
            </a:r>
          </a:p>
        </p:txBody>
      </p:sp>
      <p:pic>
        <p:nvPicPr>
          <p:cNvPr id="14" name="Picture 13" descr="Colorful math learning objects">
            <a:extLst>
              <a:ext uri="{FF2B5EF4-FFF2-40B4-BE49-F238E27FC236}">
                <a16:creationId xmlns:a16="http://schemas.microsoft.com/office/drawing/2014/main" id="{4501CD51-34C5-D1E0-5A30-69DEE4AF24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152" r="3029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719</Words>
  <Application>Microsoft Office PowerPoint</Application>
  <PresentationFormat>On-screen Show (4:3)</PresentationFormat>
  <Paragraphs>61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Supporting Early Childhood Development through Bowlby’s Attachment Theory: A Case Study of Amira</vt:lpstr>
      <vt:lpstr>Case Study: Amira</vt:lpstr>
      <vt:lpstr>Bowlby’s Attachment Theory</vt:lpstr>
      <vt:lpstr>Relevance to Early Childhood</vt:lpstr>
      <vt:lpstr>Amira’s Needs</vt:lpstr>
      <vt:lpstr>Intervention &amp; Recommendations</vt:lpstr>
      <vt:lpstr>Nature and Nurture</vt:lpstr>
      <vt:lpstr>Strengths and Limitations of Bowlby’s Theory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haider ghazanfar</cp:lastModifiedBy>
  <cp:revision>2</cp:revision>
  <dcterms:created xsi:type="dcterms:W3CDTF">2013-01-27T09:14:16Z</dcterms:created>
  <dcterms:modified xsi:type="dcterms:W3CDTF">2025-10-09T17:35:37Z</dcterms:modified>
  <cp:category/>
</cp:coreProperties>
</file>