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sldIdLst>
    <p:sldId id="256" r:id="rId4"/>
  </p:sldIdLst>
  <p:sldSz cy="6858000" cx="12192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onlinelibrary.wiley.com/doi/abs/10.1111/jan.15076" TargetMode="External"/><Relationship Id="rId3" Type="http://schemas.openxmlformats.org/officeDocument/2006/relationships/hyperlink" Target="https://www.sciencedirect.com/science/article/pii/S1052305724001770" TargetMode="External"/><Relationship Id="rId4" Type="http://schemas.openxmlformats.org/officeDocument/2006/relationships/hyperlink" Target="https://www.tandfonline.com/doi/abs/10.1080/09638288.2018.1534278" TargetMode="External"/><Relationship Id="rId5" Type="http://schemas.openxmlformats.org/officeDocument/2006/relationships/image" Target="../media/image1.png"/><Relationship Id="rId6"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 name="Shape 40"/>
        <p:cNvGrpSpPr/>
        <p:nvPr/>
      </p:nvGrpSpPr>
      <p:grpSpPr>
        <a:xfrm>
          <a:off x="0" y="0"/>
          <a:ext cx="0" cy="0"/>
          <a:chOff x="0" y="0"/>
          <a:chExt cx="0" cy="0"/>
        </a:xfrm>
      </p:grpSpPr>
      <p:sp>
        <p:nvSpPr>
          <p:cNvPr id="41" name="Google Shape;41;p1"/>
          <p:cNvSpPr/>
          <p:nvPr/>
        </p:nvSpPr>
        <p:spPr>
          <a:xfrm>
            <a:off x="0" y="0"/>
            <a:ext cx="12192000" cy="6858000"/>
          </a:xfrm>
          <a:prstGeom prst="rect">
            <a:avLst/>
          </a:prstGeom>
          <a:solidFill>
            <a:srgbClr val="8CD872"/>
          </a:solidFill>
          <a:ln cap="flat" cmpd="sng" w="19050">
            <a:solidFill>
              <a:srgbClr val="082836"/>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42" name="Google Shape;42;p1"/>
          <p:cNvSpPr txBox="1"/>
          <p:nvPr/>
        </p:nvSpPr>
        <p:spPr>
          <a:xfrm>
            <a:off x="0" y="0"/>
            <a:ext cx="12192000" cy="1198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IN" sz="1800" u="none" cap="none" strike="noStrike">
                <a:solidFill>
                  <a:schemeClr val="dk1"/>
                </a:solidFill>
                <a:latin typeface="Arial"/>
                <a:ea typeface="Arial"/>
                <a:cs typeface="Arial"/>
                <a:sym typeface="Arial"/>
              </a:rPr>
              <a:t>Mental health challenges among post stroke patients (30 - 50 yrs) and the role of Health and Social Care Practitioners in the UK: A Systematic Review</a:t>
            </a:r>
            <a:endParaRPr b="1" i="0" sz="2000" u="none" cap="none" strike="noStrike">
              <a:solidFill>
                <a:schemeClr val="dk1"/>
              </a:solidFill>
              <a:latin typeface="Arial"/>
              <a:ea typeface="Arial"/>
              <a:cs typeface="Arial"/>
              <a:sym typeface="Arial"/>
            </a:endParaRPr>
          </a:p>
          <a:p>
            <a:pPr indent="0" lvl="0" marL="0" marR="0" rtl="0" algn="ctr">
              <a:spcBef>
                <a:spcPts val="0"/>
              </a:spcBef>
              <a:spcAft>
                <a:spcPts val="0"/>
              </a:spcAft>
              <a:buNone/>
            </a:pPr>
            <a:r>
              <a:rPr b="1" i="0" lang="en-IN" sz="1200" u="none" cap="none" strike="noStrike">
                <a:solidFill>
                  <a:schemeClr val="dk1"/>
                </a:solidFill>
                <a:latin typeface="Arial"/>
                <a:ea typeface="Arial"/>
                <a:cs typeface="Arial"/>
                <a:sym typeface="Arial"/>
              </a:rPr>
              <a:t>Student name : Neha Makwana</a:t>
            </a:r>
            <a:endParaRPr b="0" i="0" sz="1200" u="none" cap="none" strike="noStrike">
              <a:solidFill>
                <a:schemeClr val="dk1"/>
              </a:solidFill>
              <a:latin typeface="Arial"/>
              <a:ea typeface="Arial"/>
              <a:cs typeface="Arial"/>
              <a:sym typeface="Arial"/>
            </a:endParaRPr>
          </a:p>
          <a:p>
            <a:pPr indent="0" lvl="0" marL="0" marR="0" rtl="0" algn="ctr">
              <a:spcBef>
                <a:spcPts val="0"/>
              </a:spcBef>
              <a:spcAft>
                <a:spcPts val="0"/>
              </a:spcAft>
              <a:buNone/>
            </a:pPr>
            <a:r>
              <a:rPr b="1" i="0" lang="en-IN" sz="1200" u="none" cap="none" strike="noStrike">
                <a:solidFill>
                  <a:schemeClr val="dk1"/>
                </a:solidFill>
                <a:latin typeface="Arial"/>
                <a:ea typeface="Arial"/>
                <a:cs typeface="Arial"/>
                <a:sym typeface="Arial"/>
              </a:rPr>
              <a:t>Student e-mail address : 2436892@student.uwtsd.ac.uk</a:t>
            </a:r>
            <a:endParaRPr b="0" i="0" sz="1200" u="none" cap="none" strike="noStrike">
              <a:solidFill>
                <a:schemeClr val="dk1"/>
              </a:solidFill>
              <a:latin typeface="Arial"/>
              <a:ea typeface="Arial"/>
              <a:cs typeface="Arial"/>
              <a:sym typeface="Arial"/>
            </a:endParaRPr>
          </a:p>
          <a:p>
            <a:pPr indent="0" lvl="0" marL="0" marR="0" rtl="0" algn="ctr">
              <a:spcBef>
                <a:spcPts val="0"/>
              </a:spcBef>
              <a:spcAft>
                <a:spcPts val="0"/>
              </a:spcAft>
              <a:buNone/>
            </a:pPr>
            <a:r>
              <a:rPr b="1" i="0" lang="en-IN" sz="1200" u="none" cap="none" strike="noStrike">
                <a:solidFill>
                  <a:schemeClr val="dk1"/>
                </a:solidFill>
                <a:latin typeface="Arial"/>
                <a:ea typeface="Arial"/>
                <a:cs typeface="Arial"/>
                <a:sym typeface="Arial"/>
              </a:rPr>
              <a:t>Name of supervisor : Farah Witta</a:t>
            </a:r>
            <a:endParaRPr b="0" i="0" sz="1200" u="none" cap="none" strike="noStrike">
              <a:solidFill>
                <a:schemeClr val="dk1"/>
              </a:solidFill>
              <a:latin typeface="Arial"/>
              <a:ea typeface="Arial"/>
              <a:cs typeface="Arial"/>
              <a:sym typeface="Arial"/>
            </a:endParaRPr>
          </a:p>
        </p:txBody>
      </p:sp>
      <p:sp>
        <p:nvSpPr>
          <p:cNvPr id="43" name="Google Shape;43;p1"/>
          <p:cNvSpPr/>
          <p:nvPr/>
        </p:nvSpPr>
        <p:spPr>
          <a:xfrm>
            <a:off x="196646" y="1583214"/>
            <a:ext cx="4050900" cy="19353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4" name="Google Shape;44;p1"/>
          <p:cNvSpPr txBox="1"/>
          <p:nvPr/>
        </p:nvSpPr>
        <p:spPr>
          <a:xfrm>
            <a:off x="196646" y="1592738"/>
            <a:ext cx="4050900" cy="1815900"/>
          </a:xfrm>
          <a:prstGeom prst="rect">
            <a:avLst/>
          </a:prstGeom>
          <a:noFill/>
          <a:ln>
            <a:noFill/>
          </a:ln>
        </p:spPr>
        <p:txBody>
          <a:bodyPr anchorCtr="0" anchor="t" bIns="45700" lIns="91425" spcFirstLastPara="1" rIns="91425" wrap="square" tIns="45700">
            <a:spAutoFit/>
          </a:bodyPr>
          <a:lstStyle/>
          <a:p>
            <a:pPr indent="-171450" lvl="0" marL="171450" marR="0" rtl="0" algn="l">
              <a:spcBef>
                <a:spcPts val="0"/>
              </a:spcBef>
              <a:spcAft>
                <a:spcPts val="0"/>
              </a:spcAft>
              <a:buClr>
                <a:schemeClr val="dk1"/>
              </a:buClr>
              <a:buSzPts val="700"/>
              <a:buFont typeface="Arial"/>
              <a:buChar char="•"/>
            </a:pPr>
            <a:r>
              <a:rPr b="0" i="0" lang="en-IN" sz="700" u="none" cap="none" strike="noStrike">
                <a:solidFill>
                  <a:schemeClr val="dk1"/>
                </a:solidFill>
                <a:latin typeface="Arial"/>
                <a:ea typeface="Arial"/>
                <a:cs typeface="Arial"/>
                <a:sym typeface="Arial"/>
              </a:rPr>
              <a:t>Post-stroke patients aged 30-50 years are susceptible to mental health issues due to the absence of rareness in working-age stroke among the population and the frequent interruption of employment, parenting, and long-term recovery trajectories. </a:t>
            </a:r>
            <a:endParaRPr/>
          </a:p>
          <a:p>
            <a:pPr indent="-171450" lvl="0" marL="171450" marR="0" rtl="0" algn="l">
              <a:spcBef>
                <a:spcPts val="0"/>
              </a:spcBef>
              <a:spcAft>
                <a:spcPts val="0"/>
              </a:spcAft>
              <a:buClr>
                <a:schemeClr val="dk1"/>
              </a:buClr>
              <a:buSzPts val="700"/>
              <a:buFont typeface="Arial"/>
              <a:buChar char="•"/>
            </a:pPr>
            <a:r>
              <a:rPr b="0" i="0" lang="en-IN" sz="700" u="none" cap="none" strike="noStrike">
                <a:solidFill>
                  <a:schemeClr val="dk1"/>
                </a:solidFill>
                <a:latin typeface="Arial"/>
                <a:ea typeface="Arial"/>
                <a:cs typeface="Arial"/>
                <a:sym typeface="Arial"/>
              </a:rPr>
              <a:t>Internationally, the World Stroke Organization (2022) approximates that one-fifth (22%) of individuals with stroke are aged between 15 and 49 (including a significant percentage of 30 to 49 years). This indicates that a considerable percentage of stroke survivors are in early-mid adulthood (Shorter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2021). </a:t>
            </a:r>
            <a:endParaRPr/>
          </a:p>
          <a:p>
            <a:pPr indent="-171450" lvl="0" marL="171450" marR="0" rtl="0" algn="l">
              <a:spcBef>
                <a:spcPts val="0"/>
              </a:spcBef>
              <a:spcAft>
                <a:spcPts val="0"/>
              </a:spcAft>
              <a:buClr>
                <a:schemeClr val="dk1"/>
              </a:buClr>
              <a:buSzPts val="700"/>
              <a:buFont typeface="Arial"/>
              <a:buChar char="•"/>
            </a:pPr>
            <a:r>
              <a:rPr b="0" i="0" lang="en-IN" sz="700" u="none" cap="none" strike="noStrike">
                <a:solidFill>
                  <a:schemeClr val="dk1"/>
                </a:solidFill>
                <a:latin typeface="Arial"/>
                <a:ea typeface="Arial"/>
                <a:cs typeface="Arial"/>
                <a:sym typeface="Arial"/>
              </a:rPr>
              <a:t>Mood and anxiety issues can be considered some of the most common post-stroke complications (Zhou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2023; Almhdawi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2020; Li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2025). One of the largest meta-analyses shows the overall prevalence of post-stroke depression as approximately 27% at various time points, and recent reviews often put post-stroke anxiety at approximately 20-25% (Liu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2023). </a:t>
            </a:r>
            <a:endParaRPr/>
          </a:p>
          <a:p>
            <a:pPr indent="-171450" lvl="0" marL="171450" marR="0" rtl="0" algn="l">
              <a:spcBef>
                <a:spcPts val="0"/>
              </a:spcBef>
              <a:spcAft>
                <a:spcPts val="0"/>
              </a:spcAft>
              <a:buClr>
                <a:schemeClr val="dk1"/>
              </a:buClr>
              <a:buSzPts val="700"/>
              <a:buFont typeface="Arial"/>
              <a:buChar char="•"/>
            </a:pPr>
            <a:r>
              <a:rPr b="0" i="0" lang="en-IN" sz="700" u="none" cap="none" strike="noStrike">
                <a:solidFill>
                  <a:schemeClr val="dk1"/>
                </a:solidFill>
                <a:latin typeface="Arial"/>
                <a:ea typeface="Arial"/>
                <a:cs typeface="Arial"/>
                <a:sym typeface="Arial"/>
              </a:rPr>
              <a:t>This, in practise, implies that within any group of younger post-stroke survivors observed by social care, a significant minority will be clinically depressed and/or anxious enough to limit participation in the rehabilitation process, augment social isolation and/or augment its need of longer-term support (Ibrahim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2024; Ottaway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2024; Ignacio </a:t>
            </a:r>
            <a:r>
              <a:rPr b="0" i="1" lang="en-IN" sz="700" u="none" cap="none" strike="noStrike">
                <a:solidFill>
                  <a:schemeClr val="dk1"/>
                </a:solidFill>
                <a:latin typeface="Arial"/>
                <a:ea typeface="Arial"/>
                <a:cs typeface="Arial"/>
                <a:sym typeface="Arial"/>
              </a:rPr>
              <a:t>et al</a:t>
            </a:r>
            <a:r>
              <a:rPr b="0" i="0" lang="en-IN" sz="700" u="none" cap="none" strike="noStrike">
                <a:solidFill>
                  <a:schemeClr val="dk1"/>
                </a:solidFill>
                <a:latin typeface="Arial"/>
                <a:ea typeface="Arial"/>
                <a:cs typeface="Arial"/>
                <a:sym typeface="Arial"/>
              </a:rPr>
              <a:t>., 2024).</a:t>
            </a:r>
            <a:endParaRPr/>
          </a:p>
        </p:txBody>
      </p:sp>
      <p:sp>
        <p:nvSpPr>
          <p:cNvPr id="45" name="Google Shape;45;p1"/>
          <p:cNvSpPr/>
          <p:nvPr/>
        </p:nvSpPr>
        <p:spPr>
          <a:xfrm>
            <a:off x="196645" y="1276216"/>
            <a:ext cx="4050900" cy="2511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6" name="Google Shape;46;p1"/>
          <p:cNvSpPr txBox="1"/>
          <p:nvPr/>
        </p:nvSpPr>
        <p:spPr>
          <a:xfrm>
            <a:off x="-176980" y="1278206"/>
            <a:ext cx="4621200" cy="276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IN" sz="1200" u="none" cap="none" strike="noStrike">
                <a:solidFill>
                  <a:schemeClr val="dk1"/>
                </a:solidFill>
                <a:latin typeface="Arial"/>
                <a:ea typeface="Arial"/>
                <a:cs typeface="Arial"/>
                <a:sym typeface="Arial"/>
              </a:rPr>
              <a:t>Prevalence</a:t>
            </a:r>
            <a:endParaRPr/>
          </a:p>
        </p:txBody>
      </p:sp>
      <p:sp>
        <p:nvSpPr>
          <p:cNvPr id="47" name="Google Shape;47;p1"/>
          <p:cNvSpPr/>
          <p:nvPr/>
        </p:nvSpPr>
        <p:spPr>
          <a:xfrm>
            <a:off x="4446639" y="1282497"/>
            <a:ext cx="3293700" cy="2283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48" name="Google Shape;48;p1"/>
          <p:cNvSpPr txBox="1"/>
          <p:nvPr/>
        </p:nvSpPr>
        <p:spPr>
          <a:xfrm>
            <a:off x="5083277" y="1248300"/>
            <a:ext cx="4621200" cy="27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IN" sz="1200" u="none" cap="none" strike="noStrike">
                <a:solidFill>
                  <a:schemeClr val="dk1"/>
                </a:solidFill>
                <a:latin typeface="Arial"/>
                <a:ea typeface="Arial"/>
                <a:cs typeface="Arial"/>
                <a:sym typeface="Arial"/>
              </a:rPr>
              <a:t>Rationale of the research</a:t>
            </a:r>
            <a:endParaRPr/>
          </a:p>
        </p:txBody>
      </p:sp>
      <p:sp>
        <p:nvSpPr>
          <p:cNvPr id="49" name="Google Shape;49;p1"/>
          <p:cNvSpPr/>
          <p:nvPr/>
        </p:nvSpPr>
        <p:spPr>
          <a:xfrm>
            <a:off x="4444181" y="1592869"/>
            <a:ext cx="3293700" cy="19236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0" name="Google Shape;50;p1"/>
          <p:cNvSpPr/>
          <p:nvPr/>
        </p:nvSpPr>
        <p:spPr>
          <a:xfrm>
            <a:off x="8180440" y="1601357"/>
            <a:ext cx="3569100" cy="17895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1" name="Google Shape;51;p1"/>
          <p:cNvSpPr txBox="1"/>
          <p:nvPr/>
        </p:nvSpPr>
        <p:spPr>
          <a:xfrm>
            <a:off x="8160772" y="1731965"/>
            <a:ext cx="3569100" cy="1169700"/>
          </a:xfrm>
          <a:prstGeom prst="rect">
            <a:avLst/>
          </a:prstGeom>
          <a:noFill/>
          <a:ln>
            <a:noFill/>
          </a:ln>
        </p:spPr>
        <p:txBody>
          <a:bodyPr anchorCtr="0" anchor="t" bIns="45700" lIns="91425" spcFirstLastPara="1" rIns="91425" wrap="square" tIns="45700">
            <a:spAutoFit/>
          </a:bodyPr>
          <a:lstStyle/>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The study will make social care interventions more responsive and age-related to achieve better results among post-stroke patients aged 30-50. </a:t>
            </a:r>
            <a:endParaRPr/>
          </a:p>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The study will help to design integrated care pathways that integrate mental health and rehabilitation services by identifying the ways social care practitioners can more effectively diagnose, identify, and treat psychological distress in this population. </a:t>
            </a:r>
            <a:endParaRPr/>
          </a:p>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The results could be used to inform policy improvements in the health and social care frameworks to foster early psychosocial screening and multi-agency provision. </a:t>
            </a:r>
            <a:endParaRPr/>
          </a:p>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Also, the study will also reinforce the practise of professionals because it will provide practitioners with evidence-based knowledge to improve the resilience, social reintegration, and long-term recovery of working-age stroke survivors.</a:t>
            </a:r>
            <a:endParaRPr/>
          </a:p>
        </p:txBody>
      </p:sp>
      <p:sp>
        <p:nvSpPr>
          <p:cNvPr id="52" name="Google Shape;52;p1"/>
          <p:cNvSpPr/>
          <p:nvPr/>
        </p:nvSpPr>
        <p:spPr>
          <a:xfrm>
            <a:off x="8160772" y="1277669"/>
            <a:ext cx="3569100" cy="2283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3" name="Google Shape;53;p1"/>
          <p:cNvSpPr txBox="1"/>
          <p:nvPr/>
        </p:nvSpPr>
        <p:spPr>
          <a:xfrm>
            <a:off x="7656871" y="1260024"/>
            <a:ext cx="4621200" cy="276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1200">
                <a:solidFill>
                  <a:schemeClr val="dk1"/>
                </a:solidFill>
                <a:latin typeface="Arial"/>
                <a:ea typeface="Arial"/>
                <a:cs typeface="Arial"/>
                <a:sym typeface="Arial"/>
              </a:rPr>
              <a:t>Research impact</a:t>
            </a:r>
            <a:endParaRPr/>
          </a:p>
        </p:txBody>
      </p:sp>
      <p:sp>
        <p:nvSpPr>
          <p:cNvPr id="54" name="Google Shape;54;p1"/>
          <p:cNvSpPr txBox="1"/>
          <p:nvPr/>
        </p:nvSpPr>
        <p:spPr>
          <a:xfrm>
            <a:off x="4444181" y="1608855"/>
            <a:ext cx="3293700" cy="1708200"/>
          </a:xfrm>
          <a:prstGeom prst="rect">
            <a:avLst/>
          </a:prstGeom>
          <a:noFill/>
          <a:ln>
            <a:noFill/>
          </a:ln>
        </p:spPr>
        <p:txBody>
          <a:bodyPr anchorCtr="0" anchor="t" bIns="45700" lIns="91425" spcFirstLastPara="1" rIns="91425" wrap="square" tIns="45700">
            <a:spAutoFit/>
          </a:bodyPr>
          <a:lstStyle/>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A gap in existing knowledge concerning the distinctive mental health issues among post-stroke patients aged 30 to 50 years is the rationale behind conducting the research because the study itself has been disregarded due to older age groups. </a:t>
            </a:r>
            <a:endParaRPr/>
          </a:p>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This age cohort might experience unique stressors such as; career disruption, family issues and financial pressure that can compound psychological suffering but have not been adequately measured in literature. </a:t>
            </a:r>
            <a:endParaRPr/>
          </a:p>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Research into this population is critical because the cases of stroke are increasing among younger adults and there is a lack of customised care in the social care systems (Yahya, 2020; Shipley </a:t>
            </a:r>
            <a:r>
              <a:rPr i="1" lang="en-IN" sz="700">
                <a:solidFill>
                  <a:schemeClr val="dk1"/>
                </a:solidFill>
                <a:latin typeface="Arial"/>
                <a:ea typeface="Arial"/>
                <a:cs typeface="Arial"/>
                <a:sym typeface="Arial"/>
              </a:rPr>
              <a:t>et al</a:t>
            </a:r>
            <a:r>
              <a:rPr lang="en-IN" sz="700">
                <a:solidFill>
                  <a:schemeClr val="dk1"/>
                </a:solidFill>
                <a:latin typeface="Arial"/>
                <a:ea typeface="Arial"/>
                <a:cs typeface="Arial"/>
                <a:sym typeface="Arial"/>
              </a:rPr>
              <a:t>., 2020; Holloway </a:t>
            </a:r>
            <a:r>
              <a:rPr i="1" lang="en-IN" sz="700">
                <a:solidFill>
                  <a:schemeClr val="dk1"/>
                </a:solidFill>
                <a:latin typeface="Arial"/>
                <a:ea typeface="Arial"/>
                <a:cs typeface="Arial"/>
                <a:sym typeface="Arial"/>
              </a:rPr>
              <a:t>et al.</a:t>
            </a:r>
            <a:r>
              <a:rPr lang="en-IN" sz="700">
                <a:solidFill>
                  <a:schemeClr val="dk1"/>
                </a:solidFill>
                <a:latin typeface="Arial"/>
                <a:ea typeface="Arial"/>
                <a:cs typeface="Arial"/>
                <a:sym typeface="Arial"/>
              </a:rPr>
              <a:t>, 2022; Bukhari </a:t>
            </a:r>
            <a:r>
              <a:rPr i="1" lang="en-IN" sz="700">
                <a:solidFill>
                  <a:schemeClr val="dk1"/>
                </a:solidFill>
                <a:latin typeface="Arial"/>
                <a:ea typeface="Arial"/>
                <a:cs typeface="Arial"/>
                <a:sym typeface="Arial"/>
              </a:rPr>
              <a:t>et al</a:t>
            </a:r>
            <a:r>
              <a:rPr lang="en-IN" sz="700">
                <a:solidFill>
                  <a:schemeClr val="dk1"/>
                </a:solidFill>
                <a:latin typeface="Arial"/>
                <a:ea typeface="Arial"/>
                <a:cs typeface="Arial"/>
                <a:sym typeface="Arial"/>
              </a:rPr>
              <a:t>., 2023; Feigin </a:t>
            </a:r>
            <a:r>
              <a:rPr i="1" lang="en-IN" sz="700">
                <a:solidFill>
                  <a:schemeClr val="dk1"/>
                </a:solidFill>
                <a:latin typeface="Arial"/>
                <a:ea typeface="Arial"/>
                <a:cs typeface="Arial"/>
                <a:sym typeface="Arial"/>
              </a:rPr>
              <a:t>et al</a:t>
            </a:r>
            <a:r>
              <a:rPr lang="en-IN" sz="700">
                <a:solidFill>
                  <a:schemeClr val="dk1"/>
                </a:solidFill>
                <a:latin typeface="Arial"/>
                <a:ea typeface="Arial"/>
                <a:cs typeface="Arial"/>
                <a:sym typeface="Arial"/>
              </a:rPr>
              <a:t>., 2023). </a:t>
            </a:r>
            <a:endParaRPr/>
          </a:p>
          <a:p>
            <a:pPr indent="-171450" lvl="0" marL="171450" marR="0" rtl="0" algn="l">
              <a:spcBef>
                <a:spcPts val="0"/>
              </a:spcBef>
              <a:spcAft>
                <a:spcPts val="0"/>
              </a:spcAft>
              <a:buClr>
                <a:schemeClr val="dk1"/>
              </a:buClr>
              <a:buSzPts val="700"/>
              <a:buFont typeface="Arial"/>
              <a:buChar char="•"/>
            </a:pPr>
            <a:r>
              <a:rPr lang="en-IN" sz="700">
                <a:solidFill>
                  <a:schemeClr val="dk1"/>
                </a:solidFill>
                <a:latin typeface="Arial"/>
                <a:ea typeface="Arial"/>
                <a:cs typeface="Arial"/>
                <a:sym typeface="Arial"/>
              </a:rPr>
              <a:t>The study will produce novel knowledge that can be applied to develop specific interventions and policy formulation by concentrating specifically on the intersection of the mental health and social care practise of working-age stroke survivors.</a:t>
            </a:r>
            <a:endParaRPr/>
          </a:p>
        </p:txBody>
      </p:sp>
      <p:sp>
        <p:nvSpPr>
          <p:cNvPr id="55" name="Google Shape;55;p1"/>
          <p:cNvSpPr/>
          <p:nvPr/>
        </p:nvSpPr>
        <p:spPr>
          <a:xfrm>
            <a:off x="5338915" y="4141901"/>
            <a:ext cx="3024600" cy="25290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6" name="Google Shape;56;p1"/>
          <p:cNvSpPr/>
          <p:nvPr/>
        </p:nvSpPr>
        <p:spPr>
          <a:xfrm>
            <a:off x="8440992" y="4141901"/>
            <a:ext cx="3593700" cy="26130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7" name="Google Shape;57;p1"/>
          <p:cNvSpPr/>
          <p:nvPr/>
        </p:nvSpPr>
        <p:spPr>
          <a:xfrm>
            <a:off x="8765457" y="3828789"/>
            <a:ext cx="3293700" cy="2283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8" name="Google Shape;58;p1"/>
          <p:cNvSpPr/>
          <p:nvPr/>
        </p:nvSpPr>
        <p:spPr>
          <a:xfrm>
            <a:off x="5319248" y="3837262"/>
            <a:ext cx="3060600" cy="219900"/>
          </a:xfrm>
          <a:prstGeom prst="rect">
            <a:avLst/>
          </a:prstGeom>
          <a:solidFill>
            <a:schemeClr val="lt1"/>
          </a:solidFill>
          <a:ln cap="flat" cmpd="sng" w="19050">
            <a:solidFill>
              <a:schemeClr val="accent5"/>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Arial"/>
              <a:ea typeface="Arial"/>
              <a:cs typeface="Arial"/>
              <a:sym typeface="Arial"/>
            </a:endParaRPr>
          </a:p>
        </p:txBody>
      </p:sp>
      <p:sp>
        <p:nvSpPr>
          <p:cNvPr id="59" name="Google Shape;59;p1"/>
          <p:cNvSpPr txBox="1"/>
          <p:nvPr/>
        </p:nvSpPr>
        <p:spPr>
          <a:xfrm>
            <a:off x="4538969" y="3794598"/>
            <a:ext cx="4621200" cy="276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1200">
                <a:solidFill>
                  <a:schemeClr val="dk1"/>
                </a:solidFill>
                <a:latin typeface="Arial"/>
                <a:ea typeface="Arial"/>
                <a:cs typeface="Arial"/>
                <a:sym typeface="Arial"/>
              </a:rPr>
              <a:t>Research question, aims and objectives</a:t>
            </a:r>
            <a:endParaRPr/>
          </a:p>
        </p:txBody>
      </p:sp>
      <p:sp>
        <p:nvSpPr>
          <p:cNvPr id="60" name="Google Shape;60;p1"/>
          <p:cNvSpPr txBox="1"/>
          <p:nvPr/>
        </p:nvSpPr>
        <p:spPr>
          <a:xfrm>
            <a:off x="7960978" y="3794598"/>
            <a:ext cx="4621200" cy="276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1200">
                <a:solidFill>
                  <a:schemeClr val="dk1"/>
                </a:solidFill>
                <a:latin typeface="Arial"/>
                <a:ea typeface="Arial"/>
                <a:cs typeface="Arial"/>
                <a:sym typeface="Arial"/>
              </a:rPr>
              <a:t>References</a:t>
            </a:r>
            <a:endParaRPr/>
          </a:p>
        </p:txBody>
      </p:sp>
      <p:sp>
        <p:nvSpPr>
          <p:cNvPr id="61" name="Google Shape;61;p1"/>
          <p:cNvSpPr txBox="1"/>
          <p:nvPr/>
        </p:nvSpPr>
        <p:spPr>
          <a:xfrm>
            <a:off x="5326935" y="4304203"/>
            <a:ext cx="3052800" cy="2062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
                <a:solidFill>
                  <a:schemeClr val="dk1"/>
                </a:solidFill>
                <a:latin typeface="Arial"/>
                <a:ea typeface="Arial"/>
                <a:cs typeface="Arial"/>
                <a:sym typeface="Arial"/>
              </a:rPr>
              <a:t>Research Question</a:t>
            </a:r>
            <a:endParaRPr sz="800">
              <a:solidFill>
                <a:schemeClr val="dk1"/>
              </a:solidFill>
              <a:latin typeface="Arial"/>
              <a:ea typeface="Arial"/>
              <a:cs typeface="Arial"/>
              <a:sym typeface="Arial"/>
            </a:endParaRPr>
          </a:p>
          <a:p>
            <a:pPr indent="0" lvl="0" marL="0" marR="0" rtl="0" algn="l">
              <a:spcBef>
                <a:spcPts val="0"/>
              </a:spcBef>
              <a:spcAft>
                <a:spcPts val="0"/>
              </a:spcAft>
              <a:buNone/>
            </a:pPr>
            <a:r>
              <a:rPr lang="en-IN" sz="800">
                <a:solidFill>
                  <a:schemeClr val="dk1"/>
                </a:solidFill>
                <a:latin typeface="Arial"/>
                <a:ea typeface="Arial"/>
                <a:cs typeface="Arial"/>
                <a:sym typeface="Arial"/>
              </a:rPr>
              <a:t>How effective are health and social care practices in supporting stroke patients who experience mental health problems in the UK?</a:t>
            </a:r>
            <a:endParaRPr/>
          </a:p>
          <a:p>
            <a:pPr indent="0" lvl="0" marL="0" marR="0" rtl="0" algn="l">
              <a:spcBef>
                <a:spcPts val="0"/>
              </a:spcBef>
              <a:spcAft>
                <a:spcPts val="0"/>
              </a:spcAft>
              <a:buNone/>
            </a:pPr>
            <a:r>
              <a:rPr b="1" lang="en-IN" sz="800">
                <a:solidFill>
                  <a:schemeClr val="dk1"/>
                </a:solidFill>
                <a:latin typeface="Arial"/>
                <a:ea typeface="Arial"/>
                <a:cs typeface="Arial"/>
                <a:sym typeface="Arial"/>
              </a:rPr>
              <a:t>Research Aim</a:t>
            </a:r>
            <a:endParaRPr sz="800">
              <a:solidFill>
                <a:schemeClr val="dk1"/>
              </a:solidFill>
              <a:latin typeface="Arial"/>
              <a:ea typeface="Arial"/>
              <a:cs typeface="Arial"/>
              <a:sym typeface="Arial"/>
            </a:endParaRPr>
          </a:p>
          <a:p>
            <a:pPr indent="0" lvl="0" marL="0" marR="0" rtl="0" algn="l">
              <a:spcBef>
                <a:spcPts val="0"/>
              </a:spcBef>
              <a:spcAft>
                <a:spcPts val="0"/>
              </a:spcAft>
              <a:buNone/>
            </a:pPr>
            <a:r>
              <a:rPr lang="en-IN" sz="800">
                <a:solidFill>
                  <a:schemeClr val="dk1"/>
                </a:solidFill>
                <a:latin typeface="Arial"/>
                <a:ea typeface="Arial"/>
                <a:cs typeface="Arial"/>
                <a:sym typeface="Arial"/>
              </a:rPr>
              <a:t>To assess the effectiveness of health and social care practices in supporting stroke patients who experience mental health problems in the UK.</a:t>
            </a:r>
            <a:endParaRPr/>
          </a:p>
          <a:p>
            <a:pPr indent="0" lvl="0" marL="0" marR="0" rtl="0" algn="l">
              <a:spcBef>
                <a:spcPts val="0"/>
              </a:spcBef>
              <a:spcAft>
                <a:spcPts val="0"/>
              </a:spcAft>
              <a:buNone/>
            </a:pPr>
            <a:r>
              <a:rPr b="1" lang="en-IN" sz="800">
                <a:solidFill>
                  <a:schemeClr val="dk1"/>
                </a:solidFill>
                <a:latin typeface="Arial"/>
                <a:ea typeface="Arial"/>
                <a:cs typeface="Arial"/>
                <a:sym typeface="Arial"/>
              </a:rPr>
              <a:t>Research Objectives</a:t>
            </a:r>
            <a:endParaRPr sz="800">
              <a:solidFill>
                <a:schemeClr val="dk1"/>
              </a:solidFill>
              <a:latin typeface="Arial"/>
              <a:ea typeface="Arial"/>
              <a:cs typeface="Arial"/>
              <a:sym typeface="Arial"/>
            </a:endParaRPr>
          </a:p>
          <a:p>
            <a:pPr indent="0" lvl="0" marL="0" marR="0" rtl="0" algn="l">
              <a:spcBef>
                <a:spcPts val="0"/>
              </a:spcBef>
              <a:spcAft>
                <a:spcPts val="0"/>
              </a:spcAft>
              <a:buNone/>
            </a:pPr>
            <a:r>
              <a:rPr lang="en-IN" sz="800">
                <a:solidFill>
                  <a:schemeClr val="dk1"/>
                </a:solidFill>
                <a:latin typeface="Arial"/>
                <a:ea typeface="Arial"/>
                <a:cs typeface="Arial"/>
                <a:sym typeface="Arial"/>
              </a:rPr>
              <a:t>Identify common post stroke patients aged 30 to 50 years mental health problem experience. (Anxiety, depression)</a:t>
            </a:r>
            <a:endParaRPr/>
          </a:p>
          <a:p>
            <a:pPr indent="0" lvl="0" marL="0" marR="0" rtl="0" algn="l">
              <a:spcBef>
                <a:spcPts val="0"/>
              </a:spcBef>
              <a:spcAft>
                <a:spcPts val="0"/>
              </a:spcAft>
              <a:buNone/>
            </a:pPr>
            <a:r>
              <a:rPr lang="en-IN" sz="800">
                <a:solidFill>
                  <a:schemeClr val="dk1"/>
                </a:solidFill>
                <a:latin typeface="Arial"/>
                <a:ea typeface="Arial"/>
                <a:cs typeface="Arial"/>
                <a:sym typeface="Arial"/>
              </a:rPr>
              <a:t>Examine : what type of social care intervention and support services available for post strokes patients </a:t>
            </a:r>
            <a:endParaRPr/>
          </a:p>
          <a:p>
            <a:pPr indent="0" lvl="0" marL="0" marR="0" rtl="0" algn="l">
              <a:spcBef>
                <a:spcPts val="0"/>
              </a:spcBef>
              <a:spcAft>
                <a:spcPts val="0"/>
              </a:spcAft>
              <a:buNone/>
            </a:pPr>
            <a:r>
              <a:rPr lang="en-IN" sz="800">
                <a:solidFill>
                  <a:schemeClr val="dk1"/>
                </a:solidFill>
                <a:latin typeface="Arial"/>
                <a:ea typeface="Arial"/>
                <a:cs typeface="Arial"/>
                <a:sym typeface="Arial"/>
              </a:rPr>
              <a:t>Assess: impact of social care practices on post stroke patients' mental health </a:t>
            </a:r>
            <a:endParaRPr/>
          </a:p>
          <a:p>
            <a:pPr indent="0" lvl="0" marL="0" marR="0" rtl="0" algn="l">
              <a:spcBef>
                <a:spcPts val="0"/>
              </a:spcBef>
              <a:spcAft>
                <a:spcPts val="0"/>
              </a:spcAft>
              <a:buNone/>
            </a:pPr>
            <a:r>
              <a:rPr lang="en-IN" sz="800">
                <a:solidFill>
                  <a:schemeClr val="dk1"/>
                </a:solidFill>
                <a:latin typeface="Arial"/>
                <a:ea typeface="Arial"/>
                <a:cs typeface="Arial"/>
                <a:sym typeface="Arial"/>
              </a:rPr>
              <a:t>Assess Secondary and barriers affecting effective services.</a:t>
            </a:r>
            <a:endParaRPr/>
          </a:p>
        </p:txBody>
      </p:sp>
      <p:sp>
        <p:nvSpPr>
          <p:cNvPr id="62" name="Google Shape;62;p1"/>
          <p:cNvSpPr txBox="1"/>
          <p:nvPr/>
        </p:nvSpPr>
        <p:spPr>
          <a:xfrm>
            <a:off x="8396746" y="4141901"/>
            <a:ext cx="3606600" cy="293940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lang="en-IN" sz="500">
                <a:solidFill>
                  <a:schemeClr val="dk1"/>
                </a:solidFill>
                <a:latin typeface="Arial"/>
                <a:ea typeface="Arial"/>
                <a:cs typeface="Arial"/>
                <a:sym typeface="Arial"/>
              </a:rPr>
              <a:t>Bukhari, S., Yaghi, S. and Bashir, Z., (2023). Stroke in young adults. </a:t>
            </a:r>
            <a:r>
              <a:rPr i="1" lang="en-IN" sz="500">
                <a:solidFill>
                  <a:schemeClr val="dk1"/>
                </a:solidFill>
                <a:latin typeface="Arial"/>
                <a:ea typeface="Arial"/>
                <a:cs typeface="Arial"/>
                <a:sym typeface="Arial"/>
              </a:rPr>
              <a:t>Journal of Clinical Medicine</a:t>
            </a:r>
            <a:r>
              <a:rPr lang="en-IN" sz="500">
                <a:solidFill>
                  <a:schemeClr val="dk1"/>
                </a:solidFill>
                <a:latin typeface="Arial"/>
                <a:ea typeface="Arial"/>
                <a:cs typeface="Arial"/>
                <a:sym typeface="Arial"/>
              </a:rPr>
              <a:t>, </a:t>
            </a:r>
            <a:r>
              <a:rPr i="1" lang="en-IN" sz="500">
                <a:solidFill>
                  <a:schemeClr val="dk1"/>
                </a:solidFill>
                <a:latin typeface="Arial"/>
                <a:ea typeface="Arial"/>
                <a:cs typeface="Arial"/>
                <a:sym typeface="Arial"/>
              </a:rPr>
              <a:t>12</a:t>
            </a:r>
            <a:r>
              <a:rPr lang="en-IN" sz="500">
                <a:solidFill>
                  <a:schemeClr val="dk1"/>
                </a:solidFill>
                <a:latin typeface="Arial"/>
                <a:ea typeface="Arial"/>
                <a:cs typeface="Arial"/>
                <a:sym typeface="Arial"/>
              </a:rPr>
              <a:t>(15), p.4999. https://www.mdpi.com/2077-0383/12/15/4999</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Holloway, A., Chandler, C., Aviles Reinso, L., Clarissa, C., Putri, A., Choi, H., Pan, J.F., Mitra, U., Hewitt, J., Cluckie, G. and Smart, A., (2022). Young adults rehabilitation needs and experiences following stroke (YARNS): a review of digital accounts to inform the development of age‐appropriate support and rehabilitation. </a:t>
            </a:r>
            <a:r>
              <a:rPr i="1" lang="en-IN" sz="500">
                <a:solidFill>
                  <a:schemeClr val="dk1"/>
                </a:solidFill>
                <a:latin typeface="Arial"/>
                <a:ea typeface="Arial"/>
                <a:cs typeface="Arial"/>
                <a:sym typeface="Arial"/>
              </a:rPr>
              <a:t>Journal of Advanced Nursing</a:t>
            </a:r>
            <a:r>
              <a:rPr lang="en-IN" sz="500">
                <a:solidFill>
                  <a:schemeClr val="dk1"/>
                </a:solidFill>
                <a:latin typeface="Arial"/>
                <a:ea typeface="Arial"/>
                <a:cs typeface="Arial"/>
                <a:sym typeface="Arial"/>
              </a:rPr>
              <a:t>, </a:t>
            </a:r>
            <a:r>
              <a:rPr i="1" lang="en-IN" sz="500">
                <a:solidFill>
                  <a:schemeClr val="dk1"/>
                </a:solidFill>
                <a:latin typeface="Arial"/>
                <a:ea typeface="Arial"/>
                <a:cs typeface="Arial"/>
                <a:sym typeface="Arial"/>
              </a:rPr>
              <a:t>78</a:t>
            </a:r>
            <a:r>
              <a:rPr lang="en-IN" sz="500">
                <a:solidFill>
                  <a:schemeClr val="dk1"/>
                </a:solidFill>
                <a:latin typeface="Arial"/>
                <a:ea typeface="Arial"/>
                <a:cs typeface="Arial"/>
                <a:sym typeface="Arial"/>
              </a:rPr>
              <a:t>(3), pp.869-882. </a:t>
            </a:r>
            <a:r>
              <a:rPr lang="en-IN" sz="500" u="sng">
                <a:solidFill>
                  <a:schemeClr val="hlink"/>
                </a:solidFill>
                <a:latin typeface="Arial"/>
                <a:ea typeface="Arial"/>
                <a:cs typeface="Arial"/>
                <a:sym typeface="Arial"/>
                <a:hlinkClick r:id="rId2"/>
              </a:rPr>
              <a:t>https://onlinelibrary.wiley.com/doi/abs/10.1111/jan.15076</a:t>
            </a:r>
            <a:endParaRPr sz="500">
              <a:solidFill>
                <a:schemeClr val="dk1"/>
              </a:solidFill>
              <a:latin typeface="Arial"/>
              <a:ea typeface="Arial"/>
              <a:cs typeface="Arial"/>
              <a:sym typeface="Arial"/>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Ibrahim, S., Francis, T., Sheehan, K.A., Kokorelias, K., Stanimirovic, A., Hashmi, S., Kalocsai, C., Ng, S., Berkhout, S.G., Cameron, J.I., Rac, V. and Pikula, A. (2024). Exploring unmet needs and preferences of young adult stroke patients for post-stroke care through PROMs and gender differences. </a:t>
            </a:r>
            <a:r>
              <a:rPr i="1" lang="en-IN" sz="500">
                <a:solidFill>
                  <a:schemeClr val="dk1"/>
                </a:solidFill>
                <a:latin typeface="Arial"/>
                <a:ea typeface="Arial"/>
                <a:cs typeface="Arial"/>
                <a:sym typeface="Arial"/>
              </a:rPr>
              <a:t>Frontiers in Stroke</a:t>
            </a:r>
            <a:r>
              <a:rPr lang="en-IN" sz="500">
                <a:solidFill>
                  <a:schemeClr val="dk1"/>
                </a:solidFill>
                <a:latin typeface="Arial"/>
                <a:ea typeface="Arial"/>
                <a:cs typeface="Arial"/>
                <a:sym typeface="Arial"/>
              </a:rPr>
              <a:t>, 3. doi:https://doi.org/10.3389/fstro.2024.1386300. </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Ignacio, K.H.D., Muir, R.T., Diestro, J.D.B., Singh, N., Yu, M.H.L.L., El Omari, O., Abdalrahman, R., Barker-Collo, S.L., Hackett, M.L., Dukelow, S.P. and Almekhlafi, M.A., (2024). Prevalence of depression and anxiety symptoms after stroke in young adults: A systematic review and meta-analysis. </a:t>
            </a:r>
            <a:r>
              <a:rPr i="1" lang="en-IN" sz="500">
                <a:solidFill>
                  <a:schemeClr val="dk1"/>
                </a:solidFill>
                <a:latin typeface="Arial"/>
                <a:ea typeface="Arial"/>
                <a:cs typeface="Arial"/>
                <a:sym typeface="Arial"/>
              </a:rPr>
              <a:t>Journal of Stroke and Cerebrovascular Diseases</a:t>
            </a:r>
            <a:r>
              <a:rPr lang="en-IN" sz="500">
                <a:solidFill>
                  <a:schemeClr val="dk1"/>
                </a:solidFill>
                <a:latin typeface="Arial"/>
                <a:ea typeface="Arial"/>
                <a:cs typeface="Arial"/>
                <a:sym typeface="Arial"/>
              </a:rPr>
              <a:t>, </a:t>
            </a:r>
            <a:r>
              <a:rPr i="1" lang="en-IN" sz="500">
                <a:solidFill>
                  <a:schemeClr val="dk1"/>
                </a:solidFill>
                <a:latin typeface="Arial"/>
                <a:ea typeface="Arial"/>
                <a:cs typeface="Arial"/>
                <a:sym typeface="Arial"/>
              </a:rPr>
              <a:t>33</a:t>
            </a:r>
            <a:r>
              <a:rPr lang="en-IN" sz="500">
                <a:solidFill>
                  <a:schemeClr val="dk1"/>
                </a:solidFill>
                <a:latin typeface="Arial"/>
                <a:ea typeface="Arial"/>
                <a:cs typeface="Arial"/>
                <a:sym typeface="Arial"/>
              </a:rPr>
              <a:t>(7), p.107732. </a:t>
            </a:r>
            <a:r>
              <a:rPr lang="en-IN" sz="500" u="sng">
                <a:solidFill>
                  <a:schemeClr val="hlink"/>
                </a:solidFill>
                <a:latin typeface="Arial"/>
                <a:ea typeface="Arial"/>
                <a:cs typeface="Arial"/>
                <a:sym typeface="Arial"/>
                <a:hlinkClick r:id="rId3"/>
              </a:rPr>
              <a:t>https://www.sciencedirect.com/science/article/pii/S1052305724001770</a:t>
            </a:r>
            <a:endParaRPr sz="500">
              <a:solidFill>
                <a:schemeClr val="dk1"/>
              </a:solidFill>
              <a:latin typeface="Arial"/>
              <a:ea typeface="Arial"/>
              <a:cs typeface="Arial"/>
              <a:sym typeface="Arial"/>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Liu, L., Xu, M., Marshall, I.J., Wolfe, C.D., Wang, Y. and O’Connell, M.D. (2023a). Prevalence and natural history of depression after stroke: A systematic review and meta-analysis of observational studies. </a:t>
            </a:r>
            <a:r>
              <a:rPr i="1" lang="en-IN" sz="500">
                <a:solidFill>
                  <a:schemeClr val="dk1"/>
                </a:solidFill>
                <a:latin typeface="Arial"/>
                <a:ea typeface="Arial"/>
                <a:cs typeface="Arial"/>
                <a:sym typeface="Arial"/>
              </a:rPr>
              <a:t>PLOS Medicine</a:t>
            </a:r>
            <a:r>
              <a:rPr lang="en-IN" sz="500">
                <a:solidFill>
                  <a:schemeClr val="dk1"/>
                </a:solidFill>
                <a:latin typeface="Arial"/>
                <a:ea typeface="Arial"/>
                <a:cs typeface="Arial"/>
                <a:sym typeface="Arial"/>
              </a:rPr>
              <a:t>, [online] 20(3), p.e1004200. doi:https://doi.org/10.1371/journal.pmed.1004200. </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Ottaway, G., Ene, C., Gracey, F. and Broomfield, N.M. (2024). Investigating the reporting of participant characteristics relating to health equity in randomised controlled trials of non-pharmacological interventions for post-stroke anxiety and/or depression: a scoping review. </a:t>
            </a:r>
            <a:r>
              <a:rPr i="1" lang="en-IN" sz="500">
                <a:solidFill>
                  <a:schemeClr val="dk1"/>
                </a:solidFill>
                <a:latin typeface="Arial"/>
                <a:ea typeface="Arial"/>
                <a:cs typeface="Arial"/>
                <a:sym typeface="Arial"/>
              </a:rPr>
              <a:t>Disability and Rehabilitation</a:t>
            </a:r>
            <a:r>
              <a:rPr lang="en-IN" sz="500">
                <a:solidFill>
                  <a:schemeClr val="dk1"/>
                </a:solidFill>
                <a:latin typeface="Arial"/>
                <a:ea typeface="Arial"/>
                <a:cs typeface="Arial"/>
                <a:sym typeface="Arial"/>
              </a:rPr>
              <a:t>, 47(12), pp.1–12. doi:https://doi.org/10.1080/09638288.2024.2407506.</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Shipley, J., Luker, J., Thijs, V. and Bernhardt, J., (2020). How can stroke care be improved for younger service users? A qualitative study on the unmet needs of younger adults in inpatient and outpatient stroke care in Australia. </a:t>
            </a:r>
            <a:r>
              <a:rPr i="1" lang="en-IN" sz="500">
                <a:solidFill>
                  <a:schemeClr val="dk1"/>
                </a:solidFill>
                <a:latin typeface="Arial"/>
                <a:ea typeface="Arial"/>
                <a:cs typeface="Arial"/>
                <a:sym typeface="Arial"/>
              </a:rPr>
              <a:t>Disability and rehabilitation</a:t>
            </a:r>
            <a:r>
              <a:rPr lang="en-IN" sz="500">
                <a:solidFill>
                  <a:schemeClr val="dk1"/>
                </a:solidFill>
                <a:latin typeface="Arial"/>
                <a:ea typeface="Arial"/>
                <a:cs typeface="Arial"/>
                <a:sym typeface="Arial"/>
              </a:rPr>
              <a:t>, </a:t>
            </a:r>
            <a:r>
              <a:rPr i="1" lang="en-IN" sz="500">
                <a:solidFill>
                  <a:schemeClr val="dk1"/>
                </a:solidFill>
                <a:latin typeface="Arial"/>
                <a:ea typeface="Arial"/>
                <a:cs typeface="Arial"/>
                <a:sym typeface="Arial"/>
              </a:rPr>
              <a:t>42</a:t>
            </a:r>
            <a:r>
              <a:rPr lang="en-IN" sz="500">
                <a:solidFill>
                  <a:schemeClr val="dk1"/>
                </a:solidFill>
                <a:latin typeface="Arial"/>
                <a:ea typeface="Arial"/>
                <a:cs typeface="Arial"/>
                <a:sym typeface="Arial"/>
              </a:rPr>
              <a:t>(12), pp.1697-1704. </a:t>
            </a:r>
            <a:r>
              <a:rPr lang="en-IN" sz="500" u="sng">
                <a:solidFill>
                  <a:schemeClr val="hlink"/>
                </a:solidFill>
                <a:latin typeface="Arial"/>
                <a:ea typeface="Arial"/>
                <a:cs typeface="Arial"/>
                <a:sym typeface="Arial"/>
                <a:hlinkClick r:id="rId4"/>
              </a:rPr>
              <a:t>https://www.tandfonline.com/doi/abs/10.1080/09638288.2018.1534278</a:t>
            </a:r>
            <a:endParaRPr sz="500">
              <a:solidFill>
                <a:schemeClr val="dk1"/>
              </a:solidFill>
              <a:latin typeface="Arial"/>
              <a:ea typeface="Arial"/>
              <a:cs typeface="Arial"/>
              <a:sym typeface="Arial"/>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Shorter, A.L., Richardson, J.K., Finucane, S.B., Joshi, V., Gordon, K. and Rouse, E.J. (2021). Characterization and clinical implications of ankle impedance during walking in chronic stroke. </a:t>
            </a:r>
            <a:r>
              <a:rPr i="1" lang="en-IN" sz="500">
                <a:solidFill>
                  <a:schemeClr val="dk1"/>
                </a:solidFill>
                <a:latin typeface="Arial"/>
                <a:ea typeface="Arial"/>
                <a:cs typeface="Arial"/>
                <a:sym typeface="Arial"/>
              </a:rPr>
              <a:t>Scientific Reports</a:t>
            </a:r>
            <a:r>
              <a:rPr lang="en-IN" sz="500">
                <a:solidFill>
                  <a:schemeClr val="dk1"/>
                </a:solidFill>
                <a:latin typeface="Arial"/>
                <a:ea typeface="Arial"/>
                <a:cs typeface="Arial"/>
                <a:sym typeface="Arial"/>
              </a:rPr>
              <a:t>, [online] 11(1), p.16726. doi:https://doi.org/10.1038/s41598-021-95737-6.</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World Stroke Organization (2022). </a:t>
            </a:r>
            <a:r>
              <a:rPr i="1" lang="en-IN" sz="500">
                <a:solidFill>
                  <a:schemeClr val="dk1"/>
                </a:solidFill>
                <a:latin typeface="Arial"/>
                <a:ea typeface="Arial"/>
                <a:cs typeface="Arial"/>
                <a:sym typeface="Arial"/>
              </a:rPr>
              <a:t>Global Stroke Fact Sheet 2022</a:t>
            </a:r>
            <a:r>
              <a:rPr lang="en-IN" sz="500">
                <a:solidFill>
                  <a:schemeClr val="dk1"/>
                </a:solidFill>
                <a:latin typeface="Arial"/>
                <a:ea typeface="Arial"/>
                <a:cs typeface="Arial"/>
                <a:sym typeface="Arial"/>
              </a:rPr>
              <a:t>. [online] </a:t>
            </a:r>
            <a:r>
              <a:rPr i="1" lang="en-IN" sz="500">
                <a:solidFill>
                  <a:schemeClr val="dk1"/>
                </a:solidFill>
                <a:latin typeface="Arial"/>
                <a:ea typeface="Arial"/>
                <a:cs typeface="Arial"/>
                <a:sym typeface="Arial"/>
              </a:rPr>
              <a:t>World Stroke Organization</a:t>
            </a:r>
            <a:r>
              <a:rPr lang="en-IN" sz="500">
                <a:solidFill>
                  <a:schemeClr val="dk1"/>
                </a:solidFill>
                <a:latin typeface="Arial"/>
                <a:ea typeface="Arial"/>
                <a:cs typeface="Arial"/>
                <a:sym typeface="Arial"/>
              </a:rPr>
              <a:t>. World Stroke Organization. Available at: https://www.world-stroke.org/assets/downloads/WSO_Global_Stroke_Fact_Sheet.pdf [Accessed 2 Mar. 2026]. </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Yahya, T. (2020). Stroke in young adults: Current trends, opportunities for prevention and pathways forward. </a:t>
            </a:r>
            <a:r>
              <a:rPr i="1" lang="en-IN" sz="500">
                <a:solidFill>
                  <a:schemeClr val="dk1"/>
                </a:solidFill>
                <a:latin typeface="Arial"/>
                <a:ea typeface="Arial"/>
                <a:cs typeface="Arial"/>
                <a:sym typeface="Arial"/>
              </a:rPr>
              <a:t>American Journal of Preventive Cardiology</a:t>
            </a:r>
            <a:r>
              <a:rPr lang="en-IN" sz="500">
                <a:solidFill>
                  <a:schemeClr val="dk1"/>
                </a:solidFill>
                <a:latin typeface="Arial"/>
                <a:ea typeface="Arial"/>
                <a:cs typeface="Arial"/>
                <a:sym typeface="Arial"/>
              </a:rPr>
              <a:t>, [online] 3, p.100085. doi:https:/Newsroom Shepherd Center (2023). </a:t>
            </a:r>
            <a:r>
              <a:rPr i="1" lang="en-IN" sz="500">
                <a:solidFill>
                  <a:schemeClr val="dk1"/>
                </a:solidFill>
                <a:latin typeface="Arial"/>
                <a:ea typeface="Arial"/>
                <a:cs typeface="Arial"/>
                <a:sym typeface="Arial"/>
              </a:rPr>
              <a:t>Mental Health After Stroke</a:t>
            </a:r>
            <a:r>
              <a:rPr lang="en-IN" sz="500">
                <a:solidFill>
                  <a:schemeClr val="dk1"/>
                </a:solidFill>
                <a:latin typeface="Arial"/>
                <a:ea typeface="Arial"/>
                <a:cs typeface="Arial"/>
                <a:sym typeface="Arial"/>
              </a:rPr>
              <a:t>. [online] Mental Health After Stroke. Available at: https://news.shepherd.org/mental-health-after-stroke/ [Accessed 2 Mar. 2026].</a:t>
            </a:r>
            <a:endParaRPr/>
          </a:p>
          <a:p>
            <a:pPr indent="0" lvl="0" marL="0" marR="0" rtl="0" algn="just">
              <a:spcBef>
                <a:spcPts val="0"/>
              </a:spcBef>
              <a:spcAft>
                <a:spcPts val="0"/>
              </a:spcAft>
              <a:buNone/>
            </a:pPr>
            <a:r>
              <a:rPr lang="en-IN" sz="500">
                <a:solidFill>
                  <a:schemeClr val="dk1"/>
                </a:solidFill>
                <a:latin typeface="Arial"/>
                <a:ea typeface="Arial"/>
                <a:cs typeface="Arial"/>
                <a:sym typeface="Arial"/>
              </a:rPr>
              <a:t>/doi.org/10.1016/j.ajpc.2020.100085.</a:t>
            </a:r>
            <a:endParaRPr/>
          </a:p>
          <a:p>
            <a:pPr indent="0" lvl="0" marL="0" marR="0" rtl="0" algn="just">
              <a:spcBef>
                <a:spcPts val="0"/>
              </a:spcBef>
              <a:spcAft>
                <a:spcPts val="0"/>
              </a:spcAft>
              <a:buNone/>
            </a:pPr>
            <a:br>
              <a:rPr lang="en-IN" sz="500">
                <a:solidFill>
                  <a:schemeClr val="dk1"/>
                </a:solidFill>
                <a:latin typeface="Arial"/>
                <a:ea typeface="Arial"/>
                <a:cs typeface="Arial"/>
                <a:sym typeface="Arial"/>
              </a:rPr>
            </a:br>
            <a:br>
              <a:rPr lang="en-IN" sz="500">
                <a:solidFill>
                  <a:schemeClr val="dk1"/>
                </a:solidFill>
                <a:latin typeface="Arial"/>
                <a:ea typeface="Arial"/>
                <a:cs typeface="Arial"/>
                <a:sym typeface="Arial"/>
              </a:rPr>
            </a:br>
            <a:endParaRPr sz="500">
              <a:solidFill>
                <a:schemeClr val="dk1"/>
              </a:solidFill>
              <a:latin typeface="Arial"/>
              <a:ea typeface="Arial"/>
              <a:cs typeface="Arial"/>
              <a:sym typeface="Arial"/>
            </a:endParaRPr>
          </a:p>
        </p:txBody>
      </p:sp>
      <p:sp>
        <p:nvSpPr>
          <p:cNvPr id="63" name="Google Shape;63;p1"/>
          <p:cNvSpPr txBox="1"/>
          <p:nvPr/>
        </p:nvSpPr>
        <p:spPr>
          <a:xfrm>
            <a:off x="1711126" y="4850763"/>
            <a:ext cx="2302200" cy="215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IN" sz="800">
                <a:solidFill>
                  <a:schemeClr val="dk1"/>
                </a:solidFill>
                <a:latin typeface="Arial"/>
                <a:ea typeface="Arial"/>
                <a:cs typeface="Arial"/>
                <a:sym typeface="Arial"/>
              </a:rPr>
              <a:t>(World Stroke Organization, 2022)</a:t>
            </a:r>
            <a:endParaRPr/>
          </a:p>
        </p:txBody>
      </p:sp>
      <p:sp>
        <p:nvSpPr>
          <p:cNvPr id="64" name="Google Shape;64;p1"/>
          <p:cNvSpPr txBox="1"/>
          <p:nvPr/>
        </p:nvSpPr>
        <p:spPr>
          <a:xfrm>
            <a:off x="1797159" y="6633694"/>
            <a:ext cx="2302200" cy="215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IN" sz="800">
                <a:solidFill>
                  <a:schemeClr val="dk1"/>
                </a:solidFill>
                <a:latin typeface="Arial"/>
                <a:ea typeface="Arial"/>
                <a:cs typeface="Arial"/>
                <a:sym typeface="Arial"/>
              </a:rPr>
              <a:t>(Newsroom Shepherd Center , 2023)</a:t>
            </a:r>
            <a:endParaRPr/>
          </a:p>
        </p:txBody>
      </p:sp>
      <p:pic>
        <p:nvPicPr>
          <p:cNvPr id="65" name="Google Shape;65;p1"/>
          <p:cNvPicPr preferRelativeResize="0"/>
          <p:nvPr/>
        </p:nvPicPr>
        <p:blipFill rotWithShape="1">
          <a:blip r:embed="rId5">
            <a:alphaModFix/>
          </a:blip>
          <a:srcRect b="0" l="0" r="0" t="0"/>
          <a:stretch/>
        </p:blipFill>
        <p:spPr>
          <a:xfrm>
            <a:off x="235973" y="3546478"/>
            <a:ext cx="4906294" cy="1344338"/>
          </a:xfrm>
          <a:prstGeom prst="rect">
            <a:avLst/>
          </a:prstGeom>
          <a:noFill/>
          <a:ln>
            <a:noFill/>
          </a:ln>
        </p:spPr>
      </p:pic>
      <p:pic>
        <p:nvPicPr>
          <p:cNvPr id="66" name="Google Shape;66;p1"/>
          <p:cNvPicPr preferRelativeResize="0"/>
          <p:nvPr/>
        </p:nvPicPr>
        <p:blipFill rotWithShape="1">
          <a:blip r:embed="rId6">
            <a:alphaModFix/>
          </a:blip>
          <a:srcRect b="0" l="0" r="0" t="0"/>
          <a:stretch/>
        </p:blipFill>
        <p:spPr>
          <a:xfrm>
            <a:off x="304799" y="5089816"/>
            <a:ext cx="4778478" cy="152913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