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5BBF00-7A38-42B1-A3B2-2DD0E2346140}" type="datetimeFigureOut">
              <a:rPr lang="en-GB" smtClean="0"/>
              <a:t>09/11/2021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CFF2E6-8F09-45EA-A7CA-AFD9FAD86DC4}" type="slidenum">
              <a:rPr lang="en-GB" smtClean="0"/>
              <a:t>‹#›</a:t>
            </a:fld>
            <a:endParaRPr lang="en-GB"/>
          </a:p>
        </p:txBody>
      </p:sp>
    </p:spTree>
    <p:extLst>
      <p:ext uri="{BB962C8B-B14F-4D97-AF65-F5344CB8AC3E}">
        <p14:creationId xmlns:p14="http://schemas.microsoft.com/office/powerpoint/2010/main" val="17232455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11/9/2021</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119229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11/9/2021</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46295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11/9/2021</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6887761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11/9/2021</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77403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11/9/2021</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131081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11/9/2021</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716524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11/9/2021</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000071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11/9/2021</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961774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11/9/2021</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171365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11/9/2021</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532556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11/9/2021</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0569290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11/9/2021</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2482516585"/>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fif"/><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13">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15">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19">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15F0A9D0-BB35-4CAB-B92D-E061B9D8E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52F5DE35-776B-4C7D-AF2E-514E68BDD2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698360" cy="57024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65E4E8-1272-4386-BDFE-0129D7A7E2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642143" y="0"/>
            <a:ext cx="2549857" cy="20744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6515F51-DBC6-42B8-9C34-749F69BB65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97737" y="0"/>
            <a:ext cx="1294263" cy="59913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2B5EE72-02E6-42FA-BB9C-E9EA5809B502}"/>
              </a:ext>
            </a:extLst>
          </p:cNvPr>
          <p:cNvSpPr>
            <a:spLocks noGrp="1"/>
          </p:cNvSpPr>
          <p:nvPr>
            <p:ph type="ctrTitle"/>
          </p:nvPr>
        </p:nvSpPr>
        <p:spPr>
          <a:xfrm>
            <a:off x="451884" y="261149"/>
            <a:ext cx="11658601" cy="1476375"/>
          </a:xfrm>
        </p:spPr>
        <p:txBody>
          <a:bodyPr vert="horz" lIns="91440" tIns="45720" rIns="91440" bIns="45720" rtlCol="0" anchor="ctr">
            <a:normAutofit/>
          </a:bodyPr>
          <a:lstStyle/>
          <a:p>
            <a:pPr algn="l"/>
            <a:r>
              <a:rPr lang="en-US" sz="4000" dirty="0"/>
              <a:t>Problem solving and decision making</a:t>
            </a:r>
          </a:p>
        </p:txBody>
      </p:sp>
      <p:cxnSp>
        <p:nvCxnSpPr>
          <p:cNvPr id="32" name="Straight Connector 31">
            <a:extLst>
              <a:ext uri="{FF2B5EF4-FFF2-40B4-BE49-F238E27FC236}">
                <a16:creationId xmlns:a16="http://schemas.microsoft.com/office/drawing/2014/main" id="{873F5967-4993-405D-A3E6-84DCEFF44C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2403086" cy="103723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C345FE1F-6C6D-4D0F-8E72-F40A0718867F}"/>
              </a:ext>
            </a:extLst>
          </p:cNvPr>
          <p:cNvSpPr>
            <a:spLocks noGrp="1"/>
          </p:cNvSpPr>
          <p:nvPr>
            <p:ph type="subTitle" idx="1"/>
          </p:nvPr>
        </p:nvSpPr>
        <p:spPr>
          <a:xfrm>
            <a:off x="451884" y="3775743"/>
            <a:ext cx="7548858" cy="4190331"/>
          </a:xfrm>
        </p:spPr>
        <p:txBody>
          <a:bodyPr vert="horz" lIns="91440" tIns="45720" rIns="91440" bIns="45720" rtlCol="0">
            <a:normAutofit/>
          </a:bodyPr>
          <a:lstStyle/>
          <a:p>
            <a:pPr indent="-228600" algn="l">
              <a:lnSpc>
                <a:spcPct val="100000"/>
              </a:lnSpc>
              <a:buFont typeface="Arial" panose="020B0604020202020204" pitchFamily="34" charset="0"/>
              <a:buChar char="•"/>
            </a:pPr>
            <a:r>
              <a:rPr lang="en-US" dirty="0"/>
              <a:t>University of Trinity Saint David</a:t>
            </a:r>
          </a:p>
          <a:p>
            <a:pPr indent="-228600" algn="l">
              <a:lnSpc>
                <a:spcPct val="100000"/>
              </a:lnSpc>
              <a:buFont typeface="Arial" panose="020B0604020202020204" pitchFamily="34" charset="0"/>
              <a:buChar char="•"/>
            </a:pPr>
            <a:r>
              <a:rPr lang="en-US" dirty="0"/>
              <a:t>Student name: Marian Mihai</a:t>
            </a:r>
          </a:p>
          <a:p>
            <a:pPr indent="-228600" algn="l">
              <a:lnSpc>
                <a:spcPct val="100000"/>
              </a:lnSpc>
              <a:buFont typeface="Arial" panose="020B0604020202020204" pitchFamily="34" charset="0"/>
              <a:buChar char="•"/>
            </a:pPr>
            <a:r>
              <a:rPr lang="en-US" dirty="0"/>
              <a:t>Student ID: 2026995</a:t>
            </a:r>
          </a:p>
          <a:p>
            <a:pPr indent="-228600" algn="l">
              <a:lnSpc>
                <a:spcPct val="100000"/>
              </a:lnSpc>
              <a:buFont typeface="Arial" panose="020B0604020202020204" pitchFamily="34" charset="0"/>
              <a:buChar char="•"/>
            </a:pPr>
            <a:r>
              <a:rPr lang="en-US" dirty="0"/>
              <a:t>Module name: Problem solving and decision making</a:t>
            </a:r>
          </a:p>
          <a:p>
            <a:pPr indent="-228600" algn="l">
              <a:lnSpc>
                <a:spcPct val="100000"/>
              </a:lnSpc>
              <a:buFont typeface="Arial" panose="020B0604020202020204" pitchFamily="34" charset="0"/>
              <a:buChar char="•"/>
            </a:pPr>
            <a:r>
              <a:rPr lang="en-US" dirty="0"/>
              <a:t>Module number: BMSW4004</a:t>
            </a:r>
          </a:p>
          <a:p>
            <a:pPr indent="-228600" algn="l">
              <a:lnSpc>
                <a:spcPct val="100000"/>
              </a:lnSpc>
              <a:buFont typeface="Arial" panose="020B0604020202020204" pitchFamily="34" charset="0"/>
              <a:buChar char="•"/>
            </a:pPr>
            <a:r>
              <a:rPr lang="en-US" dirty="0"/>
              <a:t>Module coordinator: Abdi Rahman</a:t>
            </a:r>
          </a:p>
        </p:txBody>
      </p:sp>
      <p:cxnSp>
        <p:nvCxnSpPr>
          <p:cNvPr id="34" name="Straight Connector 33">
            <a:extLst>
              <a:ext uri="{FF2B5EF4-FFF2-40B4-BE49-F238E27FC236}">
                <a16:creationId xmlns:a16="http://schemas.microsoft.com/office/drawing/2014/main" id="{A3A523CC-BD6C-4A0D-B9DB-1DC2CE1E22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807758" y="5501473"/>
            <a:ext cx="5455709" cy="135652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Text&#10;&#10;Description automatically generated">
            <a:extLst>
              <a:ext uri="{FF2B5EF4-FFF2-40B4-BE49-F238E27FC236}">
                <a16:creationId xmlns:a16="http://schemas.microsoft.com/office/drawing/2014/main" id="{03962953-CE1A-4621-A4AA-09EC93464D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48437" y="2514058"/>
            <a:ext cx="5110163" cy="3411033"/>
          </a:xfrm>
          <a:prstGeom prst="rect">
            <a:avLst/>
          </a:prstGeom>
        </p:spPr>
      </p:pic>
    </p:spTree>
    <p:extLst>
      <p:ext uri="{BB962C8B-B14F-4D97-AF65-F5344CB8AC3E}">
        <p14:creationId xmlns:p14="http://schemas.microsoft.com/office/powerpoint/2010/main" val="41710995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B8092E2-D77A-4CE6-BB2D-626978445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02CD835-4B0F-45D6-9B85-B049A1005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8D0790-C32A-4134-A54F-239E023634A2}"/>
              </a:ext>
            </a:extLst>
          </p:cNvPr>
          <p:cNvSpPr>
            <a:spLocks noGrp="1"/>
          </p:cNvSpPr>
          <p:nvPr>
            <p:ph type="title"/>
          </p:nvPr>
        </p:nvSpPr>
        <p:spPr>
          <a:xfrm>
            <a:off x="2256296" y="340819"/>
            <a:ext cx="9577116" cy="1221957"/>
          </a:xfrm>
        </p:spPr>
        <p:txBody>
          <a:bodyPr anchor="ctr">
            <a:normAutofit/>
          </a:bodyPr>
          <a:lstStyle/>
          <a:p>
            <a:r>
              <a:rPr lang="en-GB" dirty="0"/>
              <a:t>Executive summary</a:t>
            </a:r>
          </a:p>
        </p:txBody>
      </p:sp>
      <p:cxnSp>
        <p:nvCxnSpPr>
          <p:cNvPr id="14" name="Straight Connector 13">
            <a:extLst>
              <a:ext uri="{FF2B5EF4-FFF2-40B4-BE49-F238E27FC236}">
                <a16:creationId xmlns:a16="http://schemas.microsoft.com/office/drawing/2014/main" id="{7971A1EC-5980-40B2-973F-0D3D6630DB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0049A56-C4C2-4C0F-9F4F-D0E34391D96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D02BE56-7EB5-4E62-B6E2-1C49E470A9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299548"/>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475C6FF-993F-4463-9A45-F9CA6314D5AE}"/>
              </a:ext>
            </a:extLst>
          </p:cNvPr>
          <p:cNvSpPr>
            <a:spLocks noGrp="1"/>
          </p:cNvSpPr>
          <p:nvPr>
            <p:ph idx="1"/>
          </p:nvPr>
        </p:nvSpPr>
        <p:spPr>
          <a:xfrm>
            <a:off x="380185" y="2345914"/>
            <a:ext cx="5479065" cy="3884410"/>
          </a:xfrm>
        </p:spPr>
        <p:txBody>
          <a:bodyPr anchor="ctr">
            <a:normAutofit/>
          </a:bodyPr>
          <a:lstStyle/>
          <a:p>
            <a:pPr marL="0" indent="0">
              <a:buNone/>
            </a:pPr>
            <a:r>
              <a:rPr lang="en-GB" sz="3600" u="sng" dirty="0"/>
              <a:t>Key resources for business</a:t>
            </a:r>
          </a:p>
          <a:p>
            <a:pPr marL="0" indent="0">
              <a:buNone/>
            </a:pPr>
            <a:endParaRPr lang="en-GB" dirty="0"/>
          </a:p>
          <a:p>
            <a:r>
              <a:rPr lang="en-GB" dirty="0"/>
              <a:t>Decision making</a:t>
            </a:r>
          </a:p>
          <a:p>
            <a:r>
              <a:rPr lang="en-GB" dirty="0"/>
              <a:t>Problem solving</a:t>
            </a:r>
          </a:p>
          <a:p>
            <a:r>
              <a:rPr lang="en-GB" dirty="0"/>
              <a:t>Motivation</a:t>
            </a:r>
          </a:p>
        </p:txBody>
      </p:sp>
      <p:pic>
        <p:nvPicPr>
          <p:cNvPr id="5" name="Picture 4" descr="Logo&#10;&#10;Description automatically generated with medium confidence">
            <a:extLst>
              <a:ext uri="{FF2B5EF4-FFF2-40B4-BE49-F238E27FC236}">
                <a16:creationId xmlns:a16="http://schemas.microsoft.com/office/drawing/2014/main" id="{BA58D1EA-F8CC-4C39-8D41-2A875708A209}"/>
              </a:ext>
            </a:extLst>
          </p:cNvPr>
          <p:cNvPicPr>
            <a:picLocks noChangeAspect="1"/>
          </p:cNvPicPr>
          <p:nvPr/>
        </p:nvPicPr>
        <p:blipFill rotWithShape="1">
          <a:blip r:embed="rId2">
            <a:extLst>
              <a:ext uri="{28A0092B-C50C-407E-A947-70E740481C1C}">
                <a14:useLocalDpi xmlns:a14="http://schemas.microsoft.com/office/drawing/2010/main" val="0"/>
              </a:ext>
            </a:extLst>
          </a:blip>
          <a:srcRect l="9534" r="13870" b="2"/>
          <a:stretch/>
        </p:blipFill>
        <p:spPr>
          <a:xfrm>
            <a:off x="7225552" y="1995117"/>
            <a:ext cx="4966447" cy="4862884"/>
          </a:xfrm>
          <a:prstGeom prst="rect">
            <a:avLst/>
          </a:prstGeom>
        </p:spPr>
      </p:pic>
      <p:cxnSp>
        <p:nvCxnSpPr>
          <p:cNvPr id="20" name="Straight Connector 19">
            <a:extLst>
              <a:ext uri="{FF2B5EF4-FFF2-40B4-BE49-F238E27FC236}">
                <a16:creationId xmlns:a16="http://schemas.microsoft.com/office/drawing/2014/main" id="{C4595B06-EDA5-4E45-BED4-7891E7E0CD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79C9A5D-F572-476A-99A9-700077150B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9592DA5-68A4-46A6-90EA-F0304FF8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14436"/>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28048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B2BAECB-35E2-4DD9-8B8C-22D215DD0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in a suit&#10;&#10;Description automatically generated with low confidence">
            <a:extLst>
              <a:ext uri="{FF2B5EF4-FFF2-40B4-BE49-F238E27FC236}">
                <a16:creationId xmlns:a16="http://schemas.microsoft.com/office/drawing/2014/main" id="{4E6F1CEA-8B63-4ADA-B08C-EA6FD378CF11}"/>
              </a:ext>
            </a:extLst>
          </p:cNvPr>
          <p:cNvPicPr>
            <a:picLocks noChangeAspect="1"/>
          </p:cNvPicPr>
          <p:nvPr/>
        </p:nvPicPr>
        <p:blipFill rotWithShape="1">
          <a:blip r:embed="rId2">
            <a:extLst>
              <a:ext uri="{28A0092B-C50C-407E-A947-70E740481C1C}">
                <a14:useLocalDpi xmlns:a14="http://schemas.microsoft.com/office/drawing/2010/main" val="0"/>
              </a:ext>
            </a:extLst>
          </a:blip>
          <a:srcRect l="11400" r="31149"/>
          <a:stretch/>
        </p:blipFill>
        <p:spPr>
          <a:xfrm>
            <a:off x="6938682" y="10"/>
            <a:ext cx="5253320" cy="6857990"/>
          </a:xfrm>
          <a:custGeom>
            <a:avLst/>
            <a:gdLst/>
            <a:ahLst/>
            <a:cxnLst/>
            <a:rect l="l" t="t" r="r" b="b"/>
            <a:pathLst>
              <a:path w="5253320" h="6858000">
                <a:moveTo>
                  <a:pt x="722088" y="0"/>
                </a:moveTo>
                <a:lnTo>
                  <a:pt x="5253320" y="0"/>
                </a:lnTo>
                <a:lnTo>
                  <a:pt x="5253320" y="6858000"/>
                </a:lnTo>
                <a:lnTo>
                  <a:pt x="0" y="6858000"/>
                </a:lnTo>
                <a:close/>
              </a:path>
            </a:pathLst>
          </a:custGeom>
        </p:spPr>
      </p:pic>
      <p:cxnSp>
        <p:nvCxnSpPr>
          <p:cNvPr id="12" name="Straight Connector 11">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528235" y="0"/>
            <a:ext cx="6663765" cy="99209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FE41801-60E3-4A6E-A7CC-D09AC5D89A1A}"/>
              </a:ext>
            </a:extLst>
          </p:cNvPr>
          <p:cNvSpPr>
            <a:spLocks noGrp="1"/>
          </p:cNvSpPr>
          <p:nvPr>
            <p:ph idx="1"/>
          </p:nvPr>
        </p:nvSpPr>
        <p:spPr>
          <a:xfrm>
            <a:off x="746313" y="834655"/>
            <a:ext cx="5487146" cy="5687443"/>
          </a:xfrm>
        </p:spPr>
        <p:txBody>
          <a:bodyPr>
            <a:normAutofit/>
          </a:bodyPr>
          <a:lstStyle/>
          <a:p>
            <a:pPr>
              <a:lnSpc>
                <a:spcPct val="90000"/>
              </a:lnSpc>
            </a:pPr>
            <a:r>
              <a:rPr lang="en-US" dirty="0"/>
              <a:t>Amazon is one of the largest companies in the world, but it is also a company where employees have a high level of stress and job-unsatisfactory.</a:t>
            </a:r>
          </a:p>
          <a:p>
            <a:pPr>
              <a:lnSpc>
                <a:spcPct val="90000"/>
              </a:lnSpc>
            </a:pPr>
            <a:endParaRPr lang="en-US" dirty="0"/>
          </a:p>
          <a:p>
            <a:pPr>
              <a:lnSpc>
                <a:spcPct val="90000"/>
              </a:lnSpc>
            </a:pPr>
            <a:r>
              <a:rPr lang="en-US" dirty="0"/>
              <a:t>Job satisfaction tends to be among one in every of the foremost underrated parts that are over quick-sighted or unidentified in a work. Job satisfaction is illustrated together of the essential part that indulge the sense of motivation among the staff or the workers and facilitates self- happiness among.</a:t>
            </a:r>
            <a:endParaRPr lang="en-GB" dirty="0"/>
          </a:p>
        </p:txBody>
      </p:sp>
    </p:spTree>
    <p:extLst>
      <p:ext uri="{BB962C8B-B14F-4D97-AF65-F5344CB8AC3E}">
        <p14:creationId xmlns:p14="http://schemas.microsoft.com/office/powerpoint/2010/main" val="2351917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D6B5EE9-8CCA-4AEF-A028-6BFFF4408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43A3FC-FDDC-44B9-9101-15E1078FE998}"/>
              </a:ext>
            </a:extLst>
          </p:cNvPr>
          <p:cNvSpPr>
            <a:spLocks noGrp="1"/>
          </p:cNvSpPr>
          <p:nvPr>
            <p:ph type="title"/>
          </p:nvPr>
        </p:nvSpPr>
        <p:spPr>
          <a:xfrm>
            <a:off x="875618" y="150003"/>
            <a:ext cx="6232848" cy="1679868"/>
          </a:xfrm>
        </p:spPr>
        <p:txBody>
          <a:bodyPr>
            <a:normAutofit/>
          </a:bodyPr>
          <a:lstStyle/>
          <a:p>
            <a:r>
              <a:rPr lang="en-GB" sz="3200" dirty="0"/>
              <a:t>Impact of nature of the issue and </a:t>
            </a:r>
            <a:r>
              <a:rPr lang="en-GB" sz="3200" dirty="0" err="1"/>
              <a:t>performace</a:t>
            </a:r>
            <a:endParaRPr lang="en-GB" sz="3200" dirty="0"/>
          </a:p>
        </p:txBody>
      </p:sp>
      <p:cxnSp>
        <p:nvCxnSpPr>
          <p:cNvPr id="20" name="Straight Connector 19">
            <a:extLst>
              <a:ext uri="{FF2B5EF4-FFF2-40B4-BE49-F238E27FC236}">
                <a16:creationId xmlns:a16="http://schemas.microsoft.com/office/drawing/2014/main" id="{604A0D0C-F198-4BA1-BF8F-4889553EA1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225902"/>
            <a:ext cx="2875207" cy="163209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3028026-23D7-46D7-B8CC-5DA6DBEE0173}"/>
              </a:ext>
            </a:extLst>
          </p:cNvPr>
          <p:cNvSpPr>
            <a:spLocks noGrp="1"/>
          </p:cNvSpPr>
          <p:nvPr>
            <p:ph idx="1"/>
          </p:nvPr>
        </p:nvSpPr>
        <p:spPr>
          <a:xfrm>
            <a:off x="913406" y="2037244"/>
            <a:ext cx="5965465" cy="3560798"/>
          </a:xfrm>
        </p:spPr>
        <p:txBody>
          <a:bodyPr anchor="ctr">
            <a:normAutofit/>
          </a:bodyPr>
          <a:lstStyle/>
          <a:p>
            <a:pPr>
              <a:lnSpc>
                <a:spcPct val="90000"/>
              </a:lnSpc>
            </a:pPr>
            <a:endParaRPr lang="en-US" dirty="0"/>
          </a:p>
          <a:p>
            <a:pPr>
              <a:lnSpc>
                <a:spcPct val="90000"/>
              </a:lnSpc>
            </a:pPr>
            <a:r>
              <a:rPr lang="en-US" dirty="0"/>
              <a:t>Unpaid working hours,</a:t>
            </a:r>
          </a:p>
          <a:p>
            <a:pPr>
              <a:lnSpc>
                <a:spcPct val="90000"/>
              </a:lnSpc>
            </a:pPr>
            <a:r>
              <a:rPr lang="en-US" dirty="0"/>
              <a:t>Permanent decrease in the quality and quantity of the job,</a:t>
            </a:r>
          </a:p>
          <a:p>
            <a:pPr>
              <a:lnSpc>
                <a:spcPct val="90000"/>
              </a:lnSpc>
            </a:pPr>
            <a:r>
              <a:rPr lang="en-US" dirty="0"/>
              <a:t>The 0-hour contract, which is one of the biggest problems for employers,</a:t>
            </a:r>
          </a:p>
          <a:p>
            <a:pPr>
              <a:lnSpc>
                <a:spcPct val="90000"/>
              </a:lnSpc>
            </a:pPr>
            <a:r>
              <a:rPr lang="en-US" dirty="0"/>
              <a:t>Extended overtime hours,</a:t>
            </a:r>
          </a:p>
          <a:p>
            <a:pPr>
              <a:lnSpc>
                <a:spcPct val="90000"/>
              </a:lnSpc>
            </a:pPr>
            <a:r>
              <a:rPr lang="en-US" dirty="0"/>
              <a:t>The environment.</a:t>
            </a:r>
            <a:endParaRPr lang="en-GB" dirty="0"/>
          </a:p>
        </p:txBody>
      </p:sp>
      <p:pic>
        <p:nvPicPr>
          <p:cNvPr id="13" name="Picture 12" descr="A person with the hands on the head&#10;&#10;Description automatically generated with low confidence">
            <a:extLst>
              <a:ext uri="{FF2B5EF4-FFF2-40B4-BE49-F238E27FC236}">
                <a16:creationId xmlns:a16="http://schemas.microsoft.com/office/drawing/2014/main" id="{5BAE3B8E-96D3-43AF-ACE4-9715A82B489F}"/>
              </a:ext>
            </a:extLst>
          </p:cNvPr>
          <p:cNvPicPr>
            <a:picLocks noChangeAspect="1"/>
          </p:cNvPicPr>
          <p:nvPr/>
        </p:nvPicPr>
        <p:blipFill rotWithShape="1">
          <a:blip r:embed="rId2">
            <a:extLst>
              <a:ext uri="{28A0092B-C50C-407E-A947-70E740481C1C}">
                <a14:useLocalDpi xmlns:a14="http://schemas.microsoft.com/office/drawing/2010/main" val="0"/>
              </a:ext>
            </a:extLst>
          </a:blip>
          <a:srcRect t="7907" r="3" b="30432"/>
          <a:stretch/>
        </p:blipFill>
        <p:spPr>
          <a:xfrm>
            <a:off x="7792278" y="-27468"/>
            <a:ext cx="4399722" cy="3467100"/>
          </a:xfrm>
          <a:prstGeom prst="rect">
            <a:avLst/>
          </a:prstGeom>
        </p:spPr>
      </p:pic>
      <p:cxnSp>
        <p:nvCxnSpPr>
          <p:cNvPr id="22" name="Straight Connector 21">
            <a:extLst>
              <a:ext uri="{FF2B5EF4-FFF2-40B4-BE49-F238E27FC236}">
                <a16:creationId xmlns:a16="http://schemas.microsoft.com/office/drawing/2014/main" id="{BA522AE4-6241-48C6-8428-0F59C80E33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5970181"/>
            <a:ext cx="7337101" cy="8878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ext, indoor, ceiling, yellow&#10;&#10;Description automatically generated">
            <a:extLst>
              <a:ext uri="{FF2B5EF4-FFF2-40B4-BE49-F238E27FC236}">
                <a16:creationId xmlns:a16="http://schemas.microsoft.com/office/drawing/2014/main" id="{35A63708-310E-4E20-A920-D51184D29069}"/>
              </a:ext>
            </a:extLst>
          </p:cNvPr>
          <p:cNvPicPr>
            <a:picLocks noChangeAspect="1"/>
          </p:cNvPicPr>
          <p:nvPr/>
        </p:nvPicPr>
        <p:blipFill rotWithShape="1">
          <a:blip r:embed="rId3">
            <a:extLst>
              <a:ext uri="{28A0092B-C50C-407E-A947-70E740481C1C}">
                <a14:useLocalDpi xmlns:a14="http://schemas.microsoft.com/office/drawing/2010/main" val="0"/>
              </a:ext>
            </a:extLst>
          </a:blip>
          <a:srcRect l="6412" r="14499" b="-1"/>
          <a:stretch/>
        </p:blipFill>
        <p:spPr>
          <a:xfrm>
            <a:off x="7792279" y="3418921"/>
            <a:ext cx="4399722" cy="3467100"/>
          </a:xfrm>
          <a:prstGeom prst="rect">
            <a:avLst/>
          </a:prstGeom>
        </p:spPr>
      </p:pic>
    </p:spTree>
    <p:extLst>
      <p:ext uri="{BB962C8B-B14F-4D97-AF65-F5344CB8AC3E}">
        <p14:creationId xmlns:p14="http://schemas.microsoft.com/office/powerpoint/2010/main" val="3106827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16012-2FA9-4EF7-9594-87DB7AA9AD2C}"/>
              </a:ext>
            </a:extLst>
          </p:cNvPr>
          <p:cNvSpPr>
            <a:spLocks noGrp="1"/>
          </p:cNvSpPr>
          <p:nvPr>
            <p:ph type="title"/>
          </p:nvPr>
        </p:nvSpPr>
        <p:spPr>
          <a:xfrm>
            <a:off x="2286000" y="163179"/>
            <a:ext cx="9906000" cy="1382156"/>
          </a:xfrm>
        </p:spPr>
        <p:txBody>
          <a:bodyPr/>
          <a:lstStyle/>
          <a:p>
            <a:r>
              <a:rPr lang="en-GB" dirty="0"/>
              <a:t>Fish bone structure</a:t>
            </a:r>
          </a:p>
        </p:txBody>
      </p:sp>
      <p:sp>
        <p:nvSpPr>
          <p:cNvPr id="5" name="TextBox 4">
            <a:extLst>
              <a:ext uri="{FF2B5EF4-FFF2-40B4-BE49-F238E27FC236}">
                <a16:creationId xmlns:a16="http://schemas.microsoft.com/office/drawing/2014/main" id="{33F24784-7899-40A7-8125-B45DC8F77334}"/>
              </a:ext>
            </a:extLst>
          </p:cNvPr>
          <p:cNvSpPr txBox="1"/>
          <p:nvPr/>
        </p:nvSpPr>
        <p:spPr>
          <a:xfrm>
            <a:off x="7017398" y="1735472"/>
            <a:ext cx="1763486" cy="369332"/>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GB" dirty="0"/>
              <a:t>No job assurance</a:t>
            </a:r>
          </a:p>
        </p:txBody>
      </p:sp>
      <p:sp>
        <p:nvSpPr>
          <p:cNvPr id="6" name="TextBox 5">
            <a:extLst>
              <a:ext uri="{FF2B5EF4-FFF2-40B4-BE49-F238E27FC236}">
                <a16:creationId xmlns:a16="http://schemas.microsoft.com/office/drawing/2014/main" id="{A4D4C3CE-8C04-4338-B5B9-2D69C46045E9}"/>
              </a:ext>
            </a:extLst>
          </p:cNvPr>
          <p:cNvSpPr txBox="1"/>
          <p:nvPr/>
        </p:nvSpPr>
        <p:spPr>
          <a:xfrm>
            <a:off x="4136571" y="1834238"/>
            <a:ext cx="2376198" cy="369332"/>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dirty="0"/>
              <a:t>Too many working hours</a:t>
            </a:r>
          </a:p>
        </p:txBody>
      </p:sp>
      <p:sp>
        <p:nvSpPr>
          <p:cNvPr id="8" name="TextBox 7">
            <a:extLst>
              <a:ext uri="{FF2B5EF4-FFF2-40B4-BE49-F238E27FC236}">
                <a16:creationId xmlns:a16="http://schemas.microsoft.com/office/drawing/2014/main" id="{8A458E13-1A77-46D3-AFC6-E994E8BE529E}"/>
              </a:ext>
            </a:extLst>
          </p:cNvPr>
          <p:cNvSpPr txBox="1"/>
          <p:nvPr/>
        </p:nvSpPr>
        <p:spPr>
          <a:xfrm>
            <a:off x="1306286" y="1860718"/>
            <a:ext cx="2537926" cy="369332"/>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GB" dirty="0"/>
              <a:t>No availability of work</a:t>
            </a:r>
          </a:p>
        </p:txBody>
      </p:sp>
      <p:cxnSp>
        <p:nvCxnSpPr>
          <p:cNvPr id="10" name="Straight Connector 9">
            <a:extLst>
              <a:ext uri="{FF2B5EF4-FFF2-40B4-BE49-F238E27FC236}">
                <a16:creationId xmlns:a16="http://schemas.microsoft.com/office/drawing/2014/main" id="{833F2F83-1537-42D8-B954-1AA233DA62D6}"/>
              </a:ext>
            </a:extLst>
          </p:cNvPr>
          <p:cNvCxnSpPr/>
          <p:nvPr/>
        </p:nvCxnSpPr>
        <p:spPr>
          <a:xfrm>
            <a:off x="1065402" y="3061982"/>
            <a:ext cx="9001387" cy="100668"/>
          </a:xfrm>
          <a:prstGeom prst="line">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2" name="Straight Connector 11">
            <a:extLst>
              <a:ext uri="{FF2B5EF4-FFF2-40B4-BE49-F238E27FC236}">
                <a16:creationId xmlns:a16="http://schemas.microsoft.com/office/drawing/2014/main" id="{03E87ED1-3AA7-4D43-8ACE-BD51B836C13B}"/>
              </a:ext>
            </a:extLst>
          </p:cNvPr>
          <p:cNvCxnSpPr/>
          <p:nvPr/>
        </p:nvCxnSpPr>
        <p:spPr>
          <a:xfrm>
            <a:off x="2575249" y="2306972"/>
            <a:ext cx="939738" cy="781490"/>
          </a:xfrm>
          <a:prstGeom prst="line">
            <a:avLst/>
          </a:prstGeom>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EEFEEC6E-8D46-4070-BF1D-27E9CBC94E0D}"/>
              </a:ext>
            </a:extLst>
          </p:cNvPr>
          <p:cNvCxnSpPr/>
          <p:nvPr/>
        </p:nvCxnSpPr>
        <p:spPr>
          <a:xfrm>
            <a:off x="5324670" y="2280492"/>
            <a:ext cx="891572" cy="831824"/>
          </a:xfrm>
          <a:prstGeom prst="line">
            <a:avLst/>
          </a:prstGeom>
        </p:spPr>
        <p:style>
          <a:lnRef idx="1">
            <a:schemeClr val="dk1"/>
          </a:lnRef>
          <a:fillRef idx="0">
            <a:schemeClr val="dk1"/>
          </a:fillRef>
          <a:effectRef idx="0">
            <a:schemeClr val="dk1"/>
          </a:effectRef>
          <a:fontRef idx="minor">
            <a:schemeClr val="tx1"/>
          </a:fontRef>
        </p:style>
      </p:cxnSp>
      <p:cxnSp>
        <p:nvCxnSpPr>
          <p:cNvPr id="16" name="Straight Connector 15">
            <a:extLst>
              <a:ext uri="{FF2B5EF4-FFF2-40B4-BE49-F238E27FC236}">
                <a16:creationId xmlns:a16="http://schemas.microsoft.com/office/drawing/2014/main" id="{AFF15BFE-526F-4F86-AD97-D34BBD99FB0B}"/>
              </a:ext>
            </a:extLst>
          </p:cNvPr>
          <p:cNvCxnSpPr/>
          <p:nvPr/>
        </p:nvCxnSpPr>
        <p:spPr>
          <a:xfrm>
            <a:off x="7482980" y="2280492"/>
            <a:ext cx="964734" cy="882158"/>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F6D9DB6F-7B10-4E91-B86F-C9CB2735A4B5}"/>
              </a:ext>
            </a:extLst>
          </p:cNvPr>
          <p:cNvSpPr txBox="1"/>
          <p:nvPr/>
        </p:nvSpPr>
        <p:spPr>
          <a:xfrm>
            <a:off x="1175421" y="3869952"/>
            <a:ext cx="3253965" cy="369332"/>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defPPr>
              <a:defRPr lang="en-US"/>
            </a:defPPr>
            <a:lvl1pPr>
              <a:defRPr>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GB" dirty="0"/>
              <a:t>Job quantity and quality reduction</a:t>
            </a:r>
          </a:p>
        </p:txBody>
      </p:sp>
      <p:sp>
        <p:nvSpPr>
          <p:cNvPr id="18" name="TextBox 17">
            <a:extLst>
              <a:ext uri="{FF2B5EF4-FFF2-40B4-BE49-F238E27FC236}">
                <a16:creationId xmlns:a16="http://schemas.microsoft.com/office/drawing/2014/main" id="{0614E6C4-1ADA-4A15-BAE7-A425EFE5DC8C}"/>
              </a:ext>
            </a:extLst>
          </p:cNvPr>
          <p:cNvSpPr txBox="1"/>
          <p:nvPr/>
        </p:nvSpPr>
        <p:spPr>
          <a:xfrm>
            <a:off x="4657287" y="3921710"/>
            <a:ext cx="1817615" cy="369332"/>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defPPr>
              <a:defRPr lang="en-US"/>
            </a:defPPr>
            <a:lvl1pPr>
              <a:defRPr>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GB" dirty="0"/>
              <a:t>Payrate downturn</a:t>
            </a:r>
          </a:p>
        </p:txBody>
      </p:sp>
      <p:sp>
        <p:nvSpPr>
          <p:cNvPr id="19" name="TextBox 18">
            <a:extLst>
              <a:ext uri="{FF2B5EF4-FFF2-40B4-BE49-F238E27FC236}">
                <a16:creationId xmlns:a16="http://schemas.microsoft.com/office/drawing/2014/main" id="{C3E46DE7-6554-43A3-9169-A16CE7225B98}"/>
              </a:ext>
            </a:extLst>
          </p:cNvPr>
          <p:cNvSpPr txBox="1"/>
          <p:nvPr/>
        </p:nvSpPr>
        <p:spPr>
          <a:xfrm>
            <a:off x="7172587" y="3910477"/>
            <a:ext cx="2414575" cy="369332"/>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defPPr>
              <a:defRPr lang="en-US"/>
            </a:defPPr>
            <a:lvl1pPr>
              <a:defRPr>
                <a:solidFill>
                  <a:schemeClr val="dk1"/>
                </a:solidFill>
              </a:defRPr>
            </a:lvl1pPr>
            <a:lvl2pPr>
              <a:defRPr>
                <a:solidFill>
                  <a:schemeClr val="dk1"/>
                </a:solidFill>
              </a:defRPr>
            </a:lvl2pPr>
            <a:lvl3pPr>
              <a:defRPr>
                <a:solidFill>
                  <a:schemeClr val="dk1"/>
                </a:solidFill>
              </a:defRPr>
            </a:lvl3pPr>
            <a:lvl4pPr>
              <a:defRPr>
                <a:solidFill>
                  <a:schemeClr val="dk1"/>
                </a:solidFill>
              </a:defRPr>
            </a:lvl4pPr>
            <a:lvl5pPr>
              <a:defRPr>
                <a:solidFill>
                  <a:schemeClr val="dk1"/>
                </a:solidFill>
              </a:defRPr>
            </a:lvl5pPr>
            <a:lvl6pPr>
              <a:defRPr>
                <a:solidFill>
                  <a:schemeClr val="dk1"/>
                </a:solidFill>
              </a:defRPr>
            </a:lvl6pPr>
            <a:lvl7pPr>
              <a:defRPr>
                <a:solidFill>
                  <a:schemeClr val="dk1"/>
                </a:solidFill>
              </a:defRPr>
            </a:lvl7pPr>
            <a:lvl8pPr>
              <a:defRPr>
                <a:solidFill>
                  <a:schemeClr val="dk1"/>
                </a:solidFill>
              </a:defRPr>
            </a:lvl8pPr>
            <a:lvl9pPr>
              <a:defRPr>
                <a:solidFill>
                  <a:schemeClr val="dk1"/>
                </a:solidFill>
              </a:defRPr>
            </a:lvl9pPr>
          </a:lstStyle>
          <a:p>
            <a:r>
              <a:rPr lang="en-GB" dirty="0"/>
              <a:t>Unpaid working hours</a:t>
            </a:r>
          </a:p>
        </p:txBody>
      </p:sp>
      <p:sp>
        <p:nvSpPr>
          <p:cNvPr id="20" name="TextBox 19">
            <a:extLst>
              <a:ext uri="{FF2B5EF4-FFF2-40B4-BE49-F238E27FC236}">
                <a16:creationId xmlns:a16="http://schemas.microsoft.com/office/drawing/2014/main" id="{DA9B35F0-BD62-4997-B427-013218A1332E}"/>
              </a:ext>
            </a:extLst>
          </p:cNvPr>
          <p:cNvSpPr txBox="1"/>
          <p:nvPr/>
        </p:nvSpPr>
        <p:spPr>
          <a:xfrm>
            <a:off x="10119896" y="2852149"/>
            <a:ext cx="1456740" cy="646331"/>
          </a:xfrm>
          <a:prstGeom prst="rect">
            <a:avLst/>
          </a:prstGeom>
          <a:solidFill>
            <a:srgbClr val="FF0000"/>
          </a:solidFill>
          <a:ln>
            <a:solidFill>
              <a:schemeClr val="tx1">
                <a:lumMod val="75000"/>
                <a:lumOff val="25000"/>
              </a:schemeClr>
            </a:solidFill>
          </a:ln>
        </p:spPr>
        <p:txBody>
          <a:bodyPr wrap="square" rtlCol="0">
            <a:spAutoFit/>
          </a:bodyPr>
          <a:lstStyle/>
          <a:p>
            <a:pPr algn="ctr"/>
            <a:r>
              <a:rPr lang="en-GB" b="1" dirty="0"/>
              <a:t>Job dissatisfaction</a:t>
            </a:r>
          </a:p>
        </p:txBody>
      </p:sp>
      <p:cxnSp>
        <p:nvCxnSpPr>
          <p:cNvPr id="22" name="Straight Connector 21">
            <a:extLst>
              <a:ext uri="{FF2B5EF4-FFF2-40B4-BE49-F238E27FC236}">
                <a16:creationId xmlns:a16="http://schemas.microsoft.com/office/drawing/2014/main" id="{8AE9751B-CB70-402E-9375-A706579A9295}"/>
              </a:ext>
            </a:extLst>
          </p:cNvPr>
          <p:cNvCxnSpPr/>
          <p:nvPr/>
        </p:nvCxnSpPr>
        <p:spPr>
          <a:xfrm flipH="1">
            <a:off x="2575249" y="3088462"/>
            <a:ext cx="939738" cy="7814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FFCCF78-A384-44E0-8E71-030BF183D5E0}"/>
              </a:ext>
            </a:extLst>
          </p:cNvPr>
          <p:cNvCxnSpPr/>
          <p:nvPr/>
        </p:nvCxnSpPr>
        <p:spPr>
          <a:xfrm flipH="1">
            <a:off x="5427677" y="3137483"/>
            <a:ext cx="788565" cy="732469"/>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CF15B410-B648-40D8-8067-5542233BD860}"/>
              </a:ext>
            </a:extLst>
          </p:cNvPr>
          <p:cNvCxnSpPr/>
          <p:nvPr/>
        </p:nvCxnSpPr>
        <p:spPr>
          <a:xfrm flipH="1">
            <a:off x="7482980" y="3162650"/>
            <a:ext cx="964734" cy="707302"/>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1763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DDFB7-8AD7-4D93-B38B-03B17795A237}"/>
              </a:ext>
            </a:extLst>
          </p:cNvPr>
          <p:cNvSpPr>
            <a:spLocks noGrp="1"/>
          </p:cNvSpPr>
          <p:nvPr>
            <p:ph type="title"/>
          </p:nvPr>
        </p:nvSpPr>
        <p:spPr>
          <a:xfrm>
            <a:off x="4770212" y="-37934"/>
            <a:ext cx="9906000" cy="1382156"/>
          </a:xfrm>
        </p:spPr>
        <p:txBody>
          <a:bodyPr/>
          <a:lstStyle/>
          <a:p>
            <a:r>
              <a:rPr lang="en-GB" dirty="0"/>
              <a:t>Pestle </a:t>
            </a:r>
          </a:p>
        </p:txBody>
      </p:sp>
      <p:sp>
        <p:nvSpPr>
          <p:cNvPr id="9" name="TextBox 8">
            <a:extLst>
              <a:ext uri="{FF2B5EF4-FFF2-40B4-BE49-F238E27FC236}">
                <a16:creationId xmlns:a16="http://schemas.microsoft.com/office/drawing/2014/main" id="{79527FB7-101B-4BCF-B139-80FEAB8379E5}"/>
              </a:ext>
            </a:extLst>
          </p:cNvPr>
          <p:cNvSpPr txBox="1"/>
          <p:nvPr/>
        </p:nvSpPr>
        <p:spPr>
          <a:xfrm>
            <a:off x="828942" y="1338208"/>
            <a:ext cx="2597922" cy="1200329"/>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pPr algn="ctr"/>
            <a:r>
              <a:rPr lang="en-GB" dirty="0"/>
              <a:t>POLITICAL</a:t>
            </a:r>
          </a:p>
          <a:p>
            <a:pPr algn="ctr"/>
            <a:endParaRPr lang="en-GB" dirty="0"/>
          </a:p>
          <a:p>
            <a:pPr marL="285750" indent="-285750">
              <a:buFont typeface="Arial" panose="020B0604020202020204" pitchFamily="34" charset="0"/>
              <a:buChar char="•"/>
            </a:pPr>
            <a:r>
              <a:rPr lang="en-GB" dirty="0"/>
              <a:t>Monarchical Constitution</a:t>
            </a:r>
          </a:p>
          <a:p>
            <a:pPr marL="285750" indent="-285750">
              <a:buFont typeface="Arial" panose="020B0604020202020204" pitchFamily="34" charset="0"/>
              <a:buChar char="•"/>
            </a:pPr>
            <a:r>
              <a:rPr lang="en-GB" dirty="0"/>
              <a:t>Democratic Parliament</a:t>
            </a:r>
          </a:p>
        </p:txBody>
      </p:sp>
      <p:sp>
        <p:nvSpPr>
          <p:cNvPr id="10" name="TextBox 9">
            <a:extLst>
              <a:ext uri="{FF2B5EF4-FFF2-40B4-BE49-F238E27FC236}">
                <a16:creationId xmlns:a16="http://schemas.microsoft.com/office/drawing/2014/main" id="{0D317309-CF42-49FF-B37F-2A7CB3B1B332}"/>
              </a:ext>
            </a:extLst>
          </p:cNvPr>
          <p:cNvSpPr txBox="1"/>
          <p:nvPr/>
        </p:nvSpPr>
        <p:spPr>
          <a:xfrm>
            <a:off x="3623416" y="1338208"/>
            <a:ext cx="1948441" cy="1200329"/>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dirty="0"/>
              <a:t>ECONOMICAL</a:t>
            </a:r>
          </a:p>
          <a:p>
            <a:endParaRPr lang="en-US" dirty="0"/>
          </a:p>
          <a:p>
            <a:r>
              <a:rPr lang="en-US" dirty="0"/>
              <a:t> £2.29 trillion to GDP</a:t>
            </a:r>
          </a:p>
          <a:p>
            <a:pPr marL="285750" indent="-285750">
              <a:buFont typeface="Arial" panose="020B0604020202020204" pitchFamily="34" charset="0"/>
              <a:buChar char="•"/>
            </a:pPr>
            <a:r>
              <a:rPr lang="en-US" dirty="0"/>
              <a:t>VAT 19%</a:t>
            </a:r>
            <a:endParaRPr lang="en-GB" dirty="0"/>
          </a:p>
        </p:txBody>
      </p:sp>
      <p:sp>
        <p:nvSpPr>
          <p:cNvPr id="12" name="TextBox 11">
            <a:extLst>
              <a:ext uri="{FF2B5EF4-FFF2-40B4-BE49-F238E27FC236}">
                <a16:creationId xmlns:a16="http://schemas.microsoft.com/office/drawing/2014/main" id="{B1777929-49AE-4189-9D7F-332E1AEABB2C}"/>
              </a:ext>
            </a:extLst>
          </p:cNvPr>
          <p:cNvSpPr txBox="1"/>
          <p:nvPr/>
        </p:nvSpPr>
        <p:spPr>
          <a:xfrm>
            <a:off x="5788349" y="1338207"/>
            <a:ext cx="4603453" cy="120032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GB" dirty="0"/>
              <a:t>SOCIAL</a:t>
            </a:r>
          </a:p>
          <a:p>
            <a:pPr algn="ctr"/>
            <a:endParaRPr lang="en-GB" dirty="0"/>
          </a:p>
          <a:p>
            <a:pPr marL="285750" indent="-285750">
              <a:buFont typeface="Arial" panose="020B0604020202020204" pitchFamily="34" charset="0"/>
              <a:buChar char="•"/>
            </a:pPr>
            <a:r>
              <a:rPr lang="en-GB" dirty="0"/>
              <a:t>6.79 POPULATION</a:t>
            </a:r>
          </a:p>
          <a:p>
            <a:pPr marL="285750" indent="-285750">
              <a:buFont typeface="Arial" panose="020B0604020202020204" pitchFamily="34" charset="0"/>
              <a:buChar char="•"/>
            </a:pPr>
            <a:r>
              <a:rPr lang="en-GB" dirty="0"/>
              <a:t>Top 10 most educated countries in the world</a:t>
            </a:r>
          </a:p>
        </p:txBody>
      </p:sp>
      <p:sp>
        <p:nvSpPr>
          <p:cNvPr id="13" name="TextBox 12">
            <a:extLst>
              <a:ext uri="{FF2B5EF4-FFF2-40B4-BE49-F238E27FC236}">
                <a16:creationId xmlns:a16="http://schemas.microsoft.com/office/drawing/2014/main" id="{B892A659-391A-4B77-8069-B9AEB38EF879}"/>
              </a:ext>
            </a:extLst>
          </p:cNvPr>
          <p:cNvSpPr txBox="1"/>
          <p:nvPr/>
        </p:nvSpPr>
        <p:spPr>
          <a:xfrm>
            <a:off x="828942" y="2794475"/>
            <a:ext cx="2597922" cy="144655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dirty="0"/>
              <a:t>TECHNOLOGICAL</a:t>
            </a:r>
          </a:p>
          <a:p>
            <a:endParaRPr lang="en-US" sz="1400" dirty="0"/>
          </a:p>
          <a:p>
            <a:pPr marL="285750" indent="-285750">
              <a:buFont typeface="Arial" panose="020B0604020202020204" pitchFamily="34" charset="0"/>
              <a:buChar char="•"/>
            </a:pPr>
            <a:r>
              <a:rPr lang="en-US" sz="1400" dirty="0"/>
              <a:t>More than £ 30 billion invested in technology</a:t>
            </a:r>
          </a:p>
          <a:p>
            <a:pPr marL="285750" indent="-285750">
              <a:buFont typeface="Arial" panose="020B0604020202020204" pitchFamily="34" charset="0"/>
              <a:buChar char="•"/>
            </a:pPr>
            <a:r>
              <a:rPr lang="en-US" sz="1400" dirty="0"/>
              <a:t>The most technologically developed country</a:t>
            </a:r>
            <a:endParaRPr lang="en-GB" sz="1400" dirty="0"/>
          </a:p>
        </p:txBody>
      </p:sp>
      <p:sp>
        <p:nvSpPr>
          <p:cNvPr id="15" name="TextBox 14">
            <a:extLst>
              <a:ext uri="{FF2B5EF4-FFF2-40B4-BE49-F238E27FC236}">
                <a16:creationId xmlns:a16="http://schemas.microsoft.com/office/drawing/2014/main" id="{B1253C88-9D79-4FC0-B0C7-4F601B18A4AC}"/>
              </a:ext>
            </a:extLst>
          </p:cNvPr>
          <p:cNvSpPr txBox="1"/>
          <p:nvPr/>
        </p:nvSpPr>
        <p:spPr>
          <a:xfrm>
            <a:off x="3563595" y="2763697"/>
            <a:ext cx="2409915" cy="1477328"/>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dirty="0"/>
              <a:t>LEGAL</a:t>
            </a:r>
          </a:p>
          <a:p>
            <a:endParaRPr lang="en-US" dirty="0"/>
          </a:p>
          <a:p>
            <a:pPr marL="285750" indent="-285750">
              <a:buFont typeface="Arial" panose="020B0604020202020204" pitchFamily="34" charset="0"/>
              <a:buChar char="•"/>
            </a:pPr>
            <a:r>
              <a:rPr lang="en-US" dirty="0"/>
              <a:t>0 to 40 hours contract</a:t>
            </a:r>
          </a:p>
          <a:p>
            <a:pPr marL="285750" indent="-285750">
              <a:buFont typeface="Arial" panose="020B0604020202020204" pitchFamily="34" charset="0"/>
              <a:buChar char="•"/>
            </a:pPr>
            <a:r>
              <a:rPr lang="en-US" dirty="0"/>
              <a:t>The employment act 1993</a:t>
            </a:r>
            <a:endParaRPr lang="en-GB" dirty="0"/>
          </a:p>
        </p:txBody>
      </p:sp>
      <p:sp>
        <p:nvSpPr>
          <p:cNvPr id="16" name="TextBox 15">
            <a:extLst>
              <a:ext uri="{FF2B5EF4-FFF2-40B4-BE49-F238E27FC236}">
                <a16:creationId xmlns:a16="http://schemas.microsoft.com/office/drawing/2014/main" id="{7BC41388-6B88-4526-B9C5-90ACDF8048C2}"/>
              </a:ext>
            </a:extLst>
          </p:cNvPr>
          <p:cNvSpPr txBox="1"/>
          <p:nvPr/>
        </p:nvSpPr>
        <p:spPr>
          <a:xfrm>
            <a:off x="6238430" y="2763697"/>
            <a:ext cx="3785788" cy="1477328"/>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dirty="0"/>
              <a:t>Environmental</a:t>
            </a:r>
          </a:p>
          <a:p>
            <a:pPr algn="ctr"/>
            <a:endParaRPr lang="en-GB" dirty="0"/>
          </a:p>
          <a:p>
            <a:pPr marL="285750" indent="-285750">
              <a:buFont typeface="Arial" panose="020B0604020202020204" pitchFamily="34" charset="0"/>
              <a:buChar char="•"/>
            </a:pPr>
            <a:r>
              <a:rPr lang="en-US" dirty="0"/>
              <a:t>Unfavorable weather for most of the year</a:t>
            </a:r>
          </a:p>
          <a:p>
            <a:pPr marL="285750" indent="-285750">
              <a:buFont typeface="Arial" panose="020B0604020202020204" pitchFamily="34" charset="0"/>
              <a:buChar char="•"/>
            </a:pPr>
            <a:r>
              <a:rPr lang="en-US" dirty="0"/>
              <a:t>Reduced transport due to the weather</a:t>
            </a:r>
            <a:endParaRPr lang="en-GB" dirty="0"/>
          </a:p>
        </p:txBody>
      </p:sp>
      <p:sp>
        <p:nvSpPr>
          <p:cNvPr id="17" name="TextBox 16">
            <a:extLst>
              <a:ext uri="{FF2B5EF4-FFF2-40B4-BE49-F238E27FC236}">
                <a16:creationId xmlns:a16="http://schemas.microsoft.com/office/drawing/2014/main" id="{1A1E3C6A-F375-447C-B322-8C7E41398531}"/>
              </a:ext>
            </a:extLst>
          </p:cNvPr>
          <p:cNvSpPr txBox="1"/>
          <p:nvPr/>
        </p:nvSpPr>
        <p:spPr>
          <a:xfrm>
            <a:off x="0" y="5475834"/>
            <a:ext cx="12191999" cy="13234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sz="8000" dirty="0"/>
              <a:t>PESTLE ANALYSE</a:t>
            </a:r>
          </a:p>
        </p:txBody>
      </p:sp>
    </p:spTree>
    <p:extLst>
      <p:ext uri="{BB962C8B-B14F-4D97-AF65-F5344CB8AC3E}">
        <p14:creationId xmlns:p14="http://schemas.microsoft.com/office/powerpoint/2010/main" val="22019066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0A707-34DB-41B3-B976-FBD66963DA33}"/>
              </a:ext>
            </a:extLst>
          </p:cNvPr>
          <p:cNvSpPr>
            <a:spLocks noGrp="1"/>
          </p:cNvSpPr>
          <p:nvPr>
            <p:ph type="title"/>
          </p:nvPr>
        </p:nvSpPr>
        <p:spPr>
          <a:xfrm>
            <a:off x="7646820" y="2790184"/>
            <a:ext cx="2889753" cy="1047865"/>
          </a:xfrm>
        </p:spPr>
        <p:style>
          <a:lnRef idx="1">
            <a:schemeClr val="accent3"/>
          </a:lnRef>
          <a:fillRef idx="3">
            <a:schemeClr val="accent3"/>
          </a:fillRef>
          <a:effectRef idx="2">
            <a:schemeClr val="accent3"/>
          </a:effectRef>
          <a:fontRef idx="minor">
            <a:schemeClr val="lt1"/>
          </a:fontRef>
        </p:style>
        <p:txBody>
          <a:bodyPr/>
          <a:lstStyle/>
          <a:p>
            <a:r>
              <a:rPr lang="en-GB" dirty="0"/>
              <a:t>SOLUTIONS </a:t>
            </a:r>
          </a:p>
        </p:txBody>
      </p:sp>
      <p:sp>
        <p:nvSpPr>
          <p:cNvPr id="3" name="Content Placeholder 2">
            <a:extLst>
              <a:ext uri="{FF2B5EF4-FFF2-40B4-BE49-F238E27FC236}">
                <a16:creationId xmlns:a16="http://schemas.microsoft.com/office/drawing/2014/main" id="{B6AD597C-D308-4AA9-9BD3-B81D2F1C2857}"/>
              </a:ext>
            </a:extLst>
          </p:cNvPr>
          <p:cNvSpPr>
            <a:spLocks noGrp="1"/>
          </p:cNvSpPr>
          <p:nvPr>
            <p:ph idx="1"/>
          </p:nvPr>
        </p:nvSpPr>
        <p:spPr>
          <a:xfrm>
            <a:off x="6535025" y="3897233"/>
            <a:ext cx="4891250" cy="2092507"/>
          </a:xfrm>
        </p:spPr>
        <p:style>
          <a:lnRef idx="1">
            <a:schemeClr val="accent2"/>
          </a:lnRef>
          <a:fillRef idx="3">
            <a:schemeClr val="accent2"/>
          </a:fillRef>
          <a:effectRef idx="2">
            <a:schemeClr val="accent2"/>
          </a:effectRef>
          <a:fontRef idx="minor">
            <a:schemeClr val="lt1"/>
          </a:fontRef>
        </p:style>
        <p:txBody>
          <a:bodyPr>
            <a:normAutofit/>
          </a:bodyPr>
          <a:lstStyle/>
          <a:p>
            <a:pPr algn="just"/>
            <a:r>
              <a:rPr lang="en-US" dirty="0"/>
              <a:t>In order to help  a variety of different suggestions area unit illustrated so as to decide on the foremost appropriate alternative to rectify the problems.</a:t>
            </a:r>
            <a:endParaRPr lang="en-GB" dirty="0"/>
          </a:p>
        </p:txBody>
      </p:sp>
      <p:sp>
        <p:nvSpPr>
          <p:cNvPr id="4" name="TextBox 3">
            <a:extLst>
              <a:ext uri="{FF2B5EF4-FFF2-40B4-BE49-F238E27FC236}">
                <a16:creationId xmlns:a16="http://schemas.microsoft.com/office/drawing/2014/main" id="{DB47C975-8085-4E93-9C10-5C5AB15DE0F9}"/>
              </a:ext>
            </a:extLst>
          </p:cNvPr>
          <p:cNvSpPr txBox="1"/>
          <p:nvPr/>
        </p:nvSpPr>
        <p:spPr>
          <a:xfrm>
            <a:off x="1145136" y="846034"/>
            <a:ext cx="3537959" cy="769441"/>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GB" sz="4400" i="1" cap="all" dirty="0">
                <a:solidFill>
                  <a:schemeClr val="tx2"/>
                </a:solidFill>
                <a:latin typeface="+mj-lt"/>
                <a:ea typeface="+mj-ea"/>
                <a:cs typeface="+mj-cs"/>
              </a:rPr>
              <a:t>OUTCOME</a:t>
            </a:r>
          </a:p>
        </p:txBody>
      </p:sp>
      <p:sp>
        <p:nvSpPr>
          <p:cNvPr id="6" name="TextBox 5">
            <a:extLst>
              <a:ext uri="{FF2B5EF4-FFF2-40B4-BE49-F238E27FC236}">
                <a16:creationId xmlns:a16="http://schemas.microsoft.com/office/drawing/2014/main" id="{9E18A493-9640-4F87-AA4C-B196CB3374B9}"/>
              </a:ext>
            </a:extLst>
          </p:cNvPr>
          <p:cNvSpPr txBox="1"/>
          <p:nvPr/>
        </p:nvSpPr>
        <p:spPr>
          <a:xfrm>
            <a:off x="859907" y="1903481"/>
            <a:ext cx="4694542" cy="1477328"/>
          </a:xfrm>
          <a:prstGeom prst="rect">
            <a:avLst/>
          </a:prstGeom>
        </p:spPr>
        <p:style>
          <a:lnRef idx="3">
            <a:schemeClr val="lt1"/>
          </a:lnRef>
          <a:fillRef idx="1">
            <a:schemeClr val="accent3"/>
          </a:fillRef>
          <a:effectRef idx="1">
            <a:schemeClr val="accent3"/>
          </a:effectRef>
          <a:fontRef idx="minor">
            <a:schemeClr val="lt1"/>
          </a:fontRef>
        </p:style>
        <p:txBody>
          <a:bodyPr wrap="square" rtlCol="0">
            <a:spAutoFit/>
          </a:bodyPr>
          <a:lstStyle/>
          <a:p>
            <a:pPr marL="285750" indent="-285750">
              <a:buFont typeface="Arial" panose="020B0604020202020204" pitchFamily="34" charset="0"/>
              <a:buChar char="•"/>
            </a:pPr>
            <a:r>
              <a:rPr lang="en-US" dirty="0"/>
              <a:t>The organization is keen to adapt a number of the suggestions among themselves so as to reinforce productivity of the staff and supply them with adequate means that of service and satisfactory traits.</a:t>
            </a:r>
            <a:endParaRPr lang="en-GB" dirty="0"/>
          </a:p>
        </p:txBody>
      </p:sp>
      <p:pic>
        <p:nvPicPr>
          <p:cNvPr id="8" name="Picture 7" descr="A picture containing text, clipart, businesscard&#10;&#10;Description automatically generated">
            <a:extLst>
              <a:ext uri="{FF2B5EF4-FFF2-40B4-BE49-F238E27FC236}">
                <a16:creationId xmlns:a16="http://schemas.microsoft.com/office/drawing/2014/main" id="{0F0924D1-588B-4458-9545-853E5E7563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1162982">
            <a:off x="1093862" y="3757389"/>
            <a:ext cx="4749324" cy="2200034"/>
          </a:xfrm>
          <a:prstGeom prst="rect">
            <a:avLst/>
          </a:prstGeom>
        </p:spPr>
      </p:pic>
      <p:pic>
        <p:nvPicPr>
          <p:cNvPr id="10" name="Picture 9" descr="A picture containing text&#10;&#10;Description automatically generated">
            <a:extLst>
              <a:ext uri="{FF2B5EF4-FFF2-40B4-BE49-F238E27FC236}">
                <a16:creationId xmlns:a16="http://schemas.microsoft.com/office/drawing/2014/main" id="{CF60B7CC-DB36-436F-9E21-1620265A15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3744" y="582158"/>
            <a:ext cx="2725023" cy="2059987"/>
          </a:xfrm>
          <a:prstGeom prst="rect">
            <a:avLst/>
          </a:prstGeom>
        </p:spPr>
      </p:pic>
    </p:spTree>
    <p:extLst>
      <p:ext uri="{BB962C8B-B14F-4D97-AF65-F5344CB8AC3E}">
        <p14:creationId xmlns:p14="http://schemas.microsoft.com/office/powerpoint/2010/main" val="3483000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a:extLst>
              <a:ext uri="{FF2B5EF4-FFF2-40B4-BE49-F238E27FC236}">
                <a16:creationId xmlns:a16="http://schemas.microsoft.com/office/drawing/2014/main" id="{0A29F76A-CA5C-444D-B50C-78437A8BE3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72253" y="68839"/>
            <a:ext cx="1719747" cy="1797283"/>
          </a:xfrm>
          <a:prstGeom prst="rect">
            <a:avLst/>
          </a:prstGeom>
        </p:spPr>
      </p:pic>
      <p:pic>
        <p:nvPicPr>
          <p:cNvPr id="7" name="Picture 6" descr="Graphical user interface, website&#10;&#10;Description automatically generated">
            <a:extLst>
              <a:ext uri="{FF2B5EF4-FFF2-40B4-BE49-F238E27FC236}">
                <a16:creationId xmlns:a16="http://schemas.microsoft.com/office/drawing/2014/main" id="{C1967058-5D53-4BDF-B163-D1BD96AEA8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509" y="0"/>
            <a:ext cx="10767331" cy="1932339"/>
          </a:xfrm>
          <a:prstGeom prst="rect">
            <a:avLst/>
          </a:prstGeom>
        </p:spPr>
      </p:pic>
      <p:sp>
        <p:nvSpPr>
          <p:cNvPr id="9" name="TextBox 8">
            <a:extLst>
              <a:ext uri="{FF2B5EF4-FFF2-40B4-BE49-F238E27FC236}">
                <a16:creationId xmlns:a16="http://schemas.microsoft.com/office/drawing/2014/main" id="{F60586D0-3DE0-4743-BE4B-27E0D7C6F8E2}"/>
              </a:ext>
            </a:extLst>
          </p:cNvPr>
          <p:cNvSpPr txBox="1"/>
          <p:nvPr/>
        </p:nvSpPr>
        <p:spPr>
          <a:xfrm>
            <a:off x="1374209" y="2493503"/>
            <a:ext cx="9170751" cy="3108543"/>
          </a:xfrm>
          <a:prstGeom prst="rect">
            <a:avLst/>
          </a:prstGeom>
          <a:noFill/>
        </p:spPr>
        <p:txBody>
          <a:bodyPr wrap="square">
            <a:spAutoFit/>
          </a:bodyPr>
          <a:lstStyle/>
          <a:p>
            <a:pPr algn="just"/>
            <a:r>
              <a:rPr lang="en-US" sz="2800" dirty="0"/>
              <a:t>Satisfaction tends to be the most vital aspect that needs to be acknowledged in every field of life. It is stated to be the basic element that thrives intensity and enables an individual to perform to its best possible potential in order to achieve satisfaction in such form. The prime significance of satisfaction is that is upgrades the motivational power in one’s life and seeks flexibility and feasibility in their performance. </a:t>
            </a:r>
            <a:endParaRPr lang="en-GB" sz="2800" dirty="0"/>
          </a:p>
        </p:txBody>
      </p:sp>
    </p:spTree>
    <p:extLst>
      <p:ext uri="{BB962C8B-B14F-4D97-AF65-F5344CB8AC3E}">
        <p14:creationId xmlns:p14="http://schemas.microsoft.com/office/powerpoint/2010/main" val="1739544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Text&#10;&#10;Description automatically generated with low confidence">
            <a:extLst>
              <a:ext uri="{FF2B5EF4-FFF2-40B4-BE49-F238E27FC236}">
                <a16:creationId xmlns:a16="http://schemas.microsoft.com/office/drawing/2014/main" id="{911D1720-0FB2-4EE4-A8EA-C5B193C08A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731072"/>
            <a:ext cx="12192000" cy="3126928"/>
          </a:xfrm>
          <a:prstGeom prst="rect">
            <a:avLst/>
          </a:prstGeom>
        </p:spPr>
      </p:pic>
      <p:pic>
        <p:nvPicPr>
          <p:cNvPr id="11" name="Picture 10" descr="Text&#10;&#10;Description automatically generated">
            <a:extLst>
              <a:ext uri="{FF2B5EF4-FFF2-40B4-BE49-F238E27FC236}">
                <a16:creationId xmlns:a16="http://schemas.microsoft.com/office/drawing/2014/main" id="{C6EA0681-5255-4C5E-BDBC-797EFB014C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49886" y="488702"/>
            <a:ext cx="6121604" cy="3126928"/>
          </a:xfrm>
          <a:prstGeom prst="rect">
            <a:avLst/>
          </a:prstGeom>
        </p:spPr>
      </p:pic>
    </p:spTree>
    <p:extLst>
      <p:ext uri="{BB962C8B-B14F-4D97-AF65-F5344CB8AC3E}">
        <p14:creationId xmlns:p14="http://schemas.microsoft.com/office/powerpoint/2010/main" val="1401788409"/>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91</TotalTime>
  <Words>399</Words>
  <Application>Microsoft Office PowerPoint</Application>
  <PresentationFormat>Widescreen</PresentationFormat>
  <Paragraphs>62</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Univers Condensed Light</vt:lpstr>
      <vt:lpstr>Walbaum Display Light</vt:lpstr>
      <vt:lpstr>AngleLinesVTI</vt:lpstr>
      <vt:lpstr>Problem solving and decision making</vt:lpstr>
      <vt:lpstr>Executive summary</vt:lpstr>
      <vt:lpstr>PowerPoint Presentation</vt:lpstr>
      <vt:lpstr>Impact of nature of the issue and performace</vt:lpstr>
      <vt:lpstr>Fish bone structure</vt:lpstr>
      <vt:lpstr>Pestle </vt:lpstr>
      <vt:lpstr>SOLUTIONS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Cristian Marius Nitu (1915414)</dc:creator>
  <cp:lastModifiedBy>Cristian Marius Nitu (1915414)</cp:lastModifiedBy>
  <cp:revision>2</cp:revision>
  <dcterms:created xsi:type="dcterms:W3CDTF">2021-11-09T10:50:53Z</dcterms:created>
  <dcterms:modified xsi:type="dcterms:W3CDTF">2021-11-09T12:22:06Z</dcterms:modified>
</cp:coreProperties>
</file>