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74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3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72744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gives the project focus. Keep the explanation centred on the link between LLM prompt injection and unsafe routing behaviour in the UAV network.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slide to show that the research is grounded in existing studies but focuses on a combined problem that is not directly solved by one area alone.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requested separate research-gap slide. Explain that the novelty is not only detecting prompt injection, but connecting detection to route validation and active verification.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Describe the framework as sequential and layered: prompt input, AI output, runtime behaviour, and active evidence gathering.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replaces the earlier “Why D4 Matters” slide with a more academic D4 implementation slide. Mention the important distinction: escalation is implemented, human judgement is not simulated.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This slide explains the experimental sweep. 60 means the number of repeated episodes; 3 means the defence baselines; and 4 means the scenario types. The same scenarios are run under each defence baseline so that the results can be compared fairly across ASR, false hold and D4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result as a containment outcome. D1-D3 already blocks the combined scenario in the primary sweep; D4 adds assurance and handling for suspicious unresolved cases.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this graph is not an attack-success measure. It shows the operational cost of more cautious security controls.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key graph for explaining the value of active verification without keeping the old “Why D4 Matters”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Emphasise a balanced conclusion: strong attack reduction, but with a trade-off in false holds on clean traffic.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as the final academic argument before moving to references and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Only selected references are shown here for presentation readability. The full report contains the full reference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39499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61492" y="2068711"/>
            <a:ext cx="3264595" cy="287139"/>
          </a:xfrm>
          <a:prstGeom prst="roundRect">
            <a:avLst>
              <a:gd name="adj" fmla="val 50000"/>
            </a:avLst>
          </a:prstGeom>
          <a:solidFill>
            <a:srgbClr val="CDEFF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774899" y="2125366"/>
            <a:ext cx="3647380" cy="1738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96000"/>
              </a:lnSpc>
            </a:pPr>
            <a:r>
              <a:rPr lang="en-US" sz="1133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MSC CYBERSECURITY &amp; DIGITAL FORENSICS</a:t>
            </a:r>
            <a:endParaRPr lang="en-US" sz="1133" dirty="0"/>
          </a:p>
        </p:txBody>
      </p:sp>
      <p:sp>
        <p:nvSpPr>
          <p:cNvPr id="4" name="Text 2"/>
          <p:cNvSpPr/>
          <p:nvPr/>
        </p:nvSpPr>
        <p:spPr>
          <a:xfrm>
            <a:off x="661493" y="2431455"/>
            <a:ext cx="10869017" cy="17719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04000"/>
              </a:lnSpc>
            </a:pPr>
            <a:r>
              <a:rPr lang="en-US" sz="3667" kern="0" spc="-37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A Security Framework for Detecting Prompt-Injection-Induced Routing Manipulation in AI-Assisted UAV Swarm Networks</a:t>
            </a:r>
            <a:endParaRPr lang="en-US" sz="3667" dirty="0"/>
          </a:p>
        </p:txBody>
      </p:sp>
      <p:sp>
        <p:nvSpPr>
          <p:cNvPr id="5" name="Text 3"/>
          <p:cNvSpPr/>
          <p:nvPr/>
        </p:nvSpPr>
        <p:spPr>
          <a:xfrm>
            <a:off x="661493" y="4486871"/>
            <a:ext cx="11478617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33000"/>
              </a:lnSpc>
            </a:pPr>
            <a:r>
              <a:rPr lang="en-US" dirty="0">
                <a:solidFill>
                  <a:srgbClr val="5B6E8C"/>
                </a:solidFill>
                <a:ea typeface="Manrope" pitchFamily="34" charset="-122"/>
                <a:cs typeface="Manrope" pitchFamily="34" charset="-120"/>
              </a:rPr>
              <a:t>Presented by: </a:t>
            </a:r>
            <a:r>
              <a:rPr lang="en-US" b="1" dirty="0">
                <a:solidFill>
                  <a:srgbClr val="5B6E8C"/>
                </a:solidFill>
                <a:ea typeface="Manrope Bold" pitchFamily="34" charset="-122"/>
                <a:cs typeface="Manrope Bold" pitchFamily="34" charset="-120"/>
              </a:rPr>
              <a:t>Naymul Hasnat</a:t>
            </a:r>
          </a:p>
          <a:p>
            <a:pPr>
              <a:lnSpc>
                <a:spcPct val="133000"/>
              </a:lnSpc>
            </a:pPr>
            <a:r>
              <a:rPr lang="en-US" dirty="0">
                <a:solidFill>
                  <a:srgbClr val="5B6E8C"/>
                </a:solidFill>
                <a:ea typeface="Manrope Bold" pitchFamily="34" charset="-122"/>
                <a:cs typeface="Manrope Bold" pitchFamily="34" charset="-120"/>
              </a:rPr>
              <a:t>Student Id: </a:t>
            </a:r>
            <a:r>
              <a:rPr lang="en-US" b="1" dirty="0">
                <a:solidFill>
                  <a:srgbClr val="5B6E8C"/>
                </a:solidFill>
                <a:ea typeface="Manrope Bold" pitchFamily="34" charset="-122"/>
                <a:cs typeface="Manrope Bold" pitchFamily="34" charset="-120"/>
              </a:rPr>
              <a:t>2432483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Problem, Aim and Objectives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Introduction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87552"/>
            <a:ext cx="182880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Problem context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594360" y="1298448"/>
            <a:ext cx="182880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94360" y="1417318"/>
            <a:ext cx="5074920" cy="96012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5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AI-assisted UAV swarms can use language-model outputs to support routing and coordination. Prompt injection becomes dangerous when a manipulated model recommendation is accepted as a routing decision.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502920" y="3304544"/>
            <a:ext cx="166116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aim</a:t>
            </a:r>
            <a:endParaRPr lang="en-US" dirty="0"/>
          </a:p>
        </p:txBody>
      </p:sp>
      <p:sp>
        <p:nvSpPr>
          <p:cNvPr id="12" name="Shape 10"/>
          <p:cNvSpPr/>
          <p:nvPr/>
        </p:nvSpPr>
        <p:spPr>
          <a:xfrm>
            <a:off x="502920" y="3597152"/>
            <a:ext cx="146304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02920" y="3845052"/>
            <a:ext cx="5074920" cy="9144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5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design, implement and evaluate a multi-layer security framework for detecting and reducing prompt-injection-induced routing manipulation in AI-assisted UAV swarm networks.</a:t>
            </a:r>
            <a:endParaRPr lang="en-US" sz="1550" dirty="0"/>
          </a:p>
        </p:txBody>
      </p:sp>
      <p:sp>
        <p:nvSpPr>
          <p:cNvPr id="14" name="Text 12"/>
          <p:cNvSpPr/>
          <p:nvPr/>
        </p:nvSpPr>
        <p:spPr>
          <a:xfrm>
            <a:off x="6492240" y="987552"/>
            <a:ext cx="1828800" cy="21030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Core objectives</a:t>
            </a:r>
            <a:endParaRPr lang="en-US" dirty="0"/>
          </a:p>
        </p:txBody>
      </p:sp>
      <p:sp>
        <p:nvSpPr>
          <p:cNvPr id="15" name="Shape 13"/>
          <p:cNvSpPr/>
          <p:nvPr/>
        </p:nvSpPr>
        <p:spPr>
          <a:xfrm>
            <a:off x="6492240" y="1298448"/>
            <a:ext cx="155448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92240" y="1353312"/>
            <a:ext cx="4663440" cy="169164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58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Critically review FANET routing, UAV security, LLM security and prompt-injection research.</a:t>
            </a:r>
            <a:endParaRPr lang="en-US" sz="142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58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and implement a Python-based UAV swarm simulation with D1–D4 security layers.</a:t>
            </a:r>
            <a:endParaRPr lang="en-US" sz="142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58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Evaluate the framework using attack-success, false-hold and verification metrics.</a:t>
            </a:r>
            <a:endParaRPr lang="en-US" sz="1420" dirty="0"/>
          </a:p>
        </p:txBody>
      </p:sp>
      <p:sp>
        <p:nvSpPr>
          <p:cNvPr id="17" name="Text 15"/>
          <p:cNvSpPr/>
          <p:nvPr/>
        </p:nvSpPr>
        <p:spPr>
          <a:xfrm>
            <a:off x="6492240" y="3886200"/>
            <a:ext cx="2194560" cy="16763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question</a:t>
            </a:r>
            <a:endParaRPr lang="en-US" dirty="0"/>
          </a:p>
        </p:txBody>
      </p:sp>
      <p:sp>
        <p:nvSpPr>
          <p:cNvPr id="18" name="Shape 16"/>
          <p:cNvSpPr/>
          <p:nvPr/>
        </p:nvSpPr>
        <p:spPr>
          <a:xfrm>
            <a:off x="6492240" y="4197096"/>
            <a:ext cx="182880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92240" y="4343403"/>
            <a:ext cx="4663440" cy="105156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fontScale="925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2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effectively can a multi-layer framework detect and reduce prompt-injection-induced routing manipulation, and how does active verification support containment of suspicious routing behaviour?</a:t>
            </a:r>
            <a:endParaRPr lang="en-US" sz="14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Existing Work: Research Foundations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Literature review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60120"/>
            <a:ext cx="10424160" cy="50292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literature review shows that the project sits at the intersection of FANET routing, UAV security, prompt-injection defence and LLM-enabled autonomous systems.</a:t>
            </a:r>
            <a:endParaRPr lang="en-US" sz="1420" dirty="0"/>
          </a:p>
        </p:txBody>
      </p:sp>
      <p:sp>
        <p:nvSpPr>
          <p:cNvPr id="9" name="Shape 7"/>
          <p:cNvSpPr/>
          <p:nvPr/>
        </p:nvSpPr>
        <p:spPr>
          <a:xfrm>
            <a:off x="822960" y="1819656"/>
            <a:ext cx="109728" cy="512064"/>
          </a:xfrm>
          <a:prstGeom prst="rect">
            <a:avLst/>
          </a:prstGeom>
          <a:solidFill>
            <a:srgbClr val="0F6B78"/>
          </a:solidFill>
          <a:ln w="12700">
            <a:solidFill>
              <a:srgbClr val="0F6B7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115568" y="1755648"/>
            <a:ext cx="233172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2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FANET routing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3703320" y="1755648"/>
            <a:ext cx="7452360" cy="42062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Mobility, changing topology and link instability make route selection difficult [1].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822960" y="2624328"/>
            <a:ext cx="109728" cy="512064"/>
          </a:xfrm>
          <a:prstGeom prst="rect">
            <a:avLst/>
          </a:prstGeom>
          <a:solidFill>
            <a:srgbClr val="0F6B78"/>
          </a:solidFill>
          <a:ln w="12700">
            <a:solidFill>
              <a:srgbClr val="0F6B7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15568" y="2560320"/>
            <a:ext cx="233172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2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Routing security / IDS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3703320" y="2560320"/>
            <a:ext cx="7452360" cy="42062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Routing-attack and intrusion-detection studies use network-state and behavioural evidence [2], [3].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822960" y="3429000"/>
            <a:ext cx="109728" cy="512064"/>
          </a:xfrm>
          <a:prstGeom prst="rect">
            <a:avLst/>
          </a:prstGeom>
          <a:solidFill>
            <a:srgbClr val="0F6B78"/>
          </a:solidFill>
          <a:ln w="12700">
            <a:solidFill>
              <a:srgbClr val="0F6B7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115568" y="3364992"/>
            <a:ext cx="233172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2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LLM-agent security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3703320" y="3364992"/>
            <a:ext cx="7452360" cy="42062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Prompt injection, tool misuse and agent communication risk are recognised in autonomous systems [4], [5].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822960" y="4233672"/>
            <a:ext cx="109728" cy="512064"/>
          </a:xfrm>
          <a:prstGeom prst="rect">
            <a:avLst/>
          </a:prstGeom>
          <a:solidFill>
            <a:srgbClr val="0F6B78"/>
          </a:solidFill>
          <a:ln w="12700">
            <a:solidFill>
              <a:srgbClr val="0F6B7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115568" y="4169664"/>
            <a:ext cx="233172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2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Prompt injection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3703320" y="4169664"/>
            <a:ext cx="7452360" cy="42062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Malicious instructions can affect downstream decisions and tool-connected systems [6], [7].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594360" y="5212080"/>
            <a:ext cx="11018520" cy="658368"/>
          </a:xfrm>
          <a:prstGeom prst="rect">
            <a:avLst/>
          </a:prstGeom>
          <a:solidFill>
            <a:srgbClr val="E9F5F8"/>
          </a:solidFill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22960" y="5138928"/>
            <a:ext cx="10561320" cy="6583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dirty="0">
                <a:solidFill>
                  <a:srgbClr val="1C5C80"/>
                </a:solidFill>
                <a:latin typeface="Calibri"/>
              </a:rPr>
              <a:t>Recent UAV-agent work highlights security, resilience and trust evaluation, but does not directly solve prompt-injection-induced routing manipulation [</a:t>
            </a:r>
            <a:r>
              <a:rPr lang="en-GB" b="1" dirty="0">
                <a:solidFill>
                  <a:srgbClr val="1C5C80"/>
                </a:solidFill>
                <a:latin typeface="Calibri"/>
              </a:rPr>
              <a:t>8</a:t>
            </a:r>
            <a:r>
              <a:rPr b="1" dirty="0">
                <a:solidFill>
                  <a:srgbClr val="1C5C80"/>
                </a:solidFill>
                <a:latin typeface="Calibri"/>
              </a:rPr>
              <a:t>], [</a:t>
            </a:r>
            <a:r>
              <a:rPr lang="en-GB" b="1" dirty="0">
                <a:solidFill>
                  <a:srgbClr val="1C5C80"/>
                </a:solidFill>
                <a:latin typeface="Calibri"/>
              </a:rPr>
              <a:t>9</a:t>
            </a:r>
            <a:r>
              <a:rPr b="1" dirty="0">
                <a:solidFill>
                  <a:srgbClr val="1C5C80"/>
                </a:solidFill>
                <a:latin typeface="Calibri"/>
              </a:rPr>
              <a:t>]</a:t>
            </a:r>
            <a:r>
              <a:rPr lang="en-GB" b="1" dirty="0">
                <a:solidFill>
                  <a:srgbClr val="1C5C80"/>
                </a:solidFill>
                <a:latin typeface="Calibri"/>
              </a:rPr>
              <a:t>, [10]</a:t>
            </a:r>
            <a:r>
              <a:rPr b="1" dirty="0">
                <a:solidFill>
                  <a:srgbClr val="1C5C80"/>
                </a:solidFill>
                <a:latin typeface="Calibri"/>
              </a:rPr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Gap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Literature review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850" dirty="0"/>
          </a:p>
        </p:txBody>
      </p:sp>
      <p:sp>
        <p:nvSpPr>
          <p:cNvPr id="8" name="TextBox 7"/>
          <p:cNvSpPr txBox="1"/>
          <p:nvPr/>
        </p:nvSpPr>
        <p:spPr>
          <a:xfrm>
            <a:off x="685800" y="960120"/>
            <a:ext cx="1083564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600" b="1">
                <a:solidFill>
                  <a:srgbClr val="155F82"/>
                </a:solidFill>
                <a:latin typeface="Aptos"/>
              </a:rPr>
              <a:t>Research gap identified from the literature review</a:t>
            </a:r>
          </a:p>
        </p:txBody>
      </p:sp>
      <p:sp>
        <p:nvSpPr>
          <p:cNvPr id="9" name="Oval 8"/>
          <p:cNvSpPr/>
          <p:nvPr/>
        </p:nvSpPr>
        <p:spPr>
          <a:xfrm>
            <a:off x="731520" y="1856232"/>
            <a:ext cx="475488" cy="475488"/>
          </a:xfrm>
          <a:prstGeom prst="ellipse">
            <a:avLst/>
          </a:prstGeom>
          <a:solidFill>
            <a:srgbClr val="1C5C80"/>
          </a:solidFill>
          <a:ln>
            <a:solidFill>
              <a:srgbClr val="1C5C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libri"/>
              </a:rPr>
              <a:t>1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325880" y="1600200"/>
            <a:ext cx="10104120" cy="1051560"/>
          </a:xfrm>
          <a:prstGeom prst="roundRect">
            <a:avLst/>
          </a:prstGeom>
          <a:solidFill>
            <a:srgbClr val="E8F7FF"/>
          </a:solidFill>
          <a:ln w="15240">
            <a:solidFill>
              <a:srgbClr val="90CD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52400" tIns="127000" rIns="152400" bIns="101600" rtlCol="0" anchor="ctr"/>
          <a:lstStyle/>
          <a:p>
            <a:pPr algn="l">
              <a:lnSpc>
                <a:spcPct val="108000"/>
              </a:lnSpc>
              <a:spcAft>
                <a:spcPts val="0"/>
              </a:spcAft>
            </a:pPr>
            <a:r>
              <a:rPr sz="2100" b="1">
                <a:solidFill>
                  <a:srgbClr val="0F2337"/>
                </a:solidFill>
                <a:latin typeface="Aptos"/>
              </a:rPr>
              <a:t>Existing studies look at these areas separately: </a:t>
            </a:r>
            <a:r>
              <a:rPr sz="2000" b="0">
                <a:solidFill>
                  <a:srgbClr val="0F2337"/>
                </a:solidFill>
                <a:latin typeface="Aptos"/>
              </a:rPr>
              <a:t>prompt injection, UAV routing security and behavioural monitoring are mostly studied as different topics.</a:t>
            </a:r>
          </a:p>
        </p:txBody>
      </p:sp>
      <p:sp>
        <p:nvSpPr>
          <p:cNvPr id="11" name="Oval 10"/>
          <p:cNvSpPr/>
          <p:nvPr/>
        </p:nvSpPr>
        <p:spPr>
          <a:xfrm>
            <a:off x="731520" y="3136391"/>
            <a:ext cx="475488" cy="475488"/>
          </a:xfrm>
          <a:prstGeom prst="ellipse">
            <a:avLst/>
          </a:prstGeom>
          <a:solidFill>
            <a:srgbClr val="1C5C80"/>
          </a:solidFill>
          <a:ln>
            <a:solidFill>
              <a:srgbClr val="1C5C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libri"/>
              </a:rPr>
              <a:t>2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1325880" y="2880360"/>
            <a:ext cx="10104120" cy="1051560"/>
          </a:xfrm>
          <a:prstGeom prst="roundRect">
            <a:avLst/>
          </a:prstGeom>
          <a:solidFill>
            <a:srgbClr val="E8F7FF"/>
          </a:solidFill>
          <a:ln w="15240">
            <a:solidFill>
              <a:srgbClr val="90CD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52400" tIns="127000" rIns="152400" bIns="101600" rtlCol="0" anchor="ctr"/>
          <a:lstStyle/>
          <a:p>
            <a:pPr algn="l">
              <a:lnSpc>
                <a:spcPct val="108000"/>
              </a:lnSpc>
              <a:spcAft>
                <a:spcPts val="0"/>
              </a:spcAft>
            </a:pPr>
            <a:r>
              <a:rPr sz="2100" b="1">
                <a:solidFill>
                  <a:srgbClr val="0F2337"/>
                </a:solidFill>
                <a:latin typeface="Aptos"/>
              </a:rPr>
              <a:t>Very few studies connect all protections together: </a:t>
            </a:r>
            <a:r>
              <a:rPr sz="2000" b="0">
                <a:solidFill>
                  <a:srgbClr val="0F2337"/>
                </a:solidFill>
                <a:latin typeface="Aptos"/>
              </a:rPr>
              <a:t>limited work combines prompt detection, route validation, behaviour monitoring and active verification for LLM-assisted UAV routing.</a:t>
            </a:r>
          </a:p>
        </p:txBody>
      </p:sp>
      <p:sp>
        <p:nvSpPr>
          <p:cNvPr id="13" name="Oval 12"/>
          <p:cNvSpPr/>
          <p:nvPr/>
        </p:nvSpPr>
        <p:spPr>
          <a:xfrm>
            <a:off x="731520" y="4416552"/>
            <a:ext cx="475488" cy="475488"/>
          </a:xfrm>
          <a:prstGeom prst="ellipse">
            <a:avLst/>
          </a:prstGeom>
          <a:solidFill>
            <a:srgbClr val="1C5C80"/>
          </a:solidFill>
          <a:ln>
            <a:solidFill>
              <a:srgbClr val="1C5C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libri"/>
              </a:rPr>
              <a:t>3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325880" y="4160520"/>
            <a:ext cx="10104120" cy="1051560"/>
          </a:xfrm>
          <a:prstGeom prst="roundRect">
            <a:avLst/>
          </a:prstGeom>
          <a:solidFill>
            <a:srgbClr val="E8F7FF"/>
          </a:solidFill>
          <a:ln w="15240">
            <a:solidFill>
              <a:srgbClr val="90CDE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52400" tIns="127000" rIns="152400" bIns="101600" rtlCol="0" anchor="ctr"/>
          <a:lstStyle/>
          <a:p>
            <a:pPr algn="l">
              <a:lnSpc>
                <a:spcPct val="108000"/>
              </a:lnSpc>
              <a:spcAft>
                <a:spcPts val="0"/>
              </a:spcAft>
            </a:pPr>
            <a:r>
              <a:rPr sz="2100" b="1">
                <a:solidFill>
                  <a:srgbClr val="0F2337"/>
                </a:solidFill>
                <a:latin typeface="Aptos"/>
              </a:rPr>
              <a:t>This study fills the gap: </a:t>
            </a:r>
            <a:r>
              <a:rPr sz="2000" b="0">
                <a:solidFill>
                  <a:srgbClr val="0F2337"/>
                </a:solidFill>
                <a:latin typeface="Aptos"/>
              </a:rPr>
              <a:t>it integrates D1–D4 in one framework to detect and reduce prompt-injection-induced routing manipulation.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1051560" y="5577840"/>
            <a:ext cx="10104120" cy="457200"/>
          </a:xfrm>
          <a:prstGeom prst="roundRect">
            <a:avLst/>
          </a:prstGeom>
          <a:solidFill>
            <a:srgbClr val="E1EFF7"/>
          </a:solidFill>
          <a:ln w="12700">
            <a:solidFill>
              <a:srgbClr val="1C5C8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tIns="27432" rIns="109728" rtlCol="0" anchor="ctr"/>
          <a:lstStyle/>
          <a:p>
            <a:pPr algn="l"/>
            <a:r>
              <a:rPr sz="1900" b="1">
                <a:solidFill>
                  <a:srgbClr val="155F82"/>
                </a:solidFill>
                <a:latin typeface="Aptos"/>
              </a:rPr>
              <a:t>Key idea: combine AI-level security and UAV routing-level security in one system.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Proposed Multi-Layer Defence Framework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 design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87552"/>
            <a:ext cx="1097280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framework does not rely on a single detector. Each layer verifies a different part of the AI-assisted routing pathway.</a:t>
            </a:r>
            <a:endParaRPr lang="en-US" sz="1420" dirty="0"/>
          </a:p>
        </p:txBody>
      </p:sp>
      <p:sp>
        <p:nvSpPr>
          <p:cNvPr id="9" name="Shape 7"/>
          <p:cNvSpPr/>
          <p:nvPr/>
        </p:nvSpPr>
        <p:spPr>
          <a:xfrm>
            <a:off x="640080" y="1920240"/>
            <a:ext cx="2331720" cy="2148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77240" y="2121408"/>
            <a:ext cx="530352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1F4E7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D1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777240" y="2670048"/>
            <a:ext cx="2011680" cy="53035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Prompt Injection Detection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777240" y="3246120"/>
            <a:ext cx="2011680" cy="7498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Detect malicious or suspicious prompt input before routing decisions progress.</a:t>
            </a:r>
            <a:endParaRPr lang="en-US" sz="1070" dirty="0"/>
          </a:p>
        </p:txBody>
      </p:sp>
      <p:sp>
        <p:nvSpPr>
          <p:cNvPr id="13" name="Text 11"/>
          <p:cNvSpPr/>
          <p:nvPr/>
        </p:nvSpPr>
        <p:spPr>
          <a:xfrm>
            <a:off x="3090672" y="2743200"/>
            <a:ext cx="256032" cy="32004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→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3429000" y="1920240"/>
            <a:ext cx="2331720" cy="2148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566160" y="2121408"/>
            <a:ext cx="530352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1F4E7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D2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3566160" y="2670048"/>
            <a:ext cx="2011680" cy="53035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Routing Output Verification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3566160" y="3246120"/>
            <a:ext cx="2011680" cy="7498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 AI-generated route recommendations against network state and routing rules.</a:t>
            </a:r>
            <a:endParaRPr lang="en-US" sz="1070" dirty="0"/>
          </a:p>
        </p:txBody>
      </p:sp>
      <p:sp>
        <p:nvSpPr>
          <p:cNvPr id="18" name="Text 16"/>
          <p:cNvSpPr/>
          <p:nvPr/>
        </p:nvSpPr>
        <p:spPr>
          <a:xfrm>
            <a:off x="5879592" y="2743200"/>
            <a:ext cx="256032" cy="32004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→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6217920" y="1920240"/>
            <a:ext cx="2331720" cy="2148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55080" y="2121408"/>
            <a:ext cx="530352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1F4E7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D3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6355080" y="2670048"/>
            <a:ext cx="2011680" cy="53035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Behavioural Monitoring</a:t>
            </a:r>
            <a:endParaRPr lang="en-US" sz="1350" dirty="0"/>
          </a:p>
        </p:txBody>
      </p:sp>
      <p:sp>
        <p:nvSpPr>
          <p:cNvPr id="22" name="Text 20"/>
          <p:cNvSpPr/>
          <p:nvPr/>
        </p:nvSpPr>
        <p:spPr>
          <a:xfrm>
            <a:off x="6355080" y="3246120"/>
            <a:ext cx="2011680" cy="7498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Monitor route churn, queue length, route count and battery-related anomalies.</a:t>
            </a:r>
            <a:endParaRPr lang="en-US" sz="1070" dirty="0"/>
          </a:p>
        </p:txBody>
      </p:sp>
      <p:sp>
        <p:nvSpPr>
          <p:cNvPr id="23" name="Text 21"/>
          <p:cNvSpPr/>
          <p:nvPr/>
        </p:nvSpPr>
        <p:spPr>
          <a:xfrm>
            <a:off x="8668512" y="2743200"/>
            <a:ext cx="256032" cy="32004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→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9006840" y="1920240"/>
            <a:ext cx="2331720" cy="2148840"/>
          </a:xfrm>
          <a:prstGeom prst="rect">
            <a:avLst/>
          </a:prstGeom>
          <a:solidFill>
            <a:srgbClr val="E8F3F5"/>
          </a:solidFill>
          <a:ln w="2159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9144000" y="2121408"/>
            <a:ext cx="530352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D4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9144000" y="2670048"/>
            <a:ext cx="2011680" cy="53035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Active Verification &amp; Trust</a:t>
            </a:r>
            <a:endParaRPr lang="en-US" sz="1350" dirty="0"/>
          </a:p>
        </p:txBody>
      </p:sp>
      <p:sp>
        <p:nvSpPr>
          <p:cNvPr id="27" name="Text 25"/>
          <p:cNvSpPr/>
          <p:nvPr/>
        </p:nvSpPr>
        <p:spPr>
          <a:xfrm>
            <a:off x="9144000" y="3246120"/>
            <a:ext cx="2011680" cy="7498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fontScale="92500" lnSpcReduction="1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peer corroboration and probe-based verification; unresolved cases are held for operator review.</a:t>
            </a:r>
            <a:endParaRPr lang="en-US" sz="1070" dirty="0"/>
          </a:p>
        </p:txBody>
      </p:sp>
      <p:sp>
        <p:nvSpPr>
          <p:cNvPr id="28" name="Text 26"/>
          <p:cNvSpPr/>
          <p:nvPr/>
        </p:nvSpPr>
        <p:spPr>
          <a:xfrm>
            <a:off x="1143000" y="4864608"/>
            <a:ext cx="9875520" cy="53035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principle: verify AI-assisted routing decisions before execution and continue observing behaviour during operation.</a:t>
            </a:r>
            <a:endParaRPr lang="en-US" sz="13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D4: Active Verification and Trust Management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 design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87552"/>
            <a:ext cx="10972800" cy="56692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D4 handles suspicious cases that remain unresolved after passive checking. It is implemented as an escalation and verification mechanism, not as an automated human decision-maker.</a:t>
            </a:r>
            <a:endParaRPr lang="en-US" sz="1380" dirty="0"/>
          </a:p>
        </p:txBody>
      </p:sp>
      <p:sp>
        <p:nvSpPr>
          <p:cNvPr id="9" name="Text 7"/>
          <p:cNvSpPr/>
          <p:nvPr/>
        </p:nvSpPr>
        <p:spPr>
          <a:xfrm>
            <a:off x="868680" y="1783080"/>
            <a:ext cx="384048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1417320" y="1984248"/>
            <a:ext cx="1005840" cy="0"/>
          </a:xfrm>
          <a:prstGeom prst="line">
            <a:avLst/>
          </a:prstGeom>
          <a:noFill/>
          <a:ln w="2540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651760" y="1764792"/>
            <a:ext cx="384048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Drone-to-drone corroboration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2651760" y="2176272"/>
            <a:ext cx="7680960" cy="32918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Compare a UAV’s claimed state with neighbour observations.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68680" y="2926080"/>
            <a:ext cx="384048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1417320" y="3127248"/>
            <a:ext cx="1005840" cy="0"/>
          </a:xfrm>
          <a:prstGeom prst="line">
            <a:avLst/>
          </a:prstGeom>
          <a:noFill/>
          <a:ln w="2540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651760" y="2907792"/>
            <a:ext cx="384048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Verification probe</a:t>
            </a: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2651760" y="3319272"/>
            <a:ext cx="7680960" cy="32918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If evidence is insufficient, dispatch a simulated probe to check the suspicious node.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68680" y="4069080"/>
            <a:ext cx="384048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1417320" y="4270248"/>
            <a:ext cx="1005840" cy="0"/>
          </a:xfrm>
          <a:prstGeom prst="line">
            <a:avLst/>
          </a:prstGeom>
          <a:noFill/>
          <a:ln w="2540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651760" y="4050792"/>
            <a:ext cx="3840480" cy="31089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Contain or hold for review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2651760" y="4462272"/>
            <a:ext cx="7680960" cy="54864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Confirmed compromise is isolated; unresolved cases are placed in an operator-review queue.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234440" y="5504688"/>
            <a:ext cx="9601200" cy="40233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0B1F3A"/>
                </a:solidFill>
                <a:latin typeface="Aptos" pitchFamily="34" charset="0"/>
                <a:ea typeface="Aptos Display" pitchFamily="34" charset="-122"/>
                <a:cs typeface="Aptos Display" pitchFamily="34" charset="-120"/>
              </a:rPr>
              <a:t>Implementation and Experimental Configuration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Methodology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87552"/>
            <a:ext cx="5349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Python-based simulation components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 flipV="1">
            <a:off x="579120" y="1344168"/>
            <a:ext cx="4511040" cy="24384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446520" y="960120"/>
            <a:ext cx="5166360" cy="32004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700" b="1" dirty="0">
                <a:solidFill>
                  <a:srgbClr val="0B1F3A"/>
                </a:solidFill>
                <a:latin typeface="Aptos"/>
              </a:rPr>
              <a:t>Experimental design: 60 × 3 ×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46520" y="1316736"/>
            <a:ext cx="5166360" cy="32004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1E3A5F"/>
                </a:solidFill>
                <a:latin typeface="Aptos"/>
              </a:rPr>
              <a:t>Total sweep = 720 controlled simulation episodes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46520" y="1783080"/>
            <a:ext cx="5074920" cy="777240"/>
          </a:xfrm>
          <a:prstGeom prst="roundRect">
            <a:avLst/>
          </a:prstGeom>
          <a:solidFill>
            <a:srgbClr val="EAF7FC"/>
          </a:solidFill>
          <a:ln w="12700">
            <a:solidFill>
              <a:srgbClr val="9ED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65392" y="1874519"/>
            <a:ext cx="566928" cy="502920"/>
          </a:xfrm>
          <a:prstGeom prst="rect">
            <a:avLst/>
          </a:prstGeom>
          <a:noFill/>
        </p:spPr>
        <p:txBody>
          <a:bodyPr wrap="none" lIns="36576" tIns="18288" rIns="36576" bIns="18288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500" b="1">
                <a:solidFill>
                  <a:srgbClr val="0B1F3A"/>
                </a:solidFill>
                <a:latin typeface="Aptos"/>
              </a:rPr>
              <a:t>60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269480" y="1865376"/>
            <a:ext cx="4069080" cy="6858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1" dirty="0">
                <a:solidFill>
                  <a:srgbClr val="0B1F3A"/>
                </a:solidFill>
                <a:latin typeface="Aptos"/>
              </a:rPr>
              <a:t>episodes per setting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400" dirty="0">
                <a:solidFill>
                  <a:srgbClr val="243447"/>
                </a:solidFill>
                <a:latin typeface="Aptos"/>
              </a:rPr>
              <a:t>Each attack/traffic scenario was repeated 60 times for every </a:t>
            </a:r>
            <a:r>
              <a:rPr sz="1400" dirty="0" err="1">
                <a:solidFill>
                  <a:srgbClr val="243447"/>
                </a:solidFill>
                <a:latin typeface="Aptos"/>
              </a:rPr>
              <a:t>defence</a:t>
            </a:r>
            <a:r>
              <a:rPr sz="1400" dirty="0">
                <a:solidFill>
                  <a:srgbClr val="243447"/>
                </a:solidFill>
                <a:latin typeface="Aptos"/>
              </a:rPr>
              <a:t> baseline.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446520" y="2587752"/>
            <a:ext cx="5074920" cy="777240"/>
          </a:xfrm>
          <a:prstGeom prst="roundRect">
            <a:avLst/>
          </a:prstGeom>
          <a:solidFill>
            <a:srgbClr val="EAF7FC"/>
          </a:solidFill>
          <a:ln w="12700">
            <a:solidFill>
              <a:srgbClr val="9ED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565392" y="2679192"/>
            <a:ext cx="566928" cy="502920"/>
          </a:xfrm>
          <a:prstGeom prst="rect">
            <a:avLst/>
          </a:prstGeom>
          <a:noFill/>
        </p:spPr>
        <p:txBody>
          <a:bodyPr wrap="none" lIns="36576" tIns="18288" rIns="36576" bIns="18288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500" b="1">
                <a:solidFill>
                  <a:srgbClr val="0B1F3A"/>
                </a:solidFill>
                <a:latin typeface="Aptos"/>
              </a:rPr>
              <a:t>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269480" y="2670048"/>
            <a:ext cx="4069080" cy="6858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1" dirty="0" err="1">
                <a:solidFill>
                  <a:srgbClr val="0B1F3A"/>
                </a:solidFill>
                <a:latin typeface="Aptos"/>
              </a:rPr>
              <a:t>defence</a:t>
            </a:r>
            <a:r>
              <a:rPr sz="1500" b="1" dirty="0">
                <a:solidFill>
                  <a:srgbClr val="0B1F3A"/>
                </a:solidFill>
                <a:latin typeface="Aptos"/>
              </a:rPr>
              <a:t> baselines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400" dirty="0">
                <a:solidFill>
                  <a:srgbClr val="243447"/>
                </a:solidFill>
                <a:latin typeface="Aptos"/>
              </a:rPr>
              <a:t>The same test was run under: No </a:t>
            </a:r>
            <a:r>
              <a:rPr sz="1400" dirty="0" err="1">
                <a:solidFill>
                  <a:srgbClr val="243447"/>
                </a:solidFill>
                <a:latin typeface="Aptos"/>
              </a:rPr>
              <a:t>Defence</a:t>
            </a:r>
            <a:r>
              <a:rPr sz="1400" dirty="0">
                <a:solidFill>
                  <a:srgbClr val="243447"/>
                </a:solidFill>
                <a:latin typeface="Aptos"/>
              </a:rPr>
              <a:t>, D1–D3 only, and Full D1–D4.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446520" y="3392424"/>
            <a:ext cx="5074920" cy="804672"/>
          </a:xfrm>
          <a:prstGeom prst="roundRect">
            <a:avLst/>
          </a:prstGeom>
          <a:solidFill>
            <a:srgbClr val="EAF7FC"/>
          </a:solidFill>
          <a:ln w="12700">
            <a:solidFill>
              <a:srgbClr val="9ED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565392" y="3483864"/>
            <a:ext cx="566928" cy="502920"/>
          </a:xfrm>
          <a:prstGeom prst="rect">
            <a:avLst/>
          </a:prstGeom>
          <a:noFill/>
        </p:spPr>
        <p:txBody>
          <a:bodyPr wrap="none" lIns="36576" tIns="18288" rIns="36576" bIns="18288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2500" b="1">
                <a:solidFill>
                  <a:srgbClr val="0B1F3A"/>
                </a:solidFill>
                <a:latin typeface="Aptos"/>
              </a:rPr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269480" y="3474720"/>
            <a:ext cx="4069080" cy="685800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b="1" dirty="0">
                <a:solidFill>
                  <a:srgbClr val="0B1F3A"/>
                </a:solidFill>
                <a:latin typeface="Aptos"/>
              </a:rPr>
              <a:t>scenario types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400" dirty="0">
                <a:solidFill>
                  <a:srgbClr val="243447"/>
                </a:solidFill>
                <a:latin typeface="Aptos"/>
              </a:rPr>
              <a:t>Clean traffic, routing-manipulation only, prompt-injection only, and combined attack.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46520" y="4370832"/>
            <a:ext cx="5074920" cy="256032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0B1F3A"/>
                </a:solidFill>
                <a:latin typeface="Aptos"/>
              </a:rPr>
              <a:t>How it works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46520" y="4773168"/>
            <a:ext cx="5074920" cy="1572768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dirty="0">
                <a:solidFill>
                  <a:srgbClr val="243447"/>
                </a:solidFill>
                <a:latin typeface="Aptos"/>
              </a:rPr>
              <a:t>For each of the four scenarios, the simulator runs 60 episodes under each of the three </a:t>
            </a:r>
            <a:r>
              <a:rPr sz="1500" dirty="0" err="1">
                <a:solidFill>
                  <a:srgbClr val="243447"/>
                </a:solidFill>
                <a:latin typeface="Aptos"/>
              </a:rPr>
              <a:t>defence</a:t>
            </a:r>
            <a:r>
              <a:rPr sz="1500" dirty="0">
                <a:solidFill>
                  <a:srgbClr val="243447"/>
                </a:solidFill>
                <a:latin typeface="Aptos"/>
              </a:rPr>
              <a:t> settings.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dirty="0">
                <a:solidFill>
                  <a:srgbClr val="243447"/>
                </a:solidFill>
                <a:latin typeface="Aptos"/>
              </a:rPr>
              <a:t>After each run, the evaluation module records attack success, false holds and D4 probe/review activity.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sz="1500" dirty="0">
                <a:solidFill>
                  <a:srgbClr val="243447"/>
                </a:solidFill>
                <a:latin typeface="Aptos"/>
              </a:rPr>
              <a:t>The results are compared across baselines to show how each </a:t>
            </a:r>
            <a:r>
              <a:rPr sz="1500" dirty="0" err="1">
                <a:solidFill>
                  <a:srgbClr val="243447"/>
                </a:solidFill>
                <a:latin typeface="Aptos"/>
              </a:rPr>
              <a:t>defence</a:t>
            </a:r>
            <a:r>
              <a:rPr sz="1500" dirty="0">
                <a:solidFill>
                  <a:srgbClr val="243447"/>
                </a:solidFill>
                <a:latin typeface="Aptos"/>
              </a:rPr>
              <a:t> level changes security performance.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94360" y="1700784"/>
            <a:ext cx="5349240" cy="3083921"/>
          </a:xfrm>
          <a:prstGeom prst="rect">
            <a:avLst/>
          </a:prstGeom>
          <a:noFill/>
        </p:spPr>
        <p:txBody>
          <a:bodyPr wrap="square" lIns="36576" tIns="18288" rIns="36576" bIns="18288">
            <a:sp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dirty="0">
                <a:latin typeface="Aptos"/>
              </a:rPr>
              <a:t>• UAV swarm simulator — node positions, battery levels, queues and network state.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dirty="0">
                <a:latin typeface="Aptos"/>
              </a:rPr>
              <a:t>• Attack injector — prompt-injection and routing-manipulation cases.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dirty="0">
                <a:latin typeface="Aptos"/>
              </a:rPr>
              <a:t>• Deterministic LLM surrogate — reproducible AI-assisted routing output.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dirty="0">
                <a:latin typeface="Aptos"/>
              </a:rPr>
              <a:t>• D1–D4 modules — detect, verify, monitor, corroborate and escalate.</a:t>
            </a:r>
            <a:endParaRPr lang="en-GB" dirty="0">
              <a:latin typeface="Aptos"/>
            </a:endParaRPr>
          </a:p>
          <a:p>
            <a:r>
              <a:rPr lang="en-GB" dirty="0"/>
              <a:t>• </a:t>
            </a:r>
            <a:r>
              <a:rPr lang="en-US" dirty="0">
                <a:ea typeface="Manrope Bold" pitchFamily="34" charset="-122"/>
                <a:cs typeface="Manrope Bold" pitchFamily="34" charset="-120"/>
              </a:rPr>
              <a:t>Evaluation Module</a:t>
            </a:r>
            <a:r>
              <a:rPr lang="en-US" dirty="0">
                <a:ea typeface="Manrope" pitchFamily="34" charset="-122"/>
                <a:cs typeface="Manrope" pitchFamily="34" charset="-120"/>
              </a:rPr>
              <a:t> — executes experiments and calculates security metrics</a:t>
            </a:r>
            <a:r>
              <a:rPr lang="en-US" dirty="0"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dirty="0">
              <a:solidFill>
                <a:srgbClr val="243447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Graph 1: Attack Success Rate under Combined Attack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 results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9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32688"/>
            <a:ext cx="612648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Combined attack scenario: prompt injection + routing manipulation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1069848" y="4581144"/>
            <a:ext cx="5504688" cy="0"/>
          </a:xfrm>
          <a:prstGeom prst="line">
            <a:avLst/>
          </a:prstGeom>
          <a:noFill/>
          <a:ln w="13970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4489704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</a:t>
            </a:r>
            <a:endParaRPr lang="en-US" sz="780" dirty="0"/>
          </a:p>
        </p:txBody>
      </p:sp>
      <p:sp>
        <p:nvSpPr>
          <p:cNvPr id="11" name="Shape 9"/>
          <p:cNvSpPr/>
          <p:nvPr/>
        </p:nvSpPr>
        <p:spPr>
          <a:xfrm>
            <a:off x="1069848" y="3035808"/>
            <a:ext cx="5504688" cy="0"/>
          </a:xfrm>
          <a:prstGeom prst="line">
            <a:avLst/>
          </a:prstGeom>
          <a:noFill/>
          <a:ln w="7620">
            <a:solidFill>
              <a:srgbClr val="DDE7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0080" y="2944368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0.5</a:t>
            </a:r>
            <a:endParaRPr lang="en-US" sz="780" dirty="0"/>
          </a:p>
        </p:txBody>
      </p:sp>
      <p:sp>
        <p:nvSpPr>
          <p:cNvPr id="13" name="Shape 11"/>
          <p:cNvSpPr/>
          <p:nvPr/>
        </p:nvSpPr>
        <p:spPr>
          <a:xfrm>
            <a:off x="1069848" y="1490472"/>
            <a:ext cx="5504688" cy="0"/>
          </a:xfrm>
          <a:prstGeom prst="line">
            <a:avLst/>
          </a:prstGeom>
          <a:noFill/>
          <a:ln w="7620">
            <a:solidFill>
              <a:srgbClr val="DDE7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1399032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</a:t>
            </a:r>
            <a:endParaRPr lang="en-US" sz="780" dirty="0"/>
          </a:p>
        </p:txBody>
      </p:sp>
      <p:sp>
        <p:nvSpPr>
          <p:cNvPr id="15" name="Shape 13"/>
          <p:cNvSpPr/>
          <p:nvPr/>
        </p:nvSpPr>
        <p:spPr>
          <a:xfrm>
            <a:off x="1658112" y="1490472"/>
            <a:ext cx="658368" cy="3090672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621536" y="1243584"/>
            <a:ext cx="73152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1.00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1115568" y="4709160"/>
            <a:ext cx="1743456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</a:t>
            </a:r>
            <a:endParaRPr lang="en-US" sz="860" dirty="0"/>
          </a:p>
        </p:txBody>
      </p:sp>
      <p:sp>
        <p:nvSpPr>
          <p:cNvPr id="18" name="Shape 16"/>
          <p:cNvSpPr/>
          <p:nvPr/>
        </p:nvSpPr>
        <p:spPr>
          <a:xfrm>
            <a:off x="3493008" y="4562856"/>
            <a:ext cx="658368" cy="18288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456432" y="4315968"/>
            <a:ext cx="73152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2950464" y="4709160"/>
            <a:ext cx="1743456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only</a:t>
            </a:r>
            <a:endParaRPr lang="en-US" sz="860" dirty="0"/>
          </a:p>
        </p:txBody>
      </p:sp>
      <p:sp>
        <p:nvSpPr>
          <p:cNvPr id="21" name="Shape 19"/>
          <p:cNvSpPr/>
          <p:nvPr/>
        </p:nvSpPr>
        <p:spPr>
          <a:xfrm>
            <a:off x="5327904" y="4562856"/>
            <a:ext cx="658368" cy="18288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291328" y="4315968"/>
            <a:ext cx="73152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4785360" y="4709160"/>
            <a:ext cx="1743456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</a:t>
            </a:r>
            <a:endParaRPr lang="en-US" sz="860" dirty="0"/>
          </a:p>
        </p:txBody>
      </p:sp>
      <p:sp>
        <p:nvSpPr>
          <p:cNvPr id="24" name="Text 22"/>
          <p:cNvSpPr/>
          <p:nvPr/>
        </p:nvSpPr>
        <p:spPr>
          <a:xfrm rot="16200000">
            <a:off x="640080" y="2587752"/>
            <a:ext cx="347472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Rate</a:t>
            </a:r>
            <a:endParaRPr lang="en-US" sz="850" dirty="0"/>
          </a:p>
        </p:txBody>
      </p:sp>
      <p:sp>
        <p:nvSpPr>
          <p:cNvPr id="25" name="Shape 23"/>
          <p:cNvSpPr/>
          <p:nvPr/>
        </p:nvSpPr>
        <p:spPr>
          <a:xfrm>
            <a:off x="7086600" y="1261872"/>
            <a:ext cx="2166836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123176" y="1316736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Defence level</a:t>
            </a:r>
            <a:endParaRPr lang="en-US" sz="880" dirty="0"/>
          </a:p>
        </p:txBody>
      </p:sp>
      <p:sp>
        <p:nvSpPr>
          <p:cNvPr id="27" name="Shape 25"/>
          <p:cNvSpPr/>
          <p:nvPr/>
        </p:nvSpPr>
        <p:spPr>
          <a:xfrm>
            <a:off x="9253436" y="1261872"/>
            <a:ext cx="2359444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9290012" y="1316736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Attack Success Rate</a:t>
            </a:r>
            <a:endParaRPr lang="en-US" sz="880" dirty="0"/>
          </a:p>
        </p:txBody>
      </p:sp>
      <p:sp>
        <p:nvSpPr>
          <p:cNvPr id="29" name="Shape 27"/>
          <p:cNvSpPr/>
          <p:nvPr/>
        </p:nvSpPr>
        <p:spPr>
          <a:xfrm>
            <a:off x="7086600" y="1554480"/>
            <a:ext cx="2166836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7123176" y="1609344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</a:t>
            </a:r>
            <a:endParaRPr lang="en-US" sz="860" dirty="0"/>
          </a:p>
        </p:txBody>
      </p:sp>
      <p:sp>
        <p:nvSpPr>
          <p:cNvPr id="31" name="Shape 29"/>
          <p:cNvSpPr/>
          <p:nvPr/>
        </p:nvSpPr>
        <p:spPr>
          <a:xfrm>
            <a:off x="9253436" y="1554480"/>
            <a:ext cx="2359444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9290012" y="1609344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1.00 / 100%</a:t>
            </a:r>
            <a:endParaRPr lang="en-US" sz="860" dirty="0"/>
          </a:p>
        </p:txBody>
      </p:sp>
      <p:sp>
        <p:nvSpPr>
          <p:cNvPr id="33" name="Shape 31"/>
          <p:cNvSpPr/>
          <p:nvPr/>
        </p:nvSpPr>
        <p:spPr>
          <a:xfrm>
            <a:off x="7086600" y="1847088"/>
            <a:ext cx="2166836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7123176" y="1901952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only</a:t>
            </a:r>
            <a:endParaRPr lang="en-US" sz="860" dirty="0"/>
          </a:p>
        </p:txBody>
      </p:sp>
      <p:sp>
        <p:nvSpPr>
          <p:cNvPr id="35" name="Shape 33"/>
          <p:cNvSpPr/>
          <p:nvPr/>
        </p:nvSpPr>
        <p:spPr>
          <a:xfrm>
            <a:off x="9253436" y="1847088"/>
            <a:ext cx="2359444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9290012" y="1901952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 / 0%</a:t>
            </a:r>
            <a:endParaRPr lang="en-US" sz="860" dirty="0"/>
          </a:p>
        </p:txBody>
      </p:sp>
      <p:sp>
        <p:nvSpPr>
          <p:cNvPr id="37" name="Shape 35"/>
          <p:cNvSpPr/>
          <p:nvPr/>
        </p:nvSpPr>
        <p:spPr>
          <a:xfrm>
            <a:off x="7086600" y="2139696"/>
            <a:ext cx="2166836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7123176" y="2194560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</a:t>
            </a:r>
            <a:endParaRPr lang="en-US" sz="860" dirty="0"/>
          </a:p>
        </p:txBody>
      </p:sp>
      <p:sp>
        <p:nvSpPr>
          <p:cNvPr id="39" name="Shape 37"/>
          <p:cNvSpPr/>
          <p:nvPr/>
        </p:nvSpPr>
        <p:spPr>
          <a:xfrm>
            <a:off x="9253436" y="2139696"/>
            <a:ext cx="2359444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9290012" y="2194560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 / 0%</a:t>
            </a:r>
            <a:endParaRPr lang="en-US" sz="860" dirty="0"/>
          </a:p>
        </p:txBody>
      </p:sp>
      <p:sp>
        <p:nvSpPr>
          <p:cNvPr id="41" name="Text 39"/>
          <p:cNvSpPr/>
          <p:nvPr/>
        </p:nvSpPr>
        <p:spPr>
          <a:xfrm>
            <a:off x="7086600" y="2596896"/>
            <a:ext cx="2926080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Interpretation</a:t>
            </a:r>
            <a:endParaRPr lang="en-US" dirty="0"/>
          </a:p>
        </p:txBody>
      </p:sp>
      <p:sp>
        <p:nvSpPr>
          <p:cNvPr id="42" name="Shape 40"/>
          <p:cNvSpPr/>
          <p:nvPr/>
        </p:nvSpPr>
        <p:spPr>
          <a:xfrm>
            <a:off x="7086600" y="2962656"/>
            <a:ext cx="292608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7104888" y="2962656"/>
            <a:ext cx="4343400" cy="224028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Without defence, every combined-attack episode succeeds.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reduces ASR from 100% to 0% in this scenario.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 maintains containment while adding an active verification path for unresolved cases.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7086600" y="5349240"/>
            <a:ext cx="4526280" cy="6583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9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Graph 2: Clean-Traffic False Positive / False Hold Rate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 results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32688"/>
            <a:ext cx="612648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Clean telemetry: episodes unnecessarily held for review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1069848" y="4581144"/>
            <a:ext cx="5504688" cy="0"/>
          </a:xfrm>
          <a:prstGeom prst="line">
            <a:avLst/>
          </a:prstGeom>
          <a:noFill/>
          <a:ln w="13970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4489704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</a:t>
            </a:r>
            <a:endParaRPr lang="en-US" sz="780" dirty="0"/>
          </a:p>
        </p:txBody>
      </p:sp>
      <p:sp>
        <p:nvSpPr>
          <p:cNvPr id="11" name="Shape 9"/>
          <p:cNvSpPr/>
          <p:nvPr/>
        </p:nvSpPr>
        <p:spPr>
          <a:xfrm>
            <a:off x="1069848" y="3035808"/>
            <a:ext cx="5504688" cy="0"/>
          </a:xfrm>
          <a:prstGeom prst="line">
            <a:avLst/>
          </a:prstGeom>
          <a:noFill/>
          <a:ln w="7620">
            <a:solidFill>
              <a:srgbClr val="DDE7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0080" y="2944368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0.5</a:t>
            </a:r>
            <a:endParaRPr lang="en-US" sz="780" dirty="0"/>
          </a:p>
        </p:txBody>
      </p:sp>
      <p:sp>
        <p:nvSpPr>
          <p:cNvPr id="13" name="Shape 11"/>
          <p:cNvSpPr/>
          <p:nvPr/>
        </p:nvSpPr>
        <p:spPr>
          <a:xfrm>
            <a:off x="1069848" y="1490472"/>
            <a:ext cx="5504688" cy="0"/>
          </a:xfrm>
          <a:prstGeom prst="line">
            <a:avLst/>
          </a:prstGeom>
          <a:noFill/>
          <a:ln w="7620">
            <a:solidFill>
              <a:srgbClr val="DDE7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1399032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</a:t>
            </a:r>
            <a:endParaRPr lang="en-US" sz="780" dirty="0"/>
          </a:p>
        </p:txBody>
      </p:sp>
      <p:sp>
        <p:nvSpPr>
          <p:cNvPr id="15" name="Shape 13"/>
          <p:cNvSpPr/>
          <p:nvPr/>
        </p:nvSpPr>
        <p:spPr>
          <a:xfrm>
            <a:off x="1658112" y="4562856"/>
            <a:ext cx="658368" cy="18288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621536" y="4315968"/>
            <a:ext cx="73152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1115568" y="4709160"/>
            <a:ext cx="1743456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</a:t>
            </a:r>
            <a:endParaRPr lang="en-US" sz="860" dirty="0"/>
          </a:p>
        </p:txBody>
      </p:sp>
      <p:sp>
        <p:nvSpPr>
          <p:cNvPr id="18" name="Shape 16"/>
          <p:cNvSpPr/>
          <p:nvPr/>
        </p:nvSpPr>
        <p:spPr>
          <a:xfrm>
            <a:off x="3493008" y="4015551"/>
            <a:ext cx="658368" cy="565593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456432" y="3768663"/>
            <a:ext cx="73152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0.18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2950464" y="4709160"/>
            <a:ext cx="1743456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only</a:t>
            </a:r>
            <a:endParaRPr lang="en-US" sz="860" dirty="0"/>
          </a:p>
        </p:txBody>
      </p:sp>
      <p:sp>
        <p:nvSpPr>
          <p:cNvPr id="21" name="Shape 19"/>
          <p:cNvSpPr/>
          <p:nvPr/>
        </p:nvSpPr>
        <p:spPr>
          <a:xfrm>
            <a:off x="5327904" y="3861017"/>
            <a:ext cx="658368" cy="720127"/>
          </a:xfrm>
          <a:prstGeom prst="rect">
            <a:avLst/>
          </a:prstGeom>
          <a:solidFill>
            <a:srgbClr val="2E86C1"/>
          </a:solidFill>
          <a:ln w="12700">
            <a:solidFill>
              <a:srgbClr val="2E86C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291328" y="3614129"/>
            <a:ext cx="73152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0.23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4785360" y="4709160"/>
            <a:ext cx="1743456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</a:t>
            </a:r>
            <a:endParaRPr lang="en-US" sz="860" dirty="0"/>
          </a:p>
        </p:txBody>
      </p:sp>
      <p:sp>
        <p:nvSpPr>
          <p:cNvPr id="24" name="Text 22"/>
          <p:cNvSpPr/>
          <p:nvPr/>
        </p:nvSpPr>
        <p:spPr>
          <a:xfrm rot="16200000">
            <a:off x="640080" y="2587752"/>
            <a:ext cx="347472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Rate</a:t>
            </a:r>
            <a:endParaRPr lang="en-US" sz="850" dirty="0"/>
          </a:p>
        </p:txBody>
      </p:sp>
      <p:sp>
        <p:nvSpPr>
          <p:cNvPr id="25" name="Shape 23"/>
          <p:cNvSpPr/>
          <p:nvPr/>
        </p:nvSpPr>
        <p:spPr>
          <a:xfrm>
            <a:off x="7086600" y="1261872"/>
            <a:ext cx="2166836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123176" y="1316736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Defence level</a:t>
            </a:r>
            <a:endParaRPr lang="en-US" sz="880" dirty="0"/>
          </a:p>
        </p:txBody>
      </p:sp>
      <p:sp>
        <p:nvSpPr>
          <p:cNvPr id="27" name="Shape 25"/>
          <p:cNvSpPr/>
          <p:nvPr/>
        </p:nvSpPr>
        <p:spPr>
          <a:xfrm>
            <a:off x="9253436" y="1261872"/>
            <a:ext cx="2359444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9290012" y="1316736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False Hold Rate</a:t>
            </a:r>
            <a:endParaRPr lang="en-US" sz="880" dirty="0"/>
          </a:p>
        </p:txBody>
      </p:sp>
      <p:sp>
        <p:nvSpPr>
          <p:cNvPr id="29" name="Shape 27"/>
          <p:cNvSpPr/>
          <p:nvPr/>
        </p:nvSpPr>
        <p:spPr>
          <a:xfrm>
            <a:off x="7086600" y="1554480"/>
            <a:ext cx="2166836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7123176" y="1609344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</a:t>
            </a:r>
            <a:endParaRPr lang="en-US" sz="860" dirty="0"/>
          </a:p>
        </p:txBody>
      </p:sp>
      <p:sp>
        <p:nvSpPr>
          <p:cNvPr id="31" name="Shape 29"/>
          <p:cNvSpPr/>
          <p:nvPr/>
        </p:nvSpPr>
        <p:spPr>
          <a:xfrm>
            <a:off x="9253436" y="1554480"/>
            <a:ext cx="2359444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9290012" y="1609344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 / 0.0%</a:t>
            </a:r>
            <a:endParaRPr lang="en-US" sz="860" dirty="0"/>
          </a:p>
        </p:txBody>
      </p:sp>
      <p:sp>
        <p:nvSpPr>
          <p:cNvPr id="33" name="Shape 31"/>
          <p:cNvSpPr/>
          <p:nvPr/>
        </p:nvSpPr>
        <p:spPr>
          <a:xfrm>
            <a:off x="7086600" y="1847088"/>
            <a:ext cx="2166836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7123176" y="1901952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only</a:t>
            </a:r>
            <a:endParaRPr lang="en-US" sz="860" dirty="0"/>
          </a:p>
        </p:txBody>
      </p:sp>
      <p:sp>
        <p:nvSpPr>
          <p:cNvPr id="35" name="Shape 33"/>
          <p:cNvSpPr/>
          <p:nvPr/>
        </p:nvSpPr>
        <p:spPr>
          <a:xfrm>
            <a:off x="9253436" y="1847088"/>
            <a:ext cx="2359444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9290012" y="1901952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0.183 / 18.3%</a:t>
            </a:r>
            <a:endParaRPr lang="en-US" sz="860" dirty="0"/>
          </a:p>
        </p:txBody>
      </p:sp>
      <p:sp>
        <p:nvSpPr>
          <p:cNvPr id="37" name="Shape 35"/>
          <p:cNvSpPr/>
          <p:nvPr/>
        </p:nvSpPr>
        <p:spPr>
          <a:xfrm>
            <a:off x="7086600" y="2139696"/>
            <a:ext cx="2166836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7123176" y="2194560"/>
            <a:ext cx="2093684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</a:t>
            </a:r>
            <a:endParaRPr lang="en-US" sz="860" dirty="0"/>
          </a:p>
        </p:txBody>
      </p:sp>
      <p:sp>
        <p:nvSpPr>
          <p:cNvPr id="39" name="Shape 37"/>
          <p:cNvSpPr/>
          <p:nvPr/>
        </p:nvSpPr>
        <p:spPr>
          <a:xfrm>
            <a:off x="9253436" y="2139696"/>
            <a:ext cx="2359444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9290012" y="2194560"/>
            <a:ext cx="2286292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0.233 / 23.3%</a:t>
            </a:r>
            <a:endParaRPr lang="en-US" sz="860" dirty="0"/>
          </a:p>
        </p:txBody>
      </p:sp>
      <p:sp>
        <p:nvSpPr>
          <p:cNvPr id="41" name="Text 39"/>
          <p:cNvSpPr/>
          <p:nvPr/>
        </p:nvSpPr>
        <p:spPr>
          <a:xfrm>
            <a:off x="7086600" y="2596896"/>
            <a:ext cx="2926080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Interpretation</a:t>
            </a:r>
            <a:endParaRPr lang="en-US" dirty="0"/>
          </a:p>
        </p:txBody>
      </p:sp>
      <p:sp>
        <p:nvSpPr>
          <p:cNvPr id="42" name="Shape 40"/>
          <p:cNvSpPr/>
          <p:nvPr/>
        </p:nvSpPr>
        <p:spPr>
          <a:xfrm>
            <a:off x="7086600" y="2962656"/>
            <a:ext cx="292608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7104888" y="2962656"/>
            <a:ext cx="4343400" cy="224028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4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 produces no review actions because no checks are active.</a:t>
            </a:r>
            <a:endParaRPr lang="en-US" sz="127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4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introduces some unnecessary holds on clean traffic.</a:t>
            </a:r>
            <a:endParaRPr lang="en-US" sz="127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4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 increases review activity slightly, reflecting a security–operational trade-off.</a:t>
            </a:r>
            <a:endParaRPr lang="en-US" sz="1270" dirty="0"/>
          </a:p>
        </p:txBody>
      </p:sp>
      <p:sp>
        <p:nvSpPr>
          <p:cNvPr id="44" name="Text 42"/>
          <p:cNvSpPr/>
          <p:nvPr/>
        </p:nvSpPr>
        <p:spPr>
          <a:xfrm>
            <a:off x="7086600" y="5349240"/>
            <a:ext cx="4526280" cy="6583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9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Graph 3: Overt vs Stealthy Prompt Injection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 results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32688"/>
            <a:ext cx="612648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Prompt-injection-only scenario: attack success by attack style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1069848" y="4581144"/>
            <a:ext cx="5504688" cy="0"/>
          </a:xfrm>
          <a:prstGeom prst="line">
            <a:avLst/>
          </a:prstGeom>
          <a:noFill/>
          <a:ln w="13970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4489704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</a:t>
            </a:r>
            <a:endParaRPr lang="en-US" sz="780" dirty="0"/>
          </a:p>
        </p:txBody>
      </p:sp>
      <p:sp>
        <p:nvSpPr>
          <p:cNvPr id="11" name="Shape 9"/>
          <p:cNvSpPr/>
          <p:nvPr/>
        </p:nvSpPr>
        <p:spPr>
          <a:xfrm>
            <a:off x="1069848" y="3035808"/>
            <a:ext cx="5504688" cy="0"/>
          </a:xfrm>
          <a:prstGeom prst="line">
            <a:avLst/>
          </a:prstGeom>
          <a:noFill/>
          <a:ln w="7620">
            <a:solidFill>
              <a:srgbClr val="DDE7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0080" y="2944368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0.5</a:t>
            </a:r>
            <a:endParaRPr lang="en-US" sz="780" dirty="0"/>
          </a:p>
        </p:txBody>
      </p:sp>
      <p:sp>
        <p:nvSpPr>
          <p:cNvPr id="13" name="Shape 11"/>
          <p:cNvSpPr/>
          <p:nvPr/>
        </p:nvSpPr>
        <p:spPr>
          <a:xfrm>
            <a:off x="1069848" y="1490472"/>
            <a:ext cx="5504688" cy="0"/>
          </a:xfrm>
          <a:prstGeom prst="line">
            <a:avLst/>
          </a:prstGeom>
          <a:noFill/>
          <a:ln w="7620">
            <a:solidFill>
              <a:srgbClr val="DDE7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1399032"/>
            <a:ext cx="320040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</a:t>
            </a:r>
            <a:endParaRPr lang="en-US" sz="780" dirty="0"/>
          </a:p>
        </p:txBody>
      </p:sp>
      <p:sp>
        <p:nvSpPr>
          <p:cNvPr id="15" name="Shape 13"/>
          <p:cNvSpPr/>
          <p:nvPr/>
        </p:nvSpPr>
        <p:spPr>
          <a:xfrm>
            <a:off x="1653540" y="1490472"/>
            <a:ext cx="292608" cy="3090672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653540" y="1243584"/>
            <a:ext cx="292608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1.00</a:t>
            </a:r>
            <a:endParaRPr lang="en-US" sz="750" dirty="0"/>
          </a:p>
        </p:txBody>
      </p:sp>
      <p:sp>
        <p:nvSpPr>
          <p:cNvPr id="17" name="Shape 15"/>
          <p:cNvSpPr/>
          <p:nvPr/>
        </p:nvSpPr>
        <p:spPr>
          <a:xfrm>
            <a:off x="2028444" y="1490472"/>
            <a:ext cx="292608" cy="3090672"/>
          </a:xfrm>
          <a:prstGeom prst="rect">
            <a:avLst/>
          </a:prstGeom>
          <a:solidFill>
            <a:srgbClr val="7B3FA0"/>
          </a:solidFill>
          <a:ln w="12700">
            <a:solidFill>
              <a:srgbClr val="7B3FA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028444" y="1243584"/>
            <a:ext cx="292608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1.00</a:t>
            </a:r>
            <a:endParaRPr lang="en-US" sz="750" dirty="0"/>
          </a:p>
        </p:txBody>
      </p:sp>
      <p:sp>
        <p:nvSpPr>
          <p:cNvPr id="19" name="Text 17"/>
          <p:cNvSpPr/>
          <p:nvPr/>
        </p:nvSpPr>
        <p:spPr>
          <a:xfrm>
            <a:off x="1088136" y="4709160"/>
            <a:ext cx="1798320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</a:t>
            </a:r>
            <a:endParaRPr lang="en-US" sz="860" dirty="0"/>
          </a:p>
        </p:txBody>
      </p:sp>
      <p:sp>
        <p:nvSpPr>
          <p:cNvPr id="20" name="Shape 18"/>
          <p:cNvSpPr/>
          <p:nvPr/>
        </p:nvSpPr>
        <p:spPr>
          <a:xfrm>
            <a:off x="3488436" y="4562856"/>
            <a:ext cx="292608" cy="18288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488436" y="4315968"/>
            <a:ext cx="292608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</a:t>
            </a:r>
            <a:endParaRPr lang="en-US" sz="750" dirty="0"/>
          </a:p>
        </p:txBody>
      </p:sp>
      <p:sp>
        <p:nvSpPr>
          <p:cNvPr id="22" name="Shape 20"/>
          <p:cNvSpPr/>
          <p:nvPr/>
        </p:nvSpPr>
        <p:spPr>
          <a:xfrm>
            <a:off x="3863340" y="4324618"/>
            <a:ext cx="292608" cy="256526"/>
          </a:xfrm>
          <a:prstGeom prst="rect">
            <a:avLst/>
          </a:prstGeom>
          <a:solidFill>
            <a:srgbClr val="7B3FA0"/>
          </a:solidFill>
          <a:ln w="12700">
            <a:solidFill>
              <a:srgbClr val="7B3FA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863340" y="4077730"/>
            <a:ext cx="292608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0.08</a:t>
            </a:r>
            <a:endParaRPr lang="en-US" sz="750" dirty="0"/>
          </a:p>
        </p:txBody>
      </p:sp>
      <p:sp>
        <p:nvSpPr>
          <p:cNvPr id="24" name="Text 22"/>
          <p:cNvSpPr/>
          <p:nvPr/>
        </p:nvSpPr>
        <p:spPr>
          <a:xfrm>
            <a:off x="2923032" y="4709160"/>
            <a:ext cx="1798320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only</a:t>
            </a:r>
            <a:endParaRPr lang="en-US" sz="860" dirty="0"/>
          </a:p>
        </p:txBody>
      </p:sp>
      <p:sp>
        <p:nvSpPr>
          <p:cNvPr id="25" name="Shape 23"/>
          <p:cNvSpPr/>
          <p:nvPr/>
        </p:nvSpPr>
        <p:spPr>
          <a:xfrm>
            <a:off x="5323332" y="4562856"/>
            <a:ext cx="292608" cy="18288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323332" y="4315968"/>
            <a:ext cx="292608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</a:t>
            </a:r>
            <a:endParaRPr lang="en-US" sz="750" dirty="0"/>
          </a:p>
        </p:txBody>
      </p:sp>
      <p:sp>
        <p:nvSpPr>
          <p:cNvPr id="27" name="Shape 25"/>
          <p:cNvSpPr/>
          <p:nvPr/>
        </p:nvSpPr>
        <p:spPr>
          <a:xfrm>
            <a:off x="5698236" y="4562856"/>
            <a:ext cx="292608" cy="18288"/>
          </a:xfrm>
          <a:prstGeom prst="rect">
            <a:avLst/>
          </a:prstGeom>
          <a:solidFill>
            <a:srgbClr val="7B3FA0"/>
          </a:solidFill>
          <a:ln w="12700">
            <a:solidFill>
              <a:srgbClr val="7B3FA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698236" y="4315968"/>
            <a:ext cx="292608" cy="16459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" b="1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</a:t>
            </a:r>
            <a:endParaRPr lang="en-US" sz="750" dirty="0"/>
          </a:p>
        </p:txBody>
      </p:sp>
      <p:sp>
        <p:nvSpPr>
          <p:cNvPr id="29" name="Text 27"/>
          <p:cNvSpPr/>
          <p:nvPr/>
        </p:nvSpPr>
        <p:spPr>
          <a:xfrm>
            <a:off x="4757928" y="4709160"/>
            <a:ext cx="1798320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</a:t>
            </a:r>
            <a:endParaRPr lang="en-US" sz="860" dirty="0"/>
          </a:p>
        </p:txBody>
      </p:sp>
      <p:sp>
        <p:nvSpPr>
          <p:cNvPr id="30" name="Shape 28"/>
          <p:cNvSpPr/>
          <p:nvPr/>
        </p:nvSpPr>
        <p:spPr>
          <a:xfrm>
            <a:off x="3749040" y="1380744"/>
            <a:ext cx="146304" cy="109728"/>
          </a:xfrm>
          <a:prstGeom prst="rect">
            <a:avLst/>
          </a:prstGeom>
          <a:solidFill>
            <a:srgbClr val="B13A2E"/>
          </a:solidFill>
          <a:ln w="12700">
            <a:solidFill>
              <a:srgbClr val="B13A2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3950208" y="1344168"/>
            <a:ext cx="1051560" cy="18288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Overt attack</a:t>
            </a:r>
            <a:endParaRPr lang="en-US" sz="860" dirty="0"/>
          </a:p>
        </p:txBody>
      </p:sp>
      <p:sp>
        <p:nvSpPr>
          <p:cNvPr id="32" name="Shape 30"/>
          <p:cNvSpPr/>
          <p:nvPr/>
        </p:nvSpPr>
        <p:spPr>
          <a:xfrm>
            <a:off x="5056632" y="1380744"/>
            <a:ext cx="146304" cy="109728"/>
          </a:xfrm>
          <a:prstGeom prst="rect">
            <a:avLst/>
          </a:prstGeom>
          <a:solidFill>
            <a:srgbClr val="7B3FA0"/>
          </a:solidFill>
          <a:ln w="12700">
            <a:solidFill>
              <a:srgbClr val="7B3FA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257800" y="1344168"/>
            <a:ext cx="1234440" cy="18288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Stealthy attack</a:t>
            </a:r>
            <a:endParaRPr lang="en-US" sz="860" dirty="0"/>
          </a:p>
        </p:txBody>
      </p:sp>
      <p:sp>
        <p:nvSpPr>
          <p:cNvPr id="34" name="Text 32"/>
          <p:cNvSpPr/>
          <p:nvPr/>
        </p:nvSpPr>
        <p:spPr>
          <a:xfrm rot="16200000">
            <a:off x="640080" y="2587752"/>
            <a:ext cx="347472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Rate</a:t>
            </a:r>
            <a:endParaRPr lang="en-US" sz="850" dirty="0"/>
          </a:p>
        </p:txBody>
      </p:sp>
      <p:sp>
        <p:nvSpPr>
          <p:cNvPr id="35" name="Shape 33"/>
          <p:cNvSpPr/>
          <p:nvPr/>
        </p:nvSpPr>
        <p:spPr>
          <a:xfrm>
            <a:off x="7086600" y="1261872"/>
            <a:ext cx="1572287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7123176" y="1316736"/>
            <a:ext cx="149913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Defence level</a:t>
            </a:r>
            <a:endParaRPr lang="en-US" sz="880" dirty="0"/>
          </a:p>
        </p:txBody>
      </p:sp>
      <p:sp>
        <p:nvSpPr>
          <p:cNvPr id="37" name="Shape 35"/>
          <p:cNvSpPr/>
          <p:nvPr/>
        </p:nvSpPr>
        <p:spPr>
          <a:xfrm>
            <a:off x="8658887" y="1261872"/>
            <a:ext cx="1476997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8695463" y="1316736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Overt attack</a:t>
            </a:r>
            <a:endParaRPr lang="en-US" sz="880" dirty="0"/>
          </a:p>
        </p:txBody>
      </p:sp>
      <p:sp>
        <p:nvSpPr>
          <p:cNvPr id="39" name="Shape 37"/>
          <p:cNvSpPr/>
          <p:nvPr/>
        </p:nvSpPr>
        <p:spPr>
          <a:xfrm>
            <a:off x="10135883" y="1261872"/>
            <a:ext cx="1476997" cy="292608"/>
          </a:xfrm>
          <a:prstGeom prst="rect">
            <a:avLst/>
          </a:prstGeom>
          <a:solidFill>
            <a:srgbClr val="0B1F3A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10172459" y="1316736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Stealthy attack</a:t>
            </a:r>
            <a:endParaRPr lang="en-US" sz="880" dirty="0"/>
          </a:p>
        </p:txBody>
      </p:sp>
      <p:sp>
        <p:nvSpPr>
          <p:cNvPr id="41" name="Shape 39"/>
          <p:cNvSpPr/>
          <p:nvPr/>
        </p:nvSpPr>
        <p:spPr>
          <a:xfrm>
            <a:off x="7086600" y="1554480"/>
            <a:ext cx="157228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7123176" y="1609344"/>
            <a:ext cx="149913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defence</a:t>
            </a:r>
            <a:endParaRPr lang="en-US" sz="860" dirty="0"/>
          </a:p>
        </p:txBody>
      </p:sp>
      <p:sp>
        <p:nvSpPr>
          <p:cNvPr id="43" name="Shape 41"/>
          <p:cNvSpPr/>
          <p:nvPr/>
        </p:nvSpPr>
        <p:spPr>
          <a:xfrm>
            <a:off x="8658887" y="1554480"/>
            <a:ext cx="147699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8695463" y="1609344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1.00 / 100%</a:t>
            </a:r>
            <a:endParaRPr lang="en-US" sz="860" dirty="0"/>
          </a:p>
        </p:txBody>
      </p:sp>
      <p:sp>
        <p:nvSpPr>
          <p:cNvPr id="45" name="Shape 43"/>
          <p:cNvSpPr/>
          <p:nvPr/>
        </p:nvSpPr>
        <p:spPr>
          <a:xfrm>
            <a:off x="10135883" y="1554480"/>
            <a:ext cx="147699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10172459" y="1609344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1.00 / 100%</a:t>
            </a:r>
            <a:endParaRPr lang="en-US" sz="860" dirty="0"/>
          </a:p>
        </p:txBody>
      </p:sp>
      <p:sp>
        <p:nvSpPr>
          <p:cNvPr id="47" name="Shape 45"/>
          <p:cNvSpPr/>
          <p:nvPr/>
        </p:nvSpPr>
        <p:spPr>
          <a:xfrm>
            <a:off x="7086600" y="1847088"/>
            <a:ext cx="157228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7123176" y="1901952"/>
            <a:ext cx="149913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only</a:t>
            </a:r>
            <a:endParaRPr lang="en-US" sz="860" dirty="0"/>
          </a:p>
        </p:txBody>
      </p:sp>
      <p:sp>
        <p:nvSpPr>
          <p:cNvPr id="49" name="Shape 47"/>
          <p:cNvSpPr/>
          <p:nvPr/>
        </p:nvSpPr>
        <p:spPr>
          <a:xfrm>
            <a:off x="8658887" y="1847088"/>
            <a:ext cx="147699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8695463" y="1901952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 / 0%</a:t>
            </a:r>
            <a:endParaRPr lang="en-US" sz="860" dirty="0"/>
          </a:p>
        </p:txBody>
      </p:sp>
      <p:sp>
        <p:nvSpPr>
          <p:cNvPr id="51" name="Shape 49"/>
          <p:cNvSpPr/>
          <p:nvPr/>
        </p:nvSpPr>
        <p:spPr>
          <a:xfrm>
            <a:off x="10135883" y="1847088"/>
            <a:ext cx="147699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10172459" y="1901952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0.083 / 8.3%</a:t>
            </a:r>
            <a:endParaRPr lang="en-US" sz="860" dirty="0"/>
          </a:p>
        </p:txBody>
      </p:sp>
      <p:sp>
        <p:nvSpPr>
          <p:cNvPr id="53" name="Shape 51"/>
          <p:cNvSpPr/>
          <p:nvPr/>
        </p:nvSpPr>
        <p:spPr>
          <a:xfrm>
            <a:off x="7086600" y="2139696"/>
            <a:ext cx="157228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7123176" y="2194560"/>
            <a:ext cx="149913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</a:t>
            </a:r>
            <a:endParaRPr lang="en-US" sz="860" dirty="0"/>
          </a:p>
        </p:txBody>
      </p:sp>
      <p:sp>
        <p:nvSpPr>
          <p:cNvPr id="55" name="Shape 53"/>
          <p:cNvSpPr/>
          <p:nvPr/>
        </p:nvSpPr>
        <p:spPr>
          <a:xfrm>
            <a:off x="8658887" y="2139696"/>
            <a:ext cx="147699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8695463" y="2194560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 / 0%</a:t>
            </a:r>
            <a:endParaRPr lang="en-US" sz="860" dirty="0"/>
          </a:p>
        </p:txBody>
      </p:sp>
      <p:sp>
        <p:nvSpPr>
          <p:cNvPr id="57" name="Shape 55"/>
          <p:cNvSpPr/>
          <p:nvPr/>
        </p:nvSpPr>
        <p:spPr>
          <a:xfrm>
            <a:off x="10135883" y="2139696"/>
            <a:ext cx="1476997" cy="292608"/>
          </a:xfrm>
          <a:prstGeom prst="rect">
            <a:avLst/>
          </a:prstGeom>
          <a:solidFill>
            <a:srgbClr val="FFFFFF"/>
          </a:solidFill>
          <a:ln w="635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10172459" y="2194560"/>
            <a:ext cx="1403845" cy="2011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3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0.00 / 0%</a:t>
            </a:r>
            <a:endParaRPr lang="en-US" sz="860" dirty="0"/>
          </a:p>
        </p:txBody>
      </p:sp>
      <p:sp>
        <p:nvSpPr>
          <p:cNvPr id="59" name="Text 57"/>
          <p:cNvSpPr/>
          <p:nvPr/>
        </p:nvSpPr>
        <p:spPr>
          <a:xfrm>
            <a:off x="7086600" y="2596896"/>
            <a:ext cx="2926080" cy="34747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2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Interpretation</a:t>
            </a:r>
            <a:endParaRPr lang="en-US" sz="1100" dirty="0"/>
          </a:p>
        </p:txBody>
      </p:sp>
      <p:sp>
        <p:nvSpPr>
          <p:cNvPr id="60" name="Shape 58"/>
          <p:cNvSpPr/>
          <p:nvPr/>
        </p:nvSpPr>
        <p:spPr>
          <a:xfrm>
            <a:off x="7086600" y="2962656"/>
            <a:ext cx="292608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1" name="Text 59"/>
          <p:cNvSpPr/>
          <p:nvPr/>
        </p:nvSpPr>
        <p:spPr>
          <a:xfrm>
            <a:off x="7104888" y="2962656"/>
            <a:ext cx="4343400" cy="224028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Both overt and stealthy attacks succeed without defence.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D1–D3 blocks overt attacks but leaves a small residual risk for stealthy prompts.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Full D1–D4 contains the residual stealthy cases through additional verification.</a:t>
            </a:r>
            <a:endParaRPr lang="en-US" sz="1600" dirty="0"/>
          </a:p>
        </p:txBody>
      </p:sp>
      <p:sp>
        <p:nvSpPr>
          <p:cNvPr id="62" name="Text 60"/>
          <p:cNvSpPr/>
          <p:nvPr/>
        </p:nvSpPr>
        <p:spPr>
          <a:xfrm>
            <a:off x="7086600" y="5349240"/>
            <a:ext cx="4526280" cy="65836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9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Discussion of Main Findings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87552"/>
            <a:ext cx="10972800" cy="41148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 fontScale="92500" lnSpcReduction="2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results show that layered verification can significantly reduce attack success, but stronger controls introduce a measurable review burden on clean traffic.</a:t>
            </a:r>
            <a:endParaRPr lang="en-US" sz="1420" dirty="0"/>
          </a:p>
        </p:txBody>
      </p:sp>
      <p:sp>
        <p:nvSpPr>
          <p:cNvPr id="9" name="Text 7"/>
          <p:cNvSpPr/>
          <p:nvPr/>
        </p:nvSpPr>
        <p:spPr>
          <a:xfrm>
            <a:off x="777240" y="1664208"/>
            <a:ext cx="128016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 1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2194560" y="1664208"/>
            <a:ext cx="905256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Attack containment improved substantially: combined-attack success fell from 100% under no defence to 0% under D1–D3 and full D1–D4.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77240" y="2532888"/>
            <a:ext cx="128016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 2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2194560" y="2532888"/>
            <a:ext cx="905256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Stealthy prompt injection is more difficult than overt prompt injection; D1–D3 left 8.3% residual success in the prompt-injection-only setting.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77240" y="3401568"/>
            <a:ext cx="128016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 3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2194560" y="3401568"/>
            <a:ext cx="905256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D4 reduced the residual stealthy prompt-injection success to 0% in the evaluated prompt-injection-only scenario.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77240" y="4270248"/>
            <a:ext cx="128016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80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Finding 4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2194560" y="4270248"/>
            <a:ext cx="905256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full framework increases clean-traffic review rate to 23.3%, showing the need to balance security sensitivity with operational efficiency.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188720" y="5468112"/>
            <a:ext cx="9738360" cy="4572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 and Contribution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94360" y="987552"/>
            <a:ext cx="1371600" cy="29260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dirty="0"/>
          </a:p>
        </p:txBody>
      </p:sp>
      <p:sp>
        <p:nvSpPr>
          <p:cNvPr id="9" name="Shape 7"/>
          <p:cNvSpPr/>
          <p:nvPr/>
        </p:nvSpPr>
        <p:spPr>
          <a:xfrm>
            <a:off x="594360" y="1298448"/>
            <a:ext cx="137160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85800" y="1417320"/>
            <a:ext cx="5303520" cy="288036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Prompt injection can create cross-layer security risk when LLM outputs influence UAV routing decisions.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D1–D4 framework combines prompt-level, route-level, behavioural and active verification controls.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Simulation results demonstrate strong containment of combined and prompt-injection attacks under the evaluated settings.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framework also reveals an important operational trade-off: stronger verification can increase clean-traffic review rates.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492240" y="923544"/>
            <a:ext cx="2788920" cy="356616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Original contribution</a:t>
            </a:r>
            <a:endParaRPr lang="en-US" dirty="0"/>
          </a:p>
        </p:txBody>
      </p:sp>
      <p:sp>
        <p:nvSpPr>
          <p:cNvPr id="12" name="Shape 10"/>
          <p:cNvSpPr/>
          <p:nvPr/>
        </p:nvSpPr>
        <p:spPr>
          <a:xfrm>
            <a:off x="6492240" y="1298448"/>
            <a:ext cx="2103120" cy="0"/>
          </a:xfrm>
          <a:prstGeom prst="line">
            <a:avLst/>
          </a:prstGeom>
          <a:noFill/>
          <a:ln w="15240">
            <a:solidFill>
              <a:srgbClr val="0F6B7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583680" y="1417320"/>
            <a:ext cx="4754880" cy="219456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routing-specific security framework for LLM-assisted UAV swarm networks.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Integration of AI-level prompt detection with network-level validation and behavioural monitoring.</a:t>
            </a:r>
            <a:endParaRPr lang="en-US" sz="1600" dirty="0"/>
          </a:p>
          <a:p>
            <a:pPr marL="177800" indent="-177800">
              <a:spcBef>
                <a:spcPts val="0"/>
              </a:spcBef>
              <a:spcAft>
                <a:spcPts val="0"/>
              </a:spcAft>
              <a:buSzPct val="100000"/>
              <a:buChar char="•"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 active verification layer that uses independent corroboration, probe verification and operator-review escalation.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583680" y="4160520"/>
            <a:ext cx="2011680" cy="256032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F6B7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Core principle</a:t>
            </a: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6583680" y="4526280"/>
            <a:ext cx="4663440" cy="77724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 not blindly trust AI-generated routing decisions; verify them continuously before and during UAV network operations.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B1F3A"/>
          </a:solidFill>
          <a:ln w="12700">
            <a:solidFill>
              <a:srgbClr val="0B1F3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20040"/>
            <a:ext cx="8778240" cy="384048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solidFill>
                  <a:srgbClr val="0B1F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9464040" y="347472"/>
            <a:ext cx="2148840" cy="237744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Selected sources</a:t>
            </a:r>
            <a:endParaRPr lang="en-US" sz="950" dirty="0"/>
          </a:p>
        </p:txBody>
      </p:sp>
      <p:sp>
        <p:nvSpPr>
          <p:cNvPr id="5" name="Shape 3"/>
          <p:cNvSpPr/>
          <p:nvPr/>
        </p:nvSpPr>
        <p:spPr>
          <a:xfrm>
            <a:off x="502920" y="804672"/>
            <a:ext cx="11183112" cy="0"/>
          </a:xfrm>
          <a:prstGeom prst="line">
            <a:avLst/>
          </a:prstGeom>
          <a:noFill/>
          <a:ln w="12700">
            <a:solidFill>
              <a:srgbClr val="D6E4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8778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11155680" y="6473952"/>
            <a:ext cx="548640" cy="22860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/>
          <a:lstStyle/>
          <a:p>
            <a:pPr marL="0" indent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50" dirty="0">
                <a:solidFill>
                  <a:srgbClr val="5B677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14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502920" y="501904"/>
            <a:ext cx="10881360" cy="4846320"/>
          </a:xfrm>
          <a:prstGeom prst="rect">
            <a:avLst/>
          </a:prstGeom>
          <a:noFill/>
          <a:ln/>
        </p:spPr>
        <p:txBody>
          <a:bodyPr wrap="square" lIns="36576" tIns="18288" rIns="36576" bIns="18288" rtlCol="0"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[1] Oubbati et al., “Routing in Flying Ad Hoc Networks,” IEEE Access, 2019.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[2] Benfriha et al., “Routing Attacks in FANETs,” SDS, 2024.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[3] Mughal et al., “ML-Based Intrusion Detection for UAV Swarms,” IEEE CNS, 2023.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[4] Ferrag et al., “LLM and AI Agents for Autonomous Systems,” IEEE OJ-ITS, 2026.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[5] Tian et al., “UAVs Meet LLMs,” Information Fusion, 2025.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[6] Duarte et al., “Systematic Review of Prompt Injection Attacks,” IEEE Access, 2026.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[7] OWASP, “LLM01:2025 Prompt Injection,” OWASP GenAI Security Project, 2025.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[8] Zeng et al., “UAVIDS-2025 Dataset for UAV IDS,” IEEE CNS, 2025.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[9] Emami et al., “LLM-Centric Agentic AI for UAV Swarms,” arXiv:2607.09756, 2026.</a:t>
            </a: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rgbClr val="0B1F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[10] Ferrag et al., “α³-SecBench for LLM-based UAV Agents,” arXiv:2601.18754, 2026.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3" y="1401069"/>
            <a:ext cx="10869017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04000"/>
              </a:lnSpc>
            </a:pPr>
            <a:r>
              <a:rPr lang="en-US" sz="3667" kern="0" spc="-37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Thank You</a:t>
            </a:r>
            <a:endParaRPr lang="en-US" sz="3667" dirty="0"/>
          </a:p>
        </p:txBody>
      </p:sp>
      <p:sp>
        <p:nvSpPr>
          <p:cNvPr id="3" name="Text 1"/>
          <p:cNvSpPr/>
          <p:nvPr/>
        </p:nvSpPr>
        <p:spPr>
          <a:xfrm>
            <a:off x="661493" y="2275186"/>
            <a:ext cx="10869017" cy="815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04000"/>
              </a:lnSpc>
            </a:pPr>
            <a:r>
              <a:rPr lang="en-US" sz="5133" kern="0" spc="-52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Questions &amp; Discussion</a:t>
            </a:r>
            <a:endParaRPr lang="en-US" sz="5133" dirty="0"/>
          </a:p>
        </p:txBody>
      </p:sp>
      <p:sp>
        <p:nvSpPr>
          <p:cNvPr id="4" name="Shape 2"/>
          <p:cNvSpPr/>
          <p:nvPr/>
        </p:nvSpPr>
        <p:spPr>
          <a:xfrm>
            <a:off x="661493" y="3421063"/>
            <a:ext cx="10869017" cy="25400"/>
          </a:xfrm>
          <a:prstGeom prst="roundRect">
            <a:avLst>
              <a:gd name="adj" fmla="val 50000"/>
            </a:avLst>
          </a:prstGeom>
          <a:solidFill>
            <a:srgbClr val="5B6E8C">
              <a:alpha val="50000"/>
            </a:srgbClr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661493" y="3895328"/>
            <a:ext cx="520392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04000"/>
              </a:lnSpc>
            </a:pPr>
            <a:r>
              <a:rPr lang="en-US" kern="0" spc="-19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Presented by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61493" y="4379615"/>
            <a:ext cx="5203924" cy="6048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3000"/>
              </a:lnSpc>
            </a:pPr>
            <a:r>
              <a:rPr lang="en-US" sz="1467" b="1" dirty="0">
                <a:solidFill>
                  <a:srgbClr val="5B6E8C"/>
                </a:solidFill>
                <a:ea typeface="Manrope Bold" pitchFamily="34" charset="-122"/>
                <a:cs typeface="Manrope Bold" pitchFamily="34" charset="-120"/>
              </a:rPr>
              <a:t>Naymul Hasnat</a:t>
            </a:r>
            <a:endParaRPr lang="en-US" sz="1467" dirty="0"/>
          </a:p>
          <a:p>
            <a:pPr>
              <a:lnSpc>
                <a:spcPct val="133000"/>
              </a:lnSpc>
            </a:pPr>
            <a:r>
              <a:rPr lang="en-US" sz="1467" dirty="0">
                <a:solidFill>
                  <a:srgbClr val="5B6E8C"/>
                </a:solidFill>
                <a:ea typeface="Manrope" pitchFamily="34" charset="-122"/>
                <a:cs typeface="Manrope" pitchFamily="34" charset="-120"/>
              </a:rPr>
              <a:t>MSc Cybersecurity &amp; Digital Forensics</a:t>
            </a:r>
            <a:endParaRPr lang="en-US" sz="1467" dirty="0"/>
          </a:p>
        </p:txBody>
      </p:sp>
      <p:sp>
        <p:nvSpPr>
          <p:cNvPr id="7" name="Text 5"/>
          <p:cNvSpPr/>
          <p:nvPr/>
        </p:nvSpPr>
        <p:spPr>
          <a:xfrm>
            <a:off x="6332935" y="3895328"/>
            <a:ext cx="520392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04000"/>
              </a:lnSpc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332935" y="4379615"/>
            <a:ext cx="5203924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3000"/>
              </a:lnSpc>
            </a:pPr>
            <a:endParaRPr lang="en-US" sz="14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1934</Words>
  <Application>Microsoft Office PowerPoint</Application>
  <PresentationFormat>Widescreen</PresentationFormat>
  <Paragraphs>255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Alexandria Medium</vt:lpstr>
      <vt:lpstr>Aptos</vt:lpstr>
      <vt:lpstr>Aptos Display</vt:lpstr>
      <vt:lpstr>Arial</vt:lpstr>
      <vt:lpstr>Calibri</vt:lpstr>
      <vt:lpstr>Manrope</vt:lpstr>
      <vt:lpstr>Manrope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Security Framework for Detecting Prompt-Injection-Induced Routing Manipulation in AI-Assisted UAV Swarm Networks</dc:title>
  <dc:subject>MSc Cyber Security and Digital Forensics</dc:subject>
  <dc:creator>Naymul Hasnat</dc:creator>
  <cp:lastModifiedBy>Naymul Hasnat (2432483)</cp:lastModifiedBy>
  <cp:revision>6</cp:revision>
  <dcterms:created xsi:type="dcterms:W3CDTF">2026-09-30T03:44:10Z</dcterms:created>
  <dcterms:modified xsi:type="dcterms:W3CDTF">2026-09-30T10:24:56Z</dcterms:modified>
</cp:coreProperties>
</file>