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7" r:id="rId2"/>
    <p:sldId id="294" r:id="rId3"/>
    <p:sldId id="258" r:id="rId4"/>
    <p:sldId id="259" r:id="rId5"/>
    <p:sldId id="260" r:id="rId6"/>
    <p:sldId id="261" r:id="rId7"/>
    <p:sldId id="279" r:id="rId8"/>
    <p:sldId id="262" r:id="rId9"/>
    <p:sldId id="263" r:id="rId10"/>
    <p:sldId id="284" r:id="rId11"/>
    <p:sldId id="290" r:id="rId12"/>
    <p:sldId id="264" r:id="rId13"/>
    <p:sldId id="282" r:id="rId14"/>
    <p:sldId id="265" r:id="rId15"/>
    <p:sldId id="266" r:id="rId16"/>
    <p:sldId id="296" r:id="rId17"/>
    <p:sldId id="292" r:id="rId18"/>
    <p:sldId id="291" r:id="rId19"/>
    <p:sldId id="267" r:id="rId20"/>
    <p:sldId id="297" r:id="rId21"/>
    <p:sldId id="272" r:id="rId22"/>
    <p:sldId id="276" r:id="rId23"/>
    <p:sldId id="269" r:id="rId24"/>
    <p:sldId id="295" r:id="rId25"/>
    <p:sldId id="270" r:id="rId26"/>
    <p:sldId id="274" r:id="rId27"/>
    <p:sldId id="286" r:id="rId28"/>
    <p:sldId id="287" r:id="rId29"/>
    <p:sldId id="293" r:id="rId30"/>
    <p:sldId id="275" r:id="rId31"/>
    <p:sldId id="271" r:id="rId32"/>
    <p:sldId id="288" r:id="rId33"/>
    <p:sldId id="285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7087" autoAdjust="0"/>
  </p:normalViewPr>
  <p:slideViewPr>
    <p:cSldViewPr>
      <p:cViewPr varScale="1">
        <p:scale>
          <a:sx n="73" d="100"/>
          <a:sy n="73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85E745-7DC0-4D71-A095-96725D4F8DAB}" type="datetimeFigureOut">
              <a:rPr lang="en-GB" smtClean="0"/>
              <a:t>14/01/2020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6D36CB-CEAE-4458-89DE-2FBFCDCF69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6270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6D36CB-CEAE-4458-89DE-2FBFCDCF696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6893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03790-1DA1-4A99-92F9-294F262056C3}" type="datetimeFigureOut">
              <a:rPr lang="en-GB" smtClean="0"/>
              <a:t>14/01/2020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148C8-2C1D-4591-B93D-04E6B1844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359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03790-1DA1-4A99-92F9-294F262056C3}" type="datetimeFigureOut">
              <a:rPr lang="en-GB" smtClean="0"/>
              <a:t>14/01/2020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148C8-2C1D-4591-B93D-04E6B1844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217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03790-1DA1-4A99-92F9-294F262056C3}" type="datetimeFigureOut">
              <a:rPr lang="en-GB" smtClean="0"/>
              <a:t>14/01/2020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148C8-2C1D-4591-B93D-04E6B1844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306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03790-1DA1-4A99-92F9-294F262056C3}" type="datetimeFigureOut">
              <a:rPr lang="en-GB" smtClean="0"/>
              <a:t>14/01/2020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148C8-2C1D-4591-B93D-04E6B1844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18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03790-1DA1-4A99-92F9-294F262056C3}" type="datetimeFigureOut">
              <a:rPr lang="en-GB" smtClean="0"/>
              <a:t>14/01/2020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148C8-2C1D-4591-B93D-04E6B1844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059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03790-1DA1-4A99-92F9-294F262056C3}" type="datetimeFigureOut">
              <a:rPr lang="en-GB" smtClean="0"/>
              <a:t>14/01/2020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148C8-2C1D-4591-B93D-04E6B1844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181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03790-1DA1-4A99-92F9-294F262056C3}" type="datetimeFigureOut">
              <a:rPr lang="en-GB" smtClean="0"/>
              <a:t>14/01/2020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148C8-2C1D-4591-B93D-04E6B1844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091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03790-1DA1-4A99-92F9-294F262056C3}" type="datetimeFigureOut">
              <a:rPr lang="en-GB" smtClean="0"/>
              <a:t>14/01/2020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148C8-2C1D-4591-B93D-04E6B1844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3134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03790-1DA1-4A99-92F9-294F262056C3}" type="datetimeFigureOut">
              <a:rPr lang="en-GB" smtClean="0"/>
              <a:t>14/01/2020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148C8-2C1D-4591-B93D-04E6B1844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082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03790-1DA1-4A99-92F9-294F262056C3}" type="datetimeFigureOut">
              <a:rPr lang="en-GB" smtClean="0"/>
              <a:t>14/01/2020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148C8-2C1D-4591-B93D-04E6B1844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038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03790-1DA1-4A99-92F9-294F262056C3}" type="datetimeFigureOut">
              <a:rPr lang="en-GB" smtClean="0"/>
              <a:t>14/01/2020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148C8-2C1D-4591-B93D-04E6B1844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245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C03790-1DA1-4A99-92F9-294F262056C3}" type="datetimeFigureOut">
              <a:rPr lang="en-GB" smtClean="0"/>
              <a:t>14/01/2020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0148C8-2C1D-4591-B93D-04E6B1844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262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12974"/>
          </a:xfrm>
        </p:spPr>
        <p:txBody>
          <a:bodyPr>
            <a:noAutofit/>
          </a:bodyPr>
          <a:lstStyle/>
          <a:p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6600" dirty="0" smtClean="0"/>
              <a:t>Water and Health: </a:t>
            </a:r>
            <a:r>
              <a:rPr lang="en-GB" sz="6600" dirty="0"/>
              <a:t/>
            </a:r>
            <a:br>
              <a:rPr lang="en-GB" sz="6600" dirty="0"/>
            </a:br>
            <a:r>
              <a:rPr lang="en-GB" sz="3600" dirty="0" smtClean="0"/>
              <a:t>Local communities facing global </a:t>
            </a:r>
            <a:r>
              <a:rPr lang="en-GB" sz="3600" dirty="0"/>
              <a:t>c</a:t>
            </a:r>
            <a:r>
              <a:rPr lang="en-GB" sz="3600" dirty="0" smtClean="0"/>
              <a:t>hallenges </a:t>
            </a:r>
            <a:r>
              <a:rPr lang="en-GB" sz="4000" dirty="0" smtClean="0"/>
              <a:t/>
            </a:r>
            <a:br>
              <a:rPr lang="en-GB" sz="4000" dirty="0" smtClean="0"/>
            </a:br>
            <a:endParaRPr lang="en-GB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844824"/>
            <a:ext cx="8219256" cy="4608512"/>
          </a:xfrm>
        </p:spPr>
        <p:txBody>
          <a:bodyPr>
            <a:normAutofit fontScale="925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r>
              <a:rPr lang="en-GB" sz="2200" dirty="0" smtClean="0"/>
              <a:t>    </a:t>
            </a:r>
          </a:p>
          <a:p>
            <a:pPr marL="0" indent="0">
              <a:buNone/>
            </a:pPr>
            <a:r>
              <a:rPr lang="en-GB" sz="2200" dirty="0"/>
              <a:t> </a:t>
            </a:r>
            <a:r>
              <a:rPr lang="en-GB" sz="2200" dirty="0" smtClean="0"/>
              <a:t>by </a:t>
            </a:r>
            <a:r>
              <a:rPr lang="en-GB" sz="2200" b="1" dirty="0" smtClean="0"/>
              <a:t>Andy Bevan</a:t>
            </a:r>
            <a:r>
              <a:rPr lang="en-GB" sz="2200" dirty="0" smtClean="0"/>
              <a:t>, Lecturer in Ethical &amp; Political Studies, UWTSD </a:t>
            </a:r>
            <a:r>
              <a:rPr lang="en-GB" sz="2200" dirty="0" err="1" smtClean="0"/>
              <a:t>Lampeter</a:t>
            </a:r>
            <a:endParaRPr lang="en-GB" sz="2200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375" y="2260612"/>
            <a:ext cx="6325903" cy="3832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28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Some important “sources”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charset="0"/>
              <a:buChar char="•"/>
            </a:pPr>
            <a:r>
              <a:rPr lang="en-GB" b="1" dirty="0" smtClean="0"/>
              <a:t>VSO Technical Desk: my first experience of Kenya in 1988 – studying rural water supply (</a:t>
            </a:r>
            <a:r>
              <a:rPr lang="en-GB" b="1" dirty="0" err="1" smtClean="0"/>
              <a:t>Mwingi</a:t>
            </a:r>
            <a:r>
              <a:rPr lang="en-GB" b="1" dirty="0"/>
              <a:t> </a:t>
            </a:r>
            <a:r>
              <a:rPr lang="en-GB" b="1" dirty="0" smtClean="0"/>
              <a:t>and </a:t>
            </a:r>
            <a:r>
              <a:rPr lang="en-GB" b="1" dirty="0" err="1" smtClean="0"/>
              <a:t>Rapogi</a:t>
            </a:r>
            <a:r>
              <a:rPr lang="en-GB" b="1" dirty="0"/>
              <a:t>)</a:t>
            </a:r>
            <a:r>
              <a:rPr lang="en-GB" b="1" dirty="0" smtClean="0"/>
              <a:t>, informal sector manufacturing and community-based building</a:t>
            </a:r>
          </a:p>
          <a:p>
            <a:pPr>
              <a:buFont typeface="Arial" charset="0"/>
              <a:buChar char="•"/>
            </a:pPr>
            <a:endParaRPr lang="en-GB" dirty="0" smtClean="0"/>
          </a:p>
          <a:p>
            <a:pPr>
              <a:buFont typeface="Arial" charset="0"/>
              <a:buChar char="•"/>
            </a:pPr>
            <a:r>
              <a:rPr lang="en-GB" b="1" dirty="0" smtClean="0"/>
              <a:t>Expanding these programmes and designing adaptation training for skilled personnel (with WEDC, Loughborough and ITDG, </a:t>
            </a:r>
            <a:r>
              <a:rPr lang="en-GB" b="1" dirty="0" err="1" smtClean="0"/>
              <a:t>Ryton</a:t>
            </a:r>
            <a:r>
              <a:rPr lang="en-GB" b="1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331153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Water – a resource we take for granted</a:t>
            </a:r>
            <a:br>
              <a:rPr lang="en-GB" dirty="0" smtClean="0"/>
            </a:br>
            <a:r>
              <a:rPr lang="en-GB" dirty="0" smtClean="0"/>
              <a:t>“Just turn on the tap!”</a:t>
            </a: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3" y="1628800"/>
            <a:ext cx="3888433" cy="4536504"/>
          </a:xfrm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In the UK, water consumption is 150 litres per person per day 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This has increased by 1% per year, every year since 1930</a:t>
            </a:r>
          </a:p>
          <a:p>
            <a:endParaRPr lang="en-GB" dirty="0"/>
          </a:p>
          <a:p>
            <a:r>
              <a:rPr lang="en-GB" dirty="0" smtClean="0"/>
              <a:t>We use </a:t>
            </a:r>
            <a:r>
              <a:rPr lang="en-GB" b="1" dirty="0" smtClean="0"/>
              <a:t>drinking quality water</a:t>
            </a:r>
            <a:r>
              <a:rPr lang="en-GB" dirty="0" smtClean="0"/>
              <a:t> for </a:t>
            </a:r>
            <a:r>
              <a:rPr lang="en-GB" i="1" dirty="0" smtClean="0"/>
              <a:t>everything</a:t>
            </a:r>
            <a:r>
              <a:rPr lang="en-GB" dirty="0" smtClean="0"/>
              <a:t> i.e. without thinking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4806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Not everywhere in the world is so lucky…</a:t>
            </a:r>
            <a:endParaRPr lang="en-GB" b="1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392489" cy="4209538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844824"/>
            <a:ext cx="3445671" cy="4176813"/>
          </a:xfrm>
        </p:spPr>
      </p:pic>
    </p:spTree>
    <p:extLst>
      <p:ext uri="{BB962C8B-B14F-4D97-AF65-F5344CB8AC3E}">
        <p14:creationId xmlns:p14="http://schemas.microsoft.com/office/powerpoint/2010/main" val="2319970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Water scarcity is a reality for millions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380" y="1340767"/>
            <a:ext cx="7280028" cy="4830019"/>
          </a:xfrm>
        </p:spPr>
      </p:pic>
    </p:spTree>
    <p:extLst>
      <p:ext uri="{BB962C8B-B14F-4D97-AF65-F5344CB8AC3E}">
        <p14:creationId xmlns:p14="http://schemas.microsoft.com/office/powerpoint/2010/main" val="1810985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…and predictions for 2025?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196752"/>
            <a:ext cx="6829590" cy="4941045"/>
          </a:xfrm>
        </p:spPr>
      </p:pic>
    </p:spTree>
    <p:extLst>
      <p:ext uri="{BB962C8B-B14F-4D97-AF65-F5344CB8AC3E}">
        <p14:creationId xmlns:p14="http://schemas.microsoft.com/office/powerpoint/2010/main" val="116487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Water quality </a:t>
            </a:r>
            <a:r>
              <a:rPr lang="en-GB" b="1" i="1" dirty="0"/>
              <a:t>and quantity </a:t>
            </a:r>
            <a:r>
              <a:rPr lang="en-GB" b="1" dirty="0"/>
              <a:t>has a profound impact on human health…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1" y="1214239"/>
            <a:ext cx="4847606" cy="5095081"/>
          </a:xfrm>
        </p:spPr>
      </p:pic>
    </p:spTree>
    <p:extLst>
      <p:ext uri="{BB962C8B-B14F-4D97-AF65-F5344CB8AC3E}">
        <p14:creationId xmlns:p14="http://schemas.microsoft.com/office/powerpoint/2010/main" val="3973443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76672"/>
            <a:ext cx="7959768" cy="6048672"/>
          </a:xfrm>
        </p:spPr>
      </p:pic>
    </p:spTree>
    <p:extLst>
      <p:ext uri="{BB962C8B-B14F-4D97-AF65-F5344CB8AC3E}">
        <p14:creationId xmlns:p14="http://schemas.microsoft.com/office/powerpoint/2010/main" val="375024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Alongside improved water supply…</a:t>
            </a:r>
            <a:br>
              <a:rPr lang="en-GB" b="1" dirty="0" smtClean="0"/>
            </a:br>
            <a:r>
              <a:rPr lang="en-GB" b="1" dirty="0" smtClean="0"/>
              <a:t>improved sanitation is also vital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3100" dirty="0" smtClean="0"/>
              <a:t>(and the removal of breeding sites for mosquitoes)</a:t>
            </a:r>
            <a:endParaRPr lang="en-GB" sz="31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420888"/>
            <a:ext cx="3816424" cy="3744416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420888"/>
            <a:ext cx="4176464" cy="3744416"/>
          </a:xfrm>
        </p:spPr>
      </p:pic>
    </p:spTree>
    <p:extLst>
      <p:ext uri="{BB962C8B-B14F-4D97-AF65-F5344CB8AC3E}">
        <p14:creationId xmlns:p14="http://schemas.microsoft.com/office/powerpoint/2010/main" val="486059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W</a:t>
            </a:r>
            <a:r>
              <a:rPr lang="en-GB" b="1" dirty="0" smtClean="0"/>
              <a:t>ater-related and water-borne diseases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Including:</a:t>
            </a:r>
          </a:p>
          <a:p>
            <a:r>
              <a:rPr lang="en-GB" b="1" dirty="0" smtClean="0"/>
              <a:t>Diarrhoeal diseases</a:t>
            </a:r>
          </a:p>
          <a:p>
            <a:r>
              <a:rPr lang="en-GB" b="1" dirty="0" smtClean="0"/>
              <a:t>Cholera and typhoid</a:t>
            </a:r>
          </a:p>
          <a:p>
            <a:r>
              <a:rPr lang="en-GB" b="1" dirty="0" smtClean="0"/>
              <a:t>Guinea worm</a:t>
            </a:r>
          </a:p>
          <a:p>
            <a:r>
              <a:rPr lang="en-GB" b="1" dirty="0" smtClean="0"/>
              <a:t>Bilharzia/</a:t>
            </a:r>
            <a:r>
              <a:rPr lang="en-GB" b="1" dirty="0" err="1" smtClean="0"/>
              <a:t>schistosomiasis</a:t>
            </a:r>
            <a:endParaRPr lang="en-GB" b="1" dirty="0" smtClean="0"/>
          </a:p>
          <a:p>
            <a:r>
              <a:rPr lang="en-GB" b="1" dirty="0"/>
              <a:t>R</a:t>
            </a:r>
            <a:r>
              <a:rPr lang="en-GB" b="1" dirty="0" smtClean="0"/>
              <a:t>iver blindness/onchocerciasis</a:t>
            </a:r>
          </a:p>
          <a:p>
            <a:r>
              <a:rPr lang="en-GB" b="1" dirty="0" smtClean="0"/>
              <a:t>Malaria, dengue fever etc.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8161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Water and Health: Some key facts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Arial" charset="0"/>
              <a:buChar char="•"/>
            </a:pPr>
            <a:r>
              <a:rPr lang="en-GB" sz="4000" b="1" dirty="0" smtClean="0"/>
              <a:t>1 in 10 people worldwide lack access to safe water</a:t>
            </a:r>
          </a:p>
          <a:p>
            <a:pPr marL="0" indent="0">
              <a:buNone/>
            </a:pPr>
            <a:endParaRPr lang="en-GB" sz="4000" b="1" dirty="0" smtClean="0"/>
          </a:p>
          <a:p>
            <a:r>
              <a:rPr lang="en-GB" sz="4000" b="1" dirty="0" smtClean="0"/>
              <a:t>1 in 3 people lack access to a toilet</a:t>
            </a:r>
          </a:p>
          <a:p>
            <a:endParaRPr lang="en-GB" sz="4000" b="1" dirty="0" smtClean="0"/>
          </a:p>
          <a:p>
            <a:r>
              <a:rPr lang="en-GB" sz="4000" b="1" dirty="0" smtClean="0"/>
              <a:t>Women and children spend 125m hours per day collecting water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4210669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3200" b="1" dirty="0" smtClean="0"/>
              <a:t>What strategy (</a:t>
            </a:r>
            <a:r>
              <a:rPr lang="en-GB" sz="3200" b="1" smtClean="0"/>
              <a:t>and balance/priorities</a:t>
            </a:r>
            <a:r>
              <a:rPr lang="en-GB" sz="3200" b="1" dirty="0" smtClean="0"/>
              <a:t>) for improved water supply and sanitation?</a:t>
            </a:r>
            <a:endParaRPr lang="en-GB" sz="3200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5536" y="1556792"/>
            <a:ext cx="4029844" cy="1080119"/>
          </a:xfrm>
        </p:spPr>
        <p:txBody>
          <a:bodyPr>
            <a:no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Big engineering projects? </a:t>
            </a:r>
          </a:p>
          <a:p>
            <a:r>
              <a:rPr lang="en-GB" sz="2000" dirty="0" smtClean="0"/>
              <a:t>Foreign Aid; </a:t>
            </a:r>
            <a:r>
              <a:rPr lang="en-GB" sz="2000" i="1" dirty="0" smtClean="0"/>
              <a:t>imported</a:t>
            </a:r>
            <a:r>
              <a:rPr lang="en-GB" sz="2000" dirty="0" smtClean="0"/>
              <a:t> skills and materials</a:t>
            </a:r>
            <a:endParaRPr lang="en-GB" sz="2000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924944"/>
            <a:ext cx="4184204" cy="3168352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8025" y="1484785"/>
            <a:ext cx="4032448" cy="864096"/>
          </a:xfrm>
        </p:spPr>
        <p:txBody>
          <a:bodyPr>
            <a:normAutofit/>
          </a:bodyPr>
          <a:lstStyle/>
          <a:p>
            <a:r>
              <a:rPr lang="en-GB" dirty="0" smtClean="0"/>
              <a:t>Small-scale, local initiatives? </a:t>
            </a:r>
          </a:p>
          <a:p>
            <a:r>
              <a:rPr lang="en-GB" sz="2000" dirty="0" smtClean="0"/>
              <a:t>Self-help; </a:t>
            </a:r>
            <a:r>
              <a:rPr lang="en-GB" sz="2000" i="1" dirty="0" smtClean="0"/>
              <a:t>local </a:t>
            </a:r>
            <a:r>
              <a:rPr lang="en-GB" sz="2000" dirty="0" smtClean="0"/>
              <a:t>skills and materials </a:t>
            </a:r>
            <a:endParaRPr lang="en-GB" sz="2000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924944"/>
            <a:ext cx="3672408" cy="3168352"/>
          </a:xfrm>
        </p:spPr>
      </p:pic>
    </p:spTree>
    <p:extLst>
      <p:ext uri="{BB962C8B-B14F-4D97-AF65-F5344CB8AC3E}">
        <p14:creationId xmlns:p14="http://schemas.microsoft.com/office/powerpoint/2010/main" val="393299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b="1" dirty="0" smtClean="0"/>
              <a:t>10</a:t>
            </a:r>
            <a:r>
              <a:rPr lang="en-GB" b="1" dirty="0"/>
              <a:t>% of the world’s population draws water from an “unimproved source</a:t>
            </a:r>
            <a:r>
              <a:rPr lang="en-GB" b="1" dirty="0" smtClean="0"/>
              <a:t>” </a:t>
            </a:r>
            <a:r>
              <a:rPr lang="en-GB" sz="3600" b="1" dirty="0" smtClean="0"/>
              <a:t>(particularly in rural areas)</a:t>
            </a:r>
            <a:endParaRPr lang="en-GB" sz="3600" b="1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348880"/>
            <a:ext cx="4038600" cy="3744416"/>
          </a:xfrm>
        </p:spPr>
      </p:pic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348880"/>
            <a:ext cx="4038600" cy="3744416"/>
          </a:xfrm>
        </p:spPr>
      </p:pic>
    </p:spTree>
    <p:extLst>
      <p:ext uri="{BB962C8B-B14F-4D97-AF65-F5344CB8AC3E}">
        <p14:creationId xmlns:p14="http://schemas.microsoft.com/office/powerpoint/2010/main" val="377626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Some community-based options for improved water supply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endParaRPr lang="en-GB" dirty="0" smtClean="0"/>
          </a:p>
          <a:p>
            <a:r>
              <a:rPr lang="en-GB" sz="7400" b="1" dirty="0" smtClean="0"/>
              <a:t>Rainwater catchment (for human consumption and crops)</a:t>
            </a:r>
          </a:p>
          <a:p>
            <a:r>
              <a:rPr lang="en-GB" sz="7400" b="1" dirty="0" smtClean="0"/>
              <a:t>Sub-surface dams/sand dams</a:t>
            </a:r>
          </a:p>
          <a:p>
            <a:r>
              <a:rPr lang="en-GB" sz="7400" b="1" dirty="0" smtClean="0"/>
              <a:t>Improved wells</a:t>
            </a:r>
          </a:p>
          <a:p>
            <a:r>
              <a:rPr lang="en-GB" sz="7400" b="1" dirty="0" smtClean="0"/>
              <a:t>Spring protection</a:t>
            </a:r>
          </a:p>
          <a:p>
            <a:r>
              <a:rPr lang="en-GB" sz="7400" b="1" dirty="0" smtClean="0"/>
              <a:t>Improved water storage</a:t>
            </a:r>
          </a:p>
          <a:p>
            <a:r>
              <a:rPr lang="en-GB" sz="7400" b="1" dirty="0" smtClean="0"/>
              <a:t>Small-scale filtration</a:t>
            </a:r>
          </a:p>
          <a:p>
            <a:r>
              <a:rPr lang="en-GB" sz="7400" b="1" dirty="0" smtClean="0"/>
              <a:t>Boreholes/powered pumps</a:t>
            </a:r>
          </a:p>
          <a:p>
            <a:r>
              <a:rPr lang="en-GB" sz="7400" b="1" dirty="0" smtClean="0"/>
              <a:t>Gravity-fed (piped) water supply/village </a:t>
            </a:r>
            <a:r>
              <a:rPr lang="en-GB" sz="7400" b="1" dirty="0" err="1" smtClean="0"/>
              <a:t>tapstands</a:t>
            </a:r>
            <a:endParaRPr lang="en-GB" sz="7400" b="1" dirty="0" smtClean="0"/>
          </a:p>
          <a:p>
            <a:pPr marL="0" indent="0">
              <a:buNone/>
            </a:pPr>
            <a:endParaRPr lang="en-GB" sz="5900" b="1" dirty="0" smtClean="0"/>
          </a:p>
          <a:p>
            <a:pPr marL="0" indent="0">
              <a:buNone/>
            </a:pPr>
            <a:r>
              <a:rPr lang="en-GB" sz="7400" b="1" dirty="0" smtClean="0"/>
              <a:t>Village level operation and maintenance (VLOM) and sustainability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3408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b="1" dirty="0" smtClean="0"/>
              <a:t>Rainwater catchment –</a:t>
            </a:r>
            <a:br>
              <a:rPr lang="en-GB" b="1" dirty="0" smtClean="0"/>
            </a:br>
            <a:r>
              <a:rPr lang="en-GB" sz="4000" b="1" dirty="0" smtClean="0"/>
              <a:t>for drinking and washing…and for crops</a:t>
            </a:r>
            <a:endParaRPr lang="en-GB" sz="4000" b="1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916832"/>
            <a:ext cx="3894584" cy="3744416"/>
          </a:xfrm>
        </p:spPr>
      </p:pic>
      <p:pic>
        <p:nvPicPr>
          <p:cNvPr id="10" name="Content Placeholder 9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916832"/>
            <a:ext cx="4038600" cy="3744416"/>
          </a:xfrm>
        </p:spPr>
      </p:pic>
    </p:spTree>
    <p:extLst>
      <p:ext uri="{BB962C8B-B14F-4D97-AF65-F5344CB8AC3E}">
        <p14:creationId xmlns:p14="http://schemas.microsoft.com/office/powerpoint/2010/main" val="219601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 smtClean="0"/>
              <a:t/>
            </a:r>
            <a:br>
              <a:rPr lang="en-GB" sz="3600" b="1" dirty="0" smtClean="0"/>
            </a:br>
            <a:r>
              <a:rPr lang="en-GB" sz="3600" b="1" dirty="0" smtClean="0"/>
              <a:t>Rainwater </a:t>
            </a:r>
            <a:r>
              <a:rPr lang="en-GB" sz="3600" b="1" dirty="0"/>
              <a:t>catchment in </a:t>
            </a:r>
            <a:r>
              <a:rPr lang="en-GB" sz="3600" b="1" dirty="0" err="1"/>
              <a:t>Mwingi</a:t>
            </a:r>
            <a:r>
              <a:rPr lang="en-GB" sz="3600" b="1" dirty="0"/>
              <a:t>, Kenya</a:t>
            </a:r>
            <a:br>
              <a:rPr lang="en-GB" sz="3600" b="1" dirty="0"/>
            </a:br>
            <a:endParaRPr lang="en-GB" sz="3600" dirty="0"/>
          </a:p>
        </p:txBody>
      </p:sp>
      <p:pic>
        <p:nvPicPr>
          <p:cNvPr id="7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085" y="2060848"/>
            <a:ext cx="4035829" cy="3624349"/>
          </a:xfrm>
        </p:spPr>
      </p:pic>
    </p:spTree>
    <p:extLst>
      <p:ext uri="{BB962C8B-B14F-4D97-AF65-F5344CB8AC3E}">
        <p14:creationId xmlns:p14="http://schemas.microsoft.com/office/powerpoint/2010/main" val="28886236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Sub-surface dams/sand dams</a:t>
            </a:r>
            <a:endParaRPr lang="en-GB" b="1" dirty="0"/>
          </a:p>
        </p:txBody>
      </p:sp>
      <p:pic>
        <p:nvPicPr>
          <p:cNvPr id="4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556792"/>
            <a:ext cx="7624182" cy="4608512"/>
          </a:xfrm>
        </p:spPr>
      </p:pic>
    </p:spTree>
    <p:extLst>
      <p:ext uri="{BB962C8B-B14F-4D97-AF65-F5344CB8AC3E}">
        <p14:creationId xmlns:p14="http://schemas.microsoft.com/office/powerpoint/2010/main" val="4967197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Sand dam at </a:t>
            </a:r>
            <a:r>
              <a:rPr lang="en-GB" b="1" dirty="0" err="1" smtClean="0"/>
              <a:t>Kweluu</a:t>
            </a:r>
            <a:r>
              <a:rPr lang="en-GB" b="1" dirty="0" smtClean="0"/>
              <a:t>, </a:t>
            </a:r>
            <a:r>
              <a:rPr lang="en-GB" b="1" dirty="0" err="1" smtClean="0"/>
              <a:t>Mwingi</a:t>
            </a:r>
            <a:r>
              <a:rPr lang="en-GB" b="1" dirty="0" smtClean="0"/>
              <a:t>, Kenya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2800" b="1" i="1" dirty="0" smtClean="0"/>
              <a:t>Left:</a:t>
            </a:r>
            <a:r>
              <a:rPr lang="en-GB" sz="2800" dirty="0" smtClean="0"/>
              <a:t> Nearing completing before the November rains</a:t>
            </a:r>
            <a:br>
              <a:rPr lang="en-GB" sz="2800" dirty="0" smtClean="0"/>
            </a:br>
            <a:r>
              <a:rPr lang="en-GB" sz="2800" b="1" i="1" dirty="0" smtClean="0"/>
              <a:t>Right:</a:t>
            </a:r>
            <a:r>
              <a:rPr lang="en-GB" sz="2800" dirty="0" smtClean="0"/>
              <a:t> Five days later!</a:t>
            </a:r>
            <a:endParaRPr lang="en-GB" dirty="0"/>
          </a:p>
        </p:txBody>
      </p:sp>
      <p:pic>
        <p:nvPicPr>
          <p:cNvPr id="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44824"/>
            <a:ext cx="3199148" cy="4032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844824"/>
            <a:ext cx="4038600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68707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Improved wells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205579"/>
            <a:ext cx="7200800" cy="5423679"/>
          </a:xfrm>
        </p:spPr>
      </p:pic>
    </p:spTree>
    <p:extLst>
      <p:ext uri="{BB962C8B-B14F-4D97-AF65-F5344CB8AC3E}">
        <p14:creationId xmlns:p14="http://schemas.microsoft.com/office/powerpoint/2010/main" val="1130858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Spring protection</a:t>
            </a:r>
            <a:endParaRPr lang="en-GB" dirty="0"/>
          </a:p>
        </p:txBody>
      </p:sp>
      <p:pic>
        <p:nvPicPr>
          <p:cNvPr id="4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569" y="1600200"/>
            <a:ext cx="7682862" cy="4525963"/>
          </a:xfrm>
        </p:spPr>
      </p:pic>
    </p:spTree>
    <p:extLst>
      <p:ext uri="{BB962C8B-B14F-4D97-AF65-F5344CB8AC3E}">
        <p14:creationId xmlns:p14="http://schemas.microsoft.com/office/powerpoint/2010/main" val="2268823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Spring protection</a:t>
            </a:r>
            <a:endParaRPr lang="en-GB" b="1" dirty="0"/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844824"/>
            <a:ext cx="4038600" cy="3816424"/>
          </a:xfrm>
        </p:spPr>
      </p:pic>
      <p:pic>
        <p:nvPicPr>
          <p:cNvPr id="11" name="Content Placeholder 10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44824"/>
            <a:ext cx="4038600" cy="3816424"/>
          </a:xfrm>
        </p:spPr>
      </p:pic>
    </p:spTree>
    <p:extLst>
      <p:ext uri="{BB962C8B-B14F-4D97-AF65-F5344CB8AC3E}">
        <p14:creationId xmlns:p14="http://schemas.microsoft.com/office/powerpoint/2010/main" val="3820298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The finished “spring box” in use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484785"/>
            <a:ext cx="7344816" cy="4608512"/>
          </a:xfrm>
        </p:spPr>
      </p:pic>
    </p:spTree>
    <p:extLst>
      <p:ext uri="{BB962C8B-B14F-4D97-AF65-F5344CB8AC3E}">
        <p14:creationId xmlns:p14="http://schemas.microsoft.com/office/powerpoint/2010/main" val="429847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Improved water storage</a:t>
            </a:r>
            <a:endParaRPr lang="en-GB" b="1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72816"/>
            <a:ext cx="4038600" cy="3168352"/>
          </a:xfrm>
        </p:spPr>
      </p:pic>
      <p:pic>
        <p:nvPicPr>
          <p:cNvPr id="10" name="Content Placeholder 9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772816"/>
            <a:ext cx="4038600" cy="3168352"/>
          </a:xfrm>
        </p:spPr>
      </p:pic>
    </p:spTree>
    <p:extLst>
      <p:ext uri="{BB962C8B-B14F-4D97-AF65-F5344CB8AC3E}">
        <p14:creationId xmlns:p14="http://schemas.microsoft.com/office/powerpoint/2010/main" val="2612690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b="1" dirty="0" smtClean="0"/>
              <a:t>Water storage – </a:t>
            </a:r>
            <a:r>
              <a:rPr lang="en-GB" b="1" dirty="0" err="1" smtClean="0"/>
              <a:t>ferro</a:t>
            </a:r>
            <a:r>
              <a:rPr lang="en-GB" b="1" dirty="0" smtClean="0"/>
              <a:t>-cement water tanks</a:t>
            </a:r>
            <a:endParaRPr lang="en-GB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069" y="1600200"/>
            <a:ext cx="6839861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95872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Small-scale filtration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630" y="1600200"/>
            <a:ext cx="5532740" cy="4525963"/>
          </a:xfrm>
        </p:spPr>
      </p:pic>
    </p:spTree>
    <p:extLst>
      <p:ext uri="{BB962C8B-B14F-4D97-AF65-F5344CB8AC3E}">
        <p14:creationId xmlns:p14="http://schemas.microsoft.com/office/powerpoint/2010/main" val="2106385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…and all important, </a:t>
            </a:r>
            <a:br>
              <a:rPr lang="en-GB" b="1" dirty="0" smtClean="0"/>
            </a:br>
            <a:r>
              <a:rPr lang="en-GB" sz="4900" b="1" dirty="0" smtClean="0"/>
              <a:t>improved sanitation</a:t>
            </a:r>
            <a:endParaRPr lang="en-GB" b="1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1831181"/>
            <a:ext cx="3048000" cy="4064000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844824"/>
            <a:ext cx="3945632" cy="4104456"/>
          </a:xfrm>
        </p:spPr>
      </p:pic>
    </p:spTree>
    <p:extLst>
      <p:ext uri="{BB962C8B-B14F-4D97-AF65-F5344CB8AC3E}">
        <p14:creationId xmlns:p14="http://schemas.microsoft.com/office/powerpoint/2010/main" val="233806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The challenges of rapid urbanisation for water supply and sanitation…</a:t>
            </a:r>
            <a:endParaRPr lang="en-GB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GB" sz="2500" dirty="0" err="1" smtClean="0"/>
              <a:t>Katutura</a:t>
            </a:r>
            <a:r>
              <a:rPr lang="en-GB" sz="2500" dirty="0" smtClean="0"/>
              <a:t>, Namibia</a:t>
            </a:r>
            <a:endParaRPr lang="en-GB" sz="2500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420888"/>
            <a:ext cx="4040188" cy="3384376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GB" sz="2500" b="0" dirty="0" smtClean="0"/>
              <a:t>           </a:t>
            </a:r>
            <a:r>
              <a:rPr lang="en-GB" sz="2500" dirty="0" err="1" smtClean="0"/>
              <a:t>Kibera</a:t>
            </a:r>
            <a:r>
              <a:rPr lang="en-GB" sz="2500" dirty="0" smtClean="0"/>
              <a:t>, Nairobi, Kenya</a:t>
            </a:r>
            <a:endParaRPr lang="en-GB" sz="2500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420888"/>
            <a:ext cx="4041775" cy="3384376"/>
          </a:xfrm>
        </p:spPr>
      </p:pic>
    </p:spTree>
    <p:extLst>
      <p:ext uri="{BB962C8B-B14F-4D97-AF65-F5344CB8AC3E}">
        <p14:creationId xmlns:p14="http://schemas.microsoft.com/office/powerpoint/2010/main" val="2252451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Urban water supply and sanitation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charset="0"/>
              <a:buChar char="•"/>
            </a:pPr>
            <a:r>
              <a:rPr lang="en-GB" sz="4000" b="1" dirty="0" smtClean="0"/>
              <a:t>Self-help</a:t>
            </a:r>
          </a:p>
          <a:p>
            <a:pPr>
              <a:buFont typeface="Arial" charset="0"/>
              <a:buChar char="•"/>
            </a:pPr>
            <a:r>
              <a:rPr lang="en-GB" sz="4000" b="1" dirty="0" smtClean="0"/>
              <a:t>Collective action/democratic pressure</a:t>
            </a:r>
          </a:p>
          <a:p>
            <a:r>
              <a:rPr lang="en-GB" sz="4000" b="1" dirty="0" smtClean="0"/>
              <a:t>Municipal organisation and governance</a:t>
            </a:r>
          </a:p>
          <a:p>
            <a:r>
              <a:rPr lang="en-GB" sz="4000" b="1" i="1" dirty="0" smtClean="0"/>
              <a:t>Intermediate</a:t>
            </a:r>
            <a:r>
              <a:rPr lang="en-GB" sz="4000" b="1" dirty="0" smtClean="0"/>
              <a:t> and larger-scale solutions also needed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378544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Challenges for improved water supply in the era of globalisation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3900" b="1" dirty="0" smtClean="0"/>
              <a:t>Debt burden</a:t>
            </a:r>
          </a:p>
          <a:p>
            <a:r>
              <a:rPr lang="en-GB" sz="3900" b="1" dirty="0" smtClean="0"/>
              <a:t>Structural Adjustments Programmes (SAPs)</a:t>
            </a:r>
          </a:p>
          <a:p>
            <a:r>
              <a:rPr lang="en-GB" sz="3900" b="1" dirty="0" smtClean="0"/>
              <a:t>Privatisation of urban (and communal) water supply</a:t>
            </a:r>
          </a:p>
          <a:p>
            <a:r>
              <a:rPr lang="en-GB" sz="3900" b="1" dirty="0" smtClean="0"/>
              <a:t>Private </a:t>
            </a:r>
            <a:r>
              <a:rPr lang="en-GB" sz="3900" b="1" i="1" dirty="0" smtClean="0"/>
              <a:t>distribution</a:t>
            </a:r>
            <a:r>
              <a:rPr lang="en-GB" sz="3900" b="1" dirty="0" smtClean="0"/>
              <a:t> of water…and “pay-as-you-go” urban water and sanitation schemes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8784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Do we have a part to play? </a:t>
            </a:r>
            <a:br>
              <a:rPr lang="en-GB" b="1" dirty="0" smtClean="0"/>
            </a:br>
            <a:r>
              <a:rPr lang="en-GB" sz="3100" b="1" dirty="0" smtClean="0"/>
              <a:t>Perhaps we have a different “angle”, and we can gain a new insight into </a:t>
            </a:r>
            <a:r>
              <a:rPr lang="en-GB" sz="3100" b="1" i="1" dirty="0" smtClean="0"/>
              <a:t>our </a:t>
            </a:r>
            <a:r>
              <a:rPr lang="en-GB" sz="3100" b="1" dirty="0" smtClean="0"/>
              <a:t>problems too…</a:t>
            </a:r>
            <a:endParaRPr lang="en-GB" sz="3100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544" y="1772816"/>
            <a:ext cx="4040188" cy="639762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/>
              <a:t>Adapting to a very different reality: training</a:t>
            </a: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708920"/>
            <a:ext cx="4040188" cy="3373513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2"/>
            <a:ext cx="4041775" cy="885775"/>
          </a:xfrm>
        </p:spPr>
        <p:txBody>
          <a:bodyPr>
            <a:normAutofit/>
          </a:bodyPr>
          <a:lstStyle/>
          <a:p>
            <a:r>
              <a:rPr lang="en-GB" sz="2000" dirty="0" smtClean="0"/>
              <a:t>Being open to sharing ideas and experience: local knowledge</a:t>
            </a:r>
            <a:endParaRPr lang="en-GB" sz="2000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708920"/>
            <a:ext cx="4041775" cy="3354303"/>
          </a:xfrm>
        </p:spPr>
      </p:pic>
    </p:spTree>
    <p:extLst>
      <p:ext uri="{BB962C8B-B14F-4D97-AF65-F5344CB8AC3E}">
        <p14:creationId xmlns:p14="http://schemas.microsoft.com/office/powerpoint/2010/main" val="287636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3600" dirty="0" smtClean="0"/>
              <a:t>Most important of all, for sustainable progress…</a:t>
            </a:r>
            <a:br>
              <a:rPr lang="en-GB" sz="3600" dirty="0" smtClean="0"/>
            </a:br>
            <a:r>
              <a:rPr lang="en-GB" b="1" dirty="0" smtClean="0"/>
              <a:t>Local management and “ownership”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556792"/>
            <a:ext cx="4968551" cy="4521553"/>
          </a:xfrm>
        </p:spPr>
      </p:pic>
    </p:spTree>
    <p:extLst>
      <p:ext uri="{BB962C8B-B14F-4D97-AF65-F5344CB8AC3E}">
        <p14:creationId xmlns:p14="http://schemas.microsoft.com/office/powerpoint/2010/main" val="281428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b="1" dirty="0" smtClean="0"/>
              <a:t>UN Sustainable Development Goal No.6: </a:t>
            </a:r>
            <a:r>
              <a:rPr lang="en-GB" sz="4000" dirty="0" smtClean="0"/>
              <a:t>“</a:t>
            </a:r>
            <a:r>
              <a:rPr lang="en-GB" sz="3600" i="1" dirty="0" smtClean="0"/>
              <a:t>Ensure availability and sustainable management of water and sanitation for all”</a:t>
            </a:r>
            <a:endParaRPr lang="en-GB" sz="3600" i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982834"/>
            <a:ext cx="6188089" cy="4143329"/>
          </a:xfrm>
        </p:spPr>
      </p:pic>
    </p:spTree>
    <p:extLst>
      <p:ext uri="{BB962C8B-B14F-4D97-AF65-F5344CB8AC3E}">
        <p14:creationId xmlns:p14="http://schemas.microsoft.com/office/powerpoint/2010/main" val="3780207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Finally…Some themes which have interested me over the past 30 years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en-GB" sz="2400" b="1" dirty="0" smtClean="0"/>
              <a:t>Water engineering &gt; community development</a:t>
            </a:r>
            <a:r>
              <a:rPr lang="en-GB" sz="2400" b="1" dirty="0"/>
              <a:t> </a:t>
            </a:r>
            <a:r>
              <a:rPr lang="en-GB" sz="2400" b="1" dirty="0" smtClean="0"/>
              <a:t>&amp; cultural/anthropological  study &gt; politics of change</a:t>
            </a:r>
          </a:p>
          <a:p>
            <a:pPr>
              <a:buFont typeface="Arial" charset="0"/>
              <a:buChar char="•"/>
            </a:pPr>
            <a:endParaRPr lang="en-GB" sz="1600" dirty="0"/>
          </a:p>
          <a:p>
            <a:pPr>
              <a:buFont typeface="Arial" charset="0"/>
              <a:buChar char="•"/>
            </a:pPr>
            <a:r>
              <a:rPr lang="en-GB" sz="2400" b="1" dirty="0" smtClean="0"/>
              <a:t>Rural water supply issues  &gt; urban challenges  &gt; politics of globalisation</a:t>
            </a:r>
            <a:endParaRPr lang="en-GB" sz="2400" b="1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2286" y="1600200"/>
            <a:ext cx="3030427" cy="4525963"/>
          </a:xfrm>
        </p:spPr>
      </p:pic>
    </p:spTree>
    <p:extLst>
      <p:ext uri="{BB962C8B-B14F-4D97-AF65-F5344CB8AC3E}">
        <p14:creationId xmlns:p14="http://schemas.microsoft.com/office/powerpoint/2010/main" val="201893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442</TotalTime>
  <Words>478</Words>
  <Application>Microsoft Office PowerPoint</Application>
  <PresentationFormat>On-screen Show (4:3)</PresentationFormat>
  <Paragraphs>97</Paragraphs>
  <Slides>33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6" baseType="lpstr">
      <vt:lpstr>Arial</vt:lpstr>
      <vt:lpstr>Calibri</vt:lpstr>
      <vt:lpstr>Office Theme</vt:lpstr>
      <vt:lpstr> Water and Health:  Local communities facing global challenges  </vt:lpstr>
      <vt:lpstr>Some important “sources”</vt:lpstr>
      <vt:lpstr>Water – a resource we take for granted “Just turn on the tap!”</vt:lpstr>
      <vt:lpstr>Not everywhere in the world is so lucky…</vt:lpstr>
      <vt:lpstr>Water scarcity is a reality for millions</vt:lpstr>
      <vt:lpstr>…and predictions for 2025?</vt:lpstr>
      <vt:lpstr>Water quality and quantity has a profound impact on human health…</vt:lpstr>
      <vt:lpstr>PowerPoint Presentation</vt:lpstr>
      <vt:lpstr> Alongside improved water supply… improved sanitation is also vital (and the removal of breeding sites for mosquitoes)</vt:lpstr>
      <vt:lpstr>Water-related and water-borne diseases</vt:lpstr>
      <vt:lpstr>Water and Health: Some key facts</vt:lpstr>
      <vt:lpstr>What strategy (and balance/priorities) for improved water supply and sanitation?</vt:lpstr>
      <vt:lpstr>  10% of the world’s population draws water from an “unimproved source” (particularly in rural areas)</vt:lpstr>
      <vt:lpstr>Some community-based options for improved water supply</vt:lpstr>
      <vt:lpstr>Rainwater catchment – for drinking and washing…and for crops</vt:lpstr>
      <vt:lpstr> Rainwater catchment in Mwingi, Kenya </vt:lpstr>
      <vt:lpstr>Sub-surface dams/sand dams</vt:lpstr>
      <vt:lpstr>Sand dam at Kweluu, Mwingi, Kenya Left: Nearing completing before the November rains Right: Five days later!</vt:lpstr>
      <vt:lpstr>Improved wells</vt:lpstr>
      <vt:lpstr>Spring protection</vt:lpstr>
      <vt:lpstr>Spring protection</vt:lpstr>
      <vt:lpstr>The finished “spring box” in use</vt:lpstr>
      <vt:lpstr>Improved water storage</vt:lpstr>
      <vt:lpstr>Water storage – ferro-cement water tanks</vt:lpstr>
      <vt:lpstr>Small-scale filtration</vt:lpstr>
      <vt:lpstr>…and all important,  improved sanitation</vt:lpstr>
      <vt:lpstr>The challenges of rapid urbanisation for water supply and sanitation…</vt:lpstr>
      <vt:lpstr>Urban water supply and sanitation</vt:lpstr>
      <vt:lpstr>Challenges for improved water supply in the era of globalisation</vt:lpstr>
      <vt:lpstr>Do we have a part to play?  Perhaps we have a different “angle”, and we can gain a new insight into our problems too…</vt:lpstr>
      <vt:lpstr>Most important of all, for sustainable progress… Local management and “ownership”</vt:lpstr>
      <vt:lpstr> UN Sustainable Development Goal No.6: “Ensure availability and sustainable management of water and sanitation for all”</vt:lpstr>
      <vt:lpstr>Finally…Some themes which have interested me over the past 30 years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Water and Humanity: Worldwide Wealth and Health</dc:title>
  <dc:creator>Administrator</dc:creator>
  <cp:lastModifiedBy>Andy Bevan</cp:lastModifiedBy>
  <cp:revision>96</cp:revision>
  <dcterms:created xsi:type="dcterms:W3CDTF">2016-09-21T09:47:38Z</dcterms:created>
  <dcterms:modified xsi:type="dcterms:W3CDTF">2020-01-14T09:04:55Z</dcterms:modified>
</cp:coreProperties>
</file>