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86" r:id="rId1"/>
  </p:sldMasterIdLst>
  <p:notesMasterIdLst>
    <p:notesMasterId r:id="rId18"/>
  </p:notesMasterIdLst>
  <p:sldIdLst>
    <p:sldId id="256" r:id="rId2"/>
    <p:sldId id="263" r:id="rId3"/>
    <p:sldId id="258" r:id="rId4"/>
    <p:sldId id="264" r:id="rId5"/>
    <p:sldId id="265" r:id="rId6"/>
    <p:sldId id="266" r:id="rId7"/>
    <p:sldId id="268" r:id="rId8"/>
    <p:sldId id="269" r:id="rId9"/>
    <p:sldId id="270" r:id="rId10"/>
    <p:sldId id="273" r:id="rId11"/>
    <p:sldId id="271" r:id="rId12"/>
    <p:sldId id="274" r:id="rId13"/>
    <p:sldId id="275" r:id="rId14"/>
    <p:sldId id="276" r:id="rId15"/>
    <p:sldId id="277"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39" autoAdjust="0"/>
    <p:restoredTop sz="93309" autoAdjust="0"/>
  </p:normalViewPr>
  <p:slideViewPr>
    <p:cSldViewPr snapToGrid="0">
      <p:cViewPr varScale="1">
        <p:scale>
          <a:sx n="61" d="100"/>
          <a:sy n="61" d="100"/>
        </p:scale>
        <p:origin x="58" y="312"/>
      </p:cViewPr>
      <p:guideLst/>
    </p:cSldViewPr>
  </p:slideViewPr>
  <p:notesTextViewPr>
    <p:cViewPr>
      <p:scale>
        <a:sx n="1" d="1"/>
        <a:sy n="1" d="1"/>
      </p:scale>
      <p:origin x="0" y="0"/>
    </p:cViewPr>
  </p:notesTextViewPr>
  <p:notesViewPr>
    <p:cSldViewPr snapToGrid="0">
      <p:cViewPr varScale="1">
        <p:scale>
          <a:sx n="63" d="100"/>
          <a:sy n="63" d="100"/>
        </p:scale>
        <p:origin x="1598"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9113F4-9D33-4285-A679-E5163E2DEF7E}" type="datetimeFigureOut">
              <a:rPr lang="en-GB" smtClean="0"/>
              <a:t>09/05/2018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C1CEFB-4079-48EB-841F-07DD7B97D36D}" type="slidenum">
              <a:rPr lang="en-GB" smtClean="0"/>
              <a:t>‹#›</a:t>
            </a:fld>
            <a:endParaRPr lang="en-GB" dirty="0"/>
          </a:p>
        </p:txBody>
      </p:sp>
    </p:spTree>
    <p:extLst>
      <p:ext uri="{BB962C8B-B14F-4D97-AF65-F5344CB8AC3E}">
        <p14:creationId xmlns:p14="http://schemas.microsoft.com/office/powerpoint/2010/main" val="787205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clutch.co/web-designers/resources/options-for-building-a-website"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thoughtco.com/tips-for-a-great-web-page-3470063"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this is</a:t>
            </a:r>
            <a:r>
              <a:rPr lang="en-GB" baseline="0" dirty="0"/>
              <a:t> a cloud builder.</a:t>
            </a:r>
          </a:p>
          <a:p>
            <a:r>
              <a:rPr lang="en-GB" dirty="0"/>
              <a:t>This</a:t>
            </a:r>
            <a:r>
              <a:rPr lang="en-GB" baseline="0" dirty="0"/>
              <a:t> is a </a:t>
            </a:r>
            <a:r>
              <a:rPr lang="en-GB" dirty="0"/>
              <a:t>do-it-yourself website builder</a:t>
            </a:r>
          </a:p>
          <a:p>
            <a:r>
              <a:rPr lang="en-GB" dirty="0"/>
              <a:t>Could use</a:t>
            </a:r>
            <a:r>
              <a:rPr lang="en-GB" baseline="0" dirty="0"/>
              <a:t> a </a:t>
            </a:r>
            <a:r>
              <a:rPr lang="en-GB" dirty="0"/>
              <a:t>pre-made theme or template for an open source content management system (CMS)</a:t>
            </a:r>
          </a:p>
          <a:p>
            <a:r>
              <a:rPr lang="en-GB" dirty="0"/>
              <a:t>Hire a web design and development company so that they can build a custom website on an open source CMS</a:t>
            </a:r>
          </a:p>
          <a:p>
            <a:r>
              <a:rPr lang="en-GB" dirty="0"/>
              <a:t>Hiring a web design and development company to build a custom website with a framework</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Cons – Limited customisation, limited scalability, website only exists as long as the monthly free is paid and the platform exists.</a:t>
            </a:r>
          </a:p>
          <a:p>
            <a:r>
              <a:rPr lang="en-GB" dirty="0"/>
              <a:t>I have chosen Weebly because</a:t>
            </a:r>
            <a:r>
              <a:rPr lang="en-GB" baseline="0" dirty="0"/>
              <a:t> it is a simple all in one easy to build platform, it has beautiful templates and is low on cost.  It is great for blogs, sharing information, portfolios and is made to promote a simple business. </a:t>
            </a:r>
          </a:p>
          <a:p>
            <a:r>
              <a:rPr lang="en-GB" sz="1200" kern="1200" dirty="0">
                <a:solidFill>
                  <a:schemeClr val="tx1"/>
                </a:solidFill>
                <a:effectLst/>
                <a:latin typeface="+mn-lt"/>
                <a:ea typeface="+mn-ea"/>
                <a:cs typeface="+mn-cs"/>
              </a:rPr>
              <a:t>Considering pros and cons for building web sites</a:t>
            </a:r>
          </a:p>
          <a:p>
            <a:r>
              <a:rPr lang="en-GB" sz="1200" u="sng" kern="1200" dirty="0">
                <a:solidFill>
                  <a:schemeClr val="tx1"/>
                </a:solidFill>
                <a:effectLst/>
                <a:latin typeface="+mn-lt"/>
                <a:ea typeface="+mn-ea"/>
                <a:cs typeface="+mn-cs"/>
                <a:hlinkClick r:id="rId3"/>
              </a:rPr>
              <a:t>https://clutch.co/web-designers/resources/options-for-building-a-website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What is the purpose of the website?</a:t>
            </a:r>
          </a:p>
          <a:p>
            <a:r>
              <a:rPr lang="en-GB" sz="1200" kern="1200" dirty="0">
                <a:solidFill>
                  <a:schemeClr val="tx1"/>
                </a:solidFill>
                <a:effectLst/>
                <a:latin typeface="+mn-lt"/>
                <a:ea typeface="+mn-ea"/>
                <a:cs typeface="+mn-cs"/>
              </a:rPr>
              <a:t>What are the business goals?</a:t>
            </a: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Requirements: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Users, Functionality, Integrations, Content, Design, Scalability, Security, Maintenance, Cost</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DIY Web builder –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Pros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Beautifully designed templates</a:t>
            </a:r>
          </a:p>
          <a:p>
            <a:r>
              <a:rPr lang="en-GB" sz="1200" kern="1200" dirty="0">
                <a:solidFill>
                  <a:schemeClr val="tx1"/>
                </a:solidFill>
                <a:effectLst/>
                <a:latin typeface="+mn-lt"/>
                <a:ea typeface="+mn-ea"/>
                <a:cs typeface="+mn-cs"/>
              </a:rPr>
              <a:t>All the function, tools integrations are included in the platform</a:t>
            </a:r>
          </a:p>
          <a:p>
            <a:r>
              <a:rPr lang="en-GB" sz="1200" kern="1200" dirty="0">
                <a:solidFill>
                  <a:schemeClr val="tx1"/>
                </a:solidFill>
                <a:effectLst/>
                <a:latin typeface="+mn-lt"/>
                <a:ea typeface="+mn-ea"/>
                <a:cs typeface="+mn-cs"/>
              </a:rPr>
              <a:t>Low cost</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Limited customization</a:t>
            </a:r>
          </a:p>
          <a:p>
            <a:r>
              <a:rPr lang="en-GB" sz="1200" kern="1200" dirty="0">
                <a:solidFill>
                  <a:schemeClr val="tx1"/>
                </a:solidFill>
                <a:effectLst/>
                <a:latin typeface="+mn-lt"/>
                <a:ea typeface="+mn-ea"/>
                <a:cs typeface="+mn-cs"/>
              </a:rPr>
              <a:t>Limited scalability</a:t>
            </a:r>
          </a:p>
          <a:p>
            <a:r>
              <a:rPr lang="en-GB" sz="1200" kern="1200" dirty="0">
                <a:solidFill>
                  <a:schemeClr val="tx1"/>
                </a:solidFill>
                <a:effectLst/>
                <a:latin typeface="+mn-lt"/>
                <a:ea typeface="+mn-ea"/>
                <a:cs typeface="+mn-cs"/>
              </a:rPr>
              <a:t>Website only exists as long as long as the monthly fee is paid and the platform exists</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Work press/Drupal</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 flexibility for user, functions and content</a:t>
            </a:r>
          </a:p>
          <a:p>
            <a:r>
              <a:rPr lang="en-GB" sz="1200" kern="1200" dirty="0">
                <a:solidFill>
                  <a:schemeClr val="tx1"/>
                </a:solidFill>
                <a:effectLst/>
                <a:latin typeface="+mn-lt"/>
                <a:ea typeface="+mn-ea"/>
                <a:cs typeface="+mn-cs"/>
              </a:rPr>
              <a:t>Themes available for different types of websites and different design needs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Limited customization</a:t>
            </a:r>
          </a:p>
          <a:p>
            <a:r>
              <a:rPr lang="en-GB" sz="1200" kern="1200" dirty="0">
                <a:solidFill>
                  <a:schemeClr val="tx1"/>
                </a:solidFill>
                <a:effectLst/>
                <a:latin typeface="+mn-lt"/>
                <a:ea typeface="+mn-ea"/>
                <a:cs typeface="+mn-cs"/>
              </a:rPr>
              <a:t>Security of a theme depends on updates and maintenance</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Custom Web site CMS</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Pros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Flexibility and customization</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Cons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Security problems If no maintenance</a:t>
            </a:r>
          </a:p>
          <a:p>
            <a:r>
              <a:rPr lang="en-GB" sz="1200" kern="1200" dirty="0">
                <a:solidFill>
                  <a:schemeClr val="tx1"/>
                </a:solidFill>
                <a:effectLst/>
                <a:latin typeface="+mn-lt"/>
                <a:ea typeface="+mn-ea"/>
                <a:cs typeface="+mn-cs"/>
              </a:rPr>
              <a:t>Custom requirements go beyond the realms of a CMS</a:t>
            </a:r>
          </a:p>
          <a:p>
            <a:r>
              <a:rPr lang="en-GB" sz="1200" kern="1200" dirty="0">
                <a:solidFill>
                  <a:schemeClr val="tx1"/>
                </a:solidFill>
                <a:effectLst/>
                <a:latin typeface="+mn-lt"/>
                <a:ea typeface="+mn-ea"/>
                <a:cs typeface="+mn-cs"/>
              </a:rPr>
              <a:t>Higher costs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hlinkClick r:id="rId4"/>
              </a:rPr>
              <a:t>https://www.thoughtco.com/tips-for-a-great-web-page-3470063</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Pages should load quickly</a:t>
            </a:r>
          </a:p>
          <a:p>
            <a:r>
              <a:rPr lang="en-GB" sz="1200" kern="1200" dirty="0">
                <a:solidFill>
                  <a:schemeClr val="tx1"/>
                </a:solidFill>
                <a:effectLst/>
                <a:latin typeface="+mn-lt"/>
                <a:ea typeface="+mn-ea"/>
                <a:cs typeface="+mn-cs"/>
              </a:rPr>
              <a:t>Pages should only be as long as they need to be</a:t>
            </a:r>
          </a:p>
          <a:p>
            <a:r>
              <a:rPr lang="en-GB" sz="1200" kern="1200" dirty="0">
                <a:solidFill>
                  <a:schemeClr val="tx1"/>
                </a:solidFill>
                <a:effectLst/>
                <a:latin typeface="+mn-lt"/>
                <a:ea typeface="+mn-ea"/>
                <a:cs typeface="+mn-cs"/>
              </a:rPr>
              <a:t>Good navigation</a:t>
            </a:r>
          </a:p>
          <a:p>
            <a:r>
              <a:rPr lang="en-GB" sz="1200" kern="1200" dirty="0">
                <a:solidFill>
                  <a:schemeClr val="tx1"/>
                </a:solidFill>
                <a:effectLst/>
                <a:latin typeface="+mn-lt"/>
                <a:ea typeface="+mn-ea"/>
                <a:cs typeface="+mn-cs"/>
              </a:rPr>
              <a:t>Small images</a:t>
            </a:r>
          </a:p>
          <a:p>
            <a:r>
              <a:rPr lang="en-GB" sz="1200" kern="1200" dirty="0">
                <a:solidFill>
                  <a:schemeClr val="tx1"/>
                </a:solidFill>
                <a:effectLst/>
                <a:latin typeface="+mn-lt"/>
                <a:ea typeface="+mn-ea"/>
                <a:cs typeface="+mn-cs"/>
              </a:rPr>
              <a:t>Appropriate Colours</a:t>
            </a:r>
          </a:p>
          <a:p>
            <a:r>
              <a:rPr lang="en-GB" sz="1200" kern="1200" dirty="0">
                <a:solidFill>
                  <a:schemeClr val="tx1"/>
                </a:solidFill>
                <a:effectLst/>
                <a:latin typeface="+mn-lt"/>
                <a:ea typeface="+mn-ea"/>
                <a:cs typeface="+mn-cs"/>
              </a:rPr>
              <a:t>You should think local and write global</a:t>
            </a:r>
          </a:p>
          <a:p>
            <a:r>
              <a:rPr lang="en-GB" sz="1200" kern="1200" dirty="0">
                <a:solidFill>
                  <a:schemeClr val="tx1"/>
                </a:solidFill>
                <a:effectLst/>
                <a:latin typeface="+mn-lt"/>
                <a:ea typeface="+mn-ea"/>
                <a:cs typeface="+mn-cs"/>
              </a:rPr>
              <a:t>Spelling/Grammar</a:t>
            </a:r>
          </a:p>
          <a:p>
            <a:r>
              <a:rPr lang="en-GB" sz="1200" kern="1200" dirty="0">
                <a:solidFill>
                  <a:schemeClr val="tx1"/>
                </a:solidFill>
                <a:effectLst/>
                <a:latin typeface="+mn-lt"/>
                <a:ea typeface="+mn-ea"/>
                <a:cs typeface="+mn-cs"/>
              </a:rPr>
              <a:t>Working links</a:t>
            </a:r>
          </a:p>
          <a:p>
            <a:r>
              <a:rPr lang="en-GB" sz="1200" kern="1200" dirty="0">
                <a:solidFill>
                  <a:schemeClr val="tx1"/>
                </a:solidFill>
                <a:effectLst/>
                <a:latin typeface="+mn-lt"/>
                <a:ea typeface="+mn-ea"/>
                <a:cs typeface="+mn-cs"/>
              </a:rPr>
              <a:t>Don’t say “click here”</a:t>
            </a:r>
          </a:p>
          <a:p>
            <a:r>
              <a:rPr lang="en-GB" sz="1200" kern="1200" dirty="0">
                <a:solidFill>
                  <a:schemeClr val="tx1"/>
                </a:solidFill>
                <a:effectLst/>
                <a:latin typeface="+mn-lt"/>
                <a:ea typeface="+mn-ea"/>
                <a:cs typeface="+mn-cs"/>
              </a:rPr>
              <a:t>Contact information</a:t>
            </a:r>
          </a:p>
          <a:p>
            <a:r>
              <a:rPr lang="en-GB" sz="1200" kern="1200" dirty="0">
                <a:solidFill>
                  <a:schemeClr val="tx1"/>
                </a:solidFill>
                <a:effectLst/>
                <a:latin typeface="+mn-lt"/>
                <a:ea typeface="+mn-ea"/>
                <a:cs typeface="+mn-cs"/>
              </a:rPr>
              <a:t>Clutter free</a:t>
            </a:r>
          </a:p>
          <a:p>
            <a:r>
              <a:rPr lang="en-GB" sz="1200" kern="1200" dirty="0">
                <a:solidFill>
                  <a:schemeClr val="tx1"/>
                </a:solidFill>
                <a:effectLst/>
                <a:latin typeface="+mn-lt"/>
                <a:ea typeface="+mn-ea"/>
                <a:cs typeface="+mn-cs"/>
              </a:rPr>
              <a:t>Mobile friendly</a:t>
            </a:r>
          </a:p>
          <a:p>
            <a:endParaRPr lang="en-GB" dirty="0"/>
          </a:p>
        </p:txBody>
      </p:sp>
      <p:sp>
        <p:nvSpPr>
          <p:cNvPr id="4" name="Slide Number Placeholder 3"/>
          <p:cNvSpPr>
            <a:spLocks noGrp="1"/>
          </p:cNvSpPr>
          <p:nvPr>
            <p:ph type="sldNum" sz="quarter" idx="10"/>
          </p:nvPr>
        </p:nvSpPr>
        <p:spPr/>
        <p:txBody>
          <a:bodyPr/>
          <a:lstStyle/>
          <a:p>
            <a:fld id="{4BC1CEFB-4079-48EB-841F-07DD7B97D36D}" type="slidenum">
              <a:rPr lang="en-GB" smtClean="0"/>
              <a:t>3</a:t>
            </a:fld>
            <a:endParaRPr lang="en-GB" dirty="0"/>
          </a:p>
        </p:txBody>
      </p:sp>
    </p:spTree>
    <p:extLst>
      <p:ext uri="{BB962C8B-B14F-4D97-AF65-F5344CB8AC3E}">
        <p14:creationId xmlns:p14="http://schemas.microsoft.com/office/powerpoint/2010/main" val="4198787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C1CEFB-4079-48EB-841F-07DD7B97D36D}" type="slidenum">
              <a:rPr lang="en-GB" smtClean="0"/>
              <a:t>5</a:t>
            </a:fld>
            <a:endParaRPr lang="en-GB" dirty="0"/>
          </a:p>
        </p:txBody>
      </p:sp>
    </p:spTree>
    <p:extLst>
      <p:ext uri="{BB962C8B-B14F-4D97-AF65-F5344CB8AC3E}">
        <p14:creationId xmlns:p14="http://schemas.microsoft.com/office/powerpoint/2010/main" val="235410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r>
              <a:rPr lang="en-GB" baseline="0" dirty="0"/>
              <a:t> the tools that are available – simple mouse tracking, juicy studio for testing the readability of content, pingdom offers an insight into speed or response from your website.</a:t>
            </a:r>
          </a:p>
          <a:p>
            <a:r>
              <a:rPr lang="en-GB" sz="1200" kern="1200" dirty="0">
                <a:solidFill>
                  <a:schemeClr val="tx1"/>
                </a:solidFill>
                <a:effectLst/>
                <a:latin typeface="+mn-lt"/>
                <a:ea typeface="+mn-ea"/>
                <a:cs typeface="+mn-cs"/>
              </a:rPr>
              <a:t>Pages should load quickly</a:t>
            </a:r>
          </a:p>
          <a:p>
            <a:r>
              <a:rPr lang="en-GB" sz="1200" kern="1200" dirty="0">
                <a:solidFill>
                  <a:schemeClr val="tx1"/>
                </a:solidFill>
                <a:effectLst/>
                <a:latin typeface="+mn-lt"/>
                <a:ea typeface="+mn-ea"/>
                <a:cs typeface="+mn-cs"/>
              </a:rPr>
              <a:t>Pages should only be as long as they need to be</a:t>
            </a:r>
          </a:p>
          <a:p>
            <a:r>
              <a:rPr lang="en-GB" sz="1200" kern="1200" dirty="0">
                <a:solidFill>
                  <a:schemeClr val="tx1"/>
                </a:solidFill>
                <a:effectLst/>
                <a:latin typeface="+mn-lt"/>
                <a:ea typeface="+mn-ea"/>
                <a:cs typeface="+mn-cs"/>
              </a:rPr>
              <a:t>Good navigation</a:t>
            </a:r>
          </a:p>
          <a:p>
            <a:r>
              <a:rPr lang="en-GB" sz="1200" kern="1200" dirty="0">
                <a:solidFill>
                  <a:schemeClr val="tx1"/>
                </a:solidFill>
                <a:effectLst/>
                <a:latin typeface="+mn-lt"/>
                <a:ea typeface="+mn-ea"/>
                <a:cs typeface="+mn-cs"/>
              </a:rPr>
              <a:t>Small images</a:t>
            </a:r>
          </a:p>
          <a:p>
            <a:r>
              <a:rPr lang="en-GB" sz="1200" kern="1200" dirty="0">
                <a:solidFill>
                  <a:schemeClr val="tx1"/>
                </a:solidFill>
                <a:effectLst/>
                <a:latin typeface="+mn-lt"/>
                <a:ea typeface="+mn-ea"/>
                <a:cs typeface="+mn-cs"/>
              </a:rPr>
              <a:t>Appropriate Colours</a:t>
            </a:r>
          </a:p>
          <a:p>
            <a:r>
              <a:rPr lang="en-GB" sz="1200" kern="1200" dirty="0">
                <a:solidFill>
                  <a:schemeClr val="tx1"/>
                </a:solidFill>
                <a:effectLst/>
                <a:latin typeface="+mn-lt"/>
                <a:ea typeface="+mn-ea"/>
                <a:cs typeface="+mn-cs"/>
              </a:rPr>
              <a:t>You should think local and write global</a:t>
            </a:r>
          </a:p>
          <a:p>
            <a:r>
              <a:rPr lang="en-GB" sz="1200" kern="1200" dirty="0">
                <a:solidFill>
                  <a:schemeClr val="tx1"/>
                </a:solidFill>
                <a:effectLst/>
                <a:latin typeface="+mn-lt"/>
                <a:ea typeface="+mn-ea"/>
                <a:cs typeface="+mn-cs"/>
              </a:rPr>
              <a:t>Spelling/Grammar</a:t>
            </a:r>
          </a:p>
          <a:p>
            <a:r>
              <a:rPr lang="en-GB" sz="1200" kern="1200" dirty="0">
                <a:solidFill>
                  <a:schemeClr val="tx1"/>
                </a:solidFill>
                <a:effectLst/>
                <a:latin typeface="+mn-lt"/>
                <a:ea typeface="+mn-ea"/>
                <a:cs typeface="+mn-cs"/>
              </a:rPr>
              <a:t>Working links</a:t>
            </a:r>
          </a:p>
          <a:p>
            <a:r>
              <a:rPr lang="en-GB" sz="1200" kern="1200" dirty="0">
                <a:solidFill>
                  <a:schemeClr val="tx1"/>
                </a:solidFill>
                <a:effectLst/>
                <a:latin typeface="+mn-lt"/>
                <a:ea typeface="+mn-ea"/>
                <a:cs typeface="+mn-cs"/>
              </a:rPr>
              <a:t>Don’t say “click here”</a:t>
            </a:r>
          </a:p>
          <a:p>
            <a:r>
              <a:rPr lang="en-GB" sz="1200" kern="1200" dirty="0">
                <a:solidFill>
                  <a:schemeClr val="tx1"/>
                </a:solidFill>
                <a:effectLst/>
                <a:latin typeface="+mn-lt"/>
                <a:ea typeface="+mn-ea"/>
                <a:cs typeface="+mn-cs"/>
              </a:rPr>
              <a:t>Contact information</a:t>
            </a:r>
          </a:p>
          <a:p>
            <a:r>
              <a:rPr lang="en-GB" sz="1200" kern="1200" dirty="0">
                <a:solidFill>
                  <a:schemeClr val="tx1"/>
                </a:solidFill>
                <a:effectLst/>
                <a:latin typeface="+mn-lt"/>
                <a:ea typeface="+mn-ea"/>
                <a:cs typeface="+mn-cs"/>
              </a:rPr>
              <a:t>Clutter free</a:t>
            </a:r>
          </a:p>
          <a:p>
            <a:endParaRPr lang="en-GB" baseline="0" dirty="0"/>
          </a:p>
        </p:txBody>
      </p:sp>
      <p:sp>
        <p:nvSpPr>
          <p:cNvPr id="4" name="Slide Number Placeholder 3"/>
          <p:cNvSpPr>
            <a:spLocks noGrp="1"/>
          </p:cNvSpPr>
          <p:nvPr>
            <p:ph type="sldNum" sz="quarter" idx="10"/>
          </p:nvPr>
        </p:nvSpPr>
        <p:spPr/>
        <p:txBody>
          <a:bodyPr/>
          <a:lstStyle/>
          <a:p>
            <a:fld id="{4BC1CEFB-4079-48EB-841F-07DD7B97D36D}" type="slidenum">
              <a:rPr lang="en-GB" smtClean="0"/>
              <a:t>6</a:t>
            </a:fld>
            <a:endParaRPr lang="en-GB" dirty="0"/>
          </a:p>
        </p:txBody>
      </p:sp>
    </p:spTree>
    <p:extLst>
      <p:ext uri="{BB962C8B-B14F-4D97-AF65-F5344CB8AC3E}">
        <p14:creationId xmlns:p14="http://schemas.microsoft.com/office/powerpoint/2010/main" val="719314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comparisons </a:t>
            </a:r>
          </a:p>
          <a:p>
            <a:r>
              <a:rPr lang="en-GB" dirty="0"/>
              <a:t>Weebly add</a:t>
            </a:r>
            <a:r>
              <a:rPr lang="en-GB" baseline="0" dirty="0"/>
              <a:t> in (cloud base) vs Wix.</a:t>
            </a:r>
          </a:p>
          <a:p>
            <a:r>
              <a:rPr lang="en-GB" baseline="0" dirty="0"/>
              <a:t>Weebly offers blogging tools, drag and drop editor and free SEO tools. </a:t>
            </a:r>
          </a:p>
          <a:p>
            <a:r>
              <a:rPr lang="en-GB" baseline="0" dirty="0"/>
              <a:t>Wix offers unique blog features, it is fully customisable, no tech skills are required.</a:t>
            </a:r>
          </a:p>
          <a:p>
            <a:r>
              <a:rPr lang="en-GB" baseline="0" dirty="0"/>
              <a:t>Explain why the choice was made to use Weebly.</a:t>
            </a:r>
          </a:p>
          <a:p>
            <a:r>
              <a:rPr lang="en-GB" baseline="0" dirty="0"/>
              <a:t>Vlog – explain that utube offered a direst way to access the film via the URL rather than pay for an app that may not be used again.</a:t>
            </a:r>
            <a:endParaRPr lang="en-GB" dirty="0"/>
          </a:p>
        </p:txBody>
      </p:sp>
      <p:sp>
        <p:nvSpPr>
          <p:cNvPr id="4" name="Slide Number Placeholder 3"/>
          <p:cNvSpPr>
            <a:spLocks noGrp="1"/>
          </p:cNvSpPr>
          <p:nvPr>
            <p:ph type="sldNum" sz="quarter" idx="10"/>
          </p:nvPr>
        </p:nvSpPr>
        <p:spPr/>
        <p:txBody>
          <a:bodyPr/>
          <a:lstStyle/>
          <a:p>
            <a:fld id="{4BC1CEFB-4079-48EB-841F-07DD7B97D36D}" type="slidenum">
              <a:rPr lang="en-GB" smtClean="0"/>
              <a:t>7</a:t>
            </a:fld>
            <a:endParaRPr lang="en-GB" dirty="0"/>
          </a:p>
        </p:txBody>
      </p:sp>
    </p:spTree>
    <p:extLst>
      <p:ext uri="{BB962C8B-B14F-4D97-AF65-F5344CB8AC3E}">
        <p14:creationId xmlns:p14="http://schemas.microsoft.com/office/powerpoint/2010/main" val="1017997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Comparing</a:t>
            </a:r>
            <a:r>
              <a:rPr lang="en-GB" baseline="0" dirty="0"/>
              <a:t> E-Commerce options –</a:t>
            </a:r>
          </a:p>
          <a:p>
            <a:r>
              <a:rPr lang="en-GB" baseline="0" dirty="0"/>
              <a:t>Wix -</a:t>
            </a:r>
            <a:endParaRPr lang="en-GB" dirty="0"/>
          </a:p>
        </p:txBody>
      </p:sp>
      <p:sp>
        <p:nvSpPr>
          <p:cNvPr id="4" name="Slide Number Placeholder 3"/>
          <p:cNvSpPr>
            <a:spLocks noGrp="1"/>
          </p:cNvSpPr>
          <p:nvPr>
            <p:ph type="sldNum" sz="quarter" idx="10"/>
          </p:nvPr>
        </p:nvSpPr>
        <p:spPr/>
        <p:txBody>
          <a:bodyPr/>
          <a:lstStyle/>
          <a:p>
            <a:fld id="{4BC1CEFB-4079-48EB-841F-07DD7B97D36D}" type="slidenum">
              <a:rPr lang="en-GB" smtClean="0"/>
              <a:t>8</a:t>
            </a:fld>
            <a:endParaRPr lang="en-GB" dirty="0"/>
          </a:p>
        </p:txBody>
      </p:sp>
    </p:spTree>
    <p:extLst>
      <p:ext uri="{BB962C8B-B14F-4D97-AF65-F5344CB8AC3E}">
        <p14:creationId xmlns:p14="http://schemas.microsoft.com/office/powerpoint/2010/main" val="35333851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407B43F-29AB-49BA-895C-FCE343D94D04}" type="datetime1">
              <a:rPr lang="en-US" smtClean="0"/>
              <a:t>5/9/2018</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8370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0CE86F-AB1D-4C23-AB8E-BC9F2F9AA3AD}" type="datetime1">
              <a:rPr lang="en-US" smtClean="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9608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AECBB7D-8A49-41A1-8FED-8FF041EB727D}" type="datetime1">
              <a:rPr lang="en-US" smtClean="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5612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E4251A-8DB6-4BCA-8E13-5F09462F08E7}" type="datetime1">
              <a:rPr lang="en-US" smtClean="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1536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78D44E-3260-4157-8B39-A5A024DAF8AA}" type="datetime1">
              <a:rPr lang="en-US" smtClean="0"/>
              <a:t>5/9/2018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0800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E72AB7-D7DA-4591-98FF-16EDF9A4CE8E}" type="datetime1">
              <a:rPr lang="en-US" smtClean="0"/>
              <a:t>5/9/2018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3417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C7BCCD-71FC-4CF1-AFD8-F64BB30D6C9F}" type="datetime1">
              <a:rPr lang="en-US" smtClean="0"/>
              <a:t>5/9/2018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0138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E555C79-D91A-4570-891D-623A4F86163F}" type="datetime1">
              <a:rPr lang="en-US" smtClean="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7030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676F121-88BF-4BE4-B36C-1E1CB909FC8B}" type="datetime1">
              <a:rPr lang="en-US" smtClean="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1340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EE31247-13DC-4F92-86AA-AD7B43729CE9}" type="datetime1">
              <a:rPr lang="en-US" smtClean="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9073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5278BF-056A-4E8A-AA7F-53A5F67D5A22}" type="datetime1">
              <a:rPr lang="en-US" smtClean="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01897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8611D7-E0B4-439F-8D1A-0B5BF86DE08C}" type="datetime1">
              <a:rPr lang="en-US" smtClean="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98623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DEAB0F-97F5-421D-A6B0-390E56D02CFC}" type="datetime1">
              <a:rPr lang="en-US" smtClean="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74455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A1C8141-68F0-46B0-AE50-255F4E938C47}" type="datetime1">
              <a:rPr lang="en-US" smtClean="0"/>
              <a:t>5/9/2018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91082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5380504-C9DC-49E8-B738-9C6A9AAD8D3C}" type="datetime1">
              <a:rPr lang="en-US" smtClean="0"/>
              <a:t>5/9/2018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3816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ACA541-6689-4D17-9E83-4223E0B6742C}" type="datetime1">
              <a:rPr lang="en-US" smtClean="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3429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2A0F53-1D59-4DCB-A0F4-6BADD6E824F6}" type="datetime1">
              <a:rPr lang="en-US" smtClean="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9946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D3D5C0-8B86-4FFE-A9C3-DE3BDA0572DE}" type="datetime1">
              <a:rPr lang="en-US" smtClean="0"/>
              <a:t>5/9/2018</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2862127"/>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ordpress.org/plugins/search/blogs/" TargetMode="External"/><Relationship Id="rId13" Type="http://schemas.openxmlformats.org/officeDocument/2006/relationships/hyperlink" Target="https://www.wix.com/upgrade/website" TargetMode="External"/><Relationship Id="rId3" Type="http://schemas.openxmlformats.org/officeDocument/2006/relationships/hyperlink" Target="https://wordpress.org/" TargetMode="External"/><Relationship Id="rId7" Type="http://schemas.openxmlformats.org/officeDocument/2006/relationships/hyperlink" Target="https://www.weebly.com/mobile" TargetMode="External"/><Relationship Id="rId12" Type="http://schemas.openxmlformats.org/officeDocument/2006/relationships/hyperlink" Target="https://www.weebly.com/uk/pricing" TargetMode="External"/><Relationship Id="rId2" Type="http://schemas.openxmlformats.org/officeDocument/2006/relationships/notesSlide" Target="../notesSlides/notesSlide1.xml"/><Relationship Id="rId16"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hyperlink" Target="https://en.wordpress.com/features/" TargetMode="External"/><Relationship Id="rId11" Type="http://schemas.openxmlformats.org/officeDocument/2006/relationships/hyperlink" Target="https://wordpress.org/about/features/" TargetMode="External"/><Relationship Id="rId5" Type="http://schemas.openxmlformats.org/officeDocument/2006/relationships/hyperlink" Target="https://www.weebly.com/" TargetMode="External"/><Relationship Id="rId15" Type="http://schemas.openxmlformats.org/officeDocument/2006/relationships/image" Target="../media/image3.png"/><Relationship Id="rId10" Type="http://schemas.openxmlformats.org/officeDocument/2006/relationships/hyperlink" Target="https://support.wix.com/en/managing-your-site/site-management" TargetMode="External"/><Relationship Id="rId4" Type="http://schemas.openxmlformats.org/officeDocument/2006/relationships/hyperlink" Target="https://www.wix.com/features/main" TargetMode="External"/><Relationship Id="rId9" Type="http://schemas.openxmlformats.org/officeDocument/2006/relationships/hyperlink" Target="https://www.weebly.com/uk/features/email-marketing" TargetMode="External"/><Relationship Id="rId14" Type="http://schemas.openxmlformats.org/officeDocument/2006/relationships/hyperlink" Target="https://wordpress.com/#plan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51012" y="901337"/>
            <a:ext cx="8676222" cy="4889863"/>
          </a:xfrm>
        </p:spPr>
        <p:txBody>
          <a:bodyPr>
            <a:normAutofit/>
          </a:bodyPr>
          <a:lstStyle/>
          <a:p>
            <a:r>
              <a:rPr lang="en-GB" sz="4000" dirty="0"/>
              <a:t>Christine woods 1704446 </a:t>
            </a:r>
          </a:p>
          <a:p>
            <a:r>
              <a:rPr lang="en-GB" sz="4000" dirty="0"/>
              <a:t>Web design and online marketing</a:t>
            </a:r>
          </a:p>
          <a:p>
            <a:r>
              <a:rPr lang="en-GB" sz="4000" dirty="0"/>
              <a:t>Online marketing strategy implementation and evaluation</a:t>
            </a:r>
          </a:p>
          <a:p>
            <a:r>
              <a:rPr lang="en-GB" sz="4000" dirty="0"/>
              <a:t>James Williams </a:t>
            </a:r>
          </a:p>
        </p:txBody>
      </p:sp>
      <p:sp>
        <p:nvSpPr>
          <p:cNvPr id="5" name="Slide Number Placeholder 4"/>
          <p:cNvSpPr>
            <a:spLocks noGrp="1"/>
          </p:cNvSpPr>
          <p:nvPr>
            <p:ph type="sldNum" sz="quarter" idx="12"/>
          </p:nvPr>
        </p:nvSpPr>
        <p:spPr>
          <a:xfrm>
            <a:off x="5703578" y="6291349"/>
            <a:ext cx="771089" cy="365125"/>
          </a:xfrm>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1598235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0"/>
            <a:ext cx="9905998" cy="836023"/>
          </a:xfrm>
        </p:spPr>
        <p:txBody>
          <a:bodyPr/>
          <a:lstStyle/>
          <a:p>
            <a:pPr algn="ctr"/>
            <a:r>
              <a:rPr lang="en-GB" dirty="0"/>
              <a:t>Table of contents</a:t>
            </a:r>
          </a:p>
        </p:txBody>
      </p:sp>
      <p:sp>
        <p:nvSpPr>
          <p:cNvPr id="4" name="Slide Number Placeholder 3"/>
          <p:cNvSpPr>
            <a:spLocks noGrp="1"/>
          </p:cNvSpPr>
          <p:nvPr>
            <p:ph type="sldNum" sz="quarter" idx="12"/>
          </p:nvPr>
        </p:nvSpPr>
        <p:spPr>
          <a:xfrm>
            <a:off x="5708866" y="6265660"/>
            <a:ext cx="771089" cy="365125"/>
          </a:xfrm>
        </p:spPr>
        <p:txBody>
          <a:bodyPr/>
          <a:lstStyle/>
          <a:p>
            <a:fld id="{D57F1E4F-1CFF-5643-939E-217C01CDF565}" type="slidenum">
              <a:rPr lang="en-US" smtClean="0"/>
              <a:pPr/>
              <a:t>2</a:t>
            </a:fld>
            <a:endParaRPr lang="en-US" dirty="0"/>
          </a:p>
        </p:txBody>
      </p:sp>
      <p:sp>
        <p:nvSpPr>
          <p:cNvPr id="6" name="TextBox 5"/>
          <p:cNvSpPr txBox="1"/>
          <p:nvPr/>
        </p:nvSpPr>
        <p:spPr>
          <a:xfrm>
            <a:off x="1567542" y="1410789"/>
            <a:ext cx="9261565" cy="3970318"/>
          </a:xfrm>
          <a:prstGeom prst="rect">
            <a:avLst/>
          </a:prstGeom>
          <a:noFill/>
        </p:spPr>
        <p:txBody>
          <a:bodyPr wrap="square" rtlCol="0">
            <a:spAutoFit/>
          </a:bodyPr>
          <a:lstStyle/>
          <a:p>
            <a:r>
              <a:rPr lang="en-GB" dirty="0"/>
              <a:t>	Title page 						Slide1</a:t>
            </a:r>
          </a:p>
          <a:p>
            <a:r>
              <a:rPr lang="en-GB" dirty="0"/>
              <a:t>	Contents Page						Slide 2</a:t>
            </a:r>
          </a:p>
          <a:p>
            <a:r>
              <a:rPr lang="en-GB" dirty="0"/>
              <a:t>1. 	Introduction to Weebly 				Slide 3		  (Page </a:t>
            </a:r>
            <a:r>
              <a:rPr lang="en-GB" dirty="0"/>
              <a:t>1</a:t>
            </a:r>
            <a:r>
              <a:rPr lang="en-GB" dirty="0" smtClean="0"/>
              <a:t> </a:t>
            </a:r>
            <a:r>
              <a:rPr lang="en-GB" dirty="0"/>
              <a:t>handout)</a:t>
            </a:r>
          </a:p>
          <a:p>
            <a:r>
              <a:rPr lang="en-GB" dirty="0"/>
              <a:t>2.    Website Building Evaluation 			Slide 4              (Page </a:t>
            </a:r>
            <a:r>
              <a:rPr lang="en-GB" dirty="0" smtClean="0"/>
              <a:t>2-3 </a:t>
            </a:r>
            <a:r>
              <a:rPr lang="en-GB" dirty="0"/>
              <a:t>handout)</a:t>
            </a:r>
          </a:p>
          <a:p>
            <a:r>
              <a:rPr lang="en-GB" dirty="0"/>
              <a:t>	2.1 Professional layout and design		Slide 5 		  (Page </a:t>
            </a:r>
            <a:r>
              <a:rPr lang="en-GB" dirty="0" smtClean="0"/>
              <a:t>4-6</a:t>
            </a:r>
            <a:r>
              <a:rPr lang="en-GB" dirty="0" smtClean="0"/>
              <a:t> </a:t>
            </a:r>
            <a:r>
              <a:rPr lang="en-GB" dirty="0"/>
              <a:t>handout)	</a:t>
            </a:r>
          </a:p>
          <a:p>
            <a:r>
              <a:rPr lang="en-GB" dirty="0"/>
              <a:t>	2.2 Responsive to mobile devices		Slide 6		  (Page </a:t>
            </a:r>
            <a:r>
              <a:rPr lang="en-GB" dirty="0" smtClean="0"/>
              <a:t>7 </a:t>
            </a:r>
            <a:r>
              <a:rPr lang="en-GB" dirty="0"/>
              <a:t>handout)</a:t>
            </a:r>
          </a:p>
          <a:p>
            <a:r>
              <a:rPr lang="en-GB" dirty="0"/>
              <a:t>	2.3 Blog &amp; Vlog integration			Slide 7       	  (Page </a:t>
            </a:r>
            <a:r>
              <a:rPr lang="en-GB" dirty="0" smtClean="0"/>
              <a:t>8-9</a:t>
            </a:r>
            <a:r>
              <a:rPr lang="en-GB" dirty="0" smtClean="0"/>
              <a:t> </a:t>
            </a:r>
            <a:r>
              <a:rPr lang="en-GB" dirty="0"/>
              <a:t>handout)</a:t>
            </a:r>
          </a:p>
          <a:p>
            <a:r>
              <a:rPr lang="en-GB" dirty="0"/>
              <a:t>	2.4 E-commerce integration			Slide 8     	  (Page </a:t>
            </a:r>
            <a:r>
              <a:rPr lang="en-GB" dirty="0" smtClean="0"/>
              <a:t>10)</a:t>
            </a:r>
            <a:endParaRPr lang="en-GB" dirty="0"/>
          </a:p>
          <a:p>
            <a:r>
              <a:rPr lang="en-GB" dirty="0"/>
              <a:t>	2.5 E-mail Marketing integration		Slide 9 		  (Page </a:t>
            </a:r>
            <a:r>
              <a:rPr lang="en-GB" dirty="0" smtClean="0"/>
              <a:t>11-12 </a:t>
            </a:r>
            <a:r>
              <a:rPr lang="en-GB" dirty="0"/>
              <a:t>handout)</a:t>
            </a:r>
          </a:p>
          <a:p>
            <a:r>
              <a:rPr lang="en-GB" dirty="0"/>
              <a:t>	2.6 On-line Marketing &amp; Analytics		Slide 10 		  (Page </a:t>
            </a:r>
            <a:r>
              <a:rPr lang="en-GB" dirty="0" smtClean="0"/>
              <a:t>13-24</a:t>
            </a:r>
            <a:r>
              <a:rPr lang="en-GB" dirty="0" smtClean="0"/>
              <a:t> </a:t>
            </a:r>
            <a:r>
              <a:rPr lang="en-GB" dirty="0"/>
              <a:t>handout)</a:t>
            </a:r>
          </a:p>
          <a:p>
            <a:r>
              <a:rPr lang="en-GB" dirty="0"/>
              <a:t>	2.7 Social Media Management Tool 	Slide 11 		  (Page </a:t>
            </a:r>
            <a:r>
              <a:rPr lang="en-GB" dirty="0" smtClean="0"/>
              <a:t>25-26 handout)</a:t>
            </a:r>
            <a:endParaRPr lang="en-GB" dirty="0"/>
          </a:p>
          <a:p>
            <a:r>
              <a:rPr lang="en-GB" dirty="0"/>
              <a:t>	2.8 Website Design                      		Slide 12-14    	  (Page </a:t>
            </a:r>
            <a:r>
              <a:rPr lang="en-GB" dirty="0" smtClean="0"/>
              <a:t>27 </a:t>
            </a:r>
            <a:r>
              <a:rPr lang="en-GB" dirty="0"/>
              <a:t>hand out)                                  </a:t>
            </a:r>
          </a:p>
          <a:p>
            <a:r>
              <a:rPr lang="en-GB" dirty="0"/>
              <a:t> 3.	Conclusion						Slide 15           (Page </a:t>
            </a:r>
            <a:r>
              <a:rPr lang="en-GB" dirty="0" smtClean="0"/>
              <a:t>28</a:t>
            </a:r>
            <a:r>
              <a:rPr lang="en-GB" dirty="0" smtClean="0"/>
              <a:t> </a:t>
            </a:r>
            <a:r>
              <a:rPr lang="en-GB" dirty="0"/>
              <a:t>hand out)    </a:t>
            </a:r>
          </a:p>
          <a:p>
            <a:r>
              <a:rPr lang="en-GB" dirty="0"/>
              <a:t> 4.	References						Slide 16		  (Page </a:t>
            </a:r>
            <a:r>
              <a:rPr lang="en-GB" dirty="0" smtClean="0"/>
              <a:t>29</a:t>
            </a:r>
            <a:r>
              <a:rPr lang="en-GB" dirty="0" smtClean="0"/>
              <a:t> </a:t>
            </a:r>
            <a:r>
              <a:rPr lang="en-GB" dirty="0"/>
              <a:t>hand out) </a:t>
            </a:r>
          </a:p>
        </p:txBody>
      </p:sp>
    </p:spTree>
    <p:extLst>
      <p:ext uri="{BB962C8B-B14F-4D97-AF65-F5344CB8AC3E}">
        <p14:creationId xmlns:p14="http://schemas.microsoft.com/office/powerpoint/2010/main" val="14511444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 building evaluation</a:t>
            </a:r>
          </a:p>
        </p:txBody>
      </p:sp>
      <p:sp>
        <p:nvSpPr>
          <p:cNvPr id="8" name="Slide Number Placeholder 7"/>
          <p:cNvSpPr>
            <a:spLocks noGrp="1"/>
          </p:cNvSpPr>
          <p:nvPr>
            <p:ph type="sldNum" sz="quarter" idx="12"/>
          </p:nvPr>
        </p:nvSpPr>
        <p:spPr>
          <a:xfrm>
            <a:off x="5323323" y="6527208"/>
            <a:ext cx="771089" cy="365125"/>
          </a:xfrm>
        </p:spPr>
        <p:txBody>
          <a:bodyPr/>
          <a:lstStyle/>
          <a:p>
            <a:fld id="{D57F1E4F-1CFF-5643-939E-217C01CDF565}" type="slidenum">
              <a:rPr lang="en-US" smtClean="0"/>
              <a:pPr/>
              <a:t>3</a:t>
            </a:fld>
            <a:endParaRPr lang="en-US" dirty="0"/>
          </a:p>
        </p:txBody>
      </p:sp>
      <p:sp>
        <p:nvSpPr>
          <p:cNvPr id="12" name="Rectangle 11"/>
          <p:cNvSpPr/>
          <p:nvPr/>
        </p:nvSpPr>
        <p:spPr>
          <a:xfrm>
            <a:off x="9166303" y="122664"/>
            <a:ext cx="1527717" cy="5526128"/>
          </a:xfrm>
          <a:prstGeom prst="rect">
            <a:avLst/>
          </a:prstGeom>
        </p:spPr>
        <p:txBody>
          <a:bodyPr wrap="square">
            <a:spAutoFit/>
          </a:bodyPr>
          <a:lstStyle/>
          <a:p>
            <a:pPr marL="457200">
              <a:lnSpc>
                <a:spcPct val="107000"/>
              </a:lnSpc>
              <a:spcAft>
                <a:spcPts val="0"/>
              </a:spcAft>
            </a:pPr>
            <a:r>
              <a:rPr lang="en-GB" sz="1000" dirty="0">
                <a:latin typeface="Calibri" panose="020F0502020204030204" pitchFamily="34" charset="0"/>
                <a:ea typeface="Calibri" panose="020F0502020204030204" pitchFamily="34" charset="0"/>
                <a:cs typeface="Times New Roman" panose="02020603050405020304" pitchFamily="18" charset="0"/>
              </a:rPr>
              <a:t>Sources:</a:t>
            </a: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https://wordpress.org</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https://www.wix.com/features/main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https://www.weebly.com</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https://en.wordpress.com/features/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https://www.wix.com/features/main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https://www.weebly.com/mobile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https://wordpress.org/plugins/search/blogs/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https://www.weebly.com/uk/features/email-marketing</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https://support.wix.com/en/managing-your-site/site-management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https://wordpress.org/about/features/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2"/>
              </a:rPr>
              <a:t>https://www.weebly.com/uk/pricing</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3"/>
              </a:rPr>
              <a:t>https://www.wix.com/upgrade/website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4"/>
              </a:rPr>
              <a:t>https://wordpress.com/#plans</a:t>
            </a:r>
            <a:endParaRPr lang="en-GB" sz="1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12"/>
          <p:cNvPicPr>
            <a:picLocks noChangeAspect="1"/>
          </p:cNvPicPr>
          <p:nvPr/>
        </p:nvPicPr>
        <p:blipFill>
          <a:blip r:embed="rId15"/>
          <a:stretch>
            <a:fillRect/>
          </a:stretch>
        </p:blipFill>
        <p:spPr>
          <a:xfrm>
            <a:off x="1282391" y="1672683"/>
            <a:ext cx="6579220" cy="4361404"/>
          </a:xfrm>
          <a:prstGeom prst="rect">
            <a:avLst/>
          </a:prstGeom>
        </p:spPr>
      </p:pic>
      <p:pic>
        <p:nvPicPr>
          <p:cNvPr id="4" name="Picture 3">
            <a:extLst>
              <a:ext uri="{FF2B5EF4-FFF2-40B4-BE49-F238E27FC236}">
                <a16:creationId xmlns:a16="http://schemas.microsoft.com/office/drawing/2014/main" id="{55524C14-8FC6-4AC0-99E4-7066A01A47B0}"/>
              </a:ext>
            </a:extLst>
          </p:cNvPr>
          <p:cNvPicPr>
            <a:picLocks noChangeAspect="1"/>
          </p:cNvPicPr>
          <p:nvPr/>
        </p:nvPicPr>
        <p:blipFill>
          <a:blip r:embed="rId16"/>
          <a:stretch>
            <a:fillRect/>
          </a:stretch>
        </p:blipFill>
        <p:spPr>
          <a:xfrm>
            <a:off x="1282391" y="122663"/>
            <a:ext cx="6778396" cy="6503219"/>
          </a:xfrm>
          <a:prstGeom prst="rect">
            <a:avLst/>
          </a:prstGeom>
        </p:spPr>
      </p:pic>
      <p:sp>
        <p:nvSpPr>
          <p:cNvPr id="5" name="TextBox 4">
            <a:extLst>
              <a:ext uri="{FF2B5EF4-FFF2-40B4-BE49-F238E27FC236}">
                <a16:creationId xmlns:a16="http://schemas.microsoft.com/office/drawing/2014/main" id="{88528FB1-FC43-480C-BDEB-071666CEE589}"/>
              </a:ext>
            </a:extLst>
          </p:cNvPr>
          <p:cNvSpPr txBox="1"/>
          <p:nvPr/>
        </p:nvSpPr>
        <p:spPr>
          <a:xfrm>
            <a:off x="984738" y="2097087"/>
            <a:ext cx="9291583" cy="1569660"/>
          </a:xfrm>
          <a:prstGeom prst="rect">
            <a:avLst/>
          </a:prstGeom>
          <a:noFill/>
        </p:spPr>
        <p:txBody>
          <a:bodyPr wrap="square" rtlCol="0">
            <a:spAutoFit/>
          </a:bodyPr>
          <a:lstStyle/>
          <a:p>
            <a:r>
              <a:rPr lang="en-GB" sz="9600" dirty="0">
                <a:solidFill>
                  <a:schemeClr val="bg1"/>
                </a:solidFill>
              </a:rPr>
              <a:t>   WEEBLY.COM</a:t>
            </a:r>
          </a:p>
        </p:txBody>
      </p:sp>
      <p:sp>
        <p:nvSpPr>
          <p:cNvPr id="3" name="TextBox 2"/>
          <p:cNvSpPr txBox="1"/>
          <p:nvPr/>
        </p:nvSpPr>
        <p:spPr>
          <a:xfrm>
            <a:off x="8680537" y="5883274"/>
            <a:ext cx="1703540" cy="646331"/>
          </a:xfrm>
          <a:prstGeom prst="rect">
            <a:avLst/>
          </a:prstGeom>
          <a:noFill/>
        </p:spPr>
        <p:txBody>
          <a:bodyPr wrap="square" rtlCol="0">
            <a:spAutoFit/>
          </a:bodyPr>
          <a:lstStyle/>
          <a:p>
            <a:r>
              <a:rPr lang="en-GB" dirty="0"/>
              <a:t>Accompanied by Page </a:t>
            </a:r>
            <a:r>
              <a:rPr lang="en-GB" dirty="0"/>
              <a:t>1</a:t>
            </a:r>
            <a:r>
              <a:rPr lang="en-GB" dirty="0" smtClean="0"/>
              <a:t> </a:t>
            </a:r>
            <a:r>
              <a:rPr lang="en-GB" dirty="0"/>
              <a:t>handout</a:t>
            </a:r>
          </a:p>
        </p:txBody>
      </p:sp>
    </p:spTree>
    <p:extLst>
      <p:ext uri="{BB962C8B-B14F-4D97-AF65-F5344CB8AC3E}">
        <p14:creationId xmlns:p14="http://schemas.microsoft.com/office/powerpoint/2010/main" val="936363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xit" presetSubtype="0" fill="hold" nodeType="clickEffect">
                                  <p:stCondLst>
                                    <p:cond delay="0"/>
                                  </p:stCondLst>
                                  <p:childTnLst>
                                    <p:animEffect transition="out" filter="fade">
                                      <p:cBhvr>
                                        <p:cTn id="12" dur="1000"/>
                                        <p:tgtEl>
                                          <p:spTgt spid="4"/>
                                        </p:tgtEl>
                                      </p:cBhvr>
                                    </p:animEffect>
                                    <p:anim calcmode="lin" valueType="num">
                                      <p:cBhvr>
                                        <p:cTn id="13" dur="1000"/>
                                        <p:tgtEl>
                                          <p:spTgt spid="4"/>
                                        </p:tgtEl>
                                        <p:attrNameLst>
                                          <p:attrName>ppt_x</p:attrName>
                                        </p:attrNameLst>
                                      </p:cBhvr>
                                      <p:tavLst>
                                        <p:tav tm="0">
                                          <p:val>
                                            <p:strVal val="ppt_x"/>
                                          </p:val>
                                        </p:tav>
                                        <p:tav tm="100000">
                                          <p:val>
                                            <p:strVal val="ppt_x"/>
                                          </p:val>
                                        </p:tav>
                                      </p:tavLst>
                                    </p:anim>
                                    <p:anim calcmode="lin" valueType="num">
                                      <p:cBhvr>
                                        <p:cTn id="14" dur="100" decel="100000"/>
                                        <p:tgtEl>
                                          <p:spTgt spid="4"/>
                                        </p:tgtEl>
                                        <p:attrNameLst>
                                          <p:attrName>ppt_y</p:attrName>
                                        </p:attrNameLst>
                                      </p:cBhvr>
                                      <p:tavLst>
                                        <p:tav tm="0">
                                          <p:val>
                                            <p:strVal val="ppt_y"/>
                                          </p:val>
                                        </p:tav>
                                        <p:tav tm="100000">
                                          <p:val>
                                            <p:strVal val="ppt_y-.03"/>
                                          </p:val>
                                        </p:tav>
                                      </p:tavLst>
                                    </p:anim>
                                    <p:anim calcmode="lin" valueType="num">
                                      <p:cBhvr>
                                        <p:cTn id="15" dur="900" accel="100000">
                                          <p:stCondLst>
                                            <p:cond delay="100"/>
                                          </p:stCondLst>
                                        </p:cTn>
                                        <p:tgtEl>
                                          <p:spTgt spid="4"/>
                                        </p:tgtEl>
                                        <p:attrNameLst>
                                          <p:attrName>ppt_y</p:attrName>
                                        </p:attrNameLst>
                                      </p:cBhvr>
                                      <p:tavLst>
                                        <p:tav tm="0">
                                          <p:val>
                                            <p:strVal val="ppt_y"/>
                                          </p:val>
                                        </p:tav>
                                        <p:tav tm="100000">
                                          <p:val>
                                            <p:strVal val="ppt_y+1"/>
                                          </p:val>
                                        </p:tav>
                                      </p:tavLst>
                                    </p:anim>
                                    <p:set>
                                      <p:cBhvr>
                                        <p:cTn id="16" dur="1" fill="hold">
                                          <p:stCondLst>
                                            <p:cond delay="999"/>
                                          </p:stCondLst>
                                        </p:cTn>
                                        <p:tgtEl>
                                          <p:spTgt spid="4"/>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6" presetClass="emph" presetSubtype="0" fill="hold" grpId="1" nodeType="clickEffect">
                                  <p:stCondLst>
                                    <p:cond delay="0"/>
                                  </p:stCondLst>
                                  <p:childTnLst>
                                    <p:animScale>
                                      <p:cBhvr>
                                        <p:cTn id="26" dur="2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b="1" dirty="0">
                <a:solidFill>
                  <a:schemeClr val="bg1"/>
                </a:solidFill>
              </a:rPr>
              <a:t>Website building evaluation </a:t>
            </a:r>
          </a:p>
        </p:txBody>
      </p:sp>
      <p:sp>
        <p:nvSpPr>
          <p:cNvPr id="6" name="Content Placeholder 5"/>
          <p:cNvSpPr>
            <a:spLocks noGrp="1"/>
          </p:cNvSpPr>
          <p:nvPr>
            <p:ph sz="half" idx="1"/>
          </p:nvPr>
        </p:nvSpPr>
        <p:spPr>
          <a:xfrm>
            <a:off x="1233889" y="2194716"/>
            <a:ext cx="4782735" cy="3256851"/>
          </a:xfrm>
        </p:spPr>
        <p:txBody>
          <a:bodyPr>
            <a:normAutofit fontScale="85000" lnSpcReduction="20000"/>
          </a:bodyPr>
          <a:lstStyle/>
          <a:p>
            <a:r>
              <a:rPr lang="en-GB" sz="3200" dirty="0"/>
              <a:t>There are four principles to responsive web design [8]</a:t>
            </a:r>
          </a:p>
          <a:p>
            <a:pPr marL="457200" indent="-457200">
              <a:buFont typeface="+mj-lt"/>
              <a:buAutoNum type="arabicPeriod"/>
            </a:pPr>
            <a:r>
              <a:rPr lang="en-GB" sz="3500" dirty="0">
                <a:solidFill>
                  <a:schemeClr val="bg1"/>
                </a:solidFill>
              </a:rPr>
              <a:t>Perceivable</a:t>
            </a:r>
          </a:p>
          <a:p>
            <a:pPr marL="457200" indent="-457200">
              <a:buFont typeface="+mj-lt"/>
              <a:buAutoNum type="arabicPeriod"/>
            </a:pPr>
            <a:r>
              <a:rPr lang="en-GB" sz="3500" dirty="0">
                <a:solidFill>
                  <a:schemeClr val="bg1"/>
                </a:solidFill>
              </a:rPr>
              <a:t>Operable</a:t>
            </a:r>
          </a:p>
          <a:p>
            <a:pPr marL="457200" indent="-457200">
              <a:buFont typeface="+mj-lt"/>
              <a:buAutoNum type="arabicPeriod"/>
            </a:pPr>
            <a:r>
              <a:rPr lang="en-GB" sz="3500" dirty="0">
                <a:solidFill>
                  <a:schemeClr val="bg1"/>
                </a:solidFill>
              </a:rPr>
              <a:t>Understandable</a:t>
            </a:r>
          </a:p>
          <a:p>
            <a:pPr marL="457200" indent="-457200">
              <a:buFont typeface="+mj-lt"/>
              <a:buAutoNum type="arabicPeriod"/>
            </a:pPr>
            <a:r>
              <a:rPr lang="en-GB" sz="3500" dirty="0">
                <a:solidFill>
                  <a:schemeClr val="bg1"/>
                </a:solidFill>
              </a:rPr>
              <a:t>Robust </a:t>
            </a:r>
          </a:p>
          <a:p>
            <a:pPr marL="457200" indent="-457200">
              <a:buFont typeface="+mj-lt"/>
              <a:buAutoNum type="arabicPeriod"/>
            </a:pPr>
            <a:endParaRPr lang="en-GB" sz="2000" dirty="0"/>
          </a:p>
        </p:txBody>
      </p:sp>
      <p:sp>
        <p:nvSpPr>
          <p:cNvPr id="7" name="Content Placeholder 6"/>
          <p:cNvSpPr>
            <a:spLocks noGrp="1"/>
          </p:cNvSpPr>
          <p:nvPr>
            <p:ph sz="half" idx="2"/>
          </p:nvPr>
        </p:nvSpPr>
        <p:spPr>
          <a:xfrm>
            <a:off x="6172199" y="2194717"/>
            <a:ext cx="4875211" cy="4158343"/>
          </a:xfrm>
        </p:spPr>
        <p:txBody>
          <a:bodyPr>
            <a:normAutofit fontScale="85000" lnSpcReduction="20000"/>
          </a:bodyPr>
          <a:lstStyle/>
          <a:p>
            <a:r>
              <a:rPr lang="en-GB" dirty="0"/>
              <a:t>1. Information and the look of a webpage needs to be presented in a way so that the user can perceive it in the right way.</a:t>
            </a:r>
          </a:p>
          <a:p>
            <a:r>
              <a:rPr lang="en-GB" dirty="0"/>
              <a:t>2. It must be useable.  The user must be able to navigate around the page and work the components.</a:t>
            </a:r>
          </a:p>
          <a:p>
            <a:r>
              <a:rPr lang="en-GB" dirty="0"/>
              <a:t>3. Users must be able to understand the information.</a:t>
            </a:r>
          </a:p>
          <a:p>
            <a:r>
              <a:rPr lang="en-GB" dirty="0"/>
              <a:t>4. The content must be accessible even after technology evolves.</a:t>
            </a:r>
          </a:p>
        </p:txBody>
      </p:sp>
      <p:sp>
        <p:nvSpPr>
          <p:cNvPr id="4" name="Slide Number Placeholder 3"/>
          <p:cNvSpPr>
            <a:spLocks noGrp="1"/>
          </p:cNvSpPr>
          <p:nvPr>
            <p:ph type="sldNum" sz="quarter" idx="12"/>
          </p:nvPr>
        </p:nvSpPr>
        <p:spPr>
          <a:xfrm>
            <a:off x="5631078" y="6419642"/>
            <a:ext cx="771089" cy="365125"/>
          </a:xfrm>
        </p:spPr>
        <p:txBody>
          <a:bodyPr/>
          <a:lstStyle/>
          <a:p>
            <a:fld id="{D57F1E4F-1CFF-5643-939E-217C01CDF565}" type="slidenum">
              <a:rPr lang="en-US" smtClean="0"/>
              <a:pPr/>
              <a:t>4</a:t>
            </a:fld>
            <a:endParaRPr lang="en-US" dirty="0"/>
          </a:p>
        </p:txBody>
      </p:sp>
      <p:sp>
        <p:nvSpPr>
          <p:cNvPr id="2" name="TextBox 1"/>
          <p:cNvSpPr txBox="1"/>
          <p:nvPr/>
        </p:nvSpPr>
        <p:spPr>
          <a:xfrm>
            <a:off x="6016623" y="5883274"/>
            <a:ext cx="4259697" cy="369332"/>
          </a:xfrm>
          <a:prstGeom prst="rect">
            <a:avLst/>
          </a:prstGeom>
          <a:noFill/>
        </p:spPr>
        <p:txBody>
          <a:bodyPr wrap="square" rtlCol="0">
            <a:spAutoFit/>
          </a:bodyPr>
          <a:lstStyle/>
          <a:p>
            <a:r>
              <a:rPr lang="en-GB" dirty="0"/>
              <a:t>Accompanied by Pages </a:t>
            </a:r>
            <a:r>
              <a:rPr lang="en-GB" dirty="0" smtClean="0"/>
              <a:t>2&amp;3</a:t>
            </a:r>
            <a:r>
              <a:rPr lang="en-GB" dirty="0" smtClean="0"/>
              <a:t> </a:t>
            </a:r>
            <a:r>
              <a:rPr lang="en-GB" dirty="0"/>
              <a:t>handout</a:t>
            </a:r>
          </a:p>
        </p:txBody>
      </p:sp>
    </p:spTree>
    <p:extLst>
      <p:ext uri="{BB962C8B-B14F-4D97-AF65-F5344CB8AC3E}">
        <p14:creationId xmlns:p14="http://schemas.microsoft.com/office/powerpoint/2010/main" val="660703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p:cTn id="7" dur="1000" fill="hold"/>
                                        <p:tgtEl>
                                          <p:spTgt spid="6">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wipe(down)">
                                      <p:cBhvr>
                                        <p:cTn id="21" dur="580">
                                          <p:stCondLst>
                                            <p:cond delay="0"/>
                                          </p:stCondLst>
                                        </p:cTn>
                                        <p:tgtEl>
                                          <p:spTgt spid="6">
                                            <p:txEl>
                                              <p:pRg st="3" end="3"/>
                                            </p:txEl>
                                          </p:spTgt>
                                        </p:tgtEl>
                                      </p:cBhvr>
                                    </p:animEffect>
                                    <p:anim calcmode="lin" valueType="num">
                                      <p:cBhvr>
                                        <p:cTn id="22" dur="1822" tmFilter="0,0; 0.14,0.36; 0.43,0.73; 0.71,0.91; 1.0,1.0">
                                          <p:stCondLst>
                                            <p:cond delay="0"/>
                                          </p:stCondLst>
                                        </p:cTn>
                                        <p:tgtEl>
                                          <p:spTgt spid="6">
                                            <p:txEl>
                                              <p:pRg st="3" end="3"/>
                                            </p:txEl>
                                          </p:spTgt>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6">
                                            <p:txEl>
                                              <p:pRg st="3" end="3"/>
                                            </p:txEl>
                                          </p:spTgt>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6">
                                            <p:txEl>
                                              <p:pRg st="3" end="3"/>
                                            </p:txEl>
                                          </p:spTgt>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6">
                                            <p:txEl>
                                              <p:pRg st="3" end="3"/>
                                            </p:txEl>
                                          </p:spTgt>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6">
                                            <p:txEl>
                                              <p:pRg st="3" end="3"/>
                                            </p:txEl>
                                          </p:spTgt>
                                        </p:tgtEl>
                                        <p:attrNameLst>
                                          <p:attrName>ppt_y</p:attrName>
                                        </p:attrNameLst>
                                      </p:cBhvr>
                                      <p:tavLst>
                                        <p:tav tm="0" fmla="#ppt_y-sin(pi*$)/81">
                                          <p:val>
                                            <p:fltVal val="0"/>
                                          </p:val>
                                        </p:tav>
                                        <p:tav tm="100000">
                                          <p:val>
                                            <p:fltVal val="1"/>
                                          </p:val>
                                        </p:tav>
                                      </p:tavLst>
                                    </p:anim>
                                    <p:animScale>
                                      <p:cBhvr>
                                        <p:cTn id="27" dur="26">
                                          <p:stCondLst>
                                            <p:cond delay="650"/>
                                          </p:stCondLst>
                                        </p:cTn>
                                        <p:tgtEl>
                                          <p:spTgt spid="6">
                                            <p:txEl>
                                              <p:pRg st="3" end="3"/>
                                            </p:txEl>
                                          </p:spTgt>
                                        </p:tgtEl>
                                      </p:cBhvr>
                                      <p:to x="100000" y="60000"/>
                                    </p:animScale>
                                    <p:animScale>
                                      <p:cBhvr>
                                        <p:cTn id="28" dur="166" decel="50000">
                                          <p:stCondLst>
                                            <p:cond delay="676"/>
                                          </p:stCondLst>
                                        </p:cTn>
                                        <p:tgtEl>
                                          <p:spTgt spid="6">
                                            <p:txEl>
                                              <p:pRg st="3" end="3"/>
                                            </p:txEl>
                                          </p:spTgt>
                                        </p:tgtEl>
                                      </p:cBhvr>
                                      <p:to x="100000" y="100000"/>
                                    </p:animScale>
                                    <p:animScale>
                                      <p:cBhvr>
                                        <p:cTn id="29" dur="26">
                                          <p:stCondLst>
                                            <p:cond delay="1312"/>
                                          </p:stCondLst>
                                        </p:cTn>
                                        <p:tgtEl>
                                          <p:spTgt spid="6">
                                            <p:txEl>
                                              <p:pRg st="3" end="3"/>
                                            </p:txEl>
                                          </p:spTgt>
                                        </p:tgtEl>
                                      </p:cBhvr>
                                      <p:to x="100000" y="80000"/>
                                    </p:animScale>
                                    <p:animScale>
                                      <p:cBhvr>
                                        <p:cTn id="30" dur="166" decel="50000">
                                          <p:stCondLst>
                                            <p:cond delay="1338"/>
                                          </p:stCondLst>
                                        </p:cTn>
                                        <p:tgtEl>
                                          <p:spTgt spid="6">
                                            <p:txEl>
                                              <p:pRg st="3" end="3"/>
                                            </p:txEl>
                                          </p:spTgt>
                                        </p:tgtEl>
                                      </p:cBhvr>
                                      <p:to x="100000" y="100000"/>
                                    </p:animScale>
                                    <p:animScale>
                                      <p:cBhvr>
                                        <p:cTn id="31" dur="26">
                                          <p:stCondLst>
                                            <p:cond delay="1642"/>
                                          </p:stCondLst>
                                        </p:cTn>
                                        <p:tgtEl>
                                          <p:spTgt spid="6">
                                            <p:txEl>
                                              <p:pRg st="3" end="3"/>
                                            </p:txEl>
                                          </p:spTgt>
                                        </p:tgtEl>
                                      </p:cBhvr>
                                      <p:to x="100000" y="90000"/>
                                    </p:animScale>
                                    <p:animScale>
                                      <p:cBhvr>
                                        <p:cTn id="32" dur="166" decel="50000">
                                          <p:stCondLst>
                                            <p:cond delay="1668"/>
                                          </p:stCondLst>
                                        </p:cTn>
                                        <p:tgtEl>
                                          <p:spTgt spid="6">
                                            <p:txEl>
                                              <p:pRg st="3" end="3"/>
                                            </p:txEl>
                                          </p:spTgt>
                                        </p:tgtEl>
                                      </p:cBhvr>
                                      <p:to x="100000" y="100000"/>
                                    </p:animScale>
                                    <p:animScale>
                                      <p:cBhvr>
                                        <p:cTn id="33" dur="26">
                                          <p:stCondLst>
                                            <p:cond delay="1808"/>
                                          </p:stCondLst>
                                        </p:cTn>
                                        <p:tgtEl>
                                          <p:spTgt spid="6">
                                            <p:txEl>
                                              <p:pRg st="3" end="3"/>
                                            </p:txEl>
                                          </p:spTgt>
                                        </p:tgtEl>
                                      </p:cBhvr>
                                      <p:to x="100000" y="95000"/>
                                    </p:animScale>
                                    <p:animScale>
                                      <p:cBhvr>
                                        <p:cTn id="34" dur="166" decel="50000">
                                          <p:stCondLst>
                                            <p:cond delay="1834"/>
                                          </p:stCondLst>
                                        </p:cTn>
                                        <p:tgtEl>
                                          <p:spTgt spid="6">
                                            <p:txEl>
                                              <p:pRg st="3" end="3"/>
                                            </p:txEl>
                                          </p:spTgt>
                                        </p:tgtEl>
                                      </p:cBhvr>
                                      <p:to x="100000" y="100000"/>
                                    </p:animScale>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6">
                                            <p:txEl>
                                              <p:pRg st="4" end="4"/>
                                            </p:txEl>
                                          </p:spTgt>
                                        </p:tgtEl>
                                        <p:attrNameLst>
                                          <p:attrName>style.visibility</p:attrName>
                                        </p:attrNameLst>
                                      </p:cBhvr>
                                      <p:to>
                                        <p:strVal val="visible"/>
                                      </p:to>
                                    </p:set>
                                    <p:animEffect transition="in" filter="fade">
                                      <p:cBhvr>
                                        <p:cTn id="39" dur="1000"/>
                                        <p:tgtEl>
                                          <p:spTgt spid="6">
                                            <p:txEl>
                                              <p:pRg st="4" end="4"/>
                                            </p:txEl>
                                          </p:spTgt>
                                        </p:tgtEl>
                                      </p:cBhvr>
                                    </p:animEffect>
                                    <p:anim calcmode="lin" valueType="num">
                                      <p:cBhvr>
                                        <p:cTn id="4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t> </a:t>
            </a:r>
            <a:r>
              <a:rPr lang="en-GB" b="1" dirty="0">
                <a:solidFill>
                  <a:schemeClr val="bg1"/>
                </a:solidFill>
              </a:rPr>
              <a:t>professional layout and design</a:t>
            </a:r>
            <a:br>
              <a:rPr lang="en-GB" b="1" dirty="0">
                <a:solidFill>
                  <a:schemeClr val="bg1"/>
                </a:solidFill>
              </a:rPr>
            </a:br>
            <a:r>
              <a:rPr lang="en-GB" b="1" dirty="0">
                <a:solidFill>
                  <a:schemeClr val="bg1"/>
                </a:solidFill>
              </a:rPr>
              <a:t> Usability guidelines</a:t>
            </a:r>
          </a:p>
        </p:txBody>
      </p:sp>
      <p:sp>
        <p:nvSpPr>
          <p:cNvPr id="5" name="Slide Number Placeholder 4"/>
          <p:cNvSpPr>
            <a:spLocks noGrp="1"/>
          </p:cNvSpPr>
          <p:nvPr>
            <p:ph type="sldNum" sz="quarter" idx="12"/>
          </p:nvPr>
        </p:nvSpPr>
        <p:spPr>
          <a:xfrm>
            <a:off x="5609115" y="6418959"/>
            <a:ext cx="771089" cy="365125"/>
          </a:xfrm>
        </p:spPr>
        <p:txBody>
          <a:bodyPr/>
          <a:lstStyle/>
          <a:p>
            <a:fld id="{D57F1E4F-1CFF-5643-939E-217C01CDF565}" type="slidenum">
              <a:rPr lang="en-US" smtClean="0"/>
              <a:pPr/>
              <a:t>5</a:t>
            </a:fld>
            <a:endParaRPr lang="en-US" dirty="0"/>
          </a:p>
        </p:txBody>
      </p:sp>
      <p:sp>
        <p:nvSpPr>
          <p:cNvPr id="8" name="TextBox 7"/>
          <p:cNvSpPr txBox="1"/>
          <p:nvPr/>
        </p:nvSpPr>
        <p:spPr>
          <a:xfrm>
            <a:off x="1141414" y="2241176"/>
            <a:ext cx="10130644" cy="4093428"/>
          </a:xfrm>
          <a:prstGeom prst="rect">
            <a:avLst/>
          </a:prstGeom>
          <a:noFill/>
        </p:spPr>
        <p:txBody>
          <a:bodyPr wrap="square" rtlCol="0">
            <a:spAutoFit/>
          </a:bodyPr>
          <a:lstStyle/>
          <a:p>
            <a:r>
              <a:rPr lang="en-GB" sz="2000" dirty="0">
                <a:latin typeface="Calibri" panose="020F0502020204030204" pitchFamily="34" charset="0"/>
              </a:rPr>
              <a:t>A set of guidelines were created by Jacob Nielson (Heuristics).  Included in these guidelines he talks about the [2].</a:t>
            </a:r>
          </a:p>
          <a:p>
            <a:pPr marL="342900" indent="-342900">
              <a:buFont typeface="Arial" panose="020B0604020202020204" pitchFamily="34" charset="0"/>
              <a:buChar char="•"/>
            </a:pPr>
            <a:r>
              <a:rPr lang="en-GB" sz="2000" b="1" dirty="0">
                <a:solidFill>
                  <a:schemeClr val="bg1"/>
                </a:solidFill>
                <a:latin typeface="Calibri" panose="020F0502020204030204" pitchFamily="34" charset="0"/>
              </a:rPr>
              <a:t>Visibility of system status </a:t>
            </a:r>
            <a:r>
              <a:rPr lang="en-GB" sz="2000" dirty="0">
                <a:latin typeface="Calibri" panose="020F0502020204030204" pitchFamily="34" charset="0"/>
              </a:rPr>
              <a:t>(appropriate feedback systems)</a:t>
            </a:r>
          </a:p>
          <a:p>
            <a:pPr marL="342900" indent="-342900">
              <a:buFont typeface="Arial" panose="020B0604020202020204" pitchFamily="34" charset="0"/>
              <a:buChar char="•"/>
            </a:pPr>
            <a:r>
              <a:rPr lang="en-GB" sz="2000" b="1" dirty="0">
                <a:solidFill>
                  <a:schemeClr val="bg1"/>
                </a:solidFill>
                <a:latin typeface="Calibri" panose="020F0502020204030204" pitchFamily="34" charset="0"/>
              </a:rPr>
              <a:t>System and the real world </a:t>
            </a:r>
            <a:r>
              <a:rPr lang="en-GB" sz="2000" dirty="0">
                <a:latin typeface="Calibri" panose="020F0502020204030204" pitchFamily="34" charset="0"/>
              </a:rPr>
              <a:t>(using appropriate language)</a:t>
            </a:r>
          </a:p>
          <a:p>
            <a:pPr marL="342900" indent="-342900">
              <a:buFont typeface="Arial" panose="020B0604020202020204" pitchFamily="34" charset="0"/>
              <a:buChar char="•"/>
            </a:pPr>
            <a:r>
              <a:rPr lang="en-GB" sz="2000" b="1" dirty="0">
                <a:solidFill>
                  <a:schemeClr val="bg1"/>
                </a:solidFill>
                <a:latin typeface="Calibri" panose="020F0502020204030204" pitchFamily="34" charset="0"/>
              </a:rPr>
              <a:t>User control and freedom</a:t>
            </a:r>
            <a:r>
              <a:rPr lang="en-GB" sz="2000" dirty="0">
                <a:latin typeface="Calibri" panose="020F0502020204030204" pitchFamily="34" charset="0"/>
              </a:rPr>
              <a:t> (a way out of a page i.e. undo and redo, consistency and standards (do words mean the same thing?)</a:t>
            </a:r>
          </a:p>
          <a:p>
            <a:pPr marL="342900" indent="-342900">
              <a:buFont typeface="Arial" panose="020B0604020202020204" pitchFamily="34" charset="0"/>
              <a:buChar char="•"/>
            </a:pPr>
            <a:r>
              <a:rPr lang="en-GB" sz="2000" b="1" dirty="0">
                <a:solidFill>
                  <a:schemeClr val="bg1"/>
                </a:solidFill>
                <a:latin typeface="Calibri" panose="020F0502020204030204" pitchFamily="34" charset="0"/>
              </a:rPr>
              <a:t>Error prevention </a:t>
            </a:r>
            <a:r>
              <a:rPr lang="en-GB" sz="2000" dirty="0">
                <a:latin typeface="Calibri" panose="020F0502020204030204" pitchFamily="34" charset="0"/>
              </a:rPr>
              <a:t>(good design as assist in preventing problems)</a:t>
            </a:r>
          </a:p>
          <a:p>
            <a:pPr marL="342900" indent="-342900">
              <a:buFont typeface="Arial" panose="020B0604020202020204" pitchFamily="34" charset="0"/>
              <a:buChar char="•"/>
            </a:pPr>
            <a:r>
              <a:rPr lang="en-GB" sz="2000" b="1" dirty="0">
                <a:solidFill>
                  <a:schemeClr val="bg1"/>
                </a:solidFill>
                <a:latin typeface="Calibri" panose="020F0502020204030204" pitchFamily="34" charset="0"/>
              </a:rPr>
              <a:t>Recognition rather than recall </a:t>
            </a:r>
            <a:r>
              <a:rPr lang="en-GB" sz="2000" dirty="0">
                <a:latin typeface="Calibri" panose="020F0502020204030204" pitchFamily="34" charset="0"/>
              </a:rPr>
              <a:t>(keeping instruction visible)</a:t>
            </a:r>
          </a:p>
          <a:p>
            <a:pPr marL="342900" indent="-342900">
              <a:buFont typeface="Arial" panose="020B0604020202020204" pitchFamily="34" charset="0"/>
              <a:buChar char="•"/>
            </a:pPr>
            <a:r>
              <a:rPr lang="en-GB" sz="2000" b="1" dirty="0">
                <a:solidFill>
                  <a:schemeClr val="bg1"/>
                </a:solidFill>
                <a:latin typeface="Calibri" panose="020F0502020204030204" pitchFamily="34" charset="0"/>
              </a:rPr>
              <a:t>Flexibility and efficiency of use </a:t>
            </a:r>
            <a:r>
              <a:rPr lang="en-GB" sz="2000" dirty="0">
                <a:latin typeface="Calibri" panose="020F0502020204030204" pitchFamily="34" charset="0"/>
              </a:rPr>
              <a:t>(tailor frequent actions to speed up interaction) </a:t>
            </a:r>
          </a:p>
          <a:p>
            <a:pPr marL="342900" indent="-342900">
              <a:buFont typeface="Arial" panose="020B0604020202020204" pitchFamily="34" charset="0"/>
              <a:buChar char="•"/>
            </a:pPr>
            <a:r>
              <a:rPr lang="en-GB" sz="2000" b="1" dirty="0">
                <a:solidFill>
                  <a:schemeClr val="bg1"/>
                </a:solidFill>
                <a:latin typeface="Calibri" panose="020F0502020204030204" pitchFamily="34" charset="0"/>
              </a:rPr>
              <a:t>Aesthetic and minimalist design </a:t>
            </a:r>
            <a:r>
              <a:rPr lang="en-GB" sz="2000" dirty="0">
                <a:latin typeface="Calibri" panose="020F0502020204030204" pitchFamily="34" charset="0"/>
              </a:rPr>
              <a:t>(irrelevant information does not need to be there) </a:t>
            </a:r>
          </a:p>
          <a:p>
            <a:pPr marL="342900" indent="-342900">
              <a:buFont typeface="Arial" panose="020B0604020202020204" pitchFamily="34" charset="0"/>
              <a:buChar char="•"/>
            </a:pPr>
            <a:r>
              <a:rPr lang="en-GB" sz="2000" b="1" dirty="0">
                <a:solidFill>
                  <a:schemeClr val="bg1"/>
                </a:solidFill>
                <a:latin typeface="Calibri" panose="020F0502020204030204" pitchFamily="34" charset="0"/>
              </a:rPr>
              <a:t>Help users  recognise, diagnose and recover from errors </a:t>
            </a:r>
            <a:r>
              <a:rPr lang="en-GB" sz="2000" dirty="0">
                <a:latin typeface="Calibri" panose="020F0502020204030204" pitchFamily="34" charset="0"/>
              </a:rPr>
              <a:t>(help to solve problems), and </a:t>
            </a:r>
          </a:p>
          <a:p>
            <a:pPr marL="342900" indent="-342900">
              <a:buFont typeface="Arial" panose="020B0604020202020204" pitchFamily="34" charset="0"/>
              <a:buChar char="•"/>
            </a:pPr>
            <a:r>
              <a:rPr lang="en-GB" sz="2000" b="1" dirty="0">
                <a:solidFill>
                  <a:schemeClr val="bg1"/>
                </a:solidFill>
                <a:latin typeface="Calibri" panose="020F0502020204030204" pitchFamily="34" charset="0"/>
              </a:rPr>
              <a:t>Help and documentation </a:t>
            </a:r>
            <a:r>
              <a:rPr lang="en-GB" sz="2000" dirty="0">
                <a:latin typeface="Calibri" panose="020F0502020204030204" pitchFamily="34" charset="0"/>
              </a:rPr>
              <a:t>(there should be some sort of documentation should there be an error which helps the user to solve the problem).</a:t>
            </a:r>
          </a:p>
        </p:txBody>
      </p:sp>
      <p:sp>
        <p:nvSpPr>
          <p:cNvPr id="2" name="TextBox 1"/>
          <p:cNvSpPr txBox="1"/>
          <p:nvPr/>
        </p:nvSpPr>
        <p:spPr>
          <a:xfrm>
            <a:off x="7753611" y="6137753"/>
            <a:ext cx="2730674" cy="646331"/>
          </a:xfrm>
          <a:prstGeom prst="rect">
            <a:avLst/>
          </a:prstGeom>
          <a:noFill/>
        </p:spPr>
        <p:txBody>
          <a:bodyPr wrap="square" rtlCol="0">
            <a:spAutoFit/>
          </a:bodyPr>
          <a:lstStyle/>
          <a:p>
            <a:r>
              <a:rPr lang="en-GB" dirty="0"/>
              <a:t>Hand out page </a:t>
            </a:r>
            <a:r>
              <a:rPr lang="en-GB" dirty="0" smtClean="0"/>
              <a:t>4-6</a:t>
            </a:r>
            <a:endParaRPr lang="en-GB" dirty="0"/>
          </a:p>
          <a:p>
            <a:endParaRPr lang="en-GB" dirty="0"/>
          </a:p>
        </p:txBody>
      </p:sp>
    </p:spTree>
    <p:extLst>
      <p:ext uri="{BB962C8B-B14F-4D97-AF65-F5344CB8AC3E}">
        <p14:creationId xmlns:p14="http://schemas.microsoft.com/office/powerpoint/2010/main" val="18933019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41413" y="618518"/>
            <a:ext cx="5106987" cy="956282"/>
          </a:xfrm>
        </p:spPr>
        <p:txBody>
          <a:bodyPr>
            <a:normAutofit/>
          </a:bodyPr>
          <a:lstStyle/>
          <a:p>
            <a:r>
              <a:rPr lang="en-GB" sz="2800" b="1" dirty="0">
                <a:solidFill>
                  <a:schemeClr val="bg1"/>
                </a:solidFill>
              </a:rPr>
              <a:t>Weebly.com – professional LAYOUT AND DESIGN</a:t>
            </a:r>
          </a:p>
        </p:txBody>
      </p:sp>
      <p:sp>
        <p:nvSpPr>
          <p:cNvPr id="2" name="Slide Number Placeholder 1"/>
          <p:cNvSpPr>
            <a:spLocks noGrp="1"/>
          </p:cNvSpPr>
          <p:nvPr>
            <p:ph type="sldNum" sz="quarter" idx="12"/>
          </p:nvPr>
        </p:nvSpPr>
        <p:spPr>
          <a:xfrm>
            <a:off x="5528507" y="6347369"/>
            <a:ext cx="771089" cy="365125"/>
          </a:xfrm>
        </p:spPr>
        <p:txBody>
          <a:bodyPr/>
          <a:lstStyle/>
          <a:p>
            <a:fld id="{D57F1E4F-1CFF-5643-939E-217C01CDF565}" type="slidenum">
              <a:rPr lang="en-US" smtClean="0"/>
              <a:pPr/>
              <a:t>6</a:t>
            </a:fld>
            <a:endParaRPr lang="en-US" dirty="0"/>
          </a:p>
        </p:txBody>
      </p:sp>
      <p:sp>
        <p:nvSpPr>
          <p:cNvPr id="4" name="TextBox 3"/>
          <p:cNvSpPr txBox="1"/>
          <p:nvPr/>
        </p:nvSpPr>
        <p:spPr>
          <a:xfrm>
            <a:off x="1137072" y="1030801"/>
            <a:ext cx="9436940" cy="461665"/>
          </a:xfrm>
          <a:prstGeom prst="rect">
            <a:avLst/>
          </a:prstGeom>
          <a:noFill/>
        </p:spPr>
        <p:txBody>
          <a:bodyPr wrap="square" rtlCol="0">
            <a:spAutoFit/>
          </a:bodyPr>
          <a:lstStyle/>
          <a:p>
            <a:endParaRPr lang="en-GB" sz="2400" dirty="0"/>
          </a:p>
        </p:txBody>
      </p:sp>
      <p:sp>
        <p:nvSpPr>
          <p:cNvPr id="5" name="TextBox 4"/>
          <p:cNvSpPr txBox="1"/>
          <p:nvPr/>
        </p:nvSpPr>
        <p:spPr>
          <a:xfrm>
            <a:off x="1139407" y="1572625"/>
            <a:ext cx="4774645" cy="5139869"/>
          </a:xfrm>
          <a:prstGeom prst="rect">
            <a:avLst/>
          </a:prstGeom>
          <a:noFill/>
        </p:spPr>
        <p:txBody>
          <a:bodyPr wrap="square" rtlCol="0">
            <a:spAutoFit/>
          </a:bodyPr>
          <a:lstStyle/>
          <a:p>
            <a:r>
              <a:rPr lang="en-GB" sz="2000" dirty="0"/>
              <a:t>On comparison to a number of web builders “Weebly.com” has the easiest drag and drop system, offering access to code should you wish to enhance the professional look of your website.  This will depend on the purpose of your website.[7] </a:t>
            </a:r>
          </a:p>
          <a:p>
            <a:endParaRPr lang="en-GB" sz="2000" dirty="0"/>
          </a:p>
          <a:p>
            <a:r>
              <a:rPr lang="en-GB" sz="2000" dirty="0"/>
              <a:t>It has a mobile responsive theme which is easy to customise. All functions and tool integration is included in the platform. </a:t>
            </a:r>
          </a:p>
          <a:p>
            <a:endParaRPr lang="en-GB" sz="2000" dirty="0"/>
          </a:p>
          <a:p>
            <a:r>
              <a:rPr lang="en-GB" sz="2000" dirty="0"/>
              <a:t>It also has the availability to use pre designed layouts. The GUI (Graphical User Interface) is easy to use. </a:t>
            </a:r>
          </a:p>
          <a:p>
            <a:endParaRPr lang="en-GB" sz="2400" dirty="0"/>
          </a:p>
          <a:p>
            <a:endParaRPr lang="en-GB" sz="2400" dirty="0"/>
          </a:p>
        </p:txBody>
      </p:sp>
      <p:sp>
        <p:nvSpPr>
          <p:cNvPr id="8" name="TextBox 7"/>
          <p:cNvSpPr txBox="1"/>
          <p:nvPr/>
        </p:nvSpPr>
        <p:spPr>
          <a:xfrm>
            <a:off x="6248400" y="618518"/>
            <a:ext cx="4799010" cy="954107"/>
          </a:xfrm>
          <a:prstGeom prst="rect">
            <a:avLst/>
          </a:prstGeom>
          <a:noFill/>
        </p:spPr>
        <p:txBody>
          <a:bodyPr wrap="square" rtlCol="0">
            <a:spAutoFit/>
          </a:bodyPr>
          <a:lstStyle/>
          <a:p>
            <a:r>
              <a:rPr lang="en-GB" sz="2800" b="1" dirty="0">
                <a:solidFill>
                  <a:schemeClr val="bg1"/>
                </a:solidFill>
              </a:rPr>
              <a:t>RESPONSIVE TO MOBILE DEVICES</a:t>
            </a:r>
            <a:endParaRPr lang="en-GB" sz="2800" b="1" dirty="0"/>
          </a:p>
        </p:txBody>
      </p:sp>
      <p:sp>
        <p:nvSpPr>
          <p:cNvPr id="10" name="TextBox 9"/>
          <p:cNvSpPr txBox="1"/>
          <p:nvPr/>
        </p:nvSpPr>
        <p:spPr>
          <a:xfrm>
            <a:off x="6248400" y="1711617"/>
            <a:ext cx="4799010" cy="3693319"/>
          </a:xfrm>
          <a:prstGeom prst="rect">
            <a:avLst/>
          </a:prstGeom>
          <a:noFill/>
        </p:spPr>
        <p:txBody>
          <a:bodyPr wrap="square" rtlCol="0">
            <a:spAutoFit/>
          </a:bodyPr>
          <a:lstStyle/>
          <a:p>
            <a:r>
              <a:rPr lang="en-GB" dirty="0"/>
              <a:t>In an ever changing world the days are gone that we only use a PC to view web sites.  </a:t>
            </a:r>
          </a:p>
          <a:p>
            <a:r>
              <a:rPr lang="en-GB" dirty="0"/>
              <a:t>In todays world web pages are viewed on a variety of systems, mobile phones, laptops, tablets, even watches.</a:t>
            </a:r>
          </a:p>
          <a:p>
            <a:r>
              <a:rPr lang="en-GB" dirty="0"/>
              <a:t>The web site that is built has to be available to view on all devices to ensure the highest potential audience is reached.</a:t>
            </a:r>
          </a:p>
          <a:p>
            <a:r>
              <a:rPr lang="en-GB" dirty="0"/>
              <a:t>All of Weebly’s latest theme designs are mobile responsive meaning that once you have created your design it will be made available to view on all devices.  There is an option for you to view this to ensure that it looks the way that you want.[4]</a:t>
            </a:r>
          </a:p>
        </p:txBody>
      </p:sp>
      <p:sp>
        <p:nvSpPr>
          <p:cNvPr id="6" name="TextBox 5"/>
          <p:cNvSpPr txBox="1"/>
          <p:nvPr/>
        </p:nvSpPr>
        <p:spPr>
          <a:xfrm>
            <a:off x="7816241" y="5883275"/>
            <a:ext cx="2330294" cy="369332"/>
          </a:xfrm>
          <a:prstGeom prst="rect">
            <a:avLst/>
          </a:prstGeom>
          <a:noFill/>
        </p:spPr>
        <p:txBody>
          <a:bodyPr wrap="square" rtlCol="0">
            <a:spAutoFit/>
          </a:bodyPr>
          <a:lstStyle/>
          <a:p>
            <a:r>
              <a:rPr lang="en-GB" dirty="0"/>
              <a:t>Hand out page </a:t>
            </a:r>
            <a:r>
              <a:rPr lang="en-GB" dirty="0" smtClean="0"/>
              <a:t>7</a:t>
            </a:r>
            <a:endParaRPr lang="en-GB" dirty="0"/>
          </a:p>
        </p:txBody>
      </p:sp>
    </p:spTree>
    <p:extLst>
      <p:ext uri="{BB962C8B-B14F-4D97-AF65-F5344CB8AC3E}">
        <p14:creationId xmlns:p14="http://schemas.microsoft.com/office/powerpoint/2010/main" val="36148101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4499223" cy="527236"/>
          </a:xfrm>
        </p:spPr>
        <p:txBody>
          <a:bodyPr>
            <a:normAutofit fontScale="90000"/>
          </a:bodyPr>
          <a:lstStyle/>
          <a:p>
            <a:r>
              <a:rPr lang="en-GB" b="1" dirty="0">
                <a:solidFill>
                  <a:schemeClr val="bg1"/>
                </a:solidFill>
              </a:rPr>
              <a:t>Blog integration </a:t>
            </a:r>
            <a:r>
              <a:rPr lang="en-GB" sz="1800" dirty="0">
                <a:solidFill>
                  <a:schemeClr val="bg1"/>
                </a:solidFill>
              </a:rPr>
              <a:t>[4]</a:t>
            </a:r>
          </a:p>
        </p:txBody>
      </p:sp>
      <p:sp>
        <p:nvSpPr>
          <p:cNvPr id="3" name="Slide Number Placeholder 2"/>
          <p:cNvSpPr>
            <a:spLocks noGrp="1"/>
          </p:cNvSpPr>
          <p:nvPr>
            <p:ph type="sldNum" sz="quarter" idx="12"/>
          </p:nvPr>
        </p:nvSpPr>
        <p:spPr>
          <a:xfrm>
            <a:off x="5379224" y="6381075"/>
            <a:ext cx="771089" cy="365125"/>
          </a:xfrm>
        </p:spPr>
        <p:txBody>
          <a:bodyPr/>
          <a:lstStyle/>
          <a:p>
            <a:fld id="{D57F1E4F-1CFF-5643-939E-217C01CDF565}" type="slidenum">
              <a:rPr lang="en-US" smtClean="0"/>
              <a:pPr/>
              <a:t>7</a:t>
            </a:fld>
            <a:endParaRPr lang="en-US" dirty="0"/>
          </a:p>
        </p:txBody>
      </p:sp>
      <p:sp>
        <p:nvSpPr>
          <p:cNvPr id="4" name="TextBox 3"/>
          <p:cNvSpPr txBox="1"/>
          <p:nvPr/>
        </p:nvSpPr>
        <p:spPr>
          <a:xfrm>
            <a:off x="6092328" y="506776"/>
            <a:ext cx="4955082" cy="584775"/>
          </a:xfrm>
          <a:prstGeom prst="rect">
            <a:avLst/>
          </a:prstGeom>
          <a:noFill/>
        </p:spPr>
        <p:txBody>
          <a:bodyPr wrap="square" rtlCol="0">
            <a:spAutoFit/>
          </a:bodyPr>
          <a:lstStyle/>
          <a:p>
            <a:r>
              <a:rPr lang="en-GB" sz="3200" b="1" dirty="0">
                <a:solidFill>
                  <a:schemeClr val="bg1"/>
                </a:solidFill>
              </a:rPr>
              <a:t>VLOG INTEGRATION  </a:t>
            </a:r>
          </a:p>
        </p:txBody>
      </p:sp>
      <p:sp>
        <p:nvSpPr>
          <p:cNvPr id="5" name="TextBox 4"/>
          <p:cNvSpPr txBox="1"/>
          <p:nvPr/>
        </p:nvSpPr>
        <p:spPr>
          <a:xfrm>
            <a:off x="826265" y="1203293"/>
            <a:ext cx="4296578" cy="5016758"/>
          </a:xfrm>
          <a:prstGeom prst="rect">
            <a:avLst/>
          </a:prstGeom>
          <a:noFill/>
        </p:spPr>
        <p:txBody>
          <a:bodyPr wrap="square" rtlCol="0">
            <a:spAutoFit/>
          </a:bodyPr>
          <a:lstStyle/>
          <a:p>
            <a:pPr marL="285750" lvl="0" indent="-285750">
              <a:buFont typeface="Arial" panose="020B0604020202020204" pitchFamily="34" charset="0"/>
              <a:buChar char="•"/>
            </a:pPr>
            <a:r>
              <a:rPr lang="en-GB" sz="1600" dirty="0">
                <a:latin typeface="Calibri" panose="020F0502020204030204" pitchFamily="34" charset="0"/>
              </a:rPr>
              <a:t>Blogs can be used to help you understand your audience.  Google analytics also helps with this.</a:t>
            </a:r>
          </a:p>
          <a:p>
            <a:pPr marL="285750" lvl="0" indent="-285750">
              <a:buFont typeface="Arial" panose="020B0604020202020204" pitchFamily="34" charset="0"/>
              <a:buChar char="•"/>
            </a:pPr>
            <a:r>
              <a:rPr lang="en-GB" sz="1600" dirty="0">
                <a:latin typeface="Calibri" panose="020F0502020204030204" pitchFamily="34" charset="0"/>
              </a:rPr>
              <a:t>If you have competitors, you can be sure they are blogging, which gives them an advantage of being in touch with the people especially if you are not blogging.</a:t>
            </a:r>
          </a:p>
          <a:p>
            <a:pPr marL="285750" lvl="0" indent="-285750">
              <a:buFont typeface="Arial" panose="020B0604020202020204" pitchFamily="34" charset="0"/>
              <a:buChar char="•"/>
            </a:pPr>
            <a:r>
              <a:rPr lang="en-GB" sz="1600" dirty="0">
                <a:latin typeface="Calibri" panose="020F0502020204030204" pitchFamily="34" charset="0"/>
              </a:rPr>
              <a:t>You do not need experience to blog.  Marketing skills are useful in getting your blog out to the required audience.</a:t>
            </a:r>
          </a:p>
          <a:p>
            <a:pPr marL="285750" lvl="0" indent="-285750">
              <a:buFont typeface="Arial" panose="020B0604020202020204" pitchFamily="34" charset="0"/>
              <a:buChar char="•"/>
            </a:pPr>
            <a:r>
              <a:rPr lang="en-GB" sz="1600" dirty="0">
                <a:latin typeface="Calibri" panose="020F0502020204030204" pitchFamily="34" charset="0"/>
              </a:rPr>
              <a:t>Take time with the look of your blog.  This will make people interested and keep them looking at your page.</a:t>
            </a:r>
          </a:p>
          <a:p>
            <a:pPr marL="285750" lvl="0" indent="-285750">
              <a:buFont typeface="Arial" panose="020B0604020202020204" pitchFamily="34" charset="0"/>
              <a:buChar char="•"/>
            </a:pPr>
            <a:r>
              <a:rPr lang="en-GB" sz="1600" dirty="0">
                <a:latin typeface="Calibri" panose="020F0502020204030204" pitchFamily="34" charset="0"/>
              </a:rPr>
              <a:t>Images help with the appeal of your website, pick your images wisely.</a:t>
            </a:r>
          </a:p>
          <a:p>
            <a:pPr marL="285750" lvl="0" indent="-285750">
              <a:buFont typeface="Arial" panose="020B0604020202020204" pitchFamily="34" charset="0"/>
              <a:buChar char="•"/>
            </a:pPr>
            <a:r>
              <a:rPr lang="en-GB" sz="1600" dirty="0">
                <a:latin typeface="Calibri" panose="020F0502020204030204" pitchFamily="34" charset="0"/>
              </a:rPr>
              <a:t>Blogging does not become successful over-night – keep at it and make sure the blogs are regular</a:t>
            </a:r>
          </a:p>
          <a:p>
            <a:pPr marL="285750" lvl="0" indent="-285750">
              <a:buFont typeface="Arial" panose="020B0604020202020204" pitchFamily="34" charset="0"/>
              <a:buChar char="•"/>
            </a:pPr>
            <a:r>
              <a:rPr lang="en-GB" sz="1600" dirty="0">
                <a:latin typeface="Calibri" panose="020F0502020204030204" pitchFamily="34" charset="0"/>
              </a:rPr>
              <a:t>Do not think you will always have positive feedback – people are not always nice!</a:t>
            </a:r>
          </a:p>
        </p:txBody>
      </p:sp>
      <p:sp>
        <p:nvSpPr>
          <p:cNvPr id="6" name="TextBox 5"/>
          <p:cNvSpPr txBox="1"/>
          <p:nvPr/>
        </p:nvSpPr>
        <p:spPr>
          <a:xfrm>
            <a:off x="6092328" y="1141738"/>
            <a:ext cx="4406747" cy="5047536"/>
          </a:xfrm>
          <a:prstGeom prst="rect">
            <a:avLst/>
          </a:prstGeom>
          <a:noFill/>
        </p:spPr>
        <p:txBody>
          <a:bodyPr wrap="square" rtlCol="0">
            <a:spAutoFit/>
          </a:bodyPr>
          <a:lstStyle/>
          <a:p>
            <a:r>
              <a:rPr lang="en-GB" sz="1400" dirty="0">
                <a:latin typeface="Calibri" panose="020F0502020204030204" pitchFamily="34" charset="0"/>
              </a:rPr>
              <a:t>“Weebly” required an upgrade to use a video blog on the webpage.</a:t>
            </a:r>
          </a:p>
          <a:p>
            <a:r>
              <a:rPr lang="en-GB" sz="1400" dirty="0">
                <a:latin typeface="Calibri" panose="020F0502020204030204" pitchFamily="34" charset="0"/>
              </a:rPr>
              <a:t>This is the case for most of the free website builders.</a:t>
            </a:r>
          </a:p>
          <a:p>
            <a:r>
              <a:rPr lang="en-GB" sz="1400" dirty="0">
                <a:latin typeface="Calibri" panose="020F0502020204030204" pitchFamily="34" charset="0"/>
              </a:rPr>
              <a:t>After investigation, the easiest way seemed to be to make a video and add it to utube.  Weebly gives the option of adding a URL, which takes you to the video. </a:t>
            </a:r>
          </a:p>
          <a:p>
            <a:r>
              <a:rPr lang="en-GB" sz="1400" dirty="0">
                <a:latin typeface="Calibri" panose="020F0502020204030204" pitchFamily="34" charset="0"/>
              </a:rPr>
              <a:t> </a:t>
            </a:r>
          </a:p>
          <a:p>
            <a:r>
              <a:rPr lang="en-GB" sz="1400" dirty="0">
                <a:latin typeface="Calibri" panose="020F0502020204030204" pitchFamily="34" charset="0"/>
              </a:rPr>
              <a:t>When making a good Vlog there are a few things to think about </a:t>
            </a:r>
          </a:p>
          <a:p>
            <a:pPr marL="171450" lvl="0" indent="-171450">
              <a:buFont typeface="Arial" panose="020B0604020202020204" pitchFamily="34" charset="0"/>
              <a:buChar char="•"/>
            </a:pPr>
            <a:r>
              <a:rPr lang="en-GB" sz="1400" dirty="0">
                <a:latin typeface="Calibri" panose="020F0502020204030204" pitchFamily="34" charset="0"/>
              </a:rPr>
              <a:t>Content – make sure it is relevant and interesting</a:t>
            </a:r>
          </a:p>
          <a:p>
            <a:pPr marL="171450" lvl="0" indent="-171450">
              <a:buFont typeface="Arial" panose="020B0604020202020204" pitchFamily="34" charset="0"/>
              <a:buChar char="•"/>
            </a:pPr>
            <a:r>
              <a:rPr lang="en-GB" sz="1400" dirty="0">
                <a:latin typeface="Calibri" panose="020F0502020204030204" pitchFamily="34" charset="0"/>
              </a:rPr>
              <a:t>Back ground – ensure your back ground does not show anything not fit for public viewing (this has happened many times)</a:t>
            </a:r>
          </a:p>
          <a:p>
            <a:pPr marL="171450" lvl="0" indent="-171450">
              <a:buFont typeface="Arial" panose="020B0604020202020204" pitchFamily="34" charset="0"/>
              <a:buChar char="•"/>
            </a:pPr>
            <a:r>
              <a:rPr lang="en-GB" sz="1400" dirty="0">
                <a:latin typeface="Calibri" panose="020F0502020204030204" pitchFamily="34" charset="0"/>
              </a:rPr>
              <a:t>Speak clearly – you will lose your audience if they cannot understand you</a:t>
            </a:r>
          </a:p>
          <a:p>
            <a:pPr marL="171450" lvl="0" indent="-171450">
              <a:buFont typeface="Arial" panose="020B0604020202020204" pitchFamily="34" charset="0"/>
              <a:buChar char="•"/>
            </a:pPr>
            <a:r>
              <a:rPr lang="en-GB" sz="1400" dirty="0">
                <a:latin typeface="Calibri" panose="020F0502020204030204" pitchFamily="34" charset="0"/>
              </a:rPr>
              <a:t>Dress appropriately – no one wants to see you in your breakfast stained pyjamas (normally)</a:t>
            </a:r>
          </a:p>
          <a:p>
            <a:pPr marL="171450" lvl="0" indent="-171450">
              <a:buFont typeface="Arial" panose="020B0604020202020204" pitchFamily="34" charset="0"/>
              <a:buChar char="•"/>
            </a:pPr>
            <a:r>
              <a:rPr lang="en-GB" sz="1400" dirty="0">
                <a:latin typeface="Calibri" panose="020F0502020204030204" pitchFamily="34" charset="0"/>
              </a:rPr>
              <a:t>Plan ahead – don’t waffle on about things of no interest, your audience will get bored</a:t>
            </a:r>
          </a:p>
          <a:p>
            <a:pPr marL="171450" lvl="0" indent="-171450">
              <a:buFont typeface="Arial" panose="020B0604020202020204" pitchFamily="34" charset="0"/>
              <a:buChar char="•"/>
            </a:pPr>
            <a:r>
              <a:rPr lang="en-GB" sz="1400" dirty="0">
                <a:latin typeface="Calibri" panose="020F0502020204030204" pitchFamily="34" charset="0"/>
              </a:rPr>
              <a:t>Think outside the box – try to provide a Vlog that is eye catching and different from the norm, this will help captivate your watchers and hopefully ensure they revisit your site. </a:t>
            </a:r>
            <a:r>
              <a:rPr lang="en-GB" sz="1400" dirty="0">
                <a:solidFill>
                  <a:schemeClr val="bg1"/>
                </a:solidFill>
                <a:latin typeface="Calibri" panose="020F0502020204030204" pitchFamily="34" charset="0"/>
              </a:rPr>
              <a:t>[5]</a:t>
            </a:r>
          </a:p>
        </p:txBody>
      </p:sp>
      <p:sp>
        <p:nvSpPr>
          <p:cNvPr id="7" name="TextBox 6"/>
          <p:cNvSpPr txBox="1"/>
          <p:nvPr/>
        </p:nvSpPr>
        <p:spPr>
          <a:xfrm>
            <a:off x="8267178" y="6189274"/>
            <a:ext cx="2231897" cy="374364"/>
          </a:xfrm>
          <a:prstGeom prst="rect">
            <a:avLst/>
          </a:prstGeom>
          <a:noFill/>
        </p:spPr>
        <p:txBody>
          <a:bodyPr wrap="square" rtlCol="0">
            <a:spAutoFit/>
          </a:bodyPr>
          <a:lstStyle/>
          <a:p>
            <a:r>
              <a:rPr lang="en-GB" dirty="0"/>
              <a:t>Hand out page </a:t>
            </a:r>
            <a:r>
              <a:rPr lang="en-GB" dirty="0" smtClean="0"/>
              <a:t>8-9</a:t>
            </a:r>
            <a:endParaRPr lang="en-GB" dirty="0"/>
          </a:p>
        </p:txBody>
      </p:sp>
    </p:spTree>
    <p:extLst>
      <p:ext uri="{BB962C8B-B14F-4D97-AF65-F5344CB8AC3E}">
        <p14:creationId xmlns:p14="http://schemas.microsoft.com/office/powerpoint/2010/main" val="18703811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4" y="241255"/>
            <a:ext cx="9905996" cy="1478570"/>
          </a:xfrm>
        </p:spPr>
        <p:txBody>
          <a:bodyPr/>
          <a:lstStyle/>
          <a:p>
            <a:pPr algn="ctr"/>
            <a:r>
              <a:rPr lang="en-GB" b="1" dirty="0">
                <a:solidFill>
                  <a:schemeClr val="bg1"/>
                </a:solidFill>
              </a:rPr>
              <a:t>E commerce integration</a:t>
            </a:r>
          </a:p>
        </p:txBody>
      </p:sp>
      <p:sp>
        <p:nvSpPr>
          <p:cNvPr id="3" name="Slide Number Placeholder 2"/>
          <p:cNvSpPr>
            <a:spLocks noGrp="1"/>
          </p:cNvSpPr>
          <p:nvPr>
            <p:ph type="sldNum" sz="quarter" idx="12"/>
          </p:nvPr>
        </p:nvSpPr>
        <p:spPr>
          <a:xfrm>
            <a:off x="5938554" y="6342811"/>
            <a:ext cx="771089" cy="365125"/>
          </a:xfrm>
        </p:spPr>
        <p:txBody>
          <a:bodyPr/>
          <a:lstStyle/>
          <a:p>
            <a:fld id="{D57F1E4F-1CFF-5643-939E-217C01CDF565}" type="slidenum">
              <a:rPr lang="en-US" smtClean="0"/>
              <a:pPr/>
              <a:t>8</a:t>
            </a:fld>
            <a:endParaRPr lang="en-US" dirty="0"/>
          </a:p>
        </p:txBody>
      </p:sp>
      <p:sp>
        <p:nvSpPr>
          <p:cNvPr id="4" name="TextBox 3"/>
          <p:cNvSpPr txBox="1"/>
          <p:nvPr/>
        </p:nvSpPr>
        <p:spPr>
          <a:xfrm>
            <a:off x="1141414" y="1906620"/>
            <a:ext cx="5415030" cy="4093428"/>
          </a:xfrm>
          <a:prstGeom prst="rect">
            <a:avLst/>
          </a:prstGeom>
          <a:noFill/>
        </p:spPr>
        <p:txBody>
          <a:bodyPr wrap="square" rtlCol="0">
            <a:spAutoFit/>
          </a:bodyPr>
          <a:lstStyle/>
          <a:p>
            <a:r>
              <a:rPr lang="en-GB" sz="2000" dirty="0"/>
              <a:t>E-commerce is the activity of buying or selling your product over the internet.  Many web builders have built in platforms for this but this comes at a cost, usually available when purchasing the higher rate plans.  Depending on the level of activity running through the business will depend on which E-commerce product is found most suitable. </a:t>
            </a:r>
          </a:p>
          <a:p>
            <a:r>
              <a:rPr lang="en-GB" sz="2000" dirty="0"/>
              <a:t>Pay per click ads, Store front (Catalogue with shopping carts and integration with Amazon or Facebook), pay pal buttons are all forms of E-commerce.  </a:t>
            </a:r>
          </a:p>
          <a:p>
            <a:r>
              <a:rPr lang="en-GB" sz="2000" dirty="0"/>
              <a:t>Sales funnel is an option if you want to track your patients and add to their shopping experience.</a:t>
            </a:r>
          </a:p>
        </p:txBody>
      </p:sp>
      <p:sp>
        <p:nvSpPr>
          <p:cNvPr id="5" name="TextBox 4"/>
          <p:cNvSpPr txBox="1"/>
          <p:nvPr/>
        </p:nvSpPr>
        <p:spPr>
          <a:xfrm>
            <a:off x="6556444" y="1902254"/>
            <a:ext cx="4490966" cy="4159351"/>
          </a:xfrm>
          <a:prstGeom prst="rect">
            <a:avLst/>
          </a:prstGeom>
          <a:noFill/>
        </p:spPr>
        <p:txBody>
          <a:bodyPr wrap="square" rtlCol="0">
            <a:spAutoFit/>
          </a:bodyPr>
          <a:lstStyle/>
          <a:p>
            <a:r>
              <a:rPr lang="en-GB" sz="2400" dirty="0"/>
              <a:t>CCW is a family run website, the main purpose is to sell photographs.  For this purpose a simple pay pal or card payment function will suffice. The main issue will be getting the product idea to the customer…… Facebook, Instagram and other social media platforms will benefit the site and are free. Weebly has a built in option.</a:t>
            </a:r>
          </a:p>
        </p:txBody>
      </p:sp>
      <p:sp>
        <p:nvSpPr>
          <p:cNvPr id="6" name="TextBox 5"/>
          <p:cNvSpPr txBox="1"/>
          <p:nvPr/>
        </p:nvSpPr>
        <p:spPr>
          <a:xfrm>
            <a:off x="2379643" y="1432193"/>
            <a:ext cx="3194891" cy="369332"/>
          </a:xfrm>
          <a:prstGeom prst="rect">
            <a:avLst/>
          </a:prstGeom>
          <a:noFill/>
        </p:spPr>
        <p:txBody>
          <a:bodyPr wrap="square" rtlCol="0">
            <a:spAutoFit/>
          </a:bodyPr>
          <a:lstStyle/>
          <a:p>
            <a:r>
              <a:rPr lang="en-GB" b="1" i="1" u="sng" dirty="0">
                <a:solidFill>
                  <a:schemeClr val="bg1"/>
                </a:solidFill>
              </a:rPr>
              <a:t>What is E-Commerce </a:t>
            </a:r>
          </a:p>
        </p:txBody>
      </p:sp>
      <p:sp>
        <p:nvSpPr>
          <p:cNvPr id="7" name="TextBox 6"/>
          <p:cNvSpPr txBox="1"/>
          <p:nvPr/>
        </p:nvSpPr>
        <p:spPr>
          <a:xfrm>
            <a:off x="7260116" y="1255923"/>
            <a:ext cx="3401749" cy="646331"/>
          </a:xfrm>
          <a:prstGeom prst="rect">
            <a:avLst/>
          </a:prstGeom>
          <a:noFill/>
        </p:spPr>
        <p:txBody>
          <a:bodyPr wrap="square" rtlCol="0">
            <a:spAutoFit/>
          </a:bodyPr>
          <a:lstStyle/>
          <a:p>
            <a:r>
              <a:rPr lang="en-GB" b="1" i="1" u="sng" dirty="0">
                <a:solidFill>
                  <a:schemeClr val="bg1"/>
                </a:solidFill>
              </a:rPr>
              <a:t>How E-Commerce would be used </a:t>
            </a:r>
          </a:p>
          <a:p>
            <a:r>
              <a:rPr lang="en-GB" b="1" i="1" u="sng" dirty="0">
                <a:solidFill>
                  <a:schemeClr val="bg1"/>
                </a:solidFill>
              </a:rPr>
              <a:t>for CCW Website</a:t>
            </a:r>
          </a:p>
        </p:txBody>
      </p:sp>
      <p:sp>
        <p:nvSpPr>
          <p:cNvPr id="8" name="TextBox 7"/>
          <p:cNvSpPr txBox="1"/>
          <p:nvPr/>
        </p:nvSpPr>
        <p:spPr>
          <a:xfrm>
            <a:off x="8392438" y="6061605"/>
            <a:ext cx="2041743" cy="646331"/>
          </a:xfrm>
          <a:prstGeom prst="rect">
            <a:avLst/>
          </a:prstGeom>
          <a:noFill/>
        </p:spPr>
        <p:txBody>
          <a:bodyPr wrap="square" rtlCol="0">
            <a:spAutoFit/>
          </a:bodyPr>
          <a:lstStyle/>
          <a:p>
            <a:r>
              <a:rPr lang="en-GB" dirty="0"/>
              <a:t>Hand out page </a:t>
            </a:r>
            <a:r>
              <a:rPr lang="en-GB" dirty="0" smtClean="0"/>
              <a:t>10</a:t>
            </a:r>
            <a:endParaRPr lang="en-GB" dirty="0"/>
          </a:p>
          <a:p>
            <a:endParaRPr lang="en-GB" dirty="0"/>
          </a:p>
        </p:txBody>
      </p:sp>
    </p:spTree>
    <p:extLst>
      <p:ext uri="{BB962C8B-B14F-4D97-AF65-F5344CB8AC3E}">
        <p14:creationId xmlns:p14="http://schemas.microsoft.com/office/powerpoint/2010/main" val="27869279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5923" y="264405"/>
            <a:ext cx="9791488" cy="1832683"/>
          </a:xfrm>
        </p:spPr>
        <p:txBody>
          <a:bodyPr/>
          <a:lstStyle/>
          <a:p>
            <a:pPr algn="ctr"/>
            <a:r>
              <a:rPr lang="en-GB" b="1" dirty="0">
                <a:solidFill>
                  <a:schemeClr val="bg1"/>
                </a:solidFill>
              </a:rPr>
              <a:t>Email marketing integration </a:t>
            </a:r>
          </a:p>
        </p:txBody>
      </p:sp>
      <p:sp>
        <p:nvSpPr>
          <p:cNvPr id="3" name="Slide Number Placeholder 2"/>
          <p:cNvSpPr>
            <a:spLocks noGrp="1"/>
          </p:cNvSpPr>
          <p:nvPr>
            <p:ph type="sldNum" sz="quarter" idx="12"/>
          </p:nvPr>
        </p:nvSpPr>
        <p:spPr>
          <a:xfrm>
            <a:off x="5597656" y="6428701"/>
            <a:ext cx="771089" cy="365125"/>
          </a:xfrm>
        </p:spPr>
        <p:txBody>
          <a:bodyPr/>
          <a:lstStyle/>
          <a:p>
            <a:fld id="{D57F1E4F-1CFF-5643-939E-217C01CDF565}" type="slidenum">
              <a:rPr lang="en-US" smtClean="0"/>
              <a:pPr/>
              <a:t>9</a:t>
            </a:fld>
            <a:endParaRPr lang="en-US" dirty="0"/>
          </a:p>
        </p:txBody>
      </p:sp>
      <p:sp>
        <p:nvSpPr>
          <p:cNvPr id="4" name="TextBox 3"/>
          <p:cNvSpPr txBox="1"/>
          <p:nvPr/>
        </p:nvSpPr>
        <p:spPr>
          <a:xfrm>
            <a:off x="1255923" y="1619480"/>
            <a:ext cx="9243152" cy="2585323"/>
          </a:xfrm>
          <a:prstGeom prst="rect">
            <a:avLst/>
          </a:prstGeom>
          <a:noFill/>
        </p:spPr>
        <p:txBody>
          <a:bodyPr wrap="square" rtlCol="0">
            <a:spAutoFit/>
          </a:bodyPr>
          <a:lstStyle/>
          <a:p>
            <a:r>
              <a:rPr lang="en-GB" b="1" dirty="0"/>
              <a:t>Email marketing is a cost-effective solution that gives businesses the power to reach customers in a place most people visit every day — their inbox.</a:t>
            </a:r>
            <a:endParaRPr lang="en-GB" dirty="0"/>
          </a:p>
          <a:p>
            <a:pPr lvl="0"/>
            <a:r>
              <a:rPr lang="en-GB" dirty="0"/>
              <a:t>There's plenty of data to back up the benefits of email marketing. ...</a:t>
            </a:r>
          </a:p>
          <a:p>
            <a:pPr lvl="0"/>
            <a:r>
              <a:rPr lang="en-GB" dirty="0"/>
              <a:t>Build credibility. ...</a:t>
            </a:r>
          </a:p>
          <a:p>
            <a:pPr lvl="0"/>
            <a:r>
              <a:rPr lang="en-GB" dirty="0"/>
              <a:t>Boost sales. ...</a:t>
            </a:r>
          </a:p>
          <a:p>
            <a:pPr lvl="0"/>
            <a:r>
              <a:rPr lang="en-GB" dirty="0"/>
              <a:t>Strengthen relationships. ...</a:t>
            </a:r>
          </a:p>
          <a:p>
            <a:pPr lvl="0"/>
            <a:r>
              <a:rPr lang="en-GB" dirty="0"/>
              <a:t>Learn what works. ...</a:t>
            </a:r>
          </a:p>
          <a:p>
            <a:pPr lvl="0"/>
            <a:r>
              <a:rPr lang="en-GB" dirty="0"/>
              <a:t>Reach people on any device.</a:t>
            </a:r>
          </a:p>
          <a:p>
            <a:pPr lvl="0"/>
            <a:r>
              <a:rPr lang="en-GB" dirty="0"/>
              <a:t>Evaluation of carious sites showed that Mail Chimp was the best company to advertise for CCW.</a:t>
            </a:r>
          </a:p>
        </p:txBody>
      </p:sp>
      <p:sp>
        <p:nvSpPr>
          <p:cNvPr id="5" name="TextBox 4"/>
          <p:cNvSpPr txBox="1"/>
          <p:nvPr/>
        </p:nvSpPr>
        <p:spPr>
          <a:xfrm>
            <a:off x="2203373" y="4285560"/>
            <a:ext cx="7559656" cy="1938992"/>
          </a:xfrm>
          <a:prstGeom prst="rect">
            <a:avLst/>
          </a:prstGeom>
          <a:noFill/>
        </p:spPr>
        <p:txBody>
          <a:bodyPr wrap="square" rtlCol="0">
            <a:spAutoFit/>
          </a:bodyPr>
          <a:lstStyle/>
          <a:p>
            <a:r>
              <a:rPr lang="en-GB" sz="2400" dirty="0">
                <a:solidFill>
                  <a:schemeClr val="bg1"/>
                </a:solidFill>
              </a:rPr>
              <a:t>There are however legal requirements for this.  Please see the hand out showing the requirements.  Basically you cannot email any parties without having previous consent.  </a:t>
            </a:r>
          </a:p>
          <a:p>
            <a:r>
              <a:rPr lang="en-GB" sz="2400" dirty="0">
                <a:solidFill>
                  <a:schemeClr val="bg1"/>
                </a:solidFill>
              </a:rPr>
              <a:t>Sharing of information is not allowed without consent also. [6]</a:t>
            </a:r>
          </a:p>
        </p:txBody>
      </p:sp>
      <p:pic>
        <p:nvPicPr>
          <p:cNvPr id="7" name="Picture 6"/>
          <p:cNvPicPr>
            <a:picLocks noChangeAspect="1"/>
          </p:cNvPicPr>
          <p:nvPr/>
        </p:nvPicPr>
        <p:blipFill>
          <a:blip r:embed="rId2"/>
          <a:stretch>
            <a:fillRect/>
          </a:stretch>
        </p:blipFill>
        <p:spPr>
          <a:xfrm>
            <a:off x="3518863" y="493471"/>
            <a:ext cx="4333875" cy="5314950"/>
          </a:xfrm>
          <a:prstGeom prst="rect">
            <a:avLst/>
          </a:prstGeom>
        </p:spPr>
      </p:pic>
      <p:sp>
        <p:nvSpPr>
          <p:cNvPr id="6" name="TextBox 5"/>
          <p:cNvSpPr txBox="1"/>
          <p:nvPr/>
        </p:nvSpPr>
        <p:spPr>
          <a:xfrm>
            <a:off x="8462355" y="6068292"/>
            <a:ext cx="2585056" cy="646331"/>
          </a:xfrm>
          <a:prstGeom prst="rect">
            <a:avLst/>
          </a:prstGeom>
          <a:noFill/>
        </p:spPr>
        <p:txBody>
          <a:bodyPr wrap="square" rtlCol="0">
            <a:spAutoFit/>
          </a:bodyPr>
          <a:lstStyle/>
          <a:p>
            <a:r>
              <a:rPr lang="en-GB" dirty="0"/>
              <a:t>Hand out page </a:t>
            </a:r>
            <a:r>
              <a:rPr lang="en-GB" dirty="0" smtClean="0"/>
              <a:t>11-12</a:t>
            </a:r>
            <a:endParaRPr lang="en-GB" dirty="0"/>
          </a:p>
          <a:p>
            <a:endParaRPr lang="en-GB" dirty="0"/>
          </a:p>
        </p:txBody>
      </p:sp>
    </p:spTree>
    <p:extLst>
      <p:ext uri="{BB962C8B-B14F-4D97-AF65-F5344CB8AC3E}">
        <p14:creationId xmlns:p14="http://schemas.microsoft.com/office/powerpoint/2010/main" val="885303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2193" y="96188"/>
            <a:ext cx="8844128" cy="1478570"/>
          </a:xfrm>
        </p:spPr>
        <p:txBody>
          <a:bodyPr/>
          <a:lstStyle/>
          <a:p>
            <a:r>
              <a:rPr lang="en-GB" dirty="0"/>
              <a:t>ON LINE MARKETING -Promoting your website – using social media </a:t>
            </a:r>
          </a:p>
        </p:txBody>
      </p:sp>
      <p:sp>
        <p:nvSpPr>
          <p:cNvPr id="3" name="Slide Number Placeholder 2"/>
          <p:cNvSpPr>
            <a:spLocks noGrp="1"/>
          </p:cNvSpPr>
          <p:nvPr>
            <p:ph type="sldNum" sz="quarter" idx="12"/>
          </p:nvPr>
        </p:nvSpPr>
        <p:spPr>
          <a:xfrm>
            <a:off x="5502177" y="6332161"/>
            <a:ext cx="771089" cy="365125"/>
          </a:xfrm>
        </p:spPr>
        <p:txBody>
          <a:bodyPr/>
          <a:lstStyle/>
          <a:p>
            <a:fld id="{D57F1E4F-1CFF-5643-939E-217C01CDF565}" type="slidenum">
              <a:rPr lang="en-US" b="1" smtClean="0"/>
              <a:pPr/>
              <a:t>10</a:t>
            </a:fld>
            <a:endParaRPr lang="en-US"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6314" y="1749933"/>
            <a:ext cx="2886660" cy="192313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1387" y="3852505"/>
            <a:ext cx="2871587" cy="173575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0491" y="3848247"/>
            <a:ext cx="3074462" cy="174001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61092" y="1749933"/>
            <a:ext cx="3063861" cy="1923139"/>
          </a:xfrm>
          <a:prstGeom prst="rect">
            <a:avLst/>
          </a:prstGeom>
        </p:spPr>
      </p:pic>
      <p:sp>
        <p:nvSpPr>
          <p:cNvPr id="8" name="TextBox 7"/>
          <p:cNvSpPr txBox="1"/>
          <p:nvPr/>
        </p:nvSpPr>
        <p:spPr>
          <a:xfrm>
            <a:off x="1531346" y="1451382"/>
            <a:ext cx="2115238" cy="4524315"/>
          </a:xfrm>
          <a:prstGeom prst="rect">
            <a:avLst/>
          </a:prstGeom>
          <a:noFill/>
        </p:spPr>
        <p:txBody>
          <a:bodyPr wrap="square" rtlCol="0">
            <a:spAutoFit/>
          </a:bodyPr>
          <a:lstStyle/>
          <a:p>
            <a:r>
              <a:rPr lang="en-GB" sz="1600" dirty="0">
                <a:solidFill>
                  <a:schemeClr val="bg1"/>
                </a:solidFill>
              </a:rPr>
              <a:t>Social media business page allows you to……</a:t>
            </a:r>
          </a:p>
          <a:p>
            <a:r>
              <a:rPr lang="en-GB" sz="1600" dirty="0">
                <a:solidFill>
                  <a:schemeClr val="bg1"/>
                </a:solidFill>
              </a:rPr>
              <a:t>Promote your business</a:t>
            </a:r>
          </a:p>
          <a:p>
            <a:r>
              <a:rPr lang="en-GB" sz="1600" dirty="0">
                <a:solidFill>
                  <a:schemeClr val="bg1"/>
                </a:solidFill>
              </a:rPr>
              <a:t>You have the option to follow the page </a:t>
            </a:r>
          </a:p>
          <a:p>
            <a:r>
              <a:rPr lang="en-GB" sz="1600" dirty="0">
                <a:solidFill>
                  <a:schemeClr val="bg1"/>
                </a:solidFill>
              </a:rPr>
              <a:t>Sell your products/have a store within your profile</a:t>
            </a:r>
          </a:p>
          <a:p>
            <a:r>
              <a:rPr lang="en-GB" sz="1600" dirty="0">
                <a:solidFill>
                  <a:schemeClr val="bg1"/>
                </a:solidFill>
              </a:rPr>
              <a:t>Boost – you can boost post so that it can be targeted </a:t>
            </a:r>
          </a:p>
          <a:p>
            <a:r>
              <a:rPr lang="en-GB" sz="1600" dirty="0">
                <a:solidFill>
                  <a:schemeClr val="bg1"/>
                </a:solidFill>
              </a:rPr>
              <a:t>Analytics – engagement on your page, advertising campaign etc. </a:t>
            </a:r>
          </a:p>
          <a:p>
            <a:r>
              <a:rPr lang="en-GB" sz="1600" dirty="0">
                <a:solidFill>
                  <a:schemeClr val="bg1"/>
                </a:solidFill>
              </a:rPr>
              <a:t>Google analytics helps to analyse your sites.</a:t>
            </a:r>
          </a:p>
        </p:txBody>
      </p:sp>
      <p:sp>
        <p:nvSpPr>
          <p:cNvPr id="9" name="TextBox 8"/>
          <p:cNvSpPr txBox="1"/>
          <p:nvPr/>
        </p:nvSpPr>
        <p:spPr>
          <a:xfrm>
            <a:off x="7546313" y="5767692"/>
            <a:ext cx="2236513" cy="369332"/>
          </a:xfrm>
          <a:prstGeom prst="rect">
            <a:avLst/>
          </a:prstGeom>
          <a:noFill/>
        </p:spPr>
        <p:txBody>
          <a:bodyPr wrap="square" rtlCol="0">
            <a:spAutoFit/>
          </a:bodyPr>
          <a:lstStyle/>
          <a:p>
            <a:r>
              <a:rPr lang="en-GB" dirty="0"/>
              <a:t>Hand out page </a:t>
            </a:r>
            <a:r>
              <a:rPr lang="en-GB" dirty="0" smtClean="0"/>
              <a:t>13-24</a:t>
            </a:r>
            <a:endParaRPr lang="en-GB" dirty="0"/>
          </a:p>
        </p:txBody>
      </p:sp>
    </p:spTree>
    <p:extLst>
      <p:ext uri="{BB962C8B-B14F-4D97-AF65-F5344CB8AC3E}">
        <p14:creationId xmlns:p14="http://schemas.microsoft.com/office/powerpoint/2010/main" val="19263699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978928"/>
          </a:xfrm>
        </p:spPr>
        <p:txBody>
          <a:bodyPr/>
          <a:lstStyle/>
          <a:p>
            <a:pPr algn="ctr"/>
            <a:r>
              <a:rPr lang="en-GB" dirty="0">
                <a:solidFill>
                  <a:schemeClr val="bg1"/>
                </a:solidFill>
              </a:rPr>
              <a:t>Social media management tools </a:t>
            </a:r>
            <a:r>
              <a:rPr lang="en-GB" sz="1400" dirty="0">
                <a:solidFill>
                  <a:schemeClr val="bg1"/>
                </a:solidFill>
                <a:latin typeface="Calibri" panose="020F0502020204030204" pitchFamily="34" charset="0"/>
              </a:rPr>
              <a:t>[10]</a:t>
            </a:r>
          </a:p>
        </p:txBody>
      </p:sp>
      <p:sp>
        <p:nvSpPr>
          <p:cNvPr id="3" name="Slide Number Placeholder 2"/>
          <p:cNvSpPr>
            <a:spLocks noGrp="1"/>
          </p:cNvSpPr>
          <p:nvPr>
            <p:ph type="sldNum" sz="quarter" idx="12"/>
          </p:nvPr>
        </p:nvSpPr>
        <p:spPr/>
        <p:txBody>
          <a:bodyPr/>
          <a:lstStyle/>
          <a:p>
            <a:fld id="{D57F1E4F-1CFF-5643-939E-217C01CDF565}" type="slidenum">
              <a:rPr lang="en-US" smtClean="0"/>
              <a:pPr/>
              <a:t>11</a:t>
            </a:fld>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0578" y="3947416"/>
            <a:ext cx="1376511" cy="193585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402" y="1808115"/>
            <a:ext cx="1424326" cy="195113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0402" y="3947416"/>
            <a:ext cx="1424326" cy="1935858"/>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00578" y="1808115"/>
            <a:ext cx="1376511" cy="1951133"/>
          </a:xfrm>
          <a:prstGeom prst="rect">
            <a:avLst/>
          </a:prstGeom>
        </p:spPr>
      </p:pic>
      <p:pic>
        <p:nvPicPr>
          <p:cNvPr id="9" name="Picture 8"/>
          <p:cNvPicPr/>
          <p:nvPr/>
        </p:nvPicPr>
        <p:blipFill>
          <a:blip r:embed="rId6"/>
          <a:stretch>
            <a:fillRect/>
          </a:stretch>
        </p:blipFill>
        <p:spPr>
          <a:xfrm>
            <a:off x="5081079" y="1808115"/>
            <a:ext cx="5731510" cy="2837815"/>
          </a:xfrm>
          <a:prstGeom prst="rect">
            <a:avLst/>
          </a:prstGeom>
        </p:spPr>
      </p:pic>
      <p:sp>
        <p:nvSpPr>
          <p:cNvPr id="7" name="TextBox 6"/>
          <p:cNvSpPr txBox="1"/>
          <p:nvPr/>
        </p:nvSpPr>
        <p:spPr>
          <a:xfrm>
            <a:off x="5081079" y="4730083"/>
            <a:ext cx="5580786" cy="769441"/>
          </a:xfrm>
          <a:prstGeom prst="rect">
            <a:avLst/>
          </a:prstGeom>
          <a:noFill/>
        </p:spPr>
        <p:txBody>
          <a:bodyPr wrap="square" rtlCol="0">
            <a:spAutoFit/>
          </a:bodyPr>
          <a:lstStyle/>
          <a:p>
            <a:pPr algn="ctr"/>
            <a:r>
              <a:rPr lang="en-GB" sz="4400" dirty="0">
                <a:latin typeface="Calibri" panose="020F0502020204030204" pitchFamily="34" charset="0"/>
              </a:rPr>
              <a:t>GOOGLE ANALYTICS</a:t>
            </a:r>
          </a:p>
        </p:txBody>
      </p:sp>
      <p:sp>
        <p:nvSpPr>
          <p:cNvPr id="11" name="TextBox 10"/>
          <p:cNvSpPr txBox="1"/>
          <p:nvPr/>
        </p:nvSpPr>
        <p:spPr>
          <a:xfrm>
            <a:off x="10812589" y="3951491"/>
            <a:ext cx="1355075" cy="2015936"/>
          </a:xfrm>
          <a:prstGeom prst="rect">
            <a:avLst/>
          </a:prstGeom>
          <a:noFill/>
        </p:spPr>
        <p:txBody>
          <a:bodyPr wrap="square" rtlCol="0">
            <a:spAutoFit/>
          </a:bodyPr>
          <a:lstStyle/>
          <a:p>
            <a:r>
              <a:rPr lang="en-GB" sz="12500" dirty="0">
                <a:solidFill>
                  <a:schemeClr val="accent3"/>
                </a:solidFill>
              </a:rPr>
              <a:t>#</a:t>
            </a:r>
          </a:p>
        </p:txBody>
      </p:sp>
      <p:sp>
        <p:nvSpPr>
          <p:cNvPr id="12" name="TextBox 11"/>
          <p:cNvSpPr txBox="1"/>
          <p:nvPr/>
        </p:nvSpPr>
        <p:spPr>
          <a:xfrm>
            <a:off x="1141413" y="5967427"/>
            <a:ext cx="9816030" cy="523220"/>
          </a:xfrm>
          <a:prstGeom prst="rect">
            <a:avLst/>
          </a:prstGeom>
          <a:solidFill>
            <a:srgbClr val="92D050"/>
          </a:solidFill>
        </p:spPr>
        <p:txBody>
          <a:bodyPr wrap="square" rtlCol="0">
            <a:spAutoFit/>
          </a:bodyPr>
          <a:lstStyle/>
          <a:p>
            <a:pPr algn="ctr"/>
            <a:r>
              <a:rPr lang="en-GB" sz="2800" dirty="0">
                <a:latin typeface="Calibri" panose="020F0502020204030204" pitchFamily="34" charset="0"/>
              </a:rPr>
              <a:t>Facebook Pixel – Tracker for additional analytics</a:t>
            </a:r>
          </a:p>
        </p:txBody>
      </p:sp>
      <p:sp>
        <p:nvSpPr>
          <p:cNvPr id="13" name="TextBox 12"/>
          <p:cNvSpPr txBox="1"/>
          <p:nvPr/>
        </p:nvSpPr>
        <p:spPr>
          <a:xfrm>
            <a:off x="6984694" y="5499524"/>
            <a:ext cx="2445745" cy="276999"/>
          </a:xfrm>
          <a:prstGeom prst="rect">
            <a:avLst/>
          </a:prstGeom>
          <a:noFill/>
        </p:spPr>
        <p:txBody>
          <a:bodyPr wrap="square" rtlCol="0">
            <a:spAutoFit/>
          </a:bodyPr>
          <a:lstStyle/>
          <a:p>
            <a:pPr algn="ctr"/>
            <a:r>
              <a:rPr lang="en-GB" sz="1200" dirty="0">
                <a:latin typeface="Calibri" panose="020F0502020204030204" pitchFamily="34" charset="0"/>
              </a:rPr>
              <a:t>Full analysis on P(23) of hand out </a:t>
            </a:r>
          </a:p>
        </p:txBody>
      </p:sp>
      <p:sp>
        <p:nvSpPr>
          <p:cNvPr id="10" name="TextBox 9"/>
          <p:cNvSpPr txBox="1"/>
          <p:nvPr/>
        </p:nvSpPr>
        <p:spPr>
          <a:xfrm>
            <a:off x="10471759" y="513567"/>
            <a:ext cx="1482398" cy="923330"/>
          </a:xfrm>
          <a:prstGeom prst="rect">
            <a:avLst/>
          </a:prstGeom>
          <a:noFill/>
        </p:spPr>
        <p:txBody>
          <a:bodyPr wrap="square" rtlCol="0">
            <a:spAutoFit/>
          </a:bodyPr>
          <a:lstStyle/>
          <a:p>
            <a:r>
              <a:rPr lang="en-GB" dirty="0"/>
              <a:t>Hand out page </a:t>
            </a:r>
            <a:r>
              <a:rPr lang="en-GB" dirty="0" smtClean="0"/>
              <a:t>25-26</a:t>
            </a:r>
            <a:endParaRPr lang="en-GB" dirty="0"/>
          </a:p>
          <a:p>
            <a:endParaRPr lang="en-GB" dirty="0"/>
          </a:p>
        </p:txBody>
      </p:sp>
      <p:sp>
        <p:nvSpPr>
          <p:cNvPr id="14" name="TextBox 13"/>
          <p:cNvSpPr txBox="1"/>
          <p:nvPr/>
        </p:nvSpPr>
        <p:spPr>
          <a:xfrm rot="10800000" flipV="1">
            <a:off x="5769033" y="6596390"/>
            <a:ext cx="1379913" cy="261610"/>
          </a:xfrm>
          <a:prstGeom prst="rect">
            <a:avLst/>
          </a:prstGeom>
          <a:noFill/>
        </p:spPr>
        <p:txBody>
          <a:bodyPr wrap="square" rtlCol="0">
            <a:spAutoFit/>
          </a:bodyPr>
          <a:lstStyle/>
          <a:p>
            <a:r>
              <a:rPr lang="en-GB" sz="1100" dirty="0" smtClean="0"/>
              <a:t>11</a:t>
            </a:r>
            <a:endParaRPr lang="en-GB" sz="1100" dirty="0"/>
          </a:p>
        </p:txBody>
      </p:sp>
    </p:spTree>
    <p:extLst>
      <p:ext uri="{BB962C8B-B14F-4D97-AF65-F5344CB8AC3E}">
        <p14:creationId xmlns:p14="http://schemas.microsoft.com/office/powerpoint/2010/main" val="2817252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7">
                                            <p:txEl>
                                              <p:pRg st="0" end="0"/>
                                            </p:txEl>
                                          </p:spTgt>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11"/>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11">
                                            <p:txEl>
                                              <p:pRg st="0" end="0"/>
                                            </p:txEl>
                                          </p:spTgt>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animEffect transition="in" filter="wipe(down)">
                                      <p:cBhvr>
                                        <p:cTn id="19" dur="580">
                                          <p:stCondLst>
                                            <p:cond delay="0"/>
                                          </p:stCondLst>
                                        </p:cTn>
                                        <p:tgtEl>
                                          <p:spTgt spid="12">
                                            <p:txEl>
                                              <p:pRg st="0" end="0"/>
                                            </p:txEl>
                                          </p:spTgt>
                                        </p:tgtEl>
                                      </p:cBhvr>
                                    </p:animEffect>
                                    <p:anim calcmode="lin" valueType="num">
                                      <p:cBhvr>
                                        <p:cTn id="20" dur="1822" tmFilter="0,0; 0.14,0.36; 0.43,0.73; 0.71,0.91; 1.0,1.0">
                                          <p:stCondLst>
                                            <p:cond delay="0"/>
                                          </p:stCondLst>
                                        </p:cTn>
                                        <p:tgtEl>
                                          <p:spTgt spid="12">
                                            <p:txEl>
                                              <p:pRg st="0" end="0"/>
                                            </p:txEl>
                                          </p:spTgt>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12">
                                            <p:txEl>
                                              <p:pRg st="0" end="0"/>
                                            </p:txEl>
                                          </p:spTgt>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12">
                                            <p:txEl>
                                              <p:pRg st="0" end="0"/>
                                            </p:txEl>
                                          </p:spTgt>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12">
                                            <p:txEl>
                                              <p:pRg st="0" end="0"/>
                                            </p:txEl>
                                          </p:spTgt>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12">
                                            <p:txEl>
                                              <p:pRg st="0" end="0"/>
                                            </p:txEl>
                                          </p:spTgt>
                                        </p:tgtEl>
                                        <p:attrNameLst>
                                          <p:attrName>ppt_y</p:attrName>
                                        </p:attrNameLst>
                                      </p:cBhvr>
                                      <p:tavLst>
                                        <p:tav tm="0" fmla="#ppt_y-sin(pi*$)/81">
                                          <p:val>
                                            <p:fltVal val="0"/>
                                          </p:val>
                                        </p:tav>
                                        <p:tav tm="100000">
                                          <p:val>
                                            <p:fltVal val="1"/>
                                          </p:val>
                                        </p:tav>
                                      </p:tavLst>
                                    </p:anim>
                                    <p:animScale>
                                      <p:cBhvr>
                                        <p:cTn id="25" dur="26">
                                          <p:stCondLst>
                                            <p:cond delay="650"/>
                                          </p:stCondLst>
                                        </p:cTn>
                                        <p:tgtEl>
                                          <p:spTgt spid="12">
                                            <p:txEl>
                                              <p:pRg st="0" end="0"/>
                                            </p:txEl>
                                          </p:spTgt>
                                        </p:tgtEl>
                                      </p:cBhvr>
                                      <p:to x="100000" y="60000"/>
                                    </p:animScale>
                                    <p:animScale>
                                      <p:cBhvr>
                                        <p:cTn id="26" dur="166" decel="50000">
                                          <p:stCondLst>
                                            <p:cond delay="676"/>
                                          </p:stCondLst>
                                        </p:cTn>
                                        <p:tgtEl>
                                          <p:spTgt spid="12">
                                            <p:txEl>
                                              <p:pRg st="0" end="0"/>
                                            </p:txEl>
                                          </p:spTgt>
                                        </p:tgtEl>
                                      </p:cBhvr>
                                      <p:to x="100000" y="100000"/>
                                    </p:animScale>
                                    <p:animScale>
                                      <p:cBhvr>
                                        <p:cTn id="27" dur="26">
                                          <p:stCondLst>
                                            <p:cond delay="1312"/>
                                          </p:stCondLst>
                                        </p:cTn>
                                        <p:tgtEl>
                                          <p:spTgt spid="12">
                                            <p:txEl>
                                              <p:pRg st="0" end="0"/>
                                            </p:txEl>
                                          </p:spTgt>
                                        </p:tgtEl>
                                      </p:cBhvr>
                                      <p:to x="100000" y="80000"/>
                                    </p:animScale>
                                    <p:animScale>
                                      <p:cBhvr>
                                        <p:cTn id="28" dur="166" decel="50000">
                                          <p:stCondLst>
                                            <p:cond delay="1338"/>
                                          </p:stCondLst>
                                        </p:cTn>
                                        <p:tgtEl>
                                          <p:spTgt spid="12">
                                            <p:txEl>
                                              <p:pRg st="0" end="0"/>
                                            </p:txEl>
                                          </p:spTgt>
                                        </p:tgtEl>
                                      </p:cBhvr>
                                      <p:to x="100000" y="100000"/>
                                    </p:animScale>
                                    <p:animScale>
                                      <p:cBhvr>
                                        <p:cTn id="29" dur="26">
                                          <p:stCondLst>
                                            <p:cond delay="1642"/>
                                          </p:stCondLst>
                                        </p:cTn>
                                        <p:tgtEl>
                                          <p:spTgt spid="12">
                                            <p:txEl>
                                              <p:pRg st="0" end="0"/>
                                            </p:txEl>
                                          </p:spTgt>
                                        </p:tgtEl>
                                      </p:cBhvr>
                                      <p:to x="100000" y="90000"/>
                                    </p:animScale>
                                    <p:animScale>
                                      <p:cBhvr>
                                        <p:cTn id="30" dur="166" decel="50000">
                                          <p:stCondLst>
                                            <p:cond delay="1668"/>
                                          </p:stCondLst>
                                        </p:cTn>
                                        <p:tgtEl>
                                          <p:spTgt spid="12">
                                            <p:txEl>
                                              <p:pRg st="0" end="0"/>
                                            </p:txEl>
                                          </p:spTgt>
                                        </p:tgtEl>
                                      </p:cBhvr>
                                      <p:to x="100000" y="100000"/>
                                    </p:animScale>
                                    <p:animScale>
                                      <p:cBhvr>
                                        <p:cTn id="31" dur="26">
                                          <p:stCondLst>
                                            <p:cond delay="1808"/>
                                          </p:stCondLst>
                                        </p:cTn>
                                        <p:tgtEl>
                                          <p:spTgt spid="12">
                                            <p:txEl>
                                              <p:pRg st="0" end="0"/>
                                            </p:txEl>
                                          </p:spTgt>
                                        </p:tgtEl>
                                      </p:cBhvr>
                                      <p:to x="100000" y="95000"/>
                                    </p:animScale>
                                    <p:animScale>
                                      <p:cBhvr>
                                        <p:cTn id="32" dur="166" decel="50000">
                                          <p:stCondLst>
                                            <p:cond delay="1834"/>
                                          </p:stCondLst>
                                        </p:cTn>
                                        <p:tgtEl>
                                          <p:spTgt spid="12">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a:xfrm>
            <a:off x="5581066" y="6492875"/>
            <a:ext cx="771089" cy="365125"/>
          </a:xfrm>
        </p:spPr>
        <p:txBody>
          <a:bodyPr/>
          <a:lstStyle/>
          <a:p>
            <a:fld id="{D57F1E4F-1CFF-5643-939E-217C01CDF565}" type="slidenum">
              <a:rPr lang="en-US" smtClean="0"/>
              <a:pPr/>
              <a:t>12</a:t>
            </a:fld>
            <a:endParaRPr lang="en-US" dirty="0"/>
          </a:p>
        </p:txBody>
      </p:sp>
      <p:pic>
        <p:nvPicPr>
          <p:cNvPr id="4" name="Picture 3"/>
          <p:cNvPicPr>
            <a:picLocks noChangeAspect="1"/>
          </p:cNvPicPr>
          <p:nvPr/>
        </p:nvPicPr>
        <p:blipFill>
          <a:blip r:embed="rId2"/>
          <a:stretch>
            <a:fillRect/>
          </a:stretch>
        </p:blipFill>
        <p:spPr>
          <a:xfrm>
            <a:off x="519170" y="1094570"/>
            <a:ext cx="2665538" cy="4482949"/>
          </a:xfrm>
          <a:prstGeom prst="rect">
            <a:avLst/>
          </a:prstGeom>
        </p:spPr>
      </p:pic>
      <p:pic>
        <p:nvPicPr>
          <p:cNvPr id="5" name="Picture 4"/>
          <p:cNvPicPr>
            <a:picLocks noChangeAspect="1"/>
          </p:cNvPicPr>
          <p:nvPr/>
        </p:nvPicPr>
        <p:blipFill>
          <a:blip r:embed="rId3"/>
          <a:stretch>
            <a:fillRect/>
          </a:stretch>
        </p:blipFill>
        <p:spPr>
          <a:xfrm>
            <a:off x="3255935" y="1094570"/>
            <a:ext cx="2639449" cy="4482949"/>
          </a:xfrm>
          <a:prstGeom prst="rect">
            <a:avLst/>
          </a:prstGeom>
        </p:spPr>
      </p:pic>
      <p:pic>
        <p:nvPicPr>
          <p:cNvPr id="6" name="Picture 5"/>
          <p:cNvPicPr>
            <a:picLocks noChangeAspect="1"/>
          </p:cNvPicPr>
          <p:nvPr/>
        </p:nvPicPr>
        <p:blipFill>
          <a:blip r:embed="rId4"/>
          <a:stretch>
            <a:fillRect/>
          </a:stretch>
        </p:blipFill>
        <p:spPr>
          <a:xfrm>
            <a:off x="5966611" y="1094571"/>
            <a:ext cx="2711730" cy="4482949"/>
          </a:xfrm>
          <a:prstGeom prst="rect">
            <a:avLst/>
          </a:prstGeom>
        </p:spPr>
      </p:pic>
      <p:pic>
        <p:nvPicPr>
          <p:cNvPr id="7" name="Picture 6"/>
          <p:cNvPicPr>
            <a:picLocks noChangeAspect="1"/>
          </p:cNvPicPr>
          <p:nvPr/>
        </p:nvPicPr>
        <p:blipFill>
          <a:blip r:embed="rId5"/>
          <a:stretch>
            <a:fillRect/>
          </a:stretch>
        </p:blipFill>
        <p:spPr>
          <a:xfrm>
            <a:off x="8749568" y="1094570"/>
            <a:ext cx="2585762" cy="4482949"/>
          </a:xfrm>
          <a:prstGeom prst="rect">
            <a:avLst/>
          </a:prstGeom>
        </p:spPr>
      </p:pic>
      <p:sp>
        <p:nvSpPr>
          <p:cNvPr id="2" name="TextBox 1"/>
          <p:cNvSpPr txBox="1"/>
          <p:nvPr/>
        </p:nvSpPr>
        <p:spPr>
          <a:xfrm>
            <a:off x="8329353" y="6084917"/>
            <a:ext cx="2285596" cy="646331"/>
          </a:xfrm>
          <a:prstGeom prst="rect">
            <a:avLst/>
          </a:prstGeom>
          <a:noFill/>
        </p:spPr>
        <p:txBody>
          <a:bodyPr wrap="square" rtlCol="0">
            <a:spAutoFit/>
          </a:bodyPr>
          <a:lstStyle/>
          <a:p>
            <a:r>
              <a:rPr lang="en-GB" dirty="0"/>
              <a:t>Hand out page </a:t>
            </a:r>
            <a:r>
              <a:rPr lang="en-GB" dirty="0" smtClean="0"/>
              <a:t>27</a:t>
            </a:r>
            <a:endParaRPr lang="en-GB" dirty="0"/>
          </a:p>
          <a:p>
            <a:endParaRPr lang="en-GB" dirty="0"/>
          </a:p>
        </p:txBody>
      </p:sp>
    </p:spTree>
    <p:extLst>
      <p:ext uri="{BB962C8B-B14F-4D97-AF65-F5344CB8AC3E}">
        <p14:creationId xmlns:p14="http://schemas.microsoft.com/office/powerpoint/2010/main" val="27541493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a:xfrm>
            <a:off x="5377415" y="6315536"/>
            <a:ext cx="771089" cy="365125"/>
          </a:xfrm>
        </p:spPr>
        <p:txBody>
          <a:bodyPr/>
          <a:lstStyle/>
          <a:p>
            <a:fld id="{D57F1E4F-1CFF-5643-939E-217C01CDF565}" type="slidenum">
              <a:rPr lang="en-US" smtClean="0"/>
              <a:pPr/>
              <a:t>13</a:t>
            </a:fld>
            <a:endParaRPr lang="en-US" dirty="0"/>
          </a:p>
        </p:txBody>
      </p:sp>
      <p:pic>
        <p:nvPicPr>
          <p:cNvPr id="4" name="Picture 3"/>
          <p:cNvPicPr>
            <a:picLocks noChangeAspect="1"/>
          </p:cNvPicPr>
          <p:nvPr/>
        </p:nvPicPr>
        <p:blipFill>
          <a:blip r:embed="rId2"/>
          <a:stretch>
            <a:fillRect/>
          </a:stretch>
        </p:blipFill>
        <p:spPr>
          <a:xfrm>
            <a:off x="593592" y="981763"/>
            <a:ext cx="2484722" cy="4251249"/>
          </a:xfrm>
          <a:prstGeom prst="rect">
            <a:avLst/>
          </a:prstGeom>
        </p:spPr>
      </p:pic>
      <p:pic>
        <p:nvPicPr>
          <p:cNvPr id="5" name="Picture 4"/>
          <p:cNvPicPr>
            <a:picLocks noChangeAspect="1"/>
          </p:cNvPicPr>
          <p:nvPr/>
        </p:nvPicPr>
        <p:blipFill>
          <a:blip r:embed="rId3"/>
          <a:stretch>
            <a:fillRect/>
          </a:stretch>
        </p:blipFill>
        <p:spPr>
          <a:xfrm>
            <a:off x="3245385" y="981762"/>
            <a:ext cx="2644813" cy="4251249"/>
          </a:xfrm>
          <a:prstGeom prst="rect">
            <a:avLst/>
          </a:prstGeom>
        </p:spPr>
      </p:pic>
      <p:pic>
        <p:nvPicPr>
          <p:cNvPr id="6" name="Picture 5"/>
          <p:cNvPicPr>
            <a:picLocks noChangeAspect="1"/>
          </p:cNvPicPr>
          <p:nvPr/>
        </p:nvPicPr>
        <p:blipFill>
          <a:blip r:embed="rId4"/>
          <a:stretch>
            <a:fillRect/>
          </a:stretch>
        </p:blipFill>
        <p:spPr>
          <a:xfrm>
            <a:off x="6057269" y="981762"/>
            <a:ext cx="2568938" cy="4251249"/>
          </a:xfrm>
          <a:prstGeom prst="rect">
            <a:avLst/>
          </a:prstGeom>
        </p:spPr>
      </p:pic>
      <p:pic>
        <p:nvPicPr>
          <p:cNvPr id="7" name="Picture 6"/>
          <p:cNvPicPr>
            <a:picLocks noChangeAspect="1"/>
          </p:cNvPicPr>
          <p:nvPr/>
        </p:nvPicPr>
        <p:blipFill>
          <a:blip r:embed="rId5"/>
          <a:stretch>
            <a:fillRect/>
          </a:stretch>
        </p:blipFill>
        <p:spPr>
          <a:xfrm>
            <a:off x="8793278" y="981762"/>
            <a:ext cx="2649355" cy="4256757"/>
          </a:xfrm>
          <a:prstGeom prst="rect">
            <a:avLst/>
          </a:prstGeom>
        </p:spPr>
      </p:pic>
    </p:spTree>
    <p:extLst>
      <p:ext uri="{BB962C8B-B14F-4D97-AF65-F5344CB8AC3E}">
        <p14:creationId xmlns:p14="http://schemas.microsoft.com/office/powerpoint/2010/main" val="22947770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a:xfrm>
            <a:off x="5388437" y="6348787"/>
            <a:ext cx="771089" cy="365125"/>
          </a:xfrm>
        </p:spPr>
        <p:txBody>
          <a:bodyPr/>
          <a:lstStyle/>
          <a:p>
            <a:fld id="{D57F1E4F-1CFF-5643-939E-217C01CDF565}" type="slidenum">
              <a:rPr lang="en-US" smtClean="0"/>
              <a:pPr/>
              <a:t>14</a:t>
            </a:fld>
            <a:endParaRPr lang="en-US" dirty="0"/>
          </a:p>
        </p:txBody>
      </p:sp>
      <p:pic>
        <p:nvPicPr>
          <p:cNvPr id="4" name="Picture 3"/>
          <p:cNvPicPr>
            <a:picLocks noChangeAspect="1"/>
          </p:cNvPicPr>
          <p:nvPr/>
        </p:nvPicPr>
        <p:blipFill>
          <a:blip r:embed="rId2"/>
          <a:stretch>
            <a:fillRect/>
          </a:stretch>
        </p:blipFill>
        <p:spPr>
          <a:xfrm>
            <a:off x="508439" y="739048"/>
            <a:ext cx="2734607" cy="4648200"/>
          </a:xfrm>
          <a:prstGeom prst="rect">
            <a:avLst/>
          </a:prstGeom>
        </p:spPr>
      </p:pic>
      <p:pic>
        <p:nvPicPr>
          <p:cNvPr id="5" name="Picture 4"/>
          <p:cNvPicPr>
            <a:picLocks noChangeAspect="1"/>
          </p:cNvPicPr>
          <p:nvPr/>
        </p:nvPicPr>
        <p:blipFill>
          <a:blip r:embed="rId3"/>
          <a:stretch>
            <a:fillRect/>
          </a:stretch>
        </p:blipFill>
        <p:spPr>
          <a:xfrm>
            <a:off x="3421656" y="739048"/>
            <a:ext cx="2979262" cy="4648200"/>
          </a:xfrm>
          <a:prstGeom prst="rect">
            <a:avLst/>
          </a:prstGeom>
        </p:spPr>
      </p:pic>
      <p:pic>
        <p:nvPicPr>
          <p:cNvPr id="6" name="Picture 5"/>
          <p:cNvPicPr>
            <a:picLocks noChangeAspect="1"/>
          </p:cNvPicPr>
          <p:nvPr/>
        </p:nvPicPr>
        <p:blipFill>
          <a:blip r:embed="rId4"/>
          <a:stretch>
            <a:fillRect/>
          </a:stretch>
        </p:blipFill>
        <p:spPr>
          <a:xfrm>
            <a:off x="6579528" y="739048"/>
            <a:ext cx="4775324" cy="3667699"/>
          </a:xfrm>
          <a:prstGeom prst="rect">
            <a:avLst/>
          </a:prstGeom>
        </p:spPr>
      </p:pic>
    </p:spTree>
    <p:extLst>
      <p:ext uri="{BB962C8B-B14F-4D97-AF65-F5344CB8AC3E}">
        <p14:creationId xmlns:p14="http://schemas.microsoft.com/office/powerpoint/2010/main" val="18511779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bg1"/>
                </a:solidFill>
              </a:rPr>
              <a:t>Conclusion</a:t>
            </a:r>
          </a:p>
        </p:txBody>
      </p:sp>
      <p:sp>
        <p:nvSpPr>
          <p:cNvPr id="3" name="Slide Number Placeholder 2"/>
          <p:cNvSpPr>
            <a:spLocks noGrp="1"/>
          </p:cNvSpPr>
          <p:nvPr>
            <p:ph type="sldNum" sz="quarter" idx="12"/>
          </p:nvPr>
        </p:nvSpPr>
        <p:spPr>
          <a:xfrm>
            <a:off x="5414557" y="6408304"/>
            <a:ext cx="771089" cy="365125"/>
          </a:xfrm>
        </p:spPr>
        <p:txBody>
          <a:bodyPr/>
          <a:lstStyle/>
          <a:p>
            <a:fld id="{D57F1E4F-1CFF-5643-939E-217C01CDF565}" type="slidenum">
              <a:rPr lang="en-US" smtClean="0"/>
              <a:pPr/>
              <a:t>15</a:t>
            </a:fld>
            <a:endParaRPr lang="en-US" dirty="0"/>
          </a:p>
        </p:txBody>
      </p:sp>
      <p:sp>
        <p:nvSpPr>
          <p:cNvPr id="4" name="TextBox 3"/>
          <p:cNvSpPr txBox="1"/>
          <p:nvPr/>
        </p:nvSpPr>
        <p:spPr>
          <a:xfrm>
            <a:off x="1141413" y="1773716"/>
            <a:ext cx="9905997" cy="3785652"/>
          </a:xfrm>
          <a:prstGeom prst="rect">
            <a:avLst/>
          </a:prstGeom>
          <a:noFill/>
        </p:spPr>
        <p:txBody>
          <a:bodyPr wrap="square" rtlCol="0">
            <a:spAutoFit/>
          </a:bodyPr>
          <a:lstStyle/>
          <a:p>
            <a:r>
              <a:rPr lang="en-GB" sz="2000" dirty="0">
                <a:latin typeface="Calibri" panose="020F0502020204030204" pitchFamily="34" charset="0"/>
              </a:rPr>
              <a:t>Building a web-site can be as easy or intricate as you want it to be.  Sites such as Weebly allow the non expert web designer to build a fully functioning web site that will give the user the ability to view, purchase and interact with a working web site.</a:t>
            </a:r>
          </a:p>
          <a:p>
            <a:endParaRPr lang="en-GB" sz="2000" dirty="0">
              <a:latin typeface="Calibri" panose="020F0502020204030204" pitchFamily="34" charset="0"/>
            </a:endParaRPr>
          </a:p>
          <a:p>
            <a:r>
              <a:rPr lang="en-GB" sz="2000" dirty="0">
                <a:latin typeface="Calibri" panose="020F0502020204030204" pitchFamily="34" charset="0"/>
              </a:rPr>
              <a:t>There are many things to take into account when building a web site depending on the developers requirements.</a:t>
            </a:r>
          </a:p>
          <a:p>
            <a:endParaRPr lang="en-GB" sz="2000" dirty="0">
              <a:latin typeface="Calibri" panose="020F0502020204030204" pitchFamily="34" charset="0"/>
            </a:endParaRPr>
          </a:p>
          <a:p>
            <a:r>
              <a:rPr lang="en-GB" sz="2000" dirty="0">
                <a:latin typeface="Calibri" panose="020F0502020204030204" pitchFamily="34" charset="0"/>
              </a:rPr>
              <a:t>Apps and the use of social media platforms help the web page to reach the desired audience.</a:t>
            </a:r>
          </a:p>
          <a:p>
            <a:endParaRPr lang="en-GB" sz="2000" dirty="0">
              <a:latin typeface="Calibri" panose="020F0502020204030204" pitchFamily="34" charset="0"/>
            </a:endParaRPr>
          </a:p>
          <a:p>
            <a:r>
              <a:rPr lang="en-GB" sz="2000" dirty="0">
                <a:latin typeface="Calibri" panose="020F0502020204030204" pitchFamily="34" charset="0"/>
              </a:rPr>
              <a:t>For a small business without a great deal of knowledge the possibilities to produce a working site are great.  A larger company would need to look at a more intricate option which will cost more.</a:t>
            </a:r>
          </a:p>
        </p:txBody>
      </p:sp>
      <p:sp>
        <p:nvSpPr>
          <p:cNvPr id="5" name="TextBox 4"/>
          <p:cNvSpPr txBox="1"/>
          <p:nvPr/>
        </p:nvSpPr>
        <p:spPr>
          <a:xfrm>
            <a:off x="8004132" y="5761973"/>
            <a:ext cx="2272189" cy="646331"/>
          </a:xfrm>
          <a:prstGeom prst="rect">
            <a:avLst/>
          </a:prstGeom>
          <a:noFill/>
        </p:spPr>
        <p:txBody>
          <a:bodyPr wrap="square" rtlCol="0">
            <a:spAutoFit/>
          </a:bodyPr>
          <a:lstStyle/>
          <a:p>
            <a:r>
              <a:rPr lang="en-GB" dirty="0"/>
              <a:t>Hand out page </a:t>
            </a:r>
            <a:r>
              <a:rPr lang="en-GB" dirty="0" smtClean="0"/>
              <a:t>28</a:t>
            </a:r>
            <a:endParaRPr lang="en-GB" dirty="0"/>
          </a:p>
          <a:p>
            <a:endParaRPr lang="en-GB" dirty="0"/>
          </a:p>
        </p:txBody>
      </p:sp>
    </p:spTree>
    <p:extLst>
      <p:ext uri="{BB962C8B-B14F-4D97-AF65-F5344CB8AC3E}">
        <p14:creationId xmlns:p14="http://schemas.microsoft.com/office/powerpoint/2010/main" val="37648888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References</a:t>
            </a:r>
          </a:p>
        </p:txBody>
      </p:sp>
      <p:sp>
        <p:nvSpPr>
          <p:cNvPr id="3" name="Slide Number Placeholder 2"/>
          <p:cNvSpPr>
            <a:spLocks noGrp="1"/>
          </p:cNvSpPr>
          <p:nvPr>
            <p:ph type="sldNum" sz="quarter" idx="12"/>
          </p:nvPr>
        </p:nvSpPr>
        <p:spPr>
          <a:xfrm>
            <a:off x="6118167" y="5905657"/>
            <a:ext cx="548640" cy="406471"/>
          </a:xfrm>
        </p:spPr>
        <p:txBody>
          <a:bodyPr/>
          <a:lstStyle/>
          <a:p>
            <a:fld id="{D57F1E4F-1CFF-5643-939E-217C01CDF565}" type="slidenum">
              <a:rPr lang="en-US" smtClean="0"/>
              <a:pPr/>
              <a:t>16</a:t>
            </a:fld>
            <a:endParaRPr lang="en-US" dirty="0"/>
          </a:p>
        </p:txBody>
      </p:sp>
      <p:sp>
        <p:nvSpPr>
          <p:cNvPr id="7" name="TextBox 6"/>
          <p:cNvSpPr txBox="1"/>
          <p:nvPr/>
        </p:nvSpPr>
        <p:spPr>
          <a:xfrm>
            <a:off x="1441473" y="1381343"/>
            <a:ext cx="9294312" cy="4524315"/>
          </a:xfrm>
          <a:prstGeom prst="rect">
            <a:avLst/>
          </a:prstGeom>
          <a:noFill/>
        </p:spPr>
        <p:txBody>
          <a:bodyPr wrap="square" rtlCol="0">
            <a:spAutoFit/>
          </a:bodyPr>
          <a:lstStyle/>
          <a:p>
            <a:endParaRPr lang="en-GB" sz="1400" dirty="0"/>
          </a:p>
          <a:p>
            <a:r>
              <a:rPr lang="en-GB" sz="1400" dirty="0"/>
              <a:t>[1] 	A. Soderland, “Clutch,” Services and Solutions , 29th July 2015. [Online]. Available: https://clutch.co/web-designers/resources/options-for-building-a-website. [Accessed 30th April 2018].</a:t>
            </a:r>
          </a:p>
          <a:p>
            <a:r>
              <a:rPr lang="en-GB" sz="1400" dirty="0"/>
              <a:t>[2] 	J. Nielson, “Heuristic evaluation,” in Usability Inspection Methods,, New York, John Wiley &amp; Sons, 1994. </a:t>
            </a:r>
          </a:p>
          <a:p>
            <a:r>
              <a:rPr lang="en-GB" sz="1400" dirty="0"/>
              <a:t>[3] 	J. Kurnin, “Top ten tips to a great web page,” 15th January 2018. [Online]. Available: https://www.lifewire.com/tips-for-a-great-web-page-3470063.</a:t>
            </a:r>
          </a:p>
          <a:p>
            <a:r>
              <a:rPr lang="en-GB" sz="1400" dirty="0"/>
              <a:t>[4] 	S. balkhi, “How to choose the best bloging platform in 2018,” Wordpress, 5th April 2018. [Online]. Available: http://www.wpbeginner.com/beginners-guide/how-to-choose-the-best-blogging-platform/. [Accessed 30th April 2018].</a:t>
            </a:r>
          </a:p>
          <a:p>
            <a:r>
              <a:rPr lang="en-GB" sz="1400" dirty="0"/>
              <a:t>[5] 	Chell, “Six reasons why you should be vlogging,” Views reviews, 12th May 2017. [Online]. Available: https://viewsreviews.org/2017/05/6-reasons-vlogging/. [Accessed 30th April 2018].</a:t>
            </a:r>
          </a:p>
          <a:p>
            <a:r>
              <a:rPr lang="en-GB" sz="1400" dirty="0"/>
              <a:t>[6] 	M. Beckler, “Being consistent through your sales funnel,” 25th November 2017. [Online]. Available: https://www.milesbeckler.com/consistent-sales-funnel/. [Accessed 30th April 2018].</a:t>
            </a:r>
          </a:p>
          <a:p>
            <a:r>
              <a:rPr lang="en-GB" sz="1400" dirty="0"/>
              <a:t>[7] 	M. Mclaughlin, “The best email marketing software of 2018,” 16 January 2018. [Online]. Available: http://uk.pcmag.com/e-mail-products/3708/guide/the-best-email-marketing-software-of-2018. [Accessed 30th April 2018].</a:t>
            </a:r>
          </a:p>
          <a:p>
            <a:r>
              <a:rPr lang="en-GB" sz="1400" dirty="0"/>
              <a:t>[8] 	J. King, “Email marketing legal requirements,” Jamie King Media, 1st January 2013. [Online]. Available: http://jamieking.co.uk/blog/email-marketing/email-marketing-legal-requirements.php. [Accessed 30th April 2018].</a:t>
            </a:r>
          </a:p>
          <a:p>
            <a:r>
              <a:rPr lang="en-GB" sz="1400" dirty="0"/>
              <a:t>[9] 	Facebook, “Facebook Business Page,” Facebook, [Online]. Available: https://www.facebook.com/business/learn/facebook-page-build-audience . [Accessed 30th April 2018].</a:t>
            </a:r>
          </a:p>
          <a:p>
            <a:endParaRPr lang="en-GB" dirty="0"/>
          </a:p>
          <a:p>
            <a:endParaRPr lang="en-GB" dirty="0"/>
          </a:p>
        </p:txBody>
      </p:sp>
      <p:sp>
        <p:nvSpPr>
          <p:cNvPr id="8" name="TextBox 7"/>
          <p:cNvSpPr txBox="1"/>
          <p:nvPr/>
        </p:nvSpPr>
        <p:spPr>
          <a:xfrm>
            <a:off x="8041710" y="6248399"/>
            <a:ext cx="2234611" cy="646331"/>
          </a:xfrm>
          <a:prstGeom prst="rect">
            <a:avLst/>
          </a:prstGeom>
          <a:noFill/>
        </p:spPr>
        <p:txBody>
          <a:bodyPr wrap="square" rtlCol="0">
            <a:spAutoFit/>
          </a:bodyPr>
          <a:lstStyle/>
          <a:p>
            <a:r>
              <a:rPr lang="en-GB" dirty="0"/>
              <a:t>Hand out page </a:t>
            </a:r>
            <a:r>
              <a:rPr lang="en-GB" dirty="0" smtClean="0"/>
              <a:t>29</a:t>
            </a:r>
            <a:endParaRPr lang="en-GB" dirty="0"/>
          </a:p>
          <a:p>
            <a:endParaRPr lang="en-GB" dirty="0"/>
          </a:p>
        </p:txBody>
      </p:sp>
    </p:spTree>
    <p:extLst>
      <p:ext uri="{BB962C8B-B14F-4D97-AF65-F5344CB8AC3E}">
        <p14:creationId xmlns:p14="http://schemas.microsoft.com/office/powerpoint/2010/main" val="10294304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830</TotalTime>
  <Words>1669</Words>
  <Application>Microsoft Office PowerPoint</Application>
  <PresentationFormat>Widescreen</PresentationFormat>
  <Paragraphs>251</Paragraphs>
  <Slides>16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Times New Roman</vt:lpstr>
      <vt:lpstr>Trebuchet MS</vt:lpstr>
      <vt:lpstr>Tw Cen MT</vt:lpstr>
      <vt:lpstr>Circuit</vt:lpstr>
      <vt:lpstr>PowerPoint Presentation</vt:lpstr>
      <vt:lpstr>Table of contents</vt:lpstr>
      <vt:lpstr>Website building evaluation</vt:lpstr>
      <vt:lpstr>Website building evaluation </vt:lpstr>
      <vt:lpstr> professional layout and design  Usability guidelines</vt:lpstr>
      <vt:lpstr>Weebly.com – professional LAYOUT AND DESIGN</vt:lpstr>
      <vt:lpstr>Blog integration [4]</vt:lpstr>
      <vt:lpstr>E commerce integration</vt:lpstr>
      <vt:lpstr>Email marketing integration </vt:lpstr>
      <vt:lpstr>ON LINE MARKETING -Promoting your website – using social media </vt:lpstr>
      <vt:lpstr>Social media management tools [10]</vt:lpstr>
      <vt:lpstr>PowerPoint Presentation</vt:lpstr>
      <vt:lpstr>PowerPoint Presentation</vt:lpstr>
      <vt:lpstr>PowerPoint Presentation</vt:lpstr>
      <vt:lpstr>Conclusion</vt:lpstr>
      <vt:lpstr>References</vt:lpstr>
    </vt:vector>
  </TitlesOfParts>
  <Company>ABM LHB</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Christine Woods (ABM ULHB - Medicines Management)</dc:creator>
  <cp:lastModifiedBy>Christine Woods (ABM ULHB - Medicines Management)</cp:lastModifiedBy>
  <cp:revision>83</cp:revision>
  <dcterms:created xsi:type="dcterms:W3CDTF">2018-03-22T15:06:18Z</dcterms:created>
  <dcterms:modified xsi:type="dcterms:W3CDTF">2018-05-09T11:28:54Z</dcterms:modified>
</cp:coreProperties>
</file>