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6"/>
  </p:notesMasterIdLst>
  <p:sldIdLst>
    <p:sldId id="256" r:id="rId2"/>
    <p:sldId id="257" r:id="rId3"/>
    <p:sldId id="258" r:id="rId4"/>
    <p:sldId id="259" r:id="rId5"/>
    <p:sldId id="260" r:id="rId6"/>
    <p:sldId id="261" r:id="rId7"/>
    <p:sldId id="596" r:id="rId8"/>
    <p:sldId id="594" r:id="rId9"/>
    <p:sldId id="263" r:id="rId10"/>
    <p:sldId id="262" r:id="rId11"/>
    <p:sldId id="266" r:id="rId12"/>
    <p:sldId id="267" r:id="rId13"/>
    <p:sldId id="597" r:id="rId14"/>
    <p:sldId id="595"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71" autoAdjust="0"/>
    <p:restoredTop sz="85022" autoAdjust="0"/>
  </p:normalViewPr>
  <p:slideViewPr>
    <p:cSldViewPr snapToGrid="0">
      <p:cViewPr>
        <p:scale>
          <a:sx n="123" d="100"/>
          <a:sy n="123" d="100"/>
        </p:scale>
        <p:origin x="944"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492C17-822B-497C-A42A-A6C61D70167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39CEA5D-AB34-4EA6-8F60-255B3B256291}">
      <dgm:prSet/>
      <dgm:spPr/>
      <dgm:t>
        <a:bodyPr/>
        <a:lstStyle/>
        <a:p>
          <a:pPr>
            <a:lnSpc>
              <a:spcPct val="100000"/>
            </a:lnSpc>
          </a:pPr>
          <a:r>
            <a:rPr lang="en-GB"/>
            <a:t>The Business will operate as a </a:t>
          </a:r>
          <a:r>
            <a:rPr lang="en-GB" b="1"/>
            <a:t>Private Limited Company</a:t>
          </a:r>
          <a:r>
            <a:rPr lang="en-GB"/>
            <a:t>(Ltd)</a:t>
          </a:r>
          <a:endParaRPr lang="en-US"/>
        </a:p>
      </dgm:t>
    </dgm:pt>
    <dgm:pt modelId="{5C83DDEB-C41B-4301-9FB1-59E7164C1191}" type="parTrans" cxnId="{69C160F7-6CA0-42F2-AF52-8B35271E2E5F}">
      <dgm:prSet/>
      <dgm:spPr/>
      <dgm:t>
        <a:bodyPr/>
        <a:lstStyle/>
        <a:p>
          <a:endParaRPr lang="en-US"/>
        </a:p>
      </dgm:t>
    </dgm:pt>
    <dgm:pt modelId="{B131BFCD-E3A2-41D4-92F7-DF05A11C2A09}" type="sibTrans" cxnId="{69C160F7-6CA0-42F2-AF52-8B35271E2E5F}">
      <dgm:prSet/>
      <dgm:spPr/>
      <dgm:t>
        <a:bodyPr/>
        <a:lstStyle/>
        <a:p>
          <a:endParaRPr lang="en-US"/>
        </a:p>
      </dgm:t>
    </dgm:pt>
    <dgm:pt modelId="{4656BF9B-036E-4947-9EFE-0DA79161AF93}">
      <dgm:prSet/>
      <dgm:spPr/>
      <dgm:t>
        <a:bodyPr/>
        <a:lstStyle/>
        <a:p>
          <a:pPr>
            <a:lnSpc>
              <a:spcPct val="100000"/>
            </a:lnSpc>
          </a:pPr>
          <a:r>
            <a:rPr lang="en-GB"/>
            <a:t>Provides </a:t>
          </a:r>
          <a:r>
            <a:rPr lang="en-GB" b="1"/>
            <a:t>limited liability</a:t>
          </a:r>
          <a:r>
            <a:rPr lang="en-GB"/>
            <a:t>, protecting personal assets from business risks.</a:t>
          </a:r>
          <a:endParaRPr lang="en-US"/>
        </a:p>
      </dgm:t>
    </dgm:pt>
    <dgm:pt modelId="{7B4CCEBD-2C14-458B-A0D1-B0E623E62E39}" type="parTrans" cxnId="{BC05A152-7866-43DE-8B38-C1B1210A92B6}">
      <dgm:prSet/>
      <dgm:spPr/>
      <dgm:t>
        <a:bodyPr/>
        <a:lstStyle/>
        <a:p>
          <a:endParaRPr lang="en-US"/>
        </a:p>
      </dgm:t>
    </dgm:pt>
    <dgm:pt modelId="{550A1C57-9E16-48AD-9BD9-3D66F4B9EF61}" type="sibTrans" cxnId="{BC05A152-7866-43DE-8B38-C1B1210A92B6}">
      <dgm:prSet/>
      <dgm:spPr/>
      <dgm:t>
        <a:bodyPr/>
        <a:lstStyle/>
        <a:p>
          <a:endParaRPr lang="en-US"/>
        </a:p>
      </dgm:t>
    </dgm:pt>
    <dgm:pt modelId="{B18303B0-3002-44C5-9180-B2B91FC53535}">
      <dgm:prSet/>
      <dgm:spPr/>
      <dgm:t>
        <a:bodyPr/>
        <a:lstStyle/>
        <a:p>
          <a:pPr>
            <a:lnSpc>
              <a:spcPct val="100000"/>
            </a:lnSpc>
          </a:pPr>
          <a:r>
            <a:rPr lang="en-GB"/>
            <a:t>Enhances </a:t>
          </a:r>
          <a:r>
            <a:rPr lang="en-GB" b="1"/>
            <a:t>credibility</a:t>
          </a:r>
          <a:r>
            <a:rPr lang="en-GB"/>
            <a:t> with landlords, suppliers and investors </a:t>
          </a:r>
          <a:endParaRPr lang="en-US"/>
        </a:p>
      </dgm:t>
    </dgm:pt>
    <dgm:pt modelId="{EF3285AC-2B92-4D16-9B36-903DF65C1566}" type="parTrans" cxnId="{D49B69C9-1AF2-4DBF-B614-944A0E98417D}">
      <dgm:prSet/>
      <dgm:spPr/>
      <dgm:t>
        <a:bodyPr/>
        <a:lstStyle/>
        <a:p>
          <a:endParaRPr lang="en-US"/>
        </a:p>
      </dgm:t>
    </dgm:pt>
    <dgm:pt modelId="{E60EE0B9-68A9-452F-9D55-611A0697DCBD}" type="sibTrans" cxnId="{D49B69C9-1AF2-4DBF-B614-944A0E98417D}">
      <dgm:prSet/>
      <dgm:spPr/>
      <dgm:t>
        <a:bodyPr/>
        <a:lstStyle/>
        <a:p>
          <a:endParaRPr lang="en-US"/>
        </a:p>
      </dgm:t>
    </dgm:pt>
    <dgm:pt modelId="{2A95C240-9B25-4077-B59B-F7E371ADFD09}">
      <dgm:prSet/>
      <dgm:spPr/>
      <dgm:t>
        <a:bodyPr/>
        <a:lstStyle/>
        <a:p>
          <a:pPr>
            <a:lnSpc>
              <a:spcPct val="100000"/>
            </a:lnSpc>
          </a:pPr>
          <a:r>
            <a:rPr lang="en-GB"/>
            <a:t>Suitable for high-cost, high-risk retail environment like Oxford Street</a:t>
          </a:r>
          <a:endParaRPr lang="en-US"/>
        </a:p>
      </dgm:t>
    </dgm:pt>
    <dgm:pt modelId="{FC74A947-6160-45B9-98A9-3450B776554A}" type="parTrans" cxnId="{C8D3E613-0959-4947-8F41-5371747B76D2}">
      <dgm:prSet/>
      <dgm:spPr/>
      <dgm:t>
        <a:bodyPr/>
        <a:lstStyle/>
        <a:p>
          <a:endParaRPr lang="en-US"/>
        </a:p>
      </dgm:t>
    </dgm:pt>
    <dgm:pt modelId="{DF61528E-9F20-4A38-BAD7-262B263A6C7A}" type="sibTrans" cxnId="{C8D3E613-0959-4947-8F41-5371747B76D2}">
      <dgm:prSet/>
      <dgm:spPr/>
      <dgm:t>
        <a:bodyPr/>
        <a:lstStyle/>
        <a:p>
          <a:endParaRPr lang="en-US"/>
        </a:p>
      </dgm:t>
    </dgm:pt>
    <dgm:pt modelId="{6BDF1A44-FEB4-4C54-98C6-57407FA52F46}">
      <dgm:prSet/>
      <dgm:spPr/>
      <dgm:t>
        <a:bodyPr/>
        <a:lstStyle/>
        <a:p>
          <a:pPr>
            <a:lnSpc>
              <a:spcPct val="100000"/>
            </a:lnSpc>
          </a:pPr>
          <a:r>
            <a:rPr lang="en-GB"/>
            <a:t>Allows for future growth, expansion, and investment opportunities </a:t>
          </a:r>
          <a:endParaRPr lang="en-US"/>
        </a:p>
      </dgm:t>
    </dgm:pt>
    <dgm:pt modelId="{0A3B5BB2-A958-4E8A-BF2C-FBA7C0A73868}" type="parTrans" cxnId="{7CD7C531-DFC3-4EEC-BF9E-42FA2FCDD837}">
      <dgm:prSet/>
      <dgm:spPr/>
      <dgm:t>
        <a:bodyPr/>
        <a:lstStyle/>
        <a:p>
          <a:endParaRPr lang="en-US"/>
        </a:p>
      </dgm:t>
    </dgm:pt>
    <dgm:pt modelId="{B4372AD3-27FB-4C76-9D5B-540E627039FC}" type="sibTrans" cxnId="{7CD7C531-DFC3-4EEC-BF9E-42FA2FCDD837}">
      <dgm:prSet/>
      <dgm:spPr/>
      <dgm:t>
        <a:bodyPr/>
        <a:lstStyle/>
        <a:p>
          <a:endParaRPr lang="en-US"/>
        </a:p>
      </dgm:t>
    </dgm:pt>
    <dgm:pt modelId="{640956F8-0BC8-4DD7-A85F-64BDF163937F}" type="pres">
      <dgm:prSet presAssocID="{09492C17-822B-497C-A42A-A6C61D701670}" presName="root" presStyleCnt="0">
        <dgm:presLayoutVars>
          <dgm:dir/>
          <dgm:resizeHandles val="exact"/>
        </dgm:presLayoutVars>
      </dgm:prSet>
      <dgm:spPr/>
    </dgm:pt>
    <dgm:pt modelId="{A4A2B342-0B95-4821-B3A6-B48D00E66744}" type="pres">
      <dgm:prSet presAssocID="{939CEA5D-AB34-4EA6-8F60-255B3B256291}" presName="compNode" presStyleCnt="0"/>
      <dgm:spPr/>
    </dgm:pt>
    <dgm:pt modelId="{AF3F693E-FD18-4A9A-A983-4B4C13E6E4AB}" type="pres">
      <dgm:prSet presAssocID="{939CEA5D-AB34-4EA6-8F60-255B3B25629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4F4C68BE-7CAD-43C6-ADFC-0902EB981568}" type="pres">
      <dgm:prSet presAssocID="{939CEA5D-AB34-4EA6-8F60-255B3B256291}" presName="spaceRect" presStyleCnt="0"/>
      <dgm:spPr/>
    </dgm:pt>
    <dgm:pt modelId="{497C88A2-30FF-4905-8DC1-9D2801E245E1}" type="pres">
      <dgm:prSet presAssocID="{939CEA5D-AB34-4EA6-8F60-255B3B256291}" presName="textRect" presStyleLbl="revTx" presStyleIdx="0" presStyleCnt="5">
        <dgm:presLayoutVars>
          <dgm:chMax val="1"/>
          <dgm:chPref val="1"/>
        </dgm:presLayoutVars>
      </dgm:prSet>
      <dgm:spPr/>
    </dgm:pt>
    <dgm:pt modelId="{F3C84D2B-3A6C-4AB0-B718-E324A50293EF}" type="pres">
      <dgm:prSet presAssocID="{B131BFCD-E3A2-41D4-92F7-DF05A11C2A09}" presName="sibTrans" presStyleCnt="0"/>
      <dgm:spPr/>
    </dgm:pt>
    <dgm:pt modelId="{45CC11F3-5482-448F-A1FB-B23CE34408BE}" type="pres">
      <dgm:prSet presAssocID="{4656BF9B-036E-4947-9EFE-0DA79161AF93}" presName="compNode" presStyleCnt="0"/>
      <dgm:spPr/>
    </dgm:pt>
    <dgm:pt modelId="{C14D155D-5199-4A22-B1E8-0ED23D644A81}" type="pres">
      <dgm:prSet presAssocID="{4656BF9B-036E-4947-9EFE-0DA79161AF9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43A92239-B561-4F0C-BD01-8FA8B94775ED}" type="pres">
      <dgm:prSet presAssocID="{4656BF9B-036E-4947-9EFE-0DA79161AF93}" presName="spaceRect" presStyleCnt="0"/>
      <dgm:spPr/>
    </dgm:pt>
    <dgm:pt modelId="{8AD9B8EE-5EDA-4787-B17F-7E461CD6FF8B}" type="pres">
      <dgm:prSet presAssocID="{4656BF9B-036E-4947-9EFE-0DA79161AF93}" presName="textRect" presStyleLbl="revTx" presStyleIdx="1" presStyleCnt="5">
        <dgm:presLayoutVars>
          <dgm:chMax val="1"/>
          <dgm:chPref val="1"/>
        </dgm:presLayoutVars>
      </dgm:prSet>
      <dgm:spPr/>
    </dgm:pt>
    <dgm:pt modelId="{9CF3B87B-EEFC-48F0-AF0F-9E638F129154}" type="pres">
      <dgm:prSet presAssocID="{550A1C57-9E16-48AD-9BD9-3D66F4B9EF61}" presName="sibTrans" presStyleCnt="0"/>
      <dgm:spPr/>
    </dgm:pt>
    <dgm:pt modelId="{ACBD15D6-B650-43C3-9B34-6DE02781E8E1}" type="pres">
      <dgm:prSet presAssocID="{B18303B0-3002-44C5-9180-B2B91FC53535}" presName="compNode" presStyleCnt="0"/>
      <dgm:spPr/>
    </dgm:pt>
    <dgm:pt modelId="{CB3C3949-03C0-4DBC-B822-4B51C51D7DB8}" type="pres">
      <dgm:prSet presAssocID="{B18303B0-3002-44C5-9180-B2B91FC5353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56E4F102-24EF-47E6-8D1E-3BADCFC60E98}" type="pres">
      <dgm:prSet presAssocID="{B18303B0-3002-44C5-9180-B2B91FC53535}" presName="spaceRect" presStyleCnt="0"/>
      <dgm:spPr/>
    </dgm:pt>
    <dgm:pt modelId="{7AB3C36A-DD06-4558-8A90-CE350B2C086C}" type="pres">
      <dgm:prSet presAssocID="{B18303B0-3002-44C5-9180-B2B91FC53535}" presName="textRect" presStyleLbl="revTx" presStyleIdx="2" presStyleCnt="5">
        <dgm:presLayoutVars>
          <dgm:chMax val="1"/>
          <dgm:chPref val="1"/>
        </dgm:presLayoutVars>
      </dgm:prSet>
      <dgm:spPr/>
    </dgm:pt>
    <dgm:pt modelId="{0A964080-5ECD-423F-A59C-28AF75968FF7}" type="pres">
      <dgm:prSet presAssocID="{E60EE0B9-68A9-452F-9D55-611A0697DCBD}" presName="sibTrans" presStyleCnt="0"/>
      <dgm:spPr/>
    </dgm:pt>
    <dgm:pt modelId="{0A424617-510C-40CF-80F0-C4193FDFC48B}" type="pres">
      <dgm:prSet presAssocID="{2A95C240-9B25-4077-B59B-F7E371ADFD09}" presName="compNode" presStyleCnt="0"/>
      <dgm:spPr/>
    </dgm:pt>
    <dgm:pt modelId="{2A96247D-7A8C-4C62-BB27-DC810DEEA18C}" type="pres">
      <dgm:prSet presAssocID="{2A95C240-9B25-4077-B59B-F7E371ADFD0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Kiosk"/>
        </a:ext>
      </dgm:extLst>
    </dgm:pt>
    <dgm:pt modelId="{D783EA86-5228-4DFA-9F17-3ABAC9077155}" type="pres">
      <dgm:prSet presAssocID="{2A95C240-9B25-4077-B59B-F7E371ADFD09}" presName="spaceRect" presStyleCnt="0"/>
      <dgm:spPr/>
    </dgm:pt>
    <dgm:pt modelId="{5B64AABE-89BA-464C-8E3A-9432CBDB5256}" type="pres">
      <dgm:prSet presAssocID="{2A95C240-9B25-4077-B59B-F7E371ADFD09}" presName="textRect" presStyleLbl="revTx" presStyleIdx="3" presStyleCnt="5">
        <dgm:presLayoutVars>
          <dgm:chMax val="1"/>
          <dgm:chPref val="1"/>
        </dgm:presLayoutVars>
      </dgm:prSet>
      <dgm:spPr/>
    </dgm:pt>
    <dgm:pt modelId="{212E677C-4C1E-45FE-A8DA-E9CEDB70DE4B}" type="pres">
      <dgm:prSet presAssocID="{DF61528E-9F20-4A38-BAD7-262B263A6C7A}" presName="sibTrans" presStyleCnt="0"/>
      <dgm:spPr/>
    </dgm:pt>
    <dgm:pt modelId="{193B14E3-D588-4D89-9832-F764140C72E1}" type="pres">
      <dgm:prSet presAssocID="{6BDF1A44-FEB4-4C54-98C6-57407FA52F46}" presName="compNode" presStyleCnt="0"/>
      <dgm:spPr/>
    </dgm:pt>
    <dgm:pt modelId="{CE733FF9-9B34-4FB3-92CF-A8D7189AF40F}" type="pres">
      <dgm:prSet presAssocID="{6BDF1A44-FEB4-4C54-98C6-57407FA52F4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usiness Growth"/>
        </a:ext>
      </dgm:extLst>
    </dgm:pt>
    <dgm:pt modelId="{D4FA0B02-108B-49E8-9159-F1258349FB3F}" type="pres">
      <dgm:prSet presAssocID="{6BDF1A44-FEB4-4C54-98C6-57407FA52F46}" presName="spaceRect" presStyleCnt="0"/>
      <dgm:spPr/>
    </dgm:pt>
    <dgm:pt modelId="{274BB656-8685-4B99-A6EA-448B1DBE15C7}" type="pres">
      <dgm:prSet presAssocID="{6BDF1A44-FEB4-4C54-98C6-57407FA52F46}" presName="textRect" presStyleLbl="revTx" presStyleIdx="4" presStyleCnt="5">
        <dgm:presLayoutVars>
          <dgm:chMax val="1"/>
          <dgm:chPref val="1"/>
        </dgm:presLayoutVars>
      </dgm:prSet>
      <dgm:spPr/>
    </dgm:pt>
  </dgm:ptLst>
  <dgm:cxnLst>
    <dgm:cxn modelId="{C8D3E613-0959-4947-8F41-5371747B76D2}" srcId="{09492C17-822B-497C-A42A-A6C61D701670}" destId="{2A95C240-9B25-4077-B59B-F7E371ADFD09}" srcOrd="3" destOrd="0" parTransId="{FC74A947-6160-45B9-98A9-3450B776554A}" sibTransId="{DF61528E-9F20-4A38-BAD7-262B263A6C7A}"/>
    <dgm:cxn modelId="{7CD7C531-DFC3-4EEC-BF9E-42FA2FCDD837}" srcId="{09492C17-822B-497C-A42A-A6C61D701670}" destId="{6BDF1A44-FEB4-4C54-98C6-57407FA52F46}" srcOrd="4" destOrd="0" parTransId="{0A3B5BB2-A958-4E8A-BF2C-FBA7C0A73868}" sibTransId="{B4372AD3-27FB-4C76-9D5B-540E627039FC}"/>
    <dgm:cxn modelId="{29A7F135-8416-C744-B3EB-46EF719F15AC}" type="presOf" srcId="{B18303B0-3002-44C5-9180-B2B91FC53535}" destId="{7AB3C36A-DD06-4558-8A90-CE350B2C086C}" srcOrd="0" destOrd="0" presId="urn:microsoft.com/office/officeart/2018/2/layout/IconLabelList"/>
    <dgm:cxn modelId="{C173B542-9163-CE4B-83F0-3B119F38F33F}" type="presOf" srcId="{939CEA5D-AB34-4EA6-8F60-255B3B256291}" destId="{497C88A2-30FF-4905-8DC1-9D2801E245E1}" srcOrd="0" destOrd="0" presId="urn:microsoft.com/office/officeart/2018/2/layout/IconLabelList"/>
    <dgm:cxn modelId="{BC05A152-7866-43DE-8B38-C1B1210A92B6}" srcId="{09492C17-822B-497C-A42A-A6C61D701670}" destId="{4656BF9B-036E-4947-9EFE-0DA79161AF93}" srcOrd="1" destOrd="0" parTransId="{7B4CCEBD-2C14-458B-A0D1-B0E623E62E39}" sibTransId="{550A1C57-9E16-48AD-9BD9-3D66F4B9EF61}"/>
    <dgm:cxn modelId="{6FF1555D-568D-7946-8AE3-8DC4315F23D0}" type="presOf" srcId="{2A95C240-9B25-4077-B59B-F7E371ADFD09}" destId="{5B64AABE-89BA-464C-8E3A-9432CBDB5256}" srcOrd="0" destOrd="0" presId="urn:microsoft.com/office/officeart/2018/2/layout/IconLabelList"/>
    <dgm:cxn modelId="{7BFD297D-9897-1D4D-B9E0-F3AD6567F924}" type="presOf" srcId="{4656BF9B-036E-4947-9EFE-0DA79161AF93}" destId="{8AD9B8EE-5EDA-4787-B17F-7E461CD6FF8B}" srcOrd="0" destOrd="0" presId="urn:microsoft.com/office/officeart/2018/2/layout/IconLabelList"/>
    <dgm:cxn modelId="{BC5960A5-174B-BC43-B250-6B22E7C2908A}" type="presOf" srcId="{09492C17-822B-497C-A42A-A6C61D701670}" destId="{640956F8-0BC8-4DD7-A85F-64BDF163937F}" srcOrd="0" destOrd="0" presId="urn:microsoft.com/office/officeart/2018/2/layout/IconLabelList"/>
    <dgm:cxn modelId="{D49B69C9-1AF2-4DBF-B614-944A0E98417D}" srcId="{09492C17-822B-497C-A42A-A6C61D701670}" destId="{B18303B0-3002-44C5-9180-B2B91FC53535}" srcOrd="2" destOrd="0" parTransId="{EF3285AC-2B92-4D16-9B36-903DF65C1566}" sibTransId="{E60EE0B9-68A9-452F-9D55-611A0697DCBD}"/>
    <dgm:cxn modelId="{69C160F7-6CA0-42F2-AF52-8B35271E2E5F}" srcId="{09492C17-822B-497C-A42A-A6C61D701670}" destId="{939CEA5D-AB34-4EA6-8F60-255B3B256291}" srcOrd="0" destOrd="0" parTransId="{5C83DDEB-C41B-4301-9FB1-59E7164C1191}" sibTransId="{B131BFCD-E3A2-41D4-92F7-DF05A11C2A09}"/>
    <dgm:cxn modelId="{C72116FA-3D20-2D4A-88D7-8E9509C7FB66}" type="presOf" srcId="{6BDF1A44-FEB4-4C54-98C6-57407FA52F46}" destId="{274BB656-8685-4B99-A6EA-448B1DBE15C7}" srcOrd="0" destOrd="0" presId="urn:microsoft.com/office/officeart/2018/2/layout/IconLabelList"/>
    <dgm:cxn modelId="{515A8495-7EDB-2047-B43B-09A9750CB9EE}" type="presParOf" srcId="{640956F8-0BC8-4DD7-A85F-64BDF163937F}" destId="{A4A2B342-0B95-4821-B3A6-B48D00E66744}" srcOrd="0" destOrd="0" presId="urn:microsoft.com/office/officeart/2018/2/layout/IconLabelList"/>
    <dgm:cxn modelId="{4BD018B1-3D2B-4C49-97D0-CA5E6D9C9F33}" type="presParOf" srcId="{A4A2B342-0B95-4821-B3A6-B48D00E66744}" destId="{AF3F693E-FD18-4A9A-A983-4B4C13E6E4AB}" srcOrd="0" destOrd="0" presId="urn:microsoft.com/office/officeart/2018/2/layout/IconLabelList"/>
    <dgm:cxn modelId="{EB87AFA0-6F01-C24A-9327-25F6BCB16980}" type="presParOf" srcId="{A4A2B342-0B95-4821-B3A6-B48D00E66744}" destId="{4F4C68BE-7CAD-43C6-ADFC-0902EB981568}" srcOrd="1" destOrd="0" presId="urn:microsoft.com/office/officeart/2018/2/layout/IconLabelList"/>
    <dgm:cxn modelId="{43175ADE-D68B-EC48-A9EE-37497A2E1EC2}" type="presParOf" srcId="{A4A2B342-0B95-4821-B3A6-B48D00E66744}" destId="{497C88A2-30FF-4905-8DC1-9D2801E245E1}" srcOrd="2" destOrd="0" presId="urn:microsoft.com/office/officeart/2018/2/layout/IconLabelList"/>
    <dgm:cxn modelId="{9727AB25-C1AE-1844-9D2F-7C6EA149525D}" type="presParOf" srcId="{640956F8-0BC8-4DD7-A85F-64BDF163937F}" destId="{F3C84D2B-3A6C-4AB0-B718-E324A50293EF}" srcOrd="1" destOrd="0" presId="urn:microsoft.com/office/officeart/2018/2/layout/IconLabelList"/>
    <dgm:cxn modelId="{13F0660A-5383-3243-8F62-62084F28AD66}" type="presParOf" srcId="{640956F8-0BC8-4DD7-A85F-64BDF163937F}" destId="{45CC11F3-5482-448F-A1FB-B23CE34408BE}" srcOrd="2" destOrd="0" presId="urn:microsoft.com/office/officeart/2018/2/layout/IconLabelList"/>
    <dgm:cxn modelId="{71BB9DDD-3069-1546-B629-845A5544CEAD}" type="presParOf" srcId="{45CC11F3-5482-448F-A1FB-B23CE34408BE}" destId="{C14D155D-5199-4A22-B1E8-0ED23D644A81}" srcOrd="0" destOrd="0" presId="urn:microsoft.com/office/officeart/2018/2/layout/IconLabelList"/>
    <dgm:cxn modelId="{E8021DEB-4995-FD4C-B942-F02BCE143021}" type="presParOf" srcId="{45CC11F3-5482-448F-A1FB-B23CE34408BE}" destId="{43A92239-B561-4F0C-BD01-8FA8B94775ED}" srcOrd="1" destOrd="0" presId="urn:microsoft.com/office/officeart/2018/2/layout/IconLabelList"/>
    <dgm:cxn modelId="{F712F9C2-FA16-A14B-B4C0-8FE652673294}" type="presParOf" srcId="{45CC11F3-5482-448F-A1FB-B23CE34408BE}" destId="{8AD9B8EE-5EDA-4787-B17F-7E461CD6FF8B}" srcOrd="2" destOrd="0" presId="urn:microsoft.com/office/officeart/2018/2/layout/IconLabelList"/>
    <dgm:cxn modelId="{5122395A-CE53-6846-A728-F1BF6A9A9867}" type="presParOf" srcId="{640956F8-0BC8-4DD7-A85F-64BDF163937F}" destId="{9CF3B87B-EEFC-48F0-AF0F-9E638F129154}" srcOrd="3" destOrd="0" presId="urn:microsoft.com/office/officeart/2018/2/layout/IconLabelList"/>
    <dgm:cxn modelId="{416E05F0-BBF0-8242-A0FA-BCE0E391DA40}" type="presParOf" srcId="{640956F8-0BC8-4DD7-A85F-64BDF163937F}" destId="{ACBD15D6-B650-43C3-9B34-6DE02781E8E1}" srcOrd="4" destOrd="0" presId="urn:microsoft.com/office/officeart/2018/2/layout/IconLabelList"/>
    <dgm:cxn modelId="{C1AF0893-231B-0F4C-834B-37DD5D4A51BB}" type="presParOf" srcId="{ACBD15D6-B650-43C3-9B34-6DE02781E8E1}" destId="{CB3C3949-03C0-4DBC-B822-4B51C51D7DB8}" srcOrd="0" destOrd="0" presId="urn:microsoft.com/office/officeart/2018/2/layout/IconLabelList"/>
    <dgm:cxn modelId="{0262CDFA-EC9C-9446-BF4C-7668DFC14850}" type="presParOf" srcId="{ACBD15D6-B650-43C3-9B34-6DE02781E8E1}" destId="{56E4F102-24EF-47E6-8D1E-3BADCFC60E98}" srcOrd="1" destOrd="0" presId="urn:microsoft.com/office/officeart/2018/2/layout/IconLabelList"/>
    <dgm:cxn modelId="{9BE9C5F7-AB10-8841-9265-92DA3C20DDAA}" type="presParOf" srcId="{ACBD15D6-B650-43C3-9B34-6DE02781E8E1}" destId="{7AB3C36A-DD06-4558-8A90-CE350B2C086C}" srcOrd="2" destOrd="0" presId="urn:microsoft.com/office/officeart/2018/2/layout/IconLabelList"/>
    <dgm:cxn modelId="{B3D74ADC-3F95-3F4A-9E37-0A68B0F49A2D}" type="presParOf" srcId="{640956F8-0BC8-4DD7-A85F-64BDF163937F}" destId="{0A964080-5ECD-423F-A59C-28AF75968FF7}" srcOrd="5" destOrd="0" presId="urn:microsoft.com/office/officeart/2018/2/layout/IconLabelList"/>
    <dgm:cxn modelId="{A4F47449-8797-7F4C-9F95-D13BB9465625}" type="presParOf" srcId="{640956F8-0BC8-4DD7-A85F-64BDF163937F}" destId="{0A424617-510C-40CF-80F0-C4193FDFC48B}" srcOrd="6" destOrd="0" presId="urn:microsoft.com/office/officeart/2018/2/layout/IconLabelList"/>
    <dgm:cxn modelId="{34FCAAD6-F437-3848-A33C-EA085F576A92}" type="presParOf" srcId="{0A424617-510C-40CF-80F0-C4193FDFC48B}" destId="{2A96247D-7A8C-4C62-BB27-DC810DEEA18C}" srcOrd="0" destOrd="0" presId="urn:microsoft.com/office/officeart/2018/2/layout/IconLabelList"/>
    <dgm:cxn modelId="{A08400DC-38C2-3C43-9B00-EC41307FF3D1}" type="presParOf" srcId="{0A424617-510C-40CF-80F0-C4193FDFC48B}" destId="{D783EA86-5228-4DFA-9F17-3ABAC9077155}" srcOrd="1" destOrd="0" presId="urn:microsoft.com/office/officeart/2018/2/layout/IconLabelList"/>
    <dgm:cxn modelId="{821F81AF-6EA2-0240-9C25-7F543056F943}" type="presParOf" srcId="{0A424617-510C-40CF-80F0-C4193FDFC48B}" destId="{5B64AABE-89BA-464C-8E3A-9432CBDB5256}" srcOrd="2" destOrd="0" presId="urn:microsoft.com/office/officeart/2018/2/layout/IconLabelList"/>
    <dgm:cxn modelId="{C315F14D-2CC1-2041-8612-D2F561A8DF46}" type="presParOf" srcId="{640956F8-0BC8-4DD7-A85F-64BDF163937F}" destId="{212E677C-4C1E-45FE-A8DA-E9CEDB70DE4B}" srcOrd="7" destOrd="0" presId="urn:microsoft.com/office/officeart/2018/2/layout/IconLabelList"/>
    <dgm:cxn modelId="{67BD37F9-6FDF-3448-8382-A1E05EB27B03}" type="presParOf" srcId="{640956F8-0BC8-4DD7-A85F-64BDF163937F}" destId="{193B14E3-D588-4D89-9832-F764140C72E1}" srcOrd="8" destOrd="0" presId="urn:microsoft.com/office/officeart/2018/2/layout/IconLabelList"/>
    <dgm:cxn modelId="{36C0242C-9D76-6146-9816-2924688EE6F4}" type="presParOf" srcId="{193B14E3-D588-4D89-9832-F764140C72E1}" destId="{CE733FF9-9B34-4FB3-92CF-A8D7189AF40F}" srcOrd="0" destOrd="0" presId="urn:microsoft.com/office/officeart/2018/2/layout/IconLabelList"/>
    <dgm:cxn modelId="{DC1CAB61-E62D-E242-BD18-2BD288F5D616}" type="presParOf" srcId="{193B14E3-D588-4D89-9832-F764140C72E1}" destId="{D4FA0B02-108B-49E8-9159-F1258349FB3F}" srcOrd="1" destOrd="0" presId="urn:microsoft.com/office/officeart/2018/2/layout/IconLabelList"/>
    <dgm:cxn modelId="{E4B33DAD-66C9-354C-9E9F-6A0D95B191BC}" type="presParOf" srcId="{193B14E3-D588-4D89-9832-F764140C72E1}" destId="{274BB656-8685-4B99-A6EA-448B1DBE15C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17B08FE-6EA7-45FE-96E2-0F2602F35D6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E6E067C-869F-479B-B8E0-505D4383F5F1}">
      <dgm:prSet/>
      <dgm:spPr/>
      <dgm:t>
        <a:bodyPr/>
        <a:lstStyle/>
        <a:p>
          <a:pPr>
            <a:lnSpc>
              <a:spcPct val="100000"/>
            </a:lnSpc>
          </a:pPr>
          <a:r>
            <a:rPr lang="en-GB" b="1" dirty="0"/>
            <a:t>CEO/Owner</a:t>
          </a:r>
        </a:p>
        <a:p>
          <a:pPr>
            <a:lnSpc>
              <a:spcPct val="100000"/>
            </a:lnSpc>
          </a:pPr>
          <a:r>
            <a:rPr lang="en-GB" b="1" dirty="0"/>
            <a:t> </a:t>
          </a:r>
          <a:r>
            <a:rPr lang="en-GB" dirty="0"/>
            <a:t>Strategic Leadership</a:t>
          </a:r>
          <a:endParaRPr lang="en-US" dirty="0"/>
        </a:p>
      </dgm:t>
    </dgm:pt>
    <dgm:pt modelId="{FCA89E50-F911-4D56-8B42-B1A9F623C29E}" type="parTrans" cxnId="{9FAE51DC-34FA-440F-9139-279843386B45}">
      <dgm:prSet/>
      <dgm:spPr/>
      <dgm:t>
        <a:bodyPr/>
        <a:lstStyle/>
        <a:p>
          <a:endParaRPr lang="en-US"/>
        </a:p>
      </dgm:t>
    </dgm:pt>
    <dgm:pt modelId="{DAE3BCD0-E208-457F-BBBC-D860969FB84D}" type="sibTrans" cxnId="{9FAE51DC-34FA-440F-9139-279843386B45}">
      <dgm:prSet/>
      <dgm:spPr/>
      <dgm:t>
        <a:bodyPr/>
        <a:lstStyle/>
        <a:p>
          <a:endParaRPr lang="en-US"/>
        </a:p>
      </dgm:t>
    </dgm:pt>
    <dgm:pt modelId="{DB4C8E6A-A324-441A-B01C-B5091FC32C16}">
      <dgm:prSet/>
      <dgm:spPr/>
      <dgm:t>
        <a:bodyPr/>
        <a:lstStyle/>
        <a:p>
          <a:pPr>
            <a:lnSpc>
              <a:spcPct val="100000"/>
            </a:lnSpc>
          </a:pPr>
          <a:r>
            <a:rPr lang="en-GB" b="1" dirty="0"/>
            <a:t>Floor Manager </a:t>
          </a:r>
        </a:p>
        <a:p>
          <a:pPr>
            <a:lnSpc>
              <a:spcPct val="100000"/>
            </a:lnSpc>
          </a:pPr>
          <a:r>
            <a:rPr lang="en-GB" dirty="0"/>
            <a:t>Front of House &amp; Customer Service </a:t>
          </a:r>
          <a:endParaRPr lang="en-US" dirty="0"/>
        </a:p>
      </dgm:t>
    </dgm:pt>
    <dgm:pt modelId="{6271D2B4-4DE3-4C56-AB98-B3309E8E8A7D}" type="parTrans" cxnId="{65A87CCB-F649-4239-A21F-1E00A31C4A8A}">
      <dgm:prSet/>
      <dgm:spPr/>
      <dgm:t>
        <a:bodyPr/>
        <a:lstStyle/>
        <a:p>
          <a:endParaRPr lang="en-US"/>
        </a:p>
      </dgm:t>
    </dgm:pt>
    <dgm:pt modelId="{257F1EAE-4B17-428B-97E6-89DC6C9489DD}" type="sibTrans" cxnId="{65A87CCB-F649-4239-A21F-1E00A31C4A8A}">
      <dgm:prSet/>
      <dgm:spPr/>
      <dgm:t>
        <a:bodyPr/>
        <a:lstStyle/>
        <a:p>
          <a:endParaRPr lang="en-US"/>
        </a:p>
      </dgm:t>
    </dgm:pt>
    <dgm:pt modelId="{6CF1A0D5-D455-457D-BC98-492D85BF590A}">
      <dgm:prSet/>
      <dgm:spPr/>
      <dgm:t>
        <a:bodyPr/>
        <a:lstStyle/>
        <a:p>
          <a:pPr>
            <a:lnSpc>
              <a:spcPct val="100000"/>
            </a:lnSpc>
          </a:pPr>
          <a:r>
            <a:rPr lang="en-GB" b="1" dirty="0"/>
            <a:t>Executive Manager </a:t>
          </a:r>
          <a:r>
            <a:rPr lang="en-GB" dirty="0"/>
            <a:t>Admin, Finance &amp; HR</a:t>
          </a:r>
          <a:endParaRPr lang="en-US" dirty="0"/>
        </a:p>
      </dgm:t>
    </dgm:pt>
    <dgm:pt modelId="{FDCC4B56-A309-40E7-9CCB-76F6B1DA83C4}" type="parTrans" cxnId="{58834820-3F37-4E86-8627-9F15F16E1B86}">
      <dgm:prSet/>
      <dgm:spPr/>
      <dgm:t>
        <a:bodyPr/>
        <a:lstStyle/>
        <a:p>
          <a:endParaRPr lang="en-US"/>
        </a:p>
      </dgm:t>
    </dgm:pt>
    <dgm:pt modelId="{4CCADDA3-95EE-4AD8-954E-B6480AB22C44}" type="sibTrans" cxnId="{58834820-3F37-4E86-8627-9F15F16E1B86}">
      <dgm:prSet/>
      <dgm:spPr/>
      <dgm:t>
        <a:bodyPr/>
        <a:lstStyle/>
        <a:p>
          <a:endParaRPr lang="en-US"/>
        </a:p>
      </dgm:t>
    </dgm:pt>
    <dgm:pt modelId="{E945C7F4-7275-4674-9D19-28306AED4214}">
      <dgm:prSet/>
      <dgm:spPr/>
      <dgm:t>
        <a:bodyPr/>
        <a:lstStyle/>
        <a:p>
          <a:pPr>
            <a:lnSpc>
              <a:spcPct val="100000"/>
            </a:lnSpc>
          </a:pPr>
          <a:r>
            <a:rPr lang="en-GB" b="1" dirty="0"/>
            <a:t>Head Chef</a:t>
          </a:r>
        </a:p>
        <a:p>
          <a:pPr>
            <a:lnSpc>
              <a:spcPct val="100000"/>
            </a:lnSpc>
          </a:pPr>
          <a:r>
            <a:rPr lang="en-GB" b="1" dirty="0"/>
            <a:t> </a:t>
          </a:r>
          <a:r>
            <a:rPr lang="en-GB" dirty="0"/>
            <a:t>Kitchen, Back of House, and Food operations.</a:t>
          </a:r>
          <a:endParaRPr lang="en-US" dirty="0"/>
        </a:p>
      </dgm:t>
    </dgm:pt>
    <dgm:pt modelId="{F3DFB731-79C5-43B0-A22B-7043200D1A84}" type="parTrans" cxnId="{0ED2A551-7A11-4ECF-9A47-44D98D893091}">
      <dgm:prSet/>
      <dgm:spPr/>
      <dgm:t>
        <a:bodyPr/>
        <a:lstStyle/>
        <a:p>
          <a:endParaRPr lang="en-US"/>
        </a:p>
      </dgm:t>
    </dgm:pt>
    <dgm:pt modelId="{F82EABE6-247D-4CDE-AC78-D926DA7B1381}" type="sibTrans" cxnId="{0ED2A551-7A11-4ECF-9A47-44D98D893091}">
      <dgm:prSet/>
      <dgm:spPr/>
      <dgm:t>
        <a:bodyPr/>
        <a:lstStyle/>
        <a:p>
          <a:endParaRPr lang="en-US"/>
        </a:p>
      </dgm:t>
    </dgm:pt>
    <dgm:pt modelId="{D844DB9D-BEF9-41C5-BA89-E6552A5BCF83}">
      <dgm:prSet/>
      <dgm:spPr/>
      <dgm:t>
        <a:bodyPr/>
        <a:lstStyle/>
        <a:p>
          <a:pPr>
            <a:lnSpc>
              <a:spcPct val="100000"/>
            </a:lnSpc>
          </a:pPr>
          <a:r>
            <a:rPr lang="en-GB" b="1" dirty="0"/>
            <a:t>General Manager </a:t>
          </a:r>
          <a:r>
            <a:rPr lang="en-GB" dirty="0"/>
            <a:t>Overall Operation</a:t>
          </a:r>
          <a:r>
            <a:rPr lang="en-GB" b="1" dirty="0"/>
            <a:t>s</a:t>
          </a:r>
          <a:endParaRPr lang="en-US" dirty="0"/>
        </a:p>
      </dgm:t>
    </dgm:pt>
    <dgm:pt modelId="{6947ECE1-FA8A-44FF-909D-ECF4188FA12B}" type="sibTrans" cxnId="{829B32AC-0E9E-4B7B-9D47-38BB592840CC}">
      <dgm:prSet/>
      <dgm:spPr/>
      <dgm:t>
        <a:bodyPr/>
        <a:lstStyle/>
        <a:p>
          <a:endParaRPr lang="en-US"/>
        </a:p>
      </dgm:t>
    </dgm:pt>
    <dgm:pt modelId="{D1246DC8-1E8A-4DB4-BAF3-EF1E2EAF1E02}" type="parTrans" cxnId="{829B32AC-0E9E-4B7B-9D47-38BB592840CC}">
      <dgm:prSet/>
      <dgm:spPr/>
      <dgm:t>
        <a:bodyPr/>
        <a:lstStyle/>
        <a:p>
          <a:endParaRPr lang="en-US"/>
        </a:p>
      </dgm:t>
    </dgm:pt>
    <dgm:pt modelId="{ACB45CEC-A1A3-4312-9E99-F35908B8B269}" type="pres">
      <dgm:prSet presAssocID="{F17B08FE-6EA7-45FE-96E2-0F2602F35D6F}" presName="root" presStyleCnt="0">
        <dgm:presLayoutVars>
          <dgm:dir/>
          <dgm:resizeHandles val="exact"/>
        </dgm:presLayoutVars>
      </dgm:prSet>
      <dgm:spPr/>
    </dgm:pt>
    <dgm:pt modelId="{BA5D50C0-C056-4DE7-AFE4-D8EC1307BBA6}" type="pres">
      <dgm:prSet presAssocID="{DE6E067C-869F-479B-B8E0-505D4383F5F1}" presName="compNode" presStyleCnt="0"/>
      <dgm:spPr/>
    </dgm:pt>
    <dgm:pt modelId="{08188ED4-F3EB-4B03-AB0F-F11B14A9299F}" type="pres">
      <dgm:prSet presAssocID="{DE6E067C-869F-479B-B8E0-505D4383F5F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788557CD-1924-4C39-8A24-B3583A90ABAC}" type="pres">
      <dgm:prSet presAssocID="{DE6E067C-869F-479B-B8E0-505D4383F5F1}" presName="spaceRect" presStyleCnt="0"/>
      <dgm:spPr/>
    </dgm:pt>
    <dgm:pt modelId="{1067C996-9F23-4011-AE5A-244948FBA3C6}" type="pres">
      <dgm:prSet presAssocID="{DE6E067C-869F-479B-B8E0-505D4383F5F1}" presName="textRect" presStyleLbl="revTx" presStyleIdx="0" presStyleCnt="5">
        <dgm:presLayoutVars>
          <dgm:chMax val="1"/>
          <dgm:chPref val="1"/>
        </dgm:presLayoutVars>
      </dgm:prSet>
      <dgm:spPr/>
    </dgm:pt>
    <dgm:pt modelId="{FE535C3C-50E8-4851-A518-53A9BF678307}" type="pres">
      <dgm:prSet presAssocID="{DAE3BCD0-E208-457F-BBBC-D860969FB84D}" presName="sibTrans" presStyleCnt="0"/>
      <dgm:spPr/>
    </dgm:pt>
    <dgm:pt modelId="{79B55C80-220C-42D9-AFEE-CE36CD53028C}" type="pres">
      <dgm:prSet presAssocID="{D844DB9D-BEF9-41C5-BA89-E6552A5BCF83}" presName="compNode" presStyleCnt="0"/>
      <dgm:spPr/>
    </dgm:pt>
    <dgm:pt modelId="{E29DC644-4F98-484D-8CE9-7406195D66AC}" type="pres">
      <dgm:prSet presAssocID="{D844DB9D-BEF9-41C5-BA89-E6552A5BCF8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7B914743-B6C4-4EA6-BC58-B6BB2F095BBC}" type="pres">
      <dgm:prSet presAssocID="{D844DB9D-BEF9-41C5-BA89-E6552A5BCF83}" presName="spaceRect" presStyleCnt="0"/>
      <dgm:spPr/>
    </dgm:pt>
    <dgm:pt modelId="{C6E1D13A-3F20-4C3A-9498-CF55B5C84E7E}" type="pres">
      <dgm:prSet presAssocID="{D844DB9D-BEF9-41C5-BA89-E6552A5BCF83}" presName="textRect" presStyleLbl="revTx" presStyleIdx="1" presStyleCnt="5">
        <dgm:presLayoutVars>
          <dgm:chMax val="1"/>
          <dgm:chPref val="1"/>
        </dgm:presLayoutVars>
      </dgm:prSet>
      <dgm:spPr/>
    </dgm:pt>
    <dgm:pt modelId="{9D514877-ECBB-4EF1-9205-E34B1FBC7095}" type="pres">
      <dgm:prSet presAssocID="{6947ECE1-FA8A-44FF-909D-ECF4188FA12B}" presName="sibTrans" presStyleCnt="0"/>
      <dgm:spPr/>
    </dgm:pt>
    <dgm:pt modelId="{47BE7400-3645-406F-9F68-3ACCBB05FFDB}" type="pres">
      <dgm:prSet presAssocID="{DB4C8E6A-A324-441A-B01C-B5091FC32C16}" presName="compNode" presStyleCnt="0"/>
      <dgm:spPr/>
    </dgm:pt>
    <dgm:pt modelId="{1B3121A2-DFA3-4B17-880F-3A5DB766C6B6}" type="pres">
      <dgm:prSet presAssocID="{DB4C8E6A-A324-441A-B01C-B5091FC32C16}"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iter"/>
        </a:ext>
      </dgm:extLst>
    </dgm:pt>
    <dgm:pt modelId="{5BC58C6E-50AC-4ACF-A8C2-44E1703BA314}" type="pres">
      <dgm:prSet presAssocID="{DB4C8E6A-A324-441A-B01C-B5091FC32C16}" presName="spaceRect" presStyleCnt="0"/>
      <dgm:spPr/>
    </dgm:pt>
    <dgm:pt modelId="{7B0851EB-7B37-4D0A-BC23-8E26491A0ADA}" type="pres">
      <dgm:prSet presAssocID="{DB4C8E6A-A324-441A-B01C-B5091FC32C16}" presName="textRect" presStyleLbl="revTx" presStyleIdx="2" presStyleCnt="5">
        <dgm:presLayoutVars>
          <dgm:chMax val="1"/>
          <dgm:chPref val="1"/>
        </dgm:presLayoutVars>
      </dgm:prSet>
      <dgm:spPr/>
    </dgm:pt>
    <dgm:pt modelId="{AFA9AD16-6412-42A3-A959-8D1C51C43119}" type="pres">
      <dgm:prSet presAssocID="{257F1EAE-4B17-428B-97E6-89DC6C9489DD}" presName="sibTrans" presStyleCnt="0"/>
      <dgm:spPr/>
    </dgm:pt>
    <dgm:pt modelId="{26FF3DCA-F39E-4248-97DE-F154F0CD6649}" type="pres">
      <dgm:prSet presAssocID="{6CF1A0D5-D455-457D-BC98-492D85BF590A}" presName="compNode" presStyleCnt="0"/>
      <dgm:spPr/>
    </dgm:pt>
    <dgm:pt modelId="{A55485CE-AC6C-408F-8C6A-896A30955AD8}" type="pres">
      <dgm:prSet presAssocID="{6CF1A0D5-D455-457D-BC98-492D85BF590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Office Worker"/>
        </a:ext>
      </dgm:extLst>
    </dgm:pt>
    <dgm:pt modelId="{D6950A09-9269-4A26-8C30-A15AC50C2C23}" type="pres">
      <dgm:prSet presAssocID="{6CF1A0D5-D455-457D-BC98-492D85BF590A}" presName="spaceRect" presStyleCnt="0"/>
      <dgm:spPr/>
    </dgm:pt>
    <dgm:pt modelId="{3BB7138F-0FFB-4EBC-9B65-05C817AED1A5}" type="pres">
      <dgm:prSet presAssocID="{6CF1A0D5-D455-457D-BC98-492D85BF590A}" presName="textRect" presStyleLbl="revTx" presStyleIdx="3" presStyleCnt="5">
        <dgm:presLayoutVars>
          <dgm:chMax val="1"/>
          <dgm:chPref val="1"/>
        </dgm:presLayoutVars>
      </dgm:prSet>
      <dgm:spPr/>
    </dgm:pt>
    <dgm:pt modelId="{9789ACEC-CBF6-49C8-BACD-B6D00C344A4C}" type="pres">
      <dgm:prSet presAssocID="{4CCADDA3-95EE-4AD8-954E-B6480AB22C44}" presName="sibTrans" presStyleCnt="0"/>
      <dgm:spPr/>
    </dgm:pt>
    <dgm:pt modelId="{D78DCAAB-20DC-4DB8-9941-C60E9774F99D}" type="pres">
      <dgm:prSet presAssocID="{E945C7F4-7275-4674-9D19-28306AED4214}" presName="compNode" presStyleCnt="0"/>
      <dgm:spPr/>
    </dgm:pt>
    <dgm:pt modelId="{F9C1904C-E92A-44FA-823F-2E45EBD2DF3E}" type="pres">
      <dgm:prSet presAssocID="{E945C7F4-7275-4674-9D19-28306AED421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f"/>
        </a:ext>
      </dgm:extLst>
    </dgm:pt>
    <dgm:pt modelId="{A8116380-2708-4D9C-97FB-E4E773ABC7A5}" type="pres">
      <dgm:prSet presAssocID="{E945C7F4-7275-4674-9D19-28306AED4214}" presName="spaceRect" presStyleCnt="0"/>
      <dgm:spPr/>
    </dgm:pt>
    <dgm:pt modelId="{82989776-022C-4783-B017-A799C7D97E74}" type="pres">
      <dgm:prSet presAssocID="{E945C7F4-7275-4674-9D19-28306AED4214}" presName="textRect" presStyleLbl="revTx" presStyleIdx="4" presStyleCnt="5">
        <dgm:presLayoutVars>
          <dgm:chMax val="1"/>
          <dgm:chPref val="1"/>
        </dgm:presLayoutVars>
      </dgm:prSet>
      <dgm:spPr/>
    </dgm:pt>
  </dgm:ptLst>
  <dgm:cxnLst>
    <dgm:cxn modelId="{44C10214-746E-044E-96A0-B22EB58D531D}" type="presOf" srcId="{6CF1A0D5-D455-457D-BC98-492D85BF590A}" destId="{3BB7138F-0FFB-4EBC-9B65-05C817AED1A5}" srcOrd="0" destOrd="0" presId="urn:microsoft.com/office/officeart/2018/2/layout/IconLabelList"/>
    <dgm:cxn modelId="{58834820-3F37-4E86-8627-9F15F16E1B86}" srcId="{F17B08FE-6EA7-45FE-96E2-0F2602F35D6F}" destId="{6CF1A0D5-D455-457D-BC98-492D85BF590A}" srcOrd="3" destOrd="0" parTransId="{FDCC4B56-A309-40E7-9CCB-76F6B1DA83C4}" sibTransId="{4CCADDA3-95EE-4AD8-954E-B6480AB22C44}"/>
    <dgm:cxn modelId="{4113E131-78C8-DE44-9DB6-0488A8DBA6E0}" type="presOf" srcId="{E945C7F4-7275-4674-9D19-28306AED4214}" destId="{82989776-022C-4783-B017-A799C7D97E74}" srcOrd="0" destOrd="0" presId="urn:microsoft.com/office/officeart/2018/2/layout/IconLabelList"/>
    <dgm:cxn modelId="{0ED2A551-7A11-4ECF-9A47-44D98D893091}" srcId="{F17B08FE-6EA7-45FE-96E2-0F2602F35D6F}" destId="{E945C7F4-7275-4674-9D19-28306AED4214}" srcOrd="4" destOrd="0" parTransId="{F3DFB731-79C5-43B0-A22B-7043200D1A84}" sibTransId="{F82EABE6-247D-4CDE-AC78-D926DA7B1381}"/>
    <dgm:cxn modelId="{7761C792-AD5D-4647-A0DC-21DBDA34F651}" type="presOf" srcId="{D844DB9D-BEF9-41C5-BA89-E6552A5BCF83}" destId="{C6E1D13A-3F20-4C3A-9498-CF55B5C84E7E}" srcOrd="0" destOrd="0" presId="urn:microsoft.com/office/officeart/2018/2/layout/IconLabelList"/>
    <dgm:cxn modelId="{829B32AC-0E9E-4B7B-9D47-38BB592840CC}" srcId="{F17B08FE-6EA7-45FE-96E2-0F2602F35D6F}" destId="{D844DB9D-BEF9-41C5-BA89-E6552A5BCF83}" srcOrd="1" destOrd="0" parTransId="{D1246DC8-1E8A-4DB4-BAF3-EF1E2EAF1E02}" sibTransId="{6947ECE1-FA8A-44FF-909D-ECF4188FA12B}"/>
    <dgm:cxn modelId="{CA720BB1-ACEF-B848-9B28-CF6BC1AF8E53}" type="presOf" srcId="{DB4C8E6A-A324-441A-B01C-B5091FC32C16}" destId="{7B0851EB-7B37-4D0A-BC23-8E26491A0ADA}" srcOrd="0" destOrd="0" presId="urn:microsoft.com/office/officeart/2018/2/layout/IconLabelList"/>
    <dgm:cxn modelId="{BD6602CA-04F1-5246-BFB4-A86BF0D04867}" type="presOf" srcId="{DE6E067C-869F-479B-B8E0-505D4383F5F1}" destId="{1067C996-9F23-4011-AE5A-244948FBA3C6}" srcOrd="0" destOrd="0" presId="urn:microsoft.com/office/officeart/2018/2/layout/IconLabelList"/>
    <dgm:cxn modelId="{65A87CCB-F649-4239-A21F-1E00A31C4A8A}" srcId="{F17B08FE-6EA7-45FE-96E2-0F2602F35D6F}" destId="{DB4C8E6A-A324-441A-B01C-B5091FC32C16}" srcOrd="2" destOrd="0" parTransId="{6271D2B4-4DE3-4C56-AB98-B3309E8E8A7D}" sibTransId="{257F1EAE-4B17-428B-97E6-89DC6C9489DD}"/>
    <dgm:cxn modelId="{9FAE51DC-34FA-440F-9139-279843386B45}" srcId="{F17B08FE-6EA7-45FE-96E2-0F2602F35D6F}" destId="{DE6E067C-869F-479B-B8E0-505D4383F5F1}" srcOrd="0" destOrd="0" parTransId="{FCA89E50-F911-4D56-8B42-B1A9F623C29E}" sibTransId="{DAE3BCD0-E208-457F-BBBC-D860969FB84D}"/>
    <dgm:cxn modelId="{605903F3-4C67-48B4-9F37-D7541AB6AD33}" type="presOf" srcId="{F17B08FE-6EA7-45FE-96E2-0F2602F35D6F}" destId="{ACB45CEC-A1A3-4312-9E99-F35908B8B269}" srcOrd="0" destOrd="0" presId="urn:microsoft.com/office/officeart/2018/2/layout/IconLabelList"/>
    <dgm:cxn modelId="{B92546E0-6FD3-AE46-BE44-7DA98F077D35}" type="presParOf" srcId="{ACB45CEC-A1A3-4312-9E99-F35908B8B269}" destId="{BA5D50C0-C056-4DE7-AFE4-D8EC1307BBA6}" srcOrd="0" destOrd="0" presId="urn:microsoft.com/office/officeart/2018/2/layout/IconLabelList"/>
    <dgm:cxn modelId="{DF90969B-B4D9-F342-8324-6F1C692A19E9}" type="presParOf" srcId="{BA5D50C0-C056-4DE7-AFE4-D8EC1307BBA6}" destId="{08188ED4-F3EB-4B03-AB0F-F11B14A9299F}" srcOrd="0" destOrd="0" presId="urn:microsoft.com/office/officeart/2018/2/layout/IconLabelList"/>
    <dgm:cxn modelId="{3618EB0F-DCEA-6346-B76E-E4E21D3765C3}" type="presParOf" srcId="{BA5D50C0-C056-4DE7-AFE4-D8EC1307BBA6}" destId="{788557CD-1924-4C39-8A24-B3583A90ABAC}" srcOrd="1" destOrd="0" presId="urn:microsoft.com/office/officeart/2018/2/layout/IconLabelList"/>
    <dgm:cxn modelId="{D3C66FD6-E744-074B-88D3-267594003502}" type="presParOf" srcId="{BA5D50C0-C056-4DE7-AFE4-D8EC1307BBA6}" destId="{1067C996-9F23-4011-AE5A-244948FBA3C6}" srcOrd="2" destOrd="0" presId="urn:microsoft.com/office/officeart/2018/2/layout/IconLabelList"/>
    <dgm:cxn modelId="{612C79CE-902E-2E41-A035-CACEADFB6438}" type="presParOf" srcId="{ACB45CEC-A1A3-4312-9E99-F35908B8B269}" destId="{FE535C3C-50E8-4851-A518-53A9BF678307}" srcOrd="1" destOrd="0" presId="urn:microsoft.com/office/officeart/2018/2/layout/IconLabelList"/>
    <dgm:cxn modelId="{6070D24E-5FBD-9345-99DD-062CB4031439}" type="presParOf" srcId="{ACB45CEC-A1A3-4312-9E99-F35908B8B269}" destId="{79B55C80-220C-42D9-AFEE-CE36CD53028C}" srcOrd="2" destOrd="0" presId="urn:microsoft.com/office/officeart/2018/2/layout/IconLabelList"/>
    <dgm:cxn modelId="{EA0FA65D-53B2-CF42-A2C5-384E050DB864}" type="presParOf" srcId="{79B55C80-220C-42D9-AFEE-CE36CD53028C}" destId="{E29DC644-4F98-484D-8CE9-7406195D66AC}" srcOrd="0" destOrd="0" presId="urn:microsoft.com/office/officeart/2018/2/layout/IconLabelList"/>
    <dgm:cxn modelId="{5FCE4920-4C11-9C4C-AF80-B62732A71AE8}" type="presParOf" srcId="{79B55C80-220C-42D9-AFEE-CE36CD53028C}" destId="{7B914743-B6C4-4EA6-BC58-B6BB2F095BBC}" srcOrd="1" destOrd="0" presId="urn:microsoft.com/office/officeart/2018/2/layout/IconLabelList"/>
    <dgm:cxn modelId="{D8412BD9-AA1B-CF4D-9B72-D2F7ECC30DB8}" type="presParOf" srcId="{79B55C80-220C-42D9-AFEE-CE36CD53028C}" destId="{C6E1D13A-3F20-4C3A-9498-CF55B5C84E7E}" srcOrd="2" destOrd="0" presId="urn:microsoft.com/office/officeart/2018/2/layout/IconLabelList"/>
    <dgm:cxn modelId="{B9C3A3D2-D309-FC4E-BBF4-2A264542C0EB}" type="presParOf" srcId="{ACB45CEC-A1A3-4312-9E99-F35908B8B269}" destId="{9D514877-ECBB-4EF1-9205-E34B1FBC7095}" srcOrd="3" destOrd="0" presId="urn:microsoft.com/office/officeart/2018/2/layout/IconLabelList"/>
    <dgm:cxn modelId="{44E50B11-C108-0C49-B9EE-C8CDF006C6FA}" type="presParOf" srcId="{ACB45CEC-A1A3-4312-9E99-F35908B8B269}" destId="{47BE7400-3645-406F-9F68-3ACCBB05FFDB}" srcOrd="4" destOrd="0" presId="urn:microsoft.com/office/officeart/2018/2/layout/IconLabelList"/>
    <dgm:cxn modelId="{1AA989AC-54D3-B442-8ABE-97FA95004571}" type="presParOf" srcId="{47BE7400-3645-406F-9F68-3ACCBB05FFDB}" destId="{1B3121A2-DFA3-4B17-880F-3A5DB766C6B6}" srcOrd="0" destOrd="0" presId="urn:microsoft.com/office/officeart/2018/2/layout/IconLabelList"/>
    <dgm:cxn modelId="{EBBC4BE2-8AD7-B444-8D59-86E4D22579BB}" type="presParOf" srcId="{47BE7400-3645-406F-9F68-3ACCBB05FFDB}" destId="{5BC58C6E-50AC-4ACF-A8C2-44E1703BA314}" srcOrd="1" destOrd="0" presId="urn:microsoft.com/office/officeart/2018/2/layout/IconLabelList"/>
    <dgm:cxn modelId="{ABE211ED-A350-9942-99ED-90BFD9DCAD8F}" type="presParOf" srcId="{47BE7400-3645-406F-9F68-3ACCBB05FFDB}" destId="{7B0851EB-7B37-4D0A-BC23-8E26491A0ADA}" srcOrd="2" destOrd="0" presId="urn:microsoft.com/office/officeart/2018/2/layout/IconLabelList"/>
    <dgm:cxn modelId="{05502A1A-500D-514B-8FE1-3E22CA212F2C}" type="presParOf" srcId="{ACB45CEC-A1A3-4312-9E99-F35908B8B269}" destId="{AFA9AD16-6412-42A3-A959-8D1C51C43119}" srcOrd="5" destOrd="0" presId="urn:microsoft.com/office/officeart/2018/2/layout/IconLabelList"/>
    <dgm:cxn modelId="{27F5F320-9338-5C45-AE4C-44720D7B5C35}" type="presParOf" srcId="{ACB45CEC-A1A3-4312-9E99-F35908B8B269}" destId="{26FF3DCA-F39E-4248-97DE-F154F0CD6649}" srcOrd="6" destOrd="0" presId="urn:microsoft.com/office/officeart/2018/2/layout/IconLabelList"/>
    <dgm:cxn modelId="{9B9F104C-567E-F945-B658-C156282E3C06}" type="presParOf" srcId="{26FF3DCA-F39E-4248-97DE-F154F0CD6649}" destId="{A55485CE-AC6C-408F-8C6A-896A30955AD8}" srcOrd="0" destOrd="0" presId="urn:microsoft.com/office/officeart/2018/2/layout/IconLabelList"/>
    <dgm:cxn modelId="{F4234BAB-A005-7B4D-85CF-E96F9560B3EA}" type="presParOf" srcId="{26FF3DCA-F39E-4248-97DE-F154F0CD6649}" destId="{D6950A09-9269-4A26-8C30-A15AC50C2C23}" srcOrd="1" destOrd="0" presId="urn:microsoft.com/office/officeart/2018/2/layout/IconLabelList"/>
    <dgm:cxn modelId="{AF8227ED-3D60-AF40-B38E-8CE1983AD7A2}" type="presParOf" srcId="{26FF3DCA-F39E-4248-97DE-F154F0CD6649}" destId="{3BB7138F-0FFB-4EBC-9B65-05C817AED1A5}" srcOrd="2" destOrd="0" presId="urn:microsoft.com/office/officeart/2018/2/layout/IconLabelList"/>
    <dgm:cxn modelId="{00FDF3E4-F1F3-4742-88D7-E611E3A238A0}" type="presParOf" srcId="{ACB45CEC-A1A3-4312-9E99-F35908B8B269}" destId="{9789ACEC-CBF6-49C8-BACD-B6D00C344A4C}" srcOrd="7" destOrd="0" presId="urn:microsoft.com/office/officeart/2018/2/layout/IconLabelList"/>
    <dgm:cxn modelId="{8D5DD2A7-2E4B-504D-9261-824D5E933EE1}" type="presParOf" srcId="{ACB45CEC-A1A3-4312-9E99-F35908B8B269}" destId="{D78DCAAB-20DC-4DB8-9941-C60E9774F99D}" srcOrd="8" destOrd="0" presId="urn:microsoft.com/office/officeart/2018/2/layout/IconLabelList"/>
    <dgm:cxn modelId="{8AD86710-2FFF-5C4F-83E3-70D79ADC9F8F}" type="presParOf" srcId="{D78DCAAB-20DC-4DB8-9941-C60E9774F99D}" destId="{F9C1904C-E92A-44FA-823F-2E45EBD2DF3E}" srcOrd="0" destOrd="0" presId="urn:microsoft.com/office/officeart/2018/2/layout/IconLabelList"/>
    <dgm:cxn modelId="{F9D937E2-612E-4243-B7B6-0BE506B08D4B}" type="presParOf" srcId="{D78DCAAB-20DC-4DB8-9941-C60E9774F99D}" destId="{A8116380-2708-4D9C-97FB-E4E773ABC7A5}" srcOrd="1" destOrd="0" presId="urn:microsoft.com/office/officeart/2018/2/layout/IconLabelList"/>
    <dgm:cxn modelId="{60724107-908E-EF4F-9772-75A1D9379805}" type="presParOf" srcId="{D78DCAAB-20DC-4DB8-9941-C60E9774F99D}" destId="{82989776-022C-4783-B017-A799C7D97E7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3F693E-FD18-4A9A-A983-4B4C13E6E4AB}">
      <dsp:nvSpPr>
        <dsp:cNvPr id="0" name=""/>
        <dsp:cNvSpPr/>
      </dsp:nvSpPr>
      <dsp:spPr>
        <a:xfrm>
          <a:off x="632775" y="697244"/>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497C88A2-30FF-4905-8DC1-9D2801E245E1}">
      <dsp:nvSpPr>
        <dsp:cNvPr id="0" name=""/>
        <dsp:cNvSpPr/>
      </dsp:nvSpPr>
      <dsp:spPr>
        <a:xfrm>
          <a:off x="137775" y="184164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The Business will operate as a </a:t>
          </a:r>
          <a:r>
            <a:rPr lang="en-GB" sz="1200" b="1" kern="1200"/>
            <a:t>Private Limited Company</a:t>
          </a:r>
          <a:r>
            <a:rPr lang="en-GB" sz="1200" kern="1200"/>
            <a:t>(Ltd)</a:t>
          </a:r>
          <a:endParaRPr lang="en-US" sz="1200" kern="1200"/>
        </a:p>
      </dsp:txBody>
      <dsp:txXfrm>
        <a:off x="137775" y="1841642"/>
        <a:ext cx="1800000" cy="720000"/>
      </dsp:txXfrm>
    </dsp:sp>
    <dsp:sp modelId="{C14D155D-5199-4A22-B1E8-0ED23D644A81}">
      <dsp:nvSpPr>
        <dsp:cNvPr id="0" name=""/>
        <dsp:cNvSpPr/>
      </dsp:nvSpPr>
      <dsp:spPr>
        <a:xfrm>
          <a:off x="2747775" y="697244"/>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AD9B8EE-5EDA-4787-B17F-7E461CD6FF8B}">
      <dsp:nvSpPr>
        <dsp:cNvPr id="0" name=""/>
        <dsp:cNvSpPr/>
      </dsp:nvSpPr>
      <dsp:spPr>
        <a:xfrm>
          <a:off x="2252775" y="184164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Provides </a:t>
          </a:r>
          <a:r>
            <a:rPr lang="en-GB" sz="1200" b="1" kern="1200"/>
            <a:t>limited liability</a:t>
          </a:r>
          <a:r>
            <a:rPr lang="en-GB" sz="1200" kern="1200"/>
            <a:t>, protecting personal assets from business risks.</a:t>
          </a:r>
          <a:endParaRPr lang="en-US" sz="1200" kern="1200"/>
        </a:p>
      </dsp:txBody>
      <dsp:txXfrm>
        <a:off x="2252775" y="1841642"/>
        <a:ext cx="1800000" cy="720000"/>
      </dsp:txXfrm>
    </dsp:sp>
    <dsp:sp modelId="{CB3C3949-03C0-4DBC-B822-4B51C51D7DB8}">
      <dsp:nvSpPr>
        <dsp:cNvPr id="0" name=""/>
        <dsp:cNvSpPr/>
      </dsp:nvSpPr>
      <dsp:spPr>
        <a:xfrm>
          <a:off x="4862775" y="697244"/>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AB3C36A-DD06-4558-8A90-CE350B2C086C}">
      <dsp:nvSpPr>
        <dsp:cNvPr id="0" name=""/>
        <dsp:cNvSpPr/>
      </dsp:nvSpPr>
      <dsp:spPr>
        <a:xfrm>
          <a:off x="4367775" y="1841642"/>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Enhances </a:t>
          </a:r>
          <a:r>
            <a:rPr lang="en-GB" sz="1200" b="1" kern="1200"/>
            <a:t>credibility</a:t>
          </a:r>
          <a:r>
            <a:rPr lang="en-GB" sz="1200" kern="1200"/>
            <a:t> with landlords, suppliers and investors </a:t>
          </a:r>
          <a:endParaRPr lang="en-US" sz="1200" kern="1200"/>
        </a:p>
      </dsp:txBody>
      <dsp:txXfrm>
        <a:off x="4367775" y="1841642"/>
        <a:ext cx="1800000" cy="720000"/>
      </dsp:txXfrm>
    </dsp:sp>
    <dsp:sp modelId="{2A96247D-7A8C-4C62-BB27-DC810DEEA18C}">
      <dsp:nvSpPr>
        <dsp:cNvPr id="0" name=""/>
        <dsp:cNvSpPr/>
      </dsp:nvSpPr>
      <dsp:spPr>
        <a:xfrm>
          <a:off x="1690275" y="3011642"/>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5B64AABE-89BA-464C-8E3A-9432CBDB5256}">
      <dsp:nvSpPr>
        <dsp:cNvPr id="0" name=""/>
        <dsp:cNvSpPr/>
      </dsp:nvSpPr>
      <dsp:spPr>
        <a:xfrm>
          <a:off x="1195275" y="415603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Suitable for high-cost, high-risk retail environment like Oxford Street</a:t>
          </a:r>
          <a:endParaRPr lang="en-US" sz="1200" kern="1200"/>
        </a:p>
      </dsp:txBody>
      <dsp:txXfrm>
        <a:off x="1195275" y="4156039"/>
        <a:ext cx="1800000" cy="720000"/>
      </dsp:txXfrm>
    </dsp:sp>
    <dsp:sp modelId="{CE733FF9-9B34-4FB3-92CF-A8D7189AF40F}">
      <dsp:nvSpPr>
        <dsp:cNvPr id="0" name=""/>
        <dsp:cNvSpPr/>
      </dsp:nvSpPr>
      <dsp:spPr>
        <a:xfrm>
          <a:off x="3805275" y="3011641"/>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274BB656-8685-4B99-A6EA-448B1DBE15C7}">
      <dsp:nvSpPr>
        <dsp:cNvPr id="0" name=""/>
        <dsp:cNvSpPr/>
      </dsp:nvSpPr>
      <dsp:spPr>
        <a:xfrm>
          <a:off x="3310275" y="4156039"/>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a:t>Allows for future growth, expansion, and investment opportunities </a:t>
          </a:r>
          <a:endParaRPr lang="en-US" sz="1200" kern="1200"/>
        </a:p>
      </dsp:txBody>
      <dsp:txXfrm>
        <a:off x="3310275" y="4156039"/>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188ED4-F3EB-4B03-AB0F-F11B14A9299F}">
      <dsp:nvSpPr>
        <dsp:cNvPr id="0" name=""/>
        <dsp:cNvSpPr/>
      </dsp:nvSpPr>
      <dsp:spPr>
        <a:xfrm>
          <a:off x="495262" y="904942"/>
          <a:ext cx="802880" cy="8028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1067C996-9F23-4011-AE5A-244948FBA3C6}">
      <dsp:nvSpPr>
        <dsp:cNvPr id="0" name=""/>
        <dsp:cNvSpPr/>
      </dsp:nvSpPr>
      <dsp:spPr>
        <a:xfrm>
          <a:off x="4612" y="1975485"/>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dirty="0"/>
            <a:t>CEO/Owner</a:t>
          </a:r>
        </a:p>
        <a:p>
          <a:pPr marL="0" lvl="0" indent="0" algn="ctr" defTabSz="622300">
            <a:lnSpc>
              <a:spcPct val="100000"/>
            </a:lnSpc>
            <a:spcBef>
              <a:spcPct val="0"/>
            </a:spcBef>
            <a:spcAft>
              <a:spcPct val="35000"/>
            </a:spcAft>
            <a:buNone/>
          </a:pPr>
          <a:r>
            <a:rPr lang="en-GB" sz="1400" b="1" kern="1200" dirty="0"/>
            <a:t> </a:t>
          </a:r>
          <a:r>
            <a:rPr lang="en-GB" sz="1400" kern="1200" dirty="0"/>
            <a:t>Strategic Leadership</a:t>
          </a:r>
          <a:endParaRPr lang="en-US" sz="1400" kern="1200" dirty="0"/>
        </a:p>
      </dsp:txBody>
      <dsp:txXfrm>
        <a:off x="4612" y="1975485"/>
        <a:ext cx="1784179" cy="713671"/>
      </dsp:txXfrm>
    </dsp:sp>
    <dsp:sp modelId="{E29DC644-4F98-484D-8CE9-7406195D66AC}">
      <dsp:nvSpPr>
        <dsp:cNvPr id="0" name=""/>
        <dsp:cNvSpPr/>
      </dsp:nvSpPr>
      <dsp:spPr>
        <a:xfrm>
          <a:off x="2591673" y="904942"/>
          <a:ext cx="802880" cy="8028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C6E1D13A-3F20-4C3A-9498-CF55B5C84E7E}">
      <dsp:nvSpPr>
        <dsp:cNvPr id="0" name=""/>
        <dsp:cNvSpPr/>
      </dsp:nvSpPr>
      <dsp:spPr>
        <a:xfrm>
          <a:off x="2101024" y="1975485"/>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dirty="0"/>
            <a:t>General Manager </a:t>
          </a:r>
          <a:r>
            <a:rPr lang="en-GB" sz="1400" kern="1200" dirty="0"/>
            <a:t>Overall Operation</a:t>
          </a:r>
          <a:r>
            <a:rPr lang="en-GB" sz="1400" b="1" kern="1200" dirty="0"/>
            <a:t>s</a:t>
          </a:r>
          <a:endParaRPr lang="en-US" sz="1400" kern="1200" dirty="0"/>
        </a:p>
      </dsp:txBody>
      <dsp:txXfrm>
        <a:off x="2101024" y="1975485"/>
        <a:ext cx="1784179" cy="713671"/>
      </dsp:txXfrm>
    </dsp:sp>
    <dsp:sp modelId="{1B3121A2-DFA3-4B17-880F-3A5DB766C6B6}">
      <dsp:nvSpPr>
        <dsp:cNvPr id="0" name=""/>
        <dsp:cNvSpPr/>
      </dsp:nvSpPr>
      <dsp:spPr>
        <a:xfrm>
          <a:off x="4688084" y="904942"/>
          <a:ext cx="802880" cy="8028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7B0851EB-7B37-4D0A-BC23-8E26491A0ADA}">
      <dsp:nvSpPr>
        <dsp:cNvPr id="0" name=""/>
        <dsp:cNvSpPr/>
      </dsp:nvSpPr>
      <dsp:spPr>
        <a:xfrm>
          <a:off x="4197435" y="1975485"/>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dirty="0"/>
            <a:t>Floor Manager </a:t>
          </a:r>
        </a:p>
        <a:p>
          <a:pPr marL="0" lvl="0" indent="0" algn="ctr" defTabSz="622300">
            <a:lnSpc>
              <a:spcPct val="100000"/>
            </a:lnSpc>
            <a:spcBef>
              <a:spcPct val="0"/>
            </a:spcBef>
            <a:spcAft>
              <a:spcPct val="35000"/>
            </a:spcAft>
            <a:buNone/>
          </a:pPr>
          <a:r>
            <a:rPr lang="en-GB" sz="1400" kern="1200" dirty="0"/>
            <a:t>Front of House &amp; Customer Service </a:t>
          </a:r>
          <a:endParaRPr lang="en-US" sz="1400" kern="1200" dirty="0"/>
        </a:p>
      </dsp:txBody>
      <dsp:txXfrm>
        <a:off x="4197435" y="1975485"/>
        <a:ext cx="1784179" cy="713671"/>
      </dsp:txXfrm>
    </dsp:sp>
    <dsp:sp modelId="{A55485CE-AC6C-408F-8C6A-896A30955AD8}">
      <dsp:nvSpPr>
        <dsp:cNvPr id="0" name=""/>
        <dsp:cNvSpPr/>
      </dsp:nvSpPr>
      <dsp:spPr>
        <a:xfrm>
          <a:off x="6784495" y="904942"/>
          <a:ext cx="802880" cy="8028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3BB7138F-0FFB-4EBC-9B65-05C817AED1A5}">
      <dsp:nvSpPr>
        <dsp:cNvPr id="0" name=""/>
        <dsp:cNvSpPr/>
      </dsp:nvSpPr>
      <dsp:spPr>
        <a:xfrm>
          <a:off x="6293846" y="1975485"/>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dirty="0"/>
            <a:t>Executive Manager </a:t>
          </a:r>
          <a:r>
            <a:rPr lang="en-GB" sz="1400" kern="1200" dirty="0"/>
            <a:t>Admin, Finance &amp; HR</a:t>
          </a:r>
          <a:endParaRPr lang="en-US" sz="1400" kern="1200" dirty="0"/>
        </a:p>
      </dsp:txBody>
      <dsp:txXfrm>
        <a:off x="6293846" y="1975485"/>
        <a:ext cx="1784179" cy="713671"/>
      </dsp:txXfrm>
    </dsp:sp>
    <dsp:sp modelId="{F9C1904C-E92A-44FA-823F-2E45EBD2DF3E}">
      <dsp:nvSpPr>
        <dsp:cNvPr id="0" name=""/>
        <dsp:cNvSpPr/>
      </dsp:nvSpPr>
      <dsp:spPr>
        <a:xfrm>
          <a:off x="8880906" y="904942"/>
          <a:ext cx="802880" cy="8028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82989776-022C-4783-B017-A799C7D97E74}">
      <dsp:nvSpPr>
        <dsp:cNvPr id="0" name=""/>
        <dsp:cNvSpPr/>
      </dsp:nvSpPr>
      <dsp:spPr>
        <a:xfrm>
          <a:off x="8390257" y="1975485"/>
          <a:ext cx="1784179" cy="713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1" kern="1200" dirty="0"/>
            <a:t>Head Chef</a:t>
          </a:r>
        </a:p>
        <a:p>
          <a:pPr marL="0" lvl="0" indent="0" algn="ctr" defTabSz="622300">
            <a:lnSpc>
              <a:spcPct val="100000"/>
            </a:lnSpc>
            <a:spcBef>
              <a:spcPct val="0"/>
            </a:spcBef>
            <a:spcAft>
              <a:spcPct val="35000"/>
            </a:spcAft>
            <a:buNone/>
          </a:pPr>
          <a:r>
            <a:rPr lang="en-GB" sz="1400" b="1" kern="1200" dirty="0"/>
            <a:t> </a:t>
          </a:r>
          <a:r>
            <a:rPr lang="en-GB" sz="1400" kern="1200" dirty="0"/>
            <a:t>Kitchen, Back of House, and Food operations.</a:t>
          </a:r>
          <a:endParaRPr lang="en-US" sz="1400" kern="1200" dirty="0"/>
        </a:p>
      </dsp:txBody>
      <dsp:txXfrm>
        <a:off x="8390257" y="1975485"/>
        <a:ext cx="1784179" cy="71367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9T23:34:23.377"/>
    </inkml:context>
    <inkml:brush xml:id="br0">
      <inkml:brushProperty name="width" value="0.2" units="cm"/>
      <inkml:brushProperty name="height" value="0.2" units="cm"/>
      <inkml:brushProperty name="color" value="#FFC114"/>
    </inkml:brush>
  </inkml:definitions>
  <inkml:trace contextRef="#ctx0" brushRef="#br0">7664 2122 24575,'0'-32'0,"0"-3"0,0 1 0,-3-1 0,-5-4 0,-8-5 0,-7-4 0,-7-7 0,-4-2 0,-3 2 0,-2-2 0,-1 2 0,-6 0 0,-7-2 0,-7-1 0,-13-5 0,32 29 0,-1 0 0,-3-2 0,-1-1 0,-1 0 0,0-1 0,0 1 0,1 1 0,2 1 0,-1 1 0,0 1 0,0 0 0,1 2 0,0 0 0,-39-24 0,5 5 0,5 4 0,0 2 0,-7-2 0,-1 1 0,-1 3 0,4 2 0,5 2 0,0-1 0,20 13 0,-2 1 0,-29-12 0,28 14 0,0 1 0,-21-1 0,0 0 0,-7 1 0,-7-2 0,42 10 0,-1 1 0,-3-1 0,-1 0 0,2 0 0,0 1 0,0 1 0,1 0 0,2 0 0,1 1 0,-46-6 0,0 4 0,-4 4 0,-2 6 0,2-2 0,9 1 0,12 0 0,9 2 0,6 2 0,2 0 0,3 0 0,4 0 0,6 0 0,-1 0 0,-5 0 0,-8 1 0,-8 5 0,1 5 0,1 5 0,5 3 0,4-2 0,4-2 0,1 0 0,4-3 0,2-3 0,3 0 0,2-3 0,-1 1 0,-1 0 0,-5 2 0,-2 3 0,-3 3 0,0 0 0,3 0 0,3-3 0,8-4 0,0 0 0,-1 4 0,-6 6 0,-8 3 0,-3 3 0,0 0 0,7-3 0,5-2 0,6-2 0,-1 0 0,1 3 0,2 1 0,1 1 0,0 3 0,-1 5 0,-3 6 0,-2 4 0,1 1 0,3-2 0,2-3 0,2-1 0,0 1 0,-5 3 0,2 2 0,0 1 0,-1 2 0,0 5 0,-3 8 0,-2 2 0,0-2 0,2-6 0,3 0 0,1 2 0,2 5 0,-2 7 0,-2 1 0,2-3 0,1-2 0,2-4 0,1 2 0,-3 2 0,3-3 0,7-4 0,4-5 0,2-2 0,0 4 0,-3 4 0,0 7 0,-2 7 0,2 1 0,2 2 0,3-2 0,1 0 0,1 0 0,1-4 0,0 2 0,0-2 0,0 3 0,-1 8 0,2 1 0,4 0 0,0-5 0,3-8 0,1 1 0,-1 5 0,-2 14 0,0 9 0,5-44 0,0 1 0,0-1 0,2 0 0,-2 42 0,-1-10 0,3-9 0,-3-3 0,-2-1 0,1 0 0,1-3 0,3-1 0,0 3 0,-1 6 0,0 8 0,1 12 0,3 5 0,0-46 0,0 2 0,0 0 0,0 1 0,0 0 0,0 0 0,0-1 0,0 1 0,0-2 0,0-1 0,0 1 0,0-1 0,0 0 0,0 1 0,0-1 0,0 1 0,1 2 0,1-1 0,1 1 0,2-1 0,0-2 0,2 0 0,7 44 0,1-9 0,-4-11 0,-3-8 0,-2-5 0,-1-6 0,0-1 0,3 2 0,1 1 0,1-1 0,1 1 0,4-1 0,4 0 0,4 5 0,2 4 0,3-2 0,1-1 0,4-6 0,2-5 0,1 0 0,3 0 0,3 3 0,3-1 0,1 1 0,-2-6 0,1-3 0,3-1 0,6-2 0,4 1 0,3-1 0,0 0 0,1-2 0,1 3 0,3 0 0,4 3 0,4 5 0,0-2 0,0-2 0,-1-4 0,2-5 0,7-1 0,8 0 0,-43-20 0,0-1 0,1 0 0,-1 0 0,41 14 0,-10-5 0,-8-4 0,-7-5 0,-1-5 0,3-7 0,9-5 0,7-2 0,12 0 0,-43 0 0,1 0 0,3 0 0,2 0 0,3 0 0,1 0 0,5 0 0,0 0 0,3 1 0,0-2 0,-1-1 0,-1-2 0,-3 0 0,0-2 0,-5 0 0,0-2 0,-1-2 0,-1 0 0,-3 1 0,1 0 0,-1 0 0,1 0 0,-1 0 0,0 1 0,1 1 0,0-1 0,0 0 0,-1 0 0,1-1 0,-1 0 0,-2-1 0,0-1 0,43-9 0,-1 0 0,-8-2 0,-4 2 0,0-3 0,0-3 0,6-2 0,7-6 0,-45 17 0,1 1 0,-1 1 0,0-1 0,43-13 0,-12 3 0,-10 0 0,-10-2 0,-6-6 0,0-10 0,0-9 0,4-6 0,4-1 0,0 3 0,4 0 0,6-5 0,-31 26 0,0-1 0,5-5 0,1-1 0,1-3 0,-1-2 0,1-1 0,-1 0 0,-2 0 0,-3-1 0,-3 1 0,-3 0 0,0 0 0,-2 0 0,-4 1 0,-1 0 0,-1 2 0,-1 0 0,20-41 0,-8 6 0,-1 4 0,-2 0 0,3-3 0,-4 1 0,1-2 0,-4 0 0,-2 1 0,1-5 0,-1-1 0,0-4 0,-2-1 0,-1 2 0,-1-1 0,-1 3 0,-2-2 0,-3 4 0,-4 4 0,-4 1 0,0 6 0,-4 2 0,0-5 0,-2-1 0,-2-8 0,-1 1 0,-3 3 0,3 1 0,0 10 0,3 7 0,0 9 0,-3 10 0,0-1 0,-3-7 0,0-13 0,0-11 0,0-1 0,0 8 0,0 8 0,0 4 0,0-1 0,-3-6 0,-4-4 0,0-4 0,-2-12 0,-1-5 0,2-1 0,-1 6 0,-1 12 0,1 12 0,-3 3 0,0 4 0,0 0 0,-1-2 0,0 2 0,0-4 0,-3 4 0,1 0 0,-3 1 0,-2 1 0,-3-3 0,-4 1 0,0 6 0,1 6 0,3 4 0,0 2 0,1-1 0,-1 0 0,1 1 0,-1 0 0,-1-1 0,-2-1 0,-2-2 0,-1-1 0,2 2 0,2 2 0,0 5 0,-3 4 0,-2 3 0,-4 3 0,1 2 0,-2 1 0,1-3 0,-3-2 0,-4-2 0,-3-2 0,-3-2 0,0 1 0,1 0 0,-1 2 0,1 1 0,2 0 0,1 0 0,3 1 0,0 5 0,-1 1 0,3 2 0,-1 2 0,1 0 0,-1 0 0,-2-2 0,0-3 0,-3-3 0,-1-3 0,-5-1 0,-3 3 0,-3 1 0,-4 2 0,1-1 0,3-2 0,4 1 0,4 2 0,2 0 0,-4 4 0,-1 2 0,0 0 0,-3 1 0,1-2 0,-8 0 0,-5 0 0,-3 6 0,-3 0 0,1 3 0,-1 4 0,2-3 0,4 2 0,1 1 0,7 0 0,0 3 0,4 0 0,-1 0 0,-3 0 0,0 0 0,4 0 0,3 0 0,8 0 0,5 0 0,-2 0 0,0 0 0,-4 0 0,-3 0 0,0 0 0,0 0 0,1 0 0,2 0 0,3 0 0,4 0 0,3 0 0,0 0 0,0 0 0,2 0 0,0 0 0,1 0 0,-1 0 0,-3 0 0,-8 0 0,-21 3 0,17 0 0,-6 4 0,-17 6 0,-4 3 0,-12 5 0,-2 3 0,-7 3 0,-1 3 0,3 0 0,1 0 0,9-4 0,1-1 0,5 0 0,2 0 0,10-3 0,2-1 0,8-2 0,2 0 0,-34 14 0,22-5 0,14-5 0,11 0 0,0 3 0,-1 10 0,-13 19 0,21-18 0,-2 3 0,-7 11 0,0 4 0,-6 6 0,0 1 0,0 3 0,-1 0 0,1 1 0,0 0 0,3-5 0,1-1 0,1-2 0,1-2 0,2-1 0,0-2 0,3-4 0,1 0 0,3-3 0,2 0 0,2-3 0,2 0 0,-21 41 0,6-3 0,1 0 0,4-2 0,1-4 0,2-4 0,5-6 0,2-6 0,3-5 0,0-4 0,1-2 0,2 1 0,0 4 0,3 5 0,1 6 0,1 5 0,0 5 0,0 6 0,-3 6 0,-1 4 0,3 8 0,9-47 0,-1 0 0,1 1 0,0 0 0,-1 1 0,1 0 0,-7 46 0,2-5 0,2-1 0,0-2 0,1 7 0,5-47 0,1 1 0,0 1 0,1 0 0,1 1 0,0-2 0,-1 47 0,3-5 0,0 1 0,0-45 0,0 0 0,0 4 0,0 2 0,0 2 0,0 0 0,0 0 0,0 1 0,0 1 0,0 0 0,0 1 0,0 0 0,0 0 0,0 2 0,2 1 0,0 2 0,0-1 0,2-1 0,-1-1 0,2-1 0,0-2 0,0-2 0,0-3 0,0-2 0,0-2 0,0 0 0,8 47 0,-1-6 0,1-6 0,1-1 0,0-2 0,0-2 0,-1-4 0,-1-10 0,2-9 0,1-8 0,2 0 0,3 4 0,2 5 0,2 3 0,1-1 0,1-3 0,4-3 0,3-2 0,2-5 0,1-2 0,-1-3 0,-1-5 0,-2-1 0,-3 0 0,-2 1 0,3 2 0,5 0 0,3-3 0,3-1 0,3-4 0,5-2 0,7-4 0,3 1 0,2 0 0,-3 1 0,0-2 0,4-1 0,2-1 0,3 1 0,-1 0 0,-5-1 0,-6-2 0,-5-5 0,1-2 0,2-2 0,8 2 0,8 1 0,8 0 0,8-3 0,4-3 0,5-1 0,4-2 0,-3 0 0,0-4 0,-2-3 0,-3 0 0,4 0 0,4 0 0,-47 0 0,1 0 0,4 0 0,0 0 0,2 0 0,1 0 0,0 0 0,-1 0 0,0 0 0,0 0 0,-3-1 0,1 1 0,0-2 0,-1 0 0,-1-1 0,0 0 0,0-1 0,-1-1 0,-1 0 0,-1 0 0,0-1 0,1 0 0,1 1 0,0-2 0,-1 0 0,0-1 0,0 0 0,-1 0 0,45-8 0,-8-2 0,-9 0 0,-7 1 0,-7 0 0,-5 2 0,-1 0 0,2-1 0,1-2 0,6-5 0,3-3 0,0 1 0,1-1 0,-2 5 0,-1-2 0,3-5 0,2-1 0,0-3 0,-5-2 0,-4-1 0,-6-2 0,-6-1 0,-3-1 0,-3 0 0,0 2 0,-1 1 0,1 1 0,0-2 0,3-1 0,1 0 0,4 0 0,1 2 0,0-4 0,2-3 0,0-7 0,0-3 0,-3-3 0,-4 1 0,-6 4 0,-6 1 0,-1 1 0,-2-3 0,2-5 0,-1-1 0,-2-1 0,-1 3 0,-4 0 0,-1-4 0,4-4 0,-2-6 0,4-2 0,-1 5 0,1 5 0,-1 4 0,-5 6 0,-2-1 0,-3-1 0,0-4 0,0-7 0,1-4 0,1-9 0,-3-4 0,0-7 0,-3-5 0,0-1 0,2 1 0,-2 9 0,-1 5 0,-4 7 0,-5-5 0,-2-6 0,0-13 0,-5 44 0,0 0 0,1 2 0,-1 0 0,0-36 0,0 19 0,-3 13 0,0 7 0,0-2 0,0-1 0,0 3 0,0 3 0,0 2 0,0 1 0,0 0 0,0 4 0,0 4 0,0 3 0,0 4 0,0 0 0,-2-2 0,-1-4 0,-5-10 0,-1-4 0,-4-7 0,-2-6 0,2-2 0,-2-7 0,3 0 0,0 3 0,0 1 0,-2 6 0,2 4 0,-3 1 0,1-1 0,0-3 0,-4-4 0,2 4 0,-2 4 0,0 4 0,0 3 0,1-1 0,0-2 0,-1-1 0,0 0 0,0 2 0,2 2 0,-1-2 0,0-2 0,-1 0 0,0-4 0,0-2 0,-1-7 0,0-7 0,-2 0 0,2 0 0,1 7 0,-1 9 0,2 5 0,-1 6 0,1 0 0,0 1 0,-2-1 0,0-2 0,0 2 0,-1 3 0,0 4 0,-2 2 0,0 1 0,-3 0 0,-3 1 0,-3-1 0,-4-1 0,1-2 0,-3-4 0,-2-3 0,-1-2 0,0 3 0,5 6 0,6 7 0,7 6 0,4 5 0,2 5 0,0 2 0,0 2 0,0-1 0,-1-1 0,0-1 0,-1-1 0,0 1 0,-3-3 0,-11-2 0,-10-7 0,-9-7 0,-5-2 0,7 2 0,5 5 0,9 5 0,4 5 0,4 5 0,4 6 0,9 3 0,6 3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9T23:35:02.211"/>
    </inkml:context>
    <inkml:brush xml:id="br0">
      <inkml:brushProperty name="width" value="0.2" units="cm"/>
      <inkml:brushProperty name="height" value="0.2" units="cm"/>
      <inkml:brushProperty name="color" value="#FF0066"/>
    </inkml:brush>
  </inkml:definitions>
  <inkml:trace contextRef="#ctx0" brushRef="#br0">7786 1078 24575,'-14'-32'0,"-13"-4"0,-20 3 0,-18-10 0,-17-6 0,38 22 0,0-1 0,-3-2 0,-1-1 0,-1 1 0,-1-1 0,1-1 0,0 1 0,-3 0 0,0 2 0,2 0 0,0 1 0,1 4 0,2 0 0,-43-19 0,6 3 0,2 1 0,0 3 0,1 3 0,4 4 0,0 1 0,-4 1 0,-5 1 0,-9 4 0,41 13 0,0 0 0,-3 1 0,-1 0 0,-2 2 0,0 1 0,1 0 0,1 0 0,0 1 0,0 1 0,0 1 0,-1 1 0,0-1 0,-2 0 0,-2 2 0,-1 0 0,0 1 0,1-2 0,0 0 0,1-1 0,3 0 0,0-1 0,4-1 0,0 0 0,2-1 0,-1 0 0,1 1 0,-1 1 0,0 0 0,-1 1 0,0 1 0,1 0 0,2 1 0,2 0 0,-44 0 0,2 0 0,43 2 0,-2 1 0,-5 3 0,-2 1 0,-5 3 0,-2 1 0,-2 4 0,-1 1 0,-1 3 0,0 1 0,0 3 0,0 1 0,2 2 0,1 2 0,5-1 0,2-1 0,8-3 0,3 0 0,-26 12 0,23-7 0,13-8 0,1-3 0,-7 0 0,-11 5 0,-16 10 0,-7 7 0,-4 6 0,5 0 0,8 0 0,-1 5 0,-1 10 0,33-25 0,1 1 0,0 3 0,-1 1 0,2 2 0,0 1 0,-1 2 0,1 1 0,-2 1 0,2 1 0,0 2 0,2 1 0,1 0 0,1 0 0,3 0 0,1-1 0,1-2 0,0 1 0,1-3 0,2 0 0,-22 39 0,4-6 0,2 2 0,-1 4 0,20-39 0,0 1 0,0 0 0,0 0 0,-15 43 0,3-9 0,7-7 0,4-5 0,5 0 0,4-1 0,2 2 0,3 5 0,-1 6 0,0 8 0,-1 8 0,5-46 0,0 1 0,0 0 0,0 0 0,-1 2 0,1-1 0,-1-1 0,1-1 0,-1 1 0,1-1 0,2 2 0,0 0 0,1 0 0,1-2 0,1 48 0,0-10 0,0-8 0,0-1 0,0 6 0,0 8 0,0-43 0,0 1 0,-1 0 0,2 0 0,2 1 0,1-1 0,2 0 0,2-1 0,0 1 0,2 0 0,2-1 0,0 0 0,-1-2 0,1 0 0,12 44 0,2-12 0,0-6 0,2-8 0,3-1 0,4 0 0,2 0 0,6 5 0,2 1 0,5 3 0,5 3 0,-26-37 0,-1 1 0,1 2 0,-1 1 0,-2-1 0,-1 0 0,21 38 0,-7-11 0,-8-12 0,-3-8 0,-1-3 0,-1-2 0,0-2 0,-2-3 0,-5-4 0,-2-3 0,-1 0 0,0 0 0,1-1 0,2 1 0,1 3 0,2 3 0,1 4 0,1 3 0,5 3 0,4 8 0,4 1 0,2-2 0,-3-4 0,2-7 0,1-2 0,2-1 0,3 1 0,-3 1 0,3 1 0,-2 1 0,3 3 0,3 5 0,3 4 0,1 0 0,-3-6 0,1-5 0,2-6 0,11-1 0,11 0 0,13-4 0,-35-18 0,2-3 0,7-2 0,3-2 0,7-3 0,2-3 0,10-1 0,3-2 0,8-2 0,3-2-188,-26 2 1,0-2 0,1 1 187,1 0 0,-1 0 0,0 0 0,-2 0 0,-1 0 0,0 0 0,29 0 0,-2 0-41,-7 1 0,-2-2 41,0-1 0,-2-2 0,-5-1 0,-2-2 0,-3-2 0,0-4 0,-1-2 0,-1-3 0,6-2 0,1-2 0,3-4 0,0-2 0,2 0 0,0-2 0,0-2 0,-2-2 0,-4 2 0,-1-1 0,-2-2 0,0-2 0,-2 0 0,0-3 0,4-2 0,0-2 0,-1-2 0,0-1 0,-1-2 0,-1-1 0,-1-2 0,-3-3 0,-3 0 0,-1-3 0,1-3 0,-1-3 0,-2-1 0,-2-2 0,-4 0 0,-1-1 0,-3 1 0,-2 0 0,-2 0 0,-3 0 280,-2 1 0,-1-1-280,-1 1 0,-2-1 42,-3-1 0,-1 1-42,-1 1 0,0-1 0,-1 2 0,-2 0 0,-2 2 0,-1 1 0,-1 1 0,-2-1 0,-2 1 0,-1-1 0,-1-2 0,-1-1 0,-2-3 0,-1-1 0,0 0 0,-2 0 0,-2 3 0,-2-1 0,-3 4 0,-2 0 0,-2-2 0,-3 0 0,-1-2 0,-2-1 0,0 1 0,-1 1 0,0 5 0,0 2 0,0-37 0,0 17 0,0 2 0,0-9 0,0-12 0,0 43 0,0-2 0,-1-3 0,-1-1 0,-1-2 0,-2-1 0,-1 1 0,-2-1 0,-2 1 0,-2 1 0,0 1 0,-2 1 0,-1 1 0,-1 1 0,0 2 0,0 1 0,-1 1 0,-2 0 0,-1-6 0,-2-1 0,0-3 0,-2-2 0,-1-5 0,-1-2 0,-1-2 0,1 0 0,0 3 0,0 0 0,0 2 0,1 1 0,1 2 0,1 0 0,1 4 0,1 1 0,1 5 0,0 0 0,0 4 0,1 1 0,-20-40 0,0 8 0,-2 0 0,-2-4 0,20 42 0,-1-1 0,-1-2 0,-1 1 0,0 0 0,-2 2 0,-1 0 0,-1 3 0,-1 1 0,-1 1 0,-1 3 0,-1 1 0,-35-33 0,-3 9 0,-3 8 0,-2 7 0,-7 10 0,38 17 0,-1 1 0,-4 0 0,-1-1 0,-6 1 0,0 0 0,-2-1 0,-1 0 0,-4 1 0,-1 3 0,-6 1 0,-1 1 0,-1 2 0,0 1 0,0 2 0,1 1 0,4-1 0,2 1 0,8 0 0,1 0 0,6 1 0,2 1 0,-43-1 0,7 3 0,-3 3 0,-5 0 0,-1 0 0,-2 0 0,-3 0 0,46 1 0,-1 1 0,-2 2 0,-1 0 0,-1 2 0,0 0 0,3 0 0,1 1 0,-44 3 0,7-4 0,9-1 0,-2 0 0,-3 2 0,2-1 0,0-1 0,6-1 0,3 2 0,0 5 0,-4 5 0,-1 3 0,-2 4 0,-1-4 0,-4 1 0,-8 4 0,44-12 0,-1 0 0,-4 3 0,0 1 0,1 1 0,1 0 0,3 1 0,1-1 0,-38 17 0,8-5 0,1 0 0,-4 7 0,38-16 0,0 1 0,-1 2 0,1 1 0,1-1 0,2 0 0,-41 16 0,12-1 0,-4-3 0,-5 5 0,37-17 0,-1 1 0,-3 1 0,0 1 0,-1 1 0,1 0 0,3-1 0,2 1 0,-37 25 0,7 1 0,3 6 0,32-25 0,0 1 0,-3 5 0,-1 1 0,-4 3 0,0 0 0,0 0 0,0-1 0,4-3 0,2-2 0,-29 28 0,15-5 0,10 5 0,3 15 0,19-30 0,1 5 0,-1 7 0,-1 2 0,-1 7 0,1 1 0,1 1 0,1 0 0,2-5 0,1-1 0,2-2 0,1 0 0,0-3 0,2 1 0,-1-1 0,1 1 0,1-1 0,0 0 0,2 0 0,0-1 0,2-1 0,1-1 0,1-1 0,-1 0 0,0 0 0,-1-1 0,0-2 0,0 0 0,0-3 0,0-1 0,-1-3 0,1 0 0,-8 44 0,3-2 0,1 7 0,9-47 0,1 1 0,1 3 0,1 2 0,-1 3 0,1 2 0,0 3 0,2 2 0,-1 1 0,0 0 0,0 2 0,0 1 0,0 1 0,0 1 0,-1 0 0,2 0 0,-2 2 0,2 1 0,2-1 0,2 1 0,2-1 0,2 0 0,3 1 0,2-1 0,3 0 0,1-1 0,0-2 0,2-2 0,2-3 0,1-2 0,1-4 0,1-2 0,2-4 0,2-2 0,1-1 0,2-2 0,1 0 0,2 0 0,2-1 0,2-1 0,0-1 0,1-1 0,1-1 0,1 0 0,1-2 0,0-1 0,2 2 0,1-1 0,2 2 0,0 0 0,3 1 0,-1-1 0,2 1 0,0-1 0,0-2 0,2 0 0,3 2 0,3-2 0,0 1 0,2-2 0,4 3 0,2 0 0,1 2 0,1 0 0,-2-2 0,1 1 0,1 2 0,0-1 0,-2-2 0,0-2 0,1-1 0,1-1 0,1-1 0,1-1 0,-1-3 0,1-1 0,-2-4 0,0-2 0,-4-4 0,-1-3 0,-4-4 0,-1-1 0,-4-4 0,0-2 0,-5 0 0,0-2 0,0 0 0,0-1 0,3-3 0,0 0 0,5-2 0,2 0 0,6-1 0,2-1 0,5-1 0,1 0 0,4 0 0,2 0 0,2 0 0,1-1 0,1-2 0,1-3 0,1-4 0,-1-4 0,5-6 0,-1-4 0,4-4 0,-1-4-186,-28 9 1,0-2 0,1 0 185,2-1 0,0 0 0,1-1 0,-1 0 0,0 0 0,-1 0 0,0-1 0,-1 1 0,-1-1 0,0 2 0,-1-1 0,-2 1 0,27-14 0,-2 1-8,-6 1 0,-2-1 8,-4 2 0,-3-1 0,-4-2 0,-1 0 0,-2 0 0,0-2 0,-1-2 0,0-1 0,-2-1 0,-2-2 277,0 0 1,-1 0-278,-4 0 0,-1 0 8,-2 2 1,-1 0-9,-1 1 0,-1 0 0,-3 3 0,1 1 0,-1 0 0,-1 1 0,-1 1 0,-1 1 0,-1 2 0,-2 0 0,-1 1 0,-1 0 0,34-28 0,-4-2 0,1-4 0,-6-3 0,-31 31 0,-1-2 0,0 0 0,-2-1 0,-1-1 0,-1-1 0,0-1 0,-1-1 0,-1-3 0,-2-1 0,1-2 0,0-1 0,0 0 0,-1 0 0,-2 0 0,0 0 0,-3 3 0,0 1 0,-2 0 0,-2-1 0,0-3 0,0-1 0,0-4 0,0 0 0,1-4 0,-1-1 0,-1-3 0,-1-1 0,-1-3 0,-2-1 0,-1-2 0,-3-2 0,-1-4 0,-2-3 0,1-7 0,-2-1 0,-3-4 0,-3-2 0,-1 30 0,-2 0 0,-2 1 0,-1 1 0,-3 0 0,-1 2 0,-11-27 0,-2 4 0,-1 3 0,0 4 0,3 9 0,-1 3 0,2 8 0,1 1 0,1 9 0,-1 2 0,-20-29 0,-1 12 0,-1 7 0,-4 6 0,-9-4 0,-4 2 0,-6-1 0,-5-2 0,2-2 0,-3-3 0,37 29 0,0-1 0,0-1 0,-2 0 0,0-1 0,-1 0 0,1 0 0,-1 0 0,2 0 0,0 1 0,-36-29 0,3 3 0,1 3 0,-3 3 0,0 1 0,-2 6 0,-1 3 0,3 4 0,5 3 0,3 3 0,2 1 0,-2 1 0,-5-1 0,-6-3 0,-2 2 0,-3 3 0,3 5 0,2 4 0,0 4 0,4 3 0,2 3 0,4 3 0,4 1 0,-1 0 0,0 0 0,0-1 0,-4 1 0,-7 1 0,-3 0 0,-10-1 0,-10 2 0,45 3 0,-2 1 0,-4 1 0,-2 0 0,-2 2 0,0-1 0,-1 1 0,1 0 0,6 0 0,1 0 0,-40 0 0,21 0 0,17 0 0,8 0 0,-4 0 0,-12 0 0,-10 0 0,-3-3 0,7-1 0,14 1 0,14 1 0,7 2 0,7 0 0,-1 0 0,-2 0 0,2 0 0,-5 0 0,-10 0 0,-13 4 0,-16 3 0,-7 6 0,0 4 0,0 3 0,-4 4 0,38-9 0,-1 1 0,-4 3 0,-1-1 0,-1 2 0,0-1 0,2 0 0,0 1 0,4-1 0,2 0 0,-40 21 0,10 1 0,4 2 0,3 0 0,3-4 0,1-2 0,7-4 0,1 3 0,1 6 0,-3 7 0,-3 8 0,2 3 0,5 0 0,7-2 0,3 3 0,2 5 0,2 7 0,-2 4 0,2-1 0,1-3 0,2-7 0,3-6 0,1-5 0,2-1 0,3-1 0,1 2 0,1 4 0,-4 9 0,0 12 0,2 9 0,2 5 0,6 0 0,7-6 0,4-1 0,4 0 0,3 3 0,1 1 0,3-6 0,0 5 0,0 7 0,0-39 0,0 2 0,2 8 0,2 2 0,3 6 0,3 0 0,4 3 0,2-1 0,3-6 0,2-2 0,-1-8 0,0-4 0,14 35 0,-6-22 0,-6-16 0,-2-8 0,-2-6 0,-4-6 0,0-5 0,-6-6 0,-1-6 0,-1-2 0,-3-7 0,0-5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4-19T23:35:33.093"/>
    </inkml:context>
    <inkml:brush xml:id="br0">
      <inkml:brushProperty name="width" value="0.2" units="cm"/>
      <inkml:brushProperty name="height" value="0.2" units="cm"/>
      <inkml:brushProperty name="color" value="#66CC00"/>
    </inkml:brush>
  </inkml:definitions>
  <inkml:trace contextRef="#ctx0" brushRef="#br0">7636 677 24575,'-81'-14'0,"-12"-1"0,43 5 0,-3-2 0,-15-3 0,-5 0 0,11 4 0,-4 0 0,-4 0-712,-19-4 1,-5 1 0,-3-1 711,15 4 0,-2-1 0,-2 1 0,2 0 0,-1 0 0,1 1 0,0-1 0,1 1 0,2-1 0,1 1 0,1-1 0,1 1 0,-21-3 0,2 0 0,-2 2 0,21 3 0,0 0 0,-1 1 0,-2 0 0,-6 1 0,-1 0 0,0 0 0,-1 1 0,2 0 0,0 1 0,0 0 0,0 0 0,4 0 0,-1 1 0,2-1 0,2 1-88,-16-2 0,3 1 0,2 0 88,8 0 0,1 2 0,2-1 0,3 1 0,2 0 0,0 2 0,4 1 0,0 1 0,1 0-66,0 2 1,1 1 0,1 0 65,-27 5 0,2 3 0,6 1 0,4 2 0,13-2 0,2 0 769,10-1 0,1 0-769,7-2 0,0 2 417,0 0 0,0 1-417,-1 3 0,-1 2 111,-1 1 0,0 1-111,1 2 0,-1 2 0,-3 2 0,-1 4 0,-10 9 0,-2 6 0,15-5 0,-2 4 0,0 2-288,-4 6 1,-1 2-1,1 2 288,-3 6 0,0 2 0,1 3 0,-1 3 0,1 2 0,2 2-468,1 3 0,2 1 0,1 3 468,13-16 0,1 3 0,2 1 0,0 1 0,1 4 0,1 1 0,2 2 0,2-1 0,3-1 0,1 1 0,3 0 0,0-1 0,-6 22 0,2-1 0,2-2-152,4-11 1,2-2 0,4-3 151,3-7 0,3-3 0,2-1 0,-4 27 0,3-1 0,5 0 0,3 2 0,1 5 0,2 2 0,-1-27 0,1 2 0,1 1 0,1-1 0,1 0 0,2 0 0,4 1 0,1 0 0,3 0 0,3 1 0,3-1 0,2-2 0,2-5 0,3-2 0,0 0 0,2 1 0,1 1 0,1-2 0,-1-3 0,0-1 0,1-1 0,14 27 0,2-1 0,-1-5 0,2-1 0,-1-6 0,3-4 0,0-6 0,2-4 0,2-5 0,3-3 390,3-4 1,3-3-391,2 0 0,3-3 714,2 0 1,1-1-715,3-1 0,1-1 0,5 2 0,3-1 0,3 0 0,3 0 0,1-2 0,1 0 0,-28-15 0,1 0 0,-1 0 0,30 12 0,0-1 0,0-2 0,0 0 0,-28-12 0,0 0 0,1 0 0,1-2 0,0 0 0,1-1 0,1-2 0,-1 0 0,1 0 0,0-1 0,1-1 0,-1 0 0,-1-2 0,0 0 0,-1-1 0,32 7 0,0-1 0,-2 0 0,0-1 0,0 0 0,1-1 0,1-2 0,1 0-20,-30-6 0,0-1 0,2-2 20,2-1 0,2-1 0,-1-1 0,1-1 0,1-1 0,0-1 0,2 0 0,2-1 0,-2 0 0,-3-1 0,0 0 0,0 0 0,1 0 0,1-1 0,0-1 0,5-1 0,1-1 0,0-2 0,0-1 0,1-2 0,0-1 0,3-2 0,1 0 0,-1-2 0,-1 0 0,-1 0 0,-1 0 0,-6 1 0,-1 1 0,-1 0 0,-2 1 0,-1-1 0,0 0 0,-4 0 0,-1 0 0,-1-1 0,25-7 0,-1-2-33,-3-3 1,-2-3 32,-4-1 0,-3-2 0,-2-3 0,-2-4 0,-2-2 0,-2-3 0,-3-2 0,-3-4 0,0-4 0,-2-3 0,0-7 0,-2-3 0,0-8 0,-2-4 0,1-4 0,-2-2 12,-18 26 0,-1-2 0,0 0-12,1-1 0,0-1 0,-1-1 0,0 2 0,0-1 0,0 1 0,-1-1 0,0 1 0,-1-1 0,-1 2 0,-2-1 0,-2 0 0,13-29 0,-4-2 0,-15 26 0,-2-2 0,-2 0 0,-3-3 0,-3 0 0,-2-1 0,-1-3 0,-4 0 0,-2-2 0,-4-4 0,-4-2 0,-3 0 0,-3-1 0,-3-2 0,-4 0-456,-5-8 0,-3-1 1,-3-1 455,3 19 0,-2-1 0,-1 0 0,0 0 0,-2-2 0,-1-1 0,-1 1 0,0 0 0,-2-1 0,0-1 0,-2 1 0,1 1 0,2 7 0,0 0 0,-1 2 0,0 1-237,-10-14 0,0 3 1,-2 2 236,2 6 0,0 1 0,-2 2 0,2 5 0,0 2 0,-1 0 0,1 4 0,0 0 0,-1 1-54,1 3 0,1 2 0,-1 0 54,-18-21 0,-1 2 0,0 1 0,0 0 0,-5-5 0,-2 1 0,3 4 0,-2 1 0,20 22 0,-1-1 0,0 2 0,-23-22 0,2 2 0,4 3 0,0 2 0,-1-3 0,1 2 0,5 7 0,0 1 236,-1 2 1,-2 3-237,-2 6 0,-1 4 701,-3 5 0,-2 5-701,-2 5 0,-3 5 389,-4 3 0,-2 4-389,3 0 0,0 2 93,3 2 0,1 2-93,4 0 0,1 0 0,3 2 0,0 1 0,-1 2 0,0 0 0,0 0 0,-1 1 0,2 1 0,1 0 0,4 0 0,1 0 0,5 0 0,2 0 0,3-1 0,0-1 0,-48-2 0,48 2 0,-1 0 0,-1 0 0,-1 1 0,-4 0 0,0 2 0,-6-2 0,-2 2 0,-4-1 0,-3 2 0,-4 3 0,-2 2 0,-2 3 0,-1 3 0,1 3 0,2 2 0,3 2 0,1-1 0,0-1 0,1 0 0,2-1 0,1 0 0,-4 0 0,-1 0 0,-5 1 0,1 0 0,4 0 0,1 0 0,4-1 0,4 0 0,10-4 0,4-1 0,-30 11 0,11 2 0,2 5 0,-7 7 0,-1 5 0,-5 10 0,37-21 0,-1 3 0,-6 7 0,-2 6 0,-13 13 0,-3 6-212,20-17 1,-1 2 0,1 1 211,-3 4 0,0 2 0,1-1 0,2 1 0,2 0 0,1 0 0,-16 22 0,3-2-10,6-3 0,2-1 10,6-5 0,2 0 0,0-1 0,2 2 0,-1 1 0,1 1 0,0 3 0,2 0 0,1 3 0,3 0 316,1 0 1,2-1-317,4-2 0,2 0 10,2-1 1,1-1-11,2-1 0,2-2 0,3-2 0,1 0 0,1-2 0,1 0 0,2-4 0,1 1 0,2-1 0,2-1 0,1 1 0,2-1 0,2-1 0,2 0 0,0 1 0,1 0 0,-1 1 0,2 1 0,2 5 0,3 1 0,4 6 0,4 0 0,5 1 0,3 0 0,6 0 0,2-1 0,2-3 0,0-2 0,-1-3 0,0-1 0,1-2 0,1-2 0,-1 0 0,1-2 0,1 0 0,1-1 0,-1 0 0,1 0 0,0-1 0,1-1 0,-1-2 0,1-1 0,1-2 0,1-2 0,1-2 0,2-2 0,1-1 0,1-1 0,1-2 0,0-1 0,2-1 0,0-2 0,2-1 0,1-3 0,2 1 0,1-2 0,4 2 0,1-1 0,3 0 0,0 0 0,1-1 0,2 0 0,0-1 0,1-1 0,1-1 0,0-2 0,5 1 0,1-1 0,3-1 0,1 0 0,5-1 0,0-1 0,2-1 0,1-1 0,-2 0 0,0 0 0,-1-2 0,-1 0 0,-2-2 0,-1-1 0,-1-1 0,0 0 0,3 1 0,-1-1 0,2 1 0,-1 0 0,-1 0 0,0 0 0,-3-1 0,-1 0 0,-7-2 0,-2-2 0,-5-2 0,-2-2 0,-5-1 0,-1-1 0,43 1 0,-1-4 0,1-1 0,3-3 0,-46 0 0,1 0 0,3 0 0,2 0 0,2 0 0,2 0 0,4 0 0,1 0 0,2 0 0,0 0 0,0-3 0,1-1 0,-2-1 0,1-1 0,-5-4 0,0-2 0,0-3 0,0 0 0,-2 1 0,-1-2 0,1-1 0,-1-1 0,-1 1 0,-1 1 0,-3 0 0,-2 0 0,-4 2 0,-1 0 0,37-9 0,-5 0 0,-4-4 0,1-3 0,0 1 0,0 0 0,-4 2 0,-2 1 0,-2-1 0,-3-1 0,0-5 0,-3-6 0,-2-10 0,0-7 0,1-9 0,0-4 0,2-3 0,-2-2 0,-2 2 0,-1 5 0,-8 9 0,-3 6 0,-6 1 0,-4-2 0,0-2 0,-2-1 0,-2 0 0,-3-6 0,-4-6 0,-1-11 0,0-9 0,0-9 0,-12 47 0,-1-1 0,1 0 0,-1-1 0,2-6 0,-2-3 0,0-2 0,-1-3 0,0-5 0,-2-1 0,0-3 0,-1 1 0,-1 5 0,-1 3 0,0 1 0,1 2 0,0 8 0,0 0 0,0 3 0,0-1 0,1-3 0,-1-1 0,-1-3 0,-1 0 0,-2-4 0,-1-1 0,0-4 0,-2-2 0,0-1 0,-2-3 0,-1-10 0,-3-3 0,-3-4 0,-3-2 0,-4-1 0,-1 0 0,-3 3 0,0 4 0,0 10 0,1 4 0,3 11 0,-1 4 0,-13-31 0,-4 23 0,-4 10 0,-9-5 0,-6-5 0,-7-9 0,0-4 0,2 0 0,28 38 0,-1-1 0,0 0 0,0 0 0,-3-1 0,-1 0 0,-5-1 0,-1 1 0,-4 0 0,0 1 0,-2 1 0,-1 0 0,0 3 0,0 2 0,1 2 0,-1 3 0,4 3 0,-1 2 0,-42-24 0,9 5 0,4 0 0,0-3 0,0-1 0,-6-6 0,38 26 0,0 1 0,-5-3 0,-1 0 0,-6-3 0,-1 1 0,-7 0 0,-2 0 0,-8-1 0,-1 2 0,-4 1 0,-1 3 0,-1 3 0,-1 3 0,4 1 0,-1 3 0,-5 1 0,-1 2 0,-10-1 0,-1 1 0,27 5 0,-1 0 0,-1-1-155,-5 1 0,-1-1 0,0 1 155,2 0 0,1 1 0,1 0 0,-30-3 0,1 2 0,4 3 0,1 1 0,8 3 0,1 2 0,4 1 0,2 0 0,-2 1 0,0 0 0,2 0 0,1 0 0,0 0 0,2 0 0,3 1 0,2 1 0,8 2 0,1 1 232,9 0 1,3 1-233,-35 8 0,17-2 0,13 1 0,-1 2 0,-5 3 0,-9 3 0,-6 6 0,-1 8 0,0 8 0,0 10 0,35-21 0,0 4 0,-1 4 0,-1 3 0,-1 5 0,1 1 0,-2 1 0,2 1 0,2-2 0,2 0 0,0 2 0,2 0 0,2 1 0,2 2 0,1 4 0,2 1 0,0 2 0,2 0 0,2 1 0,1 0 0,2 0 0,3 1 0,2-3 0,3 1 0,3 3 0,2 2 0,1 2 0,2 0 0,1 4 0,0 0 0,0 0 0,0-1 0,1-4 0,-1-2 0,1-6 0,-1-2 0,2-2 0,0-2 0,1 1 0,1 0 0,0 3 0,1 1 0,0 4 0,0 1 0,0 1 0,0 0 0,-2-2 0,1-1 0,0-4 0,0-1 0,0-1 0,0 1 0,0 1 0,-1 2 0,2 3 0,0 2 0,0 4 0,0 2 0,2 2 0,-1 0 0,1 1 0,0 0 0,0-3 0,0 0 0,0-2 0,0-1 0,0-5 0,0-1 0,0-4 0,0-1 0,0-2 0,0-2 0,0 50 0,0-50 0,0 1 0,0 0 0,0 0 0,0 0 0,0 0 0,0 48 0,3-8 0,6-6 0,8 0 0,6-3 0,3-1 0,0 0 0,3 0 0,3 2 0,4 3 0,-17-39 0,2 0 0,-1 4 0,1 2 0,4 5 0,0 0 0,2 3 0,2 0 0,2 0 0,2-1 0,1-2 0,1-1 0,1-2 0,0-1 0,2-1 0,0-1 0,1-2 0,1 0 0,1-1 0,0 0 0,1-1 0,0-1 0,1-3 0,-1 0 0,-3-3 0,0-2 0,-3-3 0,-1-2 0,30 28 0,-1-4 0,2-3 0,3-4 0,2-7 0,2-1 0,7-2 0,11-2 0,-28-17 0,-2-2 0,5-1 0,7 1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7A335A-4ED0-4E32-95C0-3B700651357B}" type="datetimeFigureOut">
              <a:rPr lang="en-GB" smtClean="0"/>
              <a:t>11/04/2026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9A1913-6DB5-475A-8BAA-6F28904B4740}" type="slidenum">
              <a:rPr lang="en-GB" smtClean="0"/>
              <a:t>‹#›</a:t>
            </a:fld>
            <a:endParaRPr lang="en-GB"/>
          </a:p>
        </p:txBody>
      </p:sp>
    </p:spTree>
    <p:extLst>
      <p:ext uri="{BB962C8B-B14F-4D97-AF65-F5344CB8AC3E}">
        <p14:creationId xmlns:p14="http://schemas.microsoft.com/office/powerpoint/2010/main" val="2559375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2</a:t>
            </a:fld>
            <a:endParaRPr lang="en-GB"/>
          </a:p>
        </p:txBody>
      </p:sp>
    </p:spTree>
    <p:extLst>
      <p:ext uri="{BB962C8B-B14F-4D97-AF65-F5344CB8AC3E}">
        <p14:creationId xmlns:p14="http://schemas.microsoft.com/office/powerpoint/2010/main" val="38724940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endParaRPr lang="en-GB" b="0" i="0" dirty="0">
              <a:solidFill>
                <a:srgbClr val="000000"/>
              </a:solidFill>
              <a:effectLst/>
              <a:latin typeface="Söhne"/>
            </a:endParaRPr>
          </a:p>
          <a:p>
            <a:r>
              <a:rPr lang="en-GB" b="1" i="0" dirty="0">
                <a:solidFill>
                  <a:srgbClr val="000000"/>
                </a:solidFill>
                <a:effectLst/>
                <a:latin typeface="Söhne"/>
              </a:rPr>
              <a:t>Name and Role</a:t>
            </a:r>
            <a:r>
              <a:rPr lang="en-GB" b="0" i="0" dirty="0">
                <a:solidFill>
                  <a:srgbClr val="000000"/>
                </a:solidFill>
                <a:effectLst/>
                <a:latin typeface="Söhne"/>
              </a:rPr>
              <a:t>: Start by stating your name and your position or role in the company. If you are the founder or one of the key team members, mention your title (e.g., CEO, Co-founder).</a:t>
            </a:r>
          </a:p>
          <a:p>
            <a:endParaRPr lang="en-GB" b="0" i="0" dirty="0">
              <a:solidFill>
                <a:srgbClr val="000000"/>
              </a:solidFill>
              <a:effectLst/>
              <a:latin typeface="Söhne"/>
            </a:endParaRPr>
          </a:p>
          <a:p>
            <a:r>
              <a:rPr lang="en-GB" b="1" i="0" dirty="0">
                <a:solidFill>
                  <a:srgbClr val="000000"/>
                </a:solidFill>
                <a:effectLst/>
                <a:latin typeface="Söhne"/>
              </a:rPr>
              <a:t>Background and Experience</a:t>
            </a:r>
            <a:r>
              <a:rPr lang="en-GB" b="0" i="0" dirty="0">
                <a:solidFill>
                  <a:srgbClr val="000000"/>
                </a:solidFill>
                <a:effectLst/>
                <a:latin typeface="Söhne"/>
              </a:rPr>
              <a:t>: Briefly share your relevant background and experience. Highlight any expertise, qualifications, or achievements that demonstrate your capability to lead and execute the business idea effectively.</a:t>
            </a:r>
          </a:p>
          <a:p>
            <a:endParaRPr lang="en-GB" b="0" i="0" dirty="0">
              <a:solidFill>
                <a:srgbClr val="000000"/>
              </a:solidFill>
              <a:effectLst/>
              <a:latin typeface="Söhne"/>
            </a:endParaRPr>
          </a:p>
          <a:p>
            <a:r>
              <a:rPr lang="en-GB" b="1" i="0" dirty="0">
                <a:solidFill>
                  <a:srgbClr val="000000"/>
                </a:solidFill>
                <a:effectLst/>
                <a:latin typeface="Söhne"/>
              </a:rPr>
              <a:t>Passion and Motivation</a:t>
            </a:r>
            <a:r>
              <a:rPr lang="en-GB" b="0" i="0" dirty="0">
                <a:solidFill>
                  <a:srgbClr val="000000"/>
                </a:solidFill>
                <a:effectLst/>
                <a:latin typeface="Söhne"/>
              </a:rPr>
              <a:t>: Explain why you are passionate about the business and the problem you are solving. Share your vision for the company and what drives you to pursue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1" i="0" dirty="0">
                <a:solidFill>
                  <a:srgbClr val="000000"/>
                </a:solidFill>
                <a:effectLst/>
                <a:latin typeface="Söhne"/>
              </a:rPr>
              <a:t>Connection to the Industry</a:t>
            </a:r>
            <a:r>
              <a:rPr lang="en-GB" b="0" i="0" dirty="0">
                <a:solidFill>
                  <a:srgbClr val="000000"/>
                </a:solidFill>
                <a:effectLst/>
                <a:latin typeface="Söhne"/>
              </a:rPr>
              <a:t>: If you have a personal or professional connection to the industry in which your business operates, share that information. It could be an experience, personal story, or a passion for the industry that led you to start this venture.</a:t>
            </a:r>
          </a:p>
          <a:p>
            <a:endParaRPr lang="en-GB" b="0" i="0" dirty="0">
              <a:solidFill>
                <a:srgbClr val="000000"/>
              </a:solidFill>
              <a:effectLst/>
              <a:latin typeface="Söhne"/>
            </a:endParaRPr>
          </a:p>
          <a:p>
            <a:endParaRPr lang="en-GB" b="0" i="0" dirty="0">
              <a:solidFill>
                <a:srgbClr val="000000"/>
              </a:solidFill>
              <a:effectLst/>
              <a:latin typeface="Söhne"/>
            </a:endParaRPr>
          </a:p>
          <a:p>
            <a:r>
              <a:rPr lang="en-GB" b="0" i="0" dirty="0">
                <a:solidFill>
                  <a:srgbClr val="000000"/>
                </a:solidFill>
                <a:effectLst/>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endParaRPr lang="en-GB" b="0" i="0" dirty="0">
              <a:solidFill>
                <a:srgbClr val="000000"/>
              </a:solidFill>
              <a:effectLst/>
              <a:latin typeface="Söhne"/>
            </a:endParaRPr>
          </a:p>
          <a:p>
            <a:br>
              <a:rPr lang="en-GB" b="0" i="0" dirty="0">
                <a:solidFill>
                  <a:srgbClr val="000000"/>
                </a:solidFill>
                <a:effectLst/>
                <a:latin typeface="Söhne"/>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4</a:t>
            </a:fld>
            <a:endParaRPr lang="en-GB"/>
          </a:p>
        </p:txBody>
      </p:sp>
    </p:spTree>
    <p:extLst>
      <p:ext uri="{BB962C8B-B14F-4D97-AF65-F5344CB8AC3E}">
        <p14:creationId xmlns:p14="http://schemas.microsoft.com/office/powerpoint/2010/main" val="32541512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5</a:t>
            </a:fld>
            <a:endParaRPr lang="en-GB"/>
          </a:p>
        </p:txBody>
      </p:sp>
    </p:spTree>
    <p:extLst>
      <p:ext uri="{BB962C8B-B14F-4D97-AF65-F5344CB8AC3E}">
        <p14:creationId xmlns:p14="http://schemas.microsoft.com/office/powerpoint/2010/main" val="9760079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 to week 3 slides: Legal format of Enterprises &amp; Building a Founding team</a:t>
            </a:r>
          </a:p>
        </p:txBody>
      </p:sp>
      <p:sp>
        <p:nvSpPr>
          <p:cNvPr id="4" name="Slide Number Placeholder 3"/>
          <p:cNvSpPr>
            <a:spLocks noGrp="1"/>
          </p:cNvSpPr>
          <p:nvPr>
            <p:ph type="sldNum" sz="quarter" idx="5"/>
          </p:nvPr>
        </p:nvSpPr>
        <p:spPr/>
        <p:txBody>
          <a:bodyPr/>
          <a:lstStyle/>
          <a:p>
            <a:fld id="{8F9A1913-6DB5-475A-8BAA-6F28904B4740}" type="slidenum">
              <a:rPr lang="en-GB" smtClean="0"/>
              <a:t>6</a:t>
            </a:fld>
            <a:endParaRPr lang="en-GB"/>
          </a:p>
        </p:txBody>
      </p:sp>
    </p:spTree>
    <p:extLst>
      <p:ext uri="{BB962C8B-B14F-4D97-AF65-F5344CB8AC3E}">
        <p14:creationId xmlns:p14="http://schemas.microsoft.com/office/powerpoint/2010/main" val="3364881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use either MS Visio or MS Word to create this.</a:t>
            </a:r>
          </a:p>
        </p:txBody>
      </p:sp>
      <p:sp>
        <p:nvSpPr>
          <p:cNvPr id="4" name="Slide Number Placeholder 3"/>
          <p:cNvSpPr>
            <a:spLocks noGrp="1"/>
          </p:cNvSpPr>
          <p:nvPr>
            <p:ph type="sldNum" sz="quarter" idx="5"/>
          </p:nvPr>
        </p:nvSpPr>
        <p:spPr/>
        <p:txBody>
          <a:bodyPr/>
          <a:lstStyle/>
          <a:p>
            <a:fld id="{8F9A1913-6DB5-475A-8BAA-6F28904B4740}" type="slidenum">
              <a:rPr lang="en-GB" smtClean="0"/>
              <a:t>8</a:t>
            </a:fld>
            <a:endParaRPr lang="en-GB"/>
          </a:p>
        </p:txBody>
      </p:sp>
    </p:spTree>
    <p:extLst>
      <p:ext uri="{BB962C8B-B14F-4D97-AF65-F5344CB8AC3E}">
        <p14:creationId xmlns:p14="http://schemas.microsoft.com/office/powerpoint/2010/main" val="2327792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highlight>
                  <a:srgbClr val="FFFF00"/>
                </a:highlight>
              </a:rPr>
              <a:t>Apply PESTEL analysis </a:t>
            </a:r>
            <a:r>
              <a:rPr lang="en-GB" altLang="en-US" b="0" dirty="0">
                <a:solidFill>
                  <a:schemeClr val="accent2"/>
                </a:solidFill>
              </a:rPr>
              <a:t>taught in week 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Analyse the following factors: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Political – Government policies, regulations, tax laws, trade restrictions.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Economic – Inflation, interest rates, economic growth, consumer spending.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Social – Demographics, cultural trends, lifestyle changes, education.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Technological – Innovation, digital transformation, automation.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Environmental – Sustainability, climate change regulations, waste management.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Legal – Employment laws, intellectual property rights, industry-specific regulations.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solidFill>
                <a:schemeClr val="accent2"/>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2. Align PESTEL with Business Strategy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solidFill>
                  <a:schemeClr val="accent2"/>
                </a:solidFill>
              </a:rPr>
              <a:t>After identifying key external factors, explain how they impact your business and what strategies you will adopt to mitigate risks or leverage opportunities.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1" dirty="0">
              <a:highlight>
                <a:srgbClr val="FFFF00"/>
              </a:highlight>
            </a:endParaRPr>
          </a:p>
          <a:p>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9</a:t>
            </a:fld>
            <a:endParaRPr lang="en-GB"/>
          </a:p>
        </p:txBody>
      </p:sp>
    </p:spTree>
    <p:extLst>
      <p:ext uri="{BB962C8B-B14F-4D97-AF65-F5344CB8AC3E}">
        <p14:creationId xmlns:p14="http://schemas.microsoft.com/office/powerpoint/2010/main" val="3713342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Refer to week 5: Market Segmentation, Targeting, Positioning and marketing mix</a:t>
            </a:r>
          </a:p>
          <a:p>
            <a:endParaRPr lang="en-GB" dirty="0">
              <a:effectLst/>
            </a:endParaRPr>
          </a:p>
          <a:p>
            <a:r>
              <a:rPr lang="en-GB" dirty="0">
                <a:effectLst/>
              </a:rPr>
              <a:t>Here are some key aspects of </a:t>
            </a:r>
            <a:r>
              <a:rPr lang="en-GB" b="1" dirty="0">
                <a:effectLst/>
              </a:rPr>
              <a:t>Unique Selling Points</a:t>
            </a:r>
            <a:r>
              <a:rPr lang="en-GB" dirty="0">
                <a:effectLst/>
              </a:rPr>
              <a:t>:</a:t>
            </a:r>
          </a:p>
          <a:p>
            <a:pPr>
              <a:buFont typeface="+mj-lt"/>
              <a:buAutoNum type="arabicPeriod"/>
            </a:pPr>
            <a:r>
              <a:rPr lang="en-GB" b="1" dirty="0">
                <a:effectLst/>
              </a:rPr>
              <a:t>Differentiation:</a:t>
            </a:r>
            <a:r>
              <a:rPr lang="en-GB" dirty="0">
                <a:effectLst/>
              </a:rPr>
              <a:t> USPs highlight what makes a product or service unique and differentiates it from similar offerings in the market. It can be a feature, quality, or capability that competitors do not offer or cannot replicate easily.</a:t>
            </a:r>
          </a:p>
          <a:p>
            <a:pPr>
              <a:buFont typeface="+mj-lt"/>
              <a:buAutoNum type="arabicPeriod"/>
            </a:pPr>
            <a:r>
              <a:rPr lang="en-GB" b="1" dirty="0">
                <a:effectLst/>
              </a:rPr>
              <a:t>Customer-Centric:</a:t>
            </a:r>
            <a:r>
              <a:rPr lang="en-GB" dirty="0">
                <a:effectLst/>
              </a:rPr>
              <a:t> USPs are designed to address the needs, wants, or pain points of the target market. They showcase how the product or service </a:t>
            </a:r>
            <a:r>
              <a:rPr lang="en-GB" dirty="0" err="1">
                <a:effectLst/>
              </a:rPr>
              <a:t>fulfills</a:t>
            </a:r>
            <a:r>
              <a:rPr lang="en-GB" dirty="0">
                <a:effectLst/>
              </a:rPr>
              <a:t> a specific customer demand or solves a particular problem effectively.</a:t>
            </a:r>
          </a:p>
          <a:p>
            <a:pPr>
              <a:buFont typeface="+mj-lt"/>
              <a:buAutoNum type="arabicPeriod"/>
            </a:pPr>
            <a:r>
              <a:rPr lang="en-GB" b="1" dirty="0">
                <a:effectLst/>
              </a:rPr>
              <a:t>Value and Benefits:</a:t>
            </a:r>
            <a:r>
              <a:rPr lang="en-GB" dirty="0">
                <a:effectLst/>
              </a:rPr>
              <a:t> USPs emphasize the value customers will gain by choosing the product or service. They demonstrate the benefits and advantages the customers will experience by using the offering.</a:t>
            </a:r>
          </a:p>
          <a:p>
            <a:pPr>
              <a:buFont typeface="+mj-lt"/>
              <a:buAutoNum type="arabicPeriod"/>
            </a:pPr>
            <a:r>
              <a:rPr lang="en-GB" b="1" dirty="0">
                <a:effectLst/>
              </a:rPr>
              <a:t>Memorability:</a:t>
            </a:r>
            <a:r>
              <a:rPr lang="en-GB" dirty="0">
                <a:effectLst/>
              </a:rPr>
              <a:t> A compelling USP is memorable and easy to communicate. It should be concise, clear, and leave a lasting impression on the audience.</a:t>
            </a:r>
          </a:p>
          <a:p>
            <a:pPr>
              <a:buFont typeface="+mj-lt"/>
              <a:buAutoNum type="arabicPeriod"/>
            </a:pPr>
            <a:r>
              <a:rPr lang="en-GB" b="1" dirty="0">
                <a:effectLst/>
              </a:rPr>
              <a:t>Emotional Appeal:</a:t>
            </a:r>
            <a:r>
              <a:rPr lang="en-GB" dirty="0">
                <a:effectLst/>
              </a:rPr>
              <a:t> USPs can tap into emotions and aspirations of customers. They can create an emotional connection, making the product or service more appealing and desirable.</a:t>
            </a:r>
          </a:p>
          <a:p>
            <a:pPr>
              <a:buFont typeface="+mj-lt"/>
              <a:buAutoNum type="arabicPeriod"/>
            </a:pPr>
            <a:r>
              <a:rPr lang="en-GB" b="1" dirty="0">
                <a:effectLst/>
              </a:rPr>
              <a:t>Competitive Advantage:</a:t>
            </a:r>
            <a:r>
              <a:rPr lang="en-GB" dirty="0">
                <a:effectLst/>
              </a:rPr>
              <a:t> USPs help companies gain a competitive edge in the market. They provide a reason for customers to choose their offerings over alternatives from competitors.</a:t>
            </a:r>
          </a:p>
          <a:p>
            <a:r>
              <a:rPr lang="en-GB" b="1" dirty="0">
                <a:effectLst/>
              </a:rPr>
              <a:t>Examples of Unique Selling Points:</a:t>
            </a:r>
          </a:p>
          <a:p>
            <a:pPr>
              <a:buFont typeface="+mj-lt"/>
              <a:buAutoNum type="arabicPeriod"/>
            </a:pPr>
            <a:r>
              <a:rPr lang="en-GB" dirty="0">
                <a:effectLst/>
              </a:rPr>
              <a:t> A smartphone with an exceptionally long-lasting battery life.</a:t>
            </a:r>
          </a:p>
          <a:p>
            <a:pPr>
              <a:buFont typeface="+mj-lt"/>
              <a:buAutoNum type="arabicPeriod"/>
            </a:pPr>
            <a:r>
              <a:rPr lang="en-GB" dirty="0">
                <a:effectLst/>
              </a:rPr>
              <a:t> A cleaning product that is eco-friendly and non-toxic, appealing to environmentally conscious consumers.</a:t>
            </a:r>
          </a:p>
          <a:p>
            <a:pPr>
              <a:buFont typeface="+mj-lt"/>
              <a:buAutoNum type="arabicPeriod"/>
            </a:pPr>
            <a:r>
              <a:rPr lang="en-GB" dirty="0">
                <a:effectLst/>
              </a:rPr>
              <a:t>An online platform that offers 24/7 customer support and assistance.</a:t>
            </a:r>
          </a:p>
          <a:p>
            <a:pPr>
              <a:buFont typeface="+mj-lt"/>
              <a:buAutoNum type="arabicPeriod"/>
            </a:pPr>
            <a:r>
              <a:rPr lang="en-GB" dirty="0">
                <a:effectLst/>
              </a:rPr>
              <a:t> A restaurant that serves unique fusion cuisine not available anywhere else in the area.</a:t>
            </a:r>
          </a:p>
          <a:p>
            <a:pPr>
              <a:buFont typeface="+mj-lt"/>
              <a:buAutoNum type="arabicPeriod"/>
            </a:pPr>
            <a:r>
              <a:rPr lang="en-GB" dirty="0">
                <a:effectLst/>
              </a:rPr>
              <a:t>An e-commerce website with free and fast shipping, setting it apart from competitors with longer delivery times and shipping fees.</a:t>
            </a:r>
          </a:p>
          <a:p>
            <a:r>
              <a:rPr lang="en-GB" dirty="0">
                <a:effectLst/>
              </a:rPr>
              <a:t>Identifying and effectively promoting USPs is crucial for successful marketing and business growth. It allows businesses to position themselves as the best solution for their target customers and build a loyal customer base.</a:t>
            </a:r>
          </a:p>
          <a:p>
            <a:pPr algn="l"/>
            <a:r>
              <a:rPr lang="en-GB" b="0" i="0" dirty="0">
                <a:solidFill>
                  <a:srgbClr val="000000"/>
                </a:solidFill>
                <a:effectLst/>
                <a:latin typeface="Söhne"/>
              </a:rPr>
              <a:t>Regenerate</a:t>
            </a:r>
          </a:p>
          <a:p>
            <a:br>
              <a:rPr lang="en-GB" dirty="0">
                <a:effectLst/>
              </a:rPr>
            </a:br>
            <a:endParaRPr lang="en-GB" dirty="0"/>
          </a:p>
        </p:txBody>
      </p:sp>
      <p:sp>
        <p:nvSpPr>
          <p:cNvPr id="4" name="Slide Number Placeholder 3"/>
          <p:cNvSpPr>
            <a:spLocks noGrp="1"/>
          </p:cNvSpPr>
          <p:nvPr>
            <p:ph type="sldNum" sz="quarter" idx="5"/>
          </p:nvPr>
        </p:nvSpPr>
        <p:spPr/>
        <p:txBody>
          <a:bodyPr/>
          <a:lstStyle/>
          <a:p>
            <a:fld id="{8F9A1913-6DB5-475A-8BAA-6F28904B4740}" type="slidenum">
              <a:rPr lang="en-GB" smtClean="0"/>
              <a:t>10</a:t>
            </a:fld>
            <a:endParaRPr lang="en-GB"/>
          </a:p>
        </p:txBody>
      </p:sp>
    </p:spTree>
    <p:extLst>
      <p:ext uri="{BB962C8B-B14F-4D97-AF65-F5344CB8AC3E}">
        <p14:creationId xmlns:p14="http://schemas.microsoft.com/office/powerpoint/2010/main" val="6190410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GB"/>
          </a:p>
        </p:txBody>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GB"/>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EC124A7F-636A-4441-8E5A-F364BBDE539F}" type="datetimeFigureOut">
              <a:rPr lang="en-GB" smtClean="0"/>
              <a:t>11/04/2026</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2EC73818-8A25-48BB-BD29-7DA87A852273}"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3462205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1995163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EC124A7F-636A-4441-8E5A-F364BBDE539F}" type="datetimeFigureOut">
              <a:rPr lang="en-GB" smtClean="0"/>
              <a:t>11/04/2026</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2EC73818-8A25-48BB-BD29-7DA87A852273}"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385030250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C124A7F-636A-4441-8E5A-F364BBDE539F}" type="datetimeFigureOut">
              <a:rPr lang="en-GB" smtClean="0"/>
              <a:t>11/04/2026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670904365"/>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C124A7F-636A-4441-8E5A-F364BBDE539F}" type="datetimeFigureOut">
              <a:rPr lang="en-GB" smtClean="0"/>
              <a:t>11/04/2026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548845381"/>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C124A7F-636A-4441-8E5A-F364BBDE539F}" type="datetimeFigureOut">
              <a:rPr lang="en-GB" smtClean="0"/>
              <a:t>11/04/2026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4023878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124A7F-636A-4441-8E5A-F364BBDE539F}" type="datetimeFigureOut">
              <a:rPr lang="en-GB" smtClean="0"/>
              <a:t>11/04/2026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35372826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EC124A7F-636A-4441-8E5A-F364BBDE539F}" type="datetimeFigureOut">
              <a:rPr lang="en-GB" smtClean="0"/>
              <a:t>11/04/2026</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2EC73818-8A25-48BB-BD29-7DA87A852273}"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15136283"/>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EC124A7F-636A-4441-8E5A-F364BBDE539F}" type="datetimeFigureOut">
              <a:rPr lang="en-GB" smtClean="0"/>
              <a:t>11/04/2026</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823890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2295941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C124A7F-636A-4441-8E5A-F364BBDE539F}" type="datetimeFigureOut">
              <a:rPr lang="en-GB" smtClean="0"/>
              <a:t>11/04/2026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C73818-8A25-48BB-BD29-7DA87A852273}" type="slidenum">
              <a:rPr lang="en-GB" smtClean="0"/>
              <a:t>‹#›</a:t>
            </a:fld>
            <a:endParaRPr lang="en-GB"/>
          </a:p>
        </p:txBody>
      </p:sp>
    </p:spTree>
    <p:extLst>
      <p:ext uri="{BB962C8B-B14F-4D97-AF65-F5344CB8AC3E}">
        <p14:creationId xmlns:p14="http://schemas.microsoft.com/office/powerpoint/2010/main" val="1263230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EC124A7F-636A-4441-8E5A-F364BBDE539F}" type="datetimeFigureOut">
              <a:rPr lang="en-GB" smtClean="0"/>
              <a:t>11/04/2026</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2EC73818-8A25-48BB-BD29-7DA87A852273}"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txBody>
          <a:bodyPr/>
          <a:lstStyle/>
          <a:p>
            <a:endParaRPr lang="en-GB"/>
          </a:p>
        </p:txBody>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8204642"/>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customXml" Target="../ink/ink2.xml"/><Relationship Id="rId4" Type="http://schemas.openxmlformats.org/officeDocument/2006/relationships/image" Target="../media/image2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logo with a shopping cart in a circle&#10;&#10;AI-generated content may be incorrect.">
            <a:extLst>
              <a:ext uri="{FF2B5EF4-FFF2-40B4-BE49-F238E27FC236}">
                <a16:creationId xmlns:a16="http://schemas.microsoft.com/office/drawing/2014/main" id="{F6F9A78A-FE61-9194-59F6-B8D207209B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38073" y="1634837"/>
            <a:ext cx="3315855" cy="3001818"/>
          </a:xfrm>
          <a:prstGeom prst="rect">
            <a:avLst/>
          </a:prstGeom>
        </p:spPr>
      </p:pic>
      <p:sp>
        <p:nvSpPr>
          <p:cNvPr id="2" name="Title 1">
            <a:extLst>
              <a:ext uri="{FF2B5EF4-FFF2-40B4-BE49-F238E27FC236}">
                <a16:creationId xmlns:a16="http://schemas.microsoft.com/office/drawing/2014/main" id="{602508E7-EE09-3285-416C-4FC3E6676B94}"/>
              </a:ext>
            </a:extLst>
          </p:cNvPr>
          <p:cNvSpPr>
            <a:spLocks noGrp="1"/>
          </p:cNvSpPr>
          <p:nvPr>
            <p:ph type="ctrTitle"/>
          </p:nvPr>
        </p:nvSpPr>
        <p:spPr>
          <a:xfrm>
            <a:off x="1431125" y="5702354"/>
            <a:ext cx="9144000" cy="1155646"/>
          </a:xfrm>
        </p:spPr>
        <p:txBody>
          <a:bodyPr>
            <a:normAutofit/>
          </a:bodyPr>
          <a:lstStyle/>
          <a:p>
            <a:r>
              <a:rPr lang="en-GB" sz="5400" b="1" dirty="0">
                <a:solidFill>
                  <a:schemeClr val="tx2">
                    <a:lumMod val="90000"/>
                    <a:lumOff val="10000"/>
                  </a:schemeClr>
                </a:solidFill>
              </a:rPr>
              <a:t>Assessment Task 2</a:t>
            </a:r>
          </a:p>
        </p:txBody>
      </p:sp>
      <p:sp>
        <p:nvSpPr>
          <p:cNvPr id="4" name="TextBox 3">
            <a:extLst>
              <a:ext uri="{FF2B5EF4-FFF2-40B4-BE49-F238E27FC236}">
                <a16:creationId xmlns:a16="http://schemas.microsoft.com/office/drawing/2014/main" id="{53777F1C-B44B-A193-8A06-0E783FADF3A6}"/>
              </a:ext>
            </a:extLst>
          </p:cNvPr>
          <p:cNvSpPr txBox="1"/>
          <p:nvPr/>
        </p:nvSpPr>
        <p:spPr>
          <a:xfrm>
            <a:off x="1231428" y="-110998"/>
            <a:ext cx="9543393" cy="923330"/>
          </a:xfrm>
          <a:prstGeom prst="rect">
            <a:avLst/>
          </a:prstGeom>
          <a:noFill/>
        </p:spPr>
        <p:txBody>
          <a:bodyPr wrap="square" rtlCol="0">
            <a:spAutoFit/>
          </a:bodyPr>
          <a:lstStyle/>
          <a:p>
            <a:pPr algn="ctr"/>
            <a:r>
              <a:rPr lang="en-GB" sz="5400" dirty="0">
                <a:solidFill>
                  <a:schemeClr val="tx2">
                    <a:lumMod val="90000"/>
                    <a:lumOff val="10000"/>
                  </a:schemeClr>
                </a:solidFill>
              </a:rPr>
              <a:t>Enterprise and Entrepreneurship</a:t>
            </a:r>
          </a:p>
        </p:txBody>
      </p:sp>
    </p:spTree>
    <p:extLst>
      <p:ext uri="{BB962C8B-B14F-4D97-AF65-F5344CB8AC3E}">
        <p14:creationId xmlns:p14="http://schemas.microsoft.com/office/powerpoint/2010/main" val="40090873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D6CE9D5-28BB-4329-B5E2-B06131F27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Rectangle 12">
            <a:extLst>
              <a:ext uri="{FF2B5EF4-FFF2-40B4-BE49-F238E27FC236}">
                <a16:creationId xmlns:a16="http://schemas.microsoft.com/office/drawing/2014/main" id="{8D9F7D40-5D59-4F59-A331-D8F7710AC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6" name="Picture 15" descr="A store front with people walking on the sidewalk&#10;&#10;AI-generated content may be incorrect.">
            <a:extLst>
              <a:ext uri="{FF2B5EF4-FFF2-40B4-BE49-F238E27FC236}">
                <a16:creationId xmlns:a16="http://schemas.microsoft.com/office/drawing/2014/main" id="{1F67CFBF-F4A8-A33D-5953-551EEFF731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678" y="0"/>
            <a:ext cx="7973845" cy="6858000"/>
          </a:xfrm>
          <a:prstGeom prst="rect">
            <a:avLst/>
          </a:prstGeom>
        </p:spPr>
      </p:pic>
      <p:sp>
        <p:nvSpPr>
          <p:cNvPr id="15" name="Freeform 11">
            <a:extLst>
              <a:ext uri="{FF2B5EF4-FFF2-40B4-BE49-F238E27FC236}">
                <a16:creationId xmlns:a16="http://schemas.microsoft.com/office/drawing/2014/main" id="{E2B1BC2F-AEBF-4990-A7F9-197AAF28B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48664" y="0"/>
            <a:ext cx="4643336"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txBody>
          <a:bodyPr/>
          <a:lstStyle/>
          <a:p>
            <a:endParaRPr lang="en-GB"/>
          </a:p>
        </p:txBody>
      </p:sp>
      <p:sp>
        <p:nvSpPr>
          <p:cNvPr id="2" name="Title 1">
            <a:extLst>
              <a:ext uri="{FF2B5EF4-FFF2-40B4-BE49-F238E27FC236}">
                <a16:creationId xmlns:a16="http://schemas.microsoft.com/office/drawing/2014/main" id="{B2EA1C7D-490A-FCDC-5862-E6085BB38967}"/>
              </a:ext>
            </a:extLst>
          </p:cNvPr>
          <p:cNvSpPr>
            <a:spLocks noGrp="1"/>
          </p:cNvSpPr>
          <p:nvPr>
            <p:ph type="title"/>
          </p:nvPr>
        </p:nvSpPr>
        <p:spPr>
          <a:xfrm>
            <a:off x="7823200" y="1288473"/>
            <a:ext cx="3606800" cy="1197864"/>
          </a:xfrm>
        </p:spPr>
        <p:txBody>
          <a:bodyPr anchor="b">
            <a:noAutofit/>
          </a:bodyPr>
          <a:lstStyle/>
          <a:p>
            <a:r>
              <a:rPr lang="en-GB" sz="2800" dirty="0">
                <a:solidFill>
                  <a:schemeClr val="accent1"/>
                </a:solidFill>
              </a:rPr>
              <a:t>Business Plan</a:t>
            </a:r>
            <a:br>
              <a:rPr lang="en-GB" sz="2800" dirty="0">
                <a:solidFill>
                  <a:schemeClr val="accent1"/>
                </a:solidFill>
              </a:rPr>
            </a:br>
            <a:r>
              <a:rPr lang="en-GB" sz="2800" dirty="0">
                <a:solidFill>
                  <a:schemeClr val="accent1"/>
                </a:solidFill>
              </a:rPr>
              <a:t>SMART URBAN CONVENIENCE Hub</a:t>
            </a:r>
            <a:br>
              <a:rPr lang="en-GB" sz="2800" dirty="0">
                <a:solidFill>
                  <a:schemeClr val="accent1"/>
                </a:solidFill>
              </a:rPr>
            </a:br>
            <a:r>
              <a:rPr lang="en-GB" sz="2800" dirty="0">
                <a:solidFill>
                  <a:schemeClr val="accent1"/>
                </a:solidFill>
              </a:rPr>
              <a:t>(SUCH)</a:t>
            </a:r>
          </a:p>
        </p:txBody>
      </p:sp>
      <p:sp>
        <p:nvSpPr>
          <p:cNvPr id="3" name="Content Placeholder 2">
            <a:extLst>
              <a:ext uri="{FF2B5EF4-FFF2-40B4-BE49-F238E27FC236}">
                <a16:creationId xmlns:a16="http://schemas.microsoft.com/office/drawing/2014/main" id="{35B39730-A320-D7B7-CFA7-FEBDED203380}"/>
              </a:ext>
            </a:extLst>
          </p:cNvPr>
          <p:cNvSpPr>
            <a:spLocks noGrp="1"/>
          </p:cNvSpPr>
          <p:nvPr>
            <p:ph idx="1"/>
          </p:nvPr>
        </p:nvSpPr>
        <p:spPr>
          <a:xfrm>
            <a:off x="8393630" y="1887405"/>
            <a:ext cx="3090672" cy="4224528"/>
          </a:xfrm>
        </p:spPr>
        <p:txBody>
          <a:bodyPr>
            <a:normAutofit/>
          </a:bodyPr>
          <a:lstStyle/>
          <a:p>
            <a:pPr marL="0" indent="0">
              <a:buNone/>
            </a:pPr>
            <a:endParaRPr lang="en-GB" sz="1600" dirty="0">
              <a:solidFill>
                <a:schemeClr val="bg1"/>
              </a:solidFill>
            </a:endParaRPr>
          </a:p>
          <a:p>
            <a:pPr marL="0" indent="0">
              <a:buNone/>
            </a:pPr>
            <a:endParaRPr lang="en-GB" sz="1600" dirty="0">
              <a:solidFill>
                <a:schemeClr val="bg1"/>
              </a:solidFill>
            </a:endParaRPr>
          </a:p>
          <a:p>
            <a:pPr marL="0" indent="0">
              <a:buNone/>
            </a:pPr>
            <a:endParaRPr lang="en-GB" sz="1600" dirty="0">
              <a:solidFill>
                <a:schemeClr val="bg1"/>
              </a:solidFill>
            </a:endParaRPr>
          </a:p>
          <a:p>
            <a:pPr marL="0" indent="0">
              <a:buNone/>
            </a:pPr>
            <a:endParaRPr lang="en-GB" sz="1600" dirty="0">
              <a:solidFill>
                <a:schemeClr val="bg1"/>
              </a:solidFill>
            </a:endParaRPr>
          </a:p>
          <a:p>
            <a:pPr marL="0" indent="0">
              <a:buNone/>
            </a:pPr>
            <a:endParaRPr lang="en-GB" sz="1600" dirty="0">
              <a:solidFill>
                <a:schemeClr val="bg1"/>
              </a:solidFill>
            </a:endParaRPr>
          </a:p>
          <a:p>
            <a:pPr marL="0" indent="0">
              <a:buNone/>
            </a:pPr>
            <a:endParaRPr lang="en-GB" sz="1600" dirty="0">
              <a:solidFill>
                <a:schemeClr val="bg1"/>
              </a:solidFill>
            </a:endParaRPr>
          </a:p>
          <a:p>
            <a:pPr marL="0" indent="0">
              <a:buNone/>
            </a:pPr>
            <a:r>
              <a:rPr lang="en-GB" sz="1600" dirty="0">
                <a:solidFill>
                  <a:schemeClr val="bg1"/>
                </a:solidFill>
              </a:rPr>
              <a:t>Name: Ricses Martinez Dacuyan</a:t>
            </a:r>
          </a:p>
          <a:p>
            <a:pPr marL="0" indent="0">
              <a:buNone/>
            </a:pPr>
            <a:r>
              <a:rPr lang="en-GB" sz="1600" dirty="0">
                <a:solidFill>
                  <a:schemeClr val="bg1"/>
                </a:solidFill>
              </a:rPr>
              <a:t>Student ID: 2438233</a:t>
            </a:r>
          </a:p>
          <a:p>
            <a:pPr marL="0" indent="0">
              <a:buNone/>
            </a:pPr>
            <a:r>
              <a:rPr lang="en-GB" sz="1600" dirty="0">
                <a:solidFill>
                  <a:schemeClr val="bg1"/>
                </a:solidFill>
              </a:rPr>
              <a:t>LCLM4006 ENTERPRISE &amp; ENTREPRENEURSHIP</a:t>
            </a:r>
          </a:p>
          <a:p>
            <a:pPr marL="0" indent="0">
              <a:buNone/>
            </a:pPr>
            <a:r>
              <a:rPr lang="en-GB" sz="1600" dirty="0">
                <a:solidFill>
                  <a:schemeClr val="bg1"/>
                </a:solidFill>
              </a:rPr>
              <a:t>Lecturer: Charles </a:t>
            </a:r>
            <a:r>
              <a:rPr lang="en-GB" sz="1600" dirty="0" err="1">
                <a:solidFill>
                  <a:schemeClr val="bg1"/>
                </a:solidFill>
              </a:rPr>
              <a:t>Obinwa</a:t>
            </a:r>
            <a:endParaRPr lang="en-GB" sz="1600" dirty="0">
              <a:solidFill>
                <a:schemeClr val="bg1"/>
              </a:solidFill>
            </a:endParaRPr>
          </a:p>
        </p:txBody>
      </p:sp>
      <p:sp>
        <p:nvSpPr>
          <p:cNvPr id="8" name="TextBox 7">
            <a:extLst>
              <a:ext uri="{FF2B5EF4-FFF2-40B4-BE49-F238E27FC236}">
                <a16:creationId xmlns:a16="http://schemas.microsoft.com/office/drawing/2014/main" id="{51EB4D33-951F-3197-6E1B-80609C90425E}"/>
              </a:ext>
            </a:extLst>
          </p:cNvPr>
          <p:cNvSpPr txBox="1"/>
          <p:nvPr/>
        </p:nvSpPr>
        <p:spPr>
          <a:xfrm>
            <a:off x="5808764" y="6488668"/>
            <a:ext cx="1739900" cy="369332"/>
          </a:xfrm>
          <a:prstGeom prst="rect">
            <a:avLst/>
          </a:prstGeom>
          <a:noFill/>
        </p:spPr>
        <p:txBody>
          <a:bodyPr wrap="none" rtlCol="0">
            <a:spAutoFit/>
          </a:bodyPr>
          <a:lstStyle/>
          <a:p>
            <a:r>
              <a:rPr lang="en-GB" dirty="0">
                <a:solidFill>
                  <a:schemeClr val="tx2">
                    <a:lumMod val="50000"/>
                    <a:lumOff val="50000"/>
                  </a:schemeClr>
                </a:solidFill>
              </a:rPr>
              <a:t>CHATGPT, 2026</a:t>
            </a:r>
          </a:p>
        </p:txBody>
      </p:sp>
    </p:spTree>
    <p:extLst>
      <p:ext uri="{BB962C8B-B14F-4D97-AF65-F5344CB8AC3E}">
        <p14:creationId xmlns:p14="http://schemas.microsoft.com/office/powerpoint/2010/main" val="38321914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3B3D315-2706-4149-873C-331EDFAFE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FD371A-2BB3-3261-7270-DF508CE40B1B}"/>
              </a:ext>
            </a:extLst>
          </p:cNvPr>
          <p:cNvSpPr>
            <a:spLocks noGrp="1"/>
          </p:cNvSpPr>
          <p:nvPr>
            <p:ph type="title"/>
          </p:nvPr>
        </p:nvSpPr>
        <p:spPr>
          <a:xfrm>
            <a:off x="1251678" y="949642"/>
            <a:ext cx="4882422" cy="1492132"/>
          </a:xfrm>
        </p:spPr>
        <p:txBody>
          <a:bodyPr>
            <a:normAutofit/>
          </a:bodyPr>
          <a:lstStyle/>
          <a:p>
            <a:r>
              <a:rPr lang="en-GB" dirty="0"/>
              <a:t>Table of contents</a:t>
            </a:r>
          </a:p>
        </p:txBody>
      </p:sp>
      <p:sp>
        <p:nvSpPr>
          <p:cNvPr id="12" name="Rectangle 11">
            <a:extLst>
              <a:ext uri="{FF2B5EF4-FFF2-40B4-BE49-F238E27FC236}">
                <a16:creationId xmlns:a16="http://schemas.microsoft.com/office/drawing/2014/main" id="{8D04E398-086D-467C-B390-9F9079FA7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8C8635FF-B9DD-CA2B-F18A-8979D68BF37E}"/>
              </a:ext>
            </a:extLst>
          </p:cNvPr>
          <p:cNvSpPr>
            <a:spLocks noGrp="1"/>
          </p:cNvSpPr>
          <p:nvPr>
            <p:ph idx="1"/>
          </p:nvPr>
        </p:nvSpPr>
        <p:spPr>
          <a:xfrm>
            <a:off x="1251678" y="2667000"/>
            <a:ext cx="4964065" cy="3212592"/>
          </a:xfrm>
        </p:spPr>
        <p:txBody>
          <a:bodyPr>
            <a:normAutofit fontScale="85000" lnSpcReduction="20000"/>
          </a:bodyPr>
          <a:lstStyle/>
          <a:p>
            <a:pPr>
              <a:lnSpc>
                <a:spcPct val="100000"/>
              </a:lnSpc>
            </a:pPr>
            <a:r>
              <a:rPr lang="en-GB" sz="2200" dirty="0">
                <a:solidFill>
                  <a:schemeClr val="tx1">
                    <a:lumMod val="85000"/>
                    <a:lumOff val="15000"/>
                  </a:schemeClr>
                </a:solidFill>
                <a:latin typeface="Söhne"/>
              </a:rPr>
              <a:t>Introduction</a:t>
            </a:r>
          </a:p>
          <a:p>
            <a:pPr>
              <a:lnSpc>
                <a:spcPct val="100000"/>
              </a:lnSpc>
            </a:pPr>
            <a:r>
              <a:rPr lang="en-GB" sz="2200" dirty="0">
                <a:solidFill>
                  <a:schemeClr val="tx1">
                    <a:lumMod val="85000"/>
                    <a:lumOff val="15000"/>
                  </a:schemeClr>
                </a:solidFill>
                <a:latin typeface="Söhne"/>
              </a:rPr>
              <a:t>Overview of the Business</a:t>
            </a:r>
          </a:p>
          <a:p>
            <a:pPr>
              <a:lnSpc>
                <a:spcPct val="100000"/>
              </a:lnSpc>
            </a:pPr>
            <a:r>
              <a:rPr lang="en-GB" sz="2200" dirty="0">
                <a:solidFill>
                  <a:schemeClr val="tx1">
                    <a:lumMod val="85000"/>
                    <a:lumOff val="15000"/>
                  </a:schemeClr>
                </a:solidFill>
                <a:latin typeface="Söhne"/>
              </a:rPr>
              <a:t>Legal Format</a:t>
            </a:r>
          </a:p>
          <a:p>
            <a:pPr>
              <a:lnSpc>
                <a:spcPct val="100000"/>
              </a:lnSpc>
            </a:pPr>
            <a:r>
              <a:rPr lang="en-GB" sz="2200" dirty="0">
                <a:solidFill>
                  <a:schemeClr val="tx1">
                    <a:lumMod val="85000"/>
                    <a:lumOff val="15000"/>
                  </a:schemeClr>
                </a:solidFill>
                <a:latin typeface="Söhne"/>
              </a:rPr>
              <a:t>Management Structure</a:t>
            </a:r>
          </a:p>
          <a:p>
            <a:pPr>
              <a:lnSpc>
                <a:spcPct val="100000"/>
              </a:lnSpc>
            </a:pPr>
            <a:r>
              <a:rPr lang="en-GB" sz="2200" dirty="0">
                <a:solidFill>
                  <a:schemeClr val="tx1">
                    <a:lumMod val="85000"/>
                    <a:lumOff val="15000"/>
                  </a:schemeClr>
                </a:solidFill>
                <a:latin typeface="Söhne"/>
              </a:rPr>
              <a:t>Organisational Chart</a:t>
            </a:r>
          </a:p>
          <a:p>
            <a:pPr>
              <a:lnSpc>
                <a:spcPct val="100000"/>
              </a:lnSpc>
            </a:pPr>
            <a:r>
              <a:rPr lang="en-GB" sz="2200" dirty="0">
                <a:solidFill>
                  <a:schemeClr val="tx1">
                    <a:lumMod val="85000"/>
                    <a:lumOff val="15000"/>
                  </a:schemeClr>
                </a:solidFill>
                <a:latin typeface="Söhne"/>
              </a:rPr>
              <a:t>PESTLE Analysis</a:t>
            </a:r>
          </a:p>
          <a:p>
            <a:pPr>
              <a:lnSpc>
                <a:spcPct val="100000"/>
              </a:lnSpc>
            </a:pPr>
            <a:r>
              <a:rPr lang="en-GB" sz="2200" dirty="0">
                <a:solidFill>
                  <a:schemeClr val="tx1">
                    <a:lumMod val="85000"/>
                    <a:lumOff val="15000"/>
                  </a:schemeClr>
                </a:solidFill>
                <a:latin typeface="Söhne"/>
              </a:rPr>
              <a:t>Marketing Approach and USP</a:t>
            </a:r>
          </a:p>
          <a:p>
            <a:pPr>
              <a:lnSpc>
                <a:spcPct val="100000"/>
              </a:lnSpc>
            </a:pPr>
            <a:r>
              <a:rPr lang="en-GB" sz="2200" dirty="0">
                <a:solidFill>
                  <a:schemeClr val="tx1">
                    <a:lumMod val="85000"/>
                    <a:lumOff val="15000"/>
                  </a:schemeClr>
                </a:solidFill>
                <a:latin typeface="Söhne"/>
              </a:rPr>
              <a:t>Start-up and Fixed Costs</a:t>
            </a:r>
          </a:p>
          <a:p>
            <a:pPr>
              <a:lnSpc>
                <a:spcPct val="100000"/>
              </a:lnSpc>
            </a:pPr>
            <a:r>
              <a:rPr lang="en-GB" sz="2200" dirty="0">
                <a:solidFill>
                  <a:schemeClr val="tx1">
                    <a:lumMod val="85000"/>
                    <a:lumOff val="15000"/>
                  </a:schemeClr>
                </a:solidFill>
                <a:latin typeface="Söhne"/>
              </a:rPr>
              <a:t>Variable Costs</a:t>
            </a:r>
          </a:p>
          <a:p>
            <a:pPr>
              <a:lnSpc>
                <a:spcPct val="100000"/>
              </a:lnSpc>
            </a:pPr>
            <a:r>
              <a:rPr lang="en-GB" sz="2200" dirty="0">
                <a:solidFill>
                  <a:schemeClr val="tx1">
                    <a:lumMod val="85000"/>
                    <a:lumOff val="15000"/>
                  </a:schemeClr>
                </a:solidFill>
                <a:latin typeface="Söhne"/>
              </a:rPr>
              <a:t>Cash Flow</a:t>
            </a:r>
            <a:endParaRPr lang="en-GB" sz="1400" dirty="0">
              <a:solidFill>
                <a:schemeClr val="tx1">
                  <a:lumMod val="85000"/>
                  <a:lumOff val="15000"/>
                </a:schemeClr>
              </a:solidFill>
            </a:endParaRPr>
          </a:p>
        </p:txBody>
      </p:sp>
      <p:sp>
        <p:nvSpPr>
          <p:cNvPr id="14" name="Freeform 6">
            <a:extLst>
              <a:ext uri="{FF2B5EF4-FFF2-40B4-BE49-F238E27FC236}">
                <a16:creationId xmlns:a16="http://schemas.microsoft.com/office/drawing/2014/main" id="{20E344BB-E23E-4198-B2C7-8E752C6A9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90140" y="61344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txBody>
          <a:bodyPr/>
          <a:lstStyle/>
          <a:p>
            <a:endParaRPr lang="en-GB"/>
          </a:p>
        </p:txBody>
      </p:sp>
      <p:pic>
        <p:nvPicPr>
          <p:cNvPr id="7" name="Graphic 6" descr="Money">
            <a:extLst>
              <a:ext uri="{FF2B5EF4-FFF2-40B4-BE49-F238E27FC236}">
                <a16:creationId xmlns:a16="http://schemas.microsoft.com/office/drawing/2014/main" id="{CFBA41FE-1894-886B-C0E5-D8B3F88F9BE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73693" y="824132"/>
            <a:ext cx="4068467" cy="4068467"/>
          </a:xfrm>
          <a:prstGeom prst="rect">
            <a:avLst/>
          </a:prstGeom>
        </p:spPr>
      </p:pic>
    </p:spTree>
    <p:extLst>
      <p:ext uri="{BB962C8B-B14F-4D97-AF65-F5344CB8AC3E}">
        <p14:creationId xmlns:p14="http://schemas.microsoft.com/office/powerpoint/2010/main" val="105180609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1AD2D028-9106-9326-CB9E-F67BF4EBD6A2}"/>
              </a:ext>
            </a:extLst>
          </p:cNvPr>
          <p:cNvSpPr/>
          <p:nvPr/>
        </p:nvSpPr>
        <p:spPr>
          <a:xfrm>
            <a:off x="1052386" y="1491582"/>
            <a:ext cx="3014247" cy="3593591"/>
          </a:xfrm>
          <a:prstGeom prst="rect">
            <a:avLst/>
          </a:prstGeom>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800" b="1" dirty="0">
              <a:solidFill>
                <a:schemeClr val="tx2">
                  <a:lumMod val="90000"/>
                  <a:lumOff val="10000"/>
                </a:schemeClr>
              </a:solidFill>
            </a:endParaRPr>
          </a:p>
          <a:p>
            <a:pPr algn="ctr"/>
            <a:r>
              <a:rPr lang="en-GB" sz="2800" b="1" dirty="0">
                <a:solidFill>
                  <a:schemeClr val="tx2">
                    <a:lumMod val="90000"/>
                    <a:lumOff val="10000"/>
                  </a:schemeClr>
                </a:solidFill>
              </a:rPr>
              <a:t>Personal Experiences</a:t>
            </a:r>
          </a:p>
          <a:p>
            <a:pPr algn="ctr"/>
            <a:endParaRPr lang="en-GB" sz="2800" b="1" dirty="0">
              <a:solidFill>
                <a:schemeClr val="tx2">
                  <a:lumMod val="90000"/>
                  <a:lumOff val="10000"/>
                </a:schemeClr>
              </a:solidFill>
            </a:endParaRPr>
          </a:p>
          <a:p>
            <a:pPr algn="ctr"/>
            <a:r>
              <a:rPr lang="en-GB" sz="2400" dirty="0">
                <a:solidFill>
                  <a:schemeClr val="tx2">
                    <a:lumMod val="90000"/>
                    <a:lumOff val="10000"/>
                  </a:schemeClr>
                </a:solidFill>
              </a:rPr>
              <a:t>Floor Waiter</a:t>
            </a:r>
          </a:p>
          <a:p>
            <a:pPr algn="ctr"/>
            <a:r>
              <a:rPr lang="en-GB" sz="2400" dirty="0">
                <a:solidFill>
                  <a:schemeClr val="tx2">
                    <a:lumMod val="90000"/>
                    <a:lumOff val="10000"/>
                  </a:schemeClr>
                </a:solidFill>
              </a:rPr>
              <a:t>Restaurant Supervisor</a:t>
            </a:r>
          </a:p>
          <a:p>
            <a:pPr algn="ctr"/>
            <a:r>
              <a:rPr lang="en-GB" sz="2400" dirty="0">
                <a:solidFill>
                  <a:schemeClr val="tx2">
                    <a:lumMod val="90000"/>
                    <a:lumOff val="10000"/>
                  </a:schemeClr>
                </a:solidFill>
              </a:rPr>
              <a:t>F&amp;B Coordinator</a:t>
            </a:r>
          </a:p>
          <a:p>
            <a:pPr algn="ctr"/>
            <a:r>
              <a:rPr lang="en-GB" sz="2400" dirty="0">
                <a:solidFill>
                  <a:schemeClr val="tx2">
                    <a:lumMod val="90000"/>
                    <a:lumOff val="10000"/>
                  </a:schemeClr>
                </a:solidFill>
              </a:rPr>
              <a:t>Dept. Supervisor</a:t>
            </a:r>
          </a:p>
          <a:p>
            <a:pPr algn="ctr"/>
            <a:endParaRPr lang="en-GB" dirty="0"/>
          </a:p>
        </p:txBody>
      </p:sp>
      <p:sp>
        <p:nvSpPr>
          <p:cNvPr id="10" name="Rectangle 9">
            <a:extLst>
              <a:ext uri="{FF2B5EF4-FFF2-40B4-BE49-F238E27FC236}">
                <a16:creationId xmlns:a16="http://schemas.microsoft.com/office/drawing/2014/main" id="{7B09E940-473B-25C7-AB89-E5895D8A43FE}"/>
              </a:ext>
            </a:extLst>
          </p:cNvPr>
          <p:cNvSpPr/>
          <p:nvPr/>
        </p:nvSpPr>
        <p:spPr>
          <a:xfrm>
            <a:off x="4796253" y="1491582"/>
            <a:ext cx="3014247" cy="3593591"/>
          </a:xfrm>
          <a:prstGeom prst="rect">
            <a:avLst/>
          </a:prstGeom>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sz="2800" b="1" dirty="0">
              <a:solidFill>
                <a:schemeClr val="tx2">
                  <a:lumMod val="90000"/>
                  <a:lumOff val="10000"/>
                </a:schemeClr>
              </a:solidFill>
            </a:endParaRPr>
          </a:p>
          <a:p>
            <a:pPr algn="ctr"/>
            <a:r>
              <a:rPr lang="en-GB" sz="2800" b="1" dirty="0">
                <a:solidFill>
                  <a:schemeClr val="tx2">
                    <a:lumMod val="90000"/>
                    <a:lumOff val="10000"/>
                  </a:schemeClr>
                </a:solidFill>
              </a:rPr>
              <a:t>Vision</a:t>
            </a:r>
          </a:p>
          <a:p>
            <a:pPr algn="ctr"/>
            <a:endParaRPr lang="en-GB" sz="2400" b="1" dirty="0">
              <a:solidFill>
                <a:schemeClr val="tx2">
                  <a:lumMod val="90000"/>
                  <a:lumOff val="10000"/>
                </a:schemeClr>
              </a:solidFill>
            </a:endParaRPr>
          </a:p>
          <a:p>
            <a:pPr algn="ctr"/>
            <a:endParaRPr lang="en-GB" sz="2400" b="1" dirty="0">
              <a:solidFill>
                <a:schemeClr val="tx2">
                  <a:lumMod val="90000"/>
                  <a:lumOff val="10000"/>
                </a:schemeClr>
              </a:solidFill>
            </a:endParaRPr>
          </a:p>
          <a:p>
            <a:pPr algn="ctr"/>
            <a:r>
              <a:rPr lang="en-GB" sz="2400" dirty="0">
                <a:solidFill>
                  <a:schemeClr val="tx2">
                    <a:lumMod val="90000"/>
                    <a:lumOff val="10000"/>
                  </a:schemeClr>
                </a:solidFill>
              </a:rPr>
              <a:t>Connecting hospitality to retail industry</a:t>
            </a:r>
            <a:endParaRPr lang="en-GB" sz="2000" dirty="0">
              <a:solidFill>
                <a:schemeClr val="tx2">
                  <a:lumMod val="90000"/>
                  <a:lumOff val="10000"/>
                </a:schemeClr>
              </a:solidFill>
            </a:endParaRPr>
          </a:p>
        </p:txBody>
      </p:sp>
      <p:sp>
        <p:nvSpPr>
          <p:cNvPr id="11" name="Rectangle 10">
            <a:extLst>
              <a:ext uri="{FF2B5EF4-FFF2-40B4-BE49-F238E27FC236}">
                <a16:creationId xmlns:a16="http://schemas.microsoft.com/office/drawing/2014/main" id="{E50942AC-F646-2113-A3AC-BC95BB0611FF}"/>
              </a:ext>
            </a:extLst>
          </p:cNvPr>
          <p:cNvSpPr/>
          <p:nvPr/>
        </p:nvSpPr>
        <p:spPr>
          <a:xfrm>
            <a:off x="8615045" y="1491582"/>
            <a:ext cx="3014247" cy="3593591"/>
          </a:xfrm>
          <a:prstGeom prst="rect">
            <a:avLst/>
          </a:prstGeom>
          <a:ln>
            <a:solidFill>
              <a:schemeClr val="tx2">
                <a:lumMod val="90000"/>
                <a:lumOff val="1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sz="2800" b="1" dirty="0">
              <a:solidFill>
                <a:schemeClr val="tx2">
                  <a:lumMod val="90000"/>
                  <a:lumOff val="10000"/>
                </a:schemeClr>
              </a:solidFill>
            </a:endParaRPr>
          </a:p>
          <a:p>
            <a:pPr algn="ctr"/>
            <a:r>
              <a:rPr lang="en-GB" sz="2800" b="1" dirty="0">
                <a:solidFill>
                  <a:schemeClr val="tx2">
                    <a:lumMod val="90000"/>
                    <a:lumOff val="10000"/>
                  </a:schemeClr>
                </a:solidFill>
              </a:rPr>
              <a:t>Role</a:t>
            </a:r>
          </a:p>
          <a:p>
            <a:pPr algn="ctr"/>
            <a:endParaRPr lang="en-GB" sz="2800" b="1" dirty="0">
              <a:solidFill>
                <a:schemeClr val="tx2">
                  <a:lumMod val="90000"/>
                  <a:lumOff val="10000"/>
                </a:schemeClr>
              </a:solidFill>
            </a:endParaRPr>
          </a:p>
          <a:p>
            <a:pPr algn="ctr"/>
            <a:endParaRPr lang="en-GB" sz="2800" b="1" dirty="0">
              <a:solidFill>
                <a:schemeClr val="tx2">
                  <a:lumMod val="90000"/>
                  <a:lumOff val="10000"/>
                </a:schemeClr>
              </a:solidFill>
            </a:endParaRPr>
          </a:p>
          <a:p>
            <a:pPr algn="ctr"/>
            <a:r>
              <a:rPr lang="en-GB" sz="2400" dirty="0">
                <a:solidFill>
                  <a:schemeClr val="tx2">
                    <a:lumMod val="90000"/>
                    <a:lumOff val="10000"/>
                  </a:schemeClr>
                </a:solidFill>
              </a:rPr>
              <a:t>Ceo/ Owner</a:t>
            </a:r>
            <a:endParaRPr lang="en-GB" sz="2000" dirty="0">
              <a:solidFill>
                <a:schemeClr val="tx2">
                  <a:lumMod val="90000"/>
                  <a:lumOff val="10000"/>
                </a:schemeClr>
              </a:solidFill>
            </a:endParaRPr>
          </a:p>
          <a:p>
            <a:pPr algn="ctr"/>
            <a:endParaRPr lang="en-GB" sz="2800" b="1" dirty="0">
              <a:solidFill>
                <a:schemeClr val="tx2">
                  <a:lumMod val="90000"/>
                  <a:lumOff val="10000"/>
                </a:schemeClr>
              </a:solidFill>
            </a:endParaRPr>
          </a:p>
          <a:p>
            <a:pPr algn="ctr"/>
            <a:endParaRPr lang="en-GB" dirty="0"/>
          </a:p>
        </p:txBody>
      </p:sp>
      <p:sp>
        <p:nvSpPr>
          <p:cNvPr id="12" name="Title 1">
            <a:extLst>
              <a:ext uri="{FF2B5EF4-FFF2-40B4-BE49-F238E27FC236}">
                <a16:creationId xmlns:a16="http://schemas.microsoft.com/office/drawing/2014/main" id="{7537E840-84E8-93FA-EBCE-D159E16BDA17}"/>
              </a:ext>
            </a:extLst>
          </p:cNvPr>
          <p:cNvSpPr>
            <a:spLocks noGrp="1"/>
          </p:cNvSpPr>
          <p:nvPr>
            <p:ph type="title"/>
          </p:nvPr>
        </p:nvSpPr>
        <p:spPr>
          <a:xfrm>
            <a:off x="1251678" y="382385"/>
            <a:ext cx="10178322" cy="1492132"/>
          </a:xfrm>
        </p:spPr>
        <p:txBody>
          <a:bodyPr/>
          <a:lstStyle/>
          <a:p>
            <a:r>
              <a:rPr lang="en-GB" dirty="0"/>
              <a:t>introduction</a:t>
            </a:r>
          </a:p>
        </p:txBody>
      </p:sp>
    </p:spTree>
    <p:extLst>
      <p:ext uri="{BB962C8B-B14F-4D97-AF65-F5344CB8AC3E}">
        <p14:creationId xmlns:p14="http://schemas.microsoft.com/office/powerpoint/2010/main" val="3551827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Fruits and vegetables in bags">
            <a:extLst>
              <a:ext uri="{FF2B5EF4-FFF2-40B4-BE49-F238E27FC236}">
                <a16:creationId xmlns:a16="http://schemas.microsoft.com/office/drawing/2014/main" id="{64BB060B-A70D-1962-B8BD-3B1BFA20359F}"/>
              </a:ext>
            </a:extLst>
          </p:cNvPr>
          <p:cNvPicPr>
            <a:picLocks noChangeAspect="1"/>
          </p:cNvPicPr>
          <p:nvPr/>
        </p:nvPicPr>
        <p:blipFill>
          <a:blip r:embed="rId3"/>
          <a:srcRect b="15730"/>
          <a:stretch>
            <a:fillRect/>
          </a:stretch>
        </p:blipFill>
        <p:spPr>
          <a:xfrm>
            <a:off x="20" y="10"/>
            <a:ext cx="12191980" cy="6857990"/>
          </a:xfrm>
          <a:prstGeom prst="rect">
            <a:avLst/>
          </a:prstGeom>
        </p:spPr>
      </p:pic>
      <p:sp>
        <p:nvSpPr>
          <p:cNvPr id="22" name="Freeform: Shape 21">
            <a:extLst>
              <a:ext uri="{FF2B5EF4-FFF2-40B4-BE49-F238E27FC236}">
                <a16:creationId xmlns:a16="http://schemas.microsoft.com/office/drawing/2014/main" id="{0151AADE-3190-40C1-806A-ED3744263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9613" y="0"/>
            <a:ext cx="11482387" cy="6858000"/>
          </a:xfrm>
          <a:custGeom>
            <a:avLst/>
            <a:gdLst>
              <a:gd name="connsiteX0" fmla="*/ 0 w 11482387"/>
              <a:gd name="connsiteY0" fmla="*/ 0 h 6858000"/>
              <a:gd name="connsiteX1" fmla="*/ 11482387 w 11482387"/>
              <a:gd name="connsiteY1" fmla="*/ 0 h 6858000"/>
              <a:gd name="connsiteX2" fmla="*/ 11482387 w 11482387"/>
              <a:gd name="connsiteY2" fmla="*/ 6858000 h 6858000"/>
              <a:gd name="connsiteX3" fmla="*/ 0 w 11482387"/>
              <a:gd name="connsiteY3" fmla="*/ 6858000 h 6858000"/>
              <a:gd name="connsiteX4" fmla="*/ 1587 w 11482387"/>
              <a:gd name="connsiteY4" fmla="*/ 6789738 h 6858000"/>
              <a:gd name="connsiteX5" fmla="*/ 9525 w 11482387"/>
              <a:gd name="connsiteY5" fmla="*/ 6729413 h 6858000"/>
              <a:gd name="connsiteX6" fmla="*/ 20637 w 11482387"/>
              <a:gd name="connsiteY6" fmla="*/ 6677025 h 6858000"/>
              <a:gd name="connsiteX7" fmla="*/ 34925 w 11482387"/>
              <a:gd name="connsiteY7" fmla="*/ 6630988 h 6858000"/>
              <a:gd name="connsiteX8" fmla="*/ 50800 w 11482387"/>
              <a:gd name="connsiteY8" fmla="*/ 6589713 h 6858000"/>
              <a:gd name="connsiteX9" fmla="*/ 69850 w 11482387"/>
              <a:gd name="connsiteY9" fmla="*/ 6553200 h 6858000"/>
              <a:gd name="connsiteX10" fmla="*/ 88900 w 11482387"/>
              <a:gd name="connsiteY10" fmla="*/ 6515100 h 6858000"/>
              <a:gd name="connsiteX11" fmla="*/ 107950 w 11482387"/>
              <a:gd name="connsiteY11" fmla="*/ 6477000 h 6858000"/>
              <a:gd name="connsiteX12" fmla="*/ 123825 w 11482387"/>
              <a:gd name="connsiteY12" fmla="*/ 6440488 h 6858000"/>
              <a:gd name="connsiteX13" fmla="*/ 139700 w 11482387"/>
              <a:gd name="connsiteY13" fmla="*/ 6399213 h 6858000"/>
              <a:gd name="connsiteX14" fmla="*/ 155575 w 11482387"/>
              <a:gd name="connsiteY14" fmla="*/ 6353175 h 6858000"/>
              <a:gd name="connsiteX15" fmla="*/ 166687 w 11482387"/>
              <a:gd name="connsiteY15" fmla="*/ 6300788 h 6858000"/>
              <a:gd name="connsiteX16" fmla="*/ 173037 w 11482387"/>
              <a:gd name="connsiteY16" fmla="*/ 6240463 h 6858000"/>
              <a:gd name="connsiteX17" fmla="*/ 176212 w 11482387"/>
              <a:gd name="connsiteY17" fmla="*/ 6172200 h 6858000"/>
              <a:gd name="connsiteX18" fmla="*/ 173037 w 11482387"/>
              <a:gd name="connsiteY18" fmla="*/ 6103938 h 6858000"/>
              <a:gd name="connsiteX19" fmla="*/ 166687 w 11482387"/>
              <a:gd name="connsiteY19" fmla="*/ 6043613 h 6858000"/>
              <a:gd name="connsiteX20" fmla="*/ 155575 w 11482387"/>
              <a:gd name="connsiteY20" fmla="*/ 5991225 h 6858000"/>
              <a:gd name="connsiteX21" fmla="*/ 139700 w 11482387"/>
              <a:gd name="connsiteY21" fmla="*/ 5945188 h 6858000"/>
              <a:gd name="connsiteX22" fmla="*/ 123825 w 11482387"/>
              <a:gd name="connsiteY22" fmla="*/ 5903913 h 6858000"/>
              <a:gd name="connsiteX23" fmla="*/ 107950 w 11482387"/>
              <a:gd name="connsiteY23" fmla="*/ 5867400 h 6858000"/>
              <a:gd name="connsiteX24" fmla="*/ 88900 w 11482387"/>
              <a:gd name="connsiteY24" fmla="*/ 5829300 h 6858000"/>
              <a:gd name="connsiteX25" fmla="*/ 69850 w 11482387"/>
              <a:gd name="connsiteY25" fmla="*/ 5791200 h 6858000"/>
              <a:gd name="connsiteX26" fmla="*/ 50800 w 11482387"/>
              <a:gd name="connsiteY26" fmla="*/ 5754688 h 6858000"/>
              <a:gd name="connsiteX27" fmla="*/ 34925 w 11482387"/>
              <a:gd name="connsiteY27" fmla="*/ 5713413 h 6858000"/>
              <a:gd name="connsiteX28" fmla="*/ 20637 w 11482387"/>
              <a:gd name="connsiteY28" fmla="*/ 5667375 h 6858000"/>
              <a:gd name="connsiteX29" fmla="*/ 9525 w 11482387"/>
              <a:gd name="connsiteY29" fmla="*/ 5614988 h 6858000"/>
              <a:gd name="connsiteX30" fmla="*/ 1587 w 11482387"/>
              <a:gd name="connsiteY30" fmla="*/ 5554663 h 6858000"/>
              <a:gd name="connsiteX31" fmla="*/ 0 w 11482387"/>
              <a:gd name="connsiteY31" fmla="*/ 5486400 h 6858000"/>
              <a:gd name="connsiteX32" fmla="*/ 1587 w 11482387"/>
              <a:gd name="connsiteY32" fmla="*/ 5418138 h 6858000"/>
              <a:gd name="connsiteX33" fmla="*/ 9525 w 11482387"/>
              <a:gd name="connsiteY33" fmla="*/ 5357813 h 6858000"/>
              <a:gd name="connsiteX34" fmla="*/ 20637 w 11482387"/>
              <a:gd name="connsiteY34" fmla="*/ 5305425 h 6858000"/>
              <a:gd name="connsiteX35" fmla="*/ 34925 w 11482387"/>
              <a:gd name="connsiteY35" fmla="*/ 5259388 h 6858000"/>
              <a:gd name="connsiteX36" fmla="*/ 50800 w 11482387"/>
              <a:gd name="connsiteY36" fmla="*/ 5218113 h 6858000"/>
              <a:gd name="connsiteX37" fmla="*/ 69850 w 11482387"/>
              <a:gd name="connsiteY37" fmla="*/ 5181600 h 6858000"/>
              <a:gd name="connsiteX38" fmla="*/ 88900 w 11482387"/>
              <a:gd name="connsiteY38" fmla="*/ 5143500 h 6858000"/>
              <a:gd name="connsiteX39" fmla="*/ 107950 w 11482387"/>
              <a:gd name="connsiteY39" fmla="*/ 5105400 h 6858000"/>
              <a:gd name="connsiteX40" fmla="*/ 123825 w 11482387"/>
              <a:gd name="connsiteY40" fmla="*/ 5068888 h 6858000"/>
              <a:gd name="connsiteX41" fmla="*/ 139700 w 11482387"/>
              <a:gd name="connsiteY41" fmla="*/ 5027613 h 6858000"/>
              <a:gd name="connsiteX42" fmla="*/ 155575 w 11482387"/>
              <a:gd name="connsiteY42" fmla="*/ 4981575 h 6858000"/>
              <a:gd name="connsiteX43" fmla="*/ 166687 w 11482387"/>
              <a:gd name="connsiteY43" fmla="*/ 4929188 h 6858000"/>
              <a:gd name="connsiteX44" fmla="*/ 173037 w 11482387"/>
              <a:gd name="connsiteY44" fmla="*/ 4868863 h 6858000"/>
              <a:gd name="connsiteX45" fmla="*/ 176212 w 11482387"/>
              <a:gd name="connsiteY45" fmla="*/ 4800600 h 6858000"/>
              <a:gd name="connsiteX46" fmla="*/ 173037 w 11482387"/>
              <a:gd name="connsiteY46" fmla="*/ 4732338 h 6858000"/>
              <a:gd name="connsiteX47" fmla="*/ 166687 w 11482387"/>
              <a:gd name="connsiteY47" fmla="*/ 4672013 h 6858000"/>
              <a:gd name="connsiteX48" fmla="*/ 155575 w 11482387"/>
              <a:gd name="connsiteY48" fmla="*/ 4619625 h 6858000"/>
              <a:gd name="connsiteX49" fmla="*/ 139700 w 11482387"/>
              <a:gd name="connsiteY49" fmla="*/ 4573588 h 6858000"/>
              <a:gd name="connsiteX50" fmla="*/ 123825 w 11482387"/>
              <a:gd name="connsiteY50" fmla="*/ 4532313 h 6858000"/>
              <a:gd name="connsiteX51" fmla="*/ 107950 w 11482387"/>
              <a:gd name="connsiteY51" fmla="*/ 4495800 h 6858000"/>
              <a:gd name="connsiteX52" fmla="*/ 69850 w 11482387"/>
              <a:gd name="connsiteY52" fmla="*/ 4419600 h 6858000"/>
              <a:gd name="connsiteX53" fmla="*/ 50800 w 11482387"/>
              <a:gd name="connsiteY53" fmla="*/ 4383088 h 6858000"/>
              <a:gd name="connsiteX54" fmla="*/ 34925 w 11482387"/>
              <a:gd name="connsiteY54" fmla="*/ 4341813 h 6858000"/>
              <a:gd name="connsiteX55" fmla="*/ 20637 w 11482387"/>
              <a:gd name="connsiteY55" fmla="*/ 4295775 h 6858000"/>
              <a:gd name="connsiteX56" fmla="*/ 9525 w 11482387"/>
              <a:gd name="connsiteY56" fmla="*/ 4243388 h 6858000"/>
              <a:gd name="connsiteX57" fmla="*/ 1587 w 11482387"/>
              <a:gd name="connsiteY57" fmla="*/ 4183063 h 6858000"/>
              <a:gd name="connsiteX58" fmla="*/ 0 w 11482387"/>
              <a:gd name="connsiteY58" fmla="*/ 4114800 h 6858000"/>
              <a:gd name="connsiteX59" fmla="*/ 1587 w 11482387"/>
              <a:gd name="connsiteY59" fmla="*/ 4046538 h 6858000"/>
              <a:gd name="connsiteX60" fmla="*/ 9525 w 11482387"/>
              <a:gd name="connsiteY60" fmla="*/ 3986213 h 6858000"/>
              <a:gd name="connsiteX61" fmla="*/ 20637 w 11482387"/>
              <a:gd name="connsiteY61" fmla="*/ 3933825 h 6858000"/>
              <a:gd name="connsiteX62" fmla="*/ 34925 w 11482387"/>
              <a:gd name="connsiteY62" fmla="*/ 3887788 h 6858000"/>
              <a:gd name="connsiteX63" fmla="*/ 50800 w 11482387"/>
              <a:gd name="connsiteY63" fmla="*/ 3846513 h 6858000"/>
              <a:gd name="connsiteX64" fmla="*/ 69850 w 11482387"/>
              <a:gd name="connsiteY64" fmla="*/ 3810000 h 6858000"/>
              <a:gd name="connsiteX65" fmla="*/ 88900 w 11482387"/>
              <a:gd name="connsiteY65" fmla="*/ 3771900 h 6858000"/>
              <a:gd name="connsiteX66" fmla="*/ 107950 w 11482387"/>
              <a:gd name="connsiteY66" fmla="*/ 3733800 h 6858000"/>
              <a:gd name="connsiteX67" fmla="*/ 123825 w 11482387"/>
              <a:gd name="connsiteY67" fmla="*/ 3697288 h 6858000"/>
              <a:gd name="connsiteX68" fmla="*/ 139700 w 11482387"/>
              <a:gd name="connsiteY68" fmla="*/ 3656013 h 6858000"/>
              <a:gd name="connsiteX69" fmla="*/ 155575 w 11482387"/>
              <a:gd name="connsiteY69" fmla="*/ 3609975 h 6858000"/>
              <a:gd name="connsiteX70" fmla="*/ 166687 w 11482387"/>
              <a:gd name="connsiteY70" fmla="*/ 3557588 h 6858000"/>
              <a:gd name="connsiteX71" fmla="*/ 173037 w 11482387"/>
              <a:gd name="connsiteY71" fmla="*/ 3497263 h 6858000"/>
              <a:gd name="connsiteX72" fmla="*/ 176212 w 11482387"/>
              <a:gd name="connsiteY72" fmla="*/ 3427413 h 6858000"/>
              <a:gd name="connsiteX73" fmla="*/ 173037 w 11482387"/>
              <a:gd name="connsiteY73" fmla="*/ 3360738 h 6858000"/>
              <a:gd name="connsiteX74" fmla="*/ 166687 w 11482387"/>
              <a:gd name="connsiteY74" fmla="*/ 3300413 h 6858000"/>
              <a:gd name="connsiteX75" fmla="*/ 155575 w 11482387"/>
              <a:gd name="connsiteY75" fmla="*/ 3248025 h 6858000"/>
              <a:gd name="connsiteX76" fmla="*/ 139700 w 11482387"/>
              <a:gd name="connsiteY76" fmla="*/ 3201988 h 6858000"/>
              <a:gd name="connsiteX77" fmla="*/ 123825 w 11482387"/>
              <a:gd name="connsiteY77" fmla="*/ 3160713 h 6858000"/>
              <a:gd name="connsiteX78" fmla="*/ 107950 w 11482387"/>
              <a:gd name="connsiteY78" fmla="*/ 3124200 h 6858000"/>
              <a:gd name="connsiteX79" fmla="*/ 88900 w 11482387"/>
              <a:gd name="connsiteY79" fmla="*/ 3086100 h 6858000"/>
              <a:gd name="connsiteX80" fmla="*/ 69850 w 11482387"/>
              <a:gd name="connsiteY80" fmla="*/ 3048000 h 6858000"/>
              <a:gd name="connsiteX81" fmla="*/ 50800 w 11482387"/>
              <a:gd name="connsiteY81" fmla="*/ 3011488 h 6858000"/>
              <a:gd name="connsiteX82" fmla="*/ 34925 w 11482387"/>
              <a:gd name="connsiteY82" fmla="*/ 2970213 h 6858000"/>
              <a:gd name="connsiteX83" fmla="*/ 20637 w 11482387"/>
              <a:gd name="connsiteY83" fmla="*/ 2924175 h 6858000"/>
              <a:gd name="connsiteX84" fmla="*/ 9525 w 11482387"/>
              <a:gd name="connsiteY84" fmla="*/ 2871788 h 6858000"/>
              <a:gd name="connsiteX85" fmla="*/ 1587 w 11482387"/>
              <a:gd name="connsiteY85" fmla="*/ 2811463 h 6858000"/>
              <a:gd name="connsiteX86" fmla="*/ 0 w 11482387"/>
              <a:gd name="connsiteY86" fmla="*/ 2743200 h 6858000"/>
              <a:gd name="connsiteX87" fmla="*/ 1587 w 11482387"/>
              <a:gd name="connsiteY87" fmla="*/ 2674938 h 6858000"/>
              <a:gd name="connsiteX88" fmla="*/ 9525 w 11482387"/>
              <a:gd name="connsiteY88" fmla="*/ 2614613 h 6858000"/>
              <a:gd name="connsiteX89" fmla="*/ 20637 w 11482387"/>
              <a:gd name="connsiteY89" fmla="*/ 2562225 h 6858000"/>
              <a:gd name="connsiteX90" fmla="*/ 34925 w 11482387"/>
              <a:gd name="connsiteY90" fmla="*/ 2516188 h 6858000"/>
              <a:gd name="connsiteX91" fmla="*/ 50800 w 11482387"/>
              <a:gd name="connsiteY91" fmla="*/ 2474913 h 6858000"/>
              <a:gd name="connsiteX92" fmla="*/ 69850 w 11482387"/>
              <a:gd name="connsiteY92" fmla="*/ 2438400 h 6858000"/>
              <a:gd name="connsiteX93" fmla="*/ 88900 w 11482387"/>
              <a:gd name="connsiteY93" fmla="*/ 2400300 h 6858000"/>
              <a:gd name="connsiteX94" fmla="*/ 107950 w 11482387"/>
              <a:gd name="connsiteY94" fmla="*/ 2362200 h 6858000"/>
              <a:gd name="connsiteX95" fmla="*/ 123825 w 11482387"/>
              <a:gd name="connsiteY95" fmla="*/ 2325688 h 6858000"/>
              <a:gd name="connsiteX96" fmla="*/ 139700 w 11482387"/>
              <a:gd name="connsiteY96" fmla="*/ 2284413 h 6858000"/>
              <a:gd name="connsiteX97" fmla="*/ 155575 w 11482387"/>
              <a:gd name="connsiteY97" fmla="*/ 2238375 h 6858000"/>
              <a:gd name="connsiteX98" fmla="*/ 166687 w 11482387"/>
              <a:gd name="connsiteY98" fmla="*/ 2185988 h 6858000"/>
              <a:gd name="connsiteX99" fmla="*/ 173037 w 11482387"/>
              <a:gd name="connsiteY99" fmla="*/ 2125663 h 6858000"/>
              <a:gd name="connsiteX100" fmla="*/ 176212 w 11482387"/>
              <a:gd name="connsiteY100" fmla="*/ 2057400 h 6858000"/>
              <a:gd name="connsiteX101" fmla="*/ 173037 w 11482387"/>
              <a:gd name="connsiteY101" fmla="*/ 1989138 h 6858000"/>
              <a:gd name="connsiteX102" fmla="*/ 166687 w 11482387"/>
              <a:gd name="connsiteY102" fmla="*/ 1928813 h 6858000"/>
              <a:gd name="connsiteX103" fmla="*/ 155575 w 11482387"/>
              <a:gd name="connsiteY103" fmla="*/ 1876425 h 6858000"/>
              <a:gd name="connsiteX104" fmla="*/ 139700 w 11482387"/>
              <a:gd name="connsiteY104" fmla="*/ 1830388 h 6858000"/>
              <a:gd name="connsiteX105" fmla="*/ 123825 w 11482387"/>
              <a:gd name="connsiteY105" fmla="*/ 1789113 h 6858000"/>
              <a:gd name="connsiteX106" fmla="*/ 107950 w 11482387"/>
              <a:gd name="connsiteY106" fmla="*/ 1752600 h 6858000"/>
              <a:gd name="connsiteX107" fmla="*/ 88900 w 11482387"/>
              <a:gd name="connsiteY107" fmla="*/ 1714500 h 6858000"/>
              <a:gd name="connsiteX108" fmla="*/ 69850 w 11482387"/>
              <a:gd name="connsiteY108" fmla="*/ 1676400 h 6858000"/>
              <a:gd name="connsiteX109" fmla="*/ 50800 w 11482387"/>
              <a:gd name="connsiteY109" fmla="*/ 1639888 h 6858000"/>
              <a:gd name="connsiteX110" fmla="*/ 34925 w 11482387"/>
              <a:gd name="connsiteY110" fmla="*/ 1598613 h 6858000"/>
              <a:gd name="connsiteX111" fmla="*/ 20637 w 11482387"/>
              <a:gd name="connsiteY111" fmla="*/ 1552575 h 6858000"/>
              <a:gd name="connsiteX112" fmla="*/ 9525 w 11482387"/>
              <a:gd name="connsiteY112" fmla="*/ 1500188 h 6858000"/>
              <a:gd name="connsiteX113" fmla="*/ 1587 w 11482387"/>
              <a:gd name="connsiteY113" fmla="*/ 1439863 h 6858000"/>
              <a:gd name="connsiteX114" fmla="*/ 0 w 11482387"/>
              <a:gd name="connsiteY114" fmla="*/ 1371600 h 6858000"/>
              <a:gd name="connsiteX115" fmla="*/ 1587 w 11482387"/>
              <a:gd name="connsiteY115" fmla="*/ 1303338 h 6858000"/>
              <a:gd name="connsiteX116" fmla="*/ 9525 w 11482387"/>
              <a:gd name="connsiteY116" fmla="*/ 1243013 h 6858000"/>
              <a:gd name="connsiteX117" fmla="*/ 20637 w 11482387"/>
              <a:gd name="connsiteY117" fmla="*/ 1190625 h 6858000"/>
              <a:gd name="connsiteX118" fmla="*/ 34925 w 11482387"/>
              <a:gd name="connsiteY118" fmla="*/ 1144588 h 6858000"/>
              <a:gd name="connsiteX119" fmla="*/ 50800 w 11482387"/>
              <a:gd name="connsiteY119" fmla="*/ 1103313 h 6858000"/>
              <a:gd name="connsiteX120" fmla="*/ 69850 w 11482387"/>
              <a:gd name="connsiteY120" fmla="*/ 1066800 h 6858000"/>
              <a:gd name="connsiteX121" fmla="*/ 88900 w 11482387"/>
              <a:gd name="connsiteY121" fmla="*/ 1028700 h 6858000"/>
              <a:gd name="connsiteX122" fmla="*/ 107950 w 11482387"/>
              <a:gd name="connsiteY122" fmla="*/ 990600 h 6858000"/>
              <a:gd name="connsiteX123" fmla="*/ 123825 w 11482387"/>
              <a:gd name="connsiteY123" fmla="*/ 954088 h 6858000"/>
              <a:gd name="connsiteX124" fmla="*/ 139700 w 11482387"/>
              <a:gd name="connsiteY124" fmla="*/ 912813 h 6858000"/>
              <a:gd name="connsiteX125" fmla="*/ 155575 w 11482387"/>
              <a:gd name="connsiteY125" fmla="*/ 866775 h 6858000"/>
              <a:gd name="connsiteX126" fmla="*/ 166687 w 11482387"/>
              <a:gd name="connsiteY126" fmla="*/ 814388 h 6858000"/>
              <a:gd name="connsiteX127" fmla="*/ 173037 w 11482387"/>
              <a:gd name="connsiteY127" fmla="*/ 754063 h 6858000"/>
              <a:gd name="connsiteX128" fmla="*/ 176212 w 11482387"/>
              <a:gd name="connsiteY128" fmla="*/ 685800 h 6858000"/>
              <a:gd name="connsiteX129" fmla="*/ 173037 w 11482387"/>
              <a:gd name="connsiteY129" fmla="*/ 617538 h 6858000"/>
              <a:gd name="connsiteX130" fmla="*/ 166687 w 11482387"/>
              <a:gd name="connsiteY130" fmla="*/ 557213 h 6858000"/>
              <a:gd name="connsiteX131" fmla="*/ 155575 w 11482387"/>
              <a:gd name="connsiteY131" fmla="*/ 504825 h 6858000"/>
              <a:gd name="connsiteX132" fmla="*/ 139700 w 11482387"/>
              <a:gd name="connsiteY132" fmla="*/ 458788 h 6858000"/>
              <a:gd name="connsiteX133" fmla="*/ 123825 w 11482387"/>
              <a:gd name="connsiteY133" fmla="*/ 417513 h 6858000"/>
              <a:gd name="connsiteX134" fmla="*/ 107950 w 11482387"/>
              <a:gd name="connsiteY134" fmla="*/ 381000 h 6858000"/>
              <a:gd name="connsiteX135" fmla="*/ 88900 w 11482387"/>
              <a:gd name="connsiteY135" fmla="*/ 342900 h 6858000"/>
              <a:gd name="connsiteX136" fmla="*/ 69850 w 11482387"/>
              <a:gd name="connsiteY136" fmla="*/ 304800 h 6858000"/>
              <a:gd name="connsiteX137" fmla="*/ 50800 w 11482387"/>
              <a:gd name="connsiteY137" fmla="*/ 268288 h 6858000"/>
              <a:gd name="connsiteX138" fmla="*/ 34925 w 11482387"/>
              <a:gd name="connsiteY138" fmla="*/ 227013 h 6858000"/>
              <a:gd name="connsiteX139" fmla="*/ 20637 w 11482387"/>
              <a:gd name="connsiteY139" fmla="*/ 180975 h 6858000"/>
              <a:gd name="connsiteX140" fmla="*/ 9525 w 11482387"/>
              <a:gd name="connsiteY140" fmla="*/ 128588 h 6858000"/>
              <a:gd name="connsiteX141" fmla="*/ 1587 w 11482387"/>
              <a:gd name="connsiteY141" fmla="*/ 6826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11482387" h="6858000">
                <a:moveTo>
                  <a:pt x="0" y="0"/>
                </a:moveTo>
                <a:lnTo>
                  <a:pt x="11482387" y="0"/>
                </a:lnTo>
                <a:lnTo>
                  <a:pt x="11482387" y="6858000"/>
                </a:lnTo>
                <a:lnTo>
                  <a:pt x="0" y="6858000"/>
                </a:lnTo>
                <a:lnTo>
                  <a:pt x="1587" y="6789738"/>
                </a:lnTo>
                <a:lnTo>
                  <a:pt x="9525" y="6729413"/>
                </a:lnTo>
                <a:lnTo>
                  <a:pt x="20637" y="6677025"/>
                </a:lnTo>
                <a:lnTo>
                  <a:pt x="34925" y="6630988"/>
                </a:lnTo>
                <a:lnTo>
                  <a:pt x="50800" y="6589713"/>
                </a:lnTo>
                <a:lnTo>
                  <a:pt x="69850" y="6553200"/>
                </a:lnTo>
                <a:lnTo>
                  <a:pt x="88900" y="6515100"/>
                </a:lnTo>
                <a:lnTo>
                  <a:pt x="107950" y="6477000"/>
                </a:lnTo>
                <a:lnTo>
                  <a:pt x="123825" y="6440488"/>
                </a:lnTo>
                <a:lnTo>
                  <a:pt x="139700" y="6399213"/>
                </a:lnTo>
                <a:lnTo>
                  <a:pt x="155575" y="6353175"/>
                </a:lnTo>
                <a:lnTo>
                  <a:pt x="166687" y="6300788"/>
                </a:lnTo>
                <a:lnTo>
                  <a:pt x="173037" y="6240463"/>
                </a:lnTo>
                <a:lnTo>
                  <a:pt x="176212" y="6172200"/>
                </a:lnTo>
                <a:lnTo>
                  <a:pt x="173037" y="6103938"/>
                </a:lnTo>
                <a:lnTo>
                  <a:pt x="166687" y="6043613"/>
                </a:lnTo>
                <a:lnTo>
                  <a:pt x="155575" y="5991225"/>
                </a:lnTo>
                <a:lnTo>
                  <a:pt x="139700" y="5945188"/>
                </a:lnTo>
                <a:lnTo>
                  <a:pt x="123825" y="5903913"/>
                </a:lnTo>
                <a:lnTo>
                  <a:pt x="107950" y="5867400"/>
                </a:lnTo>
                <a:lnTo>
                  <a:pt x="88900" y="5829300"/>
                </a:lnTo>
                <a:lnTo>
                  <a:pt x="69850" y="5791200"/>
                </a:lnTo>
                <a:lnTo>
                  <a:pt x="50800" y="5754688"/>
                </a:lnTo>
                <a:lnTo>
                  <a:pt x="34925" y="5713413"/>
                </a:lnTo>
                <a:lnTo>
                  <a:pt x="20637" y="5667375"/>
                </a:lnTo>
                <a:lnTo>
                  <a:pt x="9525" y="5614988"/>
                </a:lnTo>
                <a:lnTo>
                  <a:pt x="1587" y="5554663"/>
                </a:lnTo>
                <a:lnTo>
                  <a:pt x="0" y="5486400"/>
                </a:lnTo>
                <a:lnTo>
                  <a:pt x="1587" y="5418138"/>
                </a:lnTo>
                <a:lnTo>
                  <a:pt x="9525" y="5357813"/>
                </a:lnTo>
                <a:lnTo>
                  <a:pt x="20637" y="5305425"/>
                </a:lnTo>
                <a:lnTo>
                  <a:pt x="34925" y="5259388"/>
                </a:lnTo>
                <a:lnTo>
                  <a:pt x="50800" y="5218113"/>
                </a:lnTo>
                <a:lnTo>
                  <a:pt x="69850" y="5181600"/>
                </a:lnTo>
                <a:lnTo>
                  <a:pt x="88900" y="5143500"/>
                </a:lnTo>
                <a:lnTo>
                  <a:pt x="107950" y="5105400"/>
                </a:lnTo>
                <a:lnTo>
                  <a:pt x="123825" y="5068888"/>
                </a:lnTo>
                <a:lnTo>
                  <a:pt x="139700" y="5027613"/>
                </a:lnTo>
                <a:lnTo>
                  <a:pt x="155575" y="4981575"/>
                </a:lnTo>
                <a:lnTo>
                  <a:pt x="166687" y="4929188"/>
                </a:lnTo>
                <a:lnTo>
                  <a:pt x="173037" y="4868863"/>
                </a:lnTo>
                <a:lnTo>
                  <a:pt x="176212" y="4800600"/>
                </a:lnTo>
                <a:lnTo>
                  <a:pt x="173037" y="4732338"/>
                </a:lnTo>
                <a:lnTo>
                  <a:pt x="166687" y="4672013"/>
                </a:lnTo>
                <a:lnTo>
                  <a:pt x="155575" y="4619625"/>
                </a:lnTo>
                <a:lnTo>
                  <a:pt x="139700" y="4573588"/>
                </a:lnTo>
                <a:lnTo>
                  <a:pt x="123825" y="4532313"/>
                </a:lnTo>
                <a:lnTo>
                  <a:pt x="107950" y="4495800"/>
                </a:lnTo>
                <a:lnTo>
                  <a:pt x="69850" y="4419600"/>
                </a:lnTo>
                <a:lnTo>
                  <a:pt x="50800" y="4383088"/>
                </a:lnTo>
                <a:lnTo>
                  <a:pt x="34925" y="4341813"/>
                </a:lnTo>
                <a:lnTo>
                  <a:pt x="20637" y="4295775"/>
                </a:lnTo>
                <a:lnTo>
                  <a:pt x="9525" y="4243388"/>
                </a:lnTo>
                <a:lnTo>
                  <a:pt x="1587" y="4183063"/>
                </a:lnTo>
                <a:lnTo>
                  <a:pt x="0" y="4114800"/>
                </a:lnTo>
                <a:lnTo>
                  <a:pt x="1587" y="4046538"/>
                </a:lnTo>
                <a:lnTo>
                  <a:pt x="9525" y="3986213"/>
                </a:lnTo>
                <a:lnTo>
                  <a:pt x="20637" y="3933825"/>
                </a:lnTo>
                <a:lnTo>
                  <a:pt x="34925" y="3887788"/>
                </a:lnTo>
                <a:lnTo>
                  <a:pt x="50800" y="3846513"/>
                </a:lnTo>
                <a:lnTo>
                  <a:pt x="69850" y="3810000"/>
                </a:lnTo>
                <a:lnTo>
                  <a:pt x="88900" y="3771900"/>
                </a:lnTo>
                <a:lnTo>
                  <a:pt x="107950" y="3733800"/>
                </a:lnTo>
                <a:lnTo>
                  <a:pt x="123825" y="3697288"/>
                </a:lnTo>
                <a:lnTo>
                  <a:pt x="139700" y="3656013"/>
                </a:lnTo>
                <a:lnTo>
                  <a:pt x="155575" y="3609975"/>
                </a:lnTo>
                <a:lnTo>
                  <a:pt x="166687" y="3557588"/>
                </a:lnTo>
                <a:lnTo>
                  <a:pt x="173037" y="3497263"/>
                </a:lnTo>
                <a:lnTo>
                  <a:pt x="176212" y="3427413"/>
                </a:lnTo>
                <a:lnTo>
                  <a:pt x="173037" y="3360738"/>
                </a:lnTo>
                <a:lnTo>
                  <a:pt x="166687" y="3300413"/>
                </a:lnTo>
                <a:lnTo>
                  <a:pt x="155575" y="3248025"/>
                </a:lnTo>
                <a:lnTo>
                  <a:pt x="139700" y="3201988"/>
                </a:lnTo>
                <a:lnTo>
                  <a:pt x="123825" y="3160713"/>
                </a:lnTo>
                <a:lnTo>
                  <a:pt x="107950" y="3124200"/>
                </a:lnTo>
                <a:lnTo>
                  <a:pt x="88900" y="3086100"/>
                </a:lnTo>
                <a:lnTo>
                  <a:pt x="69850" y="3048000"/>
                </a:lnTo>
                <a:lnTo>
                  <a:pt x="50800" y="3011488"/>
                </a:lnTo>
                <a:lnTo>
                  <a:pt x="34925" y="2970213"/>
                </a:lnTo>
                <a:lnTo>
                  <a:pt x="20637" y="2924175"/>
                </a:lnTo>
                <a:lnTo>
                  <a:pt x="9525" y="2871788"/>
                </a:lnTo>
                <a:lnTo>
                  <a:pt x="1587" y="2811463"/>
                </a:lnTo>
                <a:lnTo>
                  <a:pt x="0" y="2743200"/>
                </a:lnTo>
                <a:lnTo>
                  <a:pt x="1587" y="2674938"/>
                </a:lnTo>
                <a:lnTo>
                  <a:pt x="9525" y="2614613"/>
                </a:lnTo>
                <a:lnTo>
                  <a:pt x="20637" y="2562225"/>
                </a:lnTo>
                <a:lnTo>
                  <a:pt x="34925" y="2516188"/>
                </a:lnTo>
                <a:lnTo>
                  <a:pt x="50800" y="2474913"/>
                </a:lnTo>
                <a:lnTo>
                  <a:pt x="69850" y="2438400"/>
                </a:lnTo>
                <a:lnTo>
                  <a:pt x="88900" y="2400300"/>
                </a:lnTo>
                <a:lnTo>
                  <a:pt x="107950" y="2362200"/>
                </a:lnTo>
                <a:lnTo>
                  <a:pt x="123825" y="2325688"/>
                </a:lnTo>
                <a:lnTo>
                  <a:pt x="139700" y="2284413"/>
                </a:lnTo>
                <a:lnTo>
                  <a:pt x="155575" y="2238375"/>
                </a:lnTo>
                <a:lnTo>
                  <a:pt x="166687" y="2185988"/>
                </a:lnTo>
                <a:lnTo>
                  <a:pt x="173037" y="2125663"/>
                </a:lnTo>
                <a:lnTo>
                  <a:pt x="176212" y="2057400"/>
                </a:lnTo>
                <a:lnTo>
                  <a:pt x="173037" y="1989138"/>
                </a:lnTo>
                <a:lnTo>
                  <a:pt x="166687" y="1928813"/>
                </a:lnTo>
                <a:lnTo>
                  <a:pt x="155575" y="1876425"/>
                </a:lnTo>
                <a:lnTo>
                  <a:pt x="139700" y="1830388"/>
                </a:lnTo>
                <a:lnTo>
                  <a:pt x="123825" y="1789113"/>
                </a:lnTo>
                <a:lnTo>
                  <a:pt x="107950" y="1752600"/>
                </a:lnTo>
                <a:lnTo>
                  <a:pt x="88900" y="1714500"/>
                </a:lnTo>
                <a:lnTo>
                  <a:pt x="69850" y="1676400"/>
                </a:lnTo>
                <a:lnTo>
                  <a:pt x="50800" y="1639888"/>
                </a:lnTo>
                <a:lnTo>
                  <a:pt x="34925" y="1598613"/>
                </a:lnTo>
                <a:lnTo>
                  <a:pt x="20637" y="1552575"/>
                </a:lnTo>
                <a:lnTo>
                  <a:pt x="9525" y="1500188"/>
                </a:lnTo>
                <a:lnTo>
                  <a:pt x="1587" y="1439863"/>
                </a:lnTo>
                <a:lnTo>
                  <a:pt x="0" y="1371600"/>
                </a:lnTo>
                <a:lnTo>
                  <a:pt x="1587" y="1303338"/>
                </a:lnTo>
                <a:lnTo>
                  <a:pt x="9525" y="1243013"/>
                </a:lnTo>
                <a:lnTo>
                  <a:pt x="20637" y="1190625"/>
                </a:lnTo>
                <a:lnTo>
                  <a:pt x="34925" y="1144588"/>
                </a:lnTo>
                <a:lnTo>
                  <a:pt x="50800" y="1103313"/>
                </a:lnTo>
                <a:lnTo>
                  <a:pt x="69850" y="1066800"/>
                </a:lnTo>
                <a:lnTo>
                  <a:pt x="88900" y="1028700"/>
                </a:lnTo>
                <a:lnTo>
                  <a:pt x="107950" y="990600"/>
                </a:lnTo>
                <a:lnTo>
                  <a:pt x="123825" y="954088"/>
                </a:lnTo>
                <a:lnTo>
                  <a:pt x="139700" y="912813"/>
                </a:lnTo>
                <a:lnTo>
                  <a:pt x="155575" y="866775"/>
                </a:lnTo>
                <a:lnTo>
                  <a:pt x="166687" y="814388"/>
                </a:lnTo>
                <a:lnTo>
                  <a:pt x="173037" y="754063"/>
                </a:lnTo>
                <a:lnTo>
                  <a:pt x="176212" y="685800"/>
                </a:lnTo>
                <a:lnTo>
                  <a:pt x="173037" y="617538"/>
                </a:lnTo>
                <a:lnTo>
                  <a:pt x="166687" y="557213"/>
                </a:lnTo>
                <a:lnTo>
                  <a:pt x="155575" y="504825"/>
                </a:lnTo>
                <a:lnTo>
                  <a:pt x="139700" y="458788"/>
                </a:lnTo>
                <a:lnTo>
                  <a:pt x="123825" y="417513"/>
                </a:lnTo>
                <a:lnTo>
                  <a:pt x="107950" y="381000"/>
                </a:lnTo>
                <a:lnTo>
                  <a:pt x="88900" y="342900"/>
                </a:lnTo>
                <a:lnTo>
                  <a:pt x="69850" y="304800"/>
                </a:lnTo>
                <a:lnTo>
                  <a:pt x="50800" y="268288"/>
                </a:lnTo>
                <a:lnTo>
                  <a:pt x="34925" y="227013"/>
                </a:lnTo>
                <a:lnTo>
                  <a:pt x="20637" y="180975"/>
                </a:lnTo>
                <a:lnTo>
                  <a:pt x="9525" y="128588"/>
                </a:lnTo>
                <a:lnTo>
                  <a:pt x="1587" y="68263"/>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9A38ED7-AB17-7C93-2658-3E027DD89160}"/>
              </a:ext>
            </a:extLst>
          </p:cNvPr>
          <p:cNvSpPr>
            <a:spLocks noGrp="1"/>
          </p:cNvSpPr>
          <p:nvPr>
            <p:ph type="title"/>
          </p:nvPr>
        </p:nvSpPr>
        <p:spPr>
          <a:xfrm>
            <a:off x="1251678" y="382385"/>
            <a:ext cx="10178322" cy="1492132"/>
          </a:xfrm>
        </p:spPr>
        <p:txBody>
          <a:bodyPr>
            <a:normAutofit/>
          </a:bodyPr>
          <a:lstStyle/>
          <a:p>
            <a:r>
              <a:rPr lang="en-GB" dirty="0"/>
              <a:t>Overview of the business idea</a:t>
            </a:r>
          </a:p>
        </p:txBody>
      </p:sp>
      <p:sp>
        <p:nvSpPr>
          <p:cNvPr id="3" name="Content Placeholder 2">
            <a:extLst>
              <a:ext uri="{FF2B5EF4-FFF2-40B4-BE49-F238E27FC236}">
                <a16:creationId xmlns:a16="http://schemas.microsoft.com/office/drawing/2014/main" id="{995E1903-7C68-2C6F-2D1E-D8A37D30E636}"/>
              </a:ext>
            </a:extLst>
          </p:cNvPr>
          <p:cNvSpPr>
            <a:spLocks noGrp="1"/>
          </p:cNvSpPr>
          <p:nvPr>
            <p:ph idx="1"/>
          </p:nvPr>
        </p:nvSpPr>
        <p:spPr>
          <a:xfrm>
            <a:off x="1251678" y="2286001"/>
            <a:ext cx="10178322" cy="3593591"/>
          </a:xfrm>
        </p:spPr>
        <p:txBody>
          <a:bodyPr>
            <a:normAutofit/>
          </a:bodyPr>
          <a:lstStyle/>
          <a:p>
            <a:r>
              <a:rPr lang="en-GB" dirty="0"/>
              <a:t>Combining Food, retail, and services</a:t>
            </a:r>
            <a:endParaRPr lang="en-GB"/>
          </a:p>
          <a:p>
            <a:r>
              <a:rPr lang="en-GB" dirty="0"/>
              <a:t>Healthy grab-and-go meals </a:t>
            </a:r>
            <a:endParaRPr lang="en-GB"/>
          </a:p>
          <a:p>
            <a:r>
              <a:rPr lang="en-GB" dirty="0"/>
              <a:t>Elderly-friendly features and assisted shopping support </a:t>
            </a:r>
            <a:endParaRPr lang="en-GB"/>
          </a:p>
          <a:p>
            <a:r>
              <a:rPr lang="en-GB" dirty="0"/>
              <a:t>Located in Oxford Street with High customer Footfall</a:t>
            </a:r>
            <a:endParaRPr lang="en-GB"/>
          </a:p>
          <a:p>
            <a:r>
              <a:rPr lang="en-GB" dirty="0"/>
              <a:t>Digital Ordering, Click-and-collect, and delivery services</a:t>
            </a:r>
            <a:endParaRPr lang="en-GB"/>
          </a:p>
          <a:p>
            <a:r>
              <a:rPr lang="en-GB" dirty="0"/>
              <a:t>Targets young professionals, students, elderly , and tourists.</a:t>
            </a:r>
            <a:endParaRPr lang="en-GB"/>
          </a:p>
          <a:p>
            <a:r>
              <a:rPr lang="en-GB" dirty="0"/>
              <a:t>Focuses on efficiency, inclusivity, and customer convenience</a:t>
            </a:r>
            <a:endParaRPr lang="en-GB"/>
          </a:p>
        </p:txBody>
      </p:sp>
    </p:spTree>
    <p:extLst>
      <p:ext uri="{BB962C8B-B14F-4D97-AF65-F5344CB8AC3E}">
        <p14:creationId xmlns:p14="http://schemas.microsoft.com/office/powerpoint/2010/main" val="143485390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22C3B48-99E5-4B5C-8E49-15C2A9552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Title 1">
            <a:extLst>
              <a:ext uri="{FF2B5EF4-FFF2-40B4-BE49-F238E27FC236}">
                <a16:creationId xmlns:a16="http://schemas.microsoft.com/office/drawing/2014/main" id="{965F78BF-1CA1-E651-9D8E-0C6489BBA94D}"/>
              </a:ext>
            </a:extLst>
          </p:cNvPr>
          <p:cNvSpPr>
            <a:spLocks noGrp="1"/>
          </p:cNvSpPr>
          <p:nvPr>
            <p:ph type="title"/>
          </p:nvPr>
        </p:nvSpPr>
        <p:spPr>
          <a:xfrm>
            <a:off x="8050787" y="482321"/>
            <a:ext cx="3656581" cy="5571625"/>
          </a:xfrm>
        </p:spPr>
        <p:txBody>
          <a:bodyPr anchor="ctr">
            <a:normAutofit/>
          </a:bodyPr>
          <a:lstStyle/>
          <a:p>
            <a:r>
              <a:rPr lang="en-GB" dirty="0"/>
              <a:t>Legal format</a:t>
            </a:r>
          </a:p>
        </p:txBody>
      </p:sp>
      <p:sp>
        <p:nvSpPr>
          <p:cNvPr id="26" name="Freeform 10">
            <a:extLst>
              <a:ext uri="{FF2B5EF4-FFF2-40B4-BE49-F238E27FC236}">
                <a16:creationId xmlns:a16="http://schemas.microsoft.com/office/drawing/2014/main" id="{C67B4E51-3288-4A1F-A92C-87C9401EDE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txBody>
          <a:bodyPr/>
          <a:lstStyle/>
          <a:p>
            <a:endParaRPr lang="en-GB"/>
          </a:p>
        </p:txBody>
      </p:sp>
      <p:sp>
        <p:nvSpPr>
          <p:cNvPr id="28" name="Rectangle 27">
            <a:extLst>
              <a:ext uri="{FF2B5EF4-FFF2-40B4-BE49-F238E27FC236}">
                <a16:creationId xmlns:a16="http://schemas.microsoft.com/office/drawing/2014/main" id="{D3E95A6B-F840-413C-9E78-C33C02FFA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11" name="Content Placeholder 2">
            <a:extLst>
              <a:ext uri="{FF2B5EF4-FFF2-40B4-BE49-F238E27FC236}">
                <a16:creationId xmlns:a16="http://schemas.microsoft.com/office/drawing/2014/main" id="{2108330D-BD7C-9CFF-D31C-A3583A9DC16D}"/>
              </a:ext>
            </a:extLst>
          </p:cNvPr>
          <p:cNvGraphicFramePr>
            <a:graphicFrameLocks noGrp="1"/>
          </p:cNvGraphicFramePr>
          <p:nvPr>
            <p:ph idx="1"/>
            <p:extLst>
              <p:ext uri="{D42A27DB-BD31-4B8C-83A1-F6EECF244321}">
                <p14:modId xmlns:p14="http://schemas.microsoft.com/office/powerpoint/2010/main" val="281565152"/>
              </p:ext>
            </p:extLst>
          </p:nvPr>
        </p:nvGraphicFramePr>
        <p:xfrm>
          <a:off x="765175" y="481013"/>
          <a:ext cx="6305550" cy="55732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69405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22276D6-9A1A-BE81-2DDA-F38115D8A1A5}"/>
              </a:ext>
            </a:extLst>
          </p:cNvPr>
          <p:cNvSpPr>
            <a:spLocks noGrp="1"/>
          </p:cNvSpPr>
          <p:nvPr>
            <p:ph type="title"/>
          </p:nvPr>
        </p:nvSpPr>
        <p:spPr>
          <a:xfrm>
            <a:off x="1251678" y="382385"/>
            <a:ext cx="10178322" cy="1492132"/>
          </a:xfrm>
        </p:spPr>
        <p:txBody>
          <a:bodyPr anchor="ctr">
            <a:normAutofit/>
          </a:bodyPr>
          <a:lstStyle/>
          <a:p>
            <a:r>
              <a:rPr lang="en-GB" dirty="0"/>
              <a:t>Management structure</a:t>
            </a:r>
          </a:p>
        </p:txBody>
      </p:sp>
      <p:sp>
        <p:nvSpPr>
          <p:cNvPr id="11"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txBody>
          <a:bodyPr/>
          <a:lstStyle/>
          <a:p>
            <a:endParaRPr lang="en-GB"/>
          </a:p>
        </p:txBody>
      </p:sp>
      <p:sp>
        <p:nvSpPr>
          <p:cNvPr id="13" name="Rectangle 12">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CA7187DA-75A0-ACEE-4946-83A52ED5A3B4}"/>
              </a:ext>
            </a:extLst>
          </p:cNvPr>
          <p:cNvGraphicFramePr>
            <a:graphicFrameLocks noGrp="1"/>
          </p:cNvGraphicFramePr>
          <p:nvPr>
            <p:ph idx="1"/>
            <p:extLst>
              <p:ext uri="{D42A27DB-BD31-4B8C-83A1-F6EECF244321}">
                <p14:modId xmlns:p14="http://schemas.microsoft.com/office/powerpoint/2010/main" val="3979396710"/>
              </p:ext>
            </p:extLst>
          </p:nvPr>
        </p:nvGraphicFramePr>
        <p:xfrm>
          <a:off x="1250950" y="2286000"/>
          <a:ext cx="10179050" cy="35941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349926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D6CE9D5-28BB-4329-B5E2-B06131F27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Rectangle 18">
            <a:extLst>
              <a:ext uri="{FF2B5EF4-FFF2-40B4-BE49-F238E27FC236}">
                <a16:creationId xmlns:a16="http://schemas.microsoft.com/office/drawing/2014/main" id="{8D9F7D40-5D59-4F59-A331-D8F7710AC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Freeform 11">
            <a:extLst>
              <a:ext uri="{FF2B5EF4-FFF2-40B4-BE49-F238E27FC236}">
                <a16:creationId xmlns:a16="http://schemas.microsoft.com/office/drawing/2014/main" id="{E2B1BC2F-AEBF-4990-A7F9-197AAF28B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48664" y="0"/>
            <a:ext cx="4643336"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txBody>
          <a:bodyPr/>
          <a:lstStyle/>
          <a:p>
            <a:endParaRPr lang="en-GB"/>
          </a:p>
        </p:txBody>
      </p:sp>
      <p:sp>
        <p:nvSpPr>
          <p:cNvPr id="9" name="Title 1">
            <a:extLst>
              <a:ext uri="{FF2B5EF4-FFF2-40B4-BE49-F238E27FC236}">
                <a16:creationId xmlns:a16="http://schemas.microsoft.com/office/drawing/2014/main" id="{B0F3F985-9A0C-63BA-8602-EB5111FAE1EA}"/>
              </a:ext>
            </a:extLst>
          </p:cNvPr>
          <p:cNvSpPr>
            <a:spLocks noGrp="1"/>
          </p:cNvSpPr>
          <p:nvPr>
            <p:ph type="title"/>
          </p:nvPr>
        </p:nvSpPr>
        <p:spPr>
          <a:xfrm>
            <a:off x="7850955" y="379475"/>
            <a:ext cx="4067417" cy="1197864"/>
          </a:xfrm>
        </p:spPr>
        <p:txBody>
          <a:bodyPr anchor="b">
            <a:normAutofit fontScale="90000"/>
          </a:bodyPr>
          <a:lstStyle/>
          <a:p>
            <a:r>
              <a:rPr lang="en-GB" sz="4400" dirty="0">
                <a:solidFill>
                  <a:schemeClr val="accent1"/>
                </a:solidFill>
              </a:rPr>
              <a:t>Organisational chart</a:t>
            </a:r>
          </a:p>
        </p:txBody>
      </p:sp>
      <p:pic>
        <p:nvPicPr>
          <p:cNvPr id="8" name="Content Placeholder 7" descr="A chart of a company organization&#10;&#10;AI-generated content may be incorrect.">
            <a:extLst>
              <a:ext uri="{FF2B5EF4-FFF2-40B4-BE49-F238E27FC236}">
                <a16:creationId xmlns:a16="http://schemas.microsoft.com/office/drawing/2014/main" id="{BB6F0161-49BF-6EC2-264E-0413F1B2D3E2}"/>
              </a:ext>
            </a:extLst>
          </p:cNvPr>
          <p:cNvPicPr>
            <a:picLocks noChangeAspect="1"/>
          </p:cNvPicPr>
          <p:nvPr/>
        </p:nvPicPr>
        <p:blipFill>
          <a:blip r:embed="rId3">
            <a:extLst>
              <a:ext uri="{28A0092B-C50C-407E-A947-70E740481C1C}">
                <a14:useLocalDpi xmlns:a14="http://schemas.microsoft.com/office/drawing/2010/main" val="0"/>
              </a:ext>
            </a:extLst>
          </a:blip>
          <a:srcRect l="3219" r="3296" b="2011"/>
          <a:stretch>
            <a:fillRect/>
          </a:stretch>
        </p:blipFill>
        <p:spPr>
          <a:xfrm>
            <a:off x="350709" y="379475"/>
            <a:ext cx="7130709" cy="5605689"/>
          </a:xfrm>
          <a:prstGeom prst="rect">
            <a:avLst/>
          </a:prstGeom>
        </p:spPr>
      </p:pic>
      <p:sp>
        <p:nvSpPr>
          <p:cNvPr id="12" name="Content Placeholder 11">
            <a:extLst>
              <a:ext uri="{FF2B5EF4-FFF2-40B4-BE49-F238E27FC236}">
                <a16:creationId xmlns:a16="http://schemas.microsoft.com/office/drawing/2014/main" id="{1529A652-2F67-7723-D117-DC05B8BC0EC9}"/>
              </a:ext>
            </a:extLst>
          </p:cNvPr>
          <p:cNvSpPr>
            <a:spLocks noGrp="1"/>
          </p:cNvSpPr>
          <p:nvPr>
            <p:ph idx="1"/>
          </p:nvPr>
        </p:nvSpPr>
        <p:spPr>
          <a:xfrm>
            <a:off x="8339328" y="1655065"/>
            <a:ext cx="3090672" cy="4224528"/>
          </a:xfrm>
        </p:spPr>
        <p:txBody>
          <a:bodyPr>
            <a:normAutofit/>
          </a:bodyPr>
          <a:lstStyle/>
          <a:p>
            <a:pPr marL="0" indent="0">
              <a:buNone/>
            </a:pPr>
            <a:endParaRPr lang="en-US" sz="1600" dirty="0">
              <a:solidFill>
                <a:schemeClr val="bg1"/>
              </a:solidFill>
            </a:endParaRPr>
          </a:p>
          <a:p>
            <a:pPr marL="0" indent="0">
              <a:buNone/>
            </a:pPr>
            <a:endParaRPr lang="en-US" sz="1600" dirty="0">
              <a:solidFill>
                <a:schemeClr val="bg1"/>
              </a:solidFill>
            </a:endParaRPr>
          </a:p>
          <a:p>
            <a:pPr marL="0" indent="0">
              <a:buNone/>
            </a:pPr>
            <a:endParaRPr lang="en-US" sz="1600" dirty="0">
              <a:solidFill>
                <a:schemeClr val="bg1"/>
              </a:solidFill>
            </a:endParaRPr>
          </a:p>
          <a:p>
            <a:pPr marL="0" indent="0">
              <a:buNone/>
            </a:pPr>
            <a:r>
              <a:rPr lang="en-US" sz="1600" dirty="0">
                <a:solidFill>
                  <a:schemeClr val="bg1"/>
                </a:solidFill>
              </a:rPr>
              <a:t>There will be approximately </a:t>
            </a:r>
          </a:p>
          <a:p>
            <a:pPr marL="0" indent="0">
              <a:buNone/>
            </a:pPr>
            <a:r>
              <a:rPr lang="en-US" sz="1600" dirty="0">
                <a:solidFill>
                  <a:schemeClr val="bg1"/>
                </a:solidFill>
              </a:rPr>
              <a:t>41 employees to start the operation</a:t>
            </a:r>
          </a:p>
        </p:txBody>
      </p:sp>
      <p:sp>
        <p:nvSpPr>
          <p:cNvPr id="4" name="Slide Number Placeholder 3">
            <a:extLst>
              <a:ext uri="{FF2B5EF4-FFF2-40B4-BE49-F238E27FC236}">
                <a16:creationId xmlns:a16="http://schemas.microsoft.com/office/drawing/2014/main" id="{A6085429-DA6B-D929-A9B1-EA640DF4F5BC}"/>
              </a:ext>
            </a:extLst>
          </p:cNvPr>
          <p:cNvSpPr>
            <a:spLocks noGrp="1"/>
          </p:cNvSpPr>
          <p:nvPr>
            <p:ph type="sldNum" sz="quarter" idx="12"/>
          </p:nvPr>
        </p:nvSpPr>
        <p:spPr>
          <a:xfrm>
            <a:off x="10783874" y="6375679"/>
            <a:ext cx="646126" cy="345796"/>
          </a:xfrm>
        </p:spPr>
        <p:txBody>
          <a:bodyPr>
            <a:normAutofit/>
          </a:bodyPr>
          <a:lstStyle/>
          <a:p>
            <a:pPr>
              <a:spcAft>
                <a:spcPts val="600"/>
              </a:spcAft>
            </a:pPr>
            <a:fld id="{C3F65BB1-9206-4D7F-97F9-47DCC7DC6334}" type="slidenum">
              <a:rPr lang="en-GB">
                <a:solidFill>
                  <a:schemeClr val="bg1">
                    <a:lumMod val="85000"/>
                  </a:schemeClr>
                </a:solidFill>
              </a:rPr>
              <a:pPr>
                <a:spcAft>
                  <a:spcPts val="600"/>
                </a:spcAft>
              </a:pPr>
              <a:t>8</a:t>
            </a:fld>
            <a:endParaRPr lang="en-GB">
              <a:solidFill>
                <a:schemeClr val="bg1">
                  <a:lumMod val="85000"/>
                </a:schemeClr>
              </a:solidFill>
            </a:endParaRPr>
          </a:p>
        </p:txBody>
      </p:sp>
    </p:spTree>
    <p:extLst>
      <p:ext uri="{BB962C8B-B14F-4D97-AF65-F5344CB8AC3E}">
        <p14:creationId xmlns:p14="http://schemas.microsoft.com/office/powerpoint/2010/main" val="364850480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E1AE6-DA87-69DC-8F9E-37A484A19FF9}"/>
              </a:ext>
            </a:extLst>
          </p:cNvPr>
          <p:cNvSpPr>
            <a:spLocks noGrp="1"/>
          </p:cNvSpPr>
          <p:nvPr>
            <p:ph type="title"/>
          </p:nvPr>
        </p:nvSpPr>
        <p:spPr>
          <a:xfrm>
            <a:off x="979081" y="349469"/>
            <a:ext cx="10178322" cy="1492132"/>
          </a:xfrm>
        </p:spPr>
        <p:txBody>
          <a:bodyPr/>
          <a:lstStyle/>
          <a:p>
            <a:r>
              <a:rPr lang="en-GB" dirty="0"/>
              <a:t>Pestel analysis</a:t>
            </a:r>
          </a:p>
        </p:txBody>
      </p:sp>
      <p:sp>
        <p:nvSpPr>
          <p:cNvPr id="6" name="Rounded Rectangle 5">
            <a:extLst>
              <a:ext uri="{FF2B5EF4-FFF2-40B4-BE49-F238E27FC236}">
                <a16:creationId xmlns:a16="http://schemas.microsoft.com/office/drawing/2014/main" id="{1BE8DAF5-A30C-B503-85D5-C5654955C1E5}"/>
              </a:ext>
            </a:extLst>
          </p:cNvPr>
          <p:cNvSpPr/>
          <p:nvPr/>
        </p:nvSpPr>
        <p:spPr>
          <a:xfrm>
            <a:off x="979080" y="1129747"/>
            <a:ext cx="2131867" cy="2617303"/>
          </a:xfrm>
          <a:custGeom>
            <a:avLst/>
            <a:gdLst>
              <a:gd name="csX0" fmla="*/ 0 w 2131867"/>
              <a:gd name="csY0" fmla="*/ 355318 h 2617303"/>
              <a:gd name="csX1" fmla="*/ 355318 w 2131867"/>
              <a:gd name="csY1" fmla="*/ 0 h 2617303"/>
              <a:gd name="csX2" fmla="*/ 814849 w 2131867"/>
              <a:gd name="csY2" fmla="*/ 0 h 2617303"/>
              <a:gd name="csX3" fmla="*/ 1288593 w 2131867"/>
              <a:gd name="csY3" fmla="*/ 0 h 2617303"/>
              <a:gd name="csX4" fmla="*/ 1776549 w 2131867"/>
              <a:gd name="csY4" fmla="*/ 0 h 2617303"/>
              <a:gd name="csX5" fmla="*/ 2131867 w 2131867"/>
              <a:gd name="csY5" fmla="*/ 355318 h 2617303"/>
              <a:gd name="csX6" fmla="*/ 2131867 w 2131867"/>
              <a:gd name="csY6" fmla="*/ 870118 h 2617303"/>
              <a:gd name="csX7" fmla="*/ 2131867 w 2131867"/>
              <a:gd name="csY7" fmla="*/ 1365852 h 2617303"/>
              <a:gd name="csX8" fmla="*/ 2131867 w 2131867"/>
              <a:gd name="csY8" fmla="*/ 1804385 h 2617303"/>
              <a:gd name="csX9" fmla="*/ 2131867 w 2131867"/>
              <a:gd name="csY9" fmla="*/ 2261985 h 2617303"/>
              <a:gd name="csX10" fmla="*/ 1776549 w 2131867"/>
              <a:gd name="csY10" fmla="*/ 2617303 h 2617303"/>
              <a:gd name="csX11" fmla="*/ 1288593 w 2131867"/>
              <a:gd name="csY11" fmla="*/ 2617303 h 2617303"/>
              <a:gd name="csX12" fmla="*/ 857486 w 2131867"/>
              <a:gd name="csY12" fmla="*/ 2617303 h 2617303"/>
              <a:gd name="csX13" fmla="*/ 355318 w 2131867"/>
              <a:gd name="csY13" fmla="*/ 2617303 h 2617303"/>
              <a:gd name="csX14" fmla="*/ 0 w 2131867"/>
              <a:gd name="csY14" fmla="*/ 2261985 h 2617303"/>
              <a:gd name="csX15" fmla="*/ 0 w 2131867"/>
              <a:gd name="csY15" fmla="*/ 1766252 h 2617303"/>
              <a:gd name="csX16" fmla="*/ 0 w 2131867"/>
              <a:gd name="csY16" fmla="*/ 1327718 h 2617303"/>
              <a:gd name="csX17" fmla="*/ 0 w 2131867"/>
              <a:gd name="csY17" fmla="*/ 870118 h 2617303"/>
              <a:gd name="csX18" fmla="*/ 0 w 2131867"/>
              <a:gd name="csY18" fmla="*/ 355318 h 261730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2131867" h="2617303" fill="none" extrusionOk="0">
                <a:moveTo>
                  <a:pt x="0" y="355318"/>
                </a:moveTo>
                <a:cubicBezTo>
                  <a:pt x="50193" y="129308"/>
                  <a:pt x="144866" y="22567"/>
                  <a:pt x="355318" y="0"/>
                </a:cubicBezTo>
                <a:cubicBezTo>
                  <a:pt x="479569" y="-31472"/>
                  <a:pt x="631798" y="18751"/>
                  <a:pt x="814849" y="0"/>
                </a:cubicBezTo>
                <a:cubicBezTo>
                  <a:pt x="997900" y="-18751"/>
                  <a:pt x="1095008" y="8117"/>
                  <a:pt x="1288593" y="0"/>
                </a:cubicBezTo>
                <a:cubicBezTo>
                  <a:pt x="1482178" y="-8117"/>
                  <a:pt x="1659101" y="8830"/>
                  <a:pt x="1776549" y="0"/>
                </a:cubicBezTo>
                <a:cubicBezTo>
                  <a:pt x="1982865" y="-30999"/>
                  <a:pt x="2162481" y="192183"/>
                  <a:pt x="2131867" y="355318"/>
                </a:cubicBezTo>
                <a:cubicBezTo>
                  <a:pt x="2157018" y="609258"/>
                  <a:pt x="2123262" y="743075"/>
                  <a:pt x="2131867" y="870118"/>
                </a:cubicBezTo>
                <a:cubicBezTo>
                  <a:pt x="2140472" y="997161"/>
                  <a:pt x="2117377" y="1139576"/>
                  <a:pt x="2131867" y="1365852"/>
                </a:cubicBezTo>
                <a:cubicBezTo>
                  <a:pt x="2146357" y="1592128"/>
                  <a:pt x="2086698" y="1689422"/>
                  <a:pt x="2131867" y="1804385"/>
                </a:cubicBezTo>
                <a:cubicBezTo>
                  <a:pt x="2177036" y="1919348"/>
                  <a:pt x="2119069" y="2036776"/>
                  <a:pt x="2131867" y="2261985"/>
                </a:cubicBezTo>
                <a:cubicBezTo>
                  <a:pt x="2091679" y="2498902"/>
                  <a:pt x="1958380" y="2648133"/>
                  <a:pt x="1776549" y="2617303"/>
                </a:cubicBezTo>
                <a:cubicBezTo>
                  <a:pt x="1634970" y="2672702"/>
                  <a:pt x="1462129" y="2561438"/>
                  <a:pt x="1288593" y="2617303"/>
                </a:cubicBezTo>
                <a:cubicBezTo>
                  <a:pt x="1115057" y="2673168"/>
                  <a:pt x="986598" y="2593509"/>
                  <a:pt x="857486" y="2617303"/>
                </a:cubicBezTo>
                <a:cubicBezTo>
                  <a:pt x="728374" y="2641097"/>
                  <a:pt x="581848" y="2563209"/>
                  <a:pt x="355318" y="2617303"/>
                </a:cubicBezTo>
                <a:cubicBezTo>
                  <a:pt x="152767" y="2640929"/>
                  <a:pt x="11953" y="2461650"/>
                  <a:pt x="0" y="2261985"/>
                </a:cubicBezTo>
                <a:cubicBezTo>
                  <a:pt x="-35515" y="2046442"/>
                  <a:pt x="34471" y="1985541"/>
                  <a:pt x="0" y="1766252"/>
                </a:cubicBezTo>
                <a:cubicBezTo>
                  <a:pt x="-34471" y="1546963"/>
                  <a:pt x="15740" y="1453064"/>
                  <a:pt x="0" y="1327718"/>
                </a:cubicBezTo>
                <a:cubicBezTo>
                  <a:pt x="-15740" y="1202372"/>
                  <a:pt x="5482" y="1052353"/>
                  <a:pt x="0" y="870118"/>
                </a:cubicBezTo>
                <a:cubicBezTo>
                  <a:pt x="-5482" y="687883"/>
                  <a:pt x="50280" y="575991"/>
                  <a:pt x="0" y="355318"/>
                </a:cubicBezTo>
                <a:close/>
              </a:path>
              <a:path w="2131867" h="2617303" stroke="0" extrusionOk="0">
                <a:moveTo>
                  <a:pt x="0" y="355318"/>
                </a:moveTo>
                <a:cubicBezTo>
                  <a:pt x="-21586" y="145767"/>
                  <a:pt x="114735" y="16644"/>
                  <a:pt x="355318" y="0"/>
                </a:cubicBezTo>
                <a:cubicBezTo>
                  <a:pt x="553638" y="-35636"/>
                  <a:pt x="756596" y="54889"/>
                  <a:pt x="857486" y="0"/>
                </a:cubicBezTo>
                <a:cubicBezTo>
                  <a:pt x="958376" y="-54889"/>
                  <a:pt x="1092537" y="42104"/>
                  <a:pt x="1317018" y="0"/>
                </a:cubicBezTo>
                <a:cubicBezTo>
                  <a:pt x="1541499" y="-42104"/>
                  <a:pt x="1621353" y="33820"/>
                  <a:pt x="1776549" y="0"/>
                </a:cubicBezTo>
                <a:cubicBezTo>
                  <a:pt x="1956330" y="-53003"/>
                  <a:pt x="2135975" y="143879"/>
                  <a:pt x="2131867" y="355318"/>
                </a:cubicBezTo>
                <a:cubicBezTo>
                  <a:pt x="2133098" y="482901"/>
                  <a:pt x="2092063" y="655315"/>
                  <a:pt x="2131867" y="793851"/>
                </a:cubicBezTo>
                <a:cubicBezTo>
                  <a:pt x="2171671" y="932387"/>
                  <a:pt x="2082566" y="1059529"/>
                  <a:pt x="2131867" y="1232385"/>
                </a:cubicBezTo>
                <a:cubicBezTo>
                  <a:pt x="2181168" y="1405241"/>
                  <a:pt x="2089504" y="1637468"/>
                  <a:pt x="2131867" y="1747185"/>
                </a:cubicBezTo>
                <a:cubicBezTo>
                  <a:pt x="2174230" y="1856902"/>
                  <a:pt x="2110352" y="2123659"/>
                  <a:pt x="2131867" y="2261985"/>
                </a:cubicBezTo>
                <a:cubicBezTo>
                  <a:pt x="2077178" y="2455094"/>
                  <a:pt x="1988733" y="2573571"/>
                  <a:pt x="1776549" y="2617303"/>
                </a:cubicBezTo>
                <a:cubicBezTo>
                  <a:pt x="1618126" y="2639302"/>
                  <a:pt x="1414831" y="2574369"/>
                  <a:pt x="1288593" y="2617303"/>
                </a:cubicBezTo>
                <a:cubicBezTo>
                  <a:pt x="1162355" y="2660237"/>
                  <a:pt x="999922" y="2569714"/>
                  <a:pt x="786425" y="2617303"/>
                </a:cubicBezTo>
                <a:cubicBezTo>
                  <a:pt x="572928" y="2664892"/>
                  <a:pt x="441887" y="2603120"/>
                  <a:pt x="355318" y="2617303"/>
                </a:cubicBezTo>
                <a:cubicBezTo>
                  <a:pt x="153778" y="2618174"/>
                  <a:pt x="-29222" y="2438059"/>
                  <a:pt x="0" y="2261985"/>
                </a:cubicBezTo>
                <a:cubicBezTo>
                  <a:pt x="-29218" y="2108406"/>
                  <a:pt x="7461" y="1967946"/>
                  <a:pt x="0" y="1766252"/>
                </a:cubicBezTo>
                <a:cubicBezTo>
                  <a:pt x="-7461" y="1564558"/>
                  <a:pt x="52807" y="1456936"/>
                  <a:pt x="0" y="1289585"/>
                </a:cubicBezTo>
                <a:cubicBezTo>
                  <a:pt x="-52807" y="1122234"/>
                  <a:pt x="5986" y="994066"/>
                  <a:pt x="0" y="870118"/>
                </a:cubicBezTo>
                <a:cubicBezTo>
                  <a:pt x="-5986" y="746170"/>
                  <a:pt x="21631" y="581231"/>
                  <a:pt x="0" y="355318"/>
                </a:cubicBezTo>
                <a:close/>
              </a:path>
            </a:pathLst>
          </a:custGeom>
          <a:ln w="57150">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2000" b="1" dirty="0">
                <a:solidFill>
                  <a:schemeClr val="tx2">
                    <a:lumMod val="90000"/>
                    <a:lumOff val="10000"/>
                  </a:schemeClr>
                </a:solidFill>
              </a:rPr>
              <a:t>Political</a:t>
            </a:r>
          </a:p>
          <a:p>
            <a:endParaRPr lang="en-GB" dirty="0">
              <a:solidFill>
                <a:schemeClr val="tx2">
                  <a:lumMod val="90000"/>
                  <a:lumOff val="10000"/>
                </a:schemeClr>
              </a:solidFill>
            </a:endParaRPr>
          </a:p>
          <a:p>
            <a:r>
              <a:rPr lang="en-GB" dirty="0">
                <a:solidFill>
                  <a:schemeClr val="tx2">
                    <a:lumMod val="90000"/>
                    <a:lumOff val="10000"/>
                  </a:schemeClr>
                </a:solidFill>
              </a:rPr>
              <a:t>UK regulations</a:t>
            </a:r>
          </a:p>
          <a:p>
            <a:endParaRPr lang="en-GB" dirty="0">
              <a:solidFill>
                <a:schemeClr val="tx2">
                  <a:lumMod val="90000"/>
                  <a:lumOff val="10000"/>
                </a:schemeClr>
              </a:solidFill>
            </a:endParaRPr>
          </a:p>
          <a:p>
            <a:r>
              <a:rPr lang="en-GB" dirty="0">
                <a:solidFill>
                  <a:schemeClr val="tx2">
                    <a:lumMod val="90000"/>
                    <a:lumOff val="10000"/>
                  </a:schemeClr>
                </a:solidFill>
              </a:rPr>
              <a:t>Trade Policies</a:t>
            </a:r>
          </a:p>
          <a:p>
            <a:endParaRPr lang="en-GB" dirty="0">
              <a:solidFill>
                <a:schemeClr val="tx2">
                  <a:lumMod val="90000"/>
                  <a:lumOff val="10000"/>
                </a:schemeClr>
              </a:solidFill>
            </a:endParaRPr>
          </a:p>
          <a:p>
            <a:r>
              <a:rPr lang="en-GB" dirty="0">
                <a:solidFill>
                  <a:schemeClr val="tx2">
                    <a:lumMod val="90000"/>
                    <a:lumOff val="10000"/>
                  </a:schemeClr>
                </a:solidFill>
              </a:rPr>
              <a:t>Local Council</a:t>
            </a:r>
          </a:p>
          <a:p>
            <a:r>
              <a:rPr lang="en-GB" dirty="0">
                <a:solidFill>
                  <a:schemeClr val="tx2">
                    <a:lumMod val="90000"/>
                    <a:lumOff val="10000"/>
                  </a:schemeClr>
                </a:solidFill>
              </a:rPr>
              <a:t>Regulations</a:t>
            </a:r>
          </a:p>
        </p:txBody>
      </p:sp>
      <p:sp>
        <p:nvSpPr>
          <p:cNvPr id="8" name="Rounded Rectangle 7">
            <a:extLst>
              <a:ext uri="{FF2B5EF4-FFF2-40B4-BE49-F238E27FC236}">
                <a16:creationId xmlns:a16="http://schemas.microsoft.com/office/drawing/2014/main" id="{ABD43C5C-1AB8-300F-F9EA-4568414BFEFA}"/>
              </a:ext>
            </a:extLst>
          </p:cNvPr>
          <p:cNvSpPr/>
          <p:nvPr/>
        </p:nvSpPr>
        <p:spPr>
          <a:xfrm>
            <a:off x="2647121" y="3912704"/>
            <a:ext cx="2252870" cy="2769704"/>
          </a:xfrm>
          <a:custGeom>
            <a:avLst/>
            <a:gdLst>
              <a:gd name="csX0" fmla="*/ 0 w 2252870"/>
              <a:gd name="csY0" fmla="*/ 375486 h 2769704"/>
              <a:gd name="csX1" fmla="*/ 375486 w 2252870"/>
              <a:gd name="csY1" fmla="*/ 0 h 2769704"/>
              <a:gd name="csX2" fmla="*/ 1877384 w 2252870"/>
              <a:gd name="csY2" fmla="*/ 0 h 2769704"/>
              <a:gd name="csX3" fmla="*/ 2252870 w 2252870"/>
              <a:gd name="csY3" fmla="*/ 375486 h 2769704"/>
              <a:gd name="csX4" fmla="*/ 2252870 w 2252870"/>
              <a:gd name="csY4" fmla="*/ 2394218 h 2769704"/>
              <a:gd name="csX5" fmla="*/ 1877384 w 2252870"/>
              <a:gd name="csY5" fmla="*/ 2769704 h 2769704"/>
              <a:gd name="csX6" fmla="*/ 375486 w 2252870"/>
              <a:gd name="csY6" fmla="*/ 2769704 h 2769704"/>
              <a:gd name="csX7" fmla="*/ 0 w 2252870"/>
              <a:gd name="csY7" fmla="*/ 2394218 h 2769704"/>
              <a:gd name="csX8" fmla="*/ 0 w 2252870"/>
              <a:gd name="csY8" fmla="*/ 375486 h 27697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2252870" h="2769704" fill="none" extrusionOk="0">
                <a:moveTo>
                  <a:pt x="0" y="375486"/>
                </a:moveTo>
                <a:cubicBezTo>
                  <a:pt x="18471" y="143330"/>
                  <a:pt x="187937" y="34597"/>
                  <a:pt x="375486" y="0"/>
                </a:cubicBezTo>
                <a:cubicBezTo>
                  <a:pt x="631692" y="-73972"/>
                  <a:pt x="1459257" y="75798"/>
                  <a:pt x="1877384" y="0"/>
                </a:cubicBezTo>
                <a:cubicBezTo>
                  <a:pt x="2101279" y="26137"/>
                  <a:pt x="2266018" y="200202"/>
                  <a:pt x="2252870" y="375486"/>
                </a:cubicBezTo>
                <a:cubicBezTo>
                  <a:pt x="2120125" y="1026014"/>
                  <a:pt x="2159353" y="1592374"/>
                  <a:pt x="2252870" y="2394218"/>
                </a:cubicBezTo>
                <a:cubicBezTo>
                  <a:pt x="2271625" y="2606590"/>
                  <a:pt x="2114083" y="2751576"/>
                  <a:pt x="1877384" y="2769704"/>
                </a:cubicBezTo>
                <a:cubicBezTo>
                  <a:pt x="1627936" y="2682416"/>
                  <a:pt x="762058" y="2705622"/>
                  <a:pt x="375486" y="2769704"/>
                </a:cubicBezTo>
                <a:cubicBezTo>
                  <a:pt x="161499" y="2774068"/>
                  <a:pt x="6563" y="2600760"/>
                  <a:pt x="0" y="2394218"/>
                </a:cubicBezTo>
                <a:cubicBezTo>
                  <a:pt x="-153085" y="1594767"/>
                  <a:pt x="-168922" y="1240020"/>
                  <a:pt x="0" y="375486"/>
                </a:cubicBezTo>
                <a:close/>
              </a:path>
              <a:path w="2252870" h="2769704" stroke="0" extrusionOk="0">
                <a:moveTo>
                  <a:pt x="0" y="375486"/>
                </a:moveTo>
                <a:cubicBezTo>
                  <a:pt x="14798" y="158965"/>
                  <a:pt x="186578" y="9210"/>
                  <a:pt x="375486" y="0"/>
                </a:cubicBezTo>
                <a:cubicBezTo>
                  <a:pt x="662446" y="90033"/>
                  <a:pt x="1525876" y="131496"/>
                  <a:pt x="1877384" y="0"/>
                </a:cubicBezTo>
                <a:cubicBezTo>
                  <a:pt x="2068472" y="15676"/>
                  <a:pt x="2251692" y="135636"/>
                  <a:pt x="2252870" y="375486"/>
                </a:cubicBezTo>
                <a:cubicBezTo>
                  <a:pt x="2346663" y="925064"/>
                  <a:pt x="2096990" y="1609438"/>
                  <a:pt x="2252870" y="2394218"/>
                </a:cubicBezTo>
                <a:cubicBezTo>
                  <a:pt x="2264530" y="2606984"/>
                  <a:pt x="2086707" y="2780917"/>
                  <a:pt x="1877384" y="2769704"/>
                </a:cubicBezTo>
                <a:cubicBezTo>
                  <a:pt x="1145148" y="2755704"/>
                  <a:pt x="1083390" y="2644422"/>
                  <a:pt x="375486" y="2769704"/>
                </a:cubicBezTo>
                <a:cubicBezTo>
                  <a:pt x="190559" y="2773655"/>
                  <a:pt x="6454" y="2607424"/>
                  <a:pt x="0" y="2394218"/>
                </a:cubicBezTo>
                <a:cubicBezTo>
                  <a:pt x="143008" y="2180985"/>
                  <a:pt x="-34623" y="1126332"/>
                  <a:pt x="0" y="375486"/>
                </a:cubicBezTo>
                <a:close/>
              </a:path>
            </a:pathLst>
          </a:custGeom>
          <a:solidFill>
            <a:srgbClr val="92D050"/>
          </a:solidFill>
          <a:ln w="57150">
            <a:solidFill>
              <a:schemeClr val="tx1"/>
            </a:solidFill>
            <a:extLst>
              <a:ext uri="{C807C97D-BFC1-408E-A445-0C87EB9F89A2}">
                <ask:lineSketchStyleProps xmlns:ask="http://schemas.microsoft.com/office/drawing/2018/sketchyshapes" sd="3307109053">
                  <a:prstGeom prst="roundRect">
                    <a:avLst/>
                  </a:prstGeom>
                  <ask:type>
                    <ask:lineSketchCurved/>
                  </ask:type>
                </ask:lineSketchStyleProps>
              </a:ext>
            </a:extLst>
          </a:ln>
        </p:spPr>
        <p:style>
          <a:lnRef idx="2">
            <a:schemeClr val="accent4">
              <a:shade val="15000"/>
            </a:schemeClr>
          </a:lnRef>
          <a:fillRef idx="1">
            <a:schemeClr val="accent4"/>
          </a:fillRef>
          <a:effectRef idx="0">
            <a:schemeClr val="accent4"/>
          </a:effectRef>
          <a:fontRef idx="minor">
            <a:schemeClr val="lt1"/>
          </a:fontRef>
        </p:style>
        <p:txBody>
          <a:bodyPr rtlCol="0" anchor="t"/>
          <a:lstStyle/>
          <a:p>
            <a:pPr algn="ctr"/>
            <a:r>
              <a:rPr lang="en-GB" sz="2000" b="1" dirty="0">
                <a:solidFill>
                  <a:schemeClr val="tx2">
                    <a:lumMod val="90000"/>
                    <a:lumOff val="10000"/>
                  </a:schemeClr>
                </a:solidFill>
              </a:rPr>
              <a:t>Economic</a:t>
            </a:r>
          </a:p>
          <a:p>
            <a:endParaRPr lang="en-GB" sz="2000" dirty="0">
              <a:solidFill>
                <a:schemeClr val="tx2">
                  <a:lumMod val="90000"/>
                  <a:lumOff val="10000"/>
                </a:schemeClr>
              </a:solidFill>
            </a:endParaRPr>
          </a:p>
          <a:p>
            <a:r>
              <a:rPr lang="en-GB" sz="2000" dirty="0">
                <a:solidFill>
                  <a:schemeClr val="tx2">
                    <a:lumMod val="90000"/>
                    <a:lumOff val="10000"/>
                  </a:schemeClr>
                </a:solidFill>
              </a:rPr>
              <a:t>Inflation</a:t>
            </a:r>
          </a:p>
          <a:p>
            <a:endParaRPr lang="en-GB" sz="2000" dirty="0">
              <a:solidFill>
                <a:schemeClr val="tx2">
                  <a:lumMod val="90000"/>
                  <a:lumOff val="10000"/>
                </a:schemeClr>
              </a:solidFill>
            </a:endParaRPr>
          </a:p>
          <a:p>
            <a:r>
              <a:rPr lang="en-GB" sz="2000" dirty="0">
                <a:solidFill>
                  <a:schemeClr val="tx2">
                    <a:lumMod val="90000"/>
                    <a:lumOff val="10000"/>
                  </a:schemeClr>
                </a:solidFill>
              </a:rPr>
              <a:t>High Rent</a:t>
            </a:r>
          </a:p>
          <a:p>
            <a:endParaRPr lang="en-GB" sz="2000" dirty="0">
              <a:solidFill>
                <a:schemeClr val="tx2">
                  <a:lumMod val="90000"/>
                  <a:lumOff val="10000"/>
                </a:schemeClr>
              </a:solidFill>
            </a:endParaRPr>
          </a:p>
          <a:p>
            <a:r>
              <a:rPr lang="en-GB" sz="2000" dirty="0">
                <a:solidFill>
                  <a:schemeClr val="tx2">
                    <a:lumMod val="90000"/>
                    <a:lumOff val="10000"/>
                  </a:schemeClr>
                </a:solidFill>
              </a:rPr>
              <a:t>Strong Footfall</a:t>
            </a:r>
            <a:endParaRPr lang="en-GB" dirty="0">
              <a:solidFill>
                <a:schemeClr val="tx2">
                  <a:lumMod val="90000"/>
                  <a:lumOff val="10000"/>
                </a:schemeClr>
              </a:solidFill>
            </a:endParaRPr>
          </a:p>
        </p:txBody>
      </p:sp>
      <p:sp>
        <p:nvSpPr>
          <p:cNvPr id="9" name="Rounded Rectangle 8">
            <a:extLst>
              <a:ext uri="{FF2B5EF4-FFF2-40B4-BE49-F238E27FC236}">
                <a16:creationId xmlns:a16="http://schemas.microsoft.com/office/drawing/2014/main" id="{35227B5B-5086-D9F3-A5E1-5CF05C1C8336}"/>
              </a:ext>
            </a:extLst>
          </p:cNvPr>
          <p:cNvSpPr/>
          <p:nvPr/>
        </p:nvSpPr>
        <p:spPr>
          <a:xfrm>
            <a:off x="4393097" y="1129748"/>
            <a:ext cx="2252870" cy="2617304"/>
          </a:xfrm>
          <a:prstGeom prst="roundRect">
            <a:avLst/>
          </a:prstGeom>
          <a:ln w="57150">
            <a:solidFill>
              <a:schemeClr val="tx1"/>
            </a:solidFill>
            <a:prstDash val="lgDash"/>
          </a:ln>
        </p:spPr>
        <p:style>
          <a:lnRef idx="3">
            <a:schemeClr val="lt1"/>
          </a:lnRef>
          <a:fillRef idx="1">
            <a:schemeClr val="accent3"/>
          </a:fillRef>
          <a:effectRef idx="1">
            <a:schemeClr val="accent3"/>
          </a:effectRef>
          <a:fontRef idx="minor">
            <a:schemeClr val="lt1"/>
          </a:fontRef>
        </p:style>
        <p:txBody>
          <a:bodyPr rtlCol="0" anchor="t"/>
          <a:lstStyle/>
          <a:p>
            <a:pPr algn="ctr"/>
            <a:r>
              <a:rPr lang="en-GB" sz="2000" b="1" dirty="0">
                <a:solidFill>
                  <a:schemeClr val="tx2">
                    <a:lumMod val="90000"/>
                    <a:lumOff val="10000"/>
                  </a:schemeClr>
                </a:solidFill>
              </a:rPr>
              <a:t>Social</a:t>
            </a:r>
          </a:p>
          <a:p>
            <a:r>
              <a:rPr lang="en-GB" sz="2000" dirty="0">
                <a:solidFill>
                  <a:schemeClr val="tx2">
                    <a:lumMod val="90000"/>
                    <a:lumOff val="10000"/>
                  </a:schemeClr>
                </a:solidFill>
              </a:rPr>
              <a:t>Demand for convenience and healthy food</a:t>
            </a:r>
          </a:p>
          <a:p>
            <a:endParaRPr lang="en-GB" sz="2000" dirty="0">
              <a:solidFill>
                <a:schemeClr val="tx2">
                  <a:lumMod val="90000"/>
                  <a:lumOff val="10000"/>
                </a:schemeClr>
              </a:solidFill>
            </a:endParaRPr>
          </a:p>
          <a:p>
            <a:r>
              <a:rPr lang="en-GB" sz="2000" dirty="0">
                <a:solidFill>
                  <a:schemeClr val="tx2">
                    <a:lumMod val="90000"/>
                    <a:lumOff val="10000"/>
                  </a:schemeClr>
                </a:solidFill>
              </a:rPr>
              <a:t>Ageing population</a:t>
            </a:r>
            <a:endParaRPr lang="en-GB" dirty="0">
              <a:solidFill>
                <a:schemeClr val="tx2">
                  <a:lumMod val="90000"/>
                  <a:lumOff val="10000"/>
                </a:schemeClr>
              </a:solidFill>
            </a:endParaRPr>
          </a:p>
        </p:txBody>
      </p:sp>
      <p:sp>
        <p:nvSpPr>
          <p:cNvPr id="10" name="Rounded Rectangle 9">
            <a:extLst>
              <a:ext uri="{FF2B5EF4-FFF2-40B4-BE49-F238E27FC236}">
                <a16:creationId xmlns:a16="http://schemas.microsoft.com/office/drawing/2014/main" id="{AB295ECE-4DA7-62B8-D79F-093DD9C63121}"/>
              </a:ext>
            </a:extLst>
          </p:cNvPr>
          <p:cNvSpPr/>
          <p:nvPr/>
        </p:nvSpPr>
        <p:spPr>
          <a:xfrm>
            <a:off x="9464420" y="3912704"/>
            <a:ext cx="2358884" cy="2769704"/>
          </a:xfrm>
          <a:prstGeom prst="roundRect">
            <a:avLst/>
          </a:prstGeom>
          <a:ln w="57150">
            <a:solidFill>
              <a:schemeClr val="tx1"/>
            </a:solidFill>
            <a:prstDash val="sysDot"/>
          </a:ln>
        </p:spPr>
        <p:style>
          <a:lnRef idx="2">
            <a:schemeClr val="accent5">
              <a:shade val="15000"/>
            </a:schemeClr>
          </a:lnRef>
          <a:fillRef idx="1">
            <a:schemeClr val="accent5"/>
          </a:fillRef>
          <a:effectRef idx="0">
            <a:schemeClr val="accent5"/>
          </a:effectRef>
          <a:fontRef idx="minor">
            <a:schemeClr val="lt1"/>
          </a:fontRef>
        </p:style>
        <p:txBody>
          <a:bodyPr rtlCol="0" anchor="t"/>
          <a:lstStyle/>
          <a:p>
            <a:pPr algn="ctr"/>
            <a:r>
              <a:rPr lang="en-GB" sz="2000" b="1" dirty="0">
                <a:solidFill>
                  <a:schemeClr val="tx2">
                    <a:lumMod val="90000"/>
                    <a:lumOff val="10000"/>
                  </a:schemeClr>
                </a:solidFill>
              </a:rPr>
              <a:t>Legal</a:t>
            </a:r>
          </a:p>
          <a:p>
            <a:pPr algn="ctr"/>
            <a:endParaRPr lang="en-GB" sz="2000" dirty="0">
              <a:solidFill>
                <a:schemeClr val="tx2">
                  <a:lumMod val="90000"/>
                  <a:lumOff val="10000"/>
                </a:schemeClr>
              </a:solidFill>
            </a:endParaRPr>
          </a:p>
          <a:p>
            <a:pPr algn="ctr"/>
            <a:r>
              <a:rPr lang="en-GB" sz="2000" dirty="0">
                <a:solidFill>
                  <a:schemeClr val="tx2">
                    <a:lumMod val="90000"/>
                    <a:lumOff val="10000"/>
                  </a:schemeClr>
                </a:solidFill>
              </a:rPr>
              <a:t>Food Hygiene</a:t>
            </a:r>
          </a:p>
          <a:p>
            <a:pPr algn="ctr"/>
            <a:endParaRPr lang="en-GB" sz="2000" dirty="0">
              <a:solidFill>
                <a:schemeClr val="tx2">
                  <a:lumMod val="90000"/>
                  <a:lumOff val="10000"/>
                </a:schemeClr>
              </a:solidFill>
            </a:endParaRPr>
          </a:p>
          <a:p>
            <a:pPr algn="ctr"/>
            <a:r>
              <a:rPr lang="en-GB" sz="2000" dirty="0">
                <a:solidFill>
                  <a:schemeClr val="tx2">
                    <a:lumMod val="90000"/>
                    <a:lumOff val="10000"/>
                  </a:schemeClr>
                </a:solidFill>
              </a:rPr>
              <a:t>H&amp;S Laws</a:t>
            </a:r>
          </a:p>
          <a:p>
            <a:pPr algn="ctr"/>
            <a:endParaRPr lang="en-GB" sz="2000" dirty="0">
              <a:solidFill>
                <a:schemeClr val="tx2">
                  <a:lumMod val="90000"/>
                  <a:lumOff val="10000"/>
                </a:schemeClr>
              </a:solidFill>
            </a:endParaRPr>
          </a:p>
          <a:p>
            <a:pPr algn="ctr"/>
            <a:r>
              <a:rPr lang="en-GB" sz="2000" dirty="0">
                <a:solidFill>
                  <a:schemeClr val="tx2">
                    <a:lumMod val="90000"/>
                    <a:lumOff val="10000"/>
                  </a:schemeClr>
                </a:solidFill>
              </a:rPr>
              <a:t>GDPR Compliance</a:t>
            </a:r>
            <a:endParaRPr lang="en-GB" dirty="0">
              <a:solidFill>
                <a:schemeClr val="tx2">
                  <a:lumMod val="90000"/>
                  <a:lumOff val="10000"/>
                </a:schemeClr>
              </a:solidFill>
            </a:endParaRPr>
          </a:p>
        </p:txBody>
      </p:sp>
      <p:sp>
        <p:nvSpPr>
          <p:cNvPr id="11" name="Rounded Rectangle 10">
            <a:extLst>
              <a:ext uri="{FF2B5EF4-FFF2-40B4-BE49-F238E27FC236}">
                <a16:creationId xmlns:a16="http://schemas.microsoft.com/office/drawing/2014/main" id="{80690551-FBDB-2C6E-7527-76E7941223D6}"/>
              </a:ext>
            </a:extLst>
          </p:cNvPr>
          <p:cNvSpPr/>
          <p:nvPr/>
        </p:nvSpPr>
        <p:spPr>
          <a:xfrm>
            <a:off x="5993297" y="3912704"/>
            <a:ext cx="2494720" cy="2769704"/>
          </a:xfrm>
          <a:custGeom>
            <a:avLst/>
            <a:gdLst>
              <a:gd name="csX0" fmla="*/ 0 w 2494720"/>
              <a:gd name="csY0" fmla="*/ 415795 h 2769704"/>
              <a:gd name="csX1" fmla="*/ 415795 w 2494720"/>
              <a:gd name="csY1" fmla="*/ 0 h 2769704"/>
              <a:gd name="csX2" fmla="*/ 953540 w 2494720"/>
              <a:gd name="csY2" fmla="*/ 0 h 2769704"/>
              <a:gd name="csX3" fmla="*/ 1507917 w 2494720"/>
              <a:gd name="csY3" fmla="*/ 0 h 2769704"/>
              <a:gd name="csX4" fmla="*/ 2078925 w 2494720"/>
              <a:gd name="csY4" fmla="*/ 0 h 2769704"/>
              <a:gd name="csX5" fmla="*/ 2494720 w 2494720"/>
              <a:gd name="csY5" fmla="*/ 415795 h 2769704"/>
              <a:gd name="csX6" fmla="*/ 2494720 w 2494720"/>
              <a:gd name="csY6" fmla="*/ 939086 h 2769704"/>
              <a:gd name="csX7" fmla="*/ 2494720 w 2494720"/>
              <a:gd name="csY7" fmla="*/ 1442995 h 2769704"/>
              <a:gd name="csX8" fmla="*/ 2494720 w 2494720"/>
              <a:gd name="csY8" fmla="*/ 1888762 h 2769704"/>
              <a:gd name="csX9" fmla="*/ 2494720 w 2494720"/>
              <a:gd name="csY9" fmla="*/ 2353909 h 2769704"/>
              <a:gd name="csX10" fmla="*/ 2078925 w 2494720"/>
              <a:gd name="csY10" fmla="*/ 2769704 h 2769704"/>
              <a:gd name="csX11" fmla="*/ 1507917 w 2494720"/>
              <a:gd name="csY11" fmla="*/ 2769704 h 2769704"/>
              <a:gd name="csX12" fmla="*/ 1003434 w 2494720"/>
              <a:gd name="csY12" fmla="*/ 2769704 h 2769704"/>
              <a:gd name="csX13" fmla="*/ 415795 w 2494720"/>
              <a:gd name="csY13" fmla="*/ 2769704 h 2769704"/>
              <a:gd name="csX14" fmla="*/ 0 w 2494720"/>
              <a:gd name="csY14" fmla="*/ 2353909 h 2769704"/>
              <a:gd name="csX15" fmla="*/ 0 w 2494720"/>
              <a:gd name="csY15" fmla="*/ 1849999 h 2769704"/>
              <a:gd name="csX16" fmla="*/ 0 w 2494720"/>
              <a:gd name="csY16" fmla="*/ 1404233 h 2769704"/>
              <a:gd name="csX17" fmla="*/ 0 w 2494720"/>
              <a:gd name="csY17" fmla="*/ 939086 h 2769704"/>
              <a:gd name="csX18" fmla="*/ 0 w 2494720"/>
              <a:gd name="csY18" fmla="*/ 415795 h 27697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2494720" h="2769704" fill="none" extrusionOk="0">
                <a:moveTo>
                  <a:pt x="0" y="415795"/>
                </a:moveTo>
                <a:cubicBezTo>
                  <a:pt x="39150" y="162935"/>
                  <a:pt x="173423" y="20217"/>
                  <a:pt x="415795" y="0"/>
                </a:cubicBezTo>
                <a:cubicBezTo>
                  <a:pt x="658971" y="-4933"/>
                  <a:pt x="763167" y="51309"/>
                  <a:pt x="953540" y="0"/>
                </a:cubicBezTo>
                <a:cubicBezTo>
                  <a:pt x="1143914" y="-51309"/>
                  <a:pt x="1350400" y="26018"/>
                  <a:pt x="1507917" y="0"/>
                </a:cubicBezTo>
                <a:cubicBezTo>
                  <a:pt x="1665434" y="-26018"/>
                  <a:pt x="1867763" y="35488"/>
                  <a:pt x="2078925" y="0"/>
                </a:cubicBezTo>
                <a:cubicBezTo>
                  <a:pt x="2317580" y="-27736"/>
                  <a:pt x="2529273" y="223518"/>
                  <a:pt x="2494720" y="415795"/>
                </a:cubicBezTo>
                <a:cubicBezTo>
                  <a:pt x="2533487" y="609017"/>
                  <a:pt x="2462350" y="772411"/>
                  <a:pt x="2494720" y="939086"/>
                </a:cubicBezTo>
                <a:cubicBezTo>
                  <a:pt x="2527090" y="1105761"/>
                  <a:pt x="2476299" y="1255784"/>
                  <a:pt x="2494720" y="1442995"/>
                </a:cubicBezTo>
                <a:cubicBezTo>
                  <a:pt x="2513141" y="1630206"/>
                  <a:pt x="2485525" y="1771434"/>
                  <a:pt x="2494720" y="1888762"/>
                </a:cubicBezTo>
                <a:cubicBezTo>
                  <a:pt x="2503915" y="2006090"/>
                  <a:pt x="2439427" y="2200439"/>
                  <a:pt x="2494720" y="2353909"/>
                </a:cubicBezTo>
                <a:cubicBezTo>
                  <a:pt x="2455459" y="2623288"/>
                  <a:pt x="2280882" y="2828939"/>
                  <a:pt x="2078925" y="2769704"/>
                </a:cubicBezTo>
                <a:cubicBezTo>
                  <a:pt x="1798375" y="2827757"/>
                  <a:pt x="1718415" y="2727738"/>
                  <a:pt x="1507917" y="2769704"/>
                </a:cubicBezTo>
                <a:cubicBezTo>
                  <a:pt x="1297419" y="2811670"/>
                  <a:pt x="1248646" y="2759355"/>
                  <a:pt x="1003434" y="2769704"/>
                </a:cubicBezTo>
                <a:cubicBezTo>
                  <a:pt x="758222" y="2780053"/>
                  <a:pt x="638487" y="2740551"/>
                  <a:pt x="415795" y="2769704"/>
                </a:cubicBezTo>
                <a:cubicBezTo>
                  <a:pt x="181181" y="2788328"/>
                  <a:pt x="10359" y="2586517"/>
                  <a:pt x="0" y="2353909"/>
                </a:cubicBezTo>
                <a:cubicBezTo>
                  <a:pt x="-57494" y="2185628"/>
                  <a:pt x="40606" y="2005677"/>
                  <a:pt x="0" y="1849999"/>
                </a:cubicBezTo>
                <a:cubicBezTo>
                  <a:pt x="-40606" y="1694321"/>
                  <a:pt x="23543" y="1540508"/>
                  <a:pt x="0" y="1404233"/>
                </a:cubicBezTo>
                <a:cubicBezTo>
                  <a:pt x="-23543" y="1267958"/>
                  <a:pt x="27091" y="1094766"/>
                  <a:pt x="0" y="939086"/>
                </a:cubicBezTo>
                <a:cubicBezTo>
                  <a:pt x="-27091" y="783406"/>
                  <a:pt x="2085" y="552327"/>
                  <a:pt x="0" y="415795"/>
                </a:cubicBezTo>
                <a:close/>
              </a:path>
              <a:path w="2494720" h="2769704" stroke="0" extrusionOk="0">
                <a:moveTo>
                  <a:pt x="0" y="415795"/>
                </a:moveTo>
                <a:cubicBezTo>
                  <a:pt x="-6013" y="182449"/>
                  <a:pt x="169045" y="6423"/>
                  <a:pt x="415795" y="0"/>
                </a:cubicBezTo>
                <a:cubicBezTo>
                  <a:pt x="637028" y="-29596"/>
                  <a:pt x="765797" y="4082"/>
                  <a:pt x="1003434" y="0"/>
                </a:cubicBezTo>
                <a:cubicBezTo>
                  <a:pt x="1241071" y="-4082"/>
                  <a:pt x="1313637" y="42828"/>
                  <a:pt x="1541180" y="0"/>
                </a:cubicBezTo>
                <a:cubicBezTo>
                  <a:pt x="1768723" y="-42828"/>
                  <a:pt x="1852449" y="46178"/>
                  <a:pt x="2078925" y="0"/>
                </a:cubicBezTo>
                <a:cubicBezTo>
                  <a:pt x="2294328" y="-45845"/>
                  <a:pt x="2497096" y="177365"/>
                  <a:pt x="2494720" y="415795"/>
                </a:cubicBezTo>
                <a:cubicBezTo>
                  <a:pt x="2497302" y="552593"/>
                  <a:pt x="2442371" y="759770"/>
                  <a:pt x="2494720" y="861561"/>
                </a:cubicBezTo>
                <a:cubicBezTo>
                  <a:pt x="2547069" y="963352"/>
                  <a:pt x="2488448" y="1185513"/>
                  <a:pt x="2494720" y="1307327"/>
                </a:cubicBezTo>
                <a:cubicBezTo>
                  <a:pt x="2500992" y="1429141"/>
                  <a:pt x="2493712" y="1640540"/>
                  <a:pt x="2494720" y="1830618"/>
                </a:cubicBezTo>
                <a:cubicBezTo>
                  <a:pt x="2495728" y="2020696"/>
                  <a:pt x="2464792" y="2248676"/>
                  <a:pt x="2494720" y="2353909"/>
                </a:cubicBezTo>
                <a:cubicBezTo>
                  <a:pt x="2482295" y="2582835"/>
                  <a:pt x="2331083" y="2707946"/>
                  <a:pt x="2078925" y="2769704"/>
                </a:cubicBezTo>
                <a:cubicBezTo>
                  <a:pt x="1911792" y="2788447"/>
                  <a:pt x="1770336" y="2743415"/>
                  <a:pt x="1507917" y="2769704"/>
                </a:cubicBezTo>
                <a:cubicBezTo>
                  <a:pt x="1245498" y="2795993"/>
                  <a:pt x="1147139" y="2709137"/>
                  <a:pt x="920278" y="2769704"/>
                </a:cubicBezTo>
                <a:cubicBezTo>
                  <a:pt x="693417" y="2830271"/>
                  <a:pt x="651441" y="2757626"/>
                  <a:pt x="415795" y="2769704"/>
                </a:cubicBezTo>
                <a:cubicBezTo>
                  <a:pt x="176022" y="2771368"/>
                  <a:pt x="-27786" y="2564374"/>
                  <a:pt x="0" y="2353909"/>
                </a:cubicBezTo>
                <a:cubicBezTo>
                  <a:pt x="-34442" y="2196434"/>
                  <a:pt x="5114" y="1980434"/>
                  <a:pt x="0" y="1849999"/>
                </a:cubicBezTo>
                <a:cubicBezTo>
                  <a:pt x="-5114" y="1719564"/>
                  <a:pt x="15843" y="1488237"/>
                  <a:pt x="0" y="1365471"/>
                </a:cubicBezTo>
                <a:cubicBezTo>
                  <a:pt x="-15843" y="1242705"/>
                  <a:pt x="49497" y="1111550"/>
                  <a:pt x="0" y="939086"/>
                </a:cubicBezTo>
                <a:cubicBezTo>
                  <a:pt x="-49497" y="766622"/>
                  <a:pt x="45001" y="583197"/>
                  <a:pt x="0" y="415795"/>
                </a:cubicBezTo>
                <a:close/>
              </a:path>
            </a:pathLst>
          </a:custGeom>
          <a:ln w="57150">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1">
            <a:schemeClr val="accent1"/>
          </a:lnRef>
          <a:fillRef idx="2">
            <a:schemeClr val="accent1"/>
          </a:fillRef>
          <a:effectRef idx="1">
            <a:schemeClr val="accent1"/>
          </a:effectRef>
          <a:fontRef idx="minor">
            <a:schemeClr val="dk1"/>
          </a:fontRef>
        </p:style>
        <p:txBody>
          <a:bodyPr rtlCol="0" anchor="t"/>
          <a:lstStyle/>
          <a:p>
            <a:pPr algn="ctr"/>
            <a:r>
              <a:rPr lang="en-GB" sz="2000" b="1" dirty="0"/>
              <a:t>Technological</a:t>
            </a:r>
          </a:p>
          <a:p>
            <a:pPr algn="ctr"/>
            <a:endParaRPr lang="en-GB" sz="2000" dirty="0"/>
          </a:p>
          <a:p>
            <a:pPr algn="ctr"/>
            <a:r>
              <a:rPr lang="en-GB" sz="2000" dirty="0"/>
              <a:t>Digital Ordering</a:t>
            </a:r>
          </a:p>
          <a:p>
            <a:pPr algn="ctr"/>
            <a:endParaRPr lang="en-GB" sz="2000" dirty="0"/>
          </a:p>
          <a:p>
            <a:pPr algn="ctr"/>
            <a:r>
              <a:rPr lang="en-GB" sz="2000" dirty="0"/>
              <a:t>Efficiency &amp; Service</a:t>
            </a:r>
          </a:p>
          <a:p>
            <a:pPr algn="ctr"/>
            <a:endParaRPr lang="en-GB" sz="2000" dirty="0"/>
          </a:p>
          <a:p>
            <a:pPr algn="ctr"/>
            <a:r>
              <a:rPr lang="en-GB" sz="2000" dirty="0"/>
              <a:t>Continuous Investment</a:t>
            </a:r>
            <a:endParaRPr lang="en-GB" dirty="0"/>
          </a:p>
        </p:txBody>
      </p:sp>
      <p:sp>
        <p:nvSpPr>
          <p:cNvPr id="12" name="Rounded Rectangle 11">
            <a:extLst>
              <a:ext uri="{FF2B5EF4-FFF2-40B4-BE49-F238E27FC236}">
                <a16:creationId xmlns:a16="http://schemas.microsoft.com/office/drawing/2014/main" id="{8A4661DB-54BD-1C8D-E859-A25CE8319943}"/>
              </a:ext>
            </a:extLst>
          </p:cNvPr>
          <p:cNvSpPr/>
          <p:nvPr/>
        </p:nvSpPr>
        <p:spPr>
          <a:xfrm>
            <a:off x="7887838" y="1039957"/>
            <a:ext cx="2358883" cy="2769704"/>
          </a:xfrm>
          <a:custGeom>
            <a:avLst/>
            <a:gdLst>
              <a:gd name="csX0" fmla="*/ 0 w 2358883"/>
              <a:gd name="csY0" fmla="*/ 393155 h 2769704"/>
              <a:gd name="csX1" fmla="*/ 393155 w 2358883"/>
              <a:gd name="csY1" fmla="*/ 0 h 2769704"/>
              <a:gd name="csX2" fmla="*/ 870169 w 2358883"/>
              <a:gd name="csY2" fmla="*/ 0 h 2769704"/>
              <a:gd name="csX3" fmla="*/ 1394360 w 2358883"/>
              <a:gd name="csY3" fmla="*/ 0 h 2769704"/>
              <a:gd name="csX4" fmla="*/ 1965728 w 2358883"/>
              <a:gd name="csY4" fmla="*/ 0 h 2769704"/>
              <a:gd name="csX5" fmla="*/ 2358883 w 2358883"/>
              <a:gd name="csY5" fmla="*/ 393155 h 2769704"/>
              <a:gd name="csX6" fmla="*/ 2358883 w 2358883"/>
              <a:gd name="csY6" fmla="*/ 1074120 h 2769704"/>
              <a:gd name="csX7" fmla="*/ 2358883 w 2358883"/>
              <a:gd name="csY7" fmla="*/ 1755086 h 2769704"/>
              <a:gd name="csX8" fmla="*/ 2358883 w 2358883"/>
              <a:gd name="csY8" fmla="*/ 2376549 h 2769704"/>
              <a:gd name="csX9" fmla="*/ 1965728 w 2358883"/>
              <a:gd name="csY9" fmla="*/ 2769704 h 2769704"/>
              <a:gd name="csX10" fmla="*/ 1425811 w 2358883"/>
              <a:gd name="csY10" fmla="*/ 2769704 h 2769704"/>
              <a:gd name="csX11" fmla="*/ 901620 w 2358883"/>
              <a:gd name="csY11" fmla="*/ 2769704 h 2769704"/>
              <a:gd name="csX12" fmla="*/ 393155 w 2358883"/>
              <a:gd name="csY12" fmla="*/ 2769704 h 2769704"/>
              <a:gd name="csX13" fmla="*/ 0 w 2358883"/>
              <a:gd name="csY13" fmla="*/ 2376549 h 2769704"/>
              <a:gd name="csX14" fmla="*/ 0 w 2358883"/>
              <a:gd name="csY14" fmla="*/ 1675750 h 2769704"/>
              <a:gd name="csX15" fmla="*/ 0 w 2358883"/>
              <a:gd name="csY15" fmla="*/ 1014618 h 2769704"/>
              <a:gd name="csX16" fmla="*/ 0 w 2358883"/>
              <a:gd name="csY16" fmla="*/ 393155 h 276970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2358883" h="2769704" fill="none" extrusionOk="0">
                <a:moveTo>
                  <a:pt x="0" y="393155"/>
                </a:moveTo>
                <a:cubicBezTo>
                  <a:pt x="16499" y="145304"/>
                  <a:pt x="167770" y="-21285"/>
                  <a:pt x="393155" y="0"/>
                </a:cubicBezTo>
                <a:cubicBezTo>
                  <a:pt x="515781" y="-3288"/>
                  <a:pt x="709448" y="-17937"/>
                  <a:pt x="870169" y="0"/>
                </a:cubicBezTo>
                <a:cubicBezTo>
                  <a:pt x="1030890" y="17937"/>
                  <a:pt x="1280080" y="-4377"/>
                  <a:pt x="1394360" y="0"/>
                </a:cubicBezTo>
                <a:cubicBezTo>
                  <a:pt x="1508640" y="4377"/>
                  <a:pt x="1757410" y="-10024"/>
                  <a:pt x="1965728" y="0"/>
                </a:cubicBezTo>
                <a:cubicBezTo>
                  <a:pt x="2196968" y="41763"/>
                  <a:pt x="2364342" y="175517"/>
                  <a:pt x="2358883" y="393155"/>
                </a:cubicBezTo>
                <a:cubicBezTo>
                  <a:pt x="2356888" y="732120"/>
                  <a:pt x="2351245" y="911333"/>
                  <a:pt x="2358883" y="1074120"/>
                </a:cubicBezTo>
                <a:cubicBezTo>
                  <a:pt x="2366521" y="1236907"/>
                  <a:pt x="2391114" y="1549616"/>
                  <a:pt x="2358883" y="1755086"/>
                </a:cubicBezTo>
                <a:cubicBezTo>
                  <a:pt x="2326652" y="1960556"/>
                  <a:pt x="2389675" y="2144186"/>
                  <a:pt x="2358883" y="2376549"/>
                </a:cubicBezTo>
                <a:cubicBezTo>
                  <a:pt x="2354720" y="2573592"/>
                  <a:pt x="2185554" y="2732189"/>
                  <a:pt x="1965728" y="2769704"/>
                </a:cubicBezTo>
                <a:cubicBezTo>
                  <a:pt x="1707871" y="2786991"/>
                  <a:pt x="1635466" y="2744306"/>
                  <a:pt x="1425811" y="2769704"/>
                </a:cubicBezTo>
                <a:cubicBezTo>
                  <a:pt x="1216156" y="2795102"/>
                  <a:pt x="1029568" y="2766420"/>
                  <a:pt x="901620" y="2769704"/>
                </a:cubicBezTo>
                <a:cubicBezTo>
                  <a:pt x="773672" y="2772988"/>
                  <a:pt x="578792" y="2761524"/>
                  <a:pt x="393155" y="2769704"/>
                </a:cubicBezTo>
                <a:cubicBezTo>
                  <a:pt x="186603" y="2723089"/>
                  <a:pt x="18464" y="2553439"/>
                  <a:pt x="0" y="2376549"/>
                </a:cubicBezTo>
                <a:cubicBezTo>
                  <a:pt x="-34308" y="2175725"/>
                  <a:pt x="-2337" y="1824358"/>
                  <a:pt x="0" y="1675750"/>
                </a:cubicBezTo>
                <a:cubicBezTo>
                  <a:pt x="2337" y="1527142"/>
                  <a:pt x="18577" y="1222330"/>
                  <a:pt x="0" y="1014618"/>
                </a:cubicBezTo>
                <a:cubicBezTo>
                  <a:pt x="-18577" y="806906"/>
                  <a:pt x="29903" y="672639"/>
                  <a:pt x="0" y="393155"/>
                </a:cubicBezTo>
                <a:close/>
              </a:path>
              <a:path w="2358883" h="2769704" stroke="0" extrusionOk="0">
                <a:moveTo>
                  <a:pt x="0" y="393155"/>
                </a:moveTo>
                <a:cubicBezTo>
                  <a:pt x="40889" y="187167"/>
                  <a:pt x="185605" y="19968"/>
                  <a:pt x="393155" y="0"/>
                </a:cubicBezTo>
                <a:cubicBezTo>
                  <a:pt x="652170" y="-2093"/>
                  <a:pt x="775746" y="26561"/>
                  <a:pt x="948797" y="0"/>
                </a:cubicBezTo>
                <a:cubicBezTo>
                  <a:pt x="1121848" y="-26561"/>
                  <a:pt x="1327317" y="-5335"/>
                  <a:pt x="1425811" y="0"/>
                </a:cubicBezTo>
                <a:cubicBezTo>
                  <a:pt x="1524305" y="5335"/>
                  <a:pt x="1741521" y="-16096"/>
                  <a:pt x="1965728" y="0"/>
                </a:cubicBezTo>
                <a:cubicBezTo>
                  <a:pt x="2169602" y="4877"/>
                  <a:pt x="2339349" y="191619"/>
                  <a:pt x="2358883" y="393155"/>
                </a:cubicBezTo>
                <a:cubicBezTo>
                  <a:pt x="2345921" y="637761"/>
                  <a:pt x="2345142" y="819475"/>
                  <a:pt x="2358883" y="1054286"/>
                </a:cubicBezTo>
                <a:cubicBezTo>
                  <a:pt x="2372624" y="1289097"/>
                  <a:pt x="2367346" y="1389838"/>
                  <a:pt x="2358883" y="1675750"/>
                </a:cubicBezTo>
                <a:cubicBezTo>
                  <a:pt x="2350420" y="1961662"/>
                  <a:pt x="2324347" y="2170142"/>
                  <a:pt x="2358883" y="2376549"/>
                </a:cubicBezTo>
                <a:cubicBezTo>
                  <a:pt x="2327227" y="2605426"/>
                  <a:pt x="2183098" y="2776095"/>
                  <a:pt x="1965728" y="2769704"/>
                </a:cubicBezTo>
                <a:cubicBezTo>
                  <a:pt x="1797688" y="2789323"/>
                  <a:pt x="1645138" y="2756069"/>
                  <a:pt x="1488714" y="2769704"/>
                </a:cubicBezTo>
                <a:cubicBezTo>
                  <a:pt x="1332290" y="2783339"/>
                  <a:pt x="1078228" y="2772123"/>
                  <a:pt x="933072" y="2769704"/>
                </a:cubicBezTo>
                <a:cubicBezTo>
                  <a:pt x="787916" y="2767285"/>
                  <a:pt x="520670" y="2763821"/>
                  <a:pt x="393155" y="2769704"/>
                </a:cubicBezTo>
                <a:cubicBezTo>
                  <a:pt x="226963" y="2780872"/>
                  <a:pt x="-9822" y="2599293"/>
                  <a:pt x="0" y="2376549"/>
                </a:cubicBezTo>
                <a:cubicBezTo>
                  <a:pt x="14637" y="2117637"/>
                  <a:pt x="13244" y="2051514"/>
                  <a:pt x="0" y="1735252"/>
                </a:cubicBezTo>
                <a:cubicBezTo>
                  <a:pt x="-13244" y="1418990"/>
                  <a:pt x="27637" y="1286897"/>
                  <a:pt x="0" y="1054286"/>
                </a:cubicBezTo>
                <a:cubicBezTo>
                  <a:pt x="-27637" y="821675"/>
                  <a:pt x="-22391" y="585126"/>
                  <a:pt x="0" y="393155"/>
                </a:cubicBezTo>
                <a:close/>
              </a:path>
            </a:pathLst>
          </a:custGeom>
          <a:solidFill>
            <a:schemeClr val="accent3">
              <a:lumMod val="40000"/>
              <a:lumOff val="60000"/>
            </a:schemeClr>
          </a:solidFill>
          <a:ln w="57150">
            <a:solidFill>
              <a:schemeClr val="tx1"/>
            </a:solidFill>
            <a:prstDash val="lgDashDotDot"/>
            <a:extLst>
              <a:ext uri="{C807C97D-BFC1-408E-A445-0C87EB9F89A2}">
                <ask:lineSketchStyleProps xmlns:ask="http://schemas.microsoft.com/office/drawing/2018/sketchyshapes" sd="852854689">
                  <a:prstGeom prst="roundRect">
                    <a:avLst/>
                  </a:prstGeom>
                  <ask:type>
                    <ask:lineSketchFreehand/>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2000" b="1" dirty="0">
                <a:solidFill>
                  <a:schemeClr val="tx2">
                    <a:lumMod val="90000"/>
                    <a:lumOff val="10000"/>
                  </a:schemeClr>
                </a:solidFill>
              </a:rPr>
              <a:t>Environmental</a:t>
            </a:r>
          </a:p>
          <a:p>
            <a:pPr algn="ctr"/>
            <a:endParaRPr lang="en-GB" sz="2000" dirty="0">
              <a:solidFill>
                <a:schemeClr val="tx2">
                  <a:lumMod val="90000"/>
                  <a:lumOff val="10000"/>
                </a:schemeClr>
              </a:solidFill>
            </a:endParaRPr>
          </a:p>
          <a:p>
            <a:pPr algn="ctr"/>
            <a:r>
              <a:rPr lang="en-GB" sz="2000" dirty="0">
                <a:solidFill>
                  <a:schemeClr val="tx2">
                    <a:lumMod val="90000"/>
                    <a:lumOff val="10000"/>
                  </a:schemeClr>
                </a:solidFill>
              </a:rPr>
              <a:t>Sustainability</a:t>
            </a:r>
          </a:p>
          <a:p>
            <a:pPr algn="ctr"/>
            <a:endParaRPr lang="en-GB" sz="2000" dirty="0">
              <a:solidFill>
                <a:schemeClr val="tx2">
                  <a:lumMod val="90000"/>
                  <a:lumOff val="10000"/>
                </a:schemeClr>
              </a:solidFill>
            </a:endParaRPr>
          </a:p>
          <a:p>
            <a:pPr algn="ctr"/>
            <a:r>
              <a:rPr lang="en-GB" sz="2000" dirty="0">
                <a:solidFill>
                  <a:schemeClr val="tx2">
                    <a:lumMod val="90000"/>
                    <a:lumOff val="10000"/>
                  </a:schemeClr>
                </a:solidFill>
              </a:rPr>
              <a:t>Eco-friendly</a:t>
            </a:r>
          </a:p>
          <a:p>
            <a:pPr algn="ctr"/>
            <a:endParaRPr lang="en-GB" sz="2000" dirty="0">
              <a:solidFill>
                <a:schemeClr val="tx2">
                  <a:lumMod val="90000"/>
                  <a:lumOff val="10000"/>
                </a:schemeClr>
              </a:solidFill>
            </a:endParaRPr>
          </a:p>
          <a:p>
            <a:pPr algn="ctr"/>
            <a:r>
              <a:rPr lang="en-GB" sz="2000" dirty="0">
                <a:solidFill>
                  <a:schemeClr val="tx2">
                    <a:lumMod val="90000"/>
                    <a:lumOff val="10000"/>
                  </a:schemeClr>
                </a:solidFill>
              </a:rPr>
              <a:t>Waste Reduction</a:t>
            </a:r>
          </a:p>
        </p:txBody>
      </p:sp>
      <mc:AlternateContent xmlns:mc="http://schemas.openxmlformats.org/markup-compatibility/2006">
        <mc:Choice xmlns:p14="http://schemas.microsoft.com/office/powerpoint/2010/main" Requires="p14">
          <p:contentPart p14:bwMode="auto" r:id="rId3">
            <p14:nvContentPartPr>
              <p14:cNvPr id="19" name="Ink 18">
                <a:extLst>
                  <a:ext uri="{FF2B5EF4-FFF2-40B4-BE49-F238E27FC236}">
                    <a16:creationId xmlns:a16="http://schemas.microsoft.com/office/drawing/2014/main" id="{69FACDC2-E35E-20D8-9A22-73ABCA928211}"/>
                  </a:ext>
                </a:extLst>
              </p14:cNvPr>
              <p14:cNvContentPartPr/>
              <p14:nvPr/>
            </p14:nvContentPartPr>
            <p14:xfrm>
              <a:off x="9296827" y="3578609"/>
              <a:ext cx="2770560" cy="3260520"/>
            </p14:xfrm>
          </p:contentPart>
        </mc:Choice>
        <mc:Fallback>
          <p:pic>
            <p:nvPicPr>
              <p:cNvPr id="19" name="Ink 18">
                <a:extLst>
                  <a:ext uri="{FF2B5EF4-FFF2-40B4-BE49-F238E27FC236}">
                    <a16:creationId xmlns:a16="http://schemas.microsoft.com/office/drawing/2014/main" id="{69FACDC2-E35E-20D8-9A22-73ABCA928211}"/>
                  </a:ext>
                </a:extLst>
              </p:cNvPr>
              <p:cNvPicPr/>
              <p:nvPr/>
            </p:nvPicPr>
            <p:blipFill>
              <a:blip r:embed="rId4"/>
              <a:stretch>
                <a:fillRect/>
              </a:stretch>
            </p:blipFill>
            <p:spPr>
              <a:xfrm>
                <a:off x="9260827" y="3542969"/>
                <a:ext cx="2842200" cy="333216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22" name="Ink 21">
                <a:extLst>
                  <a:ext uri="{FF2B5EF4-FFF2-40B4-BE49-F238E27FC236}">
                    <a16:creationId xmlns:a16="http://schemas.microsoft.com/office/drawing/2014/main" id="{3FCBE5A8-52C4-0C8E-CE40-009E5A81E7CA}"/>
                  </a:ext>
                </a:extLst>
              </p14:cNvPr>
              <p14:cNvContentPartPr/>
              <p14:nvPr/>
            </p14:nvContentPartPr>
            <p14:xfrm>
              <a:off x="2050234" y="3687509"/>
              <a:ext cx="3093840" cy="3042720"/>
            </p14:xfrm>
          </p:contentPart>
        </mc:Choice>
        <mc:Fallback>
          <p:pic>
            <p:nvPicPr>
              <p:cNvPr id="22" name="Ink 21">
                <a:extLst>
                  <a:ext uri="{FF2B5EF4-FFF2-40B4-BE49-F238E27FC236}">
                    <a16:creationId xmlns:a16="http://schemas.microsoft.com/office/drawing/2014/main" id="{3FCBE5A8-52C4-0C8E-CE40-009E5A81E7CA}"/>
                  </a:ext>
                </a:extLst>
              </p:cNvPr>
              <p:cNvPicPr/>
              <p:nvPr/>
            </p:nvPicPr>
            <p:blipFill>
              <a:blip r:embed="rId6"/>
              <a:stretch>
                <a:fillRect/>
              </a:stretch>
            </p:blipFill>
            <p:spPr>
              <a:xfrm>
                <a:off x="2014234" y="3651869"/>
                <a:ext cx="3165480" cy="311436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24" name="Ink 23">
                <a:extLst>
                  <a:ext uri="{FF2B5EF4-FFF2-40B4-BE49-F238E27FC236}">
                    <a16:creationId xmlns:a16="http://schemas.microsoft.com/office/drawing/2014/main" id="{C6F9D390-FE22-50F8-8FD9-4E62D50F188F}"/>
                  </a:ext>
                </a:extLst>
              </p14:cNvPr>
              <p14:cNvContentPartPr/>
              <p14:nvPr/>
            </p14:nvContentPartPr>
            <p14:xfrm>
              <a:off x="3738436" y="1095534"/>
              <a:ext cx="3357360" cy="2817169"/>
            </p14:xfrm>
          </p:contentPart>
        </mc:Choice>
        <mc:Fallback>
          <p:pic>
            <p:nvPicPr>
              <p:cNvPr id="24" name="Ink 23">
                <a:extLst>
                  <a:ext uri="{FF2B5EF4-FFF2-40B4-BE49-F238E27FC236}">
                    <a16:creationId xmlns:a16="http://schemas.microsoft.com/office/drawing/2014/main" id="{C6F9D390-FE22-50F8-8FD9-4E62D50F188F}"/>
                  </a:ext>
                </a:extLst>
              </p:cNvPr>
              <p:cNvPicPr/>
              <p:nvPr/>
            </p:nvPicPr>
            <p:blipFill>
              <a:blip r:embed="rId8"/>
              <a:stretch>
                <a:fillRect/>
              </a:stretch>
            </p:blipFill>
            <p:spPr>
              <a:xfrm>
                <a:off x="3702796" y="1059532"/>
                <a:ext cx="3429000" cy="2888813"/>
              </a:xfrm>
              <a:prstGeom prst="rect">
                <a:avLst/>
              </a:prstGeom>
            </p:spPr>
          </p:pic>
        </mc:Fallback>
      </mc:AlternateContent>
    </p:spTree>
    <p:extLst>
      <p:ext uri="{BB962C8B-B14F-4D97-AF65-F5344CB8AC3E}">
        <p14:creationId xmlns:p14="http://schemas.microsoft.com/office/powerpoint/2010/main" val="1524246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0A7E688-D458-080C-A52A-77D6790399B0}"/>
              </a:ext>
            </a:extLst>
          </p:cNvPr>
          <p:cNvSpPr>
            <a:spLocks noGrp="1"/>
          </p:cNvSpPr>
          <p:nvPr>
            <p:ph idx="1"/>
          </p:nvPr>
        </p:nvSpPr>
        <p:spPr>
          <a:xfrm>
            <a:off x="1404954" y="1463040"/>
            <a:ext cx="4322078" cy="5053263"/>
          </a:xfrm>
          <a:custGeom>
            <a:avLst/>
            <a:gdLst>
              <a:gd name="csX0" fmla="*/ 0 w 4322078"/>
              <a:gd name="csY0" fmla="*/ 720361 h 5053263"/>
              <a:gd name="csX1" fmla="*/ 720361 w 4322078"/>
              <a:gd name="csY1" fmla="*/ 0 h 5053263"/>
              <a:gd name="csX2" fmla="*/ 3601717 w 4322078"/>
              <a:gd name="csY2" fmla="*/ 0 h 5053263"/>
              <a:gd name="csX3" fmla="*/ 4322078 w 4322078"/>
              <a:gd name="csY3" fmla="*/ 720361 h 5053263"/>
              <a:gd name="csX4" fmla="*/ 4322078 w 4322078"/>
              <a:gd name="csY4" fmla="*/ 4332902 h 5053263"/>
              <a:gd name="csX5" fmla="*/ 3601717 w 4322078"/>
              <a:gd name="csY5" fmla="*/ 5053263 h 5053263"/>
              <a:gd name="csX6" fmla="*/ 720361 w 4322078"/>
              <a:gd name="csY6" fmla="*/ 5053263 h 5053263"/>
              <a:gd name="csX7" fmla="*/ 0 w 4322078"/>
              <a:gd name="csY7" fmla="*/ 4332902 h 5053263"/>
              <a:gd name="csX8" fmla="*/ 0 w 4322078"/>
              <a:gd name="csY8" fmla="*/ 720361 h 50532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4322078" h="5053263" fill="none" extrusionOk="0">
                <a:moveTo>
                  <a:pt x="0" y="720361"/>
                </a:moveTo>
                <a:cubicBezTo>
                  <a:pt x="35906" y="274344"/>
                  <a:pt x="351826" y="51144"/>
                  <a:pt x="720361" y="0"/>
                </a:cubicBezTo>
                <a:cubicBezTo>
                  <a:pt x="1444915" y="-140933"/>
                  <a:pt x="2470709" y="-11831"/>
                  <a:pt x="3601717" y="0"/>
                </a:cubicBezTo>
                <a:cubicBezTo>
                  <a:pt x="4002138" y="4076"/>
                  <a:pt x="4350922" y="392917"/>
                  <a:pt x="4322078" y="720361"/>
                </a:cubicBezTo>
                <a:cubicBezTo>
                  <a:pt x="4189333" y="1584666"/>
                  <a:pt x="4228561" y="3063807"/>
                  <a:pt x="4322078" y="4332902"/>
                </a:cubicBezTo>
                <a:cubicBezTo>
                  <a:pt x="4346578" y="4737274"/>
                  <a:pt x="4040506" y="5027951"/>
                  <a:pt x="3601717" y="5053263"/>
                </a:cubicBezTo>
                <a:cubicBezTo>
                  <a:pt x="3063860" y="5133777"/>
                  <a:pt x="1895593" y="5145911"/>
                  <a:pt x="720361" y="5053263"/>
                </a:cubicBezTo>
                <a:cubicBezTo>
                  <a:pt x="308404" y="5062579"/>
                  <a:pt x="64452" y="4722564"/>
                  <a:pt x="0" y="4332902"/>
                </a:cubicBezTo>
                <a:cubicBezTo>
                  <a:pt x="-153085" y="3674360"/>
                  <a:pt x="-168922" y="1602459"/>
                  <a:pt x="0" y="720361"/>
                </a:cubicBezTo>
                <a:close/>
              </a:path>
              <a:path w="4322078" h="5053263" stroke="0" extrusionOk="0">
                <a:moveTo>
                  <a:pt x="0" y="720361"/>
                </a:moveTo>
                <a:cubicBezTo>
                  <a:pt x="51449" y="290717"/>
                  <a:pt x="329990" y="3727"/>
                  <a:pt x="720361" y="0"/>
                </a:cubicBezTo>
                <a:cubicBezTo>
                  <a:pt x="2036109" y="-162744"/>
                  <a:pt x="2729455" y="-63963"/>
                  <a:pt x="3601717" y="0"/>
                </a:cubicBezTo>
                <a:cubicBezTo>
                  <a:pt x="3969504" y="28929"/>
                  <a:pt x="4320010" y="265522"/>
                  <a:pt x="4322078" y="720361"/>
                </a:cubicBezTo>
                <a:cubicBezTo>
                  <a:pt x="4415871" y="2454270"/>
                  <a:pt x="4166198" y="2680294"/>
                  <a:pt x="4322078" y="4332902"/>
                </a:cubicBezTo>
                <a:cubicBezTo>
                  <a:pt x="4355382" y="4746146"/>
                  <a:pt x="4006437" y="5092837"/>
                  <a:pt x="3601717" y="5053263"/>
                </a:cubicBezTo>
                <a:cubicBezTo>
                  <a:pt x="2847766" y="5073383"/>
                  <a:pt x="1917458" y="4917520"/>
                  <a:pt x="720361" y="5053263"/>
                </a:cubicBezTo>
                <a:cubicBezTo>
                  <a:pt x="370376" y="5061686"/>
                  <a:pt x="47052" y="4773257"/>
                  <a:pt x="0" y="4332902"/>
                </a:cubicBezTo>
                <a:cubicBezTo>
                  <a:pt x="143008" y="2543965"/>
                  <a:pt x="-34623" y="2061070"/>
                  <a:pt x="0" y="720361"/>
                </a:cubicBezTo>
                <a:close/>
              </a:path>
            </a:pathLst>
          </a:custGeom>
          <a:solidFill>
            <a:schemeClr val="accent3">
              <a:lumMod val="40000"/>
              <a:lumOff val="60000"/>
            </a:schemeClr>
          </a:solidFill>
          <a:ln w="57150">
            <a:solidFill>
              <a:schemeClr val="tx1"/>
            </a:solidFill>
            <a:extLst>
              <a:ext uri="{C807C97D-BFC1-408E-A445-0C87EB9F89A2}">
                <ask:lineSketchStyleProps xmlns:ask="http://schemas.microsoft.com/office/drawing/2018/sketchyshapes" sd="3307109053">
                  <a:prstGeom prst="roundRect">
                    <a:avLst/>
                  </a:prstGeom>
                  <ask:type>
                    <ask:lineSketchCurved/>
                  </ask:type>
                </ask:lineSketchStyleProps>
              </a:ext>
            </a:extLst>
          </a:ln>
        </p:spPr>
        <p:style>
          <a:lnRef idx="2">
            <a:schemeClr val="accent4">
              <a:shade val="15000"/>
            </a:schemeClr>
          </a:lnRef>
          <a:fillRef idx="1">
            <a:schemeClr val="accent4"/>
          </a:fillRef>
          <a:effectRef idx="0">
            <a:schemeClr val="accent4"/>
          </a:effectRef>
          <a:fontRef idx="minor">
            <a:schemeClr val="lt1"/>
          </a:fontRef>
        </p:style>
        <p:txBody>
          <a:bodyPr rtlCol="0" anchor="t"/>
          <a:lstStyle/>
          <a:p>
            <a:pPr marL="0" indent="0" algn="ctr">
              <a:buNone/>
            </a:pPr>
            <a:r>
              <a:rPr lang="en-GB" sz="2400" b="1" dirty="0">
                <a:solidFill>
                  <a:schemeClr val="tx2">
                    <a:lumMod val="90000"/>
                    <a:lumOff val="10000"/>
                  </a:schemeClr>
                </a:solidFill>
              </a:rPr>
              <a:t>Unique Selling Points</a:t>
            </a:r>
          </a:p>
          <a:p>
            <a:r>
              <a:rPr lang="en-GB" sz="1800" dirty="0">
                <a:solidFill>
                  <a:schemeClr val="tx2">
                    <a:lumMod val="90000"/>
                    <a:lumOff val="10000"/>
                  </a:schemeClr>
                </a:solidFill>
              </a:rPr>
              <a:t>Healthy and Convenient grab-and-go food</a:t>
            </a:r>
          </a:p>
          <a:p>
            <a:r>
              <a:rPr lang="en-GB" sz="1800" dirty="0">
                <a:solidFill>
                  <a:schemeClr val="tx2">
                    <a:lumMod val="90000"/>
                    <a:lumOff val="10000"/>
                  </a:schemeClr>
                </a:solidFill>
              </a:rPr>
              <a:t>Elderly Friendly and assisted service</a:t>
            </a:r>
          </a:p>
          <a:p>
            <a:r>
              <a:rPr lang="en-GB" sz="1800" dirty="0">
                <a:solidFill>
                  <a:schemeClr val="tx2">
                    <a:lumMod val="90000"/>
                    <a:lumOff val="10000"/>
                  </a:schemeClr>
                </a:solidFill>
              </a:rPr>
              <a:t>Fast service and efficient customer experience</a:t>
            </a:r>
          </a:p>
          <a:p>
            <a:r>
              <a:rPr lang="en-GB" sz="1800" dirty="0">
                <a:solidFill>
                  <a:schemeClr val="tx2">
                    <a:lumMod val="90000"/>
                    <a:lumOff val="10000"/>
                  </a:schemeClr>
                </a:solidFill>
              </a:rPr>
              <a:t>Central Oxford Street location with High Accessibility</a:t>
            </a:r>
          </a:p>
          <a:p>
            <a:r>
              <a:rPr lang="en-GB" sz="1800" dirty="0">
                <a:solidFill>
                  <a:schemeClr val="tx2">
                    <a:lumMod val="90000"/>
                    <a:lumOff val="10000"/>
                  </a:schemeClr>
                </a:solidFill>
              </a:rPr>
              <a:t>Combination of Food, Retail, and Service in one hub</a:t>
            </a:r>
          </a:p>
          <a:p>
            <a:pPr marL="0" indent="0">
              <a:buNone/>
            </a:pPr>
            <a:endParaRPr lang="en-GB" sz="2000" dirty="0">
              <a:solidFill>
                <a:schemeClr val="tx2">
                  <a:lumMod val="90000"/>
                  <a:lumOff val="10000"/>
                </a:schemeClr>
              </a:solidFill>
            </a:endParaRPr>
          </a:p>
        </p:txBody>
      </p:sp>
      <p:sp>
        <p:nvSpPr>
          <p:cNvPr id="5" name="Content Placeholder 1">
            <a:extLst>
              <a:ext uri="{FF2B5EF4-FFF2-40B4-BE49-F238E27FC236}">
                <a16:creationId xmlns:a16="http://schemas.microsoft.com/office/drawing/2014/main" id="{044F6538-9F58-A82E-D94C-60036C5E22B2}"/>
              </a:ext>
            </a:extLst>
          </p:cNvPr>
          <p:cNvSpPr txBox="1">
            <a:spLocks/>
          </p:cNvSpPr>
          <p:nvPr/>
        </p:nvSpPr>
        <p:spPr>
          <a:xfrm>
            <a:off x="6918625" y="1463040"/>
            <a:ext cx="4400684" cy="5053263"/>
          </a:xfrm>
          <a:custGeom>
            <a:avLst/>
            <a:gdLst>
              <a:gd name="csX0" fmla="*/ 0 w 4400684"/>
              <a:gd name="csY0" fmla="*/ 733462 h 5053263"/>
              <a:gd name="csX1" fmla="*/ 733462 w 4400684"/>
              <a:gd name="csY1" fmla="*/ 0 h 5053263"/>
              <a:gd name="csX2" fmla="*/ 1290876 w 4400684"/>
              <a:gd name="csY2" fmla="*/ 0 h 5053263"/>
              <a:gd name="csX3" fmla="*/ 1906966 w 4400684"/>
              <a:gd name="csY3" fmla="*/ 0 h 5053263"/>
              <a:gd name="csX4" fmla="*/ 2405705 w 4400684"/>
              <a:gd name="csY4" fmla="*/ 0 h 5053263"/>
              <a:gd name="csX5" fmla="*/ 3051132 w 4400684"/>
              <a:gd name="csY5" fmla="*/ 0 h 5053263"/>
              <a:gd name="csX6" fmla="*/ 3667222 w 4400684"/>
              <a:gd name="csY6" fmla="*/ 0 h 5053263"/>
              <a:gd name="csX7" fmla="*/ 4400684 w 4400684"/>
              <a:gd name="csY7" fmla="*/ 733462 h 5053263"/>
              <a:gd name="csX8" fmla="*/ 4400684 w 4400684"/>
              <a:gd name="csY8" fmla="*/ 1223595 h 5053263"/>
              <a:gd name="csX9" fmla="*/ 4400684 w 4400684"/>
              <a:gd name="csY9" fmla="*/ 1821318 h 5053263"/>
              <a:gd name="csX10" fmla="*/ 4400684 w 4400684"/>
              <a:gd name="csY10" fmla="*/ 2311451 h 5053263"/>
              <a:gd name="csX11" fmla="*/ 4400684 w 4400684"/>
              <a:gd name="csY11" fmla="*/ 2801584 h 5053263"/>
              <a:gd name="csX12" fmla="*/ 4400684 w 4400684"/>
              <a:gd name="csY12" fmla="*/ 3435171 h 5053263"/>
              <a:gd name="csX13" fmla="*/ 4400684 w 4400684"/>
              <a:gd name="csY13" fmla="*/ 4319801 h 5053263"/>
              <a:gd name="csX14" fmla="*/ 3667222 w 4400684"/>
              <a:gd name="csY14" fmla="*/ 5053263 h 5053263"/>
              <a:gd name="csX15" fmla="*/ 3080470 w 4400684"/>
              <a:gd name="csY15" fmla="*/ 5053263 h 5053263"/>
              <a:gd name="csX16" fmla="*/ 2581731 w 4400684"/>
              <a:gd name="csY16" fmla="*/ 5053263 h 5053263"/>
              <a:gd name="csX17" fmla="*/ 2082992 w 4400684"/>
              <a:gd name="csY17" fmla="*/ 5053263 h 5053263"/>
              <a:gd name="csX18" fmla="*/ 1554915 w 4400684"/>
              <a:gd name="csY18" fmla="*/ 5053263 h 5053263"/>
              <a:gd name="csX19" fmla="*/ 733462 w 4400684"/>
              <a:gd name="csY19" fmla="*/ 5053263 h 5053263"/>
              <a:gd name="csX20" fmla="*/ 0 w 4400684"/>
              <a:gd name="csY20" fmla="*/ 4319801 h 5053263"/>
              <a:gd name="csX21" fmla="*/ 0 w 4400684"/>
              <a:gd name="csY21" fmla="*/ 3793805 h 5053263"/>
              <a:gd name="csX22" fmla="*/ 0 w 4400684"/>
              <a:gd name="csY22" fmla="*/ 3124355 h 5053263"/>
              <a:gd name="csX23" fmla="*/ 0 w 4400684"/>
              <a:gd name="csY23" fmla="*/ 2598358 h 5053263"/>
              <a:gd name="csX24" fmla="*/ 0 w 4400684"/>
              <a:gd name="csY24" fmla="*/ 2108225 h 5053263"/>
              <a:gd name="csX25" fmla="*/ 0 w 4400684"/>
              <a:gd name="csY25" fmla="*/ 1618092 h 5053263"/>
              <a:gd name="csX26" fmla="*/ 0 w 4400684"/>
              <a:gd name="csY26" fmla="*/ 733462 h 5053263"/>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Lst>
            <a:rect l="l" t="t" r="r" b="b"/>
            <a:pathLst>
              <a:path w="4400684" h="5053263" fill="none" extrusionOk="0">
                <a:moveTo>
                  <a:pt x="0" y="733462"/>
                </a:moveTo>
                <a:cubicBezTo>
                  <a:pt x="-17906" y="303859"/>
                  <a:pt x="252956" y="65696"/>
                  <a:pt x="733462" y="0"/>
                </a:cubicBezTo>
                <a:cubicBezTo>
                  <a:pt x="865947" y="-7847"/>
                  <a:pt x="1024775" y="16964"/>
                  <a:pt x="1290876" y="0"/>
                </a:cubicBezTo>
                <a:cubicBezTo>
                  <a:pt x="1556977" y="-16964"/>
                  <a:pt x="1705299" y="44564"/>
                  <a:pt x="1906966" y="0"/>
                </a:cubicBezTo>
                <a:cubicBezTo>
                  <a:pt x="2108633" y="-44564"/>
                  <a:pt x="2234082" y="33562"/>
                  <a:pt x="2405705" y="0"/>
                </a:cubicBezTo>
                <a:cubicBezTo>
                  <a:pt x="2577328" y="-33562"/>
                  <a:pt x="2915251" y="50595"/>
                  <a:pt x="3051132" y="0"/>
                </a:cubicBezTo>
                <a:cubicBezTo>
                  <a:pt x="3187013" y="-50595"/>
                  <a:pt x="3362379" y="21191"/>
                  <a:pt x="3667222" y="0"/>
                </a:cubicBezTo>
                <a:cubicBezTo>
                  <a:pt x="4022363" y="28467"/>
                  <a:pt x="4341484" y="402778"/>
                  <a:pt x="4400684" y="733462"/>
                </a:cubicBezTo>
                <a:cubicBezTo>
                  <a:pt x="4445374" y="877596"/>
                  <a:pt x="4381992" y="996814"/>
                  <a:pt x="4400684" y="1223595"/>
                </a:cubicBezTo>
                <a:cubicBezTo>
                  <a:pt x="4419376" y="1450376"/>
                  <a:pt x="4380153" y="1681371"/>
                  <a:pt x="4400684" y="1821318"/>
                </a:cubicBezTo>
                <a:cubicBezTo>
                  <a:pt x="4421215" y="1961265"/>
                  <a:pt x="4388878" y="2106395"/>
                  <a:pt x="4400684" y="2311451"/>
                </a:cubicBezTo>
                <a:cubicBezTo>
                  <a:pt x="4412490" y="2516507"/>
                  <a:pt x="4375440" y="2570430"/>
                  <a:pt x="4400684" y="2801584"/>
                </a:cubicBezTo>
                <a:cubicBezTo>
                  <a:pt x="4425928" y="3032738"/>
                  <a:pt x="4347833" y="3245428"/>
                  <a:pt x="4400684" y="3435171"/>
                </a:cubicBezTo>
                <a:cubicBezTo>
                  <a:pt x="4453535" y="3624914"/>
                  <a:pt x="4320957" y="4064719"/>
                  <a:pt x="4400684" y="4319801"/>
                </a:cubicBezTo>
                <a:cubicBezTo>
                  <a:pt x="4477895" y="4740492"/>
                  <a:pt x="4110898" y="5050957"/>
                  <a:pt x="3667222" y="5053263"/>
                </a:cubicBezTo>
                <a:cubicBezTo>
                  <a:pt x="3418343" y="5110784"/>
                  <a:pt x="3228153" y="5004076"/>
                  <a:pt x="3080470" y="5053263"/>
                </a:cubicBezTo>
                <a:cubicBezTo>
                  <a:pt x="2932787" y="5102450"/>
                  <a:pt x="2696543" y="5030825"/>
                  <a:pt x="2581731" y="5053263"/>
                </a:cubicBezTo>
                <a:cubicBezTo>
                  <a:pt x="2466919" y="5075701"/>
                  <a:pt x="2212356" y="5003437"/>
                  <a:pt x="2082992" y="5053263"/>
                </a:cubicBezTo>
                <a:cubicBezTo>
                  <a:pt x="1953628" y="5103089"/>
                  <a:pt x="1676183" y="5001735"/>
                  <a:pt x="1554915" y="5053263"/>
                </a:cubicBezTo>
                <a:cubicBezTo>
                  <a:pt x="1433647" y="5104791"/>
                  <a:pt x="1129305" y="4974945"/>
                  <a:pt x="733462" y="5053263"/>
                </a:cubicBezTo>
                <a:cubicBezTo>
                  <a:pt x="338117" y="4986255"/>
                  <a:pt x="118901" y="4739252"/>
                  <a:pt x="0" y="4319801"/>
                </a:cubicBezTo>
                <a:cubicBezTo>
                  <a:pt x="-8381" y="4196414"/>
                  <a:pt x="22106" y="3931411"/>
                  <a:pt x="0" y="3793805"/>
                </a:cubicBezTo>
                <a:cubicBezTo>
                  <a:pt x="-22106" y="3656199"/>
                  <a:pt x="71503" y="3442725"/>
                  <a:pt x="0" y="3124355"/>
                </a:cubicBezTo>
                <a:cubicBezTo>
                  <a:pt x="-71503" y="2805985"/>
                  <a:pt x="29791" y="2704937"/>
                  <a:pt x="0" y="2598358"/>
                </a:cubicBezTo>
                <a:cubicBezTo>
                  <a:pt x="-29791" y="2491779"/>
                  <a:pt x="24298" y="2309039"/>
                  <a:pt x="0" y="2108225"/>
                </a:cubicBezTo>
                <a:cubicBezTo>
                  <a:pt x="-24298" y="1907411"/>
                  <a:pt x="52960" y="1773665"/>
                  <a:pt x="0" y="1618092"/>
                </a:cubicBezTo>
                <a:cubicBezTo>
                  <a:pt x="-52960" y="1462519"/>
                  <a:pt x="55163" y="1060712"/>
                  <a:pt x="0" y="733462"/>
                </a:cubicBezTo>
                <a:close/>
              </a:path>
              <a:path w="4400684" h="5053263" stroke="0" extrusionOk="0">
                <a:moveTo>
                  <a:pt x="0" y="733462"/>
                </a:moveTo>
                <a:cubicBezTo>
                  <a:pt x="67385" y="286732"/>
                  <a:pt x="379114" y="25302"/>
                  <a:pt x="733462" y="0"/>
                </a:cubicBezTo>
                <a:cubicBezTo>
                  <a:pt x="1011971" y="-4762"/>
                  <a:pt x="1135687" y="70235"/>
                  <a:pt x="1320214" y="0"/>
                </a:cubicBezTo>
                <a:cubicBezTo>
                  <a:pt x="1504741" y="-70235"/>
                  <a:pt x="1644649" y="12680"/>
                  <a:pt x="1906966" y="0"/>
                </a:cubicBezTo>
                <a:cubicBezTo>
                  <a:pt x="2169283" y="-12680"/>
                  <a:pt x="2312708" y="27278"/>
                  <a:pt x="2435043" y="0"/>
                </a:cubicBezTo>
                <a:cubicBezTo>
                  <a:pt x="2557378" y="-27278"/>
                  <a:pt x="2775848" y="17214"/>
                  <a:pt x="2992457" y="0"/>
                </a:cubicBezTo>
                <a:cubicBezTo>
                  <a:pt x="3209066" y="-17214"/>
                  <a:pt x="3372200" y="9539"/>
                  <a:pt x="3667222" y="0"/>
                </a:cubicBezTo>
                <a:cubicBezTo>
                  <a:pt x="4056352" y="-62037"/>
                  <a:pt x="4490648" y="388721"/>
                  <a:pt x="4400684" y="733462"/>
                </a:cubicBezTo>
                <a:cubicBezTo>
                  <a:pt x="4447087" y="936098"/>
                  <a:pt x="4356923" y="1162070"/>
                  <a:pt x="4400684" y="1331185"/>
                </a:cubicBezTo>
                <a:cubicBezTo>
                  <a:pt x="4444445" y="1500300"/>
                  <a:pt x="4377328" y="1708816"/>
                  <a:pt x="4400684" y="1893045"/>
                </a:cubicBezTo>
                <a:cubicBezTo>
                  <a:pt x="4424040" y="2077274"/>
                  <a:pt x="4343821" y="2252104"/>
                  <a:pt x="4400684" y="2454905"/>
                </a:cubicBezTo>
                <a:cubicBezTo>
                  <a:pt x="4457547" y="2657706"/>
                  <a:pt x="4335732" y="2791373"/>
                  <a:pt x="4400684" y="3124355"/>
                </a:cubicBezTo>
                <a:cubicBezTo>
                  <a:pt x="4465636" y="3457337"/>
                  <a:pt x="4373452" y="3467814"/>
                  <a:pt x="4400684" y="3650351"/>
                </a:cubicBezTo>
                <a:cubicBezTo>
                  <a:pt x="4427916" y="3832888"/>
                  <a:pt x="4323162" y="3986128"/>
                  <a:pt x="4400684" y="4319801"/>
                </a:cubicBezTo>
                <a:cubicBezTo>
                  <a:pt x="4374624" y="4722741"/>
                  <a:pt x="3966680" y="5056697"/>
                  <a:pt x="3667222" y="5053263"/>
                </a:cubicBezTo>
                <a:cubicBezTo>
                  <a:pt x="3523323" y="5094030"/>
                  <a:pt x="3286194" y="5007886"/>
                  <a:pt x="3109808" y="5053263"/>
                </a:cubicBezTo>
                <a:cubicBezTo>
                  <a:pt x="2933422" y="5098640"/>
                  <a:pt x="2769213" y="5039369"/>
                  <a:pt x="2581731" y="5053263"/>
                </a:cubicBezTo>
                <a:cubicBezTo>
                  <a:pt x="2394249" y="5067157"/>
                  <a:pt x="2224284" y="5041646"/>
                  <a:pt x="1994979" y="5053263"/>
                </a:cubicBezTo>
                <a:cubicBezTo>
                  <a:pt x="1765674" y="5064880"/>
                  <a:pt x="1573839" y="5040021"/>
                  <a:pt x="1349552" y="5053263"/>
                </a:cubicBezTo>
                <a:cubicBezTo>
                  <a:pt x="1125265" y="5066505"/>
                  <a:pt x="985187" y="4986424"/>
                  <a:pt x="733462" y="5053263"/>
                </a:cubicBezTo>
                <a:cubicBezTo>
                  <a:pt x="406162" y="5028152"/>
                  <a:pt x="-1260" y="4650102"/>
                  <a:pt x="0" y="4319801"/>
                </a:cubicBezTo>
                <a:cubicBezTo>
                  <a:pt x="-56162" y="4065361"/>
                  <a:pt x="54713" y="4049809"/>
                  <a:pt x="0" y="3793805"/>
                </a:cubicBezTo>
                <a:cubicBezTo>
                  <a:pt x="-54713" y="3537801"/>
                  <a:pt x="7976" y="3426669"/>
                  <a:pt x="0" y="3124355"/>
                </a:cubicBezTo>
                <a:cubicBezTo>
                  <a:pt x="-7976" y="2822041"/>
                  <a:pt x="10753" y="2782695"/>
                  <a:pt x="0" y="2526632"/>
                </a:cubicBezTo>
                <a:cubicBezTo>
                  <a:pt x="-10753" y="2270569"/>
                  <a:pt x="18398" y="2161899"/>
                  <a:pt x="0" y="1928908"/>
                </a:cubicBezTo>
                <a:cubicBezTo>
                  <a:pt x="-18398" y="1695917"/>
                  <a:pt x="31712" y="1557340"/>
                  <a:pt x="0" y="1402912"/>
                </a:cubicBezTo>
                <a:cubicBezTo>
                  <a:pt x="-31712" y="1248484"/>
                  <a:pt x="42279" y="926226"/>
                  <a:pt x="0" y="733462"/>
                </a:cubicBezTo>
                <a:close/>
              </a:path>
            </a:pathLst>
          </a:custGeom>
          <a:solidFill>
            <a:schemeClr val="accent5">
              <a:lumMod val="60000"/>
              <a:lumOff val="40000"/>
            </a:schemeClr>
          </a:solidFill>
          <a:ln w="76200" cap="flat" cmpd="sng" algn="in">
            <a:solidFill>
              <a:schemeClr val="tx1"/>
            </a:solidFill>
            <a:prstDash val="sysDash"/>
            <a:extLst>
              <a:ext uri="{C807C97D-BFC1-408E-A445-0C87EB9F89A2}">
                <ask:lineSketchStyleProps xmlns:ask="http://schemas.microsoft.com/office/drawing/2018/sketchyshapes" sd="3307109053">
                  <a:prstGeom prst="roundRect">
                    <a:avLst/>
                  </a:prstGeom>
                  <ask:type>
                    <ask:lineSketchScribble/>
                  </ask:type>
                </ask:lineSketchStyleProps>
              </a:ext>
            </a:extLst>
          </a:ln>
        </p:spPr>
        <p:style>
          <a:lnRef idx="2">
            <a:schemeClr val="accent4">
              <a:shade val="15000"/>
            </a:schemeClr>
          </a:lnRef>
          <a:fillRef idx="1">
            <a:schemeClr val="accent4"/>
          </a:fillRef>
          <a:effectRef idx="0">
            <a:schemeClr val="accent4"/>
          </a:effectRef>
          <a:fontRef idx="minor">
            <a:schemeClr val="lt1"/>
          </a:fontRef>
        </p:style>
        <p:txBody>
          <a:bodyPr vert="horz" lIns="91440" tIns="45720" rIns="91440" bIns="45720" rtlCol="0" anchor="t">
            <a:normAutofit/>
          </a:bodyPr>
          <a:lst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lt1"/>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lt1"/>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lt1"/>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lt1"/>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lt1"/>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lt1"/>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lt1"/>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lt1"/>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lt1"/>
                </a:solidFill>
                <a:latin typeface="+mn-lt"/>
                <a:ea typeface="+mn-ea"/>
                <a:cs typeface="+mn-cs"/>
              </a:defRPr>
            </a:lvl9pPr>
          </a:lstStyle>
          <a:p>
            <a:pPr marL="0" indent="0" algn="ctr">
              <a:buNone/>
            </a:pPr>
            <a:r>
              <a:rPr lang="en-GB" sz="2800" b="1" dirty="0">
                <a:solidFill>
                  <a:schemeClr val="tx2">
                    <a:lumMod val="90000"/>
                    <a:lumOff val="10000"/>
                  </a:schemeClr>
                </a:solidFill>
              </a:rPr>
              <a:t>Marketing Approach</a:t>
            </a:r>
          </a:p>
          <a:p>
            <a:pPr marL="0" indent="0">
              <a:buNone/>
            </a:pPr>
            <a:r>
              <a:rPr lang="en-GB" sz="1600" b="1" dirty="0">
                <a:solidFill>
                  <a:schemeClr val="tx2">
                    <a:lumMod val="90000"/>
                    <a:lumOff val="10000"/>
                  </a:schemeClr>
                </a:solidFill>
              </a:rPr>
              <a:t>Target Market </a:t>
            </a:r>
          </a:p>
          <a:p>
            <a:pPr>
              <a:buFontTx/>
              <a:buChar char="-"/>
            </a:pPr>
            <a:r>
              <a:rPr lang="en-GB" sz="1400" dirty="0">
                <a:solidFill>
                  <a:schemeClr val="tx2">
                    <a:lumMod val="90000"/>
                    <a:lumOff val="10000"/>
                  </a:schemeClr>
                </a:solidFill>
              </a:rPr>
              <a:t>Young Professionals, Tourists, Students, &amp; Elderly</a:t>
            </a:r>
          </a:p>
          <a:p>
            <a:pPr marL="0" indent="0">
              <a:buNone/>
            </a:pPr>
            <a:r>
              <a:rPr lang="en-GB" sz="1600" b="1" dirty="0">
                <a:solidFill>
                  <a:schemeClr val="tx2">
                    <a:lumMod val="90000"/>
                    <a:lumOff val="10000"/>
                  </a:schemeClr>
                </a:solidFill>
              </a:rPr>
              <a:t>Positioning</a:t>
            </a:r>
          </a:p>
          <a:p>
            <a:pPr>
              <a:buFontTx/>
              <a:buChar char="-"/>
            </a:pPr>
            <a:r>
              <a:rPr lang="en-GB" sz="1400" dirty="0">
                <a:solidFill>
                  <a:schemeClr val="tx2">
                    <a:lumMod val="90000"/>
                    <a:lumOff val="10000"/>
                  </a:schemeClr>
                </a:solidFill>
              </a:rPr>
              <a:t>Convenient, Inclusive, &amp; efficient retail Hub</a:t>
            </a:r>
          </a:p>
          <a:p>
            <a:pPr>
              <a:buFontTx/>
              <a:buChar char="-"/>
            </a:pPr>
            <a:r>
              <a:rPr lang="en-GB" sz="1400" dirty="0">
                <a:solidFill>
                  <a:schemeClr val="tx2">
                    <a:lumMod val="90000"/>
                    <a:lumOff val="10000"/>
                  </a:schemeClr>
                </a:solidFill>
              </a:rPr>
              <a:t>Combines Food, Essentials, and Assisted Services</a:t>
            </a:r>
          </a:p>
          <a:p>
            <a:pPr marL="0" indent="0">
              <a:buNone/>
            </a:pPr>
            <a:r>
              <a:rPr lang="en-GB" sz="1600" b="1" dirty="0">
                <a:solidFill>
                  <a:schemeClr val="tx2">
                    <a:lumMod val="90000"/>
                    <a:lumOff val="10000"/>
                  </a:schemeClr>
                </a:solidFill>
              </a:rPr>
              <a:t>Marketing Channels</a:t>
            </a:r>
          </a:p>
          <a:p>
            <a:pPr>
              <a:buFontTx/>
              <a:buChar char="-"/>
            </a:pPr>
            <a:r>
              <a:rPr lang="en-GB" sz="1400" dirty="0">
                <a:solidFill>
                  <a:schemeClr val="tx2">
                    <a:lumMod val="90000"/>
                    <a:lumOff val="10000"/>
                  </a:schemeClr>
                </a:solidFill>
              </a:rPr>
              <a:t>Social Media(</a:t>
            </a:r>
            <a:r>
              <a:rPr lang="en-GB" sz="1400" dirty="0" err="1">
                <a:solidFill>
                  <a:schemeClr val="tx2">
                    <a:lumMod val="90000"/>
                    <a:lumOff val="10000"/>
                  </a:schemeClr>
                </a:solidFill>
              </a:rPr>
              <a:t>Tiktok</a:t>
            </a:r>
            <a:r>
              <a:rPr lang="en-GB" sz="1400" dirty="0">
                <a:solidFill>
                  <a:schemeClr val="tx2">
                    <a:lumMod val="90000"/>
                    <a:lumOff val="10000"/>
                  </a:schemeClr>
                </a:solidFill>
              </a:rPr>
              <a:t>/Instagram Collaborations)</a:t>
            </a:r>
          </a:p>
          <a:p>
            <a:pPr>
              <a:buFontTx/>
              <a:buChar char="-"/>
            </a:pPr>
            <a:r>
              <a:rPr lang="en-GB" sz="1400" dirty="0">
                <a:solidFill>
                  <a:schemeClr val="tx2">
                    <a:lumMod val="90000"/>
                    <a:lumOff val="10000"/>
                  </a:schemeClr>
                </a:solidFill>
              </a:rPr>
              <a:t>In-store experiences,  and word-of-mouth</a:t>
            </a:r>
          </a:p>
          <a:p>
            <a:pPr marL="0" indent="0">
              <a:buNone/>
            </a:pPr>
            <a:r>
              <a:rPr lang="en-GB" sz="1600" b="1" dirty="0">
                <a:solidFill>
                  <a:schemeClr val="tx2">
                    <a:lumMod val="90000"/>
                    <a:lumOff val="10000"/>
                  </a:schemeClr>
                </a:solidFill>
              </a:rPr>
              <a:t>Promotional Strategies</a:t>
            </a:r>
          </a:p>
          <a:p>
            <a:pPr>
              <a:buFontTx/>
              <a:buChar char="-"/>
            </a:pPr>
            <a:r>
              <a:rPr lang="en-GB" sz="1400" dirty="0">
                <a:solidFill>
                  <a:schemeClr val="tx2">
                    <a:lumMod val="90000"/>
                    <a:lumOff val="10000"/>
                  </a:schemeClr>
                </a:solidFill>
              </a:rPr>
              <a:t>Loyalty Programmes and discounts</a:t>
            </a:r>
          </a:p>
          <a:p>
            <a:pPr>
              <a:buFontTx/>
              <a:buChar char="-"/>
            </a:pPr>
            <a:r>
              <a:rPr lang="en-GB" sz="1400" dirty="0">
                <a:solidFill>
                  <a:schemeClr val="tx2">
                    <a:lumMod val="90000"/>
                    <a:lumOff val="10000"/>
                  </a:schemeClr>
                </a:solidFill>
              </a:rPr>
              <a:t>Meal deals and bundle offers</a:t>
            </a:r>
          </a:p>
          <a:p>
            <a:pPr>
              <a:buFontTx/>
              <a:buChar char="-"/>
            </a:pPr>
            <a:r>
              <a:rPr lang="en-GB" sz="1400" dirty="0">
                <a:solidFill>
                  <a:schemeClr val="tx2">
                    <a:lumMod val="90000"/>
                    <a:lumOff val="10000"/>
                  </a:schemeClr>
                </a:solidFill>
              </a:rPr>
              <a:t>Digital ordering and delivery services</a:t>
            </a:r>
          </a:p>
        </p:txBody>
      </p:sp>
      <p:sp>
        <p:nvSpPr>
          <p:cNvPr id="6" name="Title 1">
            <a:extLst>
              <a:ext uri="{FF2B5EF4-FFF2-40B4-BE49-F238E27FC236}">
                <a16:creationId xmlns:a16="http://schemas.microsoft.com/office/drawing/2014/main" id="{4F05C54C-F65E-79E6-EB0C-1757E7461110}"/>
              </a:ext>
            </a:extLst>
          </p:cNvPr>
          <p:cNvSpPr>
            <a:spLocks noGrp="1"/>
          </p:cNvSpPr>
          <p:nvPr>
            <p:ph type="title"/>
          </p:nvPr>
        </p:nvSpPr>
        <p:spPr>
          <a:xfrm>
            <a:off x="1251678" y="382385"/>
            <a:ext cx="10178322" cy="1492132"/>
          </a:xfrm>
        </p:spPr>
        <p:txBody>
          <a:bodyPr/>
          <a:lstStyle/>
          <a:p>
            <a:r>
              <a:rPr lang="en-GB" dirty="0"/>
              <a:t>Marketing approach and USP</a:t>
            </a:r>
          </a:p>
        </p:txBody>
      </p:sp>
    </p:spTree>
    <p:extLst>
      <p:ext uri="{BB962C8B-B14F-4D97-AF65-F5344CB8AC3E}">
        <p14:creationId xmlns:p14="http://schemas.microsoft.com/office/powerpoint/2010/main" val="148128187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3BF6B87C-753B-0606-B7C1-F526C69EB0B1}"/>
              </a:ext>
            </a:extLst>
          </p:cNvPr>
          <p:cNvGraphicFramePr>
            <a:graphicFrameLocks noGrp="1"/>
          </p:cNvGraphicFramePr>
          <p:nvPr>
            <p:ph idx="1"/>
            <p:extLst>
              <p:ext uri="{D42A27DB-BD31-4B8C-83A1-F6EECF244321}">
                <p14:modId xmlns:p14="http://schemas.microsoft.com/office/powerpoint/2010/main" val="764257931"/>
              </p:ext>
            </p:extLst>
          </p:nvPr>
        </p:nvGraphicFramePr>
        <p:xfrm>
          <a:off x="991752" y="1547446"/>
          <a:ext cx="4551362" cy="4921165"/>
        </p:xfrm>
        <a:graphic>
          <a:graphicData uri="http://schemas.openxmlformats.org/drawingml/2006/table">
            <a:tbl>
              <a:tblPr firstRow="1"/>
              <a:tblGrid>
                <a:gridCol w="2625291">
                  <a:extLst>
                    <a:ext uri="{9D8B030D-6E8A-4147-A177-3AD203B41FA5}">
                      <a16:colId xmlns:a16="http://schemas.microsoft.com/office/drawing/2014/main" val="3173173661"/>
                    </a:ext>
                  </a:extLst>
                </a:gridCol>
                <a:gridCol w="1926071">
                  <a:extLst>
                    <a:ext uri="{9D8B030D-6E8A-4147-A177-3AD203B41FA5}">
                      <a16:colId xmlns:a16="http://schemas.microsoft.com/office/drawing/2014/main" val="896379705"/>
                    </a:ext>
                  </a:extLst>
                </a:gridCol>
              </a:tblGrid>
              <a:tr h="784274">
                <a:tc>
                  <a:txBody>
                    <a:bodyPr/>
                    <a:lstStyle/>
                    <a:p>
                      <a:pPr algn="l" rtl="0" fontAlgn="ctr">
                        <a:spcBef>
                          <a:spcPts val="0"/>
                        </a:spcBef>
                        <a:spcAft>
                          <a:spcPts val="0"/>
                        </a:spcAft>
                      </a:pPr>
                      <a:r>
                        <a:rPr lang="en-GB" sz="3300" b="1" i="0" u="none" strike="noStrike">
                          <a:solidFill>
                            <a:srgbClr val="000000"/>
                          </a:solidFill>
                          <a:effectLst/>
                          <a:highlight>
                            <a:srgbClr val="83CCEB"/>
                          </a:highlight>
                          <a:latin typeface="Calibri" panose="020F0502020204030204" pitchFamily="34" charset="0"/>
                        </a:rPr>
                        <a:t>Startup</a:t>
                      </a:r>
                      <a:r>
                        <a:rPr lang="en-GB" sz="3300" b="0" i="0" u="none" strike="noStrike">
                          <a:solidFill>
                            <a:srgbClr val="000000"/>
                          </a:solidFill>
                          <a:effectLst/>
                          <a:highlight>
                            <a:srgbClr val="83CCEB"/>
                          </a:highlight>
                          <a:latin typeface="Calibri" panose="020F0502020204030204" pitchFamily="34" charset="0"/>
                        </a:rPr>
                        <a:t> </a:t>
                      </a:r>
                      <a:r>
                        <a:rPr lang="en-GB" sz="3300" b="1" i="0" u="none" strike="noStrike">
                          <a:solidFill>
                            <a:srgbClr val="000000"/>
                          </a:solidFill>
                          <a:effectLst/>
                          <a:highlight>
                            <a:srgbClr val="83CCEB"/>
                          </a:highlight>
                          <a:latin typeface="Calibri" panose="020F0502020204030204" pitchFamily="34" charset="0"/>
                        </a:rPr>
                        <a:t>Cost</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tc>
                  <a:txBody>
                    <a:bodyPr/>
                    <a:lstStyle/>
                    <a:p>
                      <a:pPr algn="l" rtl="0" fontAlgn="ctr">
                        <a:spcBef>
                          <a:spcPts val="0"/>
                        </a:spcBef>
                        <a:spcAft>
                          <a:spcPts val="0"/>
                        </a:spcAft>
                      </a:pPr>
                      <a:r>
                        <a:rPr lang="en-GB" sz="3300" b="0" i="0" u="none" strike="noStrike">
                          <a:solidFill>
                            <a:srgbClr val="000000"/>
                          </a:solidFill>
                          <a:effectLst/>
                          <a:highlight>
                            <a:srgbClr val="83CCEB"/>
                          </a:highlight>
                          <a:latin typeface="Calibri" panose="020F0502020204030204" pitchFamily="34" charset="0"/>
                        </a:rPr>
                        <a:t> </a:t>
                      </a:r>
                      <a:endParaRPr lang="en-GB" sz="2500" b="0" i="0" u="none" strike="noStrike">
                        <a:effectLst/>
                        <a:highlight>
                          <a:srgbClr val="83CCE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695073799"/>
                  </a:ext>
                </a:extLst>
              </a:tr>
              <a:tr h="596109">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Refurbishment</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£30,000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238123093"/>
                  </a:ext>
                </a:extLst>
              </a:tr>
              <a:tr h="545243">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Equipment</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3300" b="0" i="0" u="none" strike="noStrike" dirty="0">
                          <a:solidFill>
                            <a:srgbClr val="000000"/>
                          </a:solidFill>
                          <a:effectLst/>
                          <a:highlight>
                            <a:srgbClr val="E9EBF5"/>
                          </a:highlight>
                          <a:latin typeface="Calibri" panose="020F0502020204030204" pitchFamily="34" charset="0"/>
                        </a:rPr>
                        <a:t>£25,000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377427567"/>
                  </a:ext>
                </a:extLst>
              </a:tr>
              <a:tr h="530098">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Marketing</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3300" b="0" i="0" u="none" strike="noStrike" dirty="0">
                          <a:solidFill>
                            <a:srgbClr val="000000"/>
                          </a:solidFill>
                          <a:effectLst/>
                          <a:highlight>
                            <a:srgbClr val="E9EBF5"/>
                          </a:highlight>
                          <a:latin typeface="Calibri" panose="020F0502020204030204" pitchFamily="34" charset="0"/>
                        </a:rPr>
                        <a:t>£6,000</a:t>
                      </a:r>
                      <a:endParaRPr lang="en-GB" sz="33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025424853"/>
                  </a:ext>
                </a:extLst>
              </a:tr>
              <a:tr h="560389">
                <a:tc>
                  <a:txBody>
                    <a:bodyPr/>
                    <a:lstStyle/>
                    <a:p>
                      <a:pPr algn="l" rtl="0" fontAlgn="ctr">
                        <a:spcBef>
                          <a:spcPts val="0"/>
                        </a:spcBef>
                        <a:spcAft>
                          <a:spcPts val="0"/>
                        </a:spcAft>
                      </a:pPr>
                      <a:r>
                        <a:rPr lang="en-GB" sz="3300" b="0" i="0" u="none" strike="noStrike" dirty="0">
                          <a:solidFill>
                            <a:srgbClr val="000000"/>
                          </a:solidFill>
                          <a:effectLst/>
                          <a:highlight>
                            <a:srgbClr val="CAEDFB"/>
                          </a:highlight>
                          <a:latin typeface="Calibri" panose="020F0502020204030204" pitchFamily="34" charset="0"/>
                        </a:rPr>
                        <a:t>Rent/Deposit</a:t>
                      </a:r>
                      <a:endParaRPr lang="en-GB" sz="2500" b="0" i="0" u="none" strike="noStrike" dirty="0">
                        <a:effectLst/>
                        <a:highlight>
                          <a:srgbClr val="CAEDFB"/>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3300" b="0" i="0" u="none" strike="noStrike" dirty="0">
                          <a:solidFill>
                            <a:srgbClr val="000000"/>
                          </a:solidFill>
                          <a:effectLst/>
                          <a:highlight>
                            <a:srgbClr val="E9EBF5"/>
                          </a:highlight>
                          <a:latin typeface="Calibri" panose="020F0502020204030204" pitchFamily="34" charset="0"/>
                        </a:rPr>
                        <a:t>£8,000</a:t>
                      </a:r>
                      <a:endParaRPr lang="en-GB" sz="33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889220869"/>
                  </a:ext>
                </a:extLst>
              </a:tr>
              <a:tr h="560389">
                <a:tc>
                  <a:txBody>
                    <a:bodyPr/>
                    <a:lstStyle/>
                    <a:p>
                      <a:pPr algn="l" rtl="0" fontAlgn="ctr">
                        <a:spcBef>
                          <a:spcPts val="0"/>
                        </a:spcBef>
                        <a:spcAft>
                          <a:spcPts val="0"/>
                        </a:spcAft>
                      </a:pPr>
                      <a:r>
                        <a:rPr lang="en-GB" sz="3300" b="0" i="0" u="none" strike="noStrike" dirty="0">
                          <a:effectLst/>
                          <a:highlight>
                            <a:srgbClr val="CAEDFB"/>
                          </a:highlight>
                          <a:latin typeface="Calibri" panose="020F0502020204030204" pitchFamily="34" charset="0"/>
                          <a:cs typeface="Calibri" panose="020F0502020204030204" pitchFamily="34" charset="0"/>
                        </a:rPr>
                        <a:t>License/Legal</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3300" b="0" i="0" u="none" strike="noStrike" dirty="0">
                          <a:solidFill>
                            <a:srgbClr val="000000"/>
                          </a:solidFill>
                          <a:effectLst/>
                          <a:highlight>
                            <a:srgbClr val="E9EBF5"/>
                          </a:highlight>
                          <a:latin typeface="Calibri" panose="020F0502020204030204" pitchFamily="34" charset="0"/>
                        </a:rPr>
                        <a:t>£2,000</a:t>
                      </a:r>
                      <a:endParaRPr lang="en-GB" sz="33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797800286"/>
                  </a:ext>
                </a:extLst>
              </a:tr>
              <a:tr h="560389">
                <a:tc>
                  <a:txBody>
                    <a:bodyPr/>
                    <a:lstStyle/>
                    <a:p>
                      <a:pPr algn="l" rtl="0" fontAlgn="ctr">
                        <a:spcBef>
                          <a:spcPts val="0"/>
                        </a:spcBef>
                        <a:spcAft>
                          <a:spcPts val="0"/>
                        </a:spcAft>
                      </a:pPr>
                      <a:r>
                        <a:rPr lang="en-GB" sz="3300" b="0" i="0" u="none" strike="noStrike" dirty="0">
                          <a:effectLst/>
                          <a:highlight>
                            <a:srgbClr val="CAEDFB"/>
                          </a:highlight>
                          <a:latin typeface="Calibri" panose="020F0502020204030204" pitchFamily="34" charset="0"/>
                          <a:cs typeface="Calibri" panose="020F0502020204030204" pitchFamily="34" charset="0"/>
                        </a:rPr>
                        <a:t>Initial Stocks</a:t>
                      </a: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AEDFB"/>
                    </a:solidFill>
                  </a:tcPr>
                </a:tc>
                <a:tc>
                  <a:txBody>
                    <a:bodyPr/>
                    <a:lstStyle/>
                    <a:p>
                      <a:pPr marL="0" marR="0" lvl="0" indent="0" algn="r" defTabSz="914400" rtl="0" eaLnBrk="1" fontAlgn="ctr" latinLnBrk="0" hangingPunct="1">
                        <a:lnSpc>
                          <a:spcPct val="100000"/>
                        </a:lnSpc>
                        <a:spcBef>
                          <a:spcPts val="0"/>
                        </a:spcBef>
                        <a:spcAft>
                          <a:spcPts val="0"/>
                        </a:spcAft>
                        <a:buClrTx/>
                        <a:buSzTx/>
                        <a:buFontTx/>
                        <a:buNone/>
                        <a:tabLst/>
                        <a:defRPr/>
                      </a:pPr>
                      <a:r>
                        <a:rPr lang="en-GB" sz="3300" b="0" i="0" u="none" strike="noStrike" dirty="0">
                          <a:solidFill>
                            <a:srgbClr val="000000"/>
                          </a:solidFill>
                          <a:effectLst/>
                          <a:highlight>
                            <a:srgbClr val="E9EBF5"/>
                          </a:highlight>
                          <a:latin typeface="Calibri" panose="020F0502020204030204" pitchFamily="34" charset="0"/>
                        </a:rPr>
                        <a:t>£10,000</a:t>
                      </a:r>
                      <a:endParaRPr lang="en-GB" sz="33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00744361"/>
                  </a:ext>
                </a:extLst>
              </a:tr>
              <a:tr h="784274">
                <a:tc>
                  <a:txBody>
                    <a:bodyPr/>
                    <a:lstStyle/>
                    <a:p>
                      <a:pPr algn="l" rtl="0" fontAlgn="ctr">
                        <a:spcBef>
                          <a:spcPts val="0"/>
                        </a:spcBef>
                        <a:spcAft>
                          <a:spcPts val="0"/>
                        </a:spcAft>
                      </a:pPr>
                      <a:r>
                        <a:rPr lang="en-GB" sz="3300" b="1" i="0" u="none" strike="noStrike" dirty="0">
                          <a:solidFill>
                            <a:srgbClr val="000000"/>
                          </a:solidFill>
                          <a:effectLst/>
                          <a:highlight>
                            <a:srgbClr val="FFFF00"/>
                          </a:highlight>
                          <a:latin typeface="Calibri" panose="020F0502020204030204" pitchFamily="34" charset="0"/>
                        </a:rPr>
                        <a:t>Total</a:t>
                      </a:r>
                      <a:endParaRPr lang="en-GB" sz="2500" b="0" i="0" u="none" strike="noStrike" dirty="0">
                        <a:effectLst/>
                        <a:highlight>
                          <a:srgbClr val="FFFF00"/>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00"/>
                    </a:solidFill>
                  </a:tcPr>
                </a:tc>
                <a:tc>
                  <a:txBody>
                    <a:bodyPr/>
                    <a:lstStyle/>
                    <a:p>
                      <a:pPr algn="r" rtl="0" fontAlgn="ctr">
                        <a:spcBef>
                          <a:spcPts val="0"/>
                        </a:spcBef>
                        <a:spcAft>
                          <a:spcPts val="0"/>
                        </a:spcAft>
                      </a:pPr>
                      <a:r>
                        <a:rPr lang="en-GB" sz="3300" b="0" i="0" u="none" strike="noStrike" dirty="0">
                          <a:solidFill>
                            <a:srgbClr val="000000"/>
                          </a:solidFill>
                          <a:effectLst/>
                          <a:highlight>
                            <a:srgbClr val="E9EBF5"/>
                          </a:highlight>
                          <a:latin typeface="Calibri" panose="020F0502020204030204" pitchFamily="34" charset="0"/>
                        </a:rPr>
                        <a:t>£81,000</a:t>
                      </a:r>
                      <a:endParaRPr lang="en-GB" sz="2500" b="0" i="0" u="none" strike="noStrike" dirty="0">
                        <a:effectLst/>
                        <a:highlight>
                          <a:srgbClr val="E9EBF5"/>
                        </a:highlight>
                        <a:latin typeface="Arial" panose="020B0604020202020204" pitchFamily="34" charset="0"/>
                      </a:endParaRPr>
                    </a:p>
                  </a:txBody>
                  <a:tcPr marL="13097" marR="13097" marT="13097"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860891384"/>
                  </a:ext>
                </a:extLst>
              </a:tr>
            </a:tbl>
          </a:graphicData>
        </a:graphic>
      </p:graphicFrame>
      <p:graphicFrame>
        <p:nvGraphicFramePr>
          <p:cNvPr id="3" name="Table 2">
            <a:extLst>
              <a:ext uri="{FF2B5EF4-FFF2-40B4-BE49-F238E27FC236}">
                <a16:creationId xmlns:a16="http://schemas.microsoft.com/office/drawing/2014/main" id="{BA0D5B31-78E4-4D6B-3854-36814030371E}"/>
              </a:ext>
            </a:extLst>
          </p:cNvPr>
          <p:cNvGraphicFramePr>
            <a:graphicFrameLocks noGrp="1"/>
          </p:cNvGraphicFramePr>
          <p:nvPr>
            <p:extLst>
              <p:ext uri="{D42A27DB-BD31-4B8C-83A1-F6EECF244321}">
                <p14:modId xmlns:p14="http://schemas.microsoft.com/office/powerpoint/2010/main" val="468509960"/>
              </p:ext>
            </p:extLst>
          </p:nvPr>
        </p:nvGraphicFramePr>
        <p:xfrm>
          <a:off x="6192715" y="1547446"/>
          <a:ext cx="5421923" cy="4897540"/>
        </p:xfrm>
        <a:graphic>
          <a:graphicData uri="http://schemas.openxmlformats.org/drawingml/2006/table">
            <a:tbl>
              <a:tblPr firstRow="1" firstCol="1" bandRow="1"/>
              <a:tblGrid>
                <a:gridCol w="3100754">
                  <a:extLst>
                    <a:ext uri="{9D8B030D-6E8A-4147-A177-3AD203B41FA5}">
                      <a16:colId xmlns:a16="http://schemas.microsoft.com/office/drawing/2014/main" val="2657656768"/>
                    </a:ext>
                  </a:extLst>
                </a:gridCol>
                <a:gridCol w="2321169">
                  <a:extLst>
                    <a:ext uri="{9D8B030D-6E8A-4147-A177-3AD203B41FA5}">
                      <a16:colId xmlns:a16="http://schemas.microsoft.com/office/drawing/2014/main" val="4032780354"/>
                    </a:ext>
                  </a:extLst>
                </a:gridCol>
              </a:tblGrid>
              <a:tr h="562838">
                <a:tc>
                  <a:txBody>
                    <a:bodyPr/>
                    <a:lstStyle/>
                    <a:p>
                      <a:pPr algn="l">
                        <a:lnSpc>
                          <a:spcPct val="107000"/>
                        </a:lnSpc>
                        <a:spcAft>
                          <a:spcPts val="800"/>
                        </a:spcAft>
                        <a:buNone/>
                      </a:pPr>
                      <a:r>
                        <a:rPr lang="en-GB" sz="33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Fixed Costs</a:t>
                      </a:r>
                      <a:endParaRPr lang="en-GB" sz="3300" dirty="0">
                        <a:effectLst/>
                        <a:latin typeface="Calibri" panose="020F0502020204030204" pitchFamily="34" charset="0"/>
                        <a:ea typeface="DengXian" panose="02010600030101010101" pitchFamily="2" charset="-122"/>
                        <a:cs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l">
                        <a:lnSpc>
                          <a:spcPct val="107000"/>
                        </a:lnSpc>
                        <a:spcAft>
                          <a:spcPts val="800"/>
                        </a:spcAft>
                        <a:buNone/>
                      </a:pPr>
                      <a:r>
                        <a:rPr lang="en-GB" sz="33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Per Month</a:t>
                      </a:r>
                      <a:endParaRPr lang="en-GB" sz="3300">
                        <a:effectLst/>
                        <a:latin typeface="Calibri" panose="020F0502020204030204" pitchFamily="34" charset="0"/>
                        <a:ea typeface="DengXian" panose="02010600030101010101" pitchFamily="2" charset="-122"/>
                        <a:cs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extLst>
                  <a:ext uri="{0D108BD9-81ED-4DB2-BD59-A6C34878D82A}">
                    <a16:rowId xmlns:a16="http://schemas.microsoft.com/office/drawing/2014/main" val="1532830416"/>
                  </a:ext>
                </a:extLst>
              </a:tr>
              <a:tr h="711794">
                <a:tc>
                  <a:txBody>
                    <a:bodyPr/>
                    <a:lstStyle/>
                    <a:p>
                      <a:pPr algn="l">
                        <a:lnSpc>
                          <a:spcPct val="107000"/>
                        </a:lnSpc>
                        <a:spcAft>
                          <a:spcPts val="800"/>
                        </a:spcAft>
                        <a:buNone/>
                      </a:pPr>
                      <a:r>
                        <a:rPr lang="en-GB" sz="33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Rent</a:t>
                      </a:r>
                      <a:endParaRPr lang="en-GB" sz="3300" dirty="0">
                        <a:effectLst/>
                        <a:latin typeface="Calibri" panose="020F0502020204030204" pitchFamily="34" charset="0"/>
                        <a:ea typeface="DengXian" panose="02010600030101010101" pitchFamily="2" charset="-122"/>
                        <a:cs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4B3E1"/>
                    </a:solidFill>
                  </a:tcPr>
                </a:tc>
                <a:tc>
                  <a:txBody>
                    <a:bodyPr/>
                    <a:lstStyle/>
                    <a:p>
                      <a:pPr algn="r">
                        <a:lnSpc>
                          <a:spcPct val="107000"/>
                        </a:lnSpc>
                        <a:spcAft>
                          <a:spcPts val="800"/>
                        </a:spcAft>
                        <a:buNone/>
                      </a:pPr>
                      <a:r>
                        <a:rPr lang="en-GB" sz="330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£15,000.00</a:t>
                      </a:r>
                      <a:endParaRPr lang="en-GB" sz="3300">
                        <a:effectLst/>
                        <a:latin typeface="Calibri" panose="020F0502020204030204" pitchFamily="34" charset="0"/>
                        <a:ea typeface="DengXian" panose="02010600030101010101" pitchFamily="2" charset="-122"/>
                        <a:cs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73485057"/>
                  </a:ext>
                </a:extLst>
              </a:tr>
              <a:tr h="487734">
                <a:tc>
                  <a:txBody>
                    <a:bodyPr/>
                    <a:lstStyle/>
                    <a:p>
                      <a:pPr algn="l">
                        <a:lnSpc>
                          <a:spcPct val="107000"/>
                        </a:lnSpc>
                        <a:spcAft>
                          <a:spcPts val="800"/>
                        </a:spcAft>
                        <a:buNone/>
                      </a:pPr>
                      <a:r>
                        <a:rPr lang="en-GB" sz="33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Insurance </a:t>
                      </a:r>
                      <a:endParaRPr lang="en-GB" sz="3300">
                        <a:effectLst/>
                        <a:latin typeface="Calibri" panose="020F0502020204030204" pitchFamily="34" charset="0"/>
                        <a:ea typeface="DengXian" panose="02010600030101010101" pitchFamily="2" charset="-122"/>
                        <a:cs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4B3E1"/>
                    </a:solidFill>
                  </a:tcPr>
                </a:tc>
                <a:tc>
                  <a:txBody>
                    <a:bodyPr/>
                    <a:lstStyle/>
                    <a:p>
                      <a:pPr algn="r">
                        <a:lnSpc>
                          <a:spcPct val="107000"/>
                        </a:lnSpc>
                        <a:spcAft>
                          <a:spcPts val="800"/>
                        </a:spcAft>
                        <a:buNone/>
                      </a:pPr>
                      <a:r>
                        <a:rPr lang="en-GB" sz="33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£1,000.00</a:t>
                      </a:r>
                      <a:endParaRPr lang="en-GB" sz="3300" dirty="0">
                        <a:effectLst/>
                        <a:latin typeface="Calibri" panose="020F0502020204030204" pitchFamily="34" charset="0"/>
                        <a:ea typeface="DengXian" panose="02010600030101010101" pitchFamily="2" charset="-122"/>
                        <a:cs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18573645"/>
                  </a:ext>
                </a:extLst>
              </a:tr>
              <a:tr h="487734">
                <a:tc>
                  <a:txBody>
                    <a:bodyPr/>
                    <a:lstStyle/>
                    <a:p>
                      <a:pPr algn="l">
                        <a:lnSpc>
                          <a:spcPct val="107000"/>
                        </a:lnSpc>
                        <a:spcAft>
                          <a:spcPts val="800"/>
                        </a:spcAft>
                        <a:buNone/>
                      </a:pPr>
                      <a:r>
                        <a:rPr lang="en-GB" sz="33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Business Rate</a:t>
                      </a:r>
                      <a:endParaRPr lang="en-GB" sz="3300">
                        <a:effectLst/>
                        <a:latin typeface="Calibri" panose="020F0502020204030204" pitchFamily="34" charset="0"/>
                        <a:ea typeface="DengXian" panose="02010600030101010101" pitchFamily="2" charset="-122"/>
                        <a:cs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4B3E1"/>
                    </a:solidFill>
                  </a:tcPr>
                </a:tc>
                <a:tc>
                  <a:txBody>
                    <a:bodyPr/>
                    <a:lstStyle/>
                    <a:p>
                      <a:pPr algn="r">
                        <a:lnSpc>
                          <a:spcPct val="107000"/>
                        </a:lnSpc>
                        <a:spcAft>
                          <a:spcPts val="800"/>
                        </a:spcAft>
                        <a:buNone/>
                      </a:pPr>
                      <a:r>
                        <a:rPr lang="en-GB" sz="33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£4,000.00</a:t>
                      </a:r>
                      <a:endParaRPr lang="en-GB" sz="3300" dirty="0">
                        <a:effectLst/>
                        <a:latin typeface="Calibri" panose="020F0502020204030204" pitchFamily="34" charset="0"/>
                        <a:ea typeface="DengXian" panose="02010600030101010101" pitchFamily="2" charset="-122"/>
                        <a:cs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02218156"/>
                  </a:ext>
                </a:extLst>
              </a:tr>
              <a:tr h="926248">
                <a:tc>
                  <a:txBody>
                    <a:bodyPr/>
                    <a:lstStyle/>
                    <a:p>
                      <a:pPr algn="l">
                        <a:lnSpc>
                          <a:spcPct val="107000"/>
                        </a:lnSpc>
                        <a:spcAft>
                          <a:spcPts val="800"/>
                        </a:spcAft>
                        <a:buNone/>
                      </a:pPr>
                      <a:r>
                        <a:rPr lang="en-GB" sz="33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5 emp salary</a:t>
                      </a:r>
                      <a:endParaRPr lang="en-GB" sz="3300">
                        <a:effectLst/>
                        <a:latin typeface="Calibri" panose="020F0502020204030204" pitchFamily="34" charset="0"/>
                        <a:ea typeface="DengXian" panose="02010600030101010101" pitchFamily="2" charset="-122"/>
                        <a:cs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4B3E1"/>
                    </a:solidFill>
                  </a:tcPr>
                </a:tc>
                <a:tc>
                  <a:txBody>
                    <a:bodyPr/>
                    <a:lstStyle/>
                    <a:p>
                      <a:pPr algn="r">
                        <a:lnSpc>
                          <a:spcPct val="107000"/>
                        </a:lnSpc>
                        <a:spcAft>
                          <a:spcPts val="800"/>
                        </a:spcAft>
                        <a:buNone/>
                      </a:pPr>
                      <a:r>
                        <a:rPr lang="en-GB" sz="33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£20,000.00</a:t>
                      </a:r>
                      <a:endParaRPr lang="en-GB" sz="3300" dirty="0">
                        <a:effectLst/>
                        <a:latin typeface="Calibri" panose="020F0502020204030204" pitchFamily="34" charset="0"/>
                        <a:ea typeface="DengXian" panose="02010600030101010101" pitchFamily="2" charset="-122"/>
                        <a:cs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85427072"/>
                  </a:ext>
                </a:extLst>
              </a:tr>
              <a:tr h="741966">
                <a:tc>
                  <a:txBody>
                    <a:bodyPr/>
                    <a:lstStyle/>
                    <a:p>
                      <a:pPr algn="l">
                        <a:lnSpc>
                          <a:spcPct val="107000"/>
                        </a:lnSpc>
                        <a:spcAft>
                          <a:spcPts val="800"/>
                        </a:spcAft>
                        <a:buNone/>
                      </a:pPr>
                      <a:r>
                        <a:rPr lang="en-GB" sz="3300" b="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Internet/System</a:t>
                      </a:r>
                      <a:endParaRPr lang="en-GB" sz="3300">
                        <a:effectLst/>
                        <a:latin typeface="Calibri" panose="020F0502020204030204" pitchFamily="34" charset="0"/>
                        <a:ea typeface="DengXian" panose="02010600030101010101" pitchFamily="2" charset="-122"/>
                        <a:cs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4B3E1"/>
                    </a:solidFill>
                  </a:tcPr>
                </a:tc>
                <a:tc>
                  <a:txBody>
                    <a:bodyPr/>
                    <a:lstStyle/>
                    <a:p>
                      <a:pPr algn="r">
                        <a:lnSpc>
                          <a:spcPct val="107000"/>
                        </a:lnSpc>
                        <a:spcAft>
                          <a:spcPts val="800"/>
                        </a:spcAft>
                        <a:buNone/>
                      </a:pPr>
                      <a:r>
                        <a:rPr lang="en-GB" sz="33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£500.00</a:t>
                      </a:r>
                      <a:endParaRPr lang="en-GB" sz="3300" dirty="0">
                        <a:effectLst/>
                        <a:latin typeface="Calibri" panose="020F0502020204030204" pitchFamily="34" charset="0"/>
                        <a:ea typeface="DengXian" panose="02010600030101010101" pitchFamily="2" charset="-122"/>
                        <a:cs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24180515"/>
                  </a:ext>
                </a:extLst>
              </a:tr>
              <a:tr h="926248">
                <a:tc>
                  <a:txBody>
                    <a:bodyPr/>
                    <a:lstStyle/>
                    <a:p>
                      <a:pPr algn="l">
                        <a:lnSpc>
                          <a:spcPct val="107000"/>
                        </a:lnSpc>
                        <a:spcAft>
                          <a:spcPts val="800"/>
                        </a:spcAft>
                        <a:buNone/>
                      </a:pPr>
                      <a:r>
                        <a:rPr lang="en-GB" sz="33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TOTAL</a:t>
                      </a:r>
                      <a:endParaRPr lang="en-GB" sz="3300" dirty="0">
                        <a:effectLst/>
                        <a:latin typeface="Calibri" panose="020F0502020204030204" pitchFamily="34" charset="0"/>
                        <a:ea typeface="DengXian" panose="02010600030101010101" pitchFamily="2" charset="-122"/>
                        <a:cs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00"/>
                    </a:solidFill>
                  </a:tcPr>
                </a:tc>
                <a:tc>
                  <a:txBody>
                    <a:bodyPr/>
                    <a:lstStyle/>
                    <a:p>
                      <a:pPr algn="r">
                        <a:lnSpc>
                          <a:spcPct val="107000"/>
                        </a:lnSpc>
                        <a:spcAft>
                          <a:spcPts val="800"/>
                        </a:spcAft>
                        <a:buNone/>
                      </a:pPr>
                      <a:r>
                        <a:rPr lang="en-GB" sz="33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£40,500.00</a:t>
                      </a:r>
                      <a:endParaRPr lang="en-GB" sz="3300" dirty="0">
                        <a:effectLst/>
                        <a:latin typeface="Calibri" panose="020F0502020204030204" pitchFamily="34" charset="0"/>
                        <a:ea typeface="DengXian" panose="02010600030101010101" pitchFamily="2" charset="-122"/>
                        <a:cs typeface="Calibri" panose="020F0502020204030204" pitchFamily="34" charset="0"/>
                      </a:endParaRPr>
                    </a:p>
                  </a:txBody>
                  <a:tcPr marL="68580" marR="68580"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46458986"/>
                  </a:ext>
                </a:extLst>
              </a:tr>
            </a:tbl>
          </a:graphicData>
        </a:graphic>
      </p:graphicFrame>
      <p:sp>
        <p:nvSpPr>
          <p:cNvPr id="6" name="Title 1">
            <a:extLst>
              <a:ext uri="{FF2B5EF4-FFF2-40B4-BE49-F238E27FC236}">
                <a16:creationId xmlns:a16="http://schemas.microsoft.com/office/drawing/2014/main" id="{A42FAD5D-44E3-4AD0-2708-F16FA6A7AB65}"/>
              </a:ext>
            </a:extLst>
          </p:cNvPr>
          <p:cNvSpPr>
            <a:spLocks noGrp="1"/>
          </p:cNvSpPr>
          <p:nvPr>
            <p:ph type="title"/>
          </p:nvPr>
        </p:nvSpPr>
        <p:spPr>
          <a:xfrm>
            <a:off x="1251678" y="382385"/>
            <a:ext cx="10178322" cy="1492132"/>
          </a:xfrm>
        </p:spPr>
        <p:txBody>
          <a:bodyPr/>
          <a:lstStyle/>
          <a:p>
            <a:r>
              <a:rPr lang="en-GB" dirty="0"/>
              <a:t>Start-up &amp; fixed Costs</a:t>
            </a:r>
          </a:p>
        </p:txBody>
      </p:sp>
    </p:spTree>
    <p:extLst>
      <p:ext uri="{BB962C8B-B14F-4D97-AF65-F5344CB8AC3E}">
        <p14:creationId xmlns:p14="http://schemas.microsoft.com/office/powerpoint/2010/main" val="3723872285"/>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table with numbers and a yellow border&#10;&#10;AI-generated content may be incorrect.">
            <a:extLst>
              <a:ext uri="{FF2B5EF4-FFF2-40B4-BE49-F238E27FC236}">
                <a16:creationId xmlns:a16="http://schemas.microsoft.com/office/drawing/2014/main" id="{9D86D2A7-1DD6-5AA4-FC5E-B1C568FE8E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9908" y="2735263"/>
            <a:ext cx="10269415" cy="2434614"/>
          </a:xfrm>
          <a:prstGeom prst="rect">
            <a:avLst/>
          </a:prstGeom>
        </p:spPr>
      </p:pic>
      <p:sp>
        <p:nvSpPr>
          <p:cNvPr id="6" name="Title 1">
            <a:extLst>
              <a:ext uri="{FF2B5EF4-FFF2-40B4-BE49-F238E27FC236}">
                <a16:creationId xmlns:a16="http://schemas.microsoft.com/office/drawing/2014/main" id="{BD7DF1C2-3AEC-2723-C4FA-6A5FF238B1EC}"/>
              </a:ext>
            </a:extLst>
          </p:cNvPr>
          <p:cNvSpPr>
            <a:spLocks noGrp="1"/>
          </p:cNvSpPr>
          <p:nvPr>
            <p:ph type="title"/>
          </p:nvPr>
        </p:nvSpPr>
        <p:spPr>
          <a:xfrm>
            <a:off x="1251678" y="382385"/>
            <a:ext cx="10178322" cy="1492132"/>
          </a:xfrm>
        </p:spPr>
        <p:txBody>
          <a:bodyPr/>
          <a:lstStyle/>
          <a:p>
            <a:r>
              <a:rPr lang="en-GB" dirty="0"/>
              <a:t>Variable Costs</a:t>
            </a:r>
          </a:p>
        </p:txBody>
      </p:sp>
    </p:spTree>
    <p:extLst>
      <p:ext uri="{BB962C8B-B14F-4D97-AF65-F5344CB8AC3E}">
        <p14:creationId xmlns:p14="http://schemas.microsoft.com/office/powerpoint/2010/main" val="383272719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4F76C-DAFB-8665-8EDE-20AAA4CA7F6B}"/>
              </a:ext>
            </a:extLst>
          </p:cNvPr>
          <p:cNvSpPr>
            <a:spLocks noGrp="1"/>
          </p:cNvSpPr>
          <p:nvPr>
            <p:ph type="title"/>
          </p:nvPr>
        </p:nvSpPr>
        <p:spPr/>
        <p:txBody>
          <a:bodyPr/>
          <a:lstStyle/>
          <a:p>
            <a:r>
              <a:rPr lang="en-GB" dirty="0"/>
              <a:t>Cash flow forecast</a:t>
            </a:r>
          </a:p>
        </p:txBody>
      </p:sp>
      <p:graphicFrame>
        <p:nvGraphicFramePr>
          <p:cNvPr id="4" name="Content Placeholder 3">
            <a:extLst>
              <a:ext uri="{FF2B5EF4-FFF2-40B4-BE49-F238E27FC236}">
                <a16:creationId xmlns:a16="http://schemas.microsoft.com/office/drawing/2014/main" id="{E92F88F4-8F1D-16EF-D46D-8EFCF971A056}"/>
              </a:ext>
            </a:extLst>
          </p:cNvPr>
          <p:cNvGraphicFramePr>
            <a:graphicFrameLocks noGrp="1"/>
          </p:cNvGraphicFramePr>
          <p:nvPr>
            <p:ph idx="1"/>
            <p:extLst>
              <p:ext uri="{D42A27DB-BD31-4B8C-83A1-F6EECF244321}">
                <p14:modId xmlns:p14="http://schemas.microsoft.com/office/powerpoint/2010/main" val="93998890"/>
              </p:ext>
            </p:extLst>
          </p:nvPr>
        </p:nvGraphicFramePr>
        <p:xfrm>
          <a:off x="958362" y="2256902"/>
          <a:ext cx="10753348" cy="2390588"/>
        </p:xfrm>
        <a:graphic>
          <a:graphicData uri="http://schemas.openxmlformats.org/drawingml/2006/table">
            <a:tbl>
              <a:tblPr firstRow="1" firstCol="1" bandRow="1">
                <a:tableStyleId>{5C22544A-7EE6-4342-B048-85BDC9FD1C3A}</a:tableStyleId>
              </a:tblPr>
              <a:tblGrid>
                <a:gridCol w="1281132">
                  <a:extLst>
                    <a:ext uri="{9D8B030D-6E8A-4147-A177-3AD203B41FA5}">
                      <a16:colId xmlns:a16="http://schemas.microsoft.com/office/drawing/2014/main" val="894949593"/>
                    </a:ext>
                  </a:extLst>
                </a:gridCol>
                <a:gridCol w="733345">
                  <a:extLst>
                    <a:ext uri="{9D8B030D-6E8A-4147-A177-3AD203B41FA5}">
                      <a16:colId xmlns:a16="http://schemas.microsoft.com/office/drawing/2014/main" val="2023772876"/>
                    </a:ext>
                  </a:extLst>
                </a:gridCol>
                <a:gridCol w="784838">
                  <a:extLst>
                    <a:ext uri="{9D8B030D-6E8A-4147-A177-3AD203B41FA5}">
                      <a16:colId xmlns:a16="http://schemas.microsoft.com/office/drawing/2014/main" val="1252654117"/>
                    </a:ext>
                  </a:extLst>
                </a:gridCol>
                <a:gridCol w="784838">
                  <a:extLst>
                    <a:ext uri="{9D8B030D-6E8A-4147-A177-3AD203B41FA5}">
                      <a16:colId xmlns:a16="http://schemas.microsoft.com/office/drawing/2014/main" val="2748865672"/>
                    </a:ext>
                  </a:extLst>
                </a:gridCol>
                <a:gridCol w="755540">
                  <a:extLst>
                    <a:ext uri="{9D8B030D-6E8A-4147-A177-3AD203B41FA5}">
                      <a16:colId xmlns:a16="http://schemas.microsoft.com/office/drawing/2014/main" val="224461343"/>
                    </a:ext>
                  </a:extLst>
                </a:gridCol>
                <a:gridCol w="755540">
                  <a:extLst>
                    <a:ext uri="{9D8B030D-6E8A-4147-A177-3AD203B41FA5}">
                      <a16:colId xmlns:a16="http://schemas.microsoft.com/office/drawing/2014/main" val="1662375248"/>
                    </a:ext>
                  </a:extLst>
                </a:gridCol>
                <a:gridCol w="754652">
                  <a:extLst>
                    <a:ext uri="{9D8B030D-6E8A-4147-A177-3AD203B41FA5}">
                      <a16:colId xmlns:a16="http://schemas.microsoft.com/office/drawing/2014/main" val="1924469168"/>
                    </a:ext>
                  </a:extLst>
                </a:gridCol>
                <a:gridCol w="747550">
                  <a:extLst>
                    <a:ext uri="{9D8B030D-6E8A-4147-A177-3AD203B41FA5}">
                      <a16:colId xmlns:a16="http://schemas.microsoft.com/office/drawing/2014/main" val="2178724040"/>
                    </a:ext>
                  </a:extLst>
                </a:gridCol>
                <a:gridCol w="747550">
                  <a:extLst>
                    <a:ext uri="{9D8B030D-6E8A-4147-A177-3AD203B41FA5}">
                      <a16:colId xmlns:a16="http://schemas.microsoft.com/office/drawing/2014/main" val="3415553317"/>
                    </a:ext>
                  </a:extLst>
                </a:gridCol>
                <a:gridCol w="732456">
                  <a:extLst>
                    <a:ext uri="{9D8B030D-6E8A-4147-A177-3AD203B41FA5}">
                      <a16:colId xmlns:a16="http://schemas.microsoft.com/office/drawing/2014/main" val="3091822625"/>
                    </a:ext>
                  </a:extLst>
                </a:gridCol>
                <a:gridCol w="806145">
                  <a:extLst>
                    <a:ext uri="{9D8B030D-6E8A-4147-A177-3AD203B41FA5}">
                      <a16:colId xmlns:a16="http://schemas.microsoft.com/office/drawing/2014/main" val="2048037968"/>
                    </a:ext>
                  </a:extLst>
                </a:gridCol>
                <a:gridCol w="934881">
                  <a:extLst>
                    <a:ext uri="{9D8B030D-6E8A-4147-A177-3AD203B41FA5}">
                      <a16:colId xmlns:a16="http://schemas.microsoft.com/office/drawing/2014/main" val="2078670178"/>
                    </a:ext>
                  </a:extLst>
                </a:gridCol>
                <a:gridCol w="934881">
                  <a:extLst>
                    <a:ext uri="{9D8B030D-6E8A-4147-A177-3AD203B41FA5}">
                      <a16:colId xmlns:a16="http://schemas.microsoft.com/office/drawing/2014/main" val="93176536"/>
                    </a:ext>
                  </a:extLst>
                </a:gridCol>
              </a:tblGrid>
              <a:tr h="377789">
                <a:tc rowSpan="2">
                  <a:txBody>
                    <a:bodyPr/>
                    <a:lstStyle/>
                    <a:p>
                      <a:pPr>
                        <a:lnSpc>
                          <a:spcPct val="107000"/>
                        </a:lnSpc>
                        <a:spcAft>
                          <a:spcPts val="800"/>
                        </a:spcAft>
                        <a:buNone/>
                      </a:pPr>
                      <a:r>
                        <a:rPr lang="en-GB" sz="1000" dirty="0">
                          <a:solidFill>
                            <a:schemeClr val="tx1"/>
                          </a:solidFill>
                          <a:effectLst/>
                        </a:rPr>
                        <a:t> </a:t>
                      </a:r>
                      <a:endParaRPr lang="en-GB" sz="16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chemeClr val="accent3"/>
                    </a:solidFill>
                  </a:tcPr>
                </a:tc>
                <a:tc gridSpan="12">
                  <a:txBody>
                    <a:bodyPr/>
                    <a:lstStyle/>
                    <a:p>
                      <a:pPr algn="ctr">
                        <a:lnSpc>
                          <a:spcPct val="107000"/>
                        </a:lnSpc>
                        <a:spcAft>
                          <a:spcPts val="800"/>
                        </a:spcAft>
                        <a:buNone/>
                      </a:pPr>
                      <a:r>
                        <a:rPr lang="en-GB" sz="750" dirty="0">
                          <a:effectLst/>
                        </a:rPr>
                        <a:t>Cash Flow Forecast</a:t>
                      </a:r>
                      <a:endParaRPr lang="en-GB" sz="11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326553798"/>
                  </a:ext>
                </a:extLst>
              </a:tr>
              <a:tr h="234969">
                <a:tc vMerge="1">
                  <a:txBody>
                    <a:bodyPr/>
                    <a:lstStyle/>
                    <a:p>
                      <a:endParaRPr lang="en-GB"/>
                    </a:p>
                  </a:txBody>
                  <a:tcPr/>
                </a:tc>
                <a:tc>
                  <a:txBody>
                    <a:bodyPr/>
                    <a:lstStyle/>
                    <a:p>
                      <a:pPr algn="ctr">
                        <a:lnSpc>
                          <a:spcPct val="107000"/>
                        </a:lnSpc>
                        <a:spcAft>
                          <a:spcPts val="800"/>
                        </a:spcAft>
                        <a:buNone/>
                      </a:pPr>
                      <a:r>
                        <a:rPr lang="en-GB" sz="900" b="1" dirty="0">
                          <a:effectLst/>
                        </a:rPr>
                        <a:t>January</a:t>
                      </a:r>
                      <a:endParaRPr lang="en-GB" sz="1400" b="1"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rgbClr val="FFFF00"/>
                    </a:solidFill>
                  </a:tcPr>
                </a:tc>
                <a:tc>
                  <a:txBody>
                    <a:bodyPr/>
                    <a:lstStyle/>
                    <a:p>
                      <a:pPr algn="ctr">
                        <a:lnSpc>
                          <a:spcPct val="107000"/>
                        </a:lnSpc>
                        <a:spcAft>
                          <a:spcPts val="800"/>
                        </a:spcAft>
                        <a:buNone/>
                      </a:pPr>
                      <a:r>
                        <a:rPr lang="en-GB" sz="900" b="1" dirty="0">
                          <a:effectLst/>
                        </a:rPr>
                        <a:t>February</a:t>
                      </a:r>
                      <a:endParaRPr lang="en-GB" sz="1400" b="1"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rgbClr val="FFFF00"/>
                    </a:solidFill>
                  </a:tcPr>
                </a:tc>
                <a:tc>
                  <a:txBody>
                    <a:bodyPr/>
                    <a:lstStyle/>
                    <a:p>
                      <a:pPr algn="ctr">
                        <a:lnSpc>
                          <a:spcPct val="107000"/>
                        </a:lnSpc>
                        <a:spcAft>
                          <a:spcPts val="800"/>
                        </a:spcAft>
                        <a:buNone/>
                      </a:pPr>
                      <a:r>
                        <a:rPr lang="en-GB" sz="900" b="1" dirty="0">
                          <a:effectLst/>
                        </a:rPr>
                        <a:t>March</a:t>
                      </a:r>
                      <a:endParaRPr lang="en-GB" sz="1400" b="1"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rgbClr val="FFFF00"/>
                    </a:solidFill>
                  </a:tcPr>
                </a:tc>
                <a:tc>
                  <a:txBody>
                    <a:bodyPr/>
                    <a:lstStyle/>
                    <a:p>
                      <a:pPr algn="ctr">
                        <a:lnSpc>
                          <a:spcPct val="107000"/>
                        </a:lnSpc>
                        <a:spcAft>
                          <a:spcPts val="800"/>
                        </a:spcAft>
                        <a:buNone/>
                      </a:pPr>
                      <a:r>
                        <a:rPr lang="en-GB" sz="900" b="1" dirty="0">
                          <a:effectLst/>
                        </a:rPr>
                        <a:t>April</a:t>
                      </a:r>
                      <a:endParaRPr lang="en-GB" sz="1400" b="1"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rgbClr val="FFFF00"/>
                    </a:solidFill>
                  </a:tcPr>
                </a:tc>
                <a:tc>
                  <a:txBody>
                    <a:bodyPr/>
                    <a:lstStyle/>
                    <a:p>
                      <a:pPr algn="ctr">
                        <a:lnSpc>
                          <a:spcPct val="107000"/>
                        </a:lnSpc>
                        <a:spcAft>
                          <a:spcPts val="800"/>
                        </a:spcAft>
                        <a:buNone/>
                      </a:pPr>
                      <a:r>
                        <a:rPr lang="en-GB" sz="900" b="1" dirty="0">
                          <a:effectLst/>
                        </a:rPr>
                        <a:t>May</a:t>
                      </a:r>
                      <a:endParaRPr lang="en-GB" sz="1400" b="1"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rgbClr val="FFFF00"/>
                    </a:solidFill>
                  </a:tcPr>
                </a:tc>
                <a:tc>
                  <a:txBody>
                    <a:bodyPr/>
                    <a:lstStyle/>
                    <a:p>
                      <a:pPr algn="ctr">
                        <a:lnSpc>
                          <a:spcPct val="107000"/>
                        </a:lnSpc>
                        <a:spcAft>
                          <a:spcPts val="800"/>
                        </a:spcAft>
                        <a:buNone/>
                      </a:pPr>
                      <a:r>
                        <a:rPr lang="en-GB" sz="900" b="1" dirty="0">
                          <a:effectLst/>
                        </a:rPr>
                        <a:t>June</a:t>
                      </a:r>
                      <a:endParaRPr lang="en-GB" sz="1400" b="1"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rgbClr val="FFFF00"/>
                    </a:solidFill>
                  </a:tcPr>
                </a:tc>
                <a:tc>
                  <a:txBody>
                    <a:bodyPr/>
                    <a:lstStyle/>
                    <a:p>
                      <a:pPr algn="ctr">
                        <a:lnSpc>
                          <a:spcPct val="107000"/>
                        </a:lnSpc>
                        <a:spcAft>
                          <a:spcPts val="800"/>
                        </a:spcAft>
                        <a:buNone/>
                      </a:pPr>
                      <a:r>
                        <a:rPr lang="en-GB" sz="900" b="1" dirty="0">
                          <a:effectLst/>
                        </a:rPr>
                        <a:t>July </a:t>
                      </a:r>
                      <a:endParaRPr lang="en-GB" sz="1400" b="1"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rgbClr val="FFFF00"/>
                    </a:solidFill>
                  </a:tcPr>
                </a:tc>
                <a:tc>
                  <a:txBody>
                    <a:bodyPr/>
                    <a:lstStyle/>
                    <a:p>
                      <a:pPr algn="ctr">
                        <a:lnSpc>
                          <a:spcPct val="107000"/>
                        </a:lnSpc>
                        <a:spcAft>
                          <a:spcPts val="800"/>
                        </a:spcAft>
                        <a:buNone/>
                      </a:pPr>
                      <a:r>
                        <a:rPr lang="en-GB" sz="900" b="1" dirty="0">
                          <a:effectLst/>
                        </a:rPr>
                        <a:t>August </a:t>
                      </a:r>
                      <a:endParaRPr lang="en-GB" sz="1400" b="1"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rgbClr val="FFFF00"/>
                    </a:solidFill>
                  </a:tcPr>
                </a:tc>
                <a:tc>
                  <a:txBody>
                    <a:bodyPr/>
                    <a:lstStyle/>
                    <a:p>
                      <a:pPr algn="ctr">
                        <a:lnSpc>
                          <a:spcPct val="107000"/>
                        </a:lnSpc>
                        <a:spcAft>
                          <a:spcPts val="800"/>
                        </a:spcAft>
                        <a:buNone/>
                      </a:pPr>
                      <a:r>
                        <a:rPr lang="en-GB" sz="800" b="1" dirty="0">
                          <a:effectLst/>
                        </a:rPr>
                        <a:t>September</a:t>
                      </a:r>
                      <a:endParaRPr lang="en-GB" sz="1200" b="1"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rgbClr val="FFFF00"/>
                    </a:solidFill>
                  </a:tcPr>
                </a:tc>
                <a:tc>
                  <a:txBody>
                    <a:bodyPr/>
                    <a:lstStyle/>
                    <a:p>
                      <a:pPr algn="ctr">
                        <a:lnSpc>
                          <a:spcPct val="107000"/>
                        </a:lnSpc>
                        <a:spcAft>
                          <a:spcPts val="800"/>
                        </a:spcAft>
                        <a:buNone/>
                      </a:pPr>
                      <a:r>
                        <a:rPr lang="en-GB" sz="900" b="1" dirty="0">
                          <a:effectLst/>
                        </a:rPr>
                        <a:t>October</a:t>
                      </a:r>
                      <a:endParaRPr lang="en-GB" sz="1400" b="1"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rgbClr val="FFFF00"/>
                    </a:solidFill>
                  </a:tcPr>
                </a:tc>
                <a:tc>
                  <a:txBody>
                    <a:bodyPr/>
                    <a:lstStyle/>
                    <a:p>
                      <a:pPr algn="ctr">
                        <a:lnSpc>
                          <a:spcPct val="107000"/>
                        </a:lnSpc>
                        <a:spcAft>
                          <a:spcPts val="800"/>
                        </a:spcAft>
                        <a:buNone/>
                      </a:pPr>
                      <a:r>
                        <a:rPr lang="en-GB" sz="900" b="1" dirty="0">
                          <a:effectLst/>
                        </a:rPr>
                        <a:t>November</a:t>
                      </a:r>
                      <a:endParaRPr lang="en-GB" sz="1400" b="1"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rgbClr val="FFFF00"/>
                    </a:solidFill>
                  </a:tcPr>
                </a:tc>
                <a:tc>
                  <a:txBody>
                    <a:bodyPr/>
                    <a:lstStyle/>
                    <a:p>
                      <a:pPr algn="ctr">
                        <a:lnSpc>
                          <a:spcPct val="107000"/>
                        </a:lnSpc>
                        <a:spcAft>
                          <a:spcPts val="800"/>
                        </a:spcAft>
                        <a:buNone/>
                      </a:pPr>
                      <a:r>
                        <a:rPr lang="en-GB" sz="900" b="1" dirty="0">
                          <a:effectLst/>
                        </a:rPr>
                        <a:t>December</a:t>
                      </a:r>
                      <a:endParaRPr lang="en-GB" sz="1400" b="1"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rgbClr val="FFFF00"/>
                    </a:solidFill>
                  </a:tcPr>
                </a:tc>
                <a:extLst>
                  <a:ext uri="{0D108BD9-81ED-4DB2-BD59-A6C34878D82A}">
                    <a16:rowId xmlns:a16="http://schemas.microsoft.com/office/drawing/2014/main" val="1569949279"/>
                  </a:ext>
                </a:extLst>
              </a:tr>
              <a:tr h="355566">
                <a:tc>
                  <a:txBody>
                    <a:bodyPr/>
                    <a:lstStyle/>
                    <a:p>
                      <a:pPr>
                        <a:lnSpc>
                          <a:spcPct val="107000"/>
                        </a:lnSpc>
                        <a:spcAft>
                          <a:spcPts val="800"/>
                        </a:spcAft>
                        <a:buNone/>
                      </a:pPr>
                      <a:r>
                        <a:rPr lang="en-GB" sz="1000" dirty="0">
                          <a:solidFill>
                            <a:schemeClr val="tx1"/>
                          </a:solidFill>
                          <a:effectLst/>
                        </a:rPr>
                        <a:t>Fixed Cost (£)</a:t>
                      </a:r>
                      <a:endParaRPr lang="en-GB" sz="16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chemeClr val="accent3"/>
                    </a:solidFill>
                  </a:tcPr>
                </a:tc>
                <a:tc>
                  <a:txBody>
                    <a:bodyPr/>
                    <a:lstStyle/>
                    <a:p>
                      <a:pPr algn="ctr">
                        <a:lnSpc>
                          <a:spcPct val="107000"/>
                        </a:lnSpc>
                        <a:spcAft>
                          <a:spcPts val="800"/>
                        </a:spcAft>
                        <a:buNone/>
                      </a:pPr>
                      <a:r>
                        <a:rPr lang="en-GB" sz="900" dirty="0">
                          <a:effectLst/>
                        </a:rPr>
                        <a:t>40500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40500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40500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40500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40500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40500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40500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40500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40500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40500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40500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40500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69426281"/>
                  </a:ext>
                </a:extLst>
              </a:tr>
              <a:tr h="355566">
                <a:tc>
                  <a:txBody>
                    <a:bodyPr/>
                    <a:lstStyle/>
                    <a:p>
                      <a:pPr>
                        <a:lnSpc>
                          <a:spcPct val="107000"/>
                        </a:lnSpc>
                        <a:spcAft>
                          <a:spcPts val="800"/>
                        </a:spcAft>
                        <a:buNone/>
                      </a:pPr>
                      <a:r>
                        <a:rPr lang="en-GB" sz="1000" dirty="0">
                          <a:solidFill>
                            <a:schemeClr val="tx1"/>
                          </a:solidFill>
                          <a:effectLst/>
                        </a:rPr>
                        <a:t>Variable Costs (£)</a:t>
                      </a:r>
                      <a:endParaRPr lang="en-GB" sz="16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chemeClr val="accent3"/>
                    </a:solidFill>
                  </a:tcPr>
                </a:tc>
                <a:tc>
                  <a:txBody>
                    <a:bodyPr/>
                    <a:lstStyle/>
                    <a:p>
                      <a:pPr algn="ctr">
                        <a:lnSpc>
                          <a:spcPct val="107000"/>
                        </a:lnSpc>
                        <a:spcAft>
                          <a:spcPts val="800"/>
                        </a:spcAft>
                        <a:buNone/>
                      </a:pPr>
                      <a:r>
                        <a:rPr lang="en-GB" sz="900">
                          <a:effectLst/>
                        </a:rPr>
                        <a:t>121400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122650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126000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127550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131500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135950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138200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140300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137800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139800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143400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155500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678709850"/>
                  </a:ext>
                </a:extLst>
              </a:tr>
              <a:tr h="355566">
                <a:tc>
                  <a:txBody>
                    <a:bodyPr/>
                    <a:lstStyle/>
                    <a:p>
                      <a:pPr>
                        <a:lnSpc>
                          <a:spcPct val="107000"/>
                        </a:lnSpc>
                        <a:spcAft>
                          <a:spcPts val="800"/>
                        </a:spcAft>
                        <a:buNone/>
                      </a:pPr>
                      <a:r>
                        <a:rPr lang="en-GB" sz="1000" dirty="0">
                          <a:solidFill>
                            <a:schemeClr val="tx1"/>
                          </a:solidFill>
                          <a:effectLst/>
                        </a:rPr>
                        <a:t>Total Cost (£)</a:t>
                      </a:r>
                      <a:endParaRPr lang="en-GB" sz="16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chemeClr val="accent3"/>
                    </a:solidFill>
                  </a:tcPr>
                </a:tc>
                <a:tc>
                  <a:txBody>
                    <a:bodyPr/>
                    <a:lstStyle/>
                    <a:p>
                      <a:pPr algn="ctr">
                        <a:lnSpc>
                          <a:spcPct val="107000"/>
                        </a:lnSpc>
                        <a:spcAft>
                          <a:spcPts val="800"/>
                        </a:spcAft>
                        <a:buNone/>
                      </a:pPr>
                      <a:r>
                        <a:rPr lang="en-GB" sz="900">
                          <a:effectLst/>
                        </a:rPr>
                        <a:t>161900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163150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166500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168050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172000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176450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178700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180800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178300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180300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183900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196000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4192946130"/>
                  </a:ext>
                </a:extLst>
              </a:tr>
              <a:tr h="355566">
                <a:tc>
                  <a:txBody>
                    <a:bodyPr/>
                    <a:lstStyle/>
                    <a:p>
                      <a:pPr>
                        <a:lnSpc>
                          <a:spcPct val="107000"/>
                        </a:lnSpc>
                        <a:spcAft>
                          <a:spcPts val="800"/>
                        </a:spcAft>
                        <a:buNone/>
                      </a:pPr>
                      <a:r>
                        <a:rPr lang="en-GB" sz="1000" dirty="0">
                          <a:solidFill>
                            <a:schemeClr val="tx1"/>
                          </a:solidFill>
                          <a:effectLst/>
                        </a:rPr>
                        <a:t>Revenue (£)</a:t>
                      </a:r>
                      <a:endParaRPr lang="en-GB" sz="16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chemeClr val="accent3"/>
                    </a:solidFill>
                  </a:tcPr>
                </a:tc>
                <a:tc>
                  <a:txBody>
                    <a:bodyPr/>
                    <a:lstStyle/>
                    <a:p>
                      <a:pPr algn="ctr">
                        <a:lnSpc>
                          <a:spcPct val="107000"/>
                        </a:lnSpc>
                        <a:spcAft>
                          <a:spcPts val="800"/>
                        </a:spcAft>
                        <a:buNone/>
                      </a:pPr>
                      <a:r>
                        <a:rPr lang="en-GB" sz="900">
                          <a:effectLst/>
                        </a:rPr>
                        <a:t>30000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32000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36000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40000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60000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72500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86000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98000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110000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123450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132400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149650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786351025"/>
                  </a:ext>
                </a:extLst>
              </a:tr>
              <a:tr h="355566">
                <a:tc>
                  <a:txBody>
                    <a:bodyPr/>
                    <a:lstStyle/>
                    <a:p>
                      <a:pPr>
                        <a:lnSpc>
                          <a:spcPct val="107000"/>
                        </a:lnSpc>
                        <a:spcAft>
                          <a:spcPts val="800"/>
                        </a:spcAft>
                        <a:buNone/>
                      </a:pPr>
                      <a:r>
                        <a:rPr lang="en-GB" sz="1000" dirty="0">
                          <a:solidFill>
                            <a:schemeClr val="tx1"/>
                          </a:solidFill>
                          <a:effectLst/>
                        </a:rPr>
                        <a:t>Profit/Loss (£)</a:t>
                      </a:r>
                      <a:endParaRPr lang="en-GB" sz="1600" dirty="0">
                        <a:solidFill>
                          <a:schemeClr val="tx1"/>
                        </a:solidFill>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solidFill>
                      <a:schemeClr val="accent3"/>
                    </a:solidFill>
                  </a:tcPr>
                </a:tc>
                <a:tc>
                  <a:txBody>
                    <a:bodyPr/>
                    <a:lstStyle/>
                    <a:p>
                      <a:pPr algn="ctr">
                        <a:lnSpc>
                          <a:spcPct val="107000"/>
                        </a:lnSpc>
                        <a:spcAft>
                          <a:spcPts val="800"/>
                        </a:spcAft>
                        <a:buNone/>
                      </a:pPr>
                      <a:r>
                        <a:rPr lang="en-GB" sz="900">
                          <a:effectLst/>
                        </a:rPr>
                        <a:t>-131900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-131150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-130500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-128050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a:effectLst/>
                        </a:rPr>
                        <a:t>-112000</a:t>
                      </a:r>
                      <a:endParaRPr lang="en-GB" sz="140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-103950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-92700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- 82800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- 68300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- 56850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- 51500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7000"/>
                        </a:lnSpc>
                        <a:spcAft>
                          <a:spcPts val="800"/>
                        </a:spcAft>
                        <a:buNone/>
                      </a:pPr>
                      <a:r>
                        <a:rPr lang="en-GB" sz="900" dirty="0">
                          <a:effectLst/>
                        </a:rPr>
                        <a:t>- 46350</a:t>
                      </a:r>
                      <a:endParaRPr lang="en-GB" sz="1400" dirty="0">
                        <a:effectLst/>
                        <a:latin typeface="Arial" panose="020B060402020202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337990982"/>
                  </a:ext>
                </a:extLst>
              </a:tr>
            </a:tbl>
          </a:graphicData>
        </a:graphic>
      </p:graphicFrame>
      <p:sp>
        <p:nvSpPr>
          <p:cNvPr id="5" name="Rectangle 1">
            <a:extLst>
              <a:ext uri="{FF2B5EF4-FFF2-40B4-BE49-F238E27FC236}">
                <a16:creationId xmlns:a16="http://schemas.microsoft.com/office/drawing/2014/main" id="{4437E48C-2117-00AD-9CA9-45048C4FA8B9}"/>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9" name="Title 1">
            <a:extLst>
              <a:ext uri="{FF2B5EF4-FFF2-40B4-BE49-F238E27FC236}">
                <a16:creationId xmlns:a16="http://schemas.microsoft.com/office/drawing/2014/main" id="{3478CE1B-B470-8B44-9C9E-F7CDDE63780B}"/>
              </a:ext>
            </a:extLst>
          </p:cNvPr>
          <p:cNvSpPr txBox="1">
            <a:spLocks/>
          </p:cNvSpPr>
          <p:nvPr/>
        </p:nvSpPr>
        <p:spPr>
          <a:xfrm>
            <a:off x="958361" y="4983483"/>
            <a:ext cx="10178322" cy="1492132"/>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a:lstStyle>
          <a:p>
            <a:r>
              <a:rPr lang="en-GB" sz="4000" dirty="0"/>
              <a:t>Investment capital needed = </a:t>
            </a:r>
            <a:r>
              <a:rPr lang="en-GB" sz="4800" b="1" dirty="0">
                <a:solidFill>
                  <a:srgbClr val="000000"/>
                </a:solidFill>
                <a:latin typeface="Aptos Narrow" panose="020B0004020202020204" pitchFamily="34" charset="0"/>
              </a:rPr>
              <a:t>£</a:t>
            </a:r>
            <a:r>
              <a:rPr lang="en-GB" sz="4000" dirty="0"/>
              <a:t>1,217,050 </a:t>
            </a:r>
          </a:p>
        </p:txBody>
      </p:sp>
    </p:spTree>
    <p:extLst>
      <p:ext uri="{BB962C8B-B14F-4D97-AF65-F5344CB8AC3E}">
        <p14:creationId xmlns:p14="http://schemas.microsoft.com/office/powerpoint/2010/main" val="185503408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E51F8-82C2-26DC-2B70-95275B791F1E}"/>
              </a:ext>
            </a:extLst>
          </p:cNvPr>
          <p:cNvSpPr>
            <a:spLocks noGrp="1"/>
          </p:cNvSpPr>
          <p:nvPr>
            <p:ph type="title"/>
          </p:nvPr>
        </p:nvSpPr>
        <p:spPr/>
        <p:txBody>
          <a:bodyPr/>
          <a:lstStyle/>
          <a:p>
            <a:pPr algn="ctr"/>
            <a:r>
              <a:rPr lang="en-GB" dirty="0"/>
              <a:t>Questions? </a:t>
            </a:r>
          </a:p>
        </p:txBody>
      </p:sp>
      <p:pic>
        <p:nvPicPr>
          <p:cNvPr id="5" name="Content Placeholder 4" descr="Question mark boxes">
            <a:extLst>
              <a:ext uri="{FF2B5EF4-FFF2-40B4-BE49-F238E27FC236}">
                <a16:creationId xmlns:a16="http://schemas.microsoft.com/office/drawing/2014/main" id="{E21C1DA0-2878-AF0F-EFB1-7173236AC64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45837" y="2286000"/>
            <a:ext cx="6389275" cy="3594100"/>
          </a:xfrm>
        </p:spPr>
      </p:pic>
    </p:spTree>
    <p:extLst>
      <p:ext uri="{BB962C8B-B14F-4D97-AF65-F5344CB8AC3E}">
        <p14:creationId xmlns:p14="http://schemas.microsoft.com/office/powerpoint/2010/main" val="223321514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Badge</Template>
  <TotalTime>12171</TotalTime>
  <Words>1335</Words>
  <Application>Microsoft Macintosh PowerPoint</Application>
  <PresentationFormat>Widescreen</PresentationFormat>
  <Paragraphs>307</Paragraphs>
  <Slides>14</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 Narrow</vt:lpstr>
      <vt:lpstr>Arial</vt:lpstr>
      <vt:lpstr>Calibri</vt:lpstr>
      <vt:lpstr>Gill Sans MT</vt:lpstr>
      <vt:lpstr>Impact</vt:lpstr>
      <vt:lpstr>Söhne</vt:lpstr>
      <vt:lpstr>Badge</vt:lpstr>
      <vt:lpstr>Assessment Task 2</vt:lpstr>
      <vt:lpstr>Business Plan SMART URBAN CONVENIENCE Hub (SUCH)</vt:lpstr>
      <vt:lpstr>Table of contents</vt:lpstr>
      <vt:lpstr>introduction</vt:lpstr>
      <vt:lpstr>Overview of the business idea</vt:lpstr>
      <vt:lpstr>Legal format</vt:lpstr>
      <vt:lpstr>Management structure</vt:lpstr>
      <vt:lpstr>Organisational chart</vt:lpstr>
      <vt:lpstr>Pestel analysis</vt:lpstr>
      <vt:lpstr>Marketing approach and USP</vt:lpstr>
      <vt:lpstr>Start-up &amp; fixed Costs</vt:lpstr>
      <vt:lpstr>Variable Costs</vt:lpstr>
      <vt:lpstr>Cash flow forecast</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Ricses Martinez Dacuyan (2438233)</cp:lastModifiedBy>
  <cp:revision>53</cp:revision>
  <dcterms:created xsi:type="dcterms:W3CDTF">2023-07-31T07:37:43Z</dcterms:created>
  <dcterms:modified xsi:type="dcterms:W3CDTF">2026-04-20T00:38:52Z</dcterms:modified>
</cp:coreProperties>
</file>