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968" y="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1790BE-FA83-4ABF-8CCD-0408FF8913F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6A07E9-D59E-4BA8-B4AE-79947D009E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04BD6E-8A68-4FF0-BCDA-59360471634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27CB6A-EC3D-4187-B95A-586B2B5EE92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40EC38-EE0B-4396-8281-EF395C8F53F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939E83-D646-4792-A991-F22517FA688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AAA99-0AB6-41ED-BA6D-E87FEC59CA3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B7991C-0360-4DDB-928F-5676EF06BC3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7A2C65-FD81-4096-9361-18C9BFD40DE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64F9CE-6928-4CC5-8527-002C490B19B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620ADD-2080-4720-A4A9-58A1CC2FE9D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DD84F84-51CB-4FF9-9404-8D402333F8EB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Materials Handling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81450"/>
            <a:ext cx="6400800" cy="1752600"/>
          </a:xfrm>
        </p:spPr>
        <p:txBody>
          <a:bodyPr/>
          <a:lstStyle/>
          <a:p>
            <a:r>
              <a:rPr lang="en-GB"/>
              <a:t>Andrew Thorn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Materials Handling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/>
              <a:t>Three main aspects</a:t>
            </a:r>
          </a:p>
          <a:p>
            <a:pPr>
              <a:buFontTx/>
              <a:buNone/>
            </a:pPr>
            <a:endParaRPr lang="en-GB"/>
          </a:p>
          <a:p>
            <a:r>
              <a:rPr lang="en-GB"/>
              <a:t>Physical</a:t>
            </a:r>
          </a:p>
          <a:p>
            <a:r>
              <a:rPr lang="en-GB"/>
              <a:t>Management</a:t>
            </a:r>
          </a:p>
          <a:p>
            <a:r>
              <a:rPr lang="en-GB"/>
              <a:t>Technology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Types of Material Handling System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Manual</a:t>
            </a:r>
          </a:p>
          <a:p>
            <a:r>
              <a:rPr lang="en-GB"/>
              <a:t>Mechanised</a:t>
            </a:r>
          </a:p>
          <a:p>
            <a:r>
              <a:rPr lang="en-GB"/>
              <a:t>Automated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Materials Handling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/>
              <a:t>Equipment Selection equation</a:t>
            </a:r>
          </a:p>
          <a:p>
            <a:pPr>
              <a:buFontTx/>
              <a:buNone/>
            </a:pPr>
            <a:endParaRPr lang="en-GB"/>
          </a:p>
          <a:p>
            <a:pPr>
              <a:buFontTx/>
              <a:buNone/>
            </a:pPr>
            <a:r>
              <a:rPr lang="en-GB"/>
              <a:t>What + Where + When = Equipment 						selection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en-GB" sz="4000"/>
              <a:t>Equipment Selection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399087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800" b="1" u="sng"/>
              <a:t>What</a:t>
            </a:r>
            <a:r>
              <a:rPr lang="en-GB" sz="2800"/>
              <a:t>: - type of material being handled in the 	     facility</a:t>
            </a:r>
            <a:endParaRPr lang="en-GB" sz="2800" b="1" u="sng"/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b="1" u="sng"/>
              <a:t>Where</a:t>
            </a:r>
            <a:r>
              <a:rPr lang="en-GB" sz="2800"/>
              <a:t>: - routing the material throughout the                     	       facility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/>
              <a:t>		- type of movement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/>
              <a:t>		- length of movement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/>
              <a:t>		- limitations of movement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/>
              <a:t>		- building limitations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/>
              <a:t>		- mobility requirements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/>
              <a:t>		- transfer requirements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b="1" u="sng"/>
              <a:t>When</a:t>
            </a:r>
            <a:r>
              <a:rPr lang="en-GB" sz="2800"/>
              <a:t>: - material in right place at right time</a:t>
            </a:r>
            <a:endParaRPr lang="en-GB" sz="2800" b="1" u="sng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en-GB" sz="4000"/>
              <a:t>Rules of Equipment Selection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47211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Use mechanical equipment</a:t>
            </a:r>
          </a:p>
          <a:p>
            <a:pPr>
              <a:lnSpc>
                <a:spcPct val="90000"/>
              </a:lnSpc>
            </a:pPr>
            <a:r>
              <a:rPr lang="en-GB"/>
              <a:t>Use existing equipment whenever possible</a:t>
            </a:r>
          </a:p>
          <a:p>
            <a:pPr>
              <a:lnSpc>
                <a:spcPct val="90000"/>
              </a:lnSpc>
            </a:pPr>
            <a:r>
              <a:rPr lang="en-GB"/>
              <a:t>Keep cost considerations in mind</a:t>
            </a:r>
          </a:p>
          <a:p>
            <a:pPr>
              <a:lnSpc>
                <a:spcPct val="90000"/>
              </a:lnSpc>
            </a:pPr>
            <a:r>
              <a:rPr lang="en-GB"/>
              <a:t>Standardise equipment</a:t>
            </a:r>
          </a:p>
          <a:p>
            <a:pPr>
              <a:lnSpc>
                <a:spcPct val="90000"/>
              </a:lnSpc>
            </a:pPr>
            <a:r>
              <a:rPr lang="en-GB"/>
              <a:t>Integrate equipment</a:t>
            </a:r>
          </a:p>
          <a:p>
            <a:pPr>
              <a:lnSpc>
                <a:spcPct val="90000"/>
              </a:lnSpc>
            </a:pPr>
            <a:r>
              <a:rPr lang="en-GB"/>
              <a:t>Provide alternative methods</a:t>
            </a:r>
          </a:p>
          <a:p>
            <a:pPr>
              <a:lnSpc>
                <a:spcPct val="90000"/>
              </a:lnSpc>
            </a:pPr>
            <a:r>
              <a:rPr lang="en-GB"/>
              <a:t>Check facility limitation</a:t>
            </a:r>
          </a:p>
          <a:p>
            <a:pPr>
              <a:lnSpc>
                <a:spcPct val="90000"/>
              </a:lnSpc>
            </a:pPr>
            <a:r>
              <a:rPr lang="en-GB"/>
              <a:t>Consider unit cost</a:t>
            </a:r>
          </a:p>
          <a:p>
            <a:pPr>
              <a:lnSpc>
                <a:spcPct val="90000"/>
              </a:lnSpc>
            </a:pPr>
            <a:r>
              <a:rPr lang="en-GB"/>
              <a:t>Plan for the future</a:t>
            </a:r>
          </a:p>
          <a:p>
            <a:pPr>
              <a:lnSpc>
                <a:spcPct val="90000"/>
              </a:lnSpc>
            </a:pPr>
            <a:r>
              <a:rPr lang="en-GB"/>
              <a:t>Maintenance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Symptoms of inefficient Material Handling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068888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/>
              <a:t>	Material handling can account for 30 to 70% of  manufacturing cost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/>
          </a:p>
          <a:p>
            <a:pPr>
              <a:lnSpc>
                <a:spcPct val="90000"/>
              </a:lnSpc>
              <a:buFontTx/>
              <a:buNone/>
            </a:pPr>
            <a:r>
              <a:rPr lang="en-GB"/>
              <a:t>Symptoms</a:t>
            </a:r>
          </a:p>
          <a:p>
            <a:pPr>
              <a:lnSpc>
                <a:spcPct val="90000"/>
              </a:lnSpc>
            </a:pPr>
            <a:r>
              <a:rPr lang="en-GB"/>
              <a:t>Aisles cluttered</a:t>
            </a:r>
          </a:p>
          <a:p>
            <a:pPr>
              <a:lnSpc>
                <a:spcPct val="90000"/>
              </a:lnSpc>
            </a:pPr>
            <a:r>
              <a:rPr lang="en-GB"/>
              <a:t>Over handling of products</a:t>
            </a:r>
          </a:p>
          <a:p>
            <a:pPr>
              <a:lnSpc>
                <a:spcPct val="90000"/>
              </a:lnSpc>
            </a:pPr>
            <a:r>
              <a:rPr lang="en-GB"/>
              <a:t>Lack of gravity flow movement</a:t>
            </a:r>
          </a:p>
          <a:p>
            <a:pPr>
              <a:lnSpc>
                <a:spcPct val="90000"/>
              </a:lnSpc>
            </a:pPr>
            <a:r>
              <a:rPr lang="en-GB"/>
              <a:t>Lack of standardisation</a:t>
            </a:r>
          </a:p>
          <a:p>
            <a:pPr>
              <a:lnSpc>
                <a:spcPct val="90000"/>
              </a:lnSpc>
            </a:pPr>
            <a:r>
              <a:rPr lang="en-GB"/>
              <a:t>Excess scrap</a:t>
            </a:r>
          </a:p>
          <a:p>
            <a:pPr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Symptoms of inefficient Material Handling (2)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Flow inefficiencies</a:t>
            </a:r>
          </a:p>
          <a:p>
            <a:r>
              <a:rPr lang="en-GB"/>
              <a:t>High loss and damage</a:t>
            </a:r>
          </a:p>
          <a:p>
            <a:r>
              <a:rPr lang="en-GB"/>
              <a:t>Idle cube storage</a:t>
            </a:r>
          </a:p>
          <a:p>
            <a:r>
              <a:rPr lang="en-GB"/>
              <a:t>Dirty facilities</a:t>
            </a:r>
          </a:p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en-GB" sz="4000"/>
              <a:t>Material Handling Checklist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5435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Is equipment more than 10 years old?</a:t>
            </a:r>
          </a:p>
          <a:p>
            <a:pPr>
              <a:lnSpc>
                <a:spcPct val="90000"/>
              </a:lnSpc>
            </a:pPr>
            <a:r>
              <a:rPr lang="en-GB"/>
              <a:t>Are breakdowns a result of poor preventative maintenance</a:t>
            </a:r>
          </a:p>
          <a:p>
            <a:pPr>
              <a:lnSpc>
                <a:spcPct val="90000"/>
              </a:lnSpc>
            </a:pPr>
            <a:r>
              <a:rPr lang="en-GB"/>
              <a:t>Are there excessive employee accidents due to manual handling of materials</a:t>
            </a:r>
          </a:p>
          <a:p>
            <a:pPr>
              <a:lnSpc>
                <a:spcPct val="90000"/>
              </a:lnSpc>
            </a:pPr>
            <a:r>
              <a:rPr lang="en-GB"/>
              <a:t>Are materials weighing more than 23kg handled manually</a:t>
            </a:r>
          </a:p>
          <a:p>
            <a:pPr>
              <a:lnSpc>
                <a:spcPct val="90000"/>
              </a:lnSpc>
            </a:pPr>
            <a:r>
              <a:rPr lang="en-GB"/>
              <a:t>Are there many handling tasks that require two or more employees?</a:t>
            </a:r>
          </a:p>
          <a:p>
            <a:pPr>
              <a:lnSpc>
                <a:spcPct val="90000"/>
              </a:lnSpc>
            </a:pPr>
            <a:r>
              <a:rPr lang="en-GB"/>
              <a:t>Are skilled employees wasting time handling materials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Material Handling Checklist (2)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Is high storage space being wasted</a:t>
            </a:r>
          </a:p>
          <a:p>
            <a:r>
              <a:rPr lang="en-GB"/>
              <a:t>Are high demurrage charges experienced</a:t>
            </a:r>
          </a:p>
          <a:p>
            <a:r>
              <a:rPr lang="en-GB"/>
              <a:t>Is material being damaged during handling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Ten Principles of Material Handling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/>
              <a:t>Planning Principle</a:t>
            </a:r>
          </a:p>
          <a:p>
            <a:pPr>
              <a:lnSpc>
                <a:spcPct val="90000"/>
              </a:lnSpc>
            </a:pPr>
            <a:r>
              <a:rPr lang="en-GB" sz="2800"/>
              <a:t>Standardisation Principle</a:t>
            </a:r>
          </a:p>
          <a:p>
            <a:pPr>
              <a:lnSpc>
                <a:spcPct val="90000"/>
              </a:lnSpc>
            </a:pPr>
            <a:r>
              <a:rPr lang="en-GB" sz="2800"/>
              <a:t>Work Principle</a:t>
            </a:r>
          </a:p>
          <a:p>
            <a:pPr>
              <a:lnSpc>
                <a:spcPct val="90000"/>
              </a:lnSpc>
            </a:pPr>
            <a:r>
              <a:rPr lang="en-GB" sz="2800"/>
              <a:t>Ergonomic Principle</a:t>
            </a:r>
          </a:p>
          <a:p>
            <a:pPr>
              <a:lnSpc>
                <a:spcPct val="90000"/>
              </a:lnSpc>
            </a:pPr>
            <a:r>
              <a:rPr lang="en-GB" sz="2800"/>
              <a:t>Unit load Principle</a:t>
            </a:r>
          </a:p>
          <a:p>
            <a:pPr>
              <a:lnSpc>
                <a:spcPct val="90000"/>
              </a:lnSpc>
            </a:pPr>
            <a:r>
              <a:rPr lang="en-GB" sz="2800"/>
              <a:t>Space Utilisation Principle</a:t>
            </a:r>
          </a:p>
          <a:p>
            <a:pPr>
              <a:lnSpc>
                <a:spcPct val="90000"/>
              </a:lnSpc>
            </a:pPr>
            <a:r>
              <a:rPr lang="en-GB" sz="2800"/>
              <a:t>System Principle</a:t>
            </a:r>
          </a:p>
          <a:p>
            <a:pPr>
              <a:lnSpc>
                <a:spcPct val="90000"/>
              </a:lnSpc>
            </a:pPr>
            <a:r>
              <a:rPr lang="en-GB" sz="2800"/>
              <a:t>Automation Principle</a:t>
            </a:r>
          </a:p>
          <a:p>
            <a:pPr>
              <a:lnSpc>
                <a:spcPct val="90000"/>
              </a:lnSpc>
            </a:pPr>
            <a:r>
              <a:rPr lang="en-GB" sz="2800"/>
              <a:t>Environmental Principle</a:t>
            </a:r>
          </a:p>
          <a:p>
            <a:pPr>
              <a:lnSpc>
                <a:spcPct val="90000"/>
              </a:lnSpc>
            </a:pPr>
            <a:r>
              <a:rPr lang="en-GB" sz="2800"/>
              <a:t>Life Cycle Cost Principle</a:t>
            </a:r>
          </a:p>
          <a:p>
            <a:pPr>
              <a:lnSpc>
                <a:spcPct val="90000"/>
              </a:lnSpc>
            </a:pPr>
            <a:endParaRPr lang="en-GB" sz="28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Material Handling Productivity Ratios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Manual Handling Labour ratio</a:t>
            </a:r>
          </a:p>
          <a:p>
            <a:r>
              <a:rPr lang="en-GB"/>
              <a:t>Handling Equipment Utilisation ratio</a:t>
            </a:r>
          </a:p>
          <a:p>
            <a:r>
              <a:rPr lang="en-GB"/>
              <a:t>Storage Space Utilisation ratio</a:t>
            </a:r>
          </a:p>
          <a:p>
            <a:r>
              <a:rPr lang="en-GB"/>
              <a:t>Movement Operation ratio</a:t>
            </a:r>
          </a:p>
          <a:p>
            <a:r>
              <a:rPr lang="en-GB"/>
              <a:t>Manufacturing Cycle Efficiency ratio</a:t>
            </a:r>
          </a:p>
          <a:p>
            <a:r>
              <a:rPr lang="en-GB"/>
              <a:t>Damaged loads ratio</a:t>
            </a:r>
          </a:p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Material Handling Ratios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785225" cy="4525963"/>
          </a:xfrm>
        </p:spPr>
        <p:txBody>
          <a:bodyPr/>
          <a:lstStyle/>
          <a:p>
            <a:pPr>
              <a:buFontTx/>
              <a:buNone/>
            </a:pPr>
            <a:r>
              <a:rPr lang="en-GB"/>
              <a:t>MHL = </a:t>
            </a:r>
            <a:r>
              <a:rPr lang="en-GB" sz="2800" u="sng"/>
              <a:t>Persons assigned to material handling duties</a:t>
            </a:r>
            <a:endParaRPr lang="en-GB" sz="2800"/>
          </a:p>
          <a:p>
            <a:pPr>
              <a:buFontTx/>
              <a:buNone/>
            </a:pPr>
            <a:r>
              <a:rPr lang="en-GB" sz="2800"/>
              <a:t>				Total operating personnel</a:t>
            </a:r>
          </a:p>
          <a:p>
            <a:pPr>
              <a:buFontTx/>
              <a:buNone/>
            </a:pPr>
            <a:endParaRPr lang="en-GB" sz="2800"/>
          </a:p>
          <a:p>
            <a:pPr>
              <a:buFontTx/>
              <a:buNone/>
            </a:pPr>
            <a:r>
              <a:rPr lang="en-GB" sz="2800"/>
              <a:t>HEU = 	</a:t>
            </a:r>
            <a:r>
              <a:rPr lang="en-GB" sz="2800" u="sng"/>
              <a:t>Items moved per hour</a:t>
            </a:r>
          </a:p>
          <a:p>
            <a:pPr>
              <a:buFontTx/>
              <a:buNone/>
            </a:pPr>
            <a:r>
              <a:rPr lang="en-GB" sz="2800"/>
              <a:t>			Theoretical capacity</a:t>
            </a:r>
          </a:p>
          <a:p>
            <a:pPr>
              <a:buFontTx/>
              <a:buNone/>
            </a:pPr>
            <a:endParaRPr lang="en-GB" sz="2800"/>
          </a:p>
          <a:p>
            <a:pPr>
              <a:buFontTx/>
              <a:buNone/>
            </a:pPr>
            <a:r>
              <a:rPr lang="en-GB" sz="2800"/>
              <a:t>SSU =	</a:t>
            </a:r>
            <a:r>
              <a:rPr lang="en-GB" sz="2800" u="sng"/>
              <a:t>Storage space occupied</a:t>
            </a:r>
          </a:p>
          <a:p>
            <a:pPr>
              <a:buFontTx/>
              <a:buNone/>
            </a:pPr>
            <a:r>
              <a:rPr lang="en-GB" sz="2800"/>
              <a:t>			Total available storage space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Materials Handling Ratios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785225" cy="4525963"/>
          </a:xfrm>
        </p:spPr>
        <p:txBody>
          <a:bodyPr/>
          <a:lstStyle/>
          <a:p>
            <a:pPr>
              <a:buFontTx/>
              <a:buNone/>
            </a:pPr>
            <a:r>
              <a:rPr lang="en-GB"/>
              <a:t>M/O = </a:t>
            </a:r>
            <a:r>
              <a:rPr lang="en-GB" u="sng"/>
              <a:t>Number of moves</a:t>
            </a:r>
          </a:p>
          <a:p>
            <a:pPr>
              <a:buFontTx/>
              <a:buNone/>
            </a:pPr>
            <a:r>
              <a:rPr lang="en-GB"/>
              <a:t>	       Number of productive operations</a:t>
            </a:r>
          </a:p>
          <a:p>
            <a:pPr>
              <a:buFontTx/>
              <a:buNone/>
            </a:pPr>
            <a:endParaRPr lang="en-GB"/>
          </a:p>
          <a:p>
            <a:pPr>
              <a:buFontTx/>
              <a:buNone/>
            </a:pPr>
            <a:r>
              <a:rPr lang="en-GB"/>
              <a:t>MCE = </a:t>
            </a:r>
            <a:r>
              <a:rPr lang="en-GB" sz="2800" u="sng"/>
              <a:t>Time spent in facility structure operations</a:t>
            </a:r>
          </a:p>
          <a:p>
            <a:pPr>
              <a:buFontTx/>
              <a:buNone/>
            </a:pPr>
            <a:r>
              <a:rPr lang="en-GB" sz="2800"/>
              <a:t>		    Time spent in the facility structure</a:t>
            </a:r>
          </a:p>
          <a:p>
            <a:pPr>
              <a:buFontTx/>
              <a:buNone/>
            </a:pPr>
            <a:endParaRPr lang="en-GB" sz="2800"/>
          </a:p>
          <a:p>
            <a:pPr>
              <a:buFontTx/>
              <a:buNone/>
            </a:pPr>
            <a:r>
              <a:rPr lang="en-GB"/>
              <a:t>DL = </a:t>
            </a:r>
            <a:r>
              <a:rPr lang="en-GB" u="sng"/>
              <a:t>Number of damaged loads</a:t>
            </a:r>
          </a:p>
          <a:p>
            <a:pPr>
              <a:buFontTx/>
              <a:buNone/>
            </a:pPr>
            <a:r>
              <a:rPr lang="en-GB"/>
              <a:t>		Total number of loads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Manual V Automated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/>
              <a:t>Question</a:t>
            </a:r>
          </a:p>
          <a:p>
            <a:pPr>
              <a:buFontTx/>
              <a:buNone/>
            </a:pPr>
            <a:endParaRPr lang="en-GB"/>
          </a:p>
          <a:p>
            <a:pPr>
              <a:buFontTx/>
              <a:buNone/>
            </a:pPr>
            <a:r>
              <a:rPr lang="en-GB"/>
              <a:t>	What are the arguments for and against the choice of manual v automated materials handling system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435975" cy="1143000"/>
          </a:xfrm>
        </p:spPr>
        <p:txBody>
          <a:bodyPr/>
          <a:lstStyle/>
          <a:p>
            <a:r>
              <a:rPr lang="en-GB" sz="4000"/>
              <a:t>Issues in Material Handling Systems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Reliability</a:t>
            </a:r>
          </a:p>
          <a:p>
            <a:r>
              <a:rPr lang="en-GB"/>
              <a:t>Total integration</a:t>
            </a:r>
          </a:p>
          <a:p>
            <a:r>
              <a:rPr lang="en-GB"/>
              <a:t>Flexibility and modularity</a:t>
            </a:r>
          </a:p>
          <a:p>
            <a:r>
              <a:rPr lang="en-GB"/>
              <a:t>Upgradeability</a:t>
            </a:r>
          </a:p>
          <a:p>
            <a:r>
              <a:rPr lang="en-GB"/>
              <a:t>Automated identification</a:t>
            </a:r>
          </a:p>
          <a:p>
            <a:r>
              <a:rPr lang="en-GB"/>
              <a:t>Ease of use</a:t>
            </a:r>
          </a:p>
          <a:p>
            <a:r>
              <a:rPr lang="en-GB"/>
              <a:t>maintainability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Types of Material Handling Equipment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Handtrucks</a:t>
            </a:r>
          </a:p>
          <a:p>
            <a:r>
              <a:rPr lang="en-GB"/>
              <a:t>Powered trucks</a:t>
            </a:r>
          </a:p>
          <a:p>
            <a:r>
              <a:rPr lang="en-GB"/>
              <a:t>Cranes and hoists</a:t>
            </a:r>
          </a:p>
          <a:p>
            <a:r>
              <a:rPr lang="en-GB"/>
              <a:t>Conveyors</a:t>
            </a:r>
          </a:p>
          <a:p>
            <a:r>
              <a:rPr lang="en-GB"/>
              <a:t>AGVS</a:t>
            </a:r>
          </a:p>
          <a:p>
            <a:r>
              <a:rPr lang="en-GB"/>
              <a:t>Other handling equipment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Material handling analysis techniques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/>
              <a:t>	Used to represent the material handling problem for visualisation and analysis purposes</a:t>
            </a:r>
          </a:p>
          <a:p>
            <a:r>
              <a:rPr lang="en-GB"/>
              <a:t>Graphical techniques</a:t>
            </a:r>
          </a:p>
          <a:p>
            <a:r>
              <a:rPr lang="en-GB"/>
              <a:t>Quantitative approaches</a:t>
            </a:r>
          </a:p>
          <a:p>
            <a:pPr>
              <a:buFontTx/>
              <a:buNone/>
            </a:pPr>
            <a:r>
              <a:rPr lang="en-GB"/>
              <a:t>	- flow rates</a:t>
            </a:r>
          </a:p>
          <a:p>
            <a:pPr>
              <a:buFontTx/>
              <a:buNone/>
            </a:pPr>
            <a:r>
              <a:rPr lang="en-GB"/>
              <a:t>	- operation &amp; times</a:t>
            </a:r>
          </a:p>
          <a:p>
            <a:pPr>
              <a:buFontTx/>
              <a:buNone/>
            </a:pPr>
            <a:r>
              <a:rPr lang="en-GB"/>
              <a:t>	- efficiency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/>
              <a:t>From-to-Charts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/>
              <a:t>	Showing the number of deliveries required between different stations in a layout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en-GB"/>
              <a:t>To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/>
              <a:t>From	</a:t>
            </a:r>
            <a:r>
              <a:rPr lang="en-GB" b="1"/>
              <a:t>1	2	3	4	5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/>
              <a:t>1			0	9	5	6	0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/>
              <a:t>2			0	0	0	0	9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/>
              <a:t>3			0	0	0	2	3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/>
              <a:t>4			0	0	0	0	8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/>
              <a:t>5			0	0	0	0	0</a:t>
            </a:r>
          </a:p>
        </p:txBody>
      </p:sp>
      <p:sp>
        <p:nvSpPr>
          <p:cNvPr id="20484" name="Line 4"/>
          <p:cNvSpPr>
            <a:spLocks noChangeShapeType="1"/>
          </p:cNvSpPr>
          <p:nvPr/>
        </p:nvSpPr>
        <p:spPr bwMode="auto">
          <a:xfrm>
            <a:off x="2268538" y="3213100"/>
            <a:ext cx="42481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/>
              <a:t>From-to-Charts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/>
              <a:t>	Showing distances between different stations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/>
          </a:p>
          <a:p>
            <a:pPr>
              <a:lnSpc>
                <a:spcPct val="90000"/>
              </a:lnSpc>
              <a:buFontTx/>
              <a:buNone/>
            </a:pPr>
            <a:r>
              <a:rPr lang="en-GB" b="1"/>
              <a:t>From	  1	  2	  3	  4	  5</a:t>
            </a:r>
            <a:endParaRPr lang="en-GB"/>
          </a:p>
          <a:p>
            <a:pPr>
              <a:lnSpc>
                <a:spcPct val="90000"/>
              </a:lnSpc>
              <a:buFontTx/>
              <a:buNone/>
            </a:pPr>
            <a:r>
              <a:rPr lang="en-GB"/>
              <a:t>1			0	200	400	700	N/A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/>
              <a:t>2			N/A	  0	N/A	N/A	300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/>
              <a:t>3			N/A	N/A	  0	300	600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/>
              <a:t>4			N/A	N/A	N/A	  0	300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/>
              <a:t>5			N/A	N/A	N/A	N/A	N/A</a:t>
            </a:r>
            <a:endParaRPr lang="en-GB" b="1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Quantitative Measures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/>
              <a:t>Transport Work (TW)</a:t>
            </a:r>
          </a:p>
          <a:p>
            <a:pPr>
              <a:lnSpc>
                <a:spcPct val="90000"/>
              </a:lnSpc>
            </a:pPr>
            <a:r>
              <a:rPr lang="en-GB"/>
              <a:t>TW = R</a:t>
            </a:r>
            <a:r>
              <a:rPr lang="en-GB" baseline="-25000"/>
              <a:t>f</a:t>
            </a:r>
            <a:r>
              <a:rPr lang="en-GB"/>
              <a:t> L</a:t>
            </a:r>
            <a:r>
              <a:rPr lang="en-GB" baseline="-25000"/>
              <a:t>d</a:t>
            </a:r>
            <a:endParaRPr lang="en-GB"/>
          </a:p>
          <a:p>
            <a:pPr>
              <a:lnSpc>
                <a:spcPct val="90000"/>
              </a:lnSpc>
              <a:buFontTx/>
              <a:buNone/>
            </a:pPr>
            <a:r>
              <a:rPr lang="en-GB"/>
              <a:t>	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/>
              <a:t>	R</a:t>
            </a:r>
            <a:r>
              <a:rPr lang="en-GB" baseline="-25000"/>
              <a:t>f</a:t>
            </a:r>
            <a:r>
              <a:rPr lang="en-GB"/>
              <a:t> = Flow rate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/>
              <a:t>	L</a:t>
            </a:r>
            <a:r>
              <a:rPr lang="en-GB" baseline="-25000"/>
              <a:t>d</a:t>
            </a:r>
            <a:r>
              <a:rPr lang="en-GB"/>
              <a:t> = Length of delivery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/>
          </a:p>
          <a:p>
            <a:pPr>
              <a:lnSpc>
                <a:spcPct val="90000"/>
              </a:lnSpc>
              <a:buFontTx/>
              <a:buNone/>
            </a:pPr>
            <a:r>
              <a:rPr lang="en-GB"/>
              <a:t>	Units for TW are components/h multiplied by the distance (m)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Quantitative Measures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>
              <a:buFontTx/>
              <a:buNone/>
            </a:pPr>
            <a:r>
              <a:rPr lang="en-GB" sz="2800"/>
              <a:t>Total Transport Work (TTW)</a:t>
            </a:r>
          </a:p>
          <a:p>
            <a:pPr>
              <a:buFontTx/>
              <a:buNone/>
            </a:pPr>
            <a:endParaRPr lang="en-GB" sz="2800"/>
          </a:p>
          <a:p>
            <a:pPr>
              <a:buFontTx/>
              <a:buNone/>
            </a:pPr>
            <a:r>
              <a:rPr lang="en-GB" sz="2800"/>
              <a:t>TTW = </a:t>
            </a:r>
            <a:r>
              <a:rPr lang="en-GB" sz="2800">
                <a:cs typeface="Arial" charset="0"/>
              </a:rPr>
              <a:t>∑ </a:t>
            </a:r>
            <a:r>
              <a:rPr lang="en-GB" sz="2800"/>
              <a:t>R</a:t>
            </a:r>
            <a:r>
              <a:rPr lang="en-GB" sz="2800" baseline="-25000"/>
              <a:t>f</a:t>
            </a:r>
            <a:r>
              <a:rPr lang="en-GB" sz="2800"/>
              <a:t> L</a:t>
            </a:r>
            <a:r>
              <a:rPr lang="en-GB" sz="2800" baseline="-25000"/>
              <a:t>d</a:t>
            </a:r>
            <a:endParaRPr lang="en-GB" sz="2800"/>
          </a:p>
          <a:p>
            <a:pPr>
              <a:buFontTx/>
              <a:buNone/>
            </a:pPr>
            <a:endParaRPr lang="en-GB" sz="2800"/>
          </a:p>
          <a:p>
            <a:r>
              <a:rPr lang="en-GB" sz="2800"/>
              <a:t>TTW is the sum of the individual TW values for each delivery</a:t>
            </a:r>
          </a:p>
          <a:p>
            <a:r>
              <a:rPr lang="en-GB" sz="2800"/>
              <a:t>TTW provides a measure of the total requirements that must be satisfied by the material handling system.</a:t>
            </a:r>
          </a:p>
          <a:p>
            <a:pPr>
              <a:buFontTx/>
              <a:buNone/>
            </a:pPr>
            <a:r>
              <a:rPr lang="en-GB" sz="2800"/>
              <a:t>	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Quantitative Measures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435975" cy="4525963"/>
          </a:xfrm>
        </p:spPr>
        <p:txBody>
          <a:bodyPr/>
          <a:lstStyle/>
          <a:p>
            <a:pPr>
              <a:buFontTx/>
              <a:buNone/>
            </a:pPr>
            <a:r>
              <a:rPr lang="en-GB"/>
              <a:t>Total Transport Work Example</a:t>
            </a:r>
          </a:p>
          <a:p>
            <a:pPr>
              <a:buFontTx/>
              <a:buNone/>
            </a:pPr>
            <a:r>
              <a:rPr lang="en-GB"/>
              <a:t>	Using the data in slides 19 and 20 TTW can be calculated</a:t>
            </a:r>
          </a:p>
          <a:p>
            <a:pPr>
              <a:buFontTx/>
              <a:buNone/>
            </a:pPr>
            <a:endParaRPr lang="en-GB"/>
          </a:p>
          <a:p>
            <a:pPr>
              <a:buFontTx/>
              <a:buNone/>
            </a:pPr>
            <a:r>
              <a:rPr lang="en-GB"/>
              <a:t>TTW = 9 x 200 + 5 x 400 + 6 x 700 + 2 x 300 + 9 x 300 + 3 x 600 + 8 x 300 </a:t>
            </a:r>
          </a:p>
          <a:p>
            <a:pPr>
              <a:buFontTx/>
              <a:buNone/>
            </a:pPr>
            <a:endParaRPr lang="en-GB"/>
          </a:p>
          <a:p>
            <a:pPr>
              <a:buFontTx/>
              <a:buNone/>
            </a:pPr>
            <a:r>
              <a:rPr lang="en-GB"/>
              <a:t>	= 15,500 parts m/h</a:t>
            </a:r>
          </a:p>
          <a:p>
            <a:pPr>
              <a:buFontTx/>
              <a:buNone/>
            </a:pPr>
            <a:endParaRPr lang="en-GB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Inefficiencies in handling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/>
              <a:t>Reasons for</a:t>
            </a:r>
          </a:p>
          <a:p>
            <a:pPr>
              <a:lnSpc>
                <a:spcPct val="90000"/>
              </a:lnSpc>
            </a:pPr>
            <a:r>
              <a:rPr lang="en-GB"/>
              <a:t>Lost time</a:t>
            </a:r>
          </a:p>
          <a:p>
            <a:pPr>
              <a:lnSpc>
                <a:spcPct val="90000"/>
              </a:lnSpc>
            </a:pPr>
            <a:r>
              <a:rPr lang="en-GB"/>
              <a:t>Capacity constraints</a:t>
            </a:r>
          </a:p>
          <a:p>
            <a:pPr>
              <a:lnSpc>
                <a:spcPct val="90000"/>
              </a:lnSpc>
            </a:pPr>
            <a:r>
              <a:rPr lang="en-GB"/>
              <a:t>Loading and unloading time</a:t>
            </a:r>
          </a:p>
          <a:p>
            <a:pPr>
              <a:lnSpc>
                <a:spcPct val="90000"/>
              </a:lnSpc>
            </a:pPr>
            <a:r>
              <a:rPr lang="en-GB"/>
              <a:t>Return trips with no loads</a:t>
            </a:r>
          </a:p>
          <a:p>
            <a:pPr>
              <a:lnSpc>
                <a:spcPct val="90000"/>
              </a:lnSpc>
            </a:pPr>
            <a:r>
              <a:rPr lang="en-GB"/>
              <a:t>Downtime for maintenance</a:t>
            </a:r>
          </a:p>
          <a:p>
            <a:pPr>
              <a:lnSpc>
                <a:spcPct val="90000"/>
              </a:lnSpc>
            </a:pPr>
            <a:r>
              <a:rPr lang="en-GB"/>
              <a:t>Traffic congestion</a:t>
            </a:r>
          </a:p>
          <a:p>
            <a:pPr>
              <a:lnSpc>
                <a:spcPct val="90000"/>
              </a:lnSpc>
            </a:pPr>
            <a:r>
              <a:rPr lang="en-GB"/>
              <a:t>Scheduling problems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/>
              <a:t>Explanation of losses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r>
              <a:rPr lang="en-GB" sz="2800"/>
              <a:t>Distance between origination point and destination point is represented by L</a:t>
            </a:r>
            <a:r>
              <a:rPr lang="en-GB" sz="2800" baseline="-25000"/>
              <a:t>d</a:t>
            </a:r>
            <a:endParaRPr lang="en-GB" sz="2800"/>
          </a:p>
          <a:p>
            <a:r>
              <a:rPr lang="en-GB" sz="2800"/>
              <a:t>If V</a:t>
            </a:r>
            <a:r>
              <a:rPr lang="en-GB" sz="2800" baseline="-25000"/>
              <a:t>c</a:t>
            </a:r>
            <a:r>
              <a:rPr lang="en-GB" sz="2800"/>
              <a:t> represents speed of handling system then the time of delivery is L</a:t>
            </a:r>
            <a:r>
              <a:rPr lang="en-GB" sz="2800" baseline="-25000"/>
              <a:t>d</a:t>
            </a:r>
            <a:r>
              <a:rPr lang="en-GB" sz="2800"/>
              <a:t> / V</a:t>
            </a:r>
            <a:r>
              <a:rPr lang="en-GB" sz="2800" baseline="-25000"/>
              <a:t>c</a:t>
            </a:r>
            <a:r>
              <a:rPr lang="en-GB" sz="2800"/>
              <a:t>.  This is considered as the productive time of the handling system.</a:t>
            </a:r>
          </a:p>
          <a:p>
            <a:r>
              <a:rPr lang="en-GB" sz="2800"/>
              <a:t>Each delivery may involve unloading and loading taking time away from the available time for transporting materials</a:t>
            </a:r>
          </a:p>
          <a:p>
            <a:r>
              <a:rPr lang="en-GB" sz="2800"/>
              <a:t>Loading and unloading activities can be combined into a single term T</a:t>
            </a:r>
            <a:r>
              <a:rPr lang="en-GB" sz="2800" baseline="-25000"/>
              <a:t>h</a:t>
            </a:r>
            <a:endParaRPr lang="en-GB" sz="2800"/>
          </a:p>
          <a:p>
            <a:pPr>
              <a:buFontTx/>
              <a:buNone/>
            </a:pPr>
            <a:endParaRPr lang="en-GB" sz="280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Explanation of losses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For a considerable amount of time  the carriers are travelling without a load and this is considered an inefficiency</a:t>
            </a:r>
          </a:p>
          <a:p>
            <a:r>
              <a:rPr lang="en-GB"/>
              <a:t>Empty travelling time can determined.  If distance moved empty is L</a:t>
            </a:r>
            <a:r>
              <a:rPr lang="en-GB" baseline="-25000"/>
              <a:t>e</a:t>
            </a:r>
            <a:r>
              <a:rPr lang="en-GB"/>
              <a:t> then empty travelling time is L</a:t>
            </a:r>
            <a:r>
              <a:rPr lang="en-GB" baseline="-25000"/>
              <a:t>e</a:t>
            </a:r>
            <a:r>
              <a:rPr lang="en-GB"/>
              <a:t> / V</a:t>
            </a:r>
            <a:r>
              <a:rPr lang="en-GB" baseline="-25000"/>
              <a:t>c</a:t>
            </a:r>
          </a:p>
          <a:p>
            <a:r>
              <a:rPr lang="en-GB"/>
              <a:t>This assumes no stops along route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Explanation of Losses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Additional inefficiencies in material handling system include traffic congestion and poor scheduling and are sometimes defined by a term called the </a:t>
            </a:r>
            <a:r>
              <a:rPr lang="en-GB" b="1"/>
              <a:t>traffic factor F</a:t>
            </a:r>
            <a:r>
              <a:rPr lang="en-GB" b="1" baseline="-25000"/>
              <a:t>t</a:t>
            </a:r>
            <a:endParaRPr lang="en-GB" b="1"/>
          </a:p>
          <a:p>
            <a:r>
              <a:rPr lang="en-GB"/>
              <a:t>Systems with negligible losses have a traffic factor of 1.0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Efficiency of Material Handling System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435975" cy="4525963"/>
          </a:xfrm>
        </p:spPr>
        <p:txBody>
          <a:bodyPr/>
          <a:lstStyle/>
          <a:p>
            <a:pPr>
              <a:buFontTx/>
              <a:buNone/>
            </a:pPr>
            <a:r>
              <a:rPr lang="en-GB"/>
              <a:t>	The various losses can be incorporated into a measure of efficiency for a material handling system, as follows</a:t>
            </a:r>
          </a:p>
          <a:p>
            <a:pPr>
              <a:buFontTx/>
              <a:buNone/>
            </a:pPr>
            <a:endParaRPr lang="en-GB"/>
          </a:p>
          <a:p>
            <a:pPr>
              <a:buFontTx/>
              <a:buNone/>
            </a:pPr>
            <a:r>
              <a:rPr lang="en-GB"/>
              <a:t>E</a:t>
            </a:r>
            <a:r>
              <a:rPr lang="en-GB" baseline="-25000"/>
              <a:t>h</a:t>
            </a:r>
            <a:r>
              <a:rPr lang="en-GB"/>
              <a:t> =            L</a:t>
            </a:r>
            <a:r>
              <a:rPr lang="en-GB" baseline="-25000"/>
              <a:t>d</a:t>
            </a:r>
            <a:r>
              <a:rPr lang="en-GB"/>
              <a:t> / V</a:t>
            </a:r>
            <a:r>
              <a:rPr lang="en-GB" baseline="-25000"/>
              <a:t>c		</a:t>
            </a:r>
            <a:r>
              <a:rPr lang="en-GB"/>
              <a:t>F</a:t>
            </a:r>
            <a:r>
              <a:rPr lang="en-GB" baseline="-25000"/>
              <a:t>t</a:t>
            </a:r>
          </a:p>
          <a:p>
            <a:pPr>
              <a:buFontTx/>
              <a:buNone/>
            </a:pPr>
            <a:r>
              <a:rPr lang="en-GB" baseline="-25000"/>
              <a:t>	     </a:t>
            </a:r>
            <a:r>
              <a:rPr lang="en-GB"/>
              <a:t>L</a:t>
            </a:r>
            <a:r>
              <a:rPr lang="en-GB" baseline="-25000"/>
              <a:t>d</a:t>
            </a:r>
            <a:r>
              <a:rPr lang="en-GB"/>
              <a:t> / V</a:t>
            </a:r>
            <a:r>
              <a:rPr lang="en-GB" baseline="-25000"/>
              <a:t>c</a:t>
            </a:r>
            <a:r>
              <a:rPr lang="en-GB" u="sng"/>
              <a:t> </a:t>
            </a:r>
            <a:r>
              <a:rPr lang="en-GB"/>
              <a:t>+ T + L</a:t>
            </a:r>
            <a:r>
              <a:rPr lang="en-GB" baseline="-25000"/>
              <a:t>e</a:t>
            </a:r>
            <a:r>
              <a:rPr lang="en-GB"/>
              <a:t> / V</a:t>
            </a:r>
            <a:r>
              <a:rPr lang="en-GB" baseline="-25000"/>
              <a:t>c</a:t>
            </a:r>
          </a:p>
          <a:p>
            <a:pPr>
              <a:buFontTx/>
              <a:buNone/>
            </a:pPr>
            <a:endParaRPr lang="en-GB" baseline="-25000"/>
          </a:p>
          <a:p>
            <a:pPr>
              <a:buFontTx/>
              <a:buNone/>
            </a:pPr>
            <a:r>
              <a:rPr lang="en-GB"/>
              <a:t>E</a:t>
            </a:r>
            <a:r>
              <a:rPr lang="en-GB" baseline="-25000"/>
              <a:t>h</a:t>
            </a:r>
            <a:r>
              <a:rPr lang="en-GB"/>
              <a:t> = Overall efficiency of the handling system</a:t>
            </a:r>
            <a:endParaRPr lang="en-GB" baseline="-25000"/>
          </a:p>
        </p:txBody>
      </p:sp>
      <p:sp>
        <p:nvSpPr>
          <p:cNvPr id="29700" name="Line 4"/>
          <p:cNvSpPr>
            <a:spLocks noChangeShapeType="1"/>
          </p:cNvSpPr>
          <p:nvPr/>
        </p:nvSpPr>
        <p:spPr bwMode="auto">
          <a:xfrm>
            <a:off x="1258888" y="4365625"/>
            <a:ext cx="36004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Effect of plant Layout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New or existing</a:t>
            </a:r>
          </a:p>
          <a:p>
            <a:r>
              <a:rPr lang="en-GB"/>
              <a:t>New plant handling system should be considered as part of the layout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19721</TotalTime>
  <Words>1108</Words>
  <Application>Microsoft Office PowerPoint</Application>
  <PresentationFormat>On-screen Show (4:3)</PresentationFormat>
  <Paragraphs>196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1" baseType="lpstr">
      <vt:lpstr>Arial</vt:lpstr>
      <vt:lpstr>Default Design</vt:lpstr>
      <vt:lpstr>Materials Handling</vt:lpstr>
      <vt:lpstr>Materials Handling</vt:lpstr>
      <vt:lpstr>Types of Material Handling System</vt:lpstr>
      <vt:lpstr>Materials Handling</vt:lpstr>
      <vt:lpstr>Equipment Selection</vt:lpstr>
      <vt:lpstr>Rules of Equipment Selection</vt:lpstr>
      <vt:lpstr>Symptoms of inefficient Material Handling</vt:lpstr>
      <vt:lpstr>Symptoms of inefficient Material Handling (2)</vt:lpstr>
      <vt:lpstr>Material Handling Checklist</vt:lpstr>
      <vt:lpstr>Material Handling Checklist (2)</vt:lpstr>
      <vt:lpstr>Ten Principles of Material Handling</vt:lpstr>
      <vt:lpstr>Material Handling Productivity Ratios</vt:lpstr>
      <vt:lpstr>Material Handling Ratios</vt:lpstr>
      <vt:lpstr>Materials Handling Ratios</vt:lpstr>
      <vt:lpstr>Manual V Automated</vt:lpstr>
      <vt:lpstr>Issues in Material Handling Systems</vt:lpstr>
      <vt:lpstr>Types of Material Handling Equipment</vt:lpstr>
      <vt:lpstr>Material handling analysis techniques</vt:lpstr>
      <vt:lpstr>From-to-Charts</vt:lpstr>
      <vt:lpstr>From-to-Charts</vt:lpstr>
      <vt:lpstr>Quantitative Measures</vt:lpstr>
      <vt:lpstr>Quantitative Measures</vt:lpstr>
      <vt:lpstr>Quantitative Measures</vt:lpstr>
      <vt:lpstr>Inefficiencies in handling</vt:lpstr>
      <vt:lpstr>Explanation of losses</vt:lpstr>
      <vt:lpstr>Explanation of losses</vt:lpstr>
      <vt:lpstr>Explanation of Losses</vt:lpstr>
      <vt:lpstr>Efficiency of Material Handling System</vt:lpstr>
      <vt:lpstr>Effect of plant Layout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Materials Handling</dc:title>
  <dc:creator>com-at2</dc:creator>
  <cp:lastModifiedBy>Andrew Thorn</cp:lastModifiedBy>
  <cp:revision>6</cp:revision>
  <dcterms:created xsi:type="dcterms:W3CDTF">2006-03-09T11:20:48Z</dcterms:created>
  <dcterms:modified xsi:type="dcterms:W3CDTF">2025-01-28T11:10:34Z</dcterms:modified>
</cp:coreProperties>
</file>