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Maven Pro" panose="020B0604020202020204" charset="0"/>
      <p:regular r:id="rId15"/>
      <p:bold r:id="rId16"/>
    </p:embeddedFont>
    <p:embeddedFont>
      <p:font typeface="Nunito"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jLNiMloCXcIUVlkTUzjazkSdOxM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A7A3DF0-8636-467A-B176-F4B3F4236A35}">
  <a:tblStyle styleId="{5A7A3DF0-8636-467A-B176-F4B3F4236A35}" styleName="Table_0">
    <a:wholeTbl>
      <a:tcTxStyle b="off" i="off">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1186" y="77"/>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3be711ceac1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g3be711ceac1_0_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sz="1200">
              <a:latin typeface="Times New Roman"/>
              <a:ea typeface="Times New Roman"/>
              <a:cs typeface="Times New Roman"/>
              <a:sym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e9ff26255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0" name="Google Shape;280;g3e9ff262551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Good morning everyone. Today, I will be presenting our campaign "Move Together, Live Better. The campaign is designed to take a multi-generational audience and provides regular physical activity in an exciting programme of 8 weeks. Our goal is to involve as many people as possible, raise awareness and facilitate long-term behaviour change through fun, engaging and inclusive activities.</a:t>
            </a: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f011c7a729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8" name="Google Shape;288;g3f011c7a729_0_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Lack of exercise is still one of the most important preventable causes of diseases in the world. There are many who fall short of the recommended guidelines for physical activity, leading to risks for obesity, cardiovascular disease, diabetes and mental health issues. Our campaign does offer some practical opportunities to encourage people to be more active in order to enhance their overall wellbeing – both physical and mental.</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3f011c7a729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6" name="Google Shape;296;g3f011c7a729_0_3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This campaign acknowledges that a person's social determinant of health (SDOH) — factors like income, education, and employment, and their environment — plays a role in their physical activity. All these factors can result in health disparities that constrain participation. We want to minimize these barriers by offering free, accessible and inclusive activities, which will foster equal opportunities for healthier life.</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3f011c7a729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g3f011c7a729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 first 4 weeks are devoted to healthy habits. Groups orientation to health assessment, goal setting, and attendance at community walks, together with strength training and healthy lifestyle education sessions followed. These activities gradually help to build confidence up, enhance knowledge and help plan for continued regular physical activity during the programme.</a:t>
            </a: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3f011c7a729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1" name="Google Shape;311;g3f011c7a729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 programme culminates in a series of group fitness classes, yoga classes, family sports activities, and programme celebration during the last four weeks. The sessions support and strengthen good behaviors, and allow for social interaction and fun. The final review brings participant to the close, again allows for reflection on accomplishments, and encourages further physical activity after the campaign.</a:t>
            </a: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3f011c7a729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8" name="Google Shape;318;g3f011c7a729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There are many physical, psychological and social advantages of exercise. Frequent physical activity increases the strength of the heart, muscles and bone tissue strength, and lower the risk of disease. It is also uplifting, reduces stress and promotes wellbeing. In addition, engaging with others builds relationship with other and decreases loneliness and isolation.</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3f011c7a729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6" name="Google Shape;326;g3f011c7a729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We are using three theories that have been recognised in the field of behaviour change within our campaign. The Health Belief Model makes the health risk and advantage apparent. COM-B is an enhancement of capability, opportunity and motivation. The Transtheoretical Model acknowledges that behaviour change is a gradual process that calls for activities to work with people who are in various stages of readiness.</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3f011c7a72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4" name="Google Shape;334;g3f011c7a729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Lack of time or motivation, lack of confidence, and lack of financial resources are some of the barriers many people face. Free activities, flexible time, beginner-friendly and buddy support are all part of our campaign to tackle these challenges effectively. The following effective strategies help to keep participants more involved during and after the programme.</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3f011c7a72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2" name="Google Shape;342;g3f011c7a729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To assess our campaign, attendance will be monitored, participants will be asked questions in the survey, wellbeing questionnaires and step-count monitoring will be used. They include methods for measuring participation and health improvements. Linux Alliance (LA) partners with organisations including NHS, Sport England, local councils and community groups, which can offer an important pool of resources and expertise and broader community involvement to support effective implementation.</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3f011c7a729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0" name="Google Shape;350;g3f011c7a729_0_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1200">
                <a:latin typeface="Times New Roman"/>
                <a:ea typeface="Times New Roman"/>
                <a:cs typeface="Times New Roman"/>
                <a:sym typeface="Times New Roman"/>
              </a:rPr>
              <a:t>To sum up, our campaign shows a pattern of the benefits of physical activity to all individuals, irrespective of their age, for physical wellbeing, mental wellbeing and for social wellbeing. We promote sustainable behavior change by education, fun activities and community support. We see that all these steps are part of a larger effort that will lead to healthier people, stronger communities and a better future in public health.</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3e9ff262551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58" name="Google Shape;358;g3e9ff262551_0_6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6866714" y="1255"/>
            <a:ext cx="2267380" cy="2601741"/>
            <a:chOff x="6790514" y="1255"/>
            <a:chExt cx="2267380" cy="2601741"/>
          </a:xfrm>
        </p:grpSpPr>
        <p:grpSp>
          <p:nvGrpSpPr>
            <p:cNvPr id="11" name="Google Shape;11;p16"/>
            <p:cNvGrpSpPr/>
            <p:nvPr/>
          </p:nvGrpSpPr>
          <p:grpSpPr>
            <a:xfrm>
              <a:off x="7067536" y="1255"/>
              <a:ext cx="1990358" cy="1990303"/>
              <a:chOff x="7067536" y="1255"/>
              <a:chExt cx="1990358" cy="1990303"/>
            </a:xfrm>
          </p:grpSpPr>
          <p:sp>
            <p:nvSpPr>
              <p:cNvPr id="12" name="Google Shape;12;p16"/>
              <p:cNvSpPr/>
              <p:nvPr/>
            </p:nvSpPr>
            <p:spPr>
              <a:xfrm rot="-8648551">
                <a:off x="7594313" y="527721"/>
                <a:ext cx="937226" cy="937226"/>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6"/>
              <p:cNvSpPr/>
              <p:nvPr/>
            </p:nvSpPr>
            <p:spPr>
              <a:xfrm rot="-8648551">
                <a:off x="7594313" y="527721"/>
                <a:ext cx="937226" cy="937226"/>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6"/>
              <p:cNvSpPr/>
              <p:nvPr/>
            </p:nvSpPr>
            <p:spPr>
              <a:xfrm rot="-8649154">
                <a:off x="7349891" y="283705"/>
                <a:ext cx="1425647" cy="14254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 name="Google Shape;15;p16"/>
            <p:cNvGrpSpPr/>
            <p:nvPr/>
          </p:nvGrpSpPr>
          <p:grpSpPr>
            <a:xfrm>
              <a:off x="8207126" y="1807997"/>
              <a:ext cx="795000" cy="795000"/>
              <a:chOff x="8207126" y="1807997"/>
              <a:chExt cx="795000" cy="795000"/>
            </a:xfrm>
          </p:grpSpPr>
          <p:sp>
            <p:nvSpPr>
              <p:cNvPr id="16" name="Google Shape;16;p16"/>
              <p:cNvSpPr/>
              <p:nvPr/>
            </p:nvSpPr>
            <p:spPr>
              <a:xfrm rot="2152054">
                <a:off x="8319942" y="1920813"/>
                <a:ext cx="569367" cy="569367"/>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6"/>
              <p:cNvSpPr/>
              <p:nvPr/>
            </p:nvSpPr>
            <p:spPr>
              <a:xfrm rot="2150259">
                <a:off x="8408218" y="2008610"/>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6"/>
              <p:cNvSpPr/>
              <p:nvPr/>
            </p:nvSpPr>
            <p:spPr>
              <a:xfrm rot="2150259">
                <a:off x="8408218" y="2008610"/>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 name="Google Shape;19;p16"/>
            <p:cNvGrpSpPr/>
            <p:nvPr/>
          </p:nvGrpSpPr>
          <p:grpSpPr>
            <a:xfrm>
              <a:off x="6790514" y="118857"/>
              <a:ext cx="548700" cy="548700"/>
              <a:chOff x="6790514" y="118857"/>
              <a:chExt cx="548700" cy="548700"/>
            </a:xfrm>
          </p:grpSpPr>
          <p:sp>
            <p:nvSpPr>
              <p:cNvPr id="20" name="Google Shape;20;p16"/>
              <p:cNvSpPr/>
              <p:nvPr/>
            </p:nvSpPr>
            <p:spPr>
              <a:xfrm rot="2150259">
                <a:off x="6868362" y="196705"/>
                <a:ext cx="393004" cy="393004"/>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6"/>
              <p:cNvSpPr/>
              <p:nvPr/>
            </p:nvSpPr>
            <p:spPr>
              <a:xfrm rot="2150259">
                <a:off x="6868362" y="196705"/>
                <a:ext cx="393004" cy="393004"/>
              </a:xfrm>
              <a:prstGeom prst="pie">
                <a:avLst>
                  <a:gd name="adj1" fmla="val 5699893"/>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2" name="Google Shape;22;p16"/>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23" name="Google Shape;23;p1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24"/>
        <p:cNvGrpSpPr/>
        <p:nvPr/>
      </p:nvGrpSpPr>
      <p:grpSpPr>
        <a:xfrm>
          <a:off x="0" y="0"/>
          <a:ext cx="0" cy="0"/>
          <a:chOff x="0" y="0"/>
          <a:chExt cx="0" cy="0"/>
        </a:xfrm>
      </p:grpSpPr>
      <p:grpSp>
        <p:nvGrpSpPr>
          <p:cNvPr id="25" name="Google Shape;25;p15"/>
          <p:cNvGrpSpPr/>
          <p:nvPr/>
        </p:nvGrpSpPr>
        <p:grpSpPr>
          <a:xfrm>
            <a:off x="7343003" y="3409675"/>
            <a:ext cx="1691422" cy="1732548"/>
            <a:chOff x="7343003" y="3409675"/>
            <a:chExt cx="1691422" cy="1732548"/>
          </a:xfrm>
        </p:grpSpPr>
        <p:grpSp>
          <p:nvGrpSpPr>
            <p:cNvPr id="26" name="Google Shape;26;p15"/>
            <p:cNvGrpSpPr/>
            <p:nvPr/>
          </p:nvGrpSpPr>
          <p:grpSpPr>
            <a:xfrm>
              <a:off x="7343003" y="4453711"/>
              <a:ext cx="316800" cy="688512"/>
              <a:chOff x="7343003" y="4453711"/>
              <a:chExt cx="316800" cy="688512"/>
            </a:xfrm>
          </p:grpSpPr>
          <p:sp>
            <p:nvSpPr>
              <p:cNvPr id="27" name="Google Shape;27;p15"/>
              <p:cNvSpPr/>
              <p:nvPr/>
            </p:nvSpPr>
            <p:spPr>
              <a:xfrm>
                <a:off x="7343003"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5"/>
              <p:cNvSpPr/>
              <p:nvPr/>
            </p:nvSpPr>
            <p:spPr>
              <a:xfrm>
                <a:off x="7343003"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9" name="Google Shape;29;p15"/>
            <p:cNvGrpSpPr/>
            <p:nvPr/>
          </p:nvGrpSpPr>
          <p:grpSpPr>
            <a:xfrm>
              <a:off x="7801210" y="4105700"/>
              <a:ext cx="316800" cy="1036523"/>
              <a:chOff x="7801210" y="4105700"/>
              <a:chExt cx="316800" cy="1036523"/>
            </a:xfrm>
          </p:grpSpPr>
          <p:sp>
            <p:nvSpPr>
              <p:cNvPr id="30" name="Google Shape;30;p15"/>
              <p:cNvSpPr/>
              <p:nvPr/>
            </p:nvSpPr>
            <p:spPr>
              <a:xfrm>
                <a:off x="7801210"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5"/>
              <p:cNvSpPr/>
              <p:nvPr/>
            </p:nvSpPr>
            <p:spPr>
              <a:xfrm>
                <a:off x="7801210"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5"/>
              <p:cNvSpPr/>
              <p:nvPr/>
            </p:nvSpPr>
            <p:spPr>
              <a:xfrm>
                <a:off x="7801210"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3" name="Google Shape;33;p15"/>
            <p:cNvGrpSpPr/>
            <p:nvPr/>
          </p:nvGrpSpPr>
          <p:grpSpPr>
            <a:xfrm>
              <a:off x="8259418" y="3757688"/>
              <a:ext cx="316800" cy="1384535"/>
              <a:chOff x="8259418" y="3757688"/>
              <a:chExt cx="316800" cy="1384535"/>
            </a:xfrm>
          </p:grpSpPr>
          <p:sp>
            <p:nvSpPr>
              <p:cNvPr id="34" name="Google Shape;34;p15"/>
              <p:cNvSpPr/>
              <p:nvPr/>
            </p:nvSpPr>
            <p:spPr>
              <a:xfrm>
                <a:off x="8259418"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5"/>
              <p:cNvSpPr/>
              <p:nvPr/>
            </p:nvSpPr>
            <p:spPr>
              <a:xfrm>
                <a:off x="8259418"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15"/>
              <p:cNvSpPr/>
              <p:nvPr/>
            </p:nvSpPr>
            <p:spPr>
              <a:xfrm>
                <a:off x="8259418"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5"/>
              <p:cNvSpPr/>
              <p:nvPr/>
            </p:nvSpPr>
            <p:spPr>
              <a:xfrm>
                <a:off x="8259418"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8" name="Google Shape;38;p15"/>
            <p:cNvGrpSpPr/>
            <p:nvPr/>
          </p:nvGrpSpPr>
          <p:grpSpPr>
            <a:xfrm>
              <a:off x="8717625" y="3409675"/>
              <a:ext cx="316800" cy="1732548"/>
              <a:chOff x="8717625" y="3409675"/>
              <a:chExt cx="316800" cy="1732548"/>
            </a:xfrm>
          </p:grpSpPr>
          <p:sp>
            <p:nvSpPr>
              <p:cNvPr id="39" name="Google Shape;39;p15"/>
              <p:cNvSpPr/>
              <p:nvPr/>
            </p:nvSpPr>
            <p:spPr>
              <a:xfrm>
                <a:off x="8717625" y="4453711"/>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8717625" y="3757688"/>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p:nvPr/>
            </p:nvSpPr>
            <p:spPr>
              <a:xfrm>
                <a:off x="8717625" y="410570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5"/>
              <p:cNvSpPr/>
              <p:nvPr/>
            </p:nvSpPr>
            <p:spPr>
              <a:xfrm>
                <a:off x="8717625" y="3409675"/>
                <a:ext cx="316800" cy="1732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5"/>
              <p:cNvSpPr/>
              <p:nvPr/>
            </p:nvSpPr>
            <p:spPr>
              <a:xfrm>
                <a:off x="8717625" y="4801723"/>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44" name="Google Shape;44;p15"/>
          <p:cNvGrpSpPr/>
          <p:nvPr/>
        </p:nvGrpSpPr>
        <p:grpSpPr>
          <a:xfrm>
            <a:off x="5043503" y="0"/>
            <a:ext cx="3814072" cy="3839102"/>
            <a:chOff x="5043503" y="0"/>
            <a:chExt cx="3814072" cy="3839102"/>
          </a:xfrm>
        </p:grpSpPr>
        <p:sp>
          <p:nvSpPr>
            <p:cNvPr id="45" name="Google Shape;45;p15"/>
            <p:cNvSpPr/>
            <p:nvPr/>
          </p:nvSpPr>
          <p:spPr>
            <a:xfrm>
              <a:off x="8460975" y="1817775"/>
              <a:ext cx="396600" cy="3966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5"/>
            <p:cNvSpPr/>
            <p:nvPr/>
          </p:nvSpPr>
          <p:spPr>
            <a:xfrm rot="-9830444">
              <a:off x="6469759" y="3480728"/>
              <a:ext cx="320148" cy="32014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7" name="Google Shape;47;p15"/>
            <p:cNvGrpSpPr/>
            <p:nvPr/>
          </p:nvGrpSpPr>
          <p:grpSpPr>
            <a:xfrm>
              <a:off x="7647812" y="2704283"/>
              <a:ext cx="635219" cy="635219"/>
              <a:chOff x="6725724" y="2701260"/>
              <a:chExt cx="1208101" cy="1208100"/>
            </a:xfrm>
          </p:grpSpPr>
          <p:sp>
            <p:nvSpPr>
              <p:cNvPr id="48" name="Google Shape;48;p15"/>
              <p:cNvSpPr/>
              <p:nvPr/>
            </p:nvSpPr>
            <p:spPr>
              <a:xfrm rot="5400000">
                <a:off x="6725725" y="2701260"/>
                <a:ext cx="1208100" cy="12081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5"/>
              <p:cNvSpPr/>
              <p:nvPr/>
            </p:nvSpPr>
            <p:spPr>
              <a:xfrm rot="5400000">
                <a:off x="6725724" y="2701260"/>
                <a:ext cx="1208100" cy="1208100"/>
              </a:xfrm>
              <a:prstGeom prst="pie">
                <a:avLst>
                  <a:gd name="adj1" fmla="val 8244818"/>
                  <a:gd name="adj2" fmla="val 16246175"/>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5"/>
              <p:cNvSpPr/>
              <p:nvPr/>
            </p:nvSpPr>
            <p:spPr>
              <a:xfrm rot="5400000">
                <a:off x="6954988" y="2930398"/>
                <a:ext cx="749700" cy="7497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 name="Google Shape;51;p15"/>
            <p:cNvSpPr/>
            <p:nvPr/>
          </p:nvSpPr>
          <p:spPr>
            <a:xfrm>
              <a:off x="8460975" y="1817775"/>
              <a:ext cx="396600" cy="396600"/>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2" name="Google Shape;52;p15"/>
            <p:cNvGrpSpPr/>
            <p:nvPr/>
          </p:nvGrpSpPr>
          <p:grpSpPr>
            <a:xfrm>
              <a:off x="7952720" y="179238"/>
              <a:ext cx="873165" cy="873003"/>
              <a:chOff x="7754428" y="208725"/>
              <a:chExt cx="541800" cy="541800"/>
            </a:xfrm>
          </p:grpSpPr>
          <p:sp>
            <p:nvSpPr>
              <p:cNvPr id="53" name="Google Shape;53;p15"/>
              <p:cNvSpPr/>
              <p:nvPr/>
            </p:nvSpPr>
            <p:spPr>
              <a:xfrm rot="-8647347">
                <a:off x="7831319" y="285616"/>
                <a:ext cx="388018" cy="388018"/>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5"/>
              <p:cNvSpPr/>
              <p:nvPr/>
            </p:nvSpPr>
            <p:spPr>
              <a:xfrm rot="-8647347">
                <a:off x="7831319" y="285616"/>
                <a:ext cx="388018" cy="388018"/>
              </a:xfrm>
              <a:prstGeom prst="pie">
                <a:avLst>
                  <a:gd name="adj1" fmla="val 19376841"/>
                  <a:gd name="adj2" fmla="val 12313574"/>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5" name="Google Shape;55;p15"/>
            <p:cNvSpPr/>
            <p:nvPr/>
          </p:nvSpPr>
          <p:spPr>
            <a:xfrm>
              <a:off x="5399840" y="356365"/>
              <a:ext cx="2577000" cy="257700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5"/>
            <p:cNvSpPr/>
            <p:nvPr/>
          </p:nvSpPr>
          <p:spPr>
            <a:xfrm rot="2043858">
              <a:off x="5503813" y="460310"/>
              <a:ext cx="2369480" cy="2369480"/>
            </a:xfrm>
            <a:prstGeom prst="ellipse">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15"/>
            <p:cNvSpPr/>
            <p:nvPr/>
          </p:nvSpPr>
          <p:spPr>
            <a:xfrm>
              <a:off x="5399795" y="360281"/>
              <a:ext cx="2577000" cy="2577000"/>
            </a:xfrm>
            <a:prstGeom prst="pie">
              <a:avLst>
                <a:gd name="adj1" fmla="val 8801158"/>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5"/>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5"/>
            <p:cNvSpPr/>
            <p:nvPr/>
          </p:nvSpPr>
          <p:spPr>
            <a:xfrm>
              <a:off x="5399795" y="356358"/>
              <a:ext cx="2577000" cy="2577000"/>
            </a:xfrm>
            <a:prstGeom prst="pie">
              <a:avLst>
                <a:gd name="adj1" fmla="val 1255410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5"/>
            <p:cNvSpPr/>
            <p:nvPr/>
          </p:nvSpPr>
          <p:spPr>
            <a:xfrm rot="-9830444">
              <a:off x="6469759" y="3480727"/>
              <a:ext cx="320148" cy="320148"/>
            </a:xfrm>
            <a:prstGeom prst="pie">
              <a:avLst>
                <a:gd name="adj1" fmla="val 19376841"/>
                <a:gd name="adj2" fmla="val 1620000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1" name="Google Shape;61;p15"/>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62" name="Google Shape;62;p15"/>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63" name="Google Shape;63;p1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64"/>
        <p:cNvGrpSpPr/>
        <p:nvPr/>
      </p:nvGrpSpPr>
      <p:grpSpPr>
        <a:xfrm>
          <a:off x="0" y="0"/>
          <a:ext cx="0" cy="0"/>
          <a:chOff x="0" y="0"/>
          <a:chExt cx="0" cy="0"/>
        </a:xfrm>
      </p:grpSpPr>
      <p:grpSp>
        <p:nvGrpSpPr>
          <p:cNvPr id="65" name="Google Shape;65;p17"/>
          <p:cNvGrpSpPr/>
          <p:nvPr/>
        </p:nvGrpSpPr>
        <p:grpSpPr>
          <a:xfrm>
            <a:off x="146769" y="3406"/>
            <a:ext cx="1233214" cy="1384535"/>
            <a:chOff x="146769" y="3406"/>
            <a:chExt cx="1233214" cy="1384535"/>
          </a:xfrm>
        </p:grpSpPr>
        <p:grpSp>
          <p:nvGrpSpPr>
            <p:cNvPr id="66" name="Google Shape;66;p17"/>
            <p:cNvGrpSpPr/>
            <p:nvPr/>
          </p:nvGrpSpPr>
          <p:grpSpPr>
            <a:xfrm>
              <a:off x="1063183" y="3406"/>
              <a:ext cx="316800" cy="688513"/>
              <a:chOff x="1063183" y="3406"/>
              <a:chExt cx="316800" cy="688513"/>
            </a:xfrm>
          </p:grpSpPr>
          <p:sp>
            <p:nvSpPr>
              <p:cNvPr id="67" name="Google Shape;67;p17"/>
              <p:cNvSpPr/>
              <p:nvPr/>
            </p:nvSpPr>
            <p:spPr>
              <a:xfrm rot="10800000">
                <a:off x="1063183"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7"/>
              <p:cNvSpPr/>
              <p:nvPr/>
            </p:nvSpPr>
            <p:spPr>
              <a:xfrm rot="10800000">
                <a:off x="1063183"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9" name="Google Shape;69;p17"/>
            <p:cNvGrpSpPr/>
            <p:nvPr/>
          </p:nvGrpSpPr>
          <p:grpSpPr>
            <a:xfrm>
              <a:off x="604976" y="3406"/>
              <a:ext cx="316800" cy="1036524"/>
              <a:chOff x="604976" y="3406"/>
              <a:chExt cx="316800" cy="1036524"/>
            </a:xfrm>
          </p:grpSpPr>
          <p:sp>
            <p:nvSpPr>
              <p:cNvPr id="70" name="Google Shape;70;p17"/>
              <p:cNvSpPr/>
              <p:nvPr/>
            </p:nvSpPr>
            <p:spPr>
              <a:xfrm rot="10800000">
                <a:off x="604976"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17"/>
              <p:cNvSpPr/>
              <p:nvPr/>
            </p:nvSpPr>
            <p:spPr>
              <a:xfrm rot="10800000">
                <a:off x="604976"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7"/>
              <p:cNvSpPr/>
              <p:nvPr/>
            </p:nvSpPr>
            <p:spPr>
              <a:xfrm rot="10800000">
                <a:off x="604976"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3" name="Google Shape;73;p17"/>
            <p:cNvGrpSpPr/>
            <p:nvPr/>
          </p:nvGrpSpPr>
          <p:grpSpPr>
            <a:xfrm>
              <a:off x="146769" y="3406"/>
              <a:ext cx="316800" cy="1384535"/>
              <a:chOff x="146769" y="3406"/>
              <a:chExt cx="316800" cy="1384535"/>
            </a:xfrm>
          </p:grpSpPr>
          <p:sp>
            <p:nvSpPr>
              <p:cNvPr id="74" name="Google Shape;74;p17"/>
              <p:cNvSpPr/>
              <p:nvPr/>
            </p:nvSpPr>
            <p:spPr>
              <a:xfrm rot="10800000">
                <a:off x="146769" y="3419"/>
                <a:ext cx="316800" cy="688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7"/>
              <p:cNvSpPr/>
              <p:nvPr/>
            </p:nvSpPr>
            <p:spPr>
              <a:xfrm rot="10800000">
                <a:off x="146769" y="3441"/>
                <a:ext cx="316800" cy="1384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7"/>
              <p:cNvSpPr/>
              <p:nvPr/>
            </p:nvSpPr>
            <p:spPr>
              <a:xfrm rot="10800000">
                <a:off x="146769" y="3430"/>
                <a:ext cx="316800" cy="1036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7"/>
              <p:cNvSpPr/>
              <p:nvPr/>
            </p:nvSpPr>
            <p:spPr>
              <a:xfrm rot="10800000">
                <a:off x="146769" y="3406"/>
                <a:ext cx="316800" cy="340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8" name="Google Shape;78;p17"/>
          <p:cNvGrpSpPr/>
          <p:nvPr/>
        </p:nvGrpSpPr>
        <p:grpSpPr>
          <a:xfrm>
            <a:off x="6775084" y="2904008"/>
            <a:ext cx="2186147" cy="2239500"/>
            <a:chOff x="6775084" y="2904008"/>
            <a:chExt cx="2186147" cy="2239500"/>
          </a:xfrm>
        </p:grpSpPr>
        <p:grpSp>
          <p:nvGrpSpPr>
            <p:cNvPr id="79" name="Google Shape;79;p17"/>
            <p:cNvGrpSpPr/>
            <p:nvPr/>
          </p:nvGrpSpPr>
          <p:grpSpPr>
            <a:xfrm>
              <a:off x="6775084" y="4253708"/>
              <a:ext cx="409500" cy="889800"/>
              <a:chOff x="6775084" y="4253708"/>
              <a:chExt cx="409500" cy="889800"/>
            </a:xfrm>
          </p:grpSpPr>
          <p:sp>
            <p:nvSpPr>
              <p:cNvPr id="80" name="Google Shape;80;p17"/>
              <p:cNvSpPr/>
              <p:nvPr/>
            </p:nvSpPr>
            <p:spPr>
              <a:xfrm>
                <a:off x="6775084"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7"/>
              <p:cNvSpPr/>
              <p:nvPr/>
            </p:nvSpPr>
            <p:spPr>
              <a:xfrm>
                <a:off x="6775084"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2" name="Google Shape;82;p17"/>
            <p:cNvGrpSpPr/>
            <p:nvPr/>
          </p:nvGrpSpPr>
          <p:grpSpPr>
            <a:xfrm>
              <a:off x="7367299" y="3804008"/>
              <a:ext cx="409500" cy="1339500"/>
              <a:chOff x="7367299" y="3804008"/>
              <a:chExt cx="409500" cy="1339500"/>
            </a:xfrm>
          </p:grpSpPr>
          <p:sp>
            <p:nvSpPr>
              <p:cNvPr id="83" name="Google Shape;83;p17"/>
              <p:cNvSpPr/>
              <p:nvPr/>
            </p:nvSpPr>
            <p:spPr>
              <a:xfrm>
                <a:off x="7367299"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7"/>
              <p:cNvSpPr/>
              <p:nvPr/>
            </p:nvSpPr>
            <p:spPr>
              <a:xfrm>
                <a:off x="7367299"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7"/>
              <p:cNvSpPr/>
              <p:nvPr/>
            </p:nvSpPr>
            <p:spPr>
              <a:xfrm>
                <a:off x="7367299"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6" name="Google Shape;86;p17"/>
            <p:cNvGrpSpPr/>
            <p:nvPr/>
          </p:nvGrpSpPr>
          <p:grpSpPr>
            <a:xfrm>
              <a:off x="7959516" y="3354008"/>
              <a:ext cx="409500" cy="1789500"/>
              <a:chOff x="7959516" y="3354008"/>
              <a:chExt cx="409500" cy="1789500"/>
            </a:xfrm>
          </p:grpSpPr>
          <p:sp>
            <p:nvSpPr>
              <p:cNvPr id="87" name="Google Shape;87;p17"/>
              <p:cNvSpPr/>
              <p:nvPr/>
            </p:nvSpPr>
            <p:spPr>
              <a:xfrm>
                <a:off x="7959516"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7"/>
              <p:cNvSpPr/>
              <p:nvPr/>
            </p:nvSpPr>
            <p:spPr>
              <a:xfrm>
                <a:off x="7959516"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17"/>
              <p:cNvSpPr/>
              <p:nvPr/>
            </p:nvSpPr>
            <p:spPr>
              <a:xfrm>
                <a:off x="7959516"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17"/>
              <p:cNvSpPr/>
              <p:nvPr/>
            </p:nvSpPr>
            <p:spPr>
              <a:xfrm>
                <a:off x="7959516"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1" name="Google Shape;91;p17"/>
            <p:cNvGrpSpPr/>
            <p:nvPr/>
          </p:nvGrpSpPr>
          <p:grpSpPr>
            <a:xfrm>
              <a:off x="8551731" y="2904008"/>
              <a:ext cx="409500" cy="2239500"/>
              <a:chOff x="8551731" y="2904008"/>
              <a:chExt cx="409500" cy="2239500"/>
            </a:xfrm>
          </p:grpSpPr>
          <p:sp>
            <p:nvSpPr>
              <p:cNvPr id="92" name="Google Shape;92;p17"/>
              <p:cNvSpPr/>
              <p:nvPr/>
            </p:nvSpPr>
            <p:spPr>
              <a:xfrm>
                <a:off x="8551731" y="4253708"/>
                <a:ext cx="409500" cy="8898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17"/>
              <p:cNvSpPr/>
              <p:nvPr/>
            </p:nvSpPr>
            <p:spPr>
              <a:xfrm>
                <a:off x="8551731" y="3354008"/>
                <a:ext cx="409500" cy="178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7"/>
              <p:cNvSpPr/>
              <p:nvPr/>
            </p:nvSpPr>
            <p:spPr>
              <a:xfrm>
                <a:off x="8551731" y="3804008"/>
                <a:ext cx="409500" cy="13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7"/>
              <p:cNvSpPr/>
              <p:nvPr/>
            </p:nvSpPr>
            <p:spPr>
              <a:xfrm>
                <a:off x="8551731" y="2904008"/>
                <a:ext cx="409500" cy="22395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17"/>
              <p:cNvSpPr/>
              <p:nvPr/>
            </p:nvSpPr>
            <p:spPr>
              <a:xfrm>
                <a:off x="8551731" y="4703408"/>
                <a:ext cx="409500" cy="4401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97" name="Google Shape;97;p17"/>
          <p:cNvSpPr txBox="1">
            <a:spLocks noGrp="1"/>
          </p:cNvSpPr>
          <p:nvPr>
            <p:ph type="title"/>
          </p:nvPr>
        </p:nvSpPr>
        <p:spPr>
          <a:xfrm>
            <a:off x="824000" y="1613825"/>
            <a:ext cx="58578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8" name="Google Shape;98;p1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9"/>
        <p:cNvGrpSpPr/>
        <p:nvPr/>
      </p:nvGrpSpPr>
      <p:grpSpPr>
        <a:xfrm>
          <a:off x="0" y="0"/>
          <a:ext cx="0" cy="0"/>
          <a:chOff x="0" y="0"/>
          <a:chExt cx="0" cy="0"/>
        </a:xfrm>
      </p:grpSpPr>
      <p:grpSp>
        <p:nvGrpSpPr>
          <p:cNvPr id="100" name="Google Shape;100;p18"/>
          <p:cNvGrpSpPr/>
          <p:nvPr/>
        </p:nvGrpSpPr>
        <p:grpSpPr>
          <a:xfrm>
            <a:off x="625966" y="299376"/>
            <a:ext cx="999312" cy="999312"/>
            <a:chOff x="348199" y="179450"/>
            <a:chExt cx="1116300" cy="1116300"/>
          </a:xfrm>
        </p:grpSpPr>
        <p:sp>
          <p:nvSpPr>
            <p:cNvPr id="101" name="Google Shape;101;p18"/>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8"/>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p18"/>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 name="Google Shape;104;p18"/>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5" name="Google Shape;105;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06"/>
        <p:cNvGrpSpPr/>
        <p:nvPr/>
      </p:nvGrpSpPr>
      <p:grpSpPr>
        <a:xfrm>
          <a:off x="0" y="0"/>
          <a:ext cx="0" cy="0"/>
          <a:chOff x="0" y="0"/>
          <a:chExt cx="0" cy="0"/>
        </a:xfrm>
      </p:grpSpPr>
      <p:grpSp>
        <p:nvGrpSpPr>
          <p:cNvPr id="107" name="Google Shape;107;p19"/>
          <p:cNvGrpSpPr/>
          <p:nvPr/>
        </p:nvGrpSpPr>
        <p:grpSpPr>
          <a:xfrm>
            <a:off x="625966" y="299376"/>
            <a:ext cx="999312" cy="999312"/>
            <a:chOff x="348199" y="179450"/>
            <a:chExt cx="1116300" cy="1116300"/>
          </a:xfrm>
        </p:grpSpPr>
        <p:sp>
          <p:nvSpPr>
            <p:cNvPr id="108" name="Google Shape;108;p19"/>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19"/>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0" name="Google Shape;110;p19"/>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1" name="Google Shape;111;p19"/>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2" name="Google Shape;112;p19"/>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13" name="Google Shape;113;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4"/>
        <p:cNvGrpSpPr/>
        <p:nvPr/>
      </p:nvGrpSpPr>
      <p:grpSpPr>
        <a:xfrm>
          <a:off x="0" y="0"/>
          <a:ext cx="0" cy="0"/>
          <a:chOff x="0" y="0"/>
          <a:chExt cx="0" cy="0"/>
        </a:xfrm>
      </p:grpSpPr>
      <p:grpSp>
        <p:nvGrpSpPr>
          <p:cNvPr id="115" name="Google Shape;115;p20"/>
          <p:cNvGrpSpPr/>
          <p:nvPr/>
        </p:nvGrpSpPr>
        <p:grpSpPr>
          <a:xfrm>
            <a:off x="625966" y="299376"/>
            <a:ext cx="999312" cy="999312"/>
            <a:chOff x="348199" y="179450"/>
            <a:chExt cx="1116300" cy="1116300"/>
          </a:xfrm>
        </p:grpSpPr>
        <p:sp>
          <p:nvSpPr>
            <p:cNvPr id="116" name="Google Shape;116;p20"/>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0"/>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8" name="Google Shape;118;p2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9" name="Google Shape;119;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0"/>
        <p:cNvGrpSpPr/>
        <p:nvPr/>
      </p:nvGrpSpPr>
      <p:grpSpPr>
        <a:xfrm>
          <a:off x="0" y="0"/>
          <a:ext cx="0" cy="0"/>
          <a:chOff x="0" y="0"/>
          <a:chExt cx="0" cy="0"/>
        </a:xfrm>
      </p:grpSpPr>
      <p:grpSp>
        <p:nvGrpSpPr>
          <p:cNvPr id="121" name="Google Shape;121;p21"/>
          <p:cNvGrpSpPr/>
          <p:nvPr/>
        </p:nvGrpSpPr>
        <p:grpSpPr>
          <a:xfrm>
            <a:off x="625966" y="299376"/>
            <a:ext cx="999312" cy="999312"/>
            <a:chOff x="348199" y="179450"/>
            <a:chExt cx="1116300" cy="1116300"/>
          </a:xfrm>
        </p:grpSpPr>
        <p:sp>
          <p:nvSpPr>
            <p:cNvPr id="122" name="Google Shape;122;p21"/>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1"/>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4" name="Google Shape;124;p21"/>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25" name="Google Shape;125;p21"/>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26" name="Google Shape;126;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22"/>
          <p:cNvGrpSpPr/>
          <p:nvPr/>
        </p:nvGrpSpPr>
        <p:grpSpPr>
          <a:xfrm>
            <a:off x="625966" y="299376"/>
            <a:ext cx="999312" cy="999312"/>
            <a:chOff x="348199" y="179450"/>
            <a:chExt cx="1116300" cy="1116300"/>
          </a:xfrm>
        </p:grpSpPr>
        <p:sp>
          <p:nvSpPr>
            <p:cNvPr id="129" name="Google Shape;129;p22"/>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2"/>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1" name="Google Shape;131;p22"/>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2" name="Google Shape;132;p22"/>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33" name="Google Shape;133;p22"/>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34" name="Google Shape;134;p2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23"/>
          <p:cNvGrpSpPr/>
          <p:nvPr/>
        </p:nvGrpSpPr>
        <p:grpSpPr>
          <a:xfrm>
            <a:off x="713373" y="3847119"/>
            <a:ext cx="825392" cy="825392"/>
            <a:chOff x="348199" y="179450"/>
            <a:chExt cx="1116300" cy="1116300"/>
          </a:xfrm>
        </p:grpSpPr>
        <p:sp>
          <p:nvSpPr>
            <p:cNvPr id="137" name="Google Shape;137;p23"/>
            <p:cNvSpPr/>
            <p:nvPr/>
          </p:nvSpPr>
          <p:spPr>
            <a:xfrm rot="-5400000">
              <a:off x="574557" y="405788"/>
              <a:ext cx="663600" cy="6636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3"/>
            <p:cNvSpPr/>
            <p:nvPr/>
          </p:nvSpPr>
          <p:spPr>
            <a:xfrm rot="-5400000">
              <a:off x="348199" y="179450"/>
              <a:ext cx="1116300" cy="1116300"/>
            </a:xfrm>
            <a:prstGeom prst="pie">
              <a:avLst>
                <a:gd name="adj1" fmla="val 10792838"/>
                <a:gd name="adj2" fmla="val 16200000"/>
              </a:avLst>
            </a:prstGeom>
            <a:solidFill>
              <a:schemeClr val="dk2">
                <a:alpha val="12156"/>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23"/>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40" name="Google Shape;140;p2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24"/>
          <p:cNvGrpSpPr/>
          <p:nvPr/>
        </p:nvGrpSpPr>
        <p:grpSpPr>
          <a:xfrm>
            <a:off x="52" y="4099200"/>
            <a:ext cx="9144036" cy="1044300"/>
            <a:chOff x="52" y="4099200"/>
            <a:chExt cx="9144036" cy="1044300"/>
          </a:xfrm>
        </p:grpSpPr>
        <p:grpSp>
          <p:nvGrpSpPr>
            <p:cNvPr id="143" name="Google Shape;143;p24"/>
            <p:cNvGrpSpPr/>
            <p:nvPr/>
          </p:nvGrpSpPr>
          <p:grpSpPr>
            <a:xfrm>
              <a:off x="52" y="4309200"/>
              <a:ext cx="231622" cy="834300"/>
              <a:chOff x="2688737" y="4301380"/>
              <a:chExt cx="231900" cy="834300"/>
            </a:xfrm>
          </p:grpSpPr>
          <p:sp>
            <p:nvSpPr>
              <p:cNvPr id="144" name="Google Shape;144;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4"/>
            <p:cNvGrpSpPr/>
            <p:nvPr/>
          </p:nvGrpSpPr>
          <p:grpSpPr>
            <a:xfrm>
              <a:off x="371406" y="4099200"/>
              <a:ext cx="231622" cy="1044300"/>
              <a:chOff x="2688737" y="4091380"/>
              <a:chExt cx="231900" cy="1044300"/>
            </a:xfrm>
          </p:grpSpPr>
          <p:sp>
            <p:nvSpPr>
              <p:cNvPr id="149" name="Google Shape;149;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4"/>
              <p:cNvSpPr/>
              <p:nvPr/>
            </p:nvSpPr>
            <p:spPr>
              <a:xfrm flipH="1">
                <a:off x="2688737" y="4091380"/>
                <a:ext cx="2319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4"/>
            <p:cNvGrpSpPr/>
            <p:nvPr/>
          </p:nvGrpSpPr>
          <p:grpSpPr>
            <a:xfrm>
              <a:off x="742761" y="4309200"/>
              <a:ext cx="231622" cy="834300"/>
              <a:chOff x="2688737" y="4301380"/>
              <a:chExt cx="231900" cy="834300"/>
            </a:xfrm>
          </p:grpSpPr>
          <p:sp>
            <p:nvSpPr>
              <p:cNvPr id="155" name="Google Shape;155;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4"/>
              <p:cNvSpPr/>
              <p:nvPr/>
            </p:nvSpPr>
            <p:spPr>
              <a:xfrm flipH="1">
                <a:off x="2688737" y="4301380"/>
                <a:ext cx="2319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4"/>
            <p:cNvGrpSpPr/>
            <p:nvPr/>
          </p:nvGrpSpPr>
          <p:grpSpPr>
            <a:xfrm>
              <a:off x="1114115" y="4518900"/>
              <a:ext cx="231622" cy="624600"/>
              <a:chOff x="2688737" y="4511080"/>
              <a:chExt cx="231900" cy="624600"/>
            </a:xfrm>
          </p:grpSpPr>
          <p:sp>
            <p:nvSpPr>
              <p:cNvPr id="160" name="Google Shape;160;p24"/>
              <p:cNvSpPr/>
              <p:nvPr/>
            </p:nvSpPr>
            <p:spPr>
              <a:xfrm flipH="1">
                <a:off x="2688737" y="4720780"/>
                <a:ext cx="2319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4"/>
              <p:cNvSpPr/>
              <p:nvPr/>
            </p:nvSpPr>
            <p:spPr>
              <a:xfrm flipH="1">
                <a:off x="2688737" y="4511080"/>
                <a:ext cx="2319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4"/>
              <p:cNvSpPr/>
              <p:nvPr/>
            </p:nvSpPr>
            <p:spPr>
              <a:xfrm flipH="1">
                <a:off x="2688737" y="4930480"/>
                <a:ext cx="2319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4"/>
            <p:cNvGrpSpPr/>
            <p:nvPr/>
          </p:nvGrpSpPr>
          <p:grpSpPr>
            <a:xfrm>
              <a:off x="1856753" y="4099200"/>
              <a:ext cx="231600" cy="1044300"/>
              <a:chOff x="1856753" y="4099200"/>
              <a:chExt cx="231600" cy="1044300"/>
            </a:xfrm>
          </p:grpSpPr>
          <p:sp>
            <p:nvSpPr>
              <p:cNvPr id="164" name="Google Shape;164;p24"/>
              <p:cNvSpPr/>
              <p:nvPr/>
            </p:nvSpPr>
            <p:spPr>
              <a:xfrm flipH="1">
                <a:off x="185675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4"/>
              <p:cNvSpPr/>
              <p:nvPr/>
            </p:nvSpPr>
            <p:spPr>
              <a:xfrm flipH="1">
                <a:off x="185675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4"/>
              <p:cNvSpPr/>
              <p:nvPr/>
            </p:nvSpPr>
            <p:spPr>
              <a:xfrm flipH="1">
                <a:off x="185675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4"/>
              <p:cNvSpPr/>
              <p:nvPr/>
            </p:nvSpPr>
            <p:spPr>
              <a:xfrm flipH="1">
                <a:off x="1856753"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4"/>
              <p:cNvSpPr/>
              <p:nvPr/>
            </p:nvSpPr>
            <p:spPr>
              <a:xfrm flipH="1">
                <a:off x="185675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9" name="Google Shape;169;p24"/>
            <p:cNvGrpSpPr/>
            <p:nvPr/>
          </p:nvGrpSpPr>
          <p:grpSpPr>
            <a:xfrm>
              <a:off x="2228107" y="4309200"/>
              <a:ext cx="231600" cy="834300"/>
              <a:chOff x="2228107" y="4309200"/>
              <a:chExt cx="231600" cy="834300"/>
            </a:xfrm>
          </p:grpSpPr>
          <p:sp>
            <p:nvSpPr>
              <p:cNvPr id="170" name="Google Shape;170;p24"/>
              <p:cNvSpPr/>
              <p:nvPr/>
            </p:nvSpPr>
            <p:spPr>
              <a:xfrm flipH="1">
                <a:off x="222810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4"/>
              <p:cNvSpPr/>
              <p:nvPr/>
            </p:nvSpPr>
            <p:spPr>
              <a:xfrm flipH="1">
                <a:off x="2228107"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4"/>
              <p:cNvSpPr/>
              <p:nvPr/>
            </p:nvSpPr>
            <p:spPr>
              <a:xfrm flipH="1">
                <a:off x="222810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4"/>
              <p:cNvSpPr/>
              <p:nvPr/>
            </p:nvSpPr>
            <p:spPr>
              <a:xfrm flipH="1">
                <a:off x="222810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4"/>
            <p:cNvGrpSpPr/>
            <p:nvPr/>
          </p:nvGrpSpPr>
          <p:grpSpPr>
            <a:xfrm>
              <a:off x="2599462" y="4518900"/>
              <a:ext cx="231600" cy="624600"/>
              <a:chOff x="2599462" y="4518900"/>
              <a:chExt cx="231600" cy="624600"/>
            </a:xfrm>
          </p:grpSpPr>
          <p:sp>
            <p:nvSpPr>
              <p:cNvPr id="175" name="Google Shape;175;p24"/>
              <p:cNvSpPr/>
              <p:nvPr/>
            </p:nvSpPr>
            <p:spPr>
              <a:xfrm flipH="1">
                <a:off x="259946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4"/>
              <p:cNvSpPr/>
              <p:nvPr/>
            </p:nvSpPr>
            <p:spPr>
              <a:xfrm flipH="1">
                <a:off x="259946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4"/>
              <p:cNvSpPr/>
              <p:nvPr/>
            </p:nvSpPr>
            <p:spPr>
              <a:xfrm flipH="1">
                <a:off x="259946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8" name="Google Shape;178;p24"/>
            <p:cNvGrpSpPr/>
            <p:nvPr/>
          </p:nvGrpSpPr>
          <p:grpSpPr>
            <a:xfrm>
              <a:off x="3342171" y="4099200"/>
              <a:ext cx="231600" cy="1044300"/>
              <a:chOff x="3342171" y="4099200"/>
              <a:chExt cx="231600" cy="1044300"/>
            </a:xfrm>
          </p:grpSpPr>
          <p:sp>
            <p:nvSpPr>
              <p:cNvPr id="179" name="Google Shape;179;p24"/>
              <p:cNvSpPr/>
              <p:nvPr/>
            </p:nvSpPr>
            <p:spPr>
              <a:xfrm flipH="1">
                <a:off x="334217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4"/>
              <p:cNvSpPr/>
              <p:nvPr/>
            </p:nvSpPr>
            <p:spPr>
              <a:xfrm flipH="1">
                <a:off x="334217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4"/>
              <p:cNvSpPr/>
              <p:nvPr/>
            </p:nvSpPr>
            <p:spPr>
              <a:xfrm flipH="1">
                <a:off x="334217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4"/>
              <p:cNvSpPr/>
              <p:nvPr/>
            </p:nvSpPr>
            <p:spPr>
              <a:xfrm flipH="1">
                <a:off x="3342171"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4"/>
              <p:cNvSpPr/>
              <p:nvPr/>
            </p:nvSpPr>
            <p:spPr>
              <a:xfrm flipH="1">
                <a:off x="334217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4"/>
            <p:cNvGrpSpPr/>
            <p:nvPr/>
          </p:nvGrpSpPr>
          <p:grpSpPr>
            <a:xfrm>
              <a:off x="3713525" y="4309200"/>
              <a:ext cx="231600" cy="834300"/>
              <a:chOff x="3713525" y="4309200"/>
              <a:chExt cx="231600" cy="834300"/>
            </a:xfrm>
          </p:grpSpPr>
          <p:sp>
            <p:nvSpPr>
              <p:cNvPr id="185" name="Google Shape;185;p24"/>
              <p:cNvSpPr/>
              <p:nvPr/>
            </p:nvSpPr>
            <p:spPr>
              <a:xfrm flipH="1">
                <a:off x="371352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4"/>
              <p:cNvSpPr/>
              <p:nvPr/>
            </p:nvSpPr>
            <p:spPr>
              <a:xfrm flipH="1">
                <a:off x="3713525"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4"/>
              <p:cNvSpPr/>
              <p:nvPr/>
            </p:nvSpPr>
            <p:spPr>
              <a:xfrm flipH="1">
                <a:off x="371352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4"/>
              <p:cNvSpPr/>
              <p:nvPr/>
            </p:nvSpPr>
            <p:spPr>
              <a:xfrm flipH="1">
                <a:off x="371352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9" name="Google Shape;189;p24"/>
            <p:cNvGrpSpPr/>
            <p:nvPr/>
          </p:nvGrpSpPr>
          <p:grpSpPr>
            <a:xfrm>
              <a:off x="1485398" y="4309200"/>
              <a:ext cx="231600" cy="834300"/>
              <a:chOff x="1485398" y="4309200"/>
              <a:chExt cx="231600" cy="834300"/>
            </a:xfrm>
          </p:grpSpPr>
          <p:sp>
            <p:nvSpPr>
              <p:cNvPr id="190" name="Google Shape;190;p24"/>
              <p:cNvSpPr/>
              <p:nvPr/>
            </p:nvSpPr>
            <p:spPr>
              <a:xfrm flipH="1">
                <a:off x="148539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4"/>
              <p:cNvSpPr/>
              <p:nvPr/>
            </p:nvSpPr>
            <p:spPr>
              <a:xfrm flipH="1">
                <a:off x="148539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4"/>
              <p:cNvSpPr/>
              <p:nvPr/>
            </p:nvSpPr>
            <p:spPr>
              <a:xfrm flipH="1">
                <a:off x="148539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4"/>
              <p:cNvSpPr/>
              <p:nvPr/>
            </p:nvSpPr>
            <p:spPr>
              <a:xfrm flipH="1">
                <a:off x="148539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4" name="Google Shape;194;p24"/>
            <p:cNvGrpSpPr/>
            <p:nvPr/>
          </p:nvGrpSpPr>
          <p:grpSpPr>
            <a:xfrm>
              <a:off x="4084879" y="4518900"/>
              <a:ext cx="231600" cy="624600"/>
              <a:chOff x="4084879" y="4518900"/>
              <a:chExt cx="231600" cy="624600"/>
            </a:xfrm>
          </p:grpSpPr>
          <p:sp>
            <p:nvSpPr>
              <p:cNvPr id="195" name="Google Shape;195;p24"/>
              <p:cNvSpPr/>
              <p:nvPr/>
            </p:nvSpPr>
            <p:spPr>
              <a:xfrm flipH="1">
                <a:off x="40848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4"/>
              <p:cNvSpPr/>
              <p:nvPr/>
            </p:nvSpPr>
            <p:spPr>
              <a:xfrm flipH="1">
                <a:off x="40848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4"/>
              <p:cNvSpPr/>
              <p:nvPr/>
            </p:nvSpPr>
            <p:spPr>
              <a:xfrm flipH="1">
                <a:off x="40848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8" name="Google Shape;198;p24"/>
            <p:cNvGrpSpPr/>
            <p:nvPr/>
          </p:nvGrpSpPr>
          <p:grpSpPr>
            <a:xfrm>
              <a:off x="2970816" y="4309200"/>
              <a:ext cx="231600" cy="834300"/>
              <a:chOff x="2970816" y="4309200"/>
              <a:chExt cx="231600" cy="834300"/>
            </a:xfrm>
          </p:grpSpPr>
          <p:sp>
            <p:nvSpPr>
              <p:cNvPr id="199" name="Google Shape;199;p24"/>
              <p:cNvSpPr/>
              <p:nvPr/>
            </p:nvSpPr>
            <p:spPr>
              <a:xfrm flipH="1">
                <a:off x="297081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4"/>
              <p:cNvSpPr/>
              <p:nvPr/>
            </p:nvSpPr>
            <p:spPr>
              <a:xfrm flipH="1">
                <a:off x="297081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4"/>
              <p:cNvSpPr/>
              <p:nvPr/>
            </p:nvSpPr>
            <p:spPr>
              <a:xfrm flipH="1">
                <a:off x="297081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4"/>
              <p:cNvSpPr/>
              <p:nvPr/>
            </p:nvSpPr>
            <p:spPr>
              <a:xfrm flipH="1">
                <a:off x="297081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3" name="Google Shape;203;p24"/>
            <p:cNvGrpSpPr/>
            <p:nvPr/>
          </p:nvGrpSpPr>
          <p:grpSpPr>
            <a:xfrm>
              <a:off x="4456234" y="4309200"/>
              <a:ext cx="231600" cy="834300"/>
              <a:chOff x="4456234" y="4309200"/>
              <a:chExt cx="231600" cy="834300"/>
            </a:xfrm>
          </p:grpSpPr>
          <p:sp>
            <p:nvSpPr>
              <p:cNvPr id="204" name="Google Shape;204;p24"/>
              <p:cNvSpPr/>
              <p:nvPr/>
            </p:nvSpPr>
            <p:spPr>
              <a:xfrm flipH="1">
                <a:off x="445623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24"/>
              <p:cNvSpPr/>
              <p:nvPr/>
            </p:nvSpPr>
            <p:spPr>
              <a:xfrm flipH="1">
                <a:off x="445623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4"/>
              <p:cNvSpPr/>
              <p:nvPr/>
            </p:nvSpPr>
            <p:spPr>
              <a:xfrm flipH="1">
                <a:off x="445623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4"/>
              <p:cNvSpPr/>
              <p:nvPr/>
            </p:nvSpPr>
            <p:spPr>
              <a:xfrm flipH="1">
                <a:off x="445623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4"/>
            <p:cNvGrpSpPr/>
            <p:nvPr/>
          </p:nvGrpSpPr>
          <p:grpSpPr>
            <a:xfrm>
              <a:off x="4827588" y="4099200"/>
              <a:ext cx="231600" cy="1044300"/>
              <a:chOff x="4827588" y="4099200"/>
              <a:chExt cx="231600" cy="1044300"/>
            </a:xfrm>
          </p:grpSpPr>
          <p:sp>
            <p:nvSpPr>
              <p:cNvPr id="209" name="Google Shape;209;p24"/>
              <p:cNvSpPr/>
              <p:nvPr/>
            </p:nvSpPr>
            <p:spPr>
              <a:xfrm flipH="1">
                <a:off x="48275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4"/>
              <p:cNvSpPr/>
              <p:nvPr/>
            </p:nvSpPr>
            <p:spPr>
              <a:xfrm flipH="1">
                <a:off x="48275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4"/>
              <p:cNvSpPr/>
              <p:nvPr/>
            </p:nvSpPr>
            <p:spPr>
              <a:xfrm flipH="1">
                <a:off x="48275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4"/>
              <p:cNvSpPr/>
              <p:nvPr/>
            </p:nvSpPr>
            <p:spPr>
              <a:xfrm flipH="1">
                <a:off x="4827588"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4"/>
              <p:cNvSpPr/>
              <p:nvPr/>
            </p:nvSpPr>
            <p:spPr>
              <a:xfrm flipH="1">
                <a:off x="48275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4"/>
            <p:cNvGrpSpPr/>
            <p:nvPr/>
          </p:nvGrpSpPr>
          <p:grpSpPr>
            <a:xfrm>
              <a:off x="5198943" y="4309200"/>
              <a:ext cx="231600" cy="834300"/>
              <a:chOff x="5198943" y="4309200"/>
              <a:chExt cx="231600" cy="834300"/>
            </a:xfrm>
          </p:grpSpPr>
          <p:sp>
            <p:nvSpPr>
              <p:cNvPr id="215" name="Google Shape;215;p24"/>
              <p:cNvSpPr/>
              <p:nvPr/>
            </p:nvSpPr>
            <p:spPr>
              <a:xfrm flipH="1">
                <a:off x="519894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4"/>
              <p:cNvSpPr/>
              <p:nvPr/>
            </p:nvSpPr>
            <p:spPr>
              <a:xfrm flipH="1">
                <a:off x="5198943"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4"/>
              <p:cNvSpPr/>
              <p:nvPr/>
            </p:nvSpPr>
            <p:spPr>
              <a:xfrm flipH="1">
                <a:off x="519894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4"/>
              <p:cNvSpPr/>
              <p:nvPr/>
            </p:nvSpPr>
            <p:spPr>
              <a:xfrm flipH="1">
                <a:off x="519894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4"/>
            <p:cNvGrpSpPr/>
            <p:nvPr/>
          </p:nvGrpSpPr>
          <p:grpSpPr>
            <a:xfrm>
              <a:off x="5570297" y="4518900"/>
              <a:ext cx="231600" cy="624600"/>
              <a:chOff x="5570297" y="4518900"/>
              <a:chExt cx="231600" cy="624600"/>
            </a:xfrm>
          </p:grpSpPr>
          <p:sp>
            <p:nvSpPr>
              <p:cNvPr id="220" name="Google Shape;220;p24"/>
              <p:cNvSpPr/>
              <p:nvPr/>
            </p:nvSpPr>
            <p:spPr>
              <a:xfrm flipH="1">
                <a:off x="5570297"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4"/>
              <p:cNvSpPr/>
              <p:nvPr/>
            </p:nvSpPr>
            <p:spPr>
              <a:xfrm flipH="1">
                <a:off x="5570297"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4"/>
              <p:cNvSpPr/>
              <p:nvPr/>
            </p:nvSpPr>
            <p:spPr>
              <a:xfrm flipH="1">
                <a:off x="5570297"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4"/>
            <p:cNvGrpSpPr/>
            <p:nvPr/>
          </p:nvGrpSpPr>
          <p:grpSpPr>
            <a:xfrm>
              <a:off x="5941652" y="4309200"/>
              <a:ext cx="231600" cy="834300"/>
              <a:chOff x="5941652" y="4309200"/>
              <a:chExt cx="231600" cy="834300"/>
            </a:xfrm>
          </p:grpSpPr>
          <p:sp>
            <p:nvSpPr>
              <p:cNvPr id="224" name="Google Shape;224;p24"/>
              <p:cNvSpPr/>
              <p:nvPr/>
            </p:nvSpPr>
            <p:spPr>
              <a:xfrm flipH="1">
                <a:off x="5941652"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4"/>
              <p:cNvSpPr/>
              <p:nvPr/>
            </p:nvSpPr>
            <p:spPr>
              <a:xfrm flipH="1">
                <a:off x="5941652"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4"/>
              <p:cNvSpPr/>
              <p:nvPr/>
            </p:nvSpPr>
            <p:spPr>
              <a:xfrm flipH="1">
                <a:off x="5941652"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4"/>
              <p:cNvSpPr/>
              <p:nvPr/>
            </p:nvSpPr>
            <p:spPr>
              <a:xfrm flipH="1">
                <a:off x="5941652"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4"/>
            <p:cNvGrpSpPr/>
            <p:nvPr/>
          </p:nvGrpSpPr>
          <p:grpSpPr>
            <a:xfrm>
              <a:off x="6313006" y="4099200"/>
              <a:ext cx="231600" cy="1044300"/>
              <a:chOff x="6313006" y="4099200"/>
              <a:chExt cx="231600" cy="1044300"/>
            </a:xfrm>
          </p:grpSpPr>
          <p:sp>
            <p:nvSpPr>
              <p:cNvPr id="229" name="Google Shape;229;p24"/>
              <p:cNvSpPr/>
              <p:nvPr/>
            </p:nvSpPr>
            <p:spPr>
              <a:xfrm flipH="1">
                <a:off x="6313006"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4"/>
              <p:cNvSpPr/>
              <p:nvPr/>
            </p:nvSpPr>
            <p:spPr>
              <a:xfrm flipH="1">
                <a:off x="6313006"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4"/>
              <p:cNvSpPr/>
              <p:nvPr/>
            </p:nvSpPr>
            <p:spPr>
              <a:xfrm flipH="1">
                <a:off x="6313006"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4"/>
              <p:cNvSpPr/>
              <p:nvPr/>
            </p:nvSpPr>
            <p:spPr>
              <a:xfrm flipH="1">
                <a:off x="6313006"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4"/>
              <p:cNvSpPr/>
              <p:nvPr/>
            </p:nvSpPr>
            <p:spPr>
              <a:xfrm flipH="1">
                <a:off x="6313006"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4" name="Google Shape;234;p24"/>
            <p:cNvGrpSpPr/>
            <p:nvPr/>
          </p:nvGrpSpPr>
          <p:grpSpPr>
            <a:xfrm>
              <a:off x="6684361" y="4309200"/>
              <a:ext cx="231600" cy="834300"/>
              <a:chOff x="6684361" y="4309200"/>
              <a:chExt cx="231600" cy="834300"/>
            </a:xfrm>
          </p:grpSpPr>
          <p:sp>
            <p:nvSpPr>
              <p:cNvPr id="235" name="Google Shape;235;p24"/>
              <p:cNvSpPr/>
              <p:nvPr/>
            </p:nvSpPr>
            <p:spPr>
              <a:xfrm flipH="1">
                <a:off x="6684361"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4"/>
              <p:cNvSpPr/>
              <p:nvPr/>
            </p:nvSpPr>
            <p:spPr>
              <a:xfrm flipH="1">
                <a:off x="6684361"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4"/>
              <p:cNvSpPr/>
              <p:nvPr/>
            </p:nvSpPr>
            <p:spPr>
              <a:xfrm flipH="1">
                <a:off x="6684361"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4"/>
              <p:cNvSpPr/>
              <p:nvPr/>
            </p:nvSpPr>
            <p:spPr>
              <a:xfrm flipH="1">
                <a:off x="6684361"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9" name="Google Shape;239;p24"/>
            <p:cNvGrpSpPr/>
            <p:nvPr/>
          </p:nvGrpSpPr>
          <p:grpSpPr>
            <a:xfrm>
              <a:off x="7055715" y="4518900"/>
              <a:ext cx="231600" cy="624600"/>
              <a:chOff x="7055715" y="4518900"/>
              <a:chExt cx="231600" cy="624600"/>
            </a:xfrm>
          </p:grpSpPr>
          <p:sp>
            <p:nvSpPr>
              <p:cNvPr id="240" name="Google Shape;240;p24"/>
              <p:cNvSpPr/>
              <p:nvPr/>
            </p:nvSpPr>
            <p:spPr>
              <a:xfrm flipH="1">
                <a:off x="7055715"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4"/>
              <p:cNvSpPr/>
              <p:nvPr/>
            </p:nvSpPr>
            <p:spPr>
              <a:xfrm flipH="1">
                <a:off x="7055715"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4"/>
              <p:cNvSpPr/>
              <p:nvPr/>
            </p:nvSpPr>
            <p:spPr>
              <a:xfrm flipH="1">
                <a:off x="7055715"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3" name="Google Shape;243;p24"/>
            <p:cNvGrpSpPr/>
            <p:nvPr/>
          </p:nvGrpSpPr>
          <p:grpSpPr>
            <a:xfrm>
              <a:off x="7798424" y="4099200"/>
              <a:ext cx="231600" cy="1044300"/>
              <a:chOff x="7798424" y="4099200"/>
              <a:chExt cx="231600" cy="1044300"/>
            </a:xfrm>
          </p:grpSpPr>
          <p:sp>
            <p:nvSpPr>
              <p:cNvPr id="244" name="Google Shape;244;p24"/>
              <p:cNvSpPr/>
              <p:nvPr/>
            </p:nvSpPr>
            <p:spPr>
              <a:xfrm flipH="1">
                <a:off x="7798424"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4"/>
              <p:cNvSpPr/>
              <p:nvPr/>
            </p:nvSpPr>
            <p:spPr>
              <a:xfrm flipH="1">
                <a:off x="7798424"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4"/>
              <p:cNvSpPr/>
              <p:nvPr/>
            </p:nvSpPr>
            <p:spPr>
              <a:xfrm flipH="1">
                <a:off x="7798424"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7" name="Google Shape;247;p24"/>
              <p:cNvSpPr/>
              <p:nvPr/>
            </p:nvSpPr>
            <p:spPr>
              <a:xfrm flipH="1">
                <a:off x="7798424" y="4099200"/>
                <a:ext cx="231600" cy="104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8" name="Google Shape;248;p24"/>
              <p:cNvSpPr/>
              <p:nvPr/>
            </p:nvSpPr>
            <p:spPr>
              <a:xfrm flipH="1">
                <a:off x="7798424"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49" name="Google Shape;249;p24"/>
            <p:cNvGrpSpPr/>
            <p:nvPr/>
          </p:nvGrpSpPr>
          <p:grpSpPr>
            <a:xfrm>
              <a:off x="8169779" y="4309200"/>
              <a:ext cx="231600" cy="834300"/>
              <a:chOff x="8169779" y="4309200"/>
              <a:chExt cx="231600" cy="834300"/>
            </a:xfrm>
          </p:grpSpPr>
          <p:sp>
            <p:nvSpPr>
              <p:cNvPr id="250" name="Google Shape;250;p24"/>
              <p:cNvSpPr/>
              <p:nvPr/>
            </p:nvSpPr>
            <p:spPr>
              <a:xfrm flipH="1">
                <a:off x="8169779"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24"/>
              <p:cNvSpPr/>
              <p:nvPr/>
            </p:nvSpPr>
            <p:spPr>
              <a:xfrm flipH="1">
                <a:off x="8169779"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24"/>
              <p:cNvSpPr/>
              <p:nvPr/>
            </p:nvSpPr>
            <p:spPr>
              <a:xfrm flipH="1">
                <a:off x="8169779"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24"/>
              <p:cNvSpPr/>
              <p:nvPr/>
            </p:nvSpPr>
            <p:spPr>
              <a:xfrm flipH="1">
                <a:off x="8169779"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4" name="Google Shape;254;p24"/>
            <p:cNvGrpSpPr/>
            <p:nvPr/>
          </p:nvGrpSpPr>
          <p:grpSpPr>
            <a:xfrm>
              <a:off x="7427070" y="4309200"/>
              <a:ext cx="231600" cy="834300"/>
              <a:chOff x="7427070" y="4309200"/>
              <a:chExt cx="231600" cy="834300"/>
            </a:xfrm>
          </p:grpSpPr>
          <p:sp>
            <p:nvSpPr>
              <p:cNvPr id="255" name="Google Shape;255;p24"/>
              <p:cNvSpPr/>
              <p:nvPr/>
            </p:nvSpPr>
            <p:spPr>
              <a:xfrm flipH="1">
                <a:off x="7427070"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24"/>
              <p:cNvSpPr/>
              <p:nvPr/>
            </p:nvSpPr>
            <p:spPr>
              <a:xfrm flipH="1">
                <a:off x="7427070"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24"/>
              <p:cNvSpPr/>
              <p:nvPr/>
            </p:nvSpPr>
            <p:spPr>
              <a:xfrm flipH="1">
                <a:off x="7427070"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24"/>
              <p:cNvSpPr/>
              <p:nvPr/>
            </p:nvSpPr>
            <p:spPr>
              <a:xfrm flipH="1">
                <a:off x="7427070"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9" name="Google Shape;259;p24"/>
            <p:cNvGrpSpPr/>
            <p:nvPr/>
          </p:nvGrpSpPr>
          <p:grpSpPr>
            <a:xfrm>
              <a:off x="8541133" y="4518900"/>
              <a:ext cx="231600" cy="624600"/>
              <a:chOff x="8541133" y="4518900"/>
              <a:chExt cx="231600" cy="624600"/>
            </a:xfrm>
          </p:grpSpPr>
          <p:sp>
            <p:nvSpPr>
              <p:cNvPr id="260" name="Google Shape;260;p24"/>
              <p:cNvSpPr/>
              <p:nvPr/>
            </p:nvSpPr>
            <p:spPr>
              <a:xfrm flipH="1">
                <a:off x="8541133"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24"/>
              <p:cNvSpPr/>
              <p:nvPr/>
            </p:nvSpPr>
            <p:spPr>
              <a:xfrm flipH="1">
                <a:off x="8541133"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24"/>
              <p:cNvSpPr/>
              <p:nvPr/>
            </p:nvSpPr>
            <p:spPr>
              <a:xfrm flipH="1">
                <a:off x="8541133"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3" name="Google Shape;263;p24"/>
            <p:cNvGrpSpPr/>
            <p:nvPr/>
          </p:nvGrpSpPr>
          <p:grpSpPr>
            <a:xfrm>
              <a:off x="8912488" y="4309200"/>
              <a:ext cx="231600" cy="834300"/>
              <a:chOff x="8912488" y="4309200"/>
              <a:chExt cx="231600" cy="834300"/>
            </a:xfrm>
          </p:grpSpPr>
          <p:sp>
            <p:nvSpPr>
              <p:cNvPr id="264" name="Google Shape;264;p24"/>
              <p:cNvSpPr/>
              <p:nvPr/>
            </p:nvSpPr>
            <p:spPr>
              <a:xfrm flipH="1">
                <a:off x="8912488" y="4728600"/>
                <a:ext cx="231600" cy="4149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5" name="Google Shape;265;p24"/>
              <p:cNvSpPr/>
              <p:nvPr/>
            </p:nvSpPr>
            <p:spPr>
              <a:xfrm flipH="1">
                <a:off x="8912488" y="4309200"/>
                <a:ext cx="231600" cy="8343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24"/>
              <p:cNvSpPr/>
              <p:nvPr/>
            </p:nvSpPr>
            <p:spPr>
              <a:xfrm flipH="1">
                <a:off x="8912488" y="4518900"/>
                <a:ext cx="231600" cy="6246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7" name="Google Shape;267;p24"/>
              <p:cNvSpPr/>
              <p:nvPr/>
            </p:nvSpPr>
            <p:spPr>
              <a:xfrm flipH="1">
                <a:off x="8912488" y="4938300"/>
                <a:ext cx="231600" cy="205200"/>
              </a:xfrm>
              <a:prstGeom prst="round2SameRect">
                <a:avLst>
                  <a:gd name="adj1" fmla="val 50000"/>
                  <a:gd name="adj2" fmla="val 0"/>
                </a:avLst>
              </a:prstGeom>
              <a:solidFill>
                <a:schemeClr val="lt1">
                  <a:alpha val="9019"/>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68" name="Google Shape;268;p24"/>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69" name="Google Shape;269;p24"/>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70" name="Google Shape;270;p2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2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g3be711ceac1_0_65"/>
          <p:cNvSpPr txBox="1"/>
          <p:nvPr/>
        </p:nvSpPr>
        <p:spPr>
          <a:xfrm>
            <a:off x="14700" y="68300"/>
            <a:ext cx="8793600" cy="5075100"/>
          </a:xfrm>
          <a:prstGeom prst="rect">
            <a:avLst/>
          </a:prstGeom>
          <a:noFill/>
          <a:ln>
            <a:noFill/>
          </a:ln>
        </p:spPr>
        <p:txBody>
          <a:bodyPr spcFirstLastPara="1" wrap="square" lIns="91425" tIns="91425" rIns="91425" bIns="91425" anchor="t" anchorCtr="0">
            <a:noAutofit/>
          </a:bodyPr>
          <a:lstStyle/>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err="1">
                <a:solidFill>
                  <a:schemeClr val="lt1"/>
                </a:solidFill>
                <a:latin typeface="Times New Roman"/>
                <a:ea typeface="Times New Roman"/>
                <a:cs typeface="Times New Roman"/>
                <a:sym typeface="Times New Roman"/>
              </a:rPr>
              <a:t>PROGRAMME</a:t>
            </a:r>
            <a:r>
              <a:rPr lang="en" sz="2000" b="0" i="0" u="none" strike="noStrike" cap="none" dirty="0">
                <a:solidFill>
                  <a:schemeClr val="lt1"/>
                </a:solidFill>
                <a:latin typeface="Times New Roman"/>
                <a:ea typeface="Times New Roman"/>
                <a:cs typeface="Times New Roman"/>
                <a:sym typeface="Times New Roman"/>
              </a:rPr>
              <a:t>: MSC PUBLIC HEALTH AND SOCIAL CARE IN PRACTICE</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MODULE: SOCIAL EPIDEMIOLOGY AND PUBLIC HEALTH DEVELOPMENT</a:t>
            </a:r>
          </a:p>
          <a:p>
            <a:pPr marL="457200" marR="0" lvl="0" indent="0" algn="ctr" rtl="0">
              <a:lnSpc>
                <a:spcPct val="100000"/>
              </a:lnSpc>
              <a:spcBef>
                <a:spcPts val="0"/>
              </a:spcBef>
              <a:spcAft>
                <a:spcPts val="0"/>
              </a:spcAft>
              <a:buClr>
                <a:srgbClr val="000000"/>
              </a:buClr>
              <a:buSzPts val="2000"/>
              <a:buFont typeface="Arial"/>
              <a:buNone/>
            </a:pPr>
            <a:r>
              <a:rPr lang="en" sz="2000">
                <a:solidFill>
                  <a:schemeClr val="lt1"/>
                </a:solidFill>
                <a:latin typeface="Times New Roman"/>
                <a:ea typeface="Times New Roman"/>
                <a:cs typeface="Times New Roman"/>
                <a:sym typeface="Times New Roman"/>
              </a:rPr>
              <a:t>MODULE LECTURER: MUHAMMAD ALIYU</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Component 1: Group Presentation (Practice intervention)</a:t>
            </a: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r>
              <a:rPr lang="en" sz="2000" b="0" i="0" u="none" strike="noStrike" cap="none" dirty="0">
                <a:solidFill>
                  <a:schemeClr val="lt1"/>
                </a:solidFill>
                <a:latin typeface="Times New Roman"/>
                <a:ea typeface="Times New Roman"/>
                <a:cs typeface="Times New Roman"/>
                <a:sym typeface="Times New Roman"/>
              </a:rPr>
              <a:t>Name:</a:t>
            </a:r>
            <a:r>
              <a:rPr lang="en-GB" sz="2000" b="0" i="0" u="none" strike="noStrike" cap="none" dirty="0">
                <a:solidFill>
                  <a:schemeClr val="lt1"/>
                </a:solidFill>
                <a:latin typeface="Times New Roman"/>
                <a:ea typeface="Times New Roman"/>
                <a:cs typeface="Times New Roman"/>
                <a:sym typeface="Times New Roman"/>
              </a:rPr>
              <a:t>                                         </a:t>
            </a:r>
            <a:r>
              <a:rPr lang="en-GB" sz="2000" dirty="0">
                <a:solidFill>
                  <a:schemeClr val="lt1"/>
                </a:solidFill>
                <a:latin typeface="Times New Roman"/>
                <a:ea typeface="Times New Roman"/>
                <a:cs typeface="Times New Roman"/>
                <a:sym typeface="Times New Roman"/>
              </a:rPr>
              <a:t>ID:</a:t>
            </a:r>
            <a:r>
              <a:rPr lang="en-GB" sz="2000" b="0" i="0" u="none" strike="noStrike" cap="none" dirty="0">
                <a:solidFill>
                  <a:schemeClr val="lt1"/>
                </a:solidFill>
                <a:latin typeface="Times New Roman"/>
                <a:ea typeface="Times New Roman"/>
                <a:cs typeface="Times New Roman"/>
                <a:sym typeface="Times New Roman"/>
              </a:rPr>
              <a:t>               </a:t>
            </a:r>
          </a:p>
          <a:p>
            <a:pPr marL="457200" marR="0" lvl="0" indent="0" rtl="0">
              <a:lnSpc>
                <a:spcPct val="100000"/>
              </a:lnSpc>
              <a:spcBef>
                <a:spcPts val="0"/>
              </a:spcBef>
              <a:spcAft>
                <a:spcPts val="0"/>
              </a:spcAft>
              <a:buClr>
                <a:srgbClr val="000000"/>
              </a:buClr>
              <a:buSzPts val="2000"/>
              <a:buFont typeface="Arial"/>
              <a:buNone/>
            </a:pPr>
            <a:r>
              <a:rPr lang="en-GB" sz="2000" b="0" i="0" u="none" strike="noStrike" cap="none" dirty="0">
                <a:solidFill>
                  <a:schemeClr val="lt1"/>
                </a:solidFill>
                <a:latin typeface="Times New Roman"/>
                <a:ea typeface="Times New Roman"/>
                <a:cs typeface="Times New Roman"/>
                <a:sym typeface="Times New Roman"/>
              </a:rPr>
              <a:t>RAJPUT KAJALSINGH RAJENDRA                         2534452</a:t>
            </a:r>
          </a:p>
          <a:p>
            <a:pPr marL="457200" marR="0" lvl="0" indent="0" rtl="0">
              <a:lnSpc>
                <a:spcPct val="100000"/>
              </a:lnSpc>
              <a:spcBef>
                <a:spcPts val="0"/>
              </a:spcBef>
              <a:spcAft>
                <a:spcPts val="0"/>
              </a:spcAft>
              <a:buClr>
                <a:srgbClr val="000000"/>
              </a:buClr>
              <a:buSzPts val="2000"/>
              <a:buFont typeface="Arial"/>
              <a:buNone/>
            </a:pPr>
            <a:r>
              <a:rPr lang="en-GB" sz="2000" dirty="0">
                <a:solidFill>
                  <a:schemeClr val="lt1"/>
                </a:solidFill>
                <a:latin typeface="Times New Roman"/>
                <a:ea typeface="Times New Roman"/>
                <a:cs typeface="Times New Roman"/>
                <a:sym typeface="Times New Roman"/>
              </a:rPr>
              <a:t>ROSHAN KANIYAMPARAMPIL SHIBU                 2532300</a:t>
            </a:r>
          </a:p>
          <a:p>
            <a:pPr marL="457200" lvl="0">
              <a:buSzPts val="2000"/>
            </a:pPr>
            <a:r>
              <a:rPr lang="en-GB" sz="2000" dirty="0">
                <a:solidFill>
                  <a:schemeClr val="lt1"/>
                </a:solidFill>
                <a:latin typeface="Times New Roman"/>
                <a:ea typeface="Times New Roman"/>
                <a:cs typeface="Times New Roman"/>
                <a:sym typeface="Times New Roman"/>
              </a:rPr>
              <a:t>MOHAMMAD SAMIR SHAIKH                                2535799  </a:t>
            </a:r>
          </a:p>
          <a:p>
            <a:pPr marL="457200" lvl="0">
              <a:buSzPts val="2000"/>
            </a:pPr>
            <a:endParaRPr sz="2000" b="0" i="0" u="none" strike="noStrike" cap="none" dirty="0">
              <a:solidFill>
                <a:schemeClr val="lt1"/>
              </a:solidFill>
              <a:latin typeface="Times New Roman"/>
              <a:ea typeface="Times New Roman"/>
              <a:cs typeface="Times New Roman"/>
              <a:sym typeface="Times New Roman"/>
            </a:endParaRPr>
          </a:p>
          <a:p>
            <a:pPr marL="457200" marR="0" lvl="0" indent="0"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ctr"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a:p>
            <a:pPr marL="457200" marR="0" lvl="0" indent="0" algn="just" rtl="0">
              <a:lnSpc>
                <a:spcPct val="100000"/>
              </a:lnSpc>
              <a:spcBef>
                <a:spcPts val="0"/>
              </a:spcBef>
              <a:spcAft>
                <a:spcPts val="0"/>
              </a:spcAft>
              <a:buClr>
                <a:srgbClr val="000000"/>
              </a:buClr>
              <a:buSzPts val="2000"/>
              <a:buFont typeface="Arial"/>
              <a:buNone/>
            </a:pPr>
            <a:endParaRPr sz="2000" b="0" i="0" u="none" strike="noStrike" cap="none"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g3e9ff262551_0_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CAMPAIGN OVERVIEW &amp; AIM</a:t>
            </a:r>
            <a:endParaRPr sz="3300">
              <a:latin typeface="Times New Roman"/>
              <a:ea typeface="Times New Roman"/>
              <a:cs typeface="Times New Roman"/>
              <a:sym typeface="Times New Roman"/>
            </a:endParaRPr>
          </a:p>
        </p:txBody>
      </p:sp>
      <p:pic>
        <p:nvPicPr>
          <p:cNvPr id="284" name="Google Shape;284;g3e9ff262551_0_0"/>
          <p:cNvPicPr preferRelativeResize="0"/>
          <p:nvPr/>
        </p:nvPicPr>
        <p:blipFill rotWithShape="1">
          <a:blip r:embed="rId3">
            <a:alphaModFix/>
          </a:blip>
          <a:srcRect/>
          <a:stretch/>
        </p:blipFill>
        <p:spPr>
          <a:xfrm>
            <a:off x="5352125" y="1897125"/>
            <a:ext cx="3651600" cy="2054025"/>
          </a:xfrm>
          <a:prstGeom prst="rect">
            <a:avLst/>
          </a:prstGeom>
          <a:noFill/>
          <a:ln>
            <a:noFill/>
          </a:ln>
        </p:spPr>
      </p:pic>
      <p:sp>
        <p:nvSpPr>
          <p:cNvPr id="285" name="Google Shape;285;g3e9ff262551_0_0"/>
          <p:cNvSpPr txBox="1"/>
          <p:nvPr/>
        </p:nvSpPr>
        <p:spPr>
          <a:xfrm>
            <a:off x="5677925" y="4203475"/>
            <a:ext cx="3000000" cy="4926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Saito et al., 2021)</a:t>
            </a:r>
            <a:endParaRPr/>
          </a:p>
        </p:txBody>
      </p:sp>
      <p:sp>
        <p:nvSpPr>
          <p:cNvPr id="3" name="TextBox 2">
            <a:extLst>
              <a:ext uri="{FF2B5EF4-FFF2-40B4-BE49-F238E27FC236}">
                <a16:creationId xmlns:a16="http://schemas.microsoft.com/office/drawing/2014/main" id="{F46DACA1-0BC4-9AE3-807B-3A824E1340C4}"/>
              </a:ext>
            </a:extLst>
          </p:cNvPr>
          <p:cNvSpPr txBox="1"/>
          <p:nvPr/>
        </p:nvSpPr>
        <p:spPr>
          <a:xfrm>
            <a:off x="140275" y="1003571"/>
            <a:ext cx="4105925" cy="3785652"/>
          </a:xfrm>
          <a:prstGeom prst="rect">
            <a:avLst/>
          </a:prstGeom>
          <a:noFill/>
        </p:spPr>
        <p:txBody>
          <a:bodyPr wrap="square">
            <a:spAutoFit/>
          </a:bodyPr>
          <a:lstStyle/>
          <a:p>
            <a:pPr indent="0" algn="l">
              <a:buNone/>
            </a:pPr>
            <a:r>
              <a:rPr lang="en-GB" sz="1200" b="1" i="0" dirty="0">
                <a:solidFill>
                  <a:srgbClr val="FFFFFF"/>
                </a:solidFill>
                <a:effectLst/>
                <a:latin typeface="Arial" panose="020B0604020202020204" pitchFamily="34" charset="0"/>
                <a:cs typeface="Arial" panose="020B0604020202020204" pitchFamily="34" charset="0"/>
              </a:rPr>
              <a:t>Campaign:</a:t>
            </a:r>
            <a:r>
              <a:rPr lang="en-GB" sz="1200" b="0" i="0" dirty="0">
                <a:solidFill>
                  <a:srgbClr val="FFFFFF"/>
                </a:solidFill>
                <a:effectLst/>
                <a:latin typeface="Arial" panose="020B0604020202020204" pitchFamily="34" charset="0"/>
                <a:cs typeface="Arial" panose="020B0604020202020204" pitchFamily="34" charset="0"/>
              </a:rPr>
              <a:t> </a:t>
            </a:r>
            <a:r>
              <a:rPr lang="en-GB" sz="1200" b="0" i="1" dirty="0">
                <a:solidFill>
                  <a:srgbClr val="FFFFFF"/>
                </a:solidFill>
                <a:effectLst/>
                <a:latin typeface="Arial" panose="020B0604020202020204" pitchFamily="34" charset="0"/>
                <a:cs typeface="Arial" panose="020B0604020202020204" pitchFamily="34" charset="0"/>
              </a:rPr>
              <a:t>Move Together, Live Better</a:t>
            </a:r>
            <a:endParaRPr lang="en-GB" sz="1200" b="0" i="0" dirty="0">
              <a:solidFill>
                <a:srgbClr val="FFFFFF"/>
              </a:solidFill>
              <a:effectLst/>
              <a:latin typeface="Arial" panose="020B0604020202020204" pitchFamily="34" charset="0"/>
              <a:cs typeface="Arial" panose="020B0604020202020204" pitchFamily="34" charset="0"/>
            </a:endParaRPr>
          </a:p>
          <a:p>
            <a:pPr indent="0" algn="l">
              <a:buNone/>
            </a:pPr>
            <a:r>
              <a:rPr lang="en-GB" sz="1200" b="1" i="0" dirty="0">
                <a:solidFill>
                  <a:srgbClr val="FFFFFF"/>
                </a:solidFill>
                <a:effectLst/>
                <a:latin typeface="Arial" panose="020B0604020202020204" pitchFamily="34" charset="0"/>
                <a:cs typeface="Arial" panose="020B0604020202020204" pitchFamily="34" charset="0"/>
              </a:rPr>
              <a:t>Target Group:</a:t>
            </a:r>
            <a:r>
              <a:rPr lang="en-GB" sz="1200" b="0" i="0" dirty="0">
                <a:solidFill>
                  <a:srgbClr val="FFFFFF"/>
                </a:solidFill>
                <a:effectLst/>
                <a:latin typeface="Arial" panose="020B0604020202020204" pitchFamily="34" charset="0"/>
                <a:cs typeface="Arial" panose="020B0604020202020204" pitchFamily="34" charset="0"/>
              </a:rPr>
              <a:t> Adults aged </a:t>
            </a:r>
            <a:r>
              <a:rPr lang="en-GB" sz="1200" b="1" i="0" dirty="0">
                <a:solidFill>
                  <a:srgbClr val="FFFFFF"/>
                </a:solidFill>
                <a:effectLst/>
                <a:latin typeface="Arial" panose="020B0604020202020204" pitchFamily="34" charset="0"/>
                <a:cs typeface="Arial" panose="020B0604020202020204" pitchFamily="34" charset="0"/>
              </a:rPr>
              <a:t>18–64 years</a:t>
            </a:r>
            <a:r>
              <a:rPr lang="en-GB" sz="1200" b="0" i="0" dirty="0">
                <a:solidFill>
                  <a:srgbClr val="FFFFFF"/>
                </a:solidFill>
                <a:effectLst/>
                <a:latin typeface="Arial" panose="020B0604020202020204" pitchFamily="34" charset="0"/>
                <a:cs typeface="Arial" panose="020B0604020202020204" pitchFamily="34" charset="0"/>
              </a:rPr>
              <a:t> living in the local community.</a:t>
            </a:r>
          </a:p>
          <a:p>
            <a:pPr indent="0" algn="l">
              <a:buNone/>
            </a:pPr>
            <a:r>
              <a:rPr lang="en-GB" sz="1200" b="1" i="0" dirty="0">
                <a:solidFill>
                  <a:srgbClr val="FFFFFF"/>
                </a:solidFill>
                <a:effectLst/>
                <a:latin typeface="Arial" panose="020B0604020202020204" pitchFamily="34" charset="0"/>
                <a:cs typeface="Arial" panose="020B0604020202020204" pitchFamily="34" charset="0"/>
              </a:rPr>
              <a:t>Campaign Aim</a:t>
            </a:r>
            <a:br>
              <a:rPr lang="en-GB" sz="1200" b="0" i="0" dirty="0">
                <a:solidFill>
                  <a:srgbClr val="FFFFFF"/>
                </a:solidFill>
                <a:effectLst/>
                <a:latin typeface="Arial" panose="020B0604020202020204" pitchFamily="34" charset="0"/>
                <a:cs typeface="Arial" panose="020B0604020202020204" pitchFamily="34" charset="0"/>
              </a:rPr>
            </a:br>
            <a:r>
              <a:rPr lang="en-GB" sz="1200" b="0" i="0" u="none" strike="noStrike" dirty="0">
                <a:solidFill>
                  <a:srgbClr val="FFFFFF"/>
                </a:solidFill>
                <a:effectLst/>
                <a:latin typeface="Arial" panose="020B0604020202020204" pitchFamily="34" charset="0"/>
                <a:cs typeface="Arial" panose="020B0604020202020204" pitchFamily="34" charset="0"/>
              </a:rPr>
              <a:t>To increase the proportion of adults aged 18–64 years who achieve the UK Chief Medical Officers' recommended physical activity guidelines by delivering an inclusive 8-week community-based programme that improves physical health, mental wellbeing and social connectedness.</a:t>
            </a:r>
            <a:endParaRPr lang="en-GB" sz="1200" b="0" i="0" dirty="0">
              <a:solidFill>
                <a:srgbClr val="FFFFFF"/>
              </a:solidFill>
              <a:effectLst/>
              <a:latin typeface="Arial" panose="020B0604020202020204" pitchFamily="34" charset="0"/>
              <a:cs typeface="Arial" panose="020B0604020202020204" pitchFamily="34" charset="0"/>
            </a:endParaRPr>
          </a:p>
          <a:p>
            <a:pPr indent="0" algn="l">
              <a:buNone/>
            </a:pPr>
            <a:r>
              <a:rPr lang="en-GB" sz="1200" b="1" i="0" dirty="0">
                <a:solidFill>
                  <a:srgbClr val="FFFFFF"/>
                </a:solidFill>
                <a:effectLst/>
                <a:latin typeface="Arial" panose="020B0604020202020204" pitchFamily="34" charset="0"/>
                <a:cs typeface="Arial" panose="020B0604020202020204" pitchFamily="34" charset="0"/>
              </a:rPr>
              <a:t>SMART Objectives</a:t>
            </a:r>
            <a:endParaRPr lang="en-GB" sz="1200" b="0" i="0" dirty="0">
              <a:solidFill>
                <a:srgbClr val="FFFFFF"/>
              </a:solidFill>
              <a:effectLst/>
              <a:latin typeface="Arial" panose="020B0604020202020204" pitchFamily="34" charset="0"/>
              <a:cs typeface="Arial" panose="020B0604020202020204" pitchFamily="34" charset="0"/>
            </a:endParaRP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 the number of adults meeting the NHS recommendation of </a:t>
            </a:r>
            <a:r>
              <a:rPr lang="en-GB" sz="1200" b="1" i="0" dirty="0">
                <a:solidFill>
                  <a:srgbClr val="FFFFFF"/>
                </a:solidFill>
                <a:effectLst/>
                <a:latin typeface="Arial" panose="020B0604020202020204" pitchFamily="34" charset="0"/>
                <a:cs typeface="Arial" panose="020B0604020202020204" pitchFamily="34" charset="0"/>
              </a:rPr>
              <a:t>150 minutes of moderate physical activity per week</a:t>
            </a:r>
            <a:r>
              <a:rPr lang="en-GB" sz="1200" b="0" i="0" dirty="0">
                <a:solidFill>
                  <a:srgbClr val="FFFFFF"/>
                </a:solidFill>
                <a:effectLst/>
                <a:latin typeface="Arial" panose="020B0604020202020204" pitchFamily="34" charset="0"/>
                <a:cs typeface="Arial" panose="020B0604020202020204" pitchFamily="34" charset="0"/>
              </a:rPr>
              <a:t> by </a:t>
            </a:r>
            <a:r>
              <a:rPr lang="en-GB" sz="1200" b="1" i="0" dirty="0">
                <a:solidFill>
                  <a:srgbClr val="FFFFFF"/>
                </a:solidFill>
                <a:effectLst/>
                <a:latin typeface="Arial" panose="020B0604020202020204" pitchFamily="34" charset="0"/>
                <a:cs typeface="Arial" panose="020B0604020202020204" pitchFamily="34" charset="0"/>
              </a:rPr>
              <a:t>20%</a:t>
            </a:r>
            <a:r>
              <a:rPr lang="en-GB" sz="1200" b="0" i="0" dirty="0">
                <a:solidFill>
                  <a:srgbClr val="FFFFFF"/>
                </a:solidFill>
                <a:effectLst/>
                <a:latin typeface="Arial" panose="020B0604020202020204" pitchFamily="34" charset="0"/>
                <a:cs typeface="Arial" panose="020B0604020202020204" pitchFamily="34" charset="0"/>
              </a:rPr>
              <a:t> after 8 weeks.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Recruit </a:t>
            </a:r>
            <a:r>
              <a:rPr lang="en-GB" sz="1200" b="1" i="0" dirty="0">
                <a:solidFill>
                  <a:srgbClr val="FFFFFF"/>
                </a:solidFill>
                <a:effectLst/>
                <a:latin typeface="Arial" panose="020B0604020202020204" pitchFamily="34" charset="0"/>
                <a:cs typeface="Arial" panose="020B0604020202020204" pitchFamily="34" charset="0"/>
              </a:rPr>
              <a:t>100 adults</a:t>
            </a:r>
            <a:r>
              <a:rPr lang="en-GB" sz="1200" b="0" i="0" dirty="0">
                <a:solidFill>
                  <a:srgbClr val="FFFFFF"/>
                </a:solidFill>
                <a:effectLst/>
                <a:latin typeface="Arial" panose="020B0604020202020204" pitchFamily="34" charset="0"/>
                <a:cs typeface="Arial" panose="020B0604020202020204" pitchFamily="34" charset="0"/>
              </a:rPr>
              <a:t> from the local community to participate in the programme.</a:t>
            </a:r>
          </a:p>
          <a:p>
            <a:pPr marL="342900" lvl="0" indent="-342900" algn="l">
              <a:buFont typeface="Arial" panose="020B0604020202020204" pitchFamily="34" charset="0"/>
              <a:buChar char="•"/>
            </a:pPr>
            <a:endParaRPr lang="en-GB" sz="1200" b="0" i="0" dirty="0">
              <a:solidFill>
                <a:srgbClr val="FFFFFF"/>
              </a:solidFill>
              <a:effectLst/>
              <a:latin typeface="Arial" panose="020B0604020202020204" pitchFamily="34" charset="0"/>
              <a:cs typeface="Arial" panose="020B0604020202020204" pitchFamily="34" charset="0"/>
            </a:endParaRP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 participants' knowledge of physical activity benefits by </a:t>
            </a:r>
            <a:r>
              <a:rPr lang="en-GB" sz="1200" b="1" i="0" dirty="0">
                <a:solidFill>
                  <a:srgbClr val="FFFFFF"/>
                </a:solidFill>
                <a:effectLst/>
                <a:latin typeface="Arial" panose="020B0604020202020204" pitchFamily="34" charset="0"/>
                <a:cs typeface="Arial" panose="020B0604020202020204" pitchFamily="34" charset="0"/>
              </a:rPr>
              <a:t>30%</a:t>
            </a:r>
            <a:r>
              <a:rPr lang="en-GB" sz="1200" b="0" i="0" dirty="0">
                <a:solidFill>
                  <a:srgbClr val="FFFFFF"/>
                </a:solidFill>
                <a:effectLst/>
                <a:latin typeface="Arial" panose="020B0604020202020204" pitchFamily="34" charset="0"/>
                <a:cs typeface="Arial" panose="020B0604020202020204" pitchFamily="34" charset="0"/>
              </a:rPr>
              <a:t>, measured using pre- and post-programme questionnaires.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g3f011c7a729_0_40"/>
          <p:cNvSpPr txBox="1">
            <a:spLocks noGrp="1"/>
          </p:cNvSpPr>
          <p:nvPr>
            <p:ph type="title"/>
          </p:nvPr>
        </p:nvSpPr>
        <p:spPr>
          <a:xfrm>
            <a:off x="0" y="-152399"/>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1 RATIONALE: RATIONALE FOR THE CAMPAIGN</a:t>
            </a:r>
            <a:endParaRPr sz="3300" dirty="0">
              <a:latin typeface="Times New Roman"/>
              <a:ea typeface="Times New Roman"/>
              <a:cs typeface="Times New Roman"/>
              <a:sym typeface="Times New Roman"/>
            </a:endParaRPr>
          </a:p>
        </p:txBody>
      </p:sp>
      <p:pic>
        <p:nvPicPr>
          <p:cNvPr id="292" name="Google Shape;292;g3f011c7a729_0_40"/>
          <p:cNvPicPr preferRelativeResize="0"/>
          <p:nvPr/>
        </p:nvPicPr>
        <p:blipFill rotWithShape="1">
          <a:blip r:embed="rId3">
            <a:alphaModFix/>
          </a:blip>
          <a:srcRect/>
          <a:stretch/>
        </p:blipFill>
        <p:spPr>
          <a:xfrm>
            <a:off x="6430026" y="1308000"/>
            <a:ext cx="2713974" cy="2675526"/>
          </a:xfrm>
          <a:prstGeom prst="rect">
            <a:avLst/>
          </a:prstGeom>
          <a:noFill/>
          <a:ln>
            <a:noFill/>
          </a:ln>
        </p:spPr>
      </p:pic>
      <p:sp>
        <p:nvSpPr>
          <p:cNvPr id="293" name="Google Shape;293;g3f011c7a729_0_40"/>
          <p:cNvSpPr txBox="1"/>
          <p:nvPr/>
        </p:nvSpPr>
        <p:spPr>
          <a:xfrm>
            <a:off x="5824482" y="4288324"/>
            <a:ext cx="3319518" cy="492412"/>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Bernard et al., 2025)</a:t>
            </a:r>
            <a:endParaRPr/>
          </a:p>
        </p:txBody>
      </p:sp>
      <p:sp>
        <p:nvSpPr>
          <p:cNvPr id="3" name="TextBox 2">
            <a:extLst>
              <a:ext uri="{FF2B5EF4-FFF2-40B4-BE49-F238E27FC236}">
                <a16:creationId xmlns:a16="http://schemas.microsoft.com/office/drawing/2014/main" id="{001E918B-F429-4021-7D2B-4FB1DE0E2C8D}"/>
              </a:ext>
            </a:extLst>
          </p:cNvPr>
          <p:cNvSpPr txBox="1"/>
          <p:nvPr/>
        </p:nvSpPr>
        <p:spPr>
          <a:xfrm>
            <a:off x="181741" y="1029805"/>
            <a:ext cx="6248285" cy="3893374"/>
          </a:xfrm>
          <a:prstGeom prst="rect">
            <a:avLst/>
          </a:prstGeom>
          <a:noFill/>
        </p:spPr>
        <p:txBody>
          <a:bodyPr wrap="square">
            <a:spAutoFit/>
          </a:bodyPr>
          <a:lstStyle/>
          <a:p>
            <a:pPr indent="0" algn="l">
              <a:buNone/>
            </a:pPr>
            <a:r>
              <a:rPr lang="en-GB" sz="1300" b="0" i="0" dirty="0">
                <a:solidFill>
                  <a:srgbClr val="FFFFFF"/>
                </a:solidFill>
                <a:effectLst/>
              </a:rPr>
              <a:t>Physical inactivity is a major public health issue in the UK. According to the NHS and the UK Chief Medical Officers, adults should complete </a:t>
            </a:r>
            <a:r>
              <a:rPr lang="en-GB" sz="1300" b="1" i="0" dirty="0">
                <a:solidFill>
                  <a:srgbClr val="FFFFFF"/>
                </a:solidFill>
                <a:effectLst/>
              </a:rPr>
              <a:t>at least 150 minutes of moderate-intensity physical activity each week</a:t>
            </a:r>
            <a:r>
              <a:rPr lang="en-GB" sz="1300" b="0" i="0" dirty="0">
                <a:solidFill>
                  <a:srgbClr val="FFFFFF"/>
                </a:solidFill>
                <a:effectLst/>
              </a:rPr>
              <a:t> and undertake muscle-strengthening activities on two or more days per week.</a:t>
            </a:r>
          </a:p>
          <a:p>
            <a:pPr indent="0" algn="l">
              <a:buNone/>
            </a:pPr>
            <a:r>
              <a:rPr lang="en-GB" sz="1300" b="0" i="0" dirty="0">
                <a:solidFill>
                  <a:srgbClr val="FFFFFF"/>
                </a:solidFill>
                <a:effectLst/>
              </a:rPr>
              <a:t>Despite these recommendations, many UK adults do not achieve the recommended activity levels, increasing the risk of chronic disease and poor mental health.</a:t>
            </a:r>
          </a:p>
          <a:p>
            <a:pPr indent="0" algn="l">
              <a:buNone/>
            </a:pPr>
            <a:r>
              <a:rPr lang="en-GB" sz="1300" b="1" i="0" dirty="0">
                <a:solidFill>
                  <a:srgbClr val="FFFFFF"/>
                </a:solidFill>
                <a:effectLst/>
              </a:rPr>
              <a:t>Short-term consequences</a:t>
            </a:r>
            <a:endParaRPr lang="en-GB" sz="1300" b="0" i="0" dirty="0">
              <a:solidFill>
                <a:srgbClr val="FFFFFF"/>
              </a:solidFill>
              <a:effectLst/>
            </a:endParaRPr>
          </a:p>
          <a:p>
            <a:pPr marL="342900" lvl="0" indent="-342900" algn="l">
              <a:buFont typeface="Arial" panose="020B0604020202020204" pitchFamily="34" charset="0"/>
              <a:buChar char="•"/>
            </a:pPr>
            <a:r>
              <a:rPr lang="en-GB" sz="1300" b="0" i="0" dirty="0">
                <a:solidFill>
                  <a:srgbClr val="FFFFFF"/>
                </a:solidFill>
                <a:effectLst/>
              </a:rPr>
              <a:t>Fatigue</a:t>
            </a:r>
          </a:p>
          <a:p>
            <a:pPr marL="342900" lvl="0" indent="-342900" algn="l">
              <a:buFont typeface="Arial" panose="020B0604020202020204" pitchFamily="34" charset="0"/>
              <a:buChar char="•"/>
            </a:pPr>
            <a:r>
              <a:rPr lang="en-GB" sz="1300" b="0" i="0" dirty="0">
                <a:solidFill>
                  <a:srgbClr val="FFFFFF"/>
                </a:solidFill>
                <a:effectLst/>
              </a:rPr>
              <a:t>Poor mood</a:t>
            </a:r>
          </a:p>
          <a:p>
            <a:pPr marL="342900" lvl="0" indent="-342900" algn="l">
              <a:buFont typeface="Arial" panose="020B0604020202020204" pitchFamily="34" charset="0"/>
              <a:buChar char="•"/>
            </a:pPr>
            <a:r>
              <a:rPr lang="en-GB" sz="1300" b="0" i="0" dirty="0">
                <a:solidFill>
                  <a:srgbClr val="FFFFFF"/>
                </a:solidFill>
                <a:effectLst/>
              </a:rPr>
              <a:t>Reduced fitness</a:t>
            </a:r>
          </a:p>
          <a:p>
            <a:pPr marL="342900" lvl="0" indent="-342900" algn="l">
              <a:buFont typeface="Arial" panose="020B0604020202020204" pitchFamily="34" charset="0"/>
              <a:buChar char="•"/>
            </a:pPr>
            <a:r>
              <a:rPr lang="en-GB" sz="1300" b="0" i="0" dirty="0">
                <a:solidFill>
                  <a:srgbClr val="FFFFFF"/>
                </a:solidFill>
                <a:effectLst/>
              </a:rPr>
              <a:t>Weight gain</a:t>
            </a:r>
          </a:p>
          <a:p>
            <a:pPr indent="0" algn="l">
              <a:buNone/>
            </a:pPr>
            <a:r>
              <a:rPr lang="en-GB" sz="1300" b="1" i="0" dirty="0">
                <a:solidFill>
                  <a:srgbClr val="FFFFFF"/>
                </a:solidFill>
                <a:effectLst/>
              </a:rPr>
              <a:t>Long-term consequences</a:t>
            </a:r>
            <a:endParaRPr lang="en-GB" sz="1300" b="0" i="0" dirty="0">
              <a:solidFill>
                <a:srgbClr val="FFFFFF"/>
              </a:solidFill>
              <a:effectLst/>
            </a:endParaRPr>
          </a:p>
          <a:p>
            <a:pPr marL="342900" lvl="0" indent="-342900" algn="l">
              <a:buFont typeface="Arial" panose="020B0604020202020204" pitchFamily="34" charset="0"/>
              <a:buChar char="•"/>
            </a:pPr>
            <a:r>
              <a:rPr lang="en-GB" sz="1300" b="0" i="0" dirty="0">
                <a:solidFill>
                  <a:srgbClr val="FFFFFF"/>
                </a:solidFill>
                <a:effectLst/>
              </a:rPr>
              <a:t>Obesity</a:t>
            </a:r>
          </a:p>
          <a:p>
            <a:pPr marL="342900" lvl="0" indent="-342900" algn="l">
              <a:buFont typeface="Arial" panose="020B0604020202020204" pitchFamily="34" charset="0"/>
              <a:buChar char="•"/>
            </a:pPr>
            <a:r>
              <a:rPr lang="en-GB" sz="1300" b="0" i="0" dirty="0">
                <a:solidFill>
                  <a:srgbClr val="FFFFFF"/>
                </a:solidFill>
                <a:effectLst/>
              </a:rPr>
              <a:t>Type 2 diabetes</a:t>
            </a:r>
          </a:p>
          <a:p>
            <a:pPr marL="342900" lvl="0" indent="-342900" algn="l">
              <a:buFont typeface="Arial" panose="020B0604020202020204" pitchFamily="34" charset="0"/>
              <a:buChar char="•"/>
            </a:pPr>
            <a:r>
              <a:rPr lang="en-GB" sz="1300" b="0" i="0" dirty="0">
                <a:solidFill>
                  <a:srgbClr val="FFFFFF"/>
                </a:solidFill>
                <a:effectLst/>
              </a:rPr>
              <a:t>Cardiovascular disease</a:t>
            </a:r>
          </a:p>
          <a:p>
            <a:pPr marL="342900" lvl="0" indent="-342900" algn="l">
              <a:buFont typeface="Arial" panose="020B0604020202020204" pitchFamily="34" charset="0"/>
              <a:buChar char="•"/>
            </a:pPr>
            <a:r>
              <a:rPr lang="en-GB" sz="1300" b="0" i="0" dirty="0">
                <a:solidFill>
                  <a:srgbClr val="FFFFFF"/>
                </a:solidFill>
                <a:effectLst/>
              </a:rPr>
              <a:t>Stroke</a:t>
            </a:r>
          </a:p>
          <a:p>
            <a:pPr marL="342900" lvl="0" indent="-342900" algn="l">
              <a:buFont typeface="Arial" panose="020B0604020202020204" pitchFamily="34" charset="0"/>
              <a:buChar char="•"/>
            </a:pPr>
            <a:r>
              <a:rPr lang="en-GB" sz="1300" b="0" i="0" dirty="0">
                <a:solidFill>
                  <a:srgbClr val="FFFFFF"/>
                </a:solidFill>
                <a:effectLst/>
              </a:rPr>
              <a:t>Depression</a:t>
            </a:r>
          </a:p>
          <a:p>
            <a:pPr marL="342900" lvl="0" indent="-342900" algn="l">
              <a:buFont typeface="Arial" panose="020B0604020202020204" pitchFamily="34" charset="0"/>
              <a:buChar char="•"/>
            </a:pPr>
            <a:r>
              <a:rPr lang="en-GB" sz="1300" b="0" i="0" dirty="0">
                <a:solidFill>
                  <a:srgbClr val="FFFFFF"/>
                </a:solidFill>
                <a:effectLst/>
              </a:rPr>
              <a:t>Reduced quality of life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g3f011c7a729_0_3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1 RATIONALE: SOCIAL DETERMINANTS &amp; HEALTH INEQUALITIES</a:t>
            </a:r>
            <a:endParaRPr sz="3300" dirty="0">
              <a:latin typeface="Times New Roman"/>
              <a:ea typeface="Times New Roman"/>
              <a:cs typeface="Times New Roman"/>
              <a:sym typeface="Times New Roman"/>
            </a:endParaRPr>
          </a:p>
        </p:txBody>
      </p:sp>
      <p:pic>
        <p:nvPicPr>
          <p:cNvPr id="300" name="Google Shape;300;g3f011c7a729_0_35"/>
          <p:cNvPicPr preferRelativeResize="0"/>
          <p:nvPr/>
        </p:nvPicPr>
        <p:blipFill rotWithShape="1">
          <a:blip r:embed="rId3">
            <a:alphaModFix/>
          </a:blip>
          <a:srcRect/>
          <a:stretch/>
        </p:blipFill>
        <p:spPr>
          <a:xfrm>
            <a:off x="5340000" y="1460400"/>
            <a:ext cx="3651600" cy="2534549"/>
          </a:xfrm>
          <a:prstGeom prst="rect">
            <a:avLst/>
          </a:prstGeom>
          <a:noFill/>
          <a:ln>
            <a:noFill/>
          </a:ln>
        </p:spPr>
      </p:pic>
      <p:sp>
        <p:nvSpPr>
          <p:cNvPr id="301" name="Google Shape;301;g3f011c7a729_0_35"/>
          <p:cNvSpPr txBox="1"/>
          <p:nvPr/>
        </p:nvSpPr>
        <p:spPr>
          <a:xfrm>
            <a:off x="5421075" y="3994950"/>
            <a:ext cx="3000000" cy="861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200">
                <a:solidFill>
                  <a:schemeClr val="lt1"/>
                </a:solidFill>
                <a:latin typeface="Times New Roman"/>
                <a:ea typeface="Times New Roman"/>
                <a:cs typeface="Times New Roman"/>
                <a:sym typeface="Times New Roman"/>
              </a:rPr>
              <a:t>(Source: Peterman et al., 2020).</a:t>
            </a:r>
            <a:endParaRPr/>
          </a:p>
        </p:txBody>
      </p:sp>
      <p:sp>
        <p:nvSpPr>
          <p:cNvPr id="6" name="TextBox 5">
            <a:extLst>
              <a:ext uri="{FF2B5EF4-FFF2-40B4-BE49-F238E27FC236}">
                <a16:creationId xmlns:a16="http://schemas.microsoft.com/office/drawing/2014/main" id="{B749B2E5-60C6-E1C9-4924-B998A32237AD}"/>
              </a:ext>
            </a:extLst>
          </p:cNvPr>
          <p:cNvSpPr txBox="1"/>
          <p:nvPr/>
        </p:nvSpPr>
        <p:spPr>
          <a:xfrm>
            <a:off x="318595" y="1101976"/>
            <a:ext cx="4740602" cy="3493264"/>
          </a:xfrm>
          <a:prstGeom prst="rect">
            <a:avLst/>
          </a:prstGeom>
          <a:noFill/>
        </p:spPr>
        <p:txBody>
          <a:bodyPr wrap="square">
            <a:spAutoFit/>
          </a:bodyPr>
          <a:lstStyle/>
          <a:p>
            <a:pPr indent="0" algn="l">
              <a:buNone/>
            </a:pPr>
            <a:r>
              <a:rPr lang="en-GB" sz="1300" b="0" i="0" dirty="0">
                <a:solidFill>
                  <a:srgbClr val="FFFFFF"/>
                </a:solidFill>
                <a:effectLst/>
              </a:rPr>
              <a:t>Social determinants of health strongly influence physical activity participation.</a:t>
            </a:r>
          </a:p>
          <a:p>
            <a:pPr indent="0" algn="l">
              <a:buNone/>
            </a:pPr>
            <a:r>
              <a:rPr lang="en-GB" sz="1300" b="0" i="0" dirty="0">
                <a:solidFill>
                  <a:srgbClr val="FFFFFF"/>
                </a:solidFill>
                <a:effectLst/>
              </a:rPr>
              <a:t>Factors include:</a:t>
            </a:r>
          </a:p>
          <a:p>
            <a:pPr marL="342900" lvl="0" indent="-342900" algn="l">
              <a:buFont typeface="Arial" panose="020B0604020202020204" pitchFamily="34" charset="0"/>
              <a:buChar char="•"/>
            </a:pPr>
            <a:r>
              <a:rPr lang="en-GB" sz="1300" b="0" i="0" dirty="0">
                <a:solidFill>
                  <a:srgbClr val="FFFFFF"/>
                </a:solidFill>
                <a:effectLst/>
              </a:rPr>
              <a:t>Low income</a:t>
            </a:r>
          </a:p>
          <a:p>
            <a:pPr marL="342900" lvl="0" indent="-342900" algn="l">
              <a:buFont typeface="Arial" panose="020B0604020202020204" pitchFamily="34" charset="0"/>
              <a:buChar char="•"/>
            </a:pPr>
            <a:r>
              <a:rPr lang="en-GB" sz="1300" b="0" i="0" dirty="0">
                <a:solidFill>
                  <a:srgbClr val="FFFFFF"/>
                </a:solidFill>
                <a:effectLst/>
              </a:rPr>
              <a:t>Education</a:t>
            </a:r>
          </a:p>
          <a:p>
            <a:pPr marL="342900" lvl="0" indent="-342900" algn="l">
              <a:buFont typeface="Arial" panose="020B0604020202020204" pitchFamily="34" charset="0"/>
              <a:buChar char="•"/>
            </a:pPr>
            <a:r>
              <a:rPr lang="en-GB" sz="1300" b="0" i="0" dirty="0">
                <a:solidFill>
                  <a:srgbClr val="FFFFFF"/>
                </a:solidFill>
                <a:effectLst/>
              </a:rPr>
              <a:t>Employment</a:t>
            </a:r>
          </a:p>
          <a:p>
            <a:pPr marL="342900" lvl="0" indent="-342900" algn="l">
              <a:buFont typeface="Arial" panose="020B0604020202020204" pitchFamily="34" charset="0"/>
              <a:buChar char="•"/>
            </a:pPr>
            <a:r>
              <a:rPr lang="en-GB" sz="1300" b="0" i="0" dirty="0">
                <a:solidFill>
                  <a:srgbClr val="FFFFFF"/>
                </a:solidFill>
                <a:effectLst/>
              </a:rPr>
              <a:t>Transport</a:t>
            </a:r>
          </a:p>
          <a:p>
            <a:pPr marL="342900" lvl="0" indent="-342900" algn="l">
              <a:buFont typeface="Arial" panose="020B0604020202020204" pitchFamily="34" charset="0"/>
              <a:buChar char="•"/>
            </a:pPr>
            <a:r>
              <a:rPr lang="en-GB" sz="1300" b="0" i="0" dirty="0">
                <a:solidFill>
                  <a:srgbClr val="FFFFFF"/>
                </a:solidFill>
                <a:effectLst/>
              </a:rPr>
              <a:t>Access to parks and leisure facilities</a:t>
            </a:r>
          </a:p>
          <a:p>
            <a:pPr marL="342900" lvl="0" indent="-342900" algn="l">
              <a:buFont typeface="Arial" panose="020B0604020202020204" pitchFamily="34" charset="0"/>
              <a:buChar char="•"/>
            </a:pPr>
            <a:r>
              <a:rPr lang="en-GB" sz="1300" b="0" i="0" dirty="0">
                <a:solidFill>
                  <a:srgbClr val="FFFFFF"/>
                </a:solidFill>
                <a:effectLst/>
              </a:rPr>
              <a:t>Neighbourhood safety</a:t>
            </a:r>
          </a:p>
          <a:p>
            <a:pPr indent="0" algn="l">
              <a:buNone/>
            </a:pPr>
            <a:r>
              <a:rPr lang="en-GB" sz="1300" b="0" i="0" dirty="0">
                <a:solidFill>
                  <a:srgbClr val="FFFFFF"/>
                </a:solidFill>
                <a:effectLst/>
              </a:rPr>
              <a:t>People living in deprived communities are less likely to be physically active because of financial, environmental and social barriers.</a:t>
            </a:r>
          </a:p>
          <a:p>
            <a:pPr indent="0" algn="l">
              <a:buNone/>
            </a:pPr>
            <a:r>
              <a:rPr lang="en-GB" sz="1300" b="0" i="0" dirty="0">
                <a:solidFill>
                  <a:srgbClr val="FFFFFF"/>
                </a:solidFill>
                <a:effectLst/>
              </a:rPr>
              <a:t>Our campaign reduces these inequalities by providing:</a:t>
            </a:r>
          </a:p>
          <a:p>
            <a:pPr marL="342900" lvl="0" indent="-342900" algn="l">
              <a:buFont typeface="Arial" panose="020B0604020202020204" pitchFamily="34" charset="0"/>
              <a:buChar char="•"/>
            </a:pPr>
            <a:r>
              <a:rPr lang="en-GB" sz="1300" b="0" i="0" dirty="0">
                <a:solidFill>
                  <a:srgbClr val="FFFFFF"/>
                </a:solidFill>
                <a:effectLst/>
              </a:rPr>
              <a:t>Free activities</a:t>
            </a:r>
          </a:p>
          <a:p>
            <a:pPr marL="342900" lvl="0" indent="-342900" algn="l">
              <a:buFont typeface="Arial" panose="020B0604020202020204" pitchFamily="34" charset="0"/>
              <a:buChar char="•"/>
            </a:pPr>
            <a:r>
              <a:rPr lang="en-GB" sz="1300" b="0" i="0" dirty="0">
                <a:solidFill>
                  <a:srgbClr val="FFFFFF"/>
                </a:solidFill>
                <a:effectLst/>
              </a:rPr>
              <a:t>Accessible community venues</a:t>
            </a:r>
          </a:p>
          <a:p>
            <a:pPr marL="342900" lvl="0" indent="-342900" algn="l">
              <a:buFont typeface="Arial" panose="020B0604020202020204" pitchFamily="34" charset="0"/>
              <a:buChar char="•"/>
            </a:pPr>
            <a:r>
              <a:rPr lang="en-GB" sz="1300" b="0" i="0" dirty="0">
                <a:solidFill>
                  <a:srgbClr val="FFFFFF"/>
                </a:solidFill>
                <a:effectLst/>
              </a:rPr>
              <a:t>Flexible session times</a:t>
            </a:r>
          </a:p>
          <a:p>
            <a:pPr marL="342900" lvl="0" indent="-342900" algn="l">
              <a:buFont typeface="Arial" panose="020B0604020202020204" pitchFamily="34" charset="0"/>
              <a:buChar char="•"/>
            </a:pPr>
            <a:r>
              <a:rPr lang="en-GB" sz="1300" b="0" i="0" dirty="0">
                <a:solidFill>
                  <a:srgbClr val="FFFFFF"/>
                </a:solidFill>
                <a:effectLst/>
              </a:rPr>
              <a:t>Inclusive participation for all abilities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g3f011c7a729_0_3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TAS</a:t>
            </a:r>
            <a:r>
              <a:rPr lang="en-GB" sz="3300" dirty="0">
                <a:latin typeface="Times New Roman"/>
                <a:ea typeface="Times New Roman"/>
                <a:cs typeface="Times New Roman"/>
                <a:sym typeface="Times New Roman"/>
              </a:rPr>
              <a:t>K</a:t>
            </a:r>
            <a:r>
              <a:rPr lang="en" sz="3300" dirty="0">
                <a:latin typeface="Times New Roman"/>
                <a:ea typeface="Times New Roman"/>
                <a:cs typeface="Times New Roman"/>
                <a:sym typeface="Times New Roman"/>
              </a:rPr>
              <a:t> 2 CAMPAIGN: EIGHT-WEEK </a:t>
            </a:r>
            <a:r>
              <a:rPr lang="en" sz="3300" dirty="0" err="1">
                <a:latin typeface="Times New Roman"/>
                <a:ea typeface="Times New Roman"/>
                <a:cs typeface="Times New Roman"/>
                <a:sym typeface="Times New Roman"/>
              </a:rPr>
              <a:t>PROGRAMME</a:t>
            </a:r>
            <a:r>
              <a:rPr lang="en" sz="3300" dirty="0">
                <a:latin typeface="Times New Roman"/>
                <a:ea typeface="Times New Roman"/>
                <a:cs typeface="Times New Roman"/>
                <a:sym typeface="Times New Roman"/>
              </a:rPr>
              <a:t> (WEEKS 1–4)</a:t>
            </a:r>
            <a:endParaRPr sz="3300" dirty="0">
              <a:latin typeface="Times New Roman"/>
              <a:ea typeface="Times New Roman"/>
              <a:cs typeface="Times New Roman"/>
              <a:sym typeface="Times New Roman"/>
            </a:endParaRPr>
          </a:p>
        </p:txBody>
      </p:sp>
      <p:graphicFrame>
        <p:nvGraphicFramePr>
          <p:cNvPr id="308" name="Google Shape;308;g3f011c7a729_0_30"/>
          <p:cNvGraphicFramePr/>
          <p:nvPr/>
        </p:nvGraphicFramePr>
        <p:xfrm>
          <a:off x="4073125" y="1534400"/>
          <a:ext cx="5070900" cy="3609000"/>
        </p:xfrm>
        <a:graphic>
          <a:graphicData uri="http://schemas.openxmlformats.org/drawingml/2006/table">
            <a:tbl>
              <a:tblPr>
                <a:noFill/>
                <a:tableStyleId>{5A7A3DF0-8636-467A-B176-F4B3F4236A35}</a:tableStyleId>
              </a:tblPr>
              <a:tblGrid>
                <a:gridCol w="464125">
                  <a:extLst>
                    <a:ext uri="{9D8B030D-6E8A-4147-A177-3AD203B41FA5}">
                      <a16:colId xmlns:a16="http://schemas.microsoft.com/office/drawing/2014/main" val="20000"/>
                    </a:ext>
                  </a:extLst>
                </a:gridCol>
                <a:gridCol w="1164300">
                  <a:extLst>
                    <a:ext uri="{9D8B030D-6E8A-4147-A177-3AD203B41FA5}">
                      <a16:colId xmlns:a16="http://schemas.microsoft.com/office/drawing/2014/main" val="20001"/>
                    </a:ext>
                  </a:extLst>
                </a:gridCol>
                <a:gridCol w="1792850">
                  <a:extLst>
                    <a:ext uri="{9D8B030D-6E8A-4147-A177-3AD203B41FA5}">
                      <a16:colId xmlns:a16="http://schemas.microsoft.com/office/drawing/2014/main" val="20002"/>
                    </a:ext>
                  </a:extLst>
                </a:gridCol>
                <a:gridCol w="1649625">
                  <a:extLst>
                    <a:ext uri="{9D8B030D-6E8A-4147-A177-3AD203B41FA5}">
                      <a16:colId xmlns:a16="http://schemas.microsoft.com/office/drawing/2014/main" val="20003"/>
                    </a:ext>
                  </a:extLst>
                </a:gridCol>
              </a:tblGrid>
              <a:tr h="513175">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Activity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Purpose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Expected Outcome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1</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Health Assessment &amp; Goal Setting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Assess baseline health and establish realistic fitness goals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Increased motivation and personalised action plan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2</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Community Walk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Encourage moderate physical activity and social interaction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Improved confidence and regular participation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721800">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3</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Strength Exercises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Develop muscular strength and improve functional fitness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Enhanced physical fitness and reduced injury risk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930425">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4</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Healthy Lifestyle Education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Promote understanding of nutrition, exercise, and healthy habits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Improved health knowledge and informed lifestyle choices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CD472BB6-BD5D-9BAB-8C11-2BB33BA10B70}"/>
              </a:ext>
            </a:extLst>
          </p:cNvPr>
          <p:cNvSpPr txBox="1"/>
          <p:nvPr/>
        </p:nvSpPr>
        <p:spPr>
          <a:xfrm>
            <a:off x="0" y="2019619"/>
            <a:ext cx="4073125" cy="1384995"/>
          </a:xfrm>
          <a:prstGeom prst="rect">
            <a:avLst/>
          </a:prstGeom>
          <a:noFill/>
        </p:spPr>
        <p:txBody>
          <a:bodyPr wrap="square">
            <a:spAutoFit/>
          </a:bodyPr>
          <a:lstStyle/>
          <a:p>
            <a:r>
              <a:rPr lang="en-GB" sz="1200" b="0" i="0" u="none" strike="noStrike" dirty="0">
                <a:solidFill>
                  <a:srgbClr val="FFFFFF"/>
                </a:solidFill>
                <a:effectLst/>
                <a:latin typeface="Arial" panose="020B0604020202020204" pitchFamily="34" charset="0"/>
                <a:cs typeface="Arial" panose="020B0604020202020204" pitchFamily="34" charset="0"/>
              </a:rPr>
              <a:t>The first four weeks focus on building confidence, increasing motivation and developing healthy habits. Participants complete a health assessment, set personalised goals, attend community walking sessions, take part in strength-based activities and receive education on healthy lifestyles. These activities establish a strong foundation for long-term behaviour change.</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g3f011c7a729_0_2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2 CAMPAIGN: EIGHT-WEEK </a:t>
            </a:r>
            <a:r>
              <a:rPr lang="en" sz="3300" dirty="0" err="1">
                <a:latin typeface="Times New Roman"/>
                <a:ea typeface="Times New Roman"/>
                <a:cs typeface="Times New Roman"/>
                <a:sym typeface="Times New Roman"/>
              </a:rPr>
              <a:t>PROGRAMME</a:t>
            </a:r>
            <a:r>
              <a:rPr lang="en" sz="3300" dirty="0">
                <a:latin typeface="Times New Roman"/>
                <a:ea typeface="Times New Roman"/>
                <a:cs typeface="Times New Roman"/>
                <a:sym typeface="Times New Roman"/>
              </a:rPr>
              <a:t> (WEEKS 5–8)</a:t>
            </a:r>
            <a:endParaRPr sz="3300" dirty="0">
              <a:latin typeface="Times New Roman"/>
              <a:ea typeface="Times New Roman"/>
              <a:cs typeface="Times New Roman"/>
              <a:sym typeface="Times New Roman"/>
            </a:endParaRPr>
          </a:p>
        </p:txBody>
      </p:sp>
      <p:graphicFrame>
        <p:nvGraphicFramePr>
          <p:cNvPr id="315" name="Google Shape;315;g3f011c7a729_0_25"/>
          <p:cNvGraphicFramePr/>
          <p:nvPr>
            <p:extLst>
              <p:ext uri="{D42A27DB-BD31-4B8C-83A1-F6EECF244321}">
                <p14:modId xmlns:p14="http://schemas.microsoft.com/office/powerpoint/2010/main" val="1991524373"/>
              </p:ext>
            </p:extLst>
          </p:nvPr>
        </p:nvGraphicFramePr>
        <p:xfrm>
          <a:off x="3990014" y="1534400"/>
          <a:ext cx="5065936" cy="3195320"/>
        </p:xfrm>
        <a:graphic>
          <a:graphicData uri="http://schemas.openxmlformats.org/drawingml/2006/table">
            <a:tbl>
              <a:tblPr>
                <a:noFill/>
                <a:tableStyleId>{5A7A3DF0-8636-467A-B176-F4B3F4236A35}</a:tableStyleId>
              </a:tblPr>
              <a:tblGrid>
                <a:gridCol w="463679">
                  <a:extLst>
                    <a:ext uri="{9D8B030D-6E8A-4147-A177-3AD203B41FA5}">
                      <a16:colId xmlns:a16="http://schemas.microsoft.com/office/drawing/2014/main" val="20000"/>
                    </a:ext>
                  </a:extLst>
                </a:gridCol>
                <a:gridCol w="932638">
                  <a:extLst>
                    <a:ext uri="{9D8B030D-6E8A-4147-A177-3AD203B41FA5}">
                      <a16:colId xmlns:a16="http://schemas.microsoft.com/office/drawing/2014/main" val="20001"/>
                    </a:ext>
                  </a:extLst>
                </a:gridCol>
                <a:gridCol w="2021605">
                  <a:extLst>
                    <a:ext uri="{9D8B030D-6E8A-4147-A177-3AD203B41FA5}">
                      <a16:colId xmlns:a16="http://schemas.microsoft.com/office/drawing/2014/main" val="20002"/>
                    </a:ext>
                  </a:extLst>
                </a:gridCol>
                <a:gridCol w="1648014">
                  <a:extLst>
                    <a:ext uri="{9D8B030D-6E8A-4147-A177-3AD203B41FA5}">
                      <a16:colId xmlns:a16="http://schemas.microsoft.com/office/drawing/2014/main" val="20003"/>
                    </a:ext>
                  </a:extLst>
                </a:gridCol>
              </a:tblGrid>
              <a:tr h="461809">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Activity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Purpose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Expected Outcome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5</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Group Fitness Session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Improve cardiovascular fitness through enjoyable group exercise</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Increased endurance and participant engagement</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3677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6</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Yoga &amp; Stretching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Enhance flexibility, balance, relaxation, and stress management</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Better mobility, reduced stress, and improved wellbeing</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7</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Family Sports Day</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Encourage family involvement and strengthen community relationships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Greater social support and sustained motivation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633202">
                <a:tc>
                  <a:txBody>
                    <a:bodyPr/>
                    <a:lstStyle/>
                    <a:p>
                      <a:pPr marL="0" marR="0" lvl="0" indent="0" algn="just" rtl="0">
                        <a:lnSpc>
                          <a:spcPct val="100000"/>
                        </a:lnSpc>
                        <a:spcBef>
                          <a:spcPts val="0"/>
                        </a:spcBef>
                        <a:spcAft>
                          <a:spcPts val="0"/>
                        </a:spcAft>
                        <a:buClr>
                          <a:srgbClr val="000000"/>
                        </a:buClr>
                        <a:buSzPts val="1200"/>
                        <a:buFont typeface="Arial"/>
                        <a:buNone/>
                      </a:pPr>
                      <a:r>
                        <a:rPr lang="en" sz="1200" b="1" u="none" strike="noStrike" cap="none">
                          <a:solidFill>
                            <a:schemeClr val="lt1"/>
                          </a:solidFill>
                          <a:latin typeface="Times New Roman"/>
                          <a:ea typeface="Times New Roman"/>
                          <a:cs typeface="Times New Roman"/>
                          <a:sym typeface="Times New Roman"/>
                        </a:rPr>
                        <a:t>Week 8</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Review &amp; Celebration</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a:solidFill>
                            <a:schemeClr val="lt1"/>
                          </a:solidFill>
                          <a:latin typeface="Times New Roman"/>
                          <a:ea typeface="Times New Roman"/>
                          <a:cs typeface="Times New Roman"/>
                          <a:sym typeface="Times New Roman"/>
                        </a:rPr>
                        <a:t>Evaluate achievements and recognise participant progress</a:t>
                      </a:r>
                      <a:endParaRPr sz="1200" u="none" strike="noStrike" cap="none">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just" rtl="0">
                        <a:lnSpc>
                          <a:spcPct val="100000"/>
                        </a:lnSpc>
                        <a:spcBef>
                          <a:spcPts val="0"/>
                        </a:spcBef>
                        <a:spcAft>
                          <a:spcPts val="0"/>
                        </a:spcAft>
                        <a:buClr>
                          <a:srgbClr val="000000"/>
                        </a:buClr>
                        <a:buSzPts val="1200"/>
                        <a:buFont typeface="Arial"/>
                        <a:buNone/>
                      </a:pPr>
                      <a:r>
                        <a:rPr lang="en" sz="1200" u="none" strike="noStrike" cap="none" dirty="0">
                          <a:solidFill>
                            <a:schemeClr val="lt1"/>
                          </a:solidFill>
                          <a:latin typeface="Times New Roman"/>
                          <a:ea typeface="Times New Roman"/>
                          <a:cs typeface="Times New Roman"/>
                          <a:sym typeface="Times New Roman"/>
                        </a:rPr>
                        <a:t>Reinforced commitment to long-term physical activity</a:t>
                      </a:r>
                      <a:endParaRPr sz="1200" u="none" strike="noStrike" cap="none" dirty="0">
                        <a:solidFill>
                          <a:schemeClr val="lt1"/>
                        </a:solidFill>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BEE21348-50EE-CC6C-22D6-08BFC936170C}"/>
              </a:ext>
            </a:extLst>
          </p:cNvPr>
          <p:cNvSpPr txBox="1"/>
          <p:nvPr/>
        </p:nvSpPr>
        <p:spPr>
          <a:xfrm>
            <a:off x="88050" y="1938391"/>
            <a:ext cx="3901964" cy="1384995"/>
          </a:xfrm>
          <a:prstGeom prst="rect">
            <a:avLst/>
          </a:prstGeom>
          <a:noFill/>
        </p:spPr>
        <p:txBody>
          <a:bodyPr wrap="square">
            <a:spAutoFit/>
          </a:bodyPr>
          <a:lstStyle/>
          <a:p>
            <a:r>
              <a:rPr lang="en-GB" sz="1200" b="0" i="0" u="none" strike="noStrike" dirty="0">
                <a:solidFill>
                  <a:srgbClr val="FFFFFF"/>
                </a:solidFill>
                <a:effectLst/>
                <a:latin typeface="Arial" panose="020B0604020202020204" pitchFamily="34" charset="0"/>
                <a:cs typeface="Arial" panose="020B0604020202020204" pitchFamily="34" charset="0"/>
              </a:rPr>
              <a:t>The final four weeks focus on maintaining motivation and supporting sustainable behaviour change. Participants engage in group fitness sessions, yoga, family sports activities and a final celebration event. These activities reinforce positive behaviours, strengthen social support and encourage lifelong participation in physical activity.</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g3f011c7a729_0_2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BENEFITS OF PHYSICAL ACTIVITY</a:t>
            </a:r>
            <a:endParaRPr sz="3300" dirty="0">
              <a:latin typeface="Times New Roman"/>
              <a:ea typeface="Times New Roman"/>
              <a:cs typeface="Times New Roman"/>
              <a:sym typeface="Times New Roman"/>
            </a:endParaRPr>
          </a:p>
        </p:txBody>
      </p:sp>
      <p:pic>
        <p:nvPicPr>
          <p:cNvPr id="322" name="Google Shape;322;g3f011c7a729_0_20"/>
          <p:cNvPicPr preferRelativeResize="0"/>
          <p:nvPr/>
        </p:nvPicPr>
        <p:blipFill rotWithShape="1">
          <a:blip r:embed="rId3">
            <a:alphaModFix/>
          </a:blip>
          <a:srcRect/>
          <a:stretch/>
        </p:blipFill>
        <p:spPr>
          <a:xfrm>
            <a:off x="5340000" y="1460400"/>
            <a:ext cx="3658825" cy="2543500"/>
          </a:xfrm>
          <a:prstGeom prst="rect">
            <a:avLst/>
          </a:prstGeom>
          <a:noFill/>
          <a:ln>
            <a:noFill/>
          </a:ln>
        </p:spPr>
      </p:pic>
      <p:sp>
        <p:nvSpPr>
          <p:cNvPr id="323" name="Google Shape;323;g3f011c7a729_0_20"/>
          <p:cNvSpPr txBox="1"/>
          <p:nvPr/>
        </p:nvSpPr>
        <p:spPr>
          <a:xfrm>
            <a:off x="5541775" y="4312825"/>
            <a:ext cx="3000000" cy="8004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a:solidFill>
                  <a:schemeClr val="lt1"/>
                </a:solidFill>
                <a:latin typeface="Times New Roman"/>
                <a:ea typeface="Times New Roman"/>
                <a:cs typeface="Times New Roman"/>
                <a:sym typeface="Times New Roman"/>
              </a:rPr>
              <a:t>(Source: Bantham et al., 2020)</a:t>
            </a:r>
            <a:endParaRPr/>
          </a:p>
        </p:txBody>
      </p:sp>
      <p:sp>
        <p:nvSpPr>
          <p:cNvPr id="3" name="TextBox 2">
            <a:extLst>
              <a:ext uri="{FF2B5EF4-FFF2-40B4-BE49-F238E27FC236}">
                <a16:creationId xmlns:a16="http://schemas.microsoft.com/office/drawing/2014/main" id="{22A70008-0B8B-0336-B552-84A8590AC9FF}"/>
              </a:ext>
            </a:extLst>
          </p:cNvPr>
          <p:cNvSpPr txBox="1"/>
          <p:nvPr/>
        </p:nvSpPr>
        <p:spPr>
          <a:xfrm>
            <a:off x="145175" y="1308000"/>
            <a:ext cx="4663964" cy="2677656"/>
          </a:xfrm>
          <a:prstGeom prst="rect">
            <a:avLst/>
          </a:prstGeom>
          <a:noFill/>
        </p:spPr>
        <p:txBody>
          <a:bodyPr wrap="square">
            <a:spAutoFit/>
          </a:bodyPr>
          <a:lstStyle/>
          <a:p>
            <a:pPr indent="0" algn="l">
              <a:buNone/>
            </a:pPr>
            <a:r>
              <a:rPr lang="en-GB" sz="1200" b="1" i="0" dirty="0">
                <a:solidFill>
                  <a:srgbClr val="FFFFFF"/>
                </a:solidFill>
                <a:effectLst/>
                <a:latin typeface="Arial" panose="020B0604020202020204" pitchFamily="34" charset="0"/>
                <a:cs typeface="Arial" panose="020B0604020202020204" pitchFamily="34" charset="0"/>
              </a:rPr>
              <a:t>Physical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risk of cardiovascular disease</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Improved muscle strength</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Weight management</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Better mobility</a:t>
            </a:r>
          </a:p>
          <a:p>
            <a:pPr indent="0" algn="l">
              <a:buNone/>
            </a:pPr>
            <a:r>
              <a:rPr lang="en-GB" sz="1200" b="1" i="0" dirty="0">
                <a:solidFill>
                  <a:srgbClr val="FFFFFF"/>
                </a:solidFill>
                <a:effectLst/>
                <a:latin typeface="Arial" panose="020B0604020202020204" pitchFamily="34" charset="0"/>
                <a:cs typeface="Arial" panose="020B0604020202020204" pitchFamily="34" charset="0"/>
              </a:rPr>
              <a:t>Mental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anxiety and depression</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Improved mood</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Better sleep</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Increased confidence</a:t>
            </a:r>
          </a:p>
          <a:p>
            <a:pPr indent="0" algn="l">
              <a:buNone/>
            </a:pPr>
            <a:r>
              <a:rPr lang="en-GB" sz="1200" b="1" i="0" dirty="0">
                <a:solidFill>
                  <a:srgbClr val="FFFFFF"/>
                </a:solidFill>
                <a:effectLst/>
                <a:latin typeface="Arial" panose="020B0604020202020204" pitchFamily="34" charset="0"/>
                <a:cs typeface="Arial" panose="020B0604020202020204" pitchFamily="34" charset="0"/>
              </a:rPr>
              <a:t>Social Benefits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Stronger community relationships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Reduced loneliness</a:t>
            </a:r>
          </a:p>
          <a:p>
            <a:pPr marL="342900" lvl="0" indent="-342900" algn="l">
              <a:buFont typeface="Arial" panose="020B0604020202020204" pitchFamily="34" charset="0"/>
              <a:buChar char="•"/>
            </a:pPr>
            <a:r>
              <a:rPr lang="en-GB" sz="1200" b="0" i="0" dirty="0">
                <a:solidFill>
                  <a:srgbClr val="FFFFFF"/>
                </a:solidFill>
                <a:effectLst/>
                <a:latin typeface="Arial" panose="020B0604020202020204" pitchFamily="34" charset="0"/>
                <a:cs typeface="Arial" panose="020B0604020202020204" pitchFamily="34" charset="0"/>
              </a:rPr>
              <a:t>Increased social inclusion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g3f011c7a729_0_1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ct val="109091"/>
              <a:buNone/>
            </a:pPr>
            <a:r>
              <a:rPr lang="en" sz="3300" dirty="0">
                <a:latin typeface="Times New Roman"/>
                <a:ea typeface="Times New Roman"/>
                <a:cs typeface="Times New Roman"/>
                <a:sym typeface="Times New Roman"/>
              </a:rPr>
              <a:t>TAS</a:t>
            </a:r>
            <a:r>
              <a:rPr lang="en-GB" sz="3300" dirty="0">
                <a:latin typeface="Times New Roman"/>
                <a:ea typeface="Times New Roman"/>
                <a:cs typeface="Times New Roman"/>
                <a:sym typeface="Times New Roman"/>
              </a:rPr>
              <a:t>K</a:t>
            </a:r>
            <a:r>
              <a:rPr lang="en" sz="3300" dirty="0">
                <a:latin typeface="Times New Roman"/>
                <a:ea typeface="Times New Roman"/>
                <a:cs typeface="Times New Roman"/>
                <a:sym typeface="Times New Roman"/>
              </a:rPr>
              <a:t> 3 BENEFITS AND CHALLENGES: </a:t>
            </a:r>
            <a:r>
              <a:rPr lang="en" sz="3300" dirty="0" err="1">
                <a:latin typeface="Times New Roman"/>
                <a:ea typeface="Times New Roman"/>
                <a:cs typeface="Times New Roman"/>
                <a:sym typeface="Times New Roman"/>
              </a:rPr>
              <a:t>BEHAVIOUR</a:t>
            </a:r>
            <a:r>
              <a:rPr lang="en" sz="3300" dirty="0">
                <a:latin typeface="Times New Roman"/>
                <a:ea typeface="Times New Roman"/>
                <a:cs typeface="Times New Roman"/>
                <a:sym typeface="Times New Roman"/>
              </a:rPr>
              <a:t> CHANGE THEORIES</a:t>
            </a:r>
            <a:endParaRPr sz="3300" dirty="0">
              <a:latin typeface="Times New Roman"/>
              <a:ea typeface="Times New Roman"/>
              <a:cs typeface="Times New Roman"/>
              <a:sym typeface="Times New Roman"/>
            </a:endParaRPr>
          </a:p>
        </p:txBody>
      </p:sp>
      <p:pic>
        <p:nvPicPr>
          <p:cNvPr id="330" name="Google Shape;330;g3f011c7a729_0_15"/>
          <p:cNvPicPr preferRelativeResize="0"/>
          <p:nvPr/>
        </p:nvPicPr>
        <p:blipFill rotWithShape="1">
          <a:blip r:embed="rId3">
            <a:alphaModFix/>
          </a:blip>
          <a:srcRect/>
          <a:stretch/>
        </p:blipFill>
        <p:spPr>
          <a:xfrm>
            <a:off x="5340000" y="1460400"/>
            <a:ext cx="3651600" cy="2564116"/>
          </a:xfrm>
          <a:prstGeom prst="rect">
            <a:avLst/>
          </a:prstGeom>
          <a:noFill/>
          <a:ln>
            <a:noFill/>
          </a:ln>
        </p:spPr>
      </p:pic>
      <p:sp>
        <p:nvSpPr>
          <p:cNvPr id="331" name="Google Shape;331;g3f011c7a729_0_15"/>
          <p:cNvSpPr txBox="1"/>
          <p:nvPr/>
        </p:nvSpPr>
        <p:spPr>
          <a:xfrm>
            <a:off x="5340000" y="4176925"/>
            <a:ext cx="3000000" cy="507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100">
                <a:solidFill>
                  <a:schemeClr val="lt1"/>
                </a:solidFill>
                <a:latin typeface="Times New Roman"/>
                <a:ea typeface="Times New Roman"/>
                <a:cs typeface="Times New Roman"/>
                <a:sym typeface="Times New Roman"/>
              </a:rPr>
              <a:t>(Source: Bull et al., 2020)</a:t>
            </a:r>
            <a:endParaRPr/>
          </a:p>
        </p:txBody>
      </p:sp>
      <p:sp>
        <p:nvSpPr>
          <p:cNvPr id="3" name="TextBox 2">
            <a:extLst>
              <a:ext uri="{FF2B5EF4-FFF2-40B4-BE49-F238E27FC236}">
                <a16:creationId xmlns:a16="http://schemas.microsoft.com/office/drawing/2014/main" id="{44AD17E2-2FFE-FCC9-198C-31B4D2BB2555}"/>
              </a:ext>
            </a:extLst>
          </p:cNvPr>
          <p:cNvSpPr txBox="1"/>
          <p:nvPr/>
        </p:nvSpPr>
        <p:spPr>
          <a:xfrm>
            <a:off x="152400" y="1637837"/>
            <a:ext cx="4663964" cy="3046988"/>
          </a:xfrm>
          <a:prstGeom prst="rect">
            <a:avLst/>
          </a:prstGeom>
          <a:noFill/>
        </p:spPr>
        <p:txBody>
          <a:bodyPr wrap="square">
            <a:spAutoFit/>
          </a:bodyPr>
          <a:lstStyle/>
          <a:p>
            <a:pPr indent="0" algn="l">
              <a:buNone/>
            </a:pPr>
            <a:r>
              <a:rPr lang="en-GB" sz="1200" b="1" i="0" dirty="0">
                <a:solidFill>
                  <a:srgbClr val="FFFFFF"/>
                </a:solidFill>
                <a:effectLst/>
              </a:rPr>
              <a:t>Health Belief Model (HBM)</a:t>
            </a:r>
          </a:p>
          <a:p>
            <a:pPr indent="0" algn="l">
              <a:buNone/>
            </a:pPr>
            <a:r>
              <a:rPr lang="en-GB" sz="1200" b="0" i="0" dirty="0">
                <a:solidFill>
                  <a:srgbClr val="FFFFFF"/>
                </a:solidFill>
                <a:effectLst/>
              </a:rPr>
              <a:t>Participants become aware of the health risks of inactivity and the benefits of regular exercise.</a:t>
            </a:r>
          </a:p>
          <a:p>
            <a:pPr indent="0" algn="l">
              <a:buNone/>
            </a:pPr>
            <a:r>
              <a:rPr lang="en-GB" sz="1200" b="1" i="0" dirty="0">
                <a:solidFill>
                  <a:srgbClr val="FFFFFF"/>
                </a:solidFill>
                <a:effectLst/>
              </a:rPr>
              <a:t>COM-B Model</a:t>
            </a:r>
          </a:p>
          <a:p>
            <a:pPr indent="0" algn="l">
              <a:buNone/>
            </a:pPr>
            <a:r>
              <a:rPr lang="en-GB" sz="1200" b="0" i="0" dirty="0">
                <a:solidFill>
                  <a:srgbClr val="FFFFFF"/>
                </a:solidFill>
                <a:effectLst/>
              </a:rPr>
              <a:t>The campaign improves:</a:t>
            </a:r>
          </a:p>
          <a:p>
            <a:pPr marL="342900" lvl="0" indent="-342900" algn="l">
              <a:buFont typeface="Arial" panose="020B0604020202020204" pitchFamily="34" charset="0"/>
              <a:buChar char="•"/>
            </a:pPr>
            <a:r>
              <a:rPr lang="en-GB" sz="1200" b="1" i="0" dirty="0">
                <a:solidFill>
                  <a:srgbClr val="FFFFFF"/>
                </a:solidFill>
                <a:effectLst/>
              </a:rPr>
              <a:t>Capability</a:t>
            </a:r>
            <a:r>
              <a:rPr lang="en-GB" sz="1200" b="0" i="0" dirty="0">
                <a:solidFill>
                  <a:srgbClr val="FFFFFF"/>
                </a:solidFill>
                <a:effectLst/>
              </a:rPr>
              <a:t> through education and exercise training.</a:t>
            </a:r>
          </a:p>
          <a:p>
            <a:pPr marL="342900" lvl="0" indent="-342900" algn="l">
              <a:buFont typeface="Arial" panose="020B0604020202020204" pitchFamily="34" charset="0"/>
              <a:buChar char="•"/>
            </a:pPr>
            <a:r>
              <a:rPr lang="en-GB" sz="1200" b="1" i="0" dirty="0">
                <a:solidFill>
                  <a:srgbClr val="FFFFFF"/>
                </a:solidFill>
                <a:effectLst/>
              </a:rPr>
              <a:t>Opportunity</a:t>
            </a:r>
            <a:r>
              <a:rPr lang="en-GB" sz="1200" b="0" i="0" dirty="0">
                <a:solidFill>
                  <a:srgbClr val="FFFFFF"/>
                </a:solidFill>
                <a:effectLst/>
              </a:rPr>
              <a:t> through free community sessions.</a:t>
            </a:r>
          </a:p>
          <a:p>
            <a:pPr marL="342900" lvl="0" indent="-342900" algn="l">
              <a:buFont typeface="Arial" panose="020B0604020202020204" pitchFamily="34" charset="0"/>
              <a:buChar char="•"/>
            </a:pPr>
            <a:r>
              <a:rPr lang="en-GB" sz="1200" b="1" i="0" dirty="0">
                <a:solidFill>
                  <a:srgbClr val="FFFFFF"/>
                </a:solidFill>
                <a:effectLst/>
              </a:rPr>
              <a:t>Motivation</a:t>
            </a:r>
            <a:r>
              <a:rPr lang="en-GB" sz="1200" b="0" i="0" dirty="0">
                <a:solidFill>
                  <a:srgbClr val="FFFFFF"/>
                </a:solidFill>
                <a:effectLst/>
              </a:rPr>
              <a:t> through goal setting, encouragement and social support.</a:t>
            </a:r>
          </a:p>
          <a:p>
            <a:pPr indent="0" algn="l">
              <a:buNone/>
            </a:pPr>
            <a:r>
              <a:rPr lang="en-GB" sz="1200" b="1" i="0" dirty="0" err="1">
                <a:solidFill>
                  <a:srgbClr val="FFFFFF"/>
                </a:solidFill>
                <a:effectLst/>
              </a:rPr>
              <a:t>Transtheoretical</a:t>
            </a:r>
            <a:r>
              <a:rPr lang="en-GB" sz="1200" b="1" i="0" dirty="0">
                <a:solidFill>
                  <a:srgbClr val="FFFFFF"/>
                </a:solidFill>
                <a:effectLst/>
              </a:rPr>
              <a:t> Model</a:t>
            </a:r>
          </a:p>
          <a:p>
            <a:pPr indent="0" algn="l">
              <a:buNone/>
            </a:pPr>
            <a:r>
              <a:rPr lang="en-GB" sz="1200" b="0" i="0" dirty="0">
                <a:solidFill>
                  <a:srgbClr val="FFFFFF"/>
                </a:solidFill>
                <a:effectLst/>
              </a:rPr>
              <a:t>Participants progress through the stages of:</a:t>
            </a:r>
          </a:p>
          <a:p>
            <a:pPr marL="342900" lvl="0" indent="-342900" algn="l">
              <a:buFont typeface="Arial" panose="020B0604020202020204" pitchFamily="34" charset="0"/>
              <a:buChar char="•"/>
            </a:pPr>
            <a:r>
              <a:rPr lang="en-GB" sz="1200" b="0" i="0" dirty="0">
                <a:solidFill>
                  <a:srgbClr val="FFFFFF"/>
                </a:solidFill>
                <a:effectLst/>
              </a:rPr>
              <a:t>Pre-contemplation</a:t>
            </a:r>
          </a:p>
          <a:p>
            <a:pPr marL="342900" lvl="0" indent="-342900" algn="l">
              <a:buFont typeface="Arial" panose="020B0604020202020204" pitchFamily="34" charset="0"/>
              <a:buChar char="•"/>
            </a:pPr>
            <a:r>
              <a:rPr lang="en-GB" sz="1200" b="0" i="0" dirty="0">
                <a:solidFill>
                  <a:srgbClr val="FFFFFF"/>
                </a:solidFill>
                <a:effectLst/>
              </a:rPr>
              <a:t>Contemplation</a:t>
            </a:r>
          </a:p>
          <a:p>
            <a:pPr marL="342900" lvl="0" indent="-342900" algn="l">
              <a:buFont typeface="Arial" panose="020B0604020202020204" pitchFamily="34" charset="0"/>
              <a:buChar char="•"/>
            </a:pPr>
            <a:r>
              <a:rPr lang="en-GB" sz="1200" b="0" i="0" dirty="0">
                <a:solidFill>
                  <a:srgbClr val="FFFFFF"/>
                </a:solidFill>
                <a:effectLst/>
              </a:rPr>
              <a:t>Preparation</a:t>
            </a:r>
          </a:p>
          <a:p>
            <a:pPr marL="342900" lvl="0" indent="-342900" algn="l">
              <a:buFont typeface="Arial" panose="020B0604020202020204" pitchFamily="34" charset="0"/>
              <a:buChar char="•"/>
            </a:pPr>
            <a:r>
              <a:rPr lang="en-GB" sz="1200" b="0" i="0" dirty="0">
                <a:solidFill>
                  <a:srgbClr val="FFFFFF"/>
                </a:solidFill>
                <a:effectLst/>
              </a:rPr>
              <a:t>Action</a:t>
            </a:r>
          </a:p>
          <a:p>
            <a:pPr marL="342900" lvl="0" indent="-342900" algn="l">
              <a:buFont typeface="Arial" panose="020B0604020202020204" pitchFamily="34" charset="0"/>
              <a:buChar char="•"/>
            </a:pPr>
            <a:r>
              <a:rPr lang="en-GB" sz="1200" b="0" i="0" dirty="0">
                <a:solidFill>
                  <a:srgbClr val="FFFFFF"/>
                </a:solidFill>
                <a:effectLst/>
              </a:rPr>
              <a:t>Maintenance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g3f011c7a729_0_1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CHALLENGES &amp; CAMPAIGN SOLUTIONS</a:t>
            </a:r>
            <a:endParaRPr sz="3300" dirty="0">
              <a:latin typeface="Times New Roman"/>
              <a:ea typeface="Times New Roman"/>
              <a:cs typeface="Times New Roman"/>
              <a:sym typeface="Times New Roman"/>
            </a:endParaRPr>
          </a:p>
        </p:txBody>
      </p:sp>
      <p:pic>
        <p:nvPicPr>
          <p:cNvPr id="338" name="Google Shape;338;g3f011c7a729_0_10"/>
          <p:cNvPicPr preferRelativeResize="0"/>
          <p:nvPr/>
        </p:nvPicPr>
        <p:blipFill rotWithShape="1">
          <a:blip r:embed="rId3">
            <a:alphaModFix/>
          </a:blip>
          <a:srcRect/>
          <a:stretch/>
        </p:blipFill>
        <p:spPr>
          <a:xfrm>
            <a:off x="5582600" y="1322625"/>
            <a:ext cx="3282225" cy="3070000"/>
          </a:xfrm>
          <a:prstGeom prst="rect">
            <a:avLst/>
          </a:prstGeom>
          <a:noFill/>
          <a:ln>
            <a:noFill/>
          </a:ln>
        </p:spPr>
      </p:pic>
      <p:sp>
        <p:nvSpPr>
          <p:cNvPr id="339" name="Google Shape;339;g3f011c7a729_0_10"/>
          <p:cNvSpPr txBox="1"/>
          <p:nvPr/>
        </p:nvSpPr>
        <p:spPr>
          <a:xfrm>
            <a:off x="5341425" y="4407250"/>
            <a:ext cx="3523500" cy="507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100">
                <a:solidFill>
                  <a:schemeClr val="lt1"/>
                </a:solidFill>
                <a:latin typeface="Times New Roman"/>
                <a:ea typeface="Times New Roman"/>
                <a:cs typeface="Times New Roman"/>
                <a:sym typeface="Times New Roman"/>
              </a:rPr>
              <a:t>(Source: Goethals et al., 2020)</a:t>
            </a:r>
            <a:endParaRPr/>
          </a:p>
        </p:txBody>
      </p:sp>
      <p:sp>
        <p:nvSpPr>
          <p:cNvPr id="3" name="TextBox 2">
            <a:extLst>
              <a:ext uri="{FF2B5EF4-FFF2-40B4-BE49-F238E27FC236}">
                <a16:creationId xmlns:a16="http://schemas.microsoft.com/office/drawing/2014/main" id="{8A365678-1421-CBF7-3C37-FEDCD040CD90}"/>
              </a:ext>
            </a:extLst>
          </p:cNvPr>
          <p:cNvSpPr txBox="1"/>
          <p:nvPr/>
        </p:nvSpPr>
        <p:spPr>
          <a:xfrm>
            <a:off x="279175" y="1587391"/>
            <a:ext cx="4663964" cy="2308324"/>
          </a:xfrm>
          <a:prstGeom prst="rect">
            <a:avLst/>
          </a:prstGeom>
          <a:noFill/>
        </p:spPr>
        <p:txBody>
          <a:bodyPr wrap="square">
            <a:spAutoFit/>
          </a:bodyPr>
          <a:lstStyle/>
          <a:p>
            <a:pPr indent="0" algn="l">
              <a:buNone/>
            </a:pPr>
            <a:r>
              <a:rPr lang="en-GB" sz="1200" b="1" i="0" dirty="0">
                <a:solidFill>
                  <a:srgbClr val="FFFFFF"/>
                </a:solidFill>
                <a:effectLst/>
              </a:rPr>
              <a:t>Barriers</a:t>
            </a:r>
          </a:p>
          <a:p>
            <a:pPr marL="342900" lvl="0" indent="-342900" algn="l">
              <a:buFont typeface="Arial" panose="020B0604020202020204" pitchFamily="34" charset="0"/>
              <a:buChar char="•"/>
            </a:pPr>
            <a:r>
              <a:rPr lang="en-GB" sz="1200" b="0" i="0" dirty="0">
                <a:solidFill>
                  <a:srgbClr val="FFFFFF"/>
                </a:solidFill>
                <a:effectLst/>
              </a:rPr>
              <a:t>Lack of time</a:t>
            </a:r>
          </a:p>
          <a:p>
            <a:pPr marL="342900" lvl="0" indent="-342900" algn="l">
              <a:buFont typeface="Arial" panose="020B0604020202020204" pitchFamily="34" charset="0"/>
              <a:buChar char="•"/>
            </a:pPr>
            <a:r>
              <a:rPr lang="en-GB" sz="1200" b="0" i="0" dirty="0">
                <a:solidFill>
                  <a:srgbClr val="FFFFFF"/>
                </a:solidFill>
                <a:effectLst/>
              </a:rPr>
              <a:t>Cost</a:t>
            </a:r>
          </a:p>
          <a:p>
            <a:pPr marL="342900" lvl="0" indent="-342900" algn="l">
              <a:buFont typeface="Arial" panose="020B0604020202020204" pitchFamily="34" charset="0"/>
              <a:buChar char="•"/>
            </a:pPr>
            <a:r>
              <a:rPr lang="en-GB" sz="1200" b="0" i="0" dirty="0">
                <a:solidFill>
                  <a:srgbClr val="FFFFFF"/>
                </a:solidFill>
                <a:effectLst/>
              </a:rPr>
              <a:t>Low motivation</a:t>
            </a:r>
          </a:p>
          <a:p>
            <a:pPr marL="342900" lvl="0" indent="-342900" algn="l">
              <a:buFont typeface="Arial" panose="020B0604020202020204" pitchFamily="34" charset="0"/>
              <a:buChar char="•"/>
            </a:pPr>
            <a:r>
              <a:rPr lang="en-GB" sz="1200" b="0" i="0" dirty="0">
                <a:solidFill>
                  <a:srgbClr val="FFFFFF"/>
                </a:solidFill>
                <a:effectLst/>
              </a:rPr>
              <a:t>Lack of confidence</a:t>
            </a:r>
          </a:p>
          <a:p>
            <a:pPr marL="342900" lvl="0" indent="-342900" algn="l">
              <a:buFont typeface="Arial" panose="020B0604020202020204" pitchFamily="34" charset="0"/>
              <a:buChar char="•"/>
            </a:pPr>
            <a:r>
              <a:rPr lang="en-GB" sz="1200" b="0" i="0" dirty="0">
                <a:solidFill>
                  <a:srgbClr val="FFFFFF"/>
                </a:solidFill>
                <a:effectLst/>
              </a:rPr>
              <a:t>Poor access to facilities</a:t>
            </a:r>
          </a:p>
          <a:p>
            <a:pPr indent="0" algn="l">
              <a:buNone/>
            </a:pPr>
            <a:r>
              <a:rPr lang="en-GB" sz="1200" b="1" i="0" dirty="0">
                <a:solidFill>
                  <a:srgbClr val="FFFFFF"/>
                </a:solidFill>
                <a:effectLst/>
              </a:rPr>
              <a:t>Solutions</a:t>
            </a:r>
          </a:p>
          <a:p>
            <a:pPr marL="342900" lvl="0" indent="-342900" algn="l">
              <a:buFont typeface="Arial" panose="020B0604020202020204" pitchFamily="34" charset="0"/>
              <a:buChar char="•"/>
            </a:pPr>
            <a:r>
              <a:rPr lang="en-GB" sz="1200" b="0" i="0" dirty="0">
                <a:solidFill>
                  <a:srgbClr val="FFFFFF"/>
                </a:solidFill>
                <a:effectLst/>
              </a:rPr>
              <a:t>Free community activities</a:t>
            </a:r>
          </a:p>
          <a:p>
            <a:pPr marL="342900" lvl="0" indent="-342900" algn="l">
              <a:buFont typeface="Arial" panose="020B0604020202020204" pitchFamily="34" charset="0"/>
              <a:buChar char="•"/>
            </a:pPr>
            <a:r>
              <a:rPr lang="en-GB" sz="1200" b="0" i="0" dirty="0">
                <a:solidFill>
                  <a:srgbClr val="FFFFFF"/>
                </a:solidFill>
                <a:effectLst/>
              </a:rPr>
              <a:t>Flexible session times</a:t>
            </a:r>
          </a:p>
          <a:p>
            <a:pPr marL="342900" lvl="0" indent="-342900" algn="l">
              <a:buFont typeface="Arial" panose="020B0604020202020204" pitchFamily="34" charset="0"/>
              <a:buChar char="•"/>
            </a:pPr>
            <a:r>
              <a:rPr lang="en-GB" sz="1200" b="0" i="0" dirty="0">
                <a:solidFill>
                  <a:srgbClr val="FFFFFF"/>
                </a:solidFill>
                <a:effectLst/>
              </a:rPr>
              <a:t>Buddy system</a:t>
            </a:r>
          </a:p>
          <a:p>
            <a:pPr marL="342900" lvl="0" indent="-342900" algn="l">
              <a:buFont typeface="Arial" panose="020B0604020202020204" pitchFamily="34" charset="0"/>
              <a:buChar char="•"/>
            </a:pPr>
            <a:r>
              <a:rPr lang="en-GB" sz="1200" b="0" i="0" dirty="0">
                <a:solidFill>
                  <a:srgbClr val="FFFFFF"/>
                </a:solidFill>
                <a:effectLst/>
              </a:rPr>
              <a:t>Local venues</a:t>
            </a:r>
          </a:p>
          <a:p>
            <a:pPr marL="342900" lvl="0" indent="-342900" algn="l">
              <a:buFont typeface="Arial" panose="020B0604020202020204" pitchFamily="34" charset="0"/>
              <a:buChar char="•"/>
            </a:pPr>
            <a:r>
              <a:rPr lang="en-GB" sz="1200" b="0" i="0" dirty="0">
                <a:solidFill>
                  <a:srgbClr val="FFFFFF"/>
                </a:solidFill>
                <a:effectLst/>
              </a:rPr>
              <a:t>Positive group support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g3f011c7a729_0_0"/>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dirty="0">
                <a:latin typeface="Times New Roman"/>
                <a:ea typeface="Times New Roman"/>
                <a:cs typeface="Times New Roman"/>
                <a:sym typeface="Times New Roman"/>
              </a:rPr>
              <a:t>TA</a:t>
            </a:r>
            <a:r>
              <a:rPr lang="en-GB" sz="3300" dirty="0">
                <a:latin typeface="Times New Roman"/>
                <a:ea typeface="Times New Roman"/>
                <a:cs typeface="Times New Roman"/>
                <a:sym typeface="Times New Roman"/>
              </a:rPr>
              <a:t>SK</a:t>
            </a:r>
            <a:r>
              <a:rPr lang="en" sz="3300" dirty="0">
                <a:latin typeface="Times New Roman"/>
                <a:ea typeface="Times New Roman"/>
                <a:cs typeface="Times New Roman"/>
                <a:sym typeface="Times New Roman"/>
              </a:rPr>
              <a:t> 3 BENEFITS AND CHALLENGES: EVALUATION, PARTNERSHIPS &amp; POSTER</a:t>
            </a:r>
            <a:endParaRPr sz="3300" dirty="0">
              <a:latin typeface="Times New Roman"/>
              <a:ea typeface="Times New Roman"/>
              <a:cs typeface="Times New Roman"/>
              <a:sym typeface="Times New Roman"/>
            </a:endParaRPr>
          </a:p>
        </p:txBody>
      </p:sp>
      <p:pic>
        <p:nvPicPr>
          <p:cNvPr id="346" name="Google Shape;346;g3f011c7a729_0_0"/>
          <p:cNvPicPr preferRelativeResize="0"/>
          <p:nvPr/>
        </p:nvPicPr>
        <p:blipFill rotWithShape="1">
          <a:blip r:embed="rId3">
            <a:alphaModFix/>
          </a:blip>
          <a:srcRect t="7805" b="8175"/>
          <a:stretch/>
        </p:blipFill>
        <p:spPr>
          <a:xfrm>
            <a:off x="3650401" y="1186931"/>
            <a:ext cx="5341199" cy="3196897"/>
          </a:xfrm>
          <a:prstGeom prst="rect">
            <a:avLst/>
          </a:prstGeom>
          <a:noFill/>
          <a:ln>
            <a:noFill/>
          </a:ln>
        </p:spPr>
      </p:pic>
      <p:sp>
        <p:nvSpPr>
          <p:cNvPr id="347" name="Google Shape;347;g3f011c7a729_0_0"/>
          <p:cNvSpPr txBox="1"/>
          <p:nvPr/>
        </p:nvSpPr>
        <p:spPr>
          <a:xfrm>
            <a:off x="5493600" y="4313621"/>
            <a:ext cx="3265800" cy="829878"/>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900" dirty="0">
                <a:solidFill>
                  <a:schemeClr val="lt1"/>
                </a:solidFill>
                <a:latin typeface="Times New Roman"/>
                <a:ea typeface="Times New Roman"/>
                <a:cs typeface="Times New Roman"/>
                <a:sym typeface="Times New Roman"/>
              </a:rPr>
              <a:t> (Source: Self developed).</a:t>
            </a:r>
            <a:endParaRPr dirty="0"/>
          </a:p>
        </p:txBody>
      </p:sp>
      <p:sp>
        <p:nvSpPr>
          <p:cNvPr id="3" name="TextBox 2">
            <a:extLst>
              <a:ext uri="{FF2B5EF4-FFF2-40B4-BE49-F238E27FC236}">
                <a16:creationId xmlns:a16="http://schemas.microsoft.com/office/drawing/2014/main" id="{22F2F694-DE65-5166-0143-74F87994C0FB}"/>
              </a:ext>
            </a:extLst>
          </p:cNvPr>
          <p:cNvSpPr txBox="1"/>
          <p:nvPr/>
        </p:nvSpPr>
        <p:spPr>
          <a:xfrm>
            <a:off x="152400" y="1308000"/>
            <a:ext cx="4663964" cy="3600986"/>
          </a:xfrm>
          <a:prstGeom prst="rect">
            <a:avLst/>
          </a:prstGeom>
          <a:noFill/>
        </p:spPr>
        <p:txBody>
          <a:bodyPr wrap="square">
            <a:spAutoFit/>
          </a:bodyPr>
          <a:lstStyle/>
          <a:p>
            <a:pPr indent="0" algn="l">
              <a:buNone/>
            </a:pPr>
            <a:r>
              <a:rPr lang="en-GB" sz="1200" b="1" i="0" dirty="0">
                <a:solidFill>
                  <a:srgbClr val="FFFFFF"/>
                </a:solidFill>
                <a:effectLst/>
              </a:rPr>
              <a:t>Process Evaluation</a:t>
            </a:r>
          </a:p>
          <a:p>
            <a:pPr marL="342900" lvl="0" indent="-342900" algn="l">
              <a:buFont typeface="Arial" panose="020B0604020202020204" pitchFamily="34" charset="0"/>
              <a:buChar char="•"/>
            </a:pPr>
            <a:r>
              <a:rPr lang="en-GB" sz="1200" b="0" i="0" dirty="0">
                <a:solidFill>
                  <a:srgbClr val="FFFFFF"/>
                </a:solidFill>
                <a:effectLst/>
              </a:rPr>
              <a:t>Attendance records</a:t>
            </a:r>
          </a:p>
          <a:p>
            <a:pPr marL="342900" lvl="0" indent="-342900" algn="l">
              <a:buFont typeface="Arial" panose="020B0604020202020204" pitchFamily="34" charset="0"/>
              <a:buChar char="•"/>
            </a:pPr>
            <a:r>
              <a:rPr lang="en-GB" sz="1200" b="0" i="0" dirty="0">
                <a:solidFill>
                  <a:srgbClr val="FFFFFF"/>
                </a:solidFill>
                <a:effectLst/>
              </a:rPr>
              <a:t>Participant feedback</a:t>
            </a:r>
          </a:p>
          <a:p>
            <a:pPr marL="342900" lvl="0" indent="-342900" algn="l">
              <a:buFont typeface="Arial" panose="020B0604020202020204" pitchFamily="34" charset="0"/>
              <a:buChar char="•"/>
            </a:pPr>
            <a:r>
              <a:rPr lang="en-GB" sz="1200" b="0" i="0" dirty="0">
                <a:solidFill>
                  <a:srgbClr val="FFFFFF"/>
                </a:solidFill>
                <a:effectLst/>
              </a:rPr>
              <a:t>Session completion rates</a:t>
            </a:r>
          </a:p>
          <a:p>
            <a:pPr indent="0" algn="l">
              <a:buNone/>
            </a:pPr>
            <a:r>
              <a:rPr lang="en-GB" sz="1200" b="1" i="0" dirty="0">
                <a:solidFill>
                  <a:srgbClr val="FFFFFF"/>
                </a:solidFill>
                <a:effectLst/>
              </a:rPr>
              <a:t>Outcome Evaluation</a:t>
            </a:r>
          </a:p>
          <a:p>
            <a:pPr marL="342900" lvl="0" indent="-342900" algn="l">
              <a:buFont typeface="Arial" panose="020B0604020202020204" pitchFamily="34" charset="0"/>
              <a:buChar char="•"/>
            </a:pPr>
            <a:r>
              <a:rPr lang="en-GB" sz="1200" b="0" i="0" dirty="0">
                <a:solidFill>
                  <a:srgbClr val="FFFFFF"/>
                </a:solidFill>
                <a:effectLst/>
              </a:rPr>
              <a:t>Physical activity questionnaires</a:t>
            </a:r>
          </a:p>
          <a:p>
            <a:pPr marL="342900" lvl="0" indent="-342900" algn="l">
              <a:buFont typeface="Arial" panose="020B0604020202020204" pitchFamily="34" charset="0"/>
              <a:buChar char="•"/>
            </a:pPr>
            <a:r>
              <a:rPr lang="en-GB" sz="1200" b="0" i="0" dirty="0">
                <a:solidFill>
                  <a:srgbClr val="FFFFFF"/>
                </a:solidFill>
                <a:effectLst/>
              </a:rPr>
              <a:t>Step counts</a:t>
            </a:r>
          </a:p>
          <a:p>
            <a:pPr marL="342900" lvl="0" indent="-342900" algn="l">
              <a:buFont typeface="Arial" panose="020B0604020202020204" pitchFamily="34" charset="0"/>
              <a:buChar char="•"/>
            </a:pPr>
            <a:r>
              <a:rPr lang="en-GB" sz="1200" b="0" i="0" dirty="0">
                <a:solidFill>
                  <a:srgbClr val="FFFFFF"/>
                </a:solidFill>
                <a:effectLst/>
              </a:rPr>
              <a:t>Knowledge assessment</a:t>
            </a:r>
          </a:p>
          <a:p>
            <a:pPr indent="0" algn="l">
              <a:buNone/>
            </a:pPr>
            <a:r>
              <a:rPr lang="en-GB" sz="1200" b="1" i="0" dirty="0">
                <a:solidFill>
                  <a:srgbClr val="FFFFFF"/>
                </a:solidFill>
                <a:effectLst/>
              </a:rPr>
              <a:t>Impact Evaluation</a:t>
            </a:r>
          </a:p>
          <a:p>
            <a:pPr marL="342900" lvl="0" indent="-342900" algn="l">
              <a:buFont typeface="Arial" panose="020B0604020202020204" pitchFamily="34" charset="0"/>
              <a:buChar char="•"/>
            </a:pPr>
            <a:r>
              <a:rPr lang="en-GB" sz="1200" b="0" i="0" dirty="0">
                <a:solidFill>
                  <a:srgbClr val="FFFFFF"/>
                </a:solidFill>
                <a:effectLst/>
              </a:rPr>
              <a:t>Sustained activity after 3 months</a:t>
            </a:r>
          </a:p>
          <a:p>
            <a:pPr marL="342900" lvl="0" indent="-342900" algn="l">
              <a:buFont typeface="Arial" panose="020B0604020202020204" pitchFamily="34" charset="0"/>
              <a:buChar char="•"/>
            </a:pPr>
            <a:r>
              <a:rPr lang="en-GB" sz="1200" b="0" i="0" dirty="0">
                <a:solidFill>
                  <a:srgbClr val="FFFFFF"/>
                </a:solidFill>
                <a:effectLst/>
              </a:rPr>
              <a:t>Improved wellbeing</a:t>
            </a:r>
          </a:p>
          <a:p>
            <a:pPr marL="342900" lvl="0" indent="-342900" algn="l">
              <a:buFont typeface="Arial" panose="020B0604020202020204" pitchFamily="34" charset="0"/>
              <a:buChar char="•"/>
            </a:pPr>
            <a:r>
              <a:rPr lang="en-GB" sz="1200" b="0" i="0" dirty="0">
                <a:solidFill>
                  <a:srgbClr val="FFFFFF"/>
                </a:solidFill>
                <a:effectLst/>
              </a:rPr>
              <a:t>Increased community participation</a:t>
            </a:r>
          </a:p>
          <a:p>
            <a:pPr indent="0" algn="l">
              <a:buNone/>
            </a:pPr>
            <a:r>
              <a:rPr lang="en-GB" sz="1200" b="1" i="0" dirty="0">
                <a:solidFill>
                  <a:srgbClr val="FFFFFF"/>
                </a:solidFill>
                <a:effectLst/>
              </a:rPr>
              <a:t>Partners</a:t>
            </a:r>
          </a:p>
          <a:p>
            <a:pPr marL="342900" lvl="0" indent="-342900" algn="l">
              <a:buFont typeface="Arial" panose="020B0604020202020204" pitchFamily="34" charset="0"/>
              <a:buChar char="•"/>
            </a:pPr>
            <a:r>
              <a:rPr lang="en-GB" sz="1200" b="0" i="0" dirty="0">
                <a:solidFill>
                  <a:srgbClr val="FFFFFF"/>
                </a:solidFill>
                <a:effectLst/>
              </a:rPr>
              <a:t>NHS Better Health</a:t>
            </a:r>
          </a:p>
          <a:p>
            <a:pPr marL="342900" lvl="0" indent="-342900" algn="l">
              <a:buFont typeface="Arial" panose="020B0604020202020204" pitchFamily="34" charset="0"/>
              <a:buChar char="•"/>
            </a:pPr>
            <a:r>
              <a:rPr lang="en-GB" sz="1200" b="0" i="0" dirty="0">
                <a:solidFill>
                  <a:srgbClr val="FFFFFF"/>
                </a:solidFill>
                <a:effectLst/>
              </a:rPr>
              <a:t>Sport England</a:t>
            </a:r>
          </a:p>
          <a:p>
            <a:pPr marL="342900" lvl="0" indent="-342900" algn="l">
              <a:buFont typeface="Arial" panose="020B0604020202020204" pitchFamily="34" charset="0"/>
              <a:buChar char="•"/>
            </a:pPr>
            <a:r>
              <a:rPr lang="en-GB" sz="1200" b="0" i="0" dirty="0">
                <a:solidFill>
                  <a:srgbClr val="FFFFFF"/>
                </a:solidFill>
                <a:effectLst/>
              </a:rPr>
              <a:t>Local Council</a:t>
            </a:r>
          </a:p>
          <a:p>
            <a:pPr marL="342900" lvl="0" indent="-342900" algn="l">
              <a:buFont typeface="Arial" panose="020B0604020202020204" pitchFamily="34" charset="0"/>
              <a:buChar char="•"/>
            </a:pPr>
            <a:r>
              <a:rPr lang="en-GB" sz="1200" b="0" i="0" dirty="0">
                <a:solidFill>
                  <a:srgbClr val="FFFFFF"/>
                </a:solidFill>
                <a:effectLst/>
              </a:rPr>
              <a:t>GP Practices</a:t>
            </a:r>
          </a:p>
          <a:p>
            <a:pPr marL="342900" lvl="0" indent="-342900" algn="l">
              <a:buFont typeface="Arial" panose="020B0604020202020204" pitchFamily="34" charset="0"/>
              <a:buChar char="•"/>
            </a:pPr>
            <a:r>
              <a:rPr lang="en-GB" sz="1200" b="0" i="0" dirty="0">
                <a:solidFill>
                  <a:srgbClr val="FFFFFF"/>
                </a:solidFill>
                <a:effectLst/>
              </a:rPr>
              <a:t>Community Centres</a:t>
            </a:r>
          </a:p>
          <a:p>
            <a:pPr marL="342900" lvl="0" indent="-342900" algn="l">
              <a:buFont typeface="Arial" panose="020B0604020202020204" pitchFamily="34" charset="0"/>
              <a:buChar char="•"/>
            </a:pPr>
            <a:r>
              <a:rPr lang="en-GB" sz="1200" b="0" i="0" dirty="0">
                <a:solidFill>
                  <a:srgbClr val="FFFFFF"/>
                </a:solidFill>
                <a:effectLst/>
              </a:rPr>
              <a:t>Active Partnerships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sp>
        <p:nvSpPr>
          <p:cNvPr id="352" name="Google Shape;352;g3f011c7a729_0_5"/>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CONCLUSION</a:t>
            </a:r>
            <a:endParaRPr sz="3300">
              <a:latin typeface="Times New Roman"/>
              <a:ea typeface="Times New Roman"/>
              <a:cs typeface="Times New Roman"/>
              <a:sym typeface="Times New Roman"/>
            </a:endParaRPr>
          </a:p>
        </p:txBody>
      </p:sp>
      <p:pic>
        <p:nvPicPr>
          <p:cNvPr id="354" name="Google Shape;354;g3f011c7a729_0_5"/>
          <p:cNvPicPr preferRelativeResize="0"/>
          <p:nvPr/>
        </p:nvPicPr>
        <p:blipFill rotWithShape="1">
          <a:blip r:embed="rId3">
            <a:alphaModFix/>
          </a:blip>
          <a:srcRect t="11659" b="16197"/>
          <a:stretch/>
        </p:blipFill>
        <p:spPr>
          <a:xfrm>
            <a:off x="5187600" y="1468550"/>
            <a:ext cx="3816850" cy="2753725"/>
          </a:xfrm>
          <a:prstGeom prst="rect">
            <a:avLst/>
          </a:prstGeom>
          <a:noFill/>
          <a:ln>
            <a:noFill/>
          </a:ln>
        </p:spPr>
      </p:pic>
      <p:sp>
        <p:nvSpPr>
          <p:cNvPr id="355" name="Google Shape;355;g3f011c7a729_0_5"/>
          <p:cNvSpPr txBox="1"/>
          <p:nvPr/>
        </p:nvSpPr>
        <p:spPr>
          <a:xfrm>
            <a:off x="5463125" y="4382825"/>
            <a:ext cx="3265800" cy="7056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900" dirty="0">
                <a:solidFill>
                  <a:schemeClr val="lt1"/>
                </a:solidFill>
                <a:latin typeface="Times New Roman"/>
                <a:ea typeface="Times New Roman"/>
                <a:cs typeface="Times New Roman"/>
                <a:sym typeface="Times New Roman"/>
              </a:rPr>
              <a:t> (Source: Self developed).</a:t>
            </a:r>
            <a:endParaRPr dirty="0"/>
          </a:p>
        </p:txBody>
      </p:sp>
      <p:sp>
        <p:nvSpPr>
          <p:cNvPr id="3" name="TextBox 2">
            <a:extLst>
              <a:ext uri="{FF2B5EF4-FFF2-40B4-BE49-F238E27FC236}">
                <a16:creationId xmlns:a16="http://schemas.microsoft.com/office/drawing/2014/main" id="{A414A217-9AB2-186D-8EAA-8FE1A902C519}"/>
              </a:ext>
            </a:extLst>
          </p:cNvPr>
          <p:cNvSpPr txBox="1"/>
          <p:nvPr/>
        </p:nvSpPr>
        <p:spPr>
          <a:xfrm>
            <a:off x="0" y="1175287"/>
            <a:ext cx="4663964" cy="3046988"/>
          </a:xfrm>
          <a:prstGeom prst="rect">
            <a:avLst/>
          </a:prstGeom>
          <a:noFill/>
        </p:spPr>
        <p:txBody>
          <a:bodyPr wrap="square">
            <a:spAutoFit/>
          </a:bodyPr>
          <a:lstStyle/>
          <a:p>
            <a:pPr marL="342900" lvl="0" indent="-342900">
              <a:buFont typeface="Arial" panose="020B0604020202020204" pitchFamily="34" charset="0"/>
              <a:buChar char="•"/>
            </a:pPr>
            <a:r>
              <a:rPr lang="en-GB" sz="1200" b="0" i="0" dirty="0">
                <a:solidFill>
                  <a:srgbClr val="FFFFFF"/>
                </a:solidFill>
                <a:effectLst/>
              </a:rPr>
              <a:t>Physical activity is essential for improving </a:t>
            </a:r>
            <a:r>
              <a:rPr lang="en-GB" sz="1200" b="1" i="0" dirty="0">
                <a:solidFill>
                  <a:srgbClr val="FFFFFF"/>
                </a:solidFill>
                <a:effectLst/>
              </a:rPr>
              <a:t>physical, mental, and social wellbeing</a:t>
            </a:r>
            <a:r>
              <a:rPr lang="en-GB" sz="1200" b="0" i="0" dirty="0">
                <a:solidFill>
                  <a:srgbClr val="FFFFFF"/>
                </a:solidFill>
                <a:effectLst/>
              </a:rPr>
              <a:t>.</a:t>
            </a:r>
          </a:p>
          <a:p>
            <a:pPr marL="342900" lvl="0" indent="-342900">
              <a:buFont typeface="Arial" panose="020B0604020202020204" pitchFamily="34" charset="0"/>
              <a:buChar char="•"/>
            </a:pPr>
            <a:r>
              <a:rPr lang="en-GB" sz="1200" b="0" i="0" dirty="0">
                <a:solidFill>
                  <a:srgbClr val="FFFFFF"/>
                </a:solidFill>
                <a:effectLst/>
              </a:rPr>
              <a:t>The </a:t>
            </a:r>
            <a:r>
              <a:rPr lang="en-GB" sz="1200" b="1" i="0" dirty="0">
                <a:solidFill>
                  <a:srgbClr val="FFFFFF"/>
                </a:solidFill>
                <a:effectLst/>
              </a:rPr>
              <a:t>Move Together, Live Better</a:t>
            </a:r>
            <a:r>
              <a:rPr lang="en-GB" sz="1200" b="0" i="0" dirty="0">
                <a:solidFill>
                  <a:srgbClr val="FFFFFF"/>
                </a:solidFill>
                <a:effectLst/>
              </a:rPr>
              <a:t> campaign promotes healthier lifestyles through an </a:t>
            </a:r>
            <a:r>
              <a:rPr lang="en-GB" sz="1200" b="1" i="0" dirty="0">
                <a:solidFill>
                  <a:srgbClr val="FFFFFF"/>
                </a:solidFill>
                <a:effectLst/>
              </a:rPr>
              <a:t>8-week community-based intervention</a:t>
            </a:r>
            <a:r>
              <a:rPr lang="en-GB" sz="1200" b="0" i="0" dirty="0">
                <a:solidFill>
                  <a:srgbClr val="FFFFFF"/>
                </a:solidFill>
                <a:effectLst/>
              </a:rPr>
              <a:t>.</a:t>
            </a:r>
          </a:p>
          <a:p>
            <a:pPr marL="342900" lvl="0" indent="-342900">
              <a:buFont typeface="Arial" panose="020B0604020202020204" pitchFamily="34" charset="0"/>
              <a:buChar char="•"/>
            </a:pPr>
            <a:r>
              <a:rPr lang="en-GB" sz="1200" b="0" i="0" dirty="0">
                <a:solidFill>
                  <a:srgbClr val="FFFFFF"/>
                </a:solidFill>
                <a:effectLst/>
              </a:rPr>
              <a:t>The programme uses </a:t>
            </a:r>
            <a:r>
              <a:rPr lang="en-GB" sz="1200" b="1" i="0" dirty="0">
                <a:solidFill>
                  <a:srgbClr val="FFFFFF"/>
                </a:solidFill>
                <a:effectLst/>
              </a:rPr>
              <a:t>behaviour change theories</a:t>
            </a:r>
            <a:r>
              <a:rPr lang="en-GB" sz="1200" b="0" i="0" dirty="0">
                <a:solidFill>
                  <a:srgbClr val="FFFFFF"/>
                </a:solidFill>
                <a:effectLst/>
              </a:rPr>
              <a:t> (HBM, COM-B, and </a:t>
            </a:r>
            <a:r>
              <a:rPr lang="en-GB" sz="1200" b="0" i="0" dirty="0" err="1">
                <a:solidFill>
                  <a:srgbClr val="FFFFFF"/>
                </a:solidFill>
                <a:effectLst/>
              </a:rPr>
              <a:t>Transtheoretical</a:t>
            </a:r>
            <a:r>
              <a:rPr lang="en-GB" sz="1200" b="0" i="0" dirty="0">
                <a:solidFill>
                  <a:srgbClr val="FFFFFF"/>
                </a:solidFill>
                <a:effectLst/>
              </a:rPr>
              <a:t> Model) to encourage long-term physical activity.</a:t>
            </a:r>
          </a:p>
          <a:p>
            <a:pPr marL="342900" lvl="0" indent="-342900">
              <a:buFont typeface="Arial" panose="020B0604020202020204" pitchFamily="34" charset="0"/>
              <a:buChar char="•"/>
            </a:pPr>
            <a:r>
              <a:rPr lang="en-GB" sz="1200" b="0" i="0" dirty="0">
                <a:solidFill>
                  <a:srgbClr val="FFFFFF"/>
                </a:solidFill>
                <a:effectLst/>
              </a:rPr>
              <a:t>Free, inclusive activities help </a:t>
            </a:r>
            <a:r>
              <a:rPr lang="en-GB" sz="1200" b="1" i="0" dirty="0">
                <a:solidFill>
                  <a:srgbClr val="FFFFFF"/>
                </a:solidFill>
                <a:effectLst/>
              </a:rPr>
              <a:t>reduce health inequalities</a:t>
            </a:r>
            <a:r>
              <a:rPr lang="en-GB" sz="1200" b="0" i="0" dirty="0">
                <a:solidFill>
                  <a:srgbClr val="FFFFFF"/>
                </a:solidFill>
                <a:effectLst/>
              </a:rPr>
              <a:t> and improve access to exercise.</a:t>
            </a:r>
          </a:p>
          <a:p>
            <a:pPr marL="342900" lvl="0" indent="-342900">
              <a:buFont typeface="Arial" panose="020B0604020202020204" pitchFamily="34" charset="0"/>
              <a:buChar char="•"/>
            </a:pPr>
            <a:r>
              <a:rPr lang="en-GB" sz="1200" b="0" i="0" dirty="0">
                <a:solidFill>
                  <a:srgbClr val="FFFFFF"/>
                </a:solidFill>
                <a:effectLst/>
              </a:rPr>
              <a:t>Collaboration with organisations such as the NHS, local councils, and community groups strengthens the campaign's impact.</a:t>
            </a:r>
          </a:p>
          <a:p>
            <a:pPr marL="342900" lvl="0" indent="-342900">
              <a:buFont typeface="Arial" panose="020B0604020202020204" pitchFamily="34" charset="0"/>
              <a:buChar char="•"/>
            </a:pPr>
            <a:r>
              <a:rPr lang="en-GB" sz="1200" b="0" i="0" dirty="0">
                <a:solidFill>
                  <a:srgbClr val="FFFFFF"/>
                </a:solidFill>
                <a:effectLst/>
              </a:rPr>
              <a:t>Regular evaluation through attendance, questionnaires, and feedback will measure the campaign's success and support sustainable behaviour change.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g3e9ff262551_0_67"/>
          <p:cNvSpPr txBox="1">
            <a:spLocks noGrp="1"/>
          </p:cNvSpPr>
          <p:nvPr>
            <p:ph type="title"/>
          </p:nvPr>
        </p:nvSpPr>
        <p:spPr>
          <a:xfrm>
            <a:off x="0" y="0"/>
            <a:ext cx="9144000" cy="1308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600"/>
              <a:buNone/>
            </a:pPr>
            <a:r>
              <a:rPr lang="en" sz="3300">
                <a:latin typeface="Times New Roman"/>
                <a:ea typeface="Times New Roman"/>
                <a:cs typeface="Times New Roman"/>
                <a:sym typeface="Times New Roman"/>
              </a:rPr>
              <a:t>Reference list</a:t>
            </a:r>
            <a:endParaRPr sz="3300">
              <a:latin typeface="Times New Roman"/>
              <a:ea typeface="Times New Roman"/>
              <a:cs typeface="Times New Roman"/>
              <a:sym typeface="Times New Roman"/>
            </a:endParaRPr>
          </a:p>
        </p:txBody>
      </p:sp>
      <p:sp>
        <p:nvSpPr>
          <p:cNvPr id="361" name="Google Shape;361;g3e9ff262551_0_67"/>
          <p:cNvSpPr txBox="1"/>
          <p:nvPr/>
        </p:nvSpPr>
        <p:spPr>
          <a:xfrm>
            <a:off x="14700" y="635000"/>
            <a:ext cx="9080400" cy="4508500"/>
          </a:xfrm>
          <a:prstGeom prst="rect">
            <a:avLst/>
          </a:prstGeom>
          <a:ln/>
        </p:spPr>
        <p:style>
          <a:lnRef idx="2">
            <a:schemeClr val="dk1">
              <a:shade val="15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Bantham</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A.,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Taverno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Ross, S.E.,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Sebastião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E. and Hall, G. (2020). Overcoming barriers to physical activity in underserved populations. Progress in Cardiovascular Diseases, [online] 64(1).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j.pcad.2020.11.002</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Bernard, E., Brewer, N.,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Prorok</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J.C., Kim, P.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Muscedere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 (2025). Community-based physical activity and nutrition interventions in low-income and/or rural older adults: A scoping review. The Journal of Frailty &amp; Aging, [online] 14(2), p.100034.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j.tjfa.2025.100034</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Bull, F.C.,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Al-Ansari</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S.S., Biddle, 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Borodulin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Buman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M.P.,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Cardon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G.,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Carty</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Chaput</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J.-P.,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Chastin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S., Chou, R., Dempsey, P.C.,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DiPietro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Ekelund</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U., Firth, J.,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Friedenreich</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C.M., Garcia, L.,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Gichu</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Jago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R.,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Katzmarzyk</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P.T. and Lambert, E. (2020). World health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organization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2020 guidelines on physical activity and sedentary behaviour. British Journal of Sports Medicine, [online] 54(24), pp.1451–1462.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/10.1136/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bjsports-2020-102955</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Candio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P., Meads, D., Hill, A.J.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Bojke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(2022). Does providing everyone with free-of-charge organised exercise opportunities work in public health? Health Policy, [online] 126(2), pp.129–142.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j.healthpol.2022.01.001</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Goethals, L., Barth, N.,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Hupin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Mulvey</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M.S., Roche, F.,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Gallopel-Morvan</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Bongue</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B. (2020). Social Marketing Interventions to Promote Physical Activity among 60 years and older: a Systematic Review of the Literature. BMC Public Health, [online] 20(1).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/10.1186/s12889-020-09386-x.</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Norm O'Reilly, Paras, C.,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Gierc</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Lithopoulos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A., Banerjee, A., Ferguson, L., Lee, E.-Y., Rhodes, R.E., Tremblay, M.S.,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Vanderloo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L. and Faulkner, G. (2024). Nostalgia-based marketing campaigns and sport participation. International journal of sports marketing &amp; sponsorship, [online] 25(3).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/10.1108/</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ijsms-07-2023-0141</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Peterman, J.E., Loy, S., Carlos, J., Arena, R. and Kaminsky, L.A. (2020). Increasing physical activity in the community setting. Progress in Cardiovascular Diseases, [online] 64.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j.pcad.2020.10.008</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Saito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Tanaka, A.,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Tajima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T., Ito, T.,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Aihara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Nakano</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K.,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Kamada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Inoue, S.,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Miyachi</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M., Lee, I-Min. and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Oguma</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 Y. (2021). A community-wide intervention to promote physical activity: A five-year quasi-experimental study. Preventive Medicine, [online] 150, p.106708.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j.ypmed.2021.106708</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Yen, D., Cohen, G., Wei, L. and Asaad, Y. (2022). Towards a framework of healthy aging practices. Journal of Business Research, [online] 142, pp.176–187. </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doi:https</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doi.org</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/10.1016/</a:t>
            </a:r>
            <a:r>
              <a:rPr lang="en-GB" sz="900" b="0" i="0" u="none" strike="noStrike" cap="none" dirty="0" err="1">
                <a:solidFill>
                  <a:schemeClr val="lt1"/>
                </a:solidFill>
                <a:latin typeface="Arial" panose="020B0604020202020204" pitchFamily="34" charset="0"/>
                <a:ea typeface="Times New Roman"/>
                <a:cs typeface="Arial" panose="020B0604020202020204" pitchFamily="34" charset="0"/>
                <a:sym typeface="Times New Roman"/>
              </a:rPr>
              <a:t>j.jbusres.2021.12.026</a:t>
            </a:r>
            <a:r>
              <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Office for Health Improvement and Disparities (OHID). (2024). </a:t>
            </a:r>
            <a:r>
              <a:rPr lang="en-GB" sz="900" b="0" i="1" dirty="0">
                <a:solidFill>
                  <a:srgbClr val="FFFFFF"/>
                </a:solidFill>
                <a:effectLst/>
                <a:latin typeface="Arial" panose="020B0604020202020204" pitchFamily="34" charset="0"/>
                <a:cs typeface="Arial" panose="020B0604020202020204" pitchFamily="34" charset="0"/>
              </a:rPr>
              <a:t>Physical Activity Profiles.</a:t>
            </a:r>
            <a:endParaRPr lang="en-GB" sz="900" b="0" i="0" dirty="0">
              <a:solidFill>
                <a:srgbClr val="FFFFFF"/>
              </a:solidFill>
              <a:effectLst/>
              <a:latin typeface="Arial" panose="020B0604020202020204" pitchFamily="34" charset="0"/>
              <a:cs typeface="Arial" panose="020B0604020202020204" pitchFamily="34" charset="0"/>
            </a:endParaRP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NHS. (2023). </a:t>
            </a:r>
            <a:r>
              <a:rPr lang="en-GB" sz="900" b="0" i="1" dirty="0">
                <a:solidFill>
                  <a:srgbClr val="FFFFFF"/>
                </a:solidFill>
                <a:effectLst/>
                <a:latin typeface="Arial" panose="020B0604020202020204" pitchFamily="34" charset="0"/>
                <a:cs typeface="Arial" panose="020B0604020202020204" pitchFamily="34" charset="0"/>
              </a:rPr>
              <a:t>Physical Activity Guidelines for Adults.</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World Health </a:t>
            </a:r>
            <a:r>
              <a:rPr lang="en-GB" sz="900" b="0" i="0" dirty="0" err="1">
                <a:solidFill>
                  <a:srgbClr val="FFFFFF"/>
                </a:solidFill>
                <a:effectLst/>
                <a:latin typeface="Arial" panose="020B0604020202020204" pitchFamily="34" charset="0"/>
                <a:cs typeface="Arial" panose="020B0604020202020204" pitchFamily="34" charset="0"/>
              </a:rPr>
              <a:t>Organization</a:t>
            </a:r>
            <a:r>
              <a:rPr lang="en-GB" sz="900" b="0" i="0" u="none" strike="noStrike" dirty="0">
                <a:solidFill>
                  <a:srgbClr val="FFFFFF"/>
                </a:solidFill>
                <a:effectLst/>
                <a:latin typeface="Arial" panose="020B0604020202020204" pitchFamily="34" charset="0"/>
                <a:cs typeface="Arial" panose="020B0604020202020204" pitchFamily="34" charset="0"/>
              </a:rPr>
              <a:t>. (2022). </a:t>
            </a:r>
            <a:r>
              <a:rPr lang="en-GB" sz="900" b="0" i="1" dirty="0">
                <a:solidFill>
                  <a:srgbClr val="FFFFFF"/>
                </a:solidFill>
                <a:effectLst/>
                <a:latin typeface="Arial" panose="020B0604020202020204" pitchFamily="34" charset="0"/>
                <a:cs typeface="Arial" panose="020B0604020202020204" pitchFamily="34" charset="0"/>
              </a:rPr>
              <a:t>Global Status Report on Physical Activity.</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Office for Health Improvement and Disparities (2024). </a:t>
            </a:r>
            <a:r>
              <a:rPr lang="en-GB" sz="900" b="0" i="1" dirty="0">
                <a:solidFill>
                  <a:srgbClr val="FFFFFF"/>
                </a:solidFill>
                <a:effectLst/>
                <a:latin typeface="Arial" panose="020B0604020202020204" pitchFamily="34" charset="0"/>
                <a:cs typeface="Arial" panose="020B0604020202020204" pitchFamily="34" charset="0"/>
              </a:rPr>
              <a:t>Physical Activity Profiles</a:t>
            </a:r>
            <a:r>
              <a:rPr lang="en-GB" sz="900" b="0" i="0" u="none" strike="noStrike" dirty="0">
                <a:solidFill>
                  <a:srgbClr val="FFFFFF"/>
                </a:solidFill>
                <a:effectLst/>
                <a:latin typeface="Arial" panose="020B0604020202020204" pitchFamily="34" charset="0"/>
                <a:cs typeface="Arial" panose="020B0604020202020204" pitchFamily="34" charset="0"/>
              </a:rPr>
              <a:t>. London: Department of Health and Social Care.</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u="none" strike="noStrike" dirty="0">
                <a:solidFill>
                  <a:srgbClr val="FFFFFF"/>
                </a:solidFill>
                <a:effectLst/>
                <a:latin typeface="Arial" panose="020B0604020202020204" pitchFamily="34" charset="0"/>
                <a:cs typeface="Arial" panose="020B0604020202020204" pitchFamily="34" charset="0"/>
              </a:rPr>
              <a:t>Sport England (2024). </a:t>
            </a:r>
            <a:r>
              <a:rPr lang="en-GB" sz="900" b="0" i="1" dirty="0">
                <a:solidFill>
                  <a:srgbClr val="FFFFFF"/>
                </a:solidFill>
                <a:effectLst/>
                <a:latin typeface="Arial" panose="020B0604020202020204" pitchFamily="34" charset="0"/>
                <a:cs typeface="Arial" panose="020B0604020202020204" pitchFamily="34" charset="0"/>
              </a:rPr>
              <a:t>Active Lives Adult Survey 2023/24</a:t>
            </a:r>
            <a:r>
              <a:rPr lang="en-GB" sz="900" b="0" i="0" u="none" strike="noStrike" dirty="0">
                <a:solidFill>
                  <a:srgbClr val="FFFFFF"/>
                </a:solidFill>
                <a:effectLst/>
                <a:latin typeface="Arial" panose="020B0604020202020204" pitchFamily="34" charset="0"/>
                <a:cs typeface="Arial" panose="020B0604020202020204" pitchFamily="34" charset="0"/>
              </a:rPr>
              <a:t>. Loughborough: Sport England.</a:t>
            </a:r>
            <a:endParaRPr lang="en-GB" sz="900" b="0" i="1" dirty="0">
              <a:solidFill>
                <a:srgbClr val="FFFFFF"/>
              </a:solidFill>
              <a:effectLst/>
              <a:latin typeface="Arial" panose="020B0604020202020204" pitchFamily="34" charset="0"/>
              <a:cs typeface="Arial" panose="020B0604020202020204" pitchFamily="34" charset="0"/>
            </a:endParaRP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National Institute for Health and Care Excellence</a:t>
            </a:r>
            <a:r>
              <a:rPr lang="en-GB" sz="900" b="0" i="0" u="none" strike="noStrike" dirty="0">
                <a:solidFill>
                  <a:srgbClr val="FFFFFF"/>
                </a:solidFill>
                <a:effectLst/>
                <a:latin typeface="Arial" panose="020B0604020202020204" pitchFamily="34" charset="0"/>
                <a:cs typeface="Arial" panose="020B0604020202020204" pitchFamily="34" charset="0"/>
              </a:rPr>
              <a:t>. </a:t>
            </a:r>
            <a:r>
              <a:rPr lang="en-GB" sz="900" b="0" i="1" dirty="0">
                <a:solidFill>
                  <a:srgbClr val="FFFFFF"/>
                </a:solidFill>
                <a:effectLst/>
                <a:latin typeface="Arial" panose="020B0604020202020204" pitchFamily="34" charset="0"/>
                <a:cs typeface="Arial" panose="020B0604020202020204" pitchFamily="34" charset="0"/>
              </a:rPr>
              <a:t>Physical Activity Guidance (PH44).</a:t>
            </a:r>
          </a:p>
          <a:p>
            <a:pPr marL="457200" marR="0" lvl="0" indent="-292100" algn="just" rtl="0">
              <a:lnSpc>
                <a:spcPct val="100000"/>
              </a:lnSpc>
              <a:spcBef>
                <a:spcPts val="0"/>
              </a:spcBef>
              <a:spcAft>
                <a:spcPts val="0"/>
              </a:spcAft>
              <a:buClr>
                <a:schemeClr val="lt1"/>
              </a:buClr>
              <a:buSzPts val="1000"/>
              <a:buFont typeface="Times New Roman"/>
              <a:buChar char="●"/>
            </a:pPr>
            <a:r>
              <a:rPr lang="en-GB" sz="900" b="0" i="0" dirty="0">
                <a:solidFill>
                  <a:srgbClr val="FFFFFF"/>
                </a:solidFill>
                <a:effectLst/>
                <a:latin typeface="Arial" panose="020B0604020202020204" pitchFamily="34" charset="0"/>
                <a:cs typeface="Arial" panose="020B0604020202020204" pitchFamily="34" charset="0"/>
              </a:rPr>
              <a:t>Office for National Statistics</a:t>
            </a:r>
            <a:r>
              <a:rPr lang="en-GB" sz="900" b="0" i="0" u="none" strike="noStrike" dirty="0">
                <a:solidFill>
                  <a:srgbClr val="FFFFFF"/>
                </a:solidFill>
                <a:effectLst/>
                <a:latin typeface="Arial" panose="020B0604020202020204" pitchFamily="34" charset="0"/>
                <a:cs typeface="Arial" panose="020B0604020202020204" pitchFamily="34" charset="0"/>
              </a:rPr>
              <a:t>. Health and lifestyle statistics.</a:t>
            </a:r>
            <a:endParaRPr lang="en-GB" sz="900" b="0" i="0" u="none" strike="noStrike" cap="none" dirty="0">
              <a:solidFill>
                <a:schemeClr val="lt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2530</Words>
  <Application>Microsoft Office PowerPoint</Application>
  <PresentationFormat>On-screen Show (16:9)</PresentationFormat>
  <Paragraphs>203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Nunito</vt:lpstr>
      <vt:lpstr>Times New Roman</vt:lpstr>
      <vt:lpstr>Maven Pro</vt:lpstr>
      <vt:lpstr>Arial</vt:lpstr>
      <vt:lpstr>Momentum</vt:lpstr>
      <vt:lpstr>PowerPoint Presentation</vt:lpstr>
      <vt:lpstr>CAMPAIGN OVERVIEW &amp; AIM</vt:lpstr>
      <vt:lpstr>TASK 1 RATIONALE: RATIONALE FOR THE CAMPAIGN</vt:lpstr>
      <vt:lpstr>TASK 1 RATIONALE: SOCIAL DETERMINANTS &amp; HEALTH INEQUALITIES</vt:lpstr>
      <vt:lpstr>TASK 2 CAMPAIGN: EIGHT-WEEK PROGRAMME (WEEKS 1–4)</vt:lpstr>
      <vt:lpstr>TASK 2 CAMPAIGN: EIGHT-WEEK PROGRAMME (WEEKS 5–8)</vt:lpstr>
      <vt:lpstr>TASK 3 BENEFITS AND CHALLENGES: BENEFITS OF PHYSICAL ACTIVITY</vt:lpstr>
      <vt:lpstr>TASK 3 BENEFITS AND CHALLENGES: BEHAVIOUR CHANGE THEORIES</vt:lpstr>
      <vt:lpstr>TASK 3 BENEFITS AND CHALLENGES: CHALLENGES &amp; CAMPAIGN SOLUTIONS</vt:lpstr>
      <vt:lpstr>TASK 3 BENEFITS AND CHALLENGES: EVALUATION, PARTNERSHIPS &amp; POSTER</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cp:revision>
  <dcterms:modified xsi:type="dcterms:W3CDTF">2026-07-06T00:10:34Z</dcterms:modified>
</cp:coreProperties>
</file>