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media/image1.jpeg" ContentType="image/jpe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8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1pPr>
    <a:lvl2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8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2pPr>
    <a:lvl3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8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3pPr>
    <a:lvl4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8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4pPr>
    <a:lvl5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8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5pPr>
    <a:lvl6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8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6pPr>
    <a:lvl7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8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7pPr>
    <a:lvl8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8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8pPr>
    <a:lvl9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8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F5F0C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87CED4">
              <a:alpha val="2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254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5DC123">
              <a:alpha val="19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254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2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3632E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3632E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254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105381"/>
              <a:satOff val="14341"/>
              <a:lumOff val="10801"/>
            </a:schemeClr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254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105381"/>
              <a:satOff val="14341"/>
              <a:lumOff val="10801"/>
            </a:schemeClr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545761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77C83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77C83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17" name="Shape 117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/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12" name="Body Level One…"/>
          <p:cNvSpPr txBox="1"/>
          <p:nvPr>
            <p:ph type="body" sz="quarter" idx="1"/>
          </p:nvPr>
        </p:nvSpPr>
        <p:spPr>
          <a:xfrm>
            <a:off x="1270000" y="50292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Image"/>
          <p:cNvSpPr/>
          <p:nvPr>
            <p:ph type="pic" idx="13"/>
          </p:nvPr>
        </p:nvSpPr>
        <p:spPr>
          <a:xfrm>
            <a:off x="1600200" y="635000"/>
            <a:ext cx="9779000" cy="59182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21" name="Title Text"/>
          <p:cNvSpPr txBox="1"/>
          <p:nvPr>
            <p:ph type="title"/>
          </p:nvPr>
        </p:nvSpPr>
        <p:spPr>
          <a:xfrm>
            <a:off x="1270000" y="6718300"/>
            <a:ext cx="10464800" cy="14224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22" name="Body Level One…"/>
          <p:cNvSpPr txBox="1"/>
          <p:nvPr>
            <p:ph type="body" sz="quarter" idx="1"/>
          </p:nvPr>
        </p:nvSpPr>
        <p:spPr>
          <a:xfrm>
            <a:off x="1270000" y="8191500"/>
            <a:ext cx="10464800" cy="12192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Text"/>
          <p:cNvSpPr txBox="1"/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1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Image"/>
          <p:cNvSpPr/>
          <p:nvPr>
            <p:ph type="pic" sz="half" idx="13"/>
          </p:nvPr>
        </p:nvSpPr>
        <p:spPr>
          <a:xfrm>
            <a:off x="6718300" y="762000"/>
            <a:ext cx="5334000" cy="82423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39" name="Title Text"/>
          <p:cNvSpPr txBox="1"/>
          <p:nvPr>
            <p:ph type="title"/>
          </p:nvPr>
        </p:nvSpPr>
        <p:spPr>
          <a:xfrm>
            <a:off x="952500" y="762000"/>
            <a:ext cx="5334000" cy="40005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40" name="Body Level One…"/>
          <p:cNvSpPr txBox="1"/>
          <p:nvPr>
            <p:ph type="body" sz="quarter" idx="1"/>
          </p:nvPr>
        </p:nvSpPr>
        <p:spPr>
          <a:xfrm>
            <a:off x="952500" y="5003800"/>
            <a:ext cx="5334000" cy="4000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7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Image"/>
          <p:cNvSpPr/>
          <p:nvPr>
            <p:ph type="pic" sz="half" idx="13"/>
          </p:nvPr>
        </p:nvSpPr>
        <p:spPr>
          <a:xfrm>
            <a:off x="6718300" y="2590800"/>
            <a:ext cx="5334000" cy="62865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6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7" name="Body Level One…"/>
          <p:cNvSpPr txBox="1"/>
          <p:nvPr>
            <p:ph type="body" sz="half" idx="1"/>
          </p:nvPr>
        </p:nvSpPr>
        <p:spPr>
          <a:xfrm>
            <a:off x="952500" y="2590800"/>
            <a:ext cx="5334000" cy="6286500"/>
          </a:xfrm>
          <a:prstGeom prst="rect">
            <a:avLst/>
          </a:prstGeom>
        </p:spPr>
        <p:txBody>
          <a:bodyPr/>
          <a:lstStyle>
            <a:lvl1pPr marL="381000" indent="-381000">
              <a:spcBef>
                <a:spcPts val="3800"/>
              </a:spcBef>
              <a:defRPr sz="2800"/>
            </a:lvl1pPr>
            <a:lvl2pPr marL="762000" indent="-381000">
              <a:spcBef>
                <a:spcPts val="3800"/>
              </a:spcBef>
              <a:defRPr sz="2800"/>
            </a:lvl2pPr>
            <a:lvl3pPr marL="1143000" indent="-381000">
              <a:spcBef>
                <a:spcPts val="3800"/>
              </a:spcBef>
              <a:defRPr sz="2800"/>
            </a:lvl3pPr>
            <a:lvl4pPr marL="1524000" indent="-381000">
              <a:spcBef>
                <a:spcPts val="3800"/>
              </a:spcBef>
              <a:defRPr sz="2800"/>
            </a:lvl4pPr>
            <a:lvl5pPr marL="1905000" indent="-381000">
              <a:spcBef>
                <a:spcPts val="3800"/>
              </a:spcBef>
              <a:defRPr sz="2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Body Level One…"/>
          <p:cNvSpPr txBox="1"/>
          <p:nvPr>
            <p:ph type="body" idx="1"/>
          </p:nvPr>
        </p:nvSpPr>
        <p:spPr>
          <a:xfrm>
            <a:off x="952500" y="1270000"/>
            <a:ext cx="11099800" cy="7213600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Image"/>
          <p:cNvSpPr/>
          <p:nvPr>
            <p:ph type="pic" sz="quarter" idx="13"/>
          </p:nvPr>
        </p:nvSpPr>
        <p:spPr>
          <a:xfrm>
            <a:off x="6718300" y="5092700"/>
            <a:ext cx="5334000" cy="3898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4" name="Image"/>
          <p:cNvSpPr/>
          <p:nvPr>
            <p:ph type="pic" sz="quarter" idx="14"/>
          </p:nvPr>
        </p:nvSpPr>
        <p:spPr>
          <a:xfrm>
            <a:off x="6718300" y="762000"/>
            <a:ext cx="5334000" cy="3898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5" name="Image"/>
          <p:cNvSpPr/>
          <p:nvPr>
            <p:ph type="pic" sz="half" idx="15"/>
          </p:nvPr>
        </p:nvSpPr>
        <p:spPr>
          <a:xfrm>
            <a:off x="952500" y="762884"/>
            <a:ext cx="5334000" cy="8229601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6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Johnny Appleseed"/>
          <p:cNvSpPr txBox="1"/>
          <p:nvPr>
            <p:ph type="body" sz="quarter" idx="13"/>
          </p:nvPr>
        </p:nvSpPr>
        <p:spPr>
          <a:xfrm>
            <a:off x="1270000" y="6362700"/>
            <a:ext cx="10464800" cy="5334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b="1" sz="28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/>
            <a:r>
              <a:t>–Johnny Appleseed</a:t>
            </a:r>
          </a:p>
        </p:txBody>
      </p:sp>
      <p:sp>
        <p:nvSpPr>
          <p:cNvPr id="94" name="“Type a quote here.”"/>
          <p:cNvSpPr txBox="1"/>
          <p:nvPr>
            <p:ph type="body" sz="quarter" idx="14"/>
          </p:nvPr>
        </p:nvSpPr>
        <p:spPr>
          <a:xfrm>
            <a:off x="1270000" y="4254500"/>
            <a:ext cx="10464800" cy="7112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2400"/>
              </a:spcBef>
              <a:buSzTx/>
              <a:buNone/>
              <a:defRPr sz="4000"/>
            </a:lvl1pPr>
          </a:lstStyle>
          <a:p>
            <a:pPr/>
            <a:r>
              <a:t>“Type a quote here.”</a:t>
            </a:r>
          </a:p>
        </p:txBody>
      </p:sp>
      <p:sp>
        <p:nvSpPr>
          <p:cNvPr id="95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Image"/>
          <p:cNvSpPr/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03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lide Number"/>
          <p:cNvSpPr txBox="1"/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952500" y="406400"/>
            <a:ext cx="11099800" cy="21209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952500" y="2590800"/>
            <a:ext cx="11099800" cy="6286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6311798" y="9245599"/>
            <a:ext cx="368504" cy="381001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>
              <a:defRPr sz="1800"/>
            </a:lvl1pPr>
          </a:lstStyle>
          <a:p>
            <a:pPr/>
            <a:fld id="{86CB4B4D-7CA3-9044-876B-883B54F8677D}" type="slidenum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  <p:transition xmlns:p14="http://schemas.microsoft.com/office/powerpoint/2010/main" spd="med" advClick="1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9pPr>
    </p:titleStyle>
    <p:bodyStyle>
      <a:lvl1pPr marL="4572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8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1pPr>
      <a:lvl2pPr marL="9144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8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2pPr>
      <a:lvl3pPr marL="13716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8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3pPr>
      <a:lvl4pPr marL="18288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8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4pPr>
      <a:lvl5pPr marL="22860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8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5pPr>
      <a:lvl6pPr marL="27432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8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6pPr>
      <a:lvl7pPr marL="32004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8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7pPr>
      <a:lvl8pPr marL="36576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8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8pPr>
      <a:lvl9pPr marL="41148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38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9pPr>
    </p:bodyStyle>
    <p:otherStyle>
      <a:lvl1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NEW STADIUM"/>
          <p:cNvSpPr txBox="1"/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NEW STADIUM</a:t>
            </a:r>
          </a:p>
        </p:txBody>
      </p:sp>
      <p:sp>
        <p:nvSpPr>
          <p:cNvPr id="120" name="GLOBAL STUDENT CONFERENCE"/>
          <p:cNvSpPr txBox="1"/>
          <p:nvPr>
            <p:ph type="subTitle" sz="quarter" idx="1"/>
          </p:nvPr>
        </p:nvSpPr>
        <p:spPr>
          <a:xfrm>
            <a:off x="1270000" y="5035550"/>
            <a:ext cx="10464800" cy="1130300"/>
          </a:xfrm>
          <a:prstGeom prst="rect">
            <a:avLst/>
          </a:prstGeom>
        </p:spPr>
        <p:txBody>
          <a:bodyPr/>
          <a:lstStyle/>
          <a:p>
            <a:pPr/>
            <a:r>
              <a:t>GLOBAL STUDENT CONFERENCE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CARDIFF BLUE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CARDIFF BLUES</a:t>
            </a:r>
          </a:p>
        </p:txBody>
      </p:sp>
      <p:sp>
        <p:nvSpPr>
          <p:cNvPr id="123" name="CARDIFF ARMS PARK LEASE EXPIRES 2022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33756" indent="-333756" defTabSz="426466">
              <a:spcBef>
                <a:spcPts val="3000"/>
              </a:spcBef>
              <a:defRPr sz="2774"/>
            </a:pPr>
            <a:r>
              <a:t>CARDIFF ARMS PARK LEASE EXPIRES 2022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ARTIFICIAL PITCH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NEW 150 YEAR LEASE?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WRU CONTROL OF CAP?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REDEVELOPMENT OF CAP?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INDOOR ARENA?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ISSUES - CELTIC MANOR AND SWANSEA DEVELOPMENTS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OPTION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OPTIONS</a:t>
            </a:r>
          </a:p>
        </p:txBody>
      </p:sp>
      <p:sp>
        <p:nvSpPr>
          <p:cNvPr id="126" name="CARDIFF BAY?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292607" indent="-292607" defTabSz="373887">
              <a:spcBef>
                <a:spcPts val="2600"/>
              </a:spcBef>
              <a:defRPr sz="2432"/>
            </a:pPr>
            <a:r>
              <a:t>CARDIFF BAY?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SSE SWALEC STADIUM?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SPORT WALES?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DUMBALLS ROAD?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MOTORPOINT ARENA?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CARDIFF CITY STADIUM?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HENSOL? 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NANTGARW?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CAP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CAP</a:t>
            </a:r>
          </a:p>
        </p:txBody>
      </p:sp>
      <p:sp>
        <p:nvSpPr>
          <p:cNvPr id="129" name="OFFERED £8M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84047" indent="-384047" defTabSz="490727">
              <a:spcBef>
                <a:spcPts val="3500"/>
              </a:spcBef>
              <a:defRPr sz="3191"/>
            </a:pPr>
            <a:r>
              <a:t>OFFERED £8M</a:t>
            </a:r>
          </a:p>
          <a:p>
            <a:pPr marL="384047" indent="-384047" defTabSz="490727">
              <a:spcBef>
                <a:spcPts val="3500"/>
              </a:spcBef>
              <a:defRPr sz="3191"/>
            </a:pPr>
            <a:r>
              <a:t>PLANNING CONSENT FOR REDEVELOPMENT</a:t>
            </a:r>
          </a:p>
          <a:p>
            <a:pPr marL="384047" indent="-384047" defTabSz="490727">
              <a:spcBef>
                <a:spcPts val="3500"/>
              </a:spcBef>
              <a:defRPr sz="3191"/>
            </a:pPr>
            <a:r>
              <a:t>DEVELOPER PROFIT? </a:t>
            </a:r>
          </a:p>
          <a:p>
            <a:pPr marL="384047" indent="-384047" defTabSz="490727">
              <a:spcBef>
                <a:spcPts val="3500"/>
              </a:spcBef>
              <a:defRPr sz="3191"/>
            </a:pPr>
            <a:r>
              <a:t>MIDDLE EAST INVESTMENT?</a:t>
            </a:r>
          </a:p>
          <a:p>
            <a:pPr marL="384047" indent="-384047" defTabSz="490727">
              <a:spcBef>
                <a:spcPts val="3500"/>
              </a:spcBef>
              <a:defRPr sz="3191"/>
            </a:pPr>
            <a:r>
              <a:t>COSTS - STADIUM £30M  15K SEATER - INDOOR ARENA</a:t>
            </a:r>
          </a:p>
          <a:p>
            <a:pPr marL="384047" indent="-384047" defTabSz="490727">
              <a:spcBef>
                <a:spcPts val="3500"/>
              </a:spcBef>
              <a:defRPr sz="3191"/>
            </a:pPr>
            <a:r>
              <a:t>NEED FOR REGENERATION OF CENTRAL CARDIFF?</a:t>
            </a:r>
          </a:p>
          <a:p>
            <a:pPr marL="384047" indent="-384047" defTabSz="490727">
              <a:spcBef>
                <a:spcPts val="3500"/>
              </a:spcBef>
              <a:defRPr sz="3191"/>
            </a:pPr>
            <a:r>
              <a:t>MILLENNIUM STADIUM GATEWAY?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Gradient">
  <a:themeElements>
    <a:clrScheme name="Gradient">
      <a:dk1>
        <a:srgbClr val="FF0000"/>
      </a:dk1>
      <a:lt1>
        <a:srgbClr val="FFFFFF"/>
      </a:lt1>
      <a:dk2>
        <a:srgbClr val="53585F"/>
      </a:dk2>
      <a:lt2>
        <a:srgbClr val="DCDEE0"/>
      </a:lt2>
      <a:accent1>
        <a:srgbClr val="0065C1"/>
      </a:accent1>
      <a:accent2>
        <a:srgbClr val="189B1A"/>
      </a:accent2>
      <a:accent3>
        <a:srgbClr val="008C91"/>
      </a:accent3>
      <a:accent4>
        <a:srgbClr val="5747C1"/>
      </a:accent4>
      <a:accent5>
        <a:srgbClr val="971817"/>
      </a:accent5>
      <a:accent6>
        <a:srgbClr val="BC8027"/>
      </a:accent6>
      <a:hlink>
        <a:srgbClr val="0000FF"/>
      </a:hlink>
      <a:folHlink>
        <a:srgbClr val="FF00FF"/>
      </a:folHlink>
    </a:clrScheme>
    <a:fontScheme name="Gradient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Gradie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sx="100000" sy="100000" kx="0" ky="0" algn="b" rotWithShape="0" blurRad="76200" dist="0" dir="18900000">
              <a:srgbClr val="000000">
                <a:alpha val="80000"/>
              </a:srgbClr>
            </a:outerShdw>
          </a:effectLst>
        </a:effectStyle>
        <a:effectStyle>
          <a:effectLst>
            <a:outerShdw sx="100000" sy="100000" kx="0" ky="0" algn="b" rotWithShape="0" blurRad="76200" dist="0" dir="18900000">
              <a:srgbClr val="000000">
                <a:alpha val="80000"/>
              </a:srgbClr>
            </a:outerShdw>
          </a:effectLst>
        </a:effectStyle>
        <a:effectStyle>
          <a:effectLst>
            <a:outerShdw sx="100000" sy="100000" kx="0" ky="0" algn="b" rotWithShape="0" blurRad="76200" dist="0" dir="18900000">
              <a:srgbClr val="000000">
                <a:alpha val="8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adFill flip="none" rotWithShape="1">
          <a:gsLst>
            <a:gs pos="0">
              <a:schemeClr val="accent1"/>
            </a:gs>
            <a:gs pos="100000">
              <a:schemeClr val="accent1">
                <a:hueOff val="321133"/>
                <a:satOff val="-12043"/>
                <a:lumOff val="-7113"/>
              </a:schemeClr>
            </a:gs>
          </a:gsLst>
          <a:lin ang="5400000" scaled="0"/>
        </a:gradFill>
        <a:ln w="12700" cap="flat">
          <a:noFill/>
          <a:miter lim="400000"/>
        </a:ln>
        <a:effectLst>
          <a:outerShdw sx="100000" sy="100000" kx="0" ky="0" algn="b" rotWithShape="0" blurRad="76200" dist="0" dir="18900000">
            <a:srgbClr val="000000">
              <a:alpha val="8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FFFFFF"/>
            </a:solidFill>
            <a:effectLst>
              <a:outerShdw sx="100000" sy="100000" kx="0" ky="0" algn="b" rotWithShape="0" blurRad="25400" dist="23998" dir="2700000">
                <a:srgbClr val="000000">
                  <a:alpha val="31034"/>
                </a:srgbClr>
              </a:outerShdw>
            </a:effectLst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8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Gradient">
  <a:themeElements>
    <a:clrScheme name="Gradient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065C1"/>
      </a:accent1>
      <a:accent2>
        <a:srgbClr val="189B1A"/>
      </a:accent2>
      <a:accent3>
        <a:srgbClr val="008C91"/>
      </a:accent3>
      <a:accent4>
        <a:srgbClr val="5747C1"/>
      </a:accent4>
      <a:accent5>
        <a:srgbClr val="971817"/>
      </a:accent5>
      <a:accent6>
        <a:srgbClr val="BC8027"/>
      </a:accent6>
      <a:hlink>
        <a:srgbClr val="0000FF"/>
      </a:hlink>
      <a:folHlink>
        <a:srgbClr val="FF00FF"/>
      </a:folHlink>
    </a:clrScheme>
    <a:fontScheme name="Gradient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Gradie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sx="100000" sy="100000" kx="0" ky="0" algn="b" rotWithShape="0" blurRad="76200" dist="0" dir="18900000">
              <a:srgbClr val="000000">
                <a:alpha val="80000"/>
              </a:srgbClr>
            </a:outerShdw>
          </a:effectLst>
        </a:effectStyle>
        <a:effectStyle>
          <a:effectLst>
            <a:outerShdw sx="100000" sy="100000" kx="0" ky="0" algn="b" rotWithShape="0" blurRad="76200" dist="0" dir="18900000">
              <a:srgbClr val="000000">
                <a:alpha val="80000"/>
              </a:srgbClr>
            </a:outerShdw>
          </a:effectLst>
        </a:effectStyle>
        <a:effectStyle>
          <a:effectLst>
            <a:outerShdw sx="100000" sy="100000" kx="0" ky="0" algn="b" rotWithShape="0" blurRad="76200" dist="0" dir="18900000">
              <a:srgbClr val="000000">
                <a:alpha val="8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adFill flip="none" rotWithShape="1">
          <a:gsLst>
            <a:gs pos="0">
              <a:schemeClr val="accent1"/>
            </a:gs>
            <a:gs pos="100000">
              <a:schemeClr val="accent1">
                <a:hueOff val="321133"/>
                <a:satOff val="-12043"/>
                <a:lumOff val="-7113"/>
              </a:schemeClr>
            </a:gs>
          </a:gsLst>
          <a:lin ang="5400000" scaled="0"/>
        </a:gradFill>
        <a:ln w="12700" cap="flat">
          <a:noFill/>
          <a:miter lim="400000"/>
        </a:ln>
        <a:effectLst>
          <a:outerShdw sx="100000" sy="100000" kx="0" ky="0" algn="b" rotWithShape="0" blurRad="76200" dist="0" dir="18900000">
            <a:srgbClr val="000000">
              <a:alpha val="8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FFFFFF"/>
            </a:solidFill>
            <a:effectLst>
              <a:outerShdw sx="100000" sy="100000" kx="0" ky="0" algn="b" rotWithShape="0" blurRad="25400" dist="23998" dir="2700000">
                <a:srgbClr val="000000">
                  <a:alpha val="31034"/>
                </a:srgbClr>
              </a:outerShdw>
            </a:effectLst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8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