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9" r:id="rId1"/>
  </p:sldMasterIdLst>
  <p:sldIdLst>
    <p:sldId id="259" r:id="rId2"/>
    <p:sldId id="262" r:id="rId3"/>
    <p:sldId id="263" r:id="rId4"/>
    <p:sldId id="264" r:id="rId5"/>
    <p:sldId id="267" r:id="rId6"/>
    <p:sldId id="265" r:id="rId7"/>
    <p:sldId id="266" r:id="rId8"/>
    <p:sldId id="268" r:id="rId9"/>
    <p:sldId id="269" r:id="rId10"/>
    <p:sldId id="270" r:id="rId11"/>
    <p:sldId id="273" r:id="rId12"/>
    <p:sldId id="274" r:id="rId13"/>
    <p:sldId id="275" r:id="rId14"/>
    <p:sldId id="276" r:id="rId15"/>
    <p:sldId id="277" r:id="rId16"/>
    <p:sldId id="279" r:id="rId17"/>
    <p:sldId id="278" r:id="rId18"/>
  </p:sldIdLst>
  <p:sldSz cx="12192000" cy="6858000"/>
  <p:notesSz cx="6858000" cy="9144000"/>
  <p:defaultTextStyle>
    <a:defPPr>
      <a:defRPr lang="fi-FI"/>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381A20A-120B-495B-96E8-E948FD951029}" v="7956" dt="2019-10-15T16:14:40.329"/>
    <p1510:client id="{FDBDDB6D-A956-4A13-9F8E-CE8C425E9B36}" v="2137" dt="2019-10-15T18:35:56.1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41" d="100"/>
          <a:sy n="41" d="100"/>
        </p:scale>
        <p:origin x="312" y="4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10/25/2019</a:t>
            </a:fld>
            <a:endParaRPr lang="en-US"/>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3241357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332B432-ACDA-4023-A761-2BAB76577B62}" type="datetime1">
              <a:rPr lang="en-US" smtClean="0"/>
              <a:t>10/25/2019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5767683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10/25/2019</a:t>
            </a:fld>
            <a:endParaRPr lang="en-US"/>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364818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69186D26-FA5F-4637-B602-B7C2DC34CFD4}" type="datetime1">
              <a:rPr lang="en-US" smtClean="0"/>
              <a:t>10/25/2019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309645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A7F15D8-96D1-4781-BC50-CA8A088B2FE4}" type="datetime1">
              <a:rPr lang="en-US" smtClean="0"/>
              <a:t>10/25/2019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1396341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9A96C99-B8F8-4528-BD05-0E16E943DC09}" type="datetime1">
              <a:rPr lang="en-US" smtClean="0"/>
              <a:t>10/25/2019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5801229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10/25/2019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8591857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10/25/2019</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11991488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10/25/2019</a:t>
            </a:fld>
            <a:endParaRPr lang="en-US"/>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18479520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34F40B7-36AB-4376-BE14-EF7004D79BB9}" type="datetime1">
              <a:rPr lang="en-US" smtClean="0"/>
              <a:t>10/25/2019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7590654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F87CAB8-DCAE-46A5-AADA-B3FAD11A54E0}" type="datetime1">
              <a:rPr lang="en-US" smtClean="0"/>
              <a:t>10/25/2019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93256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6FA2B21-3FCD-4721-B95C-427943F61125}" type="datetime1">
              <a:rPr lang="en-US" smtClean="0"/>
              <a:t>10/25/2019</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1000">
                <a:solidFill>
                  <a:schemeClr val="tx1">
                    <a:lumMod val="85000"/>
                    <a:lumOff val="15000"/>
                  </a:schemeClr>
                </a:solidFill>
              </a:defRPr>
            </a:lvl1pPr>
          </a:lstStyle>
          <a:p>
            <a:endParaRPr lang="en-US"/>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196751875"/>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1" r:id="rId5"/>
    <p:sldLayoutId id="2147483707" r:id="rId6"/>
    <p:sldLayoutId id="2147483708" r:id="rId7"/>
    <p:sldLayoutId id="2147483698" r:id="rId8"/>
    <p:sldLayoutId id="2147483699" r:id="rId9"/>
    <p:sldLayoutId id="2147483700" r:id="rId10"/>
    <p:sldLayoutId id="2147483702" r:id="rId11"/>
  </p:sldLayoutIdLst>
  <p:hf sldNum="0" hdr="0" ftr="0" dt="0"/>
  <p:txStyles>
    <p:titleStyle>
      <a:lvl1pPr algn="l" defTabSz="914400" rtl="0" eaLnBrk="1" latinLnBrk="0" hangingPunct="1">
        <a:lnSpc>
          <a:spcPct val="90000"/>
        </a:lnSpc>
        <a:spcBef>
          <a:spcPct val="0"/>
        </a:spcBef>
        <a:buNone/>
        <a:defRPr lang="en-US" sz="48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6EE7E08-B389-43E5-B019-1B0A8ACBB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close up of a hillside next to a body of water&#10;&#10;Description generated with very high confidence">
            <a:extLst>
              <a:ext uri="{FF2B5EF4-FFF2-40B4-BE49-F238E27FC236}">
                <a16:creationId xmlns:a16="http://schemas.microsoft.com/office/drawing/2014/main" id="{23F28233-162E-4A16-A08C-96042D0DD133}"/>
              </a:ext>
            </a:extLst>
          </p:cNvPr>
          <p:cNvPicPr>
            <a:picLocks noChangeAspect="1"/>
          </p:cNvPicPr>
          <p:nvPr/>
        </p:nvPicPr>
        <p:blipFill rotWithShape="1">
          <a:blip r:embed="rId2"/>
          <a:srcRect l="12503" r="17586"/>
          <a:stretch/>
        </p:blipFill>
        <p:spPr>
          <a:xfrm>
            <a:off x="20" y="10"/>
            <a:ext cx="6392647" cy="6857990"/>
          </a:xfrm>
          <a:prstGeom prst="rect">
            <a:avLst/>
          </a:prstGeom>
        </p:spPr>
      </p:pic>
      <p:sp>
        <p:nvSpPr>
          <p:cNvPr id="11" name="Rectangle 10">
            <a:extLst>
              <a:ext uri="{FF2B5EF4-FFF2-40B4-BE49-F238E27FC236}">
                <a16:creationId xmlns:a16="http://schemas.microsoft.com/office/drawing/2014/main" id="{E60D94A5-8A09-4BAB-8F7C-69BC34C54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A1AE32B-3A6E-4C5E-8FEB-73861B9A2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8F74F8-1C92-4E2D-B20B-D72DE178358E}"/>
              </a:ext>
            </a:extLst>
          </p:cNvPr>
          <p:cNvSpPr>
            <a:spLocks noGrp="1"/>
          </p:cNvSpPr>
          <p:nvPr>
            <p:ph type="title"/>
          </p:nvPr>
        </p:nvSpPr>
        <p:spPr>
          <a:xfrm>
            <a:off x="7064082" y="642594"/>
            <a:ext cx="4472921" cy="1371600"/>
          </a:xfrm>
        </p:spPr>
        <p:txBody>
          <a:bodyPr>
            <a:normAutofit/>
          </a:bodyPr>
          <a:lstStyle/>
          <a:p>
            <a:r>
              <a:rPr lang="en-US" sz="4000"/>
              <a:t>What is ecology/ ethnoecology? </a:t>
            </a:r>
          </a:p>
        </p:txBody>
      </p:sp>
      <p:sp>
        <p:nvSpPr>
          <p:cNvPr id="3" name="Content Placeholder 2">
            <a:extLst>
              <a:ext uri="{FF2B5EF4-FFF2-40B4-BE49-F238E27FC236}">
                <a16:creationId xmlns:a16="http://schemas.microsoft.com/office/drawing/2014/main" id="{B38FC402-91EE-43F1-A7AE-3C3842426B76}"/>
              </a:ext>
            </a:extLst>
          </p:cNvPr>
          <p:cNvSpPr>
            <a:spLocks noGrp="1"/>
          </p:cNvSpPr>
          <p:nvPr>
            <p:ph idx="1"/>
          </p:nvPr>
        </p:nvSpPr>
        <p:spPr>
          <a:xfrm>
            <a:off x="7064082" y="2103120"/>
            <a:ext cx="4472922" cy="3931920"/>
          </a:xfrm>
        </p:spPr>
        <p:txBody>
          <a:bodyPr vert="horz" lIns="91440" tIns="45720" rIns="91440" bIns="45720" rtlCol="0" anchor="t">
            <a:normAutofit/>
          </a:bodyPr>
          <a:lstStyle/>
          <a:p>
            <a:r>
              <a:rPr lang="en-US" sz="2800"/>
              <a:t>Ecology : Study of the relationships between living organisms and habitats</a:t>
            </a:r>
          </a:p>
          <a:p>
            <a:pPr marL="0" indent="0">
              <a:buNone/>
            </a:pPr>
            <a:endParaRPr lang="en-US" sz="2800"/>
          </a:p>
          <a:p>
            <a:r>
              <a:rPr lang="en-US" sz="2800"/>
              <a:t>Ethnoecology: How people perceive and manipulate their environments</a:t>
            </a:r>
          </a:p>
        </p:txBody>
      </p:sp>
    </p:spTree>
    <p:extLst>
      <p:ext uri="{BB962C8B-B14F-4D97-AF65-F5344CB8AC3E}">
        <p14:creationId xmlns:p14="http://schemas.microsoft.com/office/powerpoint/2010/main" val="38053128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E725B1-7495-4486-8246-2FE5F9303545}"/>
              </a:ext>
            </a:extLst>
          </p:cNvPr>
          <p:cNvSpPr>
            <a:spLocks noGrp="1"/>
          </p:cNvSpPr>
          <p:nvPr>
            <p:ph type="title"/>
          </p:nvPr>
        </p:nvSpPr>
        <p:spPr/>
        <p:txBody>
          <a:bodyPr>
            <a:normAutofit fontScale="90000"/>
          </a:bodyPr>
          <a:lstStyle/>
          <a:p>
            <a:pPr algn="ctr"/>
            <a:br>
              <a:rPr lang="en-US"/>
            </a:br>
            <a:br>
              <a:rPr lang="en-US"/>
            </a:br>
            <a:br>
              <a:rPr lang="en-US"/>
            </a:br>
            <a:br>
              <a:rPr lang="en-US"/>
            </a:br>
            <a:br>
              <a:rPr lang="en-US"/>
            </a:br>
            <a:r>
              <a:rPr lang="en-US"/>
              <a:t>What is the main dilemma in studying ecology? </a:t>
            </a:r>
            <a:endParaRPr lang="fi-FI"/>
          </a:p>
        </p:txBody>
      </p:sp>
    </p:spTree>
    <p:extLst>
      <p:ext uri="{BB962C8B-B14F-4D97-AF65-F5344CB8AC3E}">
        <p14:creationId xmlns:p14="http://schemas.microsoft.com/office/powerpoint/2010/main" val="38291638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255B2B-3B80-4577-8A9E-D15169C3EB5E}"/>
              </a:ext>
            </a:extLst>
          </p:cNvPr>
          <p:cNvSpPr>
            <a:spLocks noGrp="1"/>
          </p:cNvSpPr>
          <p:nvPr>
            <p:ph type="title"/>
          </p:nvPr>
        </p:nvSpPr>
        <p:spPr>
          <a:xfrm>
            <a:off x="1066800" y="585085"/>
            <a:ext cx="10058400" cy="854016"/>
          </a:xfrm>
        </p:spPr>
        <p:txBody>
          <a:bodyPr>
            <a:normAutofit fontScale="90000"/>
          </a:bodyPr>
          <a:lstStyle/>
          <a:p>
            <a:br>
              <a:rPr lang="en-US" sz="3200"/>
            </a:br>
            <a:br>
              <a:rPr lang="en-US" sz="3200"/>
            </a:br>
            <a:r>
              <a:rPr lang="en-US" sz="3200"/>
              <a:t> </a:t>
            </a:r>
          </a:p>
        </p:txBody>
      </p:sp>
      <p:sp>
        <p:nvSpPr>
          <p:cNvPr id="3" name="Text Placeholder 2">
            <a:extLst>
              <a:ext uri="{FF2B5EF4-FFF2-40B4-BE49-F238E27FC236}">
                <a16:creationId xmlns:a16="http://schemas.microsoft.com/office/drawing/2014/main" id="{0D4DF462-BF2C-4A3A-9658-DAF0700A93E3}"/>
              </a:ext>
            </a:extLst>
          </p:cNvPr>
          <p:cNvSpPr>
            <a:spLocks noGrp="1"/>
          </p:cNvSpPr>
          <p:nvPr>
            <p:ph type="body" idx="1"/>
          </p:nvPr>
        </p:nvSpPr>
        <p:spPr>
          <a:xfrm>
            <a:off x="1069848" y="1427353"/>
            <a:ext cx="4663440" cy="640080"/>
          </a:xfrm>
        </p:spPr>
        <p:txBody>
          <a:bodyPr>
            <a:normAutofit/>
          </a:bodyPr>
          <a:lstStyle/>
          <a:p>
            <a:r>
              <a:rPr lang="en-US" sz="2400"/>
              <a:t>Traditional Science:</a:t>
            </a:r>
            <a:r>
              <a:rPr lang="en-US" sz="2000"/>
              <a:t> </a:t>
            </a:r>
          </a:p>
        </p:txBody>
      </p:sp>
      <p:sp>
        <p:nvSpPr>
          <p:cNvPr id="4" name="Content Placeholder 3">
            <a:extLst>
              <a:ext uri="{FF2B5EF4-FFF2-40B4-BE49-F238E27FC236}">
                <a16:creationId xmlns:a16="http://schemas.microsoft.com/office/drawing/2014/main" id="{1817C2AA-5D3D-4163-8527-A5AC87FADC2D}"/>
              </a:ext>
            </a:extLst>
          </p:cNvPr>
          <p:cNvSpPr>
            <a:spLocks noGrp="1"/>
          </p:cNvSpPr>
          <p:nvPr>
            <p:ph sz="half" idx="2"/>
          </p:nvPr>
        </p:nvSpPr>
        <p:spPr>
          <a:xfrm>
            <a:off x="1069848" y="1972963"/>
            <a:ext cx="4950987" cy="4242126"/>
          </a:xfrm>
        </p:spPr>
        <p:txBody>
          <a:bodyPr vert="horz" lIns="91440" tIns="45720" rIns="91440" bIns="45720" rtlCol="0" anchor="t">
            <a:noAutofit/>
          </a:bodyPr>
          <a:lstStyle/>
          <a:p>
            <a:r>
              <a:rPr lang="en-US" sz="2000" dirty="0"/>
              <a:t>There is an objective world out there which can be studied according to rational laws.  </a:t>
            </a:r>
          </a:p>
          <a:p>
            <a:r>
              <a:rPr lang="en-US" sz="2000" dirty="0"/>
              <a:t>Human beings have gained mastery over nature/environment. It is something to be tamed and transformed for the purposes of production</a:t>
            </a:r>
          </a:p>
          <a:p>
            <a:r>
              <a:rPr lang="en-US" sz="2000" dirty="0"/>
              <a:t>Neoclassical economics: every individual acts in the pursuit of rational self-interest</a:t>
            </a:r>
            <a:endParaRPr lang="en-US" dirty="0"/>
          </a:p>
          <a:p>
            <a:r>
              <a:rPr lang="en-US" sz="2000" dirty="0"/>
              <a:t>Hunters and gatherers reduced to foragers as human evolutionary ecology uses principles applied in analyzing behavior of animals. </a:t>
            </a:r>
            <a:endParaRPr lang="en-US" dirty="0"/>
          </a:p>
        </p:txBody>
      </p:sp>
      <p:sp>
        <p:nvSpPr>
          <p:cNvPr id="5" name="Text Placeholder 4">
            <a:extLst>
              <a:ext uri="{FF2B5EF4-FFF2-40B4-BE49-F238E27FC236}">
                <a16:creationId xmlns:a16="http://schemas.microsoft.com/office/drawing/2014/main" id="{F415C941-7B62-49F5-A4CB-72820E529C4F}"/>
              </a:ext>
            </a:extLst>
          </p:cNvPr>
          <p:cNvSpPr>
            <a:spLocks noGrp="1"/>
          </p:cNvSpPr>
          <p:nvPr>
            <p:ph type="body" sz="quarter" idx="3"/>
          </p:nvPr>
        </p:nvSpPr>
        <p:spPr>
          <a:xfrm>
            <a:off x="6372448" y="1427353"/>
            <a:ext cx="4663440" cy="640080"/>
          </a:xfrm>
        </p:spPr>
        <p:txBody>
          <a:bodyPr/>
          <a:lstStyle/>
          <a:p>
            <a:r>
              <a:rPr lang="en-US" sz="2400"/>
              <a:t>Ingold:</a:t>
            </a:r>
            <a:r>
              <a:rPr lang="en-US"/>
              <a:t> </a:t>
            </a:r>
          </a:p>
        </p:txBody>
      </p:sp>
      <p:sp>
        <p:nvSpPr>
          <p:cNvPr id="6" name="Content Placeholder 5">
            <a:extLst>
              <a:ext uri="{FF2B5EF4-FFF2-40B4-BE49-F238E27FC236}">
                <a16:creationId xmlns:a16="http://schemas.microsoft.com/office/drawing/2014/main" id="{2A37C5D7-E47D-4404-9B0A-877AEDFF8904}"/>
              </a:ext>
            </a:extLst>
          </p:cNvPr>
          <p:cNvSpPr>
            <a:spLocks noGrp="1"/>
          </p:cNvSpPr>
          <p:nvPr>
            <p:ph sz="quarter" idx="4"/>
          </p:nvPr>
        </p:nvSpPr>
        <p:spPr>
          <a:xfrm>
            <a:off x="6372448" y="2073603"/>
            <a:ext cx="5000402" cy="4327197"/>
          </a:xfrm>
        </p:spPr>
        <p:txBody>
          <a:bodyPr vert="horz" lIns="91440" tIns="45720" rIns="91440" bIns="45720" rtlCol="0" anchor="t">
            <a:noAutofit/>
          </a:bodyPr>
          <a:lstStyle/>
          <a:p>
            <a:r>
              <a:rPr lang="en-US" sz="2000" dirty="0"/>
              <a:t>Western thinking has positioned people outside of nature and attributed the power of thought to them. </a:t>
            </a:r>
          </a:p>
          <a:p>
            <a:r>
              <a:rPr lang="en-US" sz="2000" dirty="0"/>
              <a:t>Quandary: The faculty of reason is a distinctive mark of humanity, but the rationality of human hunter gatherer is compromised by social and cultural constraints</a:t>
            </a:r>
          </a:p>
          <a:p>
            <a:r>
              <a:rPr lang="en-US" sz="2000" dirty="0"/>
              <a:t>Are animals foragers?  </a:t>
            </a:r>
          </a:p>
          <a:p>
            <a:r>
              <a:rPr lang="en-US" sz="2000" dirty="0"/>
              <a:t>Objects and </a:t>
            </a:r>
            <a:r>
              <a:rPr lang="en-US" sz="2000" dirty="0" err="1"/>
              <a:t>materialities</a:t>
            </a:r>
            <a:r>
              <a:rPr lang="en-US" sz="2000" dirty="0"/>
              <a:t> as well as humans grow from mutual involvement</a:t>
            </a:r>
          </a:p>
          <a:p>
            <a:endParaRPr lang="en-US" sz="2000" dirty="0"/>
          </a:p>
        </p:txBody>
      </p:sp>
    </p:spTree>
    <p:extLst>
      <p:ext uri="{BB962C8B-B14F-4D97-AF65-F5344CB8AC3E}">
        <p14:creationId xmlns:p14="http://schemas.microsoft.com/office/powerpoint/2010/main" val="24339173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7BE8E-935A-4920-BE4C-D3E6CC3BE93D}"/>
              </a:ext>
            </a:extLst>
          </p:cNvPr>
          <p:cNvSpPr>
            <a:spLocks noGrp="1"/>
          </p:cNvSpPr>
          <p:nvPr>
            <p:ph type="title"/>
          </p:nvPr>
        </p:nvSpPr>
        <p:spPr/>
        <p:txBody>
          <a:bodyPr>
            <a:normAutofit/>
          </a:bodyPr>
          <a:lstStyle/>
          <a:p>
            <a:pPr algn="ctr"/>
            <a:r>
              <a:rPr lang="en-US" sz="2800" dirty="0"/>
              <a:t>Nature/Culture Debate </a:t>
            </a:r>
            <a:br>
              <a:rPr lang="en-US" sz="2800" dirty="0"/>
            </a:br>
            <a:endParaRPr lang="en-US" sz="2000" dirty="0"/>
          </a:p>
        </p:txBody>
      </p:sp>
      <p:sp>
        <p:nvSpPr>
          <p:cNvPr id="3" name="Text Placeholder 2">
            <a:extLst>
              <a:ext uri="{FF2B5EF4-FFF2-40B4-BE49-F238E27FC236}">
                <a16:creationId xmlns:a16="http://schemas.microsoft.com/office/drawing/2014/main" id="{7D92A266-9B7C-4BF4-9CD0-545507229E70}"/>
              </a:ext>
            </a:extLst>
          </p:cNvPr>
          <p:cNvSpPr>
            <a:spLocks noGrp="1"/>
          </p:cNvSpPr>
          <p:nvPr>
            <p:ph type="body" idx="1"/>
          </p:nvPr>
        </p:nvSpPr>
        <p:spPr/>
        <p:txBody>
          <a:bodyPr/>
          <a:lstStyle/>
          <a:p>
            <a:r>
              <a:rPr lang="en-US" dirty="0"/>
              <a:t>       Rationality in Anthropology </a:t>
            </a:r>
          </a:p>
        </p:txBody>
      </p:sp>
      <p:sp>
        <p:nvSpPr>
          <p:cNvPr id="4" name="Content Placeholder 3">
            <a:extLst>
              <a:ext uri="{FF2B5EF4-FFF2-40B4-BE49-F238E27FC236}">
                <a16:creationId xmlns:a16="http://schemas.microsoft.com/office/drawing/2014/main" id="{27265564-615A-426B-A997-27600F2483D6}"/>
              </a:ext>
            </a:extLst>
          </p:cNvPr>
          <p:cNvSpPr>
            <a:spLocks noGrp="1"/>
          </p:cNvSpPr>
          <p:nvPr>
            <p:ph sz="half" idx="2"/>
          </p:nvPr>
        </p:nvSpPr>
        <p:spPr/>
        <p:txBody>
          <a:bodyPr vert="horz" lIns="91440" tIns="45720" rIns="91440" bIns="45720" rtlCol="0" anchor="t">
            <a:normAutofit/>
          </a:bodyPr>
          <a:lstStyle/>
          <a:p>
            <a:r>
              <a:rPr lang="en-US" sz="2000" dirty="0"/>
              <a:t>Evolutionary ecology: maximizing success</a:t>
            </a:r>
          </a:p>
          <a:p>
            <a:r>
              <a:rPr lang="en-US" sz="2000" dirty="0"/>
              <a:t>Structural functionalism: indigenous beliefs have certain functional roles </a:t>
            </a:r>
          </a:p>
          <a:p>
            <a:r>
              <a:rPr lang="en-US" sz="2000" dirty="0"/>
              <a:t>Symbolic and interpretative anthropology (Clifford Geertz, Mary Douglas) </a:t>
            </a:r>
          </a:p>
          <a:p>
            <a:pPr marL="0" indent="0">
              <a:buNone/>
            </a:pPr>
            <a:r>
              <a:rPr lang="en-US" sz="2000" dirty="0"/>
              <a:t>Geertz: Culture is a system of inherited conceptions expressed in symbolic forms  (e.g. The interpretation of Cultures, 1973) </a:t>
            </a:r>
          </a:p>
          <a:p>
            <a:endParaRPr lang="en-US" sz="2000" dirty="0"/>
          </a:p>
        </p:txBody>
      </p:sp>
      <p:sp>
        <p:nvSpPr>
          <p:cNvPr id="5" name="Text Placeholder 4">
            <a:extLst>
              <a:ext uri="{FF2B5EF4-FFF2-40B4-BE49-F238E27FC236}">
                <a16:creationId xmlns:a16="http://schemas.microsoft.com/office/drawing/2014/main" id="{C3B4EAFA-99B1-4206-8AF9-99BF4A795A2D}"/>
              </a:ext>
            </a:extLst>
          </p:cNvPr>
          <p:cNvSpPr>
            <a:spLocks noGrp="1"/>
          </p:cNvSpPr>
          <p:nvPr>
            <p:ph type="body" sz="quarter" idx="3"/>
          </p:nvPr>
        </p:nvSpPr>
        <p:spPr/>
        <p:txBody>
          <a:bodyPr/>
          <a:lstStyle/>
          <a:p>
            <a:r>
              <a:rPr lang="en-US" dirty="0"/>
              <a:t>“Rationality”  is not rational</a:t>
            </a:r>
          </a:p>
        </p:txBody>
      </p:sp>
      <p:sp>
        <p:nvSpPr>
          <p:cNvPr id="6" name="Content Placeholder 5">
            <a:extLst>
              <a:ext uri="{FF2B5EF4-FFF2-40B4-BE49-F238E27FC236}">
                <a16:creationId xmlns:a16="http://schemas.microsoft.com/office/drawing/2014/main" id="{DC57FAC9-9A78-4AB6-8736-A167423FBD3A}"/>
              </a:ext>
            </a:extLst>
          </p:cNvPr>
          <p:cNvSpPr>
            <a:spLocks noGrp="1"/>
          </p:cNvSpPr>
          <p:nvPr>
            <p:ph sz="quarter" idx="4"/>
          </p:nvPr>
        </p:nvSpPr>
        <p:spPr/>
        <p:txBody>
          <a:bodyPr vert="horz" lIns="91440" tIns="45720" rIns="91440" bIns="45720" rtlCol="0" anchor="t">
            <a:normAutofit/>
          </a:bodyPr>
          <a:lstStyle/>
          <a:p>
            <a:pPr marL="0" indent="0">
              <a:buNone/>
            </a:pPr>
            <a:r>
              <a:rPr lang="en-US" sz="2000" dirty="0" err="1"/>
              <a:t>Ingold</a:t>
            </a:r>
            <a:r>
              <a:rPr lang="en-US" sz="2000" dirty="0"/>
              <a:t>: if symbolic culture is constructed and it varies from one culture to another, how can there be inherent rules for ‘maximizing  success’? </a:t>
            </a:r>
          </a:p>
          <a:p>
            <a:endParaRPr lang="en-US" sz="2000" dirty="0"/>
          </a:p>
        </p:txBody>
      </p:sp>
    </p:spTree>
    <p:extLst>
      <p:ext uri="{BB962C8B-B14F-4D97-AF65-F5344CB8AC3E}">
        <p14:creationId xmlns:p14="http://schemas.microsoft.com/office/powerpoint/2010/main" val="14042281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94464C-711C-431C-8050-AEE8E60ECF76}"/>
              </a:ext>
            </a:extLst>
          </p:cNvPr>
          <p:cNvSpPr>
            <a:spLocks noGrp="1"/>
          </p:cNvSpPr>
          <p:nvPr>
            <p:ph type="title"/>
          </p:nvPr>
        </p:nvSpPr>
        <p:spPr/>
        <p:txBody>
          <a:bodyPr/>
          <a:lstStyle/>
          <a:p>
            <a:r>
              <a:rPr lang="en-US"/>
              <a:t>Ingold's critique: </a:t>
            </a:r>
          </a:p>
        </p:txBody>
      </p:sp>
      <p:sp>
        <p:nvSpPr>
          <p:cNvPr id="3" name="Content Placeholder 2">
            <a:extLst>
              <a:ext uri="{FF2B5EF4-FFF2-40B4-BE49-F238E27FC236}">
                <a16:creationId xmlns:a16="http://schemas.microsoft.com/office/drawing/2014/main" id="{F7BEF146-1140-4B22-AF92-805481E471B4}"/>
              </a:ext>
            </a:extLst>
          </p:cNvPr>
          <p:cNvSpPr>
            <a:spLocks noGrp="1"/>
          </p:cNvSpPr>
          <p:nvPr>
            <p:ph idx="1"/>
          </p:nvPr>
        </p:nvSpPr>
        <p:spPr/>
        <p:txBody>
          <a:bodyPr vert="horz" lIns="91440" tIns="45720" rIns="91440" bIns="45720" rtlCol="0" anchor="t">
            <a:normAutofit/>
          </a:bodyPr>
          <a:lstStyle/>
          <a:p>
            <a:pPr marL="0" indent="0">
              <a:buNone/>
            </a:pPr>
            <a:r>
              <a:rPr lang="en-US" sz="2400" dirty="0"/>
              <a:t> </a:t>
            </a:r>
          </a:p>
          <a:p>
            <a:r>
              <a:rPr lang="en-US" sz="2400" dirty="0"/>
              <a:t>Questions of how humans interact, practically and technically, with the resources of their environment in obtaining a livelihood have been treated separately from questions of how their lifeworld is imaginatively constructed in myth, religion and ceremony (e.g. distinction between subsistence, cosmology, mobility) </a:t>
            </a:r>
          </a:p>
          <a:p>
            <a:endParaRPr lang="en-US" sz="2400" dirty="0"/>
          </a:p>
          <a:p>
            <a:r>
              <a:rPr lang="en-US" sz="2400" dirty="0"/>
              <a:t>Division between naturalistic and "</a:t>
            </a:r>
            <a:r>
              <a:rPr lang="en-US" sz="2400" dirty="0" err="1"/>
              <a:t>culturological</a:t>
            </a:r>
            <a:r>
              <a:rPr lang="en-US" sz="2400" dirty="0"/>
              <a:t>" accounts takes for granted the separation of the </a:t>
            </a:r>
            <a:r>
              <a:rPr lang="en-US" sz="2400" b="1" dirty="0"/>
              <a:t>naturally real</a:t>
            </a:r>
            <a:r>
              <a:rPr lang="en-US" sz="2400" dirty="0"/>
              <a:t> from</a:t>
            </a:r>
            <a:r>
              <a:rPr lang="en-US" sz="2400" b="1" dirty="0"/>
              <a:t> culturally imagined</a:t>
            </a:r>
          </a:p>
          <a:p>
            <a:r>
              <a:rPr lang="en-US" dirty="0"/>
              <a:t>---</a:t>
            </a:r>
            <a:r>
              <a:rPr lang="en-US" sz="2400" dirty="0"/>
              <a:t>--&gt;The task is to dissolve these oppositions</a:t>
            </a:r>
          </a:p>
        </p:txBody>
      </p:sp>
    </p:spTree>
    <p:extLst>
      <p:ext uri="{BB962C8B-B14F-4D97-AF65-F5344CB8AC3E}">
        <p14:creationId xmlns:p14="http://schemas.microsoft.com/office/powerpoint/2010/main" val="14408187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C91072-3DD8-4947-B359-9E45852D8E1C}"/>
              </a:ext>
            </a:extLst>
          </p:cNvPr>
          <p:cNvSpPr>
            <a:spLocks noGrp="1"/>
          </p:cNvSpPr>
          <p:nvPr>
            <p:ph type="title"/>
          </p:nvPr>
        </p:nvSpPr>
        <p:spPr/>
        <p:txBody>
          <a:bodyPr>
            <a:noAutofit/>
          </a:bodyPr>
          <a:lstStyle/>
          <a:p>
            <a:r>
              <a:rPr lang="en-US" sz="3200" dirty="0" err="1"/>
              <a:t>Ingold</a:t>
            </a:r>
            <a:r>
              <a:rPr lang="en-US" sz="3200" dirty="0"/>
              <a:t>: Replace the nature/culture dichotomy with the synergy of organism and environment =a genuine ecology of life</a:t>
            </a:r>
          </a:p>
        </p:txBody>
      </p:sp>
      <p:sp>
        <p:nvSpPr>
          <p:cNvPr id="3" name="Content Placeholder 2">
            <a:extLst>
              <a:ext uri="{FF2B5EF4-FFF2-40B4-BE49-F238E27FC236}">
                <a16:creationId xmlns:a16="http://schemas.microsoft.com/office/drawing/2014/main" id="{CCC30EF3-A5BB-4CB9-B121-B1012E9C436F}"/>
              </a:ext>
            </a:extLst>
          </p:cNvPr>
          <p:cNvSpPr>
            <a:spLocks noGrp="1"/>
          </p:cNvSpPr>
          <p:nvPr>
            <p:ph sz="half" idx="1"/>
          </p:nvPr>
        </p:nvSpPr>
        <p:spPr/>
        <p:txBody>
          <a:bodyPr vert="horz" lIns="91440" tIns="45720" rIns="91440" bIns="45720" rtlCol="0" anchor="t">
            <a:noAutofit/>
          </a:bodyPr>
          <a:lstStyle/>
          <a:p>
            <a:pPr marL="0" indent="0">
              <a:buNone/>
            </a:pPr>
            <a:r>
              <a:rPr lang="en-US" sz="2400" dirty="0"/>
              <a:t>This process was already attempted by: </a:t>
            </a:r>
          </a:p>
          <a:p>
            <a:pPr marL="0" indent="0">
              <a:buNone/>
            </a:pPr>
            <a:endParaRPr lang="en-US" sz="2400" dirty="0"/>
          </a:p>
          <a:p>
            <a:pPr marL="0" indent="0">
              <a:buNone/>
            </a:pPr>
            <a:r>
              <a:rPr lang="en-US" sz="2400" u="sng" dirty="0"/>
              <a:t>Gregory Bateson</a:t>
            </a:r>
          </a:p>
          <a:p>
            <a:pPr marL="0" indent="0">
              <a:buNone/>
            </a:pPr>
            <a:r>
              <a:rPr lang="en-US" sz="2400" dirty="0"/>
              <a:t>Mind is opened out to the world in a process of revelation</a:t>
            </a:r>
          </a:p>
          <a:p>
            <a:pPr marL="0" indent="0">
              <a:buNone/>
            </a:pPr>
            <a:r>
              <a:rPr lang="en-US" sz="2400" dirty="0"/>
              <a:t>Sensory education consists in the acquisition of clues or ciphers</a:t>
            </a:r>
          </a:p>
          <a:p>
            <a:pPr marL="0" indent="0">
              <a:buNone/>
            </a:pPr>
            <a:endParaRPr lang="en-US" dirty="0"/>
          </a:p>
          <a:p>
            <a:pPr marL="0" indent="0">
              <a:buNone/>
            </a:pPr>
            <a:endParaRPr lang="en-US" dirty="0"/>
          </a:p>
        </p:txBody>
      </p:sp>
      <p:sp>
        <p:nvSpPr>
          <p:cNvPr id="4" name="Content Placeholder 3">
            <a:extLst>
              <a:ext uri="{FF2B5EF4-FFF2-40B4-BE49-F238E27FC236}">
                <a16:creationId xmlns:a16="http://schemas.microsoft.com/office/drawing/2014/main" id="{D3B5F069-EAFA-457A-B4D1-1CFC171F8CFE}"/>
              </a:ext>
            </a:extLst>
          </p:cNvPr>
          <p:cNvSpPr>
            <a:spLocks noGrp="1"/>
          </p:cNvSpPr>
          <p:nvPr>
            <p:ph sz="half" idx="2"/>
          </p:nvPr>
        </p:nvSpPr>
        <p:spPr/>
        <p:txBody>
          <a:bodyPr vert="horz" lIns="91440" tIns="45720" rIns="91440" bIns="45720" rtlCol="0" anchor="t">
            <a:normAutofit/>
          </a:bodyPr>
          <a:lstStyle/>
          <a:p>
            <a:endParaRPr lang="en-US" dirty="0"/>
          </a:p>
          <a:p>
            <a:endParaRPr lang="en-US" sz="2400" dirty="0"/>
          </a:p>
          <a:p>
            <a:endParaRPr lang="en-US" sz="2400" dirty="0"/>
          </a:p>
          <a:p>
            <a:r>
              <a:rPr lang="en-US" sz="2400" u="sng" dirty="0"/>
              <a:t>Claude Levi-Strauss</a:t>
            </a:r>
          </a:p>
          <a:p>
            <a:endParaRPr lang="en-US" sz="2400" dirty="0"/>
          </a:p>
          <a:p>
            <a:r>
              <a:rPr lang="en-US" sz="2400" dirty="0"/>
              <a:t>Mind recovers information from the world through a process of decoding</a:t>
            </a:r>
          </a:p>
          <a:p>
            <a:endParaRPr lang="en-US" dirty="0"/>
          </a:p>
          <a:p>
            <a:endParaRPr lang="en-US" dirty="0"/>
          </a:p>
        </p:txBody>
      </p:sp>
    </p:spTree>
    <p:extLst>
      <p:ext uri="{BB962C8B-B14F-4D97-AF65-F5344CB8AC3E}">
        <p14:creationId xmlns:p14="http://schemas.microsoft.com/office/powerpoint/2010/main" val="710011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067E7AD-E324-414E-9B56-C4E560E1662F}"/>
              </a:ext>
            </a:extLst>
          </p:cNvPr>
          <p:cNvSpPr txBox="1"/>
          <p:nvPr/>
        </p:nvSpPr>
        <p:spPr>
          <a:xfrm>
            <a:off x="1618892" y="684364"/>
            <a:ext cx="8666670"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err="1"/>
              <a:t>Ingold</a:t>
            </a:r>
            <a:r>
              <a:rPr lang="en-US" sz="2800" dirty="0"/>
              <a:t>: </a:t>
            </a:r>
          </a:p>
          <a:p>
            <a:endParaRPr lang="en-US" sz="2800" dirty="0"/>
          </a:p>
          <a:p>
            <a:r>
              <a:rPr lang="en-US" sz="2800" dirty="0"/>
              <a:t>Sensory education consists in </a:t>
            </a:r>
          </a:p>
          <a:p>
            <a:r>
              <a:rPr lang="en-US" sz="2800" dirty="0"/>
              <a:t>the acquisition of clues. People develop their skills and sensitivities through histories of continuing </a:t>
            </a:r>
            <a:r>
              <a:rPr lang="en-US" sz="2800" b="1" dirty="0"/>
              <a:t>involvement</a:t>
            </a:r>
            <a:r>
              <a:rPr lang="en-US" sz="2800" dirty="0"/>
              <a:t> with human and non-human constituents of the environment.  </a:t>
            </a:r>
          </a:p>
          <a:p>
            <a:endParaRPr lang="en-US" sz="2800" dirty="0"/>
          </a:p>
          <a:p>
            <a:r>
              <a:rPr lang="en-US" sz="2800" dirty="0"/>
              <a:t>Songs and stories, including stories of how animals respond to the presence of the hunter give shape to a perception of the world (guided by this education). </a:t>
            </a:r>
            <a:endParaRPr lang="en-US" dirty="0"/>
          </a:p>
          <a:p>
            <a:endParaRPr lang="en-US" sz="2800" dirty="0"/>
          </a:p>
        </p:txBody>
      </p:sp>
    </p:spTree>
    <p:extLst>
      <p:ext uri="{BB962C8B-B14F-4D97-AF65-F5344CB8AC3E}">
        <p14:creationId xmlns:p14="http://schemas.microsoft.com/office/powerpoint/2010/main" val="13198649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Graffiti on a wall&#10;&#10;Description generated with high confidence">
            <a:extLst>
              <a:ext uri="{FF2B5EF4-FFF2-40B4-BE49-F238E27FC236}">
                <a16:creationId xmlns:a16="http://schemas.microsoft.com/office/drawing/2014/main" id="{941FD1D5-BF1D-494C-BA60-2089C3D10CCB}"/>
              </a:ext>
            </a:extLst>
          </p:cNvPr>
          <p:cNvPicPr>
            <a:picLocks noGrp="1" noChangeAspect="1"/>
          </p:cNvPicPr>
          <p:nvPr>
            <p:ph type="pic" idx="1"/>
          </p:nvPr>
        </p:nvPicPr>
        <p:blipFill rotWithShape="1">
          <a:blip r:embed="rId2"/>
          <a:srcRect t="12323" b="12323"/>
          <a:stretch/>
        </p:blipFill>
        <p:spPr/>
      </p:pic>
      <p:sp>
        <p:nvSpPr>
          <p:cNvPr id="3" name="Title 2">
            <a:extLst>
              <a:ext uri="{FF2B5EF4-FFF2-40B4-BE49-F238E27FC236}">
                <a16:creationId xmlns:a16="http://schemas.microsoft.com/office/drawing/2014/main" id="{F78869E2-746F-421A-9B58-657FD527DB84}"/>
              </a:ext>
            </a:extLst>
          </p:cNvPr>
          <p:cNvSpPr>
            <a:spLocks noGrp="1"/>
          </p:cNvSpPr>
          <p:nvPr>
            <p:ph type="title"/>
          </p:nvPr>
        </p:nvSpPr>
        <p:spPr/>
        <p:txBody>
          <a:bodyPr/>
          <a:lstStyle/>
          <a:p>
            <a:r>
              <a:rPr lang="en-US"/>
              <a:t>Sentient Ecology</a:t>
            </a:r>
          </a:p>
        </p:txBody>
      </p:sp>
      <p:sp>
        <p:nvSpPr>
          <p:cNvPr id="4" name="Text Placeholder 3">
            <a:extLst>
              <a:ext uri="{FF2B5EF4-FFF2-40B4-BE49-F238E27FC236}">
                <a16:creationId xmlns:a16="http://schemas.microsoft.com/office/drawing/2014/main" id="{1C7AE46E-0820-41EE-A44F-A0D3AE6D3EF9}"/>
              </a:ext>
            </a:extLst>
          </p:cNvPr>
          <p:cNvSpPr>
            <a:spLocks noGrp="1"/>
          </p:cNvSpPr>
          <p:nvPr>
            <p:ph type="body" sz="half" idx="2"/>
          </p:nvPr>
        </p:nvSpPr>
        <p:spPr/>
        <p:txBody>
          <a:bodyPr vert="horz" lIns="91440" tIns="45720" rIns="91440" bIns="45720" rtlCol="0" anchor="t">
            <a:normAutofit/>
          </a:bodyPr>
          <a:lstStyle/>
          <a:p>
            <a:r>
              <a:rPr lang="en-US" dirty="0"/>
              <a:t>Langer: Morphology of Feeling</a:t>
            </a:r>
          </a:p>
          <a:p>
            <a:r>
              <a:rPr lang="en-US" dirty="0"/>
              <a:t>- Feeling is a mode of active perceptual engagement, a way of being in touch with the world</a:t>
            </a:r>
          </a:p>
          <a:p>
            <a:endParaRPr lang="en-US" dirty="0"/>
          </a:p>
          <a:p>
            <a:r>
              <a:rPr lang="en-US" dirty="0"/>
              <a:t>It is not a question of what the picture represents, but what feelings are generated by the picture</a:t>
            </a:r>
          </a:p>
        </p:txBody>
      </p:sp>
    </p:spTree>
    <p:extLst>
      <p:ext uri="{BB962C8B-B14F-4D97-AF65-F5344CB8AC3E}">
        <p14:creationId xmlns:p14="http://schemas.microsoft.com/office/powerpoint/2010/main" val="20676102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31E61017-17A3-45CE-8AB3-9E86C5AECC5B}"/>
              </a:ext>
            </a:extLst>
          </p:cNvPr>
          <p:cNvSpPr>
            <a:spLocks noGrp="1"/>
          </p:cNvSpPr>
          <p:nvPr>
            <p:ph type="title"/>
          </p:nvPr>
        </p:nvSpPr>
        <p:spPr/>
        <p:txBody>
          <a:bodyPr>
            <a:normAutofit fontScale="90000"/>
          </a:bodyPr>
          <a:lstStyle/>
          <a:p>
            <a:r>
              <a:rPr lang="fi-FI" dirty="0"/>
              <a:t>What is the main dilemma of studying ecology? </a:t>
            </a:r>
            <a:br>
              <a:rPr lang="fi-FI" dirty="0"/>
            </a:br>
            <a:endParaRPr lang="fi-FI" dirty="0"/>
          </a:p>
        </p:txBody>
      </p:sp>
      <p:sp>
        <p:nvSpPr>
          <p:cNvPr id="3" name="Sisällön paikkamerkki 2">
            <a:extLst>
              <a:ext uri="{FF2B5EF4-FFF2-40B4-BE49-F238E27FC236}">
                <a16:creationId xmlns:a16="http://schemas.microsoft.com/office/drawing/2014/main" id="{8C38B839-0BE9-47CB-98C1-824D17387F9A}"/>
              </a:ext>
            </a:extLst>
          </p:cNvPr>
          <p:cNvSpPr>
            <a:spLocks noGrp="1"/>
          </p:cNvSpPr>
          <p:nvPr>
            <p:ph idx="1"/>
          </p:nvPr>
        </p:nvSpPr>
        <p:spPr/>
        <p:txBody>
          <a:bodyPr vert="horz" lIns="91440" tIns="45720" rIns="91440" bIns="45720" rtlCol="0" anchor="t">
            <a:normAutofit fontScale="92500" lnSpcReduction="10000"/>
          </a:bodyPr>
          <a:lstStyle/>
          <a:p>
            <a:r>
              <a:rPr lang="fi-FI" sz="2800" dirty="0"/>
              <a:t>It presupposes a rational objective world governed by abstract reason. Yet an intelligence that is completely detached from the conditions of life in the world could not think the thoughts it does </a:t>
            </a:r>
          </a:p>
          <a:p>
            <a:endParaRPr lang="fi-FI" sz="2800" dirty="0"/>
          </a:p>
          <a:p>
            <a:r>
              <a:rPr lang="fi-FI" sz="2800" dirty="0"/>
              <a:t>Instead: </a:t>
            </a:r>
          </a:p>
          <a:p>
            <a:pPr marL="0" indent="0">
              <a:buNone/>
            </a:pPr>
            <a:endParaRPr lang="fi-FI" sz="2800" dirty="0"/>
          </a:p>
          <a:p>
            <a:r>
              <a:rPr lang="fi-FI" sz="2800" dirty="0"/>
              <a:t>Sentient ecology rests in perceptual skills that emerge through a process of development in a historically specific moment. It is pre-objective &amp; pre-ethical. It is something that exists prior to representation. </a:t>
            </a:r>
            <a:endParaRPr lang="fi-FI" dirty="0"/>
          </a:p>
        </p:txBody>
      </p:sp>
    </p:spTree>
    <p:extLst>
      <p:ext uri="{BB962C8B-B14F-4D97-AF65-F5344CB8AC3E}">
        <p14:creationId xmlns:p14="http://schemas.microsoft.com/office/powerpoint/2010/main" val="35735154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26F8E597-B0F9-4B04-94D1-D514B7456010}"/>
              </a:ext>
            </a:extLst>
          </p:cNvPr>
          <p:cNvSpPr>
            <a:spLocks noGrp="1"/>
          </p:cNvSpPr>
          <p:nvPr>
            <p:ph type="title"/>
          </p:nvPr>
        </p:nvSpPr>
        <p:spPr/>
        <p:txBody>
          <a:bodyPr>
            <a:normAutofit fontScale="90000"/>
          </a:bodyPr>
          <a:lstStyle/>
          <a:p>
            <a:br>
              <a:rPr lang="fi-FI" b="1" dirty="0"/>
            </a:br>
            <a:br>
              <a:rPr lang="fi-FI" b="1" dirty="0"/>
            </a:br>
            <a:br>
              <a:rPr lang="fi-FI" b="1" dirty="0"/>
            </a:br>
            <a:br>
              <a:rPr lang="fi-FI" b="1" dirty="0"/>
            </a:br>
            <a:br>
              <a:rPr lang="fi-FI" b="1" dirty="0"/>
            </a:br>
            <a:r>
              <a:rPr lang="fi-FI" sz="3100" dirty="0"/>
              <a:t>A genuinely ecological view (the study of the relationships between living organisms and habitats) would ground </a:t>
            </a:r>
            <a:r>
              <a:rPr lang="fi-FI" sz="3100" b="1" dirty="0"/>
              <a:t>intention</a:t>
            </a:r>
            <a:r>
              <a:rPr lang="fi-FI" sz="3100" dirty="0"/>
              <a:t> and </a:t>
            </a:r>
            <a:r>
              <a:rPr lang="fi-FI" sz="3100" b="1" dirty="0"/>
              <a:t>action</a:t>
            </a:r>
            <a:r>
              <a:rPr lang="fi-FI" sz="3100" dirty="0"/>
              <a:t> within the context of an ongoing and mutually constitutive engagement between people and their environments. </a:t>
            </a:r>
            <a:br>
              <a:rPr lang="fi-FI" sz="3100" dirty="0"/>
            </a:br>
            <a:br>
              <a:rPr lang="fi-FI" sz="3100" dirty="0"/>
            </a:br>
            <a:r>
              <a:rPr lang="fi-FI" sz="3100" b="1" dirty="0"/>
              <a:t>The hunter consults the world, not representations inside his head. </a:t>
            </a:r>
            <a:r>
              <a:rPr lang="fi-FI" sz="3100" dirty="0"/>
              <a:t>Point of departure must be in the condition of involvement.</a:t>
            </a:r>
          </a:p>
        </p:txBody>
      </p:sp>
    </p:spTree>
    <p:extLst>
      <p:ext uri="{BB962C8B-B14F-4D97-AF65-F5344CB8AC3E}">
        <p14:creationId xmlns:p14="http://schemas.microsoft.com/office/powerpoint/2010/main" val="10749398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idx="1"/>
          </p:nvPr>
        </p:nvPicPr>
        <p:blipFill>
          <a:blip r:embed="rId2">
            <a:extLst>
              <a:ext uri="{28A0092B-C50C-407E-A947-70E740481C1C}">
                <a14:useLocalDpi xmlns:a14="http://schemas.microsoft.com/office/drawing/2010/main" val="0"/>
              </a:ext>
            </a:extLst>
          </a:blip>
          <a:srcRect l="7466" r="7466"/>
          <a:stretch>
            <a:fillRect/>
          </a:stretch>
        </p:blipFill>
        <p:spPr/>
      </p:pic>
      <p:sp>
        <p:nvSpPr>
          <p:cNvPr id="3" name="Title 2"/>
          <p:cNvSpPr>
            <a:spLocks noGrp="1"/>
          </p:cNvSpPr>
          <p:nvPr>
            <p:ph type="title"/>
          </p:nvPr>
        </p:nvSpPr>
        <p:spPr/>
        <p:txBody>
          <a:bodyPr/>
          <a:lstStyle/>
          <a:p>
            <a:r>
              <a:rPr lang="en-GB" dirty="0"/>
              <a:t>Cosmic economy of sharing</a:t>
            </a:r>
          </a:p>
        </p:txBody>
      </p:sp>
      <p:sp>
        <p:nvSpPr>
          <p:cNvPr id="4" name="Text Placeholder 3"/>
          <p:cNvSpPr>
            <a:spLocks noGrp="1"/>
          </p:cNvSpPr>
          <p:nvPr>
            <p:ph type="body" sz="half" idx="2"/>
          </p:nvPr>
        </p:nvSpPr>
        <p:spPr/>
        <p:txBody>
          <a:bodyPr/>
          <a:lstStyle/>
          <a:p>
            <a:r>
              <a:rPr lang="en-GB" dirty="0"/>
              <a:t>Personhood is not restricted to humans</a:t>
            </a:r>
          </a:p>
          <a:p>
            <a:r>
              <a:rPr lang="en-GB" dirty="0"/>
              <a:t>Different creatures attend to the world in different ways</a:t>
            </a:r>
          </a:p>
          <a:p>
            <a:r>
              <a:rPr lang="en-GB" dirty="0"/>
              <a:t>Maintaining a relationship with the environment</a:t>
            </a:r>
          </a:p>
        </p:txBody>
      </p:sp>
    </p:spTree>
    <p:extLst>
      <p:ext uri="{BB962C8B-B14F-4D97-AF65-F5344CB8AC3E}">
        <p14:creationId xmlns:p14="http://schemas.microsoft.com/office/powerpoint/2010/main" val="690151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idx="1"/>
          </p:nvPr>
        </p:nvPicPr>
        <p:blipFill>
          <a:blip r:embed="rId2">
            <a:extLst>
              <a:ext uri="{28A0092B-C50C-407E-A947-70E740481C1C}">
                <a14:useLocalDpi xmlns:a14="http://schemas.microsoft.com/office/drawing/2010/main" val="0"/>
              </a:ext>
            </a:extLst>
          </a:blip>
          <a:srcRect l="9801" r="9801"/>
          <a:stretch>
            <a:fillRect/>
          </a:stretch>
        </p:blipFill>
        <p:spPr/>
      </p:pic>
      <p:sp>
        <p:nvSpPr>
          <p:cNvPr id="3" name="Title 2"/>
          <p:cNvSpPr>
            <a:spLocks noGrp="1"/>
          </p:cNvSpPr>
          <p:nvPr>
            <p:ph type="title"/>
          </p:nvPr>
        </p:nvSpPr>
        <p:spPr/>
        <p:txBody>
          <a:bodyPr/>
          <a:lstStyle/>
          <a:p>
            <a:r>
              <a:rPr lang="en-GB" dirty="0"/>
              <a:t>Landscape</a:t>
            </a:r>
          </a:p>
        </p:txBody>
      </p:sp>
      <p:sp>
        <p:nvSpPr>
          <p:cNvPr id="4" name="Text Placeholder 3"/>
          <p:cNvSpPr>
            <a:spLocks noGrp="1"/>
          </p:cNvSpPr>
          <p:nvPr>
            <p:ph type="body" sz="half" idx="2"/>
          </p:nvPr>
        </p:nvSpPr>
        <p:spPr/>
        <p:txBody>
          <a:bodyPr>
            <a:normAutofit/>
          </a:bodyPr>
          <a:lstStyle/>
          <a:p>
            <a:r>
              <a:rPr lang="en-GB" dirty="0"/>
              <a:t>Life’s enduring monument</a:t>
            </a:r>
          </a:p>
          <a:p>
            <a:r>
              <a:rPr lang="en-GB" dirty="0"/>
              <a:t>Life history woven in the country</a:t>
            </a:r>
          </a:p>
          <a:p>
            <a:endParaRPr lang="en-GB" dirty="0"/>
          </a:p>
          <a:p>
            <a:endParaRPr lang="en-GB" dirty="0"/>
          </a:p>
          <a:p>
            <a:r>
              <a:rPr lang="en-GB" dirty="0">
                <a:solidFill>
                  <a:srgbClr val="000000"/>
                </a:solidFill>
                <a:latin typeface="+mj-lt"/>
              </a:rPr>
              <a:t>The world and its significance lies in the </a:t>
            </a:r>
            <a:r>
              <a:rPr lang="en-GB" b="1" dirty="0">
                <a:solidFill>
                  <a:srgbClr val="000000"/>
                </a:solidFill>
                <a:latin typeface="+mj-lt"/>
              </a:rPr>
              <a:t>relational</a:t>
            </a:r>
            <a:r>
              <a:rPr lang="en-GB" dirty="0">
                <a:solidFill>
                  <a:srgbClr val="000000"/>
                </a:solidFill>
                <a:latin typeface="+mj-lt"/>
              </a:rPr>
              <a:t> context of the hunter’s </a:t>
            </a:r>
            <a:r>
              <a:rPr lang="en-GB" b="1" dirty="0">
                <a:solidFill>
                  <a:srgbClr val="000000"/>
                </a:solidFill>
                <a:latin typeface="+mj-lt"/>
              </a:rPr>
              <a:t>engagement</a:t>
            </a:r>
            <a:r>
              <a:rPr lang="en-GB" dirty="0">
                <a:solidFill>
                  <a:srgbClr val="000000"/>
                </a:solidFill>
                <a:latin typeface="+mj-lt"/>
              </a:rPr>
              <a:t> with the constituents of that world. </a:t>
            </a:r>
            <a:endParaRPr lang="en-GB" dirty="0">
              <a:latin typeface="+mj-lt"/>
            </a:endParaRPr>
          </a:p>
        </p:txBody>
      </p:sp>
    </p:spTree>
    <p:extLst>
      <p:ext uri="{BB962C8B-B14F-4D97-AF65-F5344CB8AC3E}">
        <p14:creationId xmlns:p14="http://schemas.microsoft.com/office/powerpoint/2010/main" val="6282648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a:t>
            </a:r>
          </a:p>
        </p:txBody>
      </p:sp>
      <p:sp>
        <p:nvSpPr>
          <p:cNvPr id="3" name="Content Placeholder 2"/>
          <p:cNvSpPr>
            <a:spLocks noGrp="1"/>
          </p:cNvSpPr>
          <p:nvPr>
            <p:ph idx="1"/>
          </p:nvPr>
        </p:nvSpPr>
        <p:spPr/>
        <p:txBody>
          <a:bodyPr/>
          <a:lstStyle/>
          <a:p>
            <a:r>
              <a:rPr lang="en-GB" sz="2000" dirty="0"/>
              <a:t>Study of hunting gathering ecology has been fraught with arrogance inherent in the nature/culture divide and priority given to (Western) rational thought</a:t>
            </a:r>
          </a:p>
          <a:p>
            <a:endParaRPr lang="en-GB" dirty="0"/>
          </a:p>
          <a:p>
            <a:r>
              <a:rPr lang="en-GB" sz="2000" dirty="0"/>
              <a:t>There is a dilemma inherent in the act of writing itself that is part of  the discipline of anthropology. It presumes that a culture can be decoded through writing, neglecting that the latter always contains a degree of objectification, a legacy of rational thought. If this is the case, why believe even </a:t>
            </a:r>
            <a:r>
              <a:rPr lang="en-GB" sz="2000" dirty="0" err="1"/>
              <a:t>Ingold</a:t>
            </a:r>
            <a:r>
              <a:rPr lang="en-GB" sz="2000" dirty="0"/>
              <a:t>? </a:t>
            </a:r>
          </a:p>
          <a:p>
            <a:pPr marL="0" indent="0">
              <a:buNone/>
            </a:pPr>
            <a:endParaRPr lang="en-GB" sz="2000" dirty="0"/>
          </a:p>
          <a:p>
            <a:r>
              <a:rPr lang="en-GB" sz="2000" dirty="0"/>
              <a:t>Can this quandary be solved through immersion? </a:t>
            </a:r>
          </a:p>
        </p:txBody>
      </p:sp>
    </p:spTree>
    <p:extLst>
      <p:ext uri="{BB962C8B-B14F-4D97-AF65-F5344CB8AC3E}">
        <p14:creationId xmlns:p14="http://schemas.microsoft.com/office/powerpoint/2010/main" val="41226775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Write your answer to a piece of paper</a:t>
            </a:r>
          </a:p>
        </p:txBody>
      </p:sp>
      <p:sp>
        <p:nvSpPr>
          <p:cNvPr id="3" name="Content Placeholder 2"/>
          <p:cNvSpPr>
            <a:spLocks noGrp="1"/>
          </p:cNvSpPr>
          <p:nvPr>
            <p:ph idx="1"/>
          </p:nvPr>
        </p:nvSpPr>
        <p:spPr/>
        <p:txBody>
          <a:bodyPr/>
          <a:lstStyle/>
          <a:p>
            <a:r>
              <a:rPr lang="en-GB" sz="2800" dirty="0"/>
              <a:t>Why addressing the forest as a parent is not a metaphor? Describe also </a:t>
            </a:r>
            <a:r>
              <a:rPr lang="en-GB" sz="2800" dirty="0" err="1"/>
              <a:t>Ingold’s</a:t>
            </a:r>
            <a:r>
              <a:rPr lang="en-GB" sz="2800" dirty="0"/>
              <a:t> critique on the cultural constructionist approach</a:t>
            </a:r>
          </a:p>
          <a:p>
            <a:endParaRPr lang="en-GB" sz="2800" dirty="0"/>
          </a:p>
          <a:p>
            <a:r>
              <a:rPr lang="en-GB" sz="2800" dirty="0"/>
              <a:t>How could you apply </a:t>
            </a:r>
            <a:r>
              <a:rPr lang="en-GB" sz="2800" dirty="0" err="1"/>
              <a:t>Ingold’s</a:t>
            </a:r>
            <a:r>
              <a:rPr lang="en-GB" sz="2800" dirty="0"/>
              <a:t> critique to the way by which you learn in the class-room? </a:t>
            </a:r>
          </a:p>
        </p:txBody>
      </p:sp>
    </p:spTree>
    <p:extLst>
      <p:ext uri="{BB962C8B-B14F-4D97-AF65-F5344CB8AC3E}">
        <p14:creationId xmlns:p14="http://schemas.microsoft.com/office/powerpoint/2010/main" val="36657038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pPr marL="0" indent="0">
              <a:buNone/>
            </a:pPr>
            <a:endParaRPr lang="en-GB" sz="2400" dirty="0"/>
          </a:p>
          <a:p>
            <a:r>
              <a:rPr lang="en-GB" sz="2800" dirty="0"/>
              <a:t>How does a sentient ecology relate to the ways by which the </a:t>
            </a:r>
            <a:r>
              <a:rPr lang="en-GB" sz="2800" dirty="0" err="1"/>
              <a:t>Mbuti</a:t>
            </a:r>
            <a:r>
              <a:rPr lang="en-GB" sz="2800" dirty="0"/>
              <a:t>  and the San perceived the environment? Give examples</a:t>
            </a:r>
          </a:p>
          <a:p>
            <a:endParaRPr lang="en-GB" sz="2800" dirty="0"/>
          </a:p>
          <a:p>
            <a:r>
              <a:rPr lang="en-GB" sz="2800" dirty="0"/>
              <a:t>Can you think of an example in your life when you could have related to the sentient ecology discussed by </a:t>
            </a:r>
            <a:r>
              <a:rPr lang="en-GB" sz="2800" dirty="0" err="1"/>
              <a:t>Ingold</a:t>
            </a:r>
            <a:r>
              <a:rPr lang="en-GB" sz="2800" dirty="0"/>
              <a:t>.</a:t>
            </a:r>
          </a:p>
          <a:p>
            <a:endParaRPr lang="en-GB" dirty="0"/>
          </a:p>
          <a:p>
            <a:endParaRPr lang="en-GB" sz="2400" dirty="0"/>
          </a:p>
        </p:txBody>
      </p:sp>
    </p:spTree>
    <p:extLst>
      <p:ext uri="{BB962C8B-B14F-4D97-AF65-F5344CB8AC3E}">
        <p14:creationId xmlns:p14="http://schemas.microsoft.com/office/powerpoint/2010/main" val="26656535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9726" y="642594"/>
            <a:ext cx="9965473" cy="1371600"/>
          </a:xfrm>
        </p:spPr>
        <p:txBody>
          <a:bodyPr>
            <a:normAutofit/>
          </a:bodyPr>
          <a:lstStyle/>
          <a:p>
            <a:r>
              <a:rPr lang="en-GB" sz="2800" dirty="0"/>
              <a:t>				Harvey &amp; </a:t>
            </a:r>
            <a:r>
              <a:rPr lang="en-GB" sz="2800" dirty="0" err="1"/>
              <a:t>Ingold</a:t>
            </a:r>
            <a:endParaRPr lang="en-GB" sz="2800" dirty="0"/>
          </a:p>
        </p:txBody>
      </p:sp>
      <p:sp>
        <p:nvSpPr>
          <p:cNvPr id="3" name="Content Placeholder 2"/>
          <p:cNvSpPr>
            <a:spLocks noGrp="1"/>
          </p:cNvSpPr>
          <p:nvPr>
            <p:ph idx="1"/>
          </p:nvPr>
        </p:nvSpPr>
        <p:spPr/>
        <p:txBody>
          <a:bodyPr>
            <a:normAutofit/>
          </a:bodyPr>
          <a:lstStyle/>
          <a:p>
            <a:r>
              <a:rPr lang="en-GB" sz="2800" dirty="0"/>
              <a:t>Describe an animistic world</a:t>
            </a:r>
          </a:p>
          <a:p>
            <a:pPr marL="0" indent="0">
              <a:buNone/>
            </a:pPr>
            <a:endParaRPr lang="en-GB" sz="2800" dirty="0"/>
          </a:p>
          <a:p>
            <a:r>
              <a:rPr lang="en-GB" sz="2800" dirty="0"/>
              <a:t>Are there any conflicts in animism? How are they resolved? </a:t>
            </a:r>
          </a:p>
          <a:p>
            <a:endParaRPr lang="en-GB" sz="2800" dirty="0"/>
          </a:p>
          <a:p>
            <a:r>
              <a:rPr lang="en-GB" sz="2800" dirty="0"/>
              <a:t>How does Harvey explain bad treatment of animals by some animists?</a:t>
            </a:r>
          </a:p>
        </p:txBody>
      </p:sp>
    </p:spTree>
    <p:extLst>
      <p:ext uri="{BB962C8B-B14F-4D97-AF65-F5344CB8AC3E}">
        <p14:creationId xmlns:p14="http://schemas.microsoft.com/office/powerpoint/2010/main" val="38418138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fontScale="92500" lnSpcReduction="20000"/>
          </a:bodyPr>
          <a:lstStyle/>
          <a:p>
            <a:endParaRPr lang="en-GB" dirty="0"/>
          </a:p>
          <a:p>
            <a:pPr marL="0" indent="0">
              <a:buNone/>
            </a:pPr>
            <a:r>
              <a:rPr lang="en-GB" sz="2600" dirty="0"/>
              <a:t>What would a world where qualities of personhood are ascribed to animals, spirits and certain geophysical agents look like? How would humans have to modify their practice? </a:t>
            </a:r>
          </a:p>
          <a:p>
            <a:pPr marL="0" indent="0">
              <a:buNone/>
            </a:pPr>
            <a:endParaRPr lang="en-GB" sz="2600" dirty="0"/>
          </a:p>
          <a:p>
            <a:pPr marL="0" indent="0">
              <a:buNone/>
            </a:pPr>
            <a:r>
              <a:rPr lang="en-GB" sz="2600" dirty="0"/>
              <a:t>The Rights of Nature has been a movement in Latin America that has gained wide support. Discuss its epistemological dilemmas using </a:t>
            </a:r>
            <a:r>
              <a:rPr lang="en-GB" sz="2600" dirty="0" err="1"/>
              <a:t>Ingold</a:t>
            </a:r>
            <a:r>
              <a:rPr lang="en-GB" sz="2600" dirty="0"/>
              <a:t> </a:t>
            </a:r>
          </a:p>
          <a:p>
            <a:pPr marL="0" indent="0">
              <a:buNone/>
            </a:pPr>
            <a:endParaRPr lang="en-GB" sz="2600" dirty="0"/>
          </a:p>
          <a:p>
            <a:pPr marL="0" indent="0">
              <a:buNone/>
            </a:pPr>
            <a:r>
              <a:rPr lang="en-GB" sz="2600" dirty="0"/>
              <a:t>Relations based on trust are not necessarily morally better than those based on domination. Do you agree or disagree (chapter 4) </a:t>
            </a:r>
          </a:p>
        </p:txBody>
      </p:sp>
    </p:spTree>
    <p:extLst>
      <p:ext uri="{BB962C8B-B14F-4D97-AF65-F5344CB8AC3E}">
        <p14:creationId xmlns:p14="http://schemas.microsoft.com/office/powerpoint/2010/main" val="238517257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
      <a:dk1>
        <a:srgbClr val="000000"/>
      </a:dk1>
      <a:lt1>
        <a:srgbClr val="FFFFFF"/>
      </a:lt1>
      <a:dk2>
        <a:srgbClr val="413124"/>
      </a:dk2>
      <a:lt2>
        <a:srgbClr val="E8E4E2"/>
      </a:lt2>
      <a:accent1>
        <a:srgbClr val="36B5A3"/>
      </a:accent1>
      <a:accent2>
        <a:srgbClr val="22ADE2"/>
      </a:accent2>
      <a:accent3>
        <a:srgbClr val="6E96EE"/>
      </a:accent3>
      <a:accent4>
        <a:srgbClr val="EB554E"/>
      </a:accent4>
      <a:accent5>
        <a:srgbClr val="E98A3A"/>
      </a:accent5>
      <a:accent6>
        <a:srgbClr val="B1A23A"/>
      </a:accent6>
      <a:hlink>
        <a:srgbClr val="AA7561"/>
      </a:hlink>
      <a:folHlink>
        <a:srgbClr val="7F7F7F"/>
      </a:folHlink>
    </a:clrScheme>
    <a:fontScheme name="Savon">
      <a:maj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docProps/app.xml><?xml version="1.0" encoding="utf-8"?>
<Properties xmlns="http://schemas.openxmlformats.org/officeDocument/2006/extended-properties" xmlns:vt="http://schemas.openxmlformats.org/officeDocument/2006/docPropsVTypes">
  <Template/>
  <TotalTime>493</TotalTime>
  <Words>565</Words>
  <Application>Microsoft Office PowerPoint</Application>
  <PresentationFormat>Widescreen</PresentationFormat>
  <Paragraphs>96</Paragraphs>
  <Slides>17</Slides>
  <Notes>0</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17</vt:i4>
      </vt:variant>
    </vt:vector>
  </HeadingPairs>
  <TitlesOfParts>
    <vt:vector size="19" baseType="lpstr">
      <vt:lpstr>Garamond</vt:lpstr>
      <vt:lpstr>SavonVTI</vt:lpstr>
      <vt:lpstr>What is ecology/ ethnoecology? </vt:lpstr>
      <vt:lpstr>     What is the main dilemma in studying ecology? </vt:lpstr>
      <vt:lpstr>   </vt:lpstr>
      <vt:lpstr>Nature/Culture Debate  </vt:lpstr>
      <vt:lpstr>Ingold's critique: </vt:lpstr>
      <vt:lpstr>Ingold: Replace the nature/culture dichotomy with the synergy of organism and environment =a genuine ecology of life</vt:lpstr>
      <vt:lpstr>PowerPoint Presentation</vt:lpstr>
      <vt:lpstr>Sentient Ecology</vt:lpstr>
      <vt:lpstr>What is the main dilemma of studying ecology?  </vt:lpstr>
      <vt:lpstr>     A genuinely ecological view (the study of the relationships between living organisms and habitats) would ground intention and action within the context of an ongoing and mutually constitutive engagement between people and their environments.   The hunter consults the world, not representations inside his head. Point of departure must be in the condition of involvement.</vt:lpstr>
      <vt:lpstr>Cosmic economy of sharing</vt:lpstr>
      <vt:lpstr>Landscape</vt:lpstr>
      <vt:lpstr>Summary</vt:lpstr>
      <vt:lpstr>Write your answer to a piece of paper</vt:lpstr>
      <vt:lpstr>PowerPoint Presentation</vt:lpstr>
      <vt:lpstr>    Harvey &amp; Ingold</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Jasmin</dc:creator>
  <cp:lastModifiedBy>Trainer01</cp:lastModifiedBy>
  <cp:revision>36</cp:revision>
  <dcterms:created xsi:type="dcterms:W3CDTF">2012-08-08T08:08:12Z</dcterms:created>
  <dcterms:modified xsi:type="dcterms:W3CDTF">2019-10-25T14:00:04Z</dcterms:modified>
</cp:coreProperties>
</file>