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57" r:id="rId6"/>
    <p:sldId id="266" r:id="rId7"/>
    <p:sldId id="258" r:id="rId8"/>
    <p:sldId id="259" r:id="rId9"/>
    <p:sldId id="260" r:id="rId10"/>
    <p:sldId id="268" r:id="rId11"/>
    <p:sldId id="261" r:id="rId12"/>
    <p:sldId id="263" r:id="rId13"/>
    <p:sldId id="264" r:id="rId14"/>
    <p:sldId id="262" r:id="rId15"/>
    <p:sldId id="269" r:id="rId16"/>
    <p:sldId id="270" r:id="rId17"/>
    <p:sldId id="281" r:id="rId18"/>
    <p:sldId id="273" r:id="rId19"/>
    <p:sldId id="274" r:id="rId20"/>
    <p:sldId id="275" r:id="rId21"/>
    <p:sldId id="276" r:id="rId22"/>
    <p:sldId id="277" r:id="rId23"/>
    <p:sldId id="278" r:id="rId24"/>
    <p:sldId id="279" r:id="rId25"/>
    <p:sldId id="280" r:id="rId26"/>
    <p:sldId id="409" r:id="rId2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F2264A-2359-4E92-8800-41F6DA6CD7FD}" v="5" dt="2023-02-06T11:14:09.0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785" autoAdjust="0"/>
    <p:restoredTop sz="79009" autoAdjust="0"/>
  </p:normalViewPr>
  <p:slideViewPr>
    <p:cSldViewPr snapToGrid="0">
      <p:cViewPr varScale="1">
        <p:scale>
          <a:sx n="90" d="100"/>
          <a:sy n="90" d="100"/>
        </p:scale>
        <p:origin x="2664" y="84"/>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79F2264A-2359-4E92-8800-41F6DA6CD7FD}"/>
    <pc:docChg chg="custSel delSld modSld">
      <pc:chgData name="Natasha Davies (IMH)" userId="f8d816cd-2c21-46a2-8815-9450f2bd6f78" providerId="ADAL" clId="{79F2264A-2359-4E92-8800-41F6DA6CD7FD}" dt="2023-02-06T11:14:09.008" v="87"/>
      <pc:docMkLst>
        <pc:docMk/>
      </pc:docMkLst>
      <pc:sldChg chg="delSp modSp mod modTransition modAnim">
        <pc:chgData name="Natasha Davies (IMH)" userId="f8d816cd-2c21-46a2-8815-9450f2bd6f78" providerId="ADAL" clId="{79F2264A-2359-4E92-8800-41F6DA6CD7FD}" dt="2023-02-06T11:14:09.008" v="87"/>
        <pc:sldMkLst>
          <pc:docMk/>
          <pc:sldMk cId="3408955283" sldId="256"/>
        </pc:sldMkLst>
        <pc:spChg chg="mod">
          <ac:chgData name="Natasha Davies (IMH)" userId="f8d816cd-2c21-46a2-8815-9450f2bd6f78" providerId="ADAL" clId="{79F2264A-2359-4E92-8800-41F6DA6CD7FD}" dt="2023-02-06T10:31:47.262" v="20" actId="20577"/>
          <ac:spMkLst>
            <pc:docMk/>
            <pc:sldMk cId="3408955283" sldId="256"/>
            <ac:spMk id="2" creationId="{00000000-0000-0000-0000-000000000000}"/>
          </ac:spMkLst>
        </pc:spChg>
        <pc:picChg chg="del">
          <ac:chgData name="Natasha Davies (IMH)" userId="f8d816cd-2c21-46a2-8815-9450f2bd6f78" providerId="ADAL" clId="{79F2264A-2359-4E92-8800-41F6DA6CD7FD}" dt="2023-02-06T11:14:09.008" v="87"/>
          <ac:picMkLst>
            <pc:docMk/>
            <pc:sldMk cId="3408955283" sldId="256"/>
            <ac:picMk id="5" creationId="{6ACC9AE1-FB96-5DA0-C974-0B13669B6B71}"/>
          </ac:picMkLst>
        </pc:picChg>
      </pc:sldChg>
      <pc:sldChg chg="modSp del mod modTransition">
        <pc:chgData name="Natasha Davies (IMH)" userId="f8d816cd-2c21-46a2-8815-9450f2bd6f78" providerId="ADAL" clId="{79F2264A-2359-4E92-8800-41F6DA6CD7FD}" dt="2023-02-06T11:14:09.008" v="87"/>
        <pc:sldMkLst>
          <pc:docMk/>
          <pc:sldMk cId="0" sldId="257"/>
        </pc:sldMkLst>
        <pc:spChg chg="mod">
          <ac:chgData name="Natasha Davies (IMH)" userId="f8d816cd-2c21-46a2-8815-9450f2bd6f78" providerId="ADAL" clId="{79F2264A-2359-4E92-8800-41F6DA6CD7FD}" dt="2023-02-06T10:31:28.959" v="5" actId="1076"/>
          <ac:spMkLst>
            <pc:docMk/>
            <pc:sldMk cId="0" sldId="257"/>
            <ac:spMk id="6" creationId="{00000000-0000-0000-0000-000000000000}"/>
          </ac:spMkLst>
        </pc:spChg>
      </pc:sldChg>
      <pc:sldChg chg="del modTransition">
        <pc:chgData name="Natasha Davies (IMH)" userId="f8d816cd-2c21-46a2-8815-9450f2bd6f78" providerId="ADAL" clId="{79F2264A-2359-4E92-8800-41F6DA6CD7FD}" dt="2023-02-06T11:14:09.008" v="87"/>
        <pc:sldMkLst>
          <pc:docMk/>
          <pc:sldMk cId="0" sldId="258"/>
        </pc:sldMkLst>
      </pc:sldChg>
      <pc:sldChg chg="del modTransition modNotesTx">
        <pc:chgData name="Natasha Davies (IMH)" userId="f8d816cd-2c21-46a2-8815-9450f2bd6f78" providerId="ADAL" clId="{79F2264A-2359-4E92-8800-41F6DA6CD7FD}" dt="2023-02-06T11:14:09.008" v="87"/>
        <pc:sldMkLst>
          <pc:docMk/>
          <pc:sldMk cId="0" sldId="259"/>
        </pc:sldMkLst>
      </pc:sldChg>
      <pc:sldChg chg="del modTransition">
        <pc:chgData name="Natasha Davies (IMH)" userId="f8d816cd-2c21-46a2-8815-9450f2bd6f78" providerId="ADAL" clId="{79F2264A-2359-4E92-8800-41F6DA6CD7FD}" dt="2023-02-06T11:14:09.008" v="87"/>
        <pc:sldMkLst>
          <pc:docMk/>
          <pc:sldMk cId="0" sldId="260"/>
        </pc:sldMkLst>
      </pc:sldChg>
      <pc:sldChg chg="del modTransition">
        <pc:chgData name="Natasha Davies (IMH)" userId="f8d816cd-2c21-46a2-8815-9450f2bd6f78" providerId="ADAL" clId="{79F2264A-2359-4E92-8800-41F6DA6CD7FD}" dt="2023-02-06T11:14:09.008" v="87"/>
        <pc:sldMkLst>
          <pc:docMk/>
          <pc:sldMk cId="0" sldId="261"/>
        </pc:sldMkLst>
      </pc:sldChg>
      <pc:sldChg chg="del modTransition modNotesTx">
        <pc:chgData name="Natasha Davies (IMH)" userId="f8d816cd-2c21-46a2-8815-9450f2bd6f78" providerId="ADAL" clId="{79F2264A-2359-4E92-8800-41F6DA6CD7FD}" dt="2023-02-06T11:14:09.008" v="87"/>
        <pc:sldMkLst>
          <pc:docMk/>
          <pc:sldMk cId="0" sldId="262"/>
        </pc:sldMkLst>
      </pc:sldChg>
      <pc:sldChg chg="modSp del mod modTransition">
        <pc:chgData name="Natasha Davies (IMH)" userId="f8d816cd-2c21-46a2-8815-9450f2bd6f78" providerId="ADAL" clId="{79F2264A-2359-4E92-8800-41F6DA6CD7FD}" dt="2023-02-06T11:14:09.008" v="87"/>
        <pc:sldMkLst>
          <pc:docMk/>
          <pc:sldMk cId="0" sldId="263"/>
        </pc:sldMkLst>
        <pc:spChg chg="mod">
          <ac:chgData name="Natasha Davies (IMH)" userId="f8d816cd-2c21-46a2-8815-9450f2bd6f78" providerId="ADAL" clId="{79F2264A-2359-4E92-8800-41F6DA6CD7FD}" dt="2023-02-06T10:31:17.576" v="2" actId="27636"/>
          <ac:spMkLst>
            <pc:docMk/>
            <pc:sldMk cId="0" sldId="263"/>
            <ac:spMk id="3" creationId="{00000000-0000-0000-0000-000000000000}"/>
          </ac:spMkLst>
        </pc:spChg>
      </pc:sldChg>
      <pc:sldChg chg="del modTransition">
        <pc:chgData name="Natasha Davies (IMH)" userId="f8d816cd-2c21-46a2-8815-9450f2bd6f78" providerId="ADAL" clId="{79F2264A-2359-4E92-8800-41F6DA6CD7FD}" dt="2023-02-06T11:14:09.008" v="87"/>
        <pc:sldMkLst>
          <pc:docMk/>
          <pc:sldMk cId="0" sldId="264"/>
        </pc:sldMkLst>
      </pc:sldChg>
      <pc:sldChg chg="del modTransition">
        <pc:chgData name="Natasha Davies (IMH)" userId="f8d816cd-2c21-46a2-8815-9450f2bd6f78" providerId="ADAL" clId="{79F2264A-2359-4E92-8800-41F6DA6CD7FD}" dt="2023-02-06T11:14:09.008" v="87"/>
        <pc:sldMkLst>
          <pc:docMk/>
          <pc:sldMk cId="0" sldId="266"/>
        </pc:sldMkLst>
      </pc:sldChg>
      <pc:sldChg chg="del">
        <pc:chgData name="Natasha Davies (IMH)" userId="f8d816cd-2c21-46a2-8815-9450f2bd6f78" providerId="ADAL" clId="{79F2264A-2359-4E92-8800-41F6DA6CD7FD}" dt="2023-02-06T10:35:55.840" v="21" actId="47"/>
        <pc:sldMkLst>
          <pc:docMk/>
          <pc:sldMk cId="0" sldId="267"/>
        </pc:sldMkLst>
      </pc:sldChg>
      <pc:sldChg chg="del modTransition">
        <pc:chgData name="Natasha Davies (IMH)" userId="f8d816cd-2c21-46a2-8815-9450f2bd6f78" providerId="ADAL" clId="{79F2264A-2359-4E92-8800-41F6DA6CD7FD}" dt="2023-02-06T11:14:09.008" v="87"/>
        <pc:sldMkLst>
          <pc:docMk/>
          <pc:sldMk cId="0" sldId="268"/>
        </pc:sldMkLst>
      </pc:sldChg>
      <pc:sldChg chg="modSp del mod modTransition modNotesTx">
        <pc:chgData name="Natasha Davies (IMH)" userId="f8d816cd-2c21-46a2-8815-9450f2bd6f78" providerId="ADAL" clId="{79F2264A-2359-4E92-8800-41F6DA6CD7FD}" dt="2023-02-06T11:14:09.008" v="87"/>
        <pc:sldMkLst>
          <pc:docMk/>
          <pc:sldMk cId="120840252" sldId="269"/>
        </pc:sldMkLst>
        <pc:spChg chg="mod">
          <ac:chgData name="Natasha Davies (IMH)" userId="f8d816cd-2c21-46a2-8815-9450f2bd6f78" providerId="ADAL" clId="{79F2264A-2359-4E92-8800-41F6DA6CD7FD}" dt="2023-02-06T10:44:37.211" v="37" actId="20577"/>
          <ac:spMkLst>
            <pc:docMk/>
            <pc:sldMk cId="120840252" sldId="269"/>
            <ac:spMk id="3" creationId="{00000000-0000-0000-0000-000000000000}"/>
          </ac:spMkLst>
        </pc:spChg>
      </pc:sldChg>
      <pc:sldChg chg="modSp del mod modTransition">
        <pc:chgData name="Natasha Davies (IMH)" userId="f8d816cd-2c21-46a2-8815-9450f2bd6f78" providerId="ADAL" clId="{79F2264A-2359-4E92-8800-41F6DA6CD7FD}" dt="2023-02-06T11:14:09.008" v="87"/>
        <pc:sldMkLst>
          <pc:docMk/>
          <pc:sldMk cId="859988156" sldId="270"/>
        </pc:sldMkLst>
        <pc:spChg chg="mod">
          <ac:chgData name="Natasha Davies (IMH)" userId="f8d816cd-2c21-46a2-8815-9450f2bd6f78" providerId="ADAL" clId="{79F2264A-2359-4E92-8800-41F6DA6CD7FD}" dt="2023-02-06T10:31:17.588" v="3" actId="27636"/>
          <ac:spMkLst>
            <pc:docMk/>
            <pc:sldMk cId="859988156" sldId="270"/>
            <ac:spMk id="3" creationId="{00000000-0000-0000-0000-000000000000}"/>
          </ac:spMkLst>
        </pc:spChg>
      </pc:sldChg>
      <pc:sldChg chg="del">
        <pc:chgData name="Natasha Davies (IMH)" userId="f8d816cd-2c21-46a2-8815-9450f2bd6f78" providerId="ADAL" clId="{79F2264A-2359-4E92-8800-41F6DA6CD7FD}" dt="2023-02-06T10:30:36.209" v="0" actId="47"/>
        <pc:sldMkLst>
          <pc:docMk/>
          <pc:sldMk cId="1012626719" sldId="272"/>
        </pc:sldMkLst>
      </pc:sldChg>
      <pc:sldChg chg="del modTransition">
        <pc:chgData name="Natasha Davies (IMH)" userId="f8d816cd-2c21-46a2-8815-9450f2bd6f78" providerId="ADAL" clId="{79F2264A-2359-4E92-8800-41F6DA6CD7FD}" dt="2023-02-06T11:14:09.008" v="87"/>
        <pc:sldMkLst>
          <pc:docMk/>
          <pc:sldMk cId="481709448" sldId="273"/>
        </pc:sldMkLst>
      </pc:sldChg>
      <pc:sldChg chg="del modTransition">
        <pc:chgData name="Natasha Davies (IMH)" userId="f8d816cd-2c21-46a2-8815-9450f2bd6f78" providerId="ADAL" clId="{79F2264A-2359-4E92-8800-41F6DA6CD7FD}" dt="2023-02-06T11:14:09.008" v="87"/>
        <pc:sldMkLst>
          <pc:docMk/>
          <pc:sldMk cId="2608865111" sldId="274"/>
        </pc:sldMkLst>
      </pc:sldChg>
      <pc:sldChg chg="del">
        <pc:chgData name="Natasha Davies (IMH)" userId="f8d816cd-2c21-46a2-8815-9450f2bd6f78" providerId="ADAL" clId="{79F2264A-2359-4E92-8800-41F6DA6CD7FD}" dt="2023-02-06T10:30:36.209" v="0" actId="47"/>
        <pc:sldMkLst>
          <pc:docMk/>
          <pc:sldMk cId="706456448" sldId="275"/>
        </pc:sldMkLst>
      </pc:sldChg>
      <pc:sldChg chg="del modTransition">
        <pc:chgData name="Natasha Davies (IMH)" userId="f8d816cd-2c21-46a2-8815-9450f2bd6f78" providerId="ADAL" clId="{79F2264A-2359-4E92-8800-41F6DA6CD7FD}" dt="2023-02-06T11:14:09.008" v="87"/>
        <pc:sldMkLst>
          <pc:docMk/>
          <pc:sldMk cId="2750881073" sldId="275"/>
        </pc:sldMkLst>
      </pc:sldChg>
      <pc:sldChg chg="modSp del mod modTransition">
        <pc:chgData name="Natasha Davies (IMH)" userId="f8d816cd-2c21-46a2-8815-9450f2bd6f78" providerId="ADAL" clId="{79F2264A-2359-4E92-8800-41F6DA6CD7FD}" dt="2023-02-06T11:14:09.008" v="87"/>
        <pc:sldMkLst>
          <pc:docMk/>
          <pc:sldMk cId="2547818692" sldId="276"/>
        </pc:sldMkLst>
        <pc:spChg chg="mod">
          <ac:chgData name="Natasha Davies (IMH)" userId="f8d816cd-2c21-46a2-8815-9450f2bd6f78" providerId="ADAL" clId="{79F2264A-2359-4E92-8800-41F6DA6CD7FD}" dt="2023-02-06T11:01:31.170" v="43" actId="27636"/>
          <ac:spMkLst>
            <pc:docMk/>
            <pc:sldMk cId="2547818692" sldId="276"/>
            <ac:spMk id="4" creationId="{00000000-0000-0000-0000-000000000000}"/>
          </ac:spMkLst>
        </pc:spChg>
      </pc:sldChg>
      <pc:sldChg chg="del">
        <pc:chgData name="Natasha Davies (IMH)" userId="f8d816cd-2c21-46a2-8815-9450f2bd6f78" providerId="ADAL" clId="{79F2264A-2359-4E92-8800-41F6DA6CD7FD}" dt="2023-02-06T10:30:36.209" v="0" actId="47"/>
        <pc:sldMkLst>
          <pc:docMk/>
          <pc:sldMk cId="4108909629" sldId="276"/>
        </pc:sldMkLst>
      </pc:sldChg>
      <pc:sldChg chg="del modTransition modNotesTx">
        <pc:chgData name="Natasha Davies (IMH)" userId="f8d816cd-2c21-46a2-8815-9450f2bd6f78" providerId="ADAL" clId="{79F2264A-2359-4E92-8800-41F6DA6CD7FD}" dt="2023-02-06T11:14:09.008" v="87"/>
        <pc:sldMkLst>
          <pc:docMk/>
          <pc:sldMk cId="342016769" sldId="277"/>
        </pc:sldMkLst>
      </pc:sldChg>
      <pc:sldChg chg="modSp del mod modTransition">
        <pc:chgData name="Natasha Davies (IMH)" userId="f8d816cd-2c21-46a2-8815-9450f2bd6f78" providerId="ADAL" clId="{79F2264A-2359-4E92-8800-41F6DA6CD7FD}" dt="2023-02-06T11:14:09.008" v="87"/>
        <pc:sldMkLst>
          <pc:docMk/>
          <pc:sldMk cId="346596152" sldId="278"/>
        </pc:sldMkLst>
        <pc:spChg chg="mod">
          <ac:chgData name="Natasha Davies (IMH)" userId="f8d816cd-2c21-46a2-8815-9450f2bd6f78" providerId="ADAL" clId="{79F2264A-2359-4E92-8800-41F6DA6CD7FD}" dt="2023-02-06T11:05:45.920" v="86" actId="20577"/>
          <ac:spMkLst>
            <pc:docMk/>
            <pc:sldMk cId="346596152" sldId="278"/>
            <ac:spMk id="4" creationId="{00000000-0000-0000-0000-000000000000}"/>
          </ac:spMkLst>
        </pc:spChg>
      </pc:sldChg>
      <pc:sldChg chg="del modTransition">
        <pc:chgData name="Natasha Davies (IMH)" userId="f8d816cd-2c21-46a2-8815-9450f2bd6f78" providerId="ADAL" clId="{79F2264A-2359-4E92-8800-41F6DA6CD7FD}" dt="2023-02-06T11:14:09.008" v="87"/>
        <pc:sldMkLst>
          <pc:docMk/>
          <pc:sldMk cId="1669738120" sldId="279"/>
        </pc:sldMkLst>
      </pc:sldChg>
      <pc:sldChg chg="del modTransition">
        <pc:chgData name="Natasha Davies (IMH)" userId="f8d816cd-2c21-46a2-8815-9450f2bd6f78" providerId="ADAL" clId="{79F2264A-2359-4E92-8800-41F6DA6CD7FD}" dt="2023-02-06T11:14:09.008" v="87"/>
        <pc:sldMkLst>
          <pc:docMk/>
          <pc:sldMk cId="791523873" sldId="280"/>
        </pc:sldMkLst>
      </pc:sldChg>
      <pc:sldChg chg="del modTransition">
        <pc:chgData name="Natasha Davies (IMH)" userId="f8d816cd-2c21-46a2-8815-9450f2bd6f78" providerId="ADAL" clId="{79F2264A-2359-4E92-8800-41F6DA6CD7FD}" dt="2023-02-06T11:14:09.008" v="87"/>
        <pc:sldMkLst>
          <pc:docMk/>
          <pc:sldMk cId="583476179" sldId="281"/>
        </pc:sldMkLst>
      </pc:sldChg>
      <pc:sldChg chg="delSp modTransition modAnim">
        <pc:chgData name="Natasha Davies (IMH)" userId="f8d816cd-2c21-46a2-8815-9450f2bd6f78" providerId="ADAL" clId="{79F2264A-2359-4E92-8800-41F6DA6CD7FD}" dt="2023-02-06T11:14:09.008" v="87"/>
        <pc:sldMkLst>
          <pc:docMk/>
          <pc:sldMk cId="3964463059" sldId="409"/>
        </pc:sldMkLst>
        <pc:picChg chg="del">
          <ac:chgData name="Natasha Davies (IMH)" userId="f8d816cd-2c21-46a2-8815-9450f2bd6f78" providerId="ADAL" clId="{79F2264A-2359-4E92-8800-41F6DA6CD7FD}" dt="2023-02-06T11:14:09.008" v="87"/>
          <ac:picMkLst>
            <pc:docMk/>
            <pc:sldMk cId="3964463059" sldId="409"/>
            <ac:picMk id="4" creationId="{C4579C66-0DF3-B65F-2083-617E56C54383}"/>
          </ac:picMkLst>
        </pc:picChg>
      </pc:sldChg>
      <pc:sldChg chg="del">
        <pc:chgData name="Natasha Davies (IMH)" userId="f8d816cd-2c21-46a2-8815-9450f2bd6f78" providerId="ADAL" clId="{79F2264A-2359-4E92-8800-41F6DA6CD7FD}" dt="2023-02-06T10:31:25.116" v="4" actId="47"/>
        <pc:sldMkLst>
          <pc:docMk/>
          <pc:sldMk cId="0" sldId="410"/>
        </pc:sldMkLst>
      </pc:sldChg>
      <pc:sldChg chg="del">
        <pc:chgData name="Natasha Davies (IMH)" userId="f8d816cd-2c21-46a2-8815-9450f2bd6f78" providerId="ADAL" clId="{79F2264A-2359-4E92-8800-41F6DA6CD7FD}" dt="2023-02-06T10:30:36.209" v="0" actId="47"/>
        <pc:sldMkLst>
          <pc:docMk/>
          <pc:sldMk cId="0" sldId="437"/>
        </pc:sldMkLst>
      </pc:sldChg>
      <pc:sldChg chg="del">
        <pc:chgData name="Natasha Davies (IMH)" userId="f8d816cd-2c21-46a2-8815-9450f2bd6f78" providerId="ADAL" clId="{79F2264A-2359-4E92-8800-41F6DA6CD7FD}" dt="2023-02-06T10:30:36.209" v="0" actId="47"/>
        <pc:sldMkLst>
          <pc:docMk/>
          <pc:sldMk cId="0" sldId="440"/>
        </pc:sldMkLst>
      </pc:sldChg>
      <pc:sldChg chg="del">
        <pc:chgData name="Natasha Davies (IMH)" userId="f8d816cd-2c21-46a2-8815-9450f2bd6f78" providerId="ADAL" clId="{79F2264A-2359-4E92-8800-41F6DA6CD7FD}" dt="2023-02-06T10:30:36.209" v="0" actId="47"/>
        <pc:sldMkLst>
          <pc:docMk/>
          <pc:sldMk cId="0" sldId="441"/>
        </pc:sldMkLst>
      </pc:sldChg>
      <pc:sldChg chg="del">
        <pc:chgData name="Natasha Davies (IMH)" userId="f8d816cd-2c21-46a2-8815-9450f2bd6f78" providerId="ADAL" clId="{79F2264A-2359-4E92-8800-41F6DA6CD7FD}" dt="2023-02-06T10:30:36.209" v="0" actId="47"/>
        <pc:sldMkLst>
          <pc:docMk/>
          <pc:sldMk cId="0" sldId="442"/>
        </pc:sldMkLst>
      </pc:sldChg>
      <pc:sldChg chg="del">
        <pc:chgData name="Natasha Davies (IMH)" userId="f8d816cd-2c21-46a2-8815-9450f2bd6f78" providerId="ADAL" clId="{79F2264A-2359-4E92-8800-41F6DA6CD7FD}" dt="2023-02-06T10:30:36.209" v="0" actId="47"/>
        <pc:sldMkLst>
          <pc:docMk/>
          <pc:sldMk cId="0" sldId="443"/>
        </pc:sldMkLst>
      </pc:sldChg>
      <pc:sldChg chg="del">
        <pc:chgData name="Natasha Davies (IMH)" userId="f8d816cd-2c21-46a2-8815-9450f2bd6f78" providerId="ADAL" clId="{79F2264A-2359-4E92-8800-41F6DA6CD7FD}" dt="2023-02-06T10:30:36.209" v="0" actId="47"/>
        <pc:sldMkLst>
          <pc:docMk/>
          <pc:sldMk cId="0" sldId="444"/>
        </pc:sldMkLst>
      </pc:sldChg>
      <pc:sldChg chg="del">
        <pc:chgData name="Natasha Davies (IMH)" userId="f8d816cd-2c21-46a2-8815-9450f2bd6f78" providerId="ADAL" clId="{79F2264A-2359-4E92-8800-41F6DA6CD7FD}" dt="2023-02-06T10:30:36.209" v="0" actId="47"/>
        <pc:sldMkLst>
          <pc:docMk/>
          <pc:sldMk cId="0" sldId="447"/>
        </pc:sldMkLst>
      </pc:sldChg>
      <pc:sldChg chg="del">
        <pc:chgData name="Natasha Davies (IMH)" userId="f8d816cd-2c21-46a2-8815-9450f2bd6f78" providerId="ADAL" clId="{79F2264A-2359-4E92-8800-41F6DA6CD7FD}" dt="2023-02-06T10:30:36.209" v="0" actId="47"/>
        <pc:sldMkLst>
          <pc:docMk/>
          <pc:sldMk cId="0" sldId="448"/>
        </pc:sldMkLst>
      </pc:sldChg>
      <pc:sldChg chg="del">
        <pc:chgData name="Natasha Davies (IMH)" userId="f8d816cd-2c21-46a2-8815-9450f2bd6f78" providerId="ADAL" clId="{79F2264A-2359-4E92-8800-41F6DA6CD7FD}" dt="2023-02-06T10:30:36.209" v="0" actId="47"/>
        <pc:sldMkLst>
          <pc:docMk/>
          <pc:sldMk cId="0" sldId="449"/>
        </pc:sldMkLst>
      </pc:sldChg>
      <pc:sldChg chg="del">
        <pc:chgData name="Natasha Davies (IMH)" userId="f8d816cd-2c21-46a2-8815-9450f2bd6f78" providerId="ADAL" clId="{79F2264A-2359-4E92-8800-41F6DA6CD7FD}" dt="2023-02-06T10:30:36.209" v="0" actId="47"/>
        <pc:sldMkLst>
          <pc:docMk/>
          <pc:sldMk cId="0" sldId="451"/>
        </pc:sldMkLst>
      </pc:sldChg>
      <pc:sldChg chg="del">
        <pc:chgData name="Natasha Davies (IMH)" userId="f8d816cd-2c21-46a2-8815-9450f2bd6f78" providerId="ADAL" clId="{79F2264A-2359-4E92-8800-41F6DA6CD7FD}" dt="2023-02-06T10:30:36.209" v="0" actId="47"/>
        <pc:sldMkLst>
          <pc:docMk/>
          <pc:sldMk cId="0" sldId="452"/>
        </pc:sldMkLst>
      </pc:sldChg>
      <pc:sldChg chg="del">
        <pc:chgData name="Natasha Davies (IMH)" userId="f8d816cd-2c21-46a2-8815-9450f2bd6f78" providerId="ADAL" clId="{79F2264A-2359-4E92-8800-41F6DA6CD7FD}" dt="2023-02-06T10:30:36.209" v="0" actId="47"/>
        <pc:sldMkLst>
          <pc:docMk/>
          <pc:sldMk cId="0" sldId="453"/>
        </pc:sldMkLst>
      </pc:sldChg>
      <pc:sldChg chg="del">
        <pc:chgData name="Natasha Davies (IMH)" userId="f8d816cd-2c21-46a2-8815-9450f2bd6f78" providerId="ADAL" clId="{79F2264A-2359-4E92-8800-41F6DA6CD7FD}" dt="2023-02-06T10:30:36.209" v="0" actId="47"/>
        <pc:sldMkLst>
          <pc:docMk/>
          <pc:sldMk cId="0" sldId="454"/>
        </pc:sldMkLst>
      </pc:sldChg>
      <pc:sldChg chg="del">
        <pc:chgData name="Natasha Davies (IMH)" userId="f8d816cd-2c21-46a2-8815-9450f2bd6f78" providerId="ADAL" clId="{79F2264A-2359-4E92-8800-41F6DA6CD7FD}" dt="2023-02-06T10:30:36.209" v="0" actId="47"/>
        <pc:sldMkLst>
          <pc:docMk/>
          <pc:sldMk cId="0" sldId="455"/>
        </pc:sldMkLst>
      </pc:sldChg>
      <pc:sldChg chg="del">
        <pc:chgData name="Natasha Davies (IMH)" userId="f8d816cd-2c21-46a2-8815-9450f2bd6f78" providerId="ADAL" clId="{79F2264A-2359-4E92-8800-41F6DA6CD7FD}" dt="2023-02-06T10:30:36.209" v="0" actId="47"/>
        <pc:sldMkLst>
          <pc:docMk/>
          <pc:sldMk cId="0" sldId="456"/>
        </pc:sldMkLst>
      </pc:sldChg>
      <pc:sldChg chg="del">
        <pc:chgData name="Natasha Davies (IMH)" userId="f8d816cd-2c21-46a2-8815-9450f2bd6f78" providerId="ADAL" clId="{79F2264A-2359-4E92-8800-41F6DA6CD7FD}" dt="2023-02-06T10:30:36.209" v="0" actId="47"/>
        <pc:sldMkLst>
          <pc:docMk/>
          <pc:sldMk cId="0" sldId="457"/>
        </pc:sldMkLst>
      </pc:sldChg>
      <pc:sldChg chg="del">
        <pc:chgData name="Natasha Davies (IMH)" userId="f8d816cd-2c21-46a2-8815-9450f2bd6f78" providerId="ADAL" clId="{79F2264A-2359-4E92-8800-41F6DA6CD7FD}" dt="2023-02-06T10:30:36.209" v="0" actId="47"/>
        <pc:sldMkLst>
          <pc:docMk/>
          <pc:sldMk cId="0" sldId="458"/>
        </pc:sldMkLst>
      </pc:sldChg>
      <pc:sldChg chg="del">
        <pc:chgData name="Natasha Davies (IMH)" userId="f8d816cd-2c21-46a2-8815-9450f2bd6f78" providerId="ADAL" clId="{79F2264A-2359-4E92-8800-41F6DA6CD7FD}" dt="2023-02-06T10:30:36.209" v="0" actId="47"/>
        <pc:sldMkLst>
          <pc:docMk/>
          <pc:sldMk cId="0" sldId="459"/>
        </pc:sldMkLst>
      </pc:sldChg>
      <pc:sldChg chg="del">
        <pc:chgData name="Natasha Davies (IMH)" userId="f8d816cd-2c21-46a2-8815-9450f2bd6f78" providerId="ADAL" clId="{79F2264A-2359-4E92-8800-41F6DA6CD7FD}" dt="2023-02-06T10:30:36.209" v="0" actId="47"/>
        <pc:sldMkLst>
          <pc:docMk/>
          <pc:sldMk cId="0" sldId="460"/>
        </pc:sldMkLst>
      </pc:sldChg>
      <pc:sldChg chg="del">
        <pc:chgData name="Natasha Davies (IMH)" userId="f8d816cd-2c21-46a2-8815-9450f2bd6f78" providerId="ADAL" clId="{79F2264A-2359-4E92-8800-41F6DA6CD7FD}" dt="2023-02-06T10:30:36.209" v="0" actId="47"/>
        <pc:sldMkLst>
          <pc:docMk/>
          <pc:sldMk cId="0" sldId="461"/>
        </pc:sldMkLst>
      </pc:sldChg>
      <pc:sldChg chg="del">
        <pc:chgData name="Natasha Davies (IMH)" userId="f8d816cd-2c21-46a2-8815-9450f2bd6f78" providerId="ADAL" clId="{79F2264A-2359-4E92-8800-41F6DA6CD7FD}" dt="2023-02-06T10:30:36.209" v="0" actId="47"/>
        <pc:sldMkLst>
          <pc:docMk/>
          <pc:sldMk cId="2611379588" sldId="462"/>
        </pc:sldMkLst>
      </pc:sldChg>
      <pc:sldChg chg="del">
        <pc:chgData name="Natasha Davies (IMH)" userId="f8d816cd-2c21-46a2-8815-9450f2bd6f78" providerId="ADAL" clId="{79F2264A-2359-4E92-8800-41F6DA6CD7FD}" dt="2023-02-06T10:30:36.209" v="0" actId="47"/>
        <pc:sldMkLst>
          <pc:docMk/>
          <pc:sldMk cId="1416077049" sldId="463"/>
        </pc:sldMkLst>
      </pc:sldChg>
      <pc:sldChg chg="del">
        <pc:chgData name="Natasha Davies (IMH)" userId="f8d816cd-2c21-46a2-8815-9450f2bd6f78" providerId="ADAL" clId="{79F2264A-2359-4E92-8800-41F6DA6CD7FD}" dt="2023-02-06T10:30:36.209" v="0" actId="47"/>
        <pc:sldMkLst>
          <pc:docMk/>
          <pc:sldMk cId="1723465072" sldId="464"/>
        </pc:sldMkLst>
      </pc:sldChg>
      <pc:sldChg chg="del">
        <pc:chgData name="Natasha Davies (IMH)" userId="f8d816cd-2c21-46a2-8815-9450f2bd6f78" providerId="ADAL" clId="{79F2264A-2359-4E92-8800-41F6DA6CD7FD}" dt="2023-02-06T10:30:36.209" v="0" actId="47"/>
        <pc:sldMkLst>
          <pc:docMk/>
          <pc:sldMk cId="3514084604" sldId="466"/>
        </pc:sldMkLst>
      </pc:sldChg>
      <pc:sldChg chg="del">
        <pc:chgData name="Natasha Davies (IMH)" userId="f8d816cd-2c21-46a2-8815-9450f2bd6f78" providerId="ADAL" clId="{79F2264A-2359-4E92-8800-41F6DA6CD7FD}" dt="2023-02-06T10:30:36.209" v="0" actId="47"/>
        <pc:sldMkLst>
          <pc:docMk/>
          <pc:sldMk cId="3162990861" sldId="467"/>
        </pc:sldMkLst>
      </pc:sldChg>
      <pc:sldChg chg="del">
        <pc:chgData name="Natasha Davies (IMH)" userId="f8d816cd-2c21-46a2-8815-9450f2bd6f78" providerId="ADAL" clId="{79F2264A-2359-4E92-8800-41F6DA6CD7FD}" dt="2023-02-06T10:30:36.209" v="0" actId="47"/>
        <pc:sldMkLst>
          <pc:docMk/>
          <pc:sldMk cId="4147383610" sldId="468"/>
        </pc:sldMkLst>
      </pc:sldChg>
      <pc:sldChg chg="del">
        <pc:chgData name="Natasha Davies (IMH)" userId="f8d816cd-2c21-46a2-8815-9450f2bd6f78" providerId="ADAL" clId="{79F2264A-2359-4E92-8800-41F6DA6CD7FD}" dt="2023-02-06T10:30:36.209" v="0" actId="47"/>
        <pc:sldMkLst>
          <pc:docMk/>
          <pc:sldMk cId="717817574" sldId="469"/>
        </pc:sldMkLst>
      </pc:sldChg>
      <pc:sldChg chg="del">
        <pc:chgData name="Natasha Davies (IMH)" userId="f8d816cd-2c21-46a2-8815-9450f2bd6f78" providerId="ADAL" clId="{79F2264A-2359-4E92-8800-41F6DA6CD7FD}" dt="2023-02-06T10:30:36.209" v="0" actId="47"/>
        <pc:sldMkLst>
          <pc:docMk/>
          <pc:sldMk cId="2545043337" sldId="470"/>
        </pc:sldMkLst>
      </pc:sldChg>
      <pc:sldChg chg="del">
        <pc:chgData name="Natasha Davies (IMH)" userId="f8d816cd-2c21-46a2-8815-9450f2bd6f78" providerId="ADAL" clId="{79F2264A-2359-4E92-8800-41F6DA6CD7FD}" dt="2023-02-06T10:30:36.209" v="0" actId="47"/>
        <pc:sldMkLst>
          <pc:docMk/>
          <pc:sldMk cId="2222813832" sldId="471"/>
        </pc:sldMkLst>
      </pc:sldChg>
      <pc:sldChg chg="del">
        <pc:chgData name="Natasha Davies (IMH)" userId="f8d816cd-2c21-46a2-8815-9450f2bd6f78" providerId="ADAL" clId="{79F2264A-2359-4E92-8800-41F6DA6CD7FD}" dt="2023-02-06T10:30:36.209" v="0" actId="47"/>
        <pc:sldMkLst>
          <pc:docMk/>
          <pc:sldMk cId="3682613818" sldId="472"/>
        </pc:sldMkLst>
      </pc:sldChg>
      <pc:sldChg chg="del">
        <pc:chgData name="Natasha Davies (IMH)" userId="f8d816cd-2c21-46a2-8815-9450f2bd6f78" providerId="ADAL" clId="{79F2264A-2359-4E92-8800-41F6DA6CD7FD}" dt="2023-02-06T10:30:36.209" v="0" actId="47"/>
        <pc:sldMkLst>
          <pc:docMk/>
          <pc:sldMk cId="1950792271" sldId="47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06/02/2023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06/02/2023</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Roboto" panose="02000000000000000000" pitchFamily="2" charset="0"/>
              </a:rPr>
              <a:t>Confucianism believes in ancestor worship and human-</a:t>
            </a:r>
            <a:r>
              <a:rPr lang="en-GB" b="0" i="0" dirty="0" err="1">
                <a:solidFill>
                  <a:srgbClr val="444444"/>
                </a:solidFill>
                <a:effectLst/>
                <a:latin typeface="Roboto" panose="02000000000000000000" pitchFamily="2" charset="0"/>
              </a:rPr>
              <a:t>centered</a:t>
            </a:r>
            <a:r>
              <a:rPr lang="en-GB" b="0" i="0" dirty="0">
                <a:solidFill>
                  <a:srgbClr val="444444"/>
                </a:solidFill>
                <a:effectLst/>
                <a:latin typeface="Roboto" panose="02000000000000000000" pitchFamily="2" charset="0"/>
              </a:rPr>
              <a:t> virtues for living a peaceful life. The golden rule of Confucianism is “Do not do unto others what you would not want others to do unto you.”. There is debate over if Confucianism is a religion.</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405976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A perception filter, also known as a perceptual filter, was a</a:t>
            </a:r>
            <a:r>
              <a:rPr lang="en-GB" b="1" i="0" dirty="0">
                <a:solidFill>
                  <a:srgbClr val="111111"/>
                </a:solidFill>
                <a:effectLst/>
                <a:latin typeface="Roboto" panose="02000000000000000000" pitchFamily="2" charset="0"/>
              </a:rPr>
              <a:t> telepathic effect which misdirected the senses around itself or the person using it</a:t>
            </a:r>
            <a:r>
              <a:rPr lang="en-GB" b="0" i="0" dirty="0">
                <a:solidFill>
                  <a:srgbClr val="111111"/>
                </a:solidFill>
                <a:effectLst/>
                <a:latin typeface="Roboto" panose="02000000000000000000" pitchFamily="2" charset="0"/>
              </a:rPr>
              <a:t>. Perception filters had the effect of directing attention away from the object or its bearer, rendering them unnoticeable.</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629126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err="1">
                <a:solidFill>
                  <a:srgbClr val="0082CA"/>
                </a:solidFill>
                <a:effectLst/>
                <a:latin typeface="Helvetica" panose="020B0604020202020204" pitchFamily="34" charset="0"/>
              </a:rPr>
              <a:t>Gaae</a:t>
            </a:r>
            <a:r>
              <a:rPr lang="en-GB" b="1" i="0" dirty="0">
                <a:solidFill>
                  <a:srgbClr val="0082CA"/>
                </a:solidFill>
                <a:effectLst/>
                <a:latin typeface="Helvetica" panose="020B0604020202020204" pitchFamily="34" charset="0"/>
              </a:rPr>
              <a:t>: Thai/English</a:t>
            </a:r>
          </a:p>
          <a:p>
            <a:pPr algn="l"/>
            <a:r>
              <a:rPr lang="en-GB" b="0" i="0" dirty="0">
                <a:solidFill>
                  <a:srgbClr val="333333"/>
                </a:solidFill>
                <a:effectLst/>
                <a:latin typeface="Helvetica" panose="020B0604020202020204" pitchFamily="34" charset="0"/>
              </a:rPr>
              <a:t>If you’re new to the Thai language you might want to check up on your pronunciations before embarrassing yourself. The word for “old” in Thai is “</a:t>
            </a:r>
            <a:r>
              <a:rPr lang="en-GB" b="0" i="0" dirty="0" err="1">
                <a:solidFill>
                  <a:srgbClr val="333333"/>
                </a:solidFill>
                <a:effectLst/>
                <a:latin typeface="Helvetica" panose="020B0604020202020204" pitchFamily="34" charset="0"/>
              </a:rPr>
              <a:t>gaae</a:t>
            </a:r>
            <a:r>
              <a:rPr lang="en-GB" b="0" i="0" dirty="0">
                <a:solidFill>
                  <a:srgbClr val="333333"/>
                </a:solidFill>
                <a:effectLst/>
                <a:latin typeface="Helvetica" panose="020B0604020202020204" pitchFamily="34" charset="0"/>
              </a:rPr>
              <a:t>” but many students of the language end up pronouncing it as “gay” which means the same in Thai as it does in English.</a:t>
            </a:r>
          </a:p>
          <a:p>
            <a:pPr algn="l"/>
            <a:r>
              <a:rPr lang="en-GB" b="0" i="0" dirty="0">
                <a:solidFill>
                  <a:srgbClr val="333333"/>
                </a:solidFill>
                <a:effectLst/>
                <a:latin typeface="Helvetica" panose="020B0604020202020204" pitchFamily="34" charset="0"/>
              </a:rPr>
              <a:t>So, if you ask someone how old they are and you aren't clear with your pronunciation, you might not get you the answer you expected!</a:t>
            </a:r>
          </a:p>
          <a:p>
            <a:pPr algn="l"/>
            <a:r>
              <a:rPr lang="en-GB" b="1" i="0" dirty="0">
                <a:solidFill>
                  <a:srgbClr val="0082CA"/>
                </a:solidFill>
                <a:effectLst/>
                <a:latin typeface="Helvetica" panose="020B0604020202020204" pitchFamily="34" charset="0"/>
              </a:rPr>
              <a:t>3. Moron: Welsh/English</a:t>
            </a:r>
          </a:p>
          <a:p>
            <a:pPr algn="l"/>
            <a:r>
              <a:rPr lang="en-GB" b="0" i="0" dirty="0">
                <a:solidFill>
                  <a:srgbClr val="333333"/>
                </a:solidFill>
                <a:effectLst/>
                <a:latin typeface="Helvetica" panose="020B0604020202020204" pitchFamily="34" charset="0"/>
              </a:rPr>
              <a:t>“Moron” is Welsh for “carrots.” And also “moron,” unfortunately.</a:t>
            </a:r>
            <a:br>
              <a:rPr lang="en-GB" b="0" i="0" dirty="0">
                <a:solidFill>
                  <a:srgbClr val="333333"/>
                </a:solidFill>
                <a:effectLst/>
                <a:latin typeface="Helvetica" panose="020B0604020202020204" pitchFamily="34" charset="0"/>
              </a:rPr>
            </a:br>
            <a:r>
              <a:rPr lang="en-GB" b="0" i="1" dirty="0" err="1">
                <a:solidFill>
                  <a:srgbClr val="333333"/>
                </a:solidFill>
                <a:effectLst/>
                <a:latin typeface="Helvetica" panose="020B0604020202020204" pitchFamily="34" charset="0"/>
              </a:rPr>
              <a:t>Ydych</a:t>
            </a:r>
            <a:r>
              <a:rPr lang="en-GB" b="0" i="1" dirty="0">
                <a:solidFill>
                  <a:srgbClr val="333333"/>
                </a:solidFill>
                <a:effectLst/>
                <a:latin typeface="Helvetica" panose="020B0604020202020204" pitchFamily="34" charset="0"/>
              </a:rPr>
              <a:t> </a:t>
            </a:r>
            <a:r>
              <a:rPr lang="en-GB" b="0" i="1" dirty="0" err="1">
                <a:solidFill>
                  <a:srgbClr val="333333"/>
                </a:solidFill>
                <a:effectLst/>
                <a:latin typeface="Helvetica" panose="020B0604020202020204" pitchFamily="34" charset="0"/>
              </a:rPr>
              <a:t>chi'n</a:t>
            </a:r>
            <a:r>
              <a:rPr lang="en-GB" b="0" i="1" dirty="0">
                <a:solidFill>
                  <a:srgbClr val="333333"/>
                </a:solidFill>
                <a:effectLst/>
                <a:latin typeface="Helvetica" panose="020B0604020202020204" pitchFamily="34" charset="0"/>
              </a:rPr>
              <a:t> </a:t>
            </a:r>
            <a:r>
              <a:rPr lang="en-GB" b="0" i="1" dirty="0" err="1">
                <a:solidFill>
                  <a:srgbClr val="333333"/>
                </a:solidFill>
                <a:effectLst/>
                <a:latin typeface="Helvetica" panose="020B0604020202020204" pitchFamily="34" charset="0"/>
              </a:rPr>
              <a:t>hoffi</a:t>
            </a:r>
            <a:r>
              <a:rPr lang="en-GB" b="0" i="1" dirty="0">
                <a:solidFill>
                  <a:srgbClr val="333333"/>
                </a:solidFill>
                <a:effectLst/>
                <a:latin typeface="Helvetica" panose="020B0604020202020204" pitchFamily="34" charset="0"/>
              </a:rPr>
              <a:t> moron?</a:t>
            </a:r>
            <a:r>
              <a:rPr lang="en-GB" b="0" i="0" dirty="0">
                <a:solidFill>
                  <a:srgbClr val="333333"/>
                </a:solidFill>
                <a:effectLst/>
                <a:latin typeface="Helvetica" panose="020B0604020202020204" pitchFamily="34" charset="0"/>
              </a:rPr>
              <a:t> (Do you like morons/carrots?)</a:t>
            </a:r>
          </a:p>
          <a:p>
            <a:pPr algn="l"/>
            <a:r>
              <a:rPr lang="en-GB" b="1" i="0" dirty="0">
                <a:solidFill>
                  <a:srgbClr val="0082CA"/>
                </a:solidFill>
                <a:effectLst/>
                <a:latin typeface="Helvetica" panose="020B0604020202020204" pitchFamily="34" charset="0"/>
              </a:rPr>
              <a:t>4. Won: Polish/Russian</a:t>
            </a:r>
          </a:p>
          <a:p>
            <a:pPr algn="l"/>
            <a:r>
              <a:rPr lang="en-GB" b="0" i="0" dirty="0">
                <a:solidFill>
                  <a:srgbClr val="333333"/>
                </a:solidFill>
                <a:effectLst/>
                <a:latin typeface="Helvetica" panose="020B0604020202020204" pitchFamily="34" charset="0"/>
              </a:rPr>
              <a:t>In Poland you’d be welcomed for describing someone’s house as “won” (nice smelling), but in Russia you might not be so well received: in Russian it means “stink.”</a:t>
            </a:r>
          </a:p>
          <a:p>
            <a:pPr algn="l"/>
            <a:r>
              <a:rPr lang="en-GB" b="1" i="0" dirty="0">
                <a:solidFill>
                  <a:srgbClr val="0082CA"/>
                </a:solidFill>
                <a:effectLst/>
                <a:latin typeface="Helvetica" panose="020B0604020202020204" pitchFamily="34" charset="0"/>
              </a:rPr>
              <a:t>5. </a:t>
            </a:r>
            <a:r>
              <a:rPr lang="en-GB" b="1" i="0" dirty="0" err="1">
                <a:solidFill>
                  <a:srgbClr val="0082CA"/>
                </a:solidFill>
                <a:effectLst/>
                <a:latin typeface="Helvetica" panose="020B0604020202020204" pitchFamily="34" charset="0"/>
              </a:rPr>
              <a:t>Oficina</a:t>
            </a:r>
            <a:r>
              <a:rPr lang="en-GB" b="1" i="0" dirty="0">
                <a:solidFill>
                  <a:srgbClr val="0082CA"/>
                </a:solidFill>
                <a:effectLst/>
                <a:latin typeface="Helvetica" panose="020B0604020202020204" pitchFamily="34" charset="0"/>
              </a:rPr>
              <a:t>: Spanish/Portuguese</a:t>
            </a:r>
          </a:p>
          <a:p>
            <a:pPr algn="l"/>
            <a:r>
              <a:rPr lang="en-GB" b="0" i="0" dirty="0">
                <a:solidFill>
                  <a:srgbClr val="333333"/>
                </a:solidFill>
                <a:effectLst/>
                <a:latin typeface="Helvetica" panose="020B0604020202020204" pitchFamily="34" charset="0"/>
              </a:rPr>
              <a:t>A Spanish mechanic might be unduly flattered when asked about his “</a:t>
            </a:r>
            <a:r>
              <a:rPr lang="en-GB" b="0" i="0" dirty="0" err="1">
                <a:solidFill>
                  <a:srgbClr val="333333"/>
                </a:solidFill>
                <a:effectLst/>
                <a:latin typeface="Helvetica" panose="020B0604020202020204" pitchFamily="34" charset="0"/>
              </a:rPr>
              <a:t>oficina</a:t>
            </a:r>
            <a:r>
              <a:rPr lang="en-GB" b="0" i="0" dirty="0">
                <a:solidFill>
                  <a:srgbClr val="333333"/>
                </a:solidFill>
                <a:effectLst/>
                <a:latin typeface="Helvetica" panose="020B0604020202020204" pitchFamily="34" charset="0"/>
              </a:rPr>
              <a:t>” by a Portuguese speaker, since “</a:t>
            </a:r>
            <a:r>
              <a:rPr lang="en-GB" b="0" i="0" dirty="0" err="1">
                <a:solidFill>
                  <a:srgbClr val="333333"/>
                </a:solidFill>
                <a:effectLst/>
                <a:latin typeface="Helvetica" panose="020B0604020202020204" pitchFamily="34" charset="0"/>
              </a:rPr>
              <a:t>oficina</a:t>
            </a:r>
            <a:r>
              <a:rPr lang="en-GB" b="0" i="0" dirty="0">
                <a:solidFill>
                  <a:srgbClr val="333333"/>
                </a:solidFill>
                <a:effectLst/>
                <a:latin typeface="Helvetica" panose="020B0604020202020204" pitchFamily="34" charset="0"/>
              </a:rPr>
              <a:t>” means “workshop” in Portuguese, but “office” in Spain.</a:t>
            </a:r>
          </a:p>
          <a:p>
            <a:pPr algn="l"/>
            <a:r>
              <a:rPr lang="en-GB" b="1" i="0" dirty="0">
                <a:solidFill>
                  <a:srgbClr val="0082CA"/>
                </a:solidFill>
                <a:effectLst/>
                <a:latin typeface="Helvetica" panose="020B0604020202020204" pitchFamily="34" charset="0"/>
              </a:rPr>
              <a:t>6. </a:t>
            </a:r>
            <a:r>
              <a:rPr lang="en-GB" b="1" i="0" dirty="0" err="1">
                <a:solidFill>
                  <a:srgbClr val="0082CA"/>
                </a:solidFill>
                <a:effectLst/>
                <a:latin typeface="Helvetica" panose="020B0604020202020204" pitchFamily="34" charset="0"/>
              </a:rPr>
              <a:t>Schlimm</a:t>
            </a:r>
            <a:r>
              <a:rPr lang="en-GB" b="1" i="0" dirty="0">
                <a:solidFill>
                  <a:srgbClr val="0082CA"/>
                </a:solidFill>
                <a:effectLst/>
                <a:latin typeface="Helvetica" panose="020B0604020202020204" pitchFamily="34" charset="0"/>
              </a:rPr>
              <a:t>: Dutch/German</a:t>
            </a:r>
          </a:p>
          <a:p>
            <a:pPr algn="l"/>
            <a:r>
              <a:rPr lang="en-GB" b="0" i="0" dirty="0">
                <a:solidFill>
                  <a:srgbClr val="333333"/>
                </a:solidFill>
                <a:effectLst/>
                <a:latin typeface="Helvetica" panose="020B0604020202020204" pitchFamily="34" charset="0"/>
              </a:rPr>
              <a:t>Being “</a:t>
            </a:r>
            <a:r>
              <a:rPr lang="en-GB" b="0" i="0" dirty="0" err="1">
                <a:solidFill>
                  <a:srgbClr val="333333"/>
                </a:solidFill>
                <a:effectLst/>
                <a:latin typeface="Helvetica" panose="020B0604020202020204" pitchFamily="34" charset="0"/>
              </a:rPr>
              <a:t>schlimm</a:t>
            </a:r>
            <a:r>
              <a:rPr lang="en-GB" b="0" i="0" dirty="0">
                <a:solidFill>
                  <a:srgbClr val="333333"/>
                </a:solidFill>
                <a:effectLst/>
                <a:latin typeface="Helvetica" panose="020B0604020202020204" pitchFamily="34" charset="0"/>
              </a:rPr>
              <a:t>” (smart/successful) is something to be proud of in the Netherlands, but not so much in Germany where it’s used to describe someone who is dim-witted and unsuccessful.</a:t>
            </a:r>
          </a:p>
          <a:p>
            <a:pPr algn="l"/>
            <a:r>
              <a:rPr lang="en-GB" b="1" i="0" dirty="0">
                <a:solidFill>
                  <a:srgbClr val="0082CA"/>
                </a:solidFill>
                <a:effectLst/>
                <a:latin typeface="Helvetica" panose="020B0604020202020204" pitchFamily="34" charset="0"/>
              </a:rPr>
              <a:t>7. 1. Gift: German/Danish/Swedish/Norwegian/English</a:t>
            </a:r>
          </a:p>
          <a:p>
            <a:pPr algn="l"/>
            <a:r>
              <a:rPr lang="en-GB" b="0" i="0" dirty="0">
                <a:solidFill>
                  <a:srgbClr val="333333"/>
                </a:solidFill>
                <a:effectLst/>
                <a:latin typeface="Helvetica" panose="020B0604020202020204" pitchFamily="34" charset="0"/>
              </a:rPr>
              <a:t>“Gift” means “poison” in German, Danish, Swedish and Norwegian. Aptly, it also means “to get married” in Swedish, Danish and Norwegian.</a:t>
            </a: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3057348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95200AE-86A7-4B4D-B963-B67D39A2C71A}" type="slidenum">
              <a:rPr lang="en-US" altLang="en-US" sz="1300"/>
              <a:pPr>
                <a:spcBef>
                  <a:spcPct val="0"/>
                </a:spcBef>
              </a:pPr>
              <a:t>14</a:t>
            </a:fld>
            <a:endParaRPr lang="en-US" altLang="en-US" sz="1300"/>
          </a:p>
        </p:txBody>
      </p:sp>
    </p:spTree>
    <p:extLst>
      <p:ext uri="{BB962C8B-B14F-4D97-AF65-F5344CB8AC3E}">
        <p14:creationId xmlns:p14="http://schemas.microsoft.com/office/powerpoint/2010/main" val="1649663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Parochialism, narrow focus on local area</a:t>
            </a:r>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20647784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06/02/2023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hbr.org/video/4773888299001/negotiating-across-cultur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 </a:t>
            </a:r>
            <a:br>
              <a:rPr lang="en-GB" i="1" dirty="0">
                <a:solidFill>
                  <a:schemeClr val="bg1"/>
                </a:solidFill>
              </a:rPr>
            </a:br>
            <a:br>
              <a:rPr lang="en-GB" i="1" dirty="0">
                <a:solidFill>
                  <a:schemeClr val="bg1"/>
                </a:solidFill>
              </a:rPr>
            </a:br>
            <a:r>
              <a:rPr lang="en-GB" sz="3100" i="1" dirty="0">
                <a:solidFill>
                  <a:schemeClr val="bg1"/>
                </a:solidFill>
              </a:rPr>
              <a:t>Natasha Davies, February 2023</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Lecture Themes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Identify elements of the intercultural communication process</a:t>
            </a:r>
          </a:p>
          <a:p>
            <a:r>
              <a:rPr lang="en-GB" altLang="en-US" sz="2400" dirty="0">
                <a:latin typeface="Arial" panose="020B0604020202020204" pitchFamily="34" charset="0"/>
                <a:cs typeface="Arial" panose="020B0604020202020204" pitchFamily="34" charset="0"/>
              </a:rPr>
              <a:t>Consider potential barriers to intercultural communication</a:t>
            </a:r>
          </a:p>
          <a:p>
            <a:r>
              <a:rPr lang="en-GB" altLang="en-US" sz="2400" dirty="0">
                <a:latin typeface="Arial" panose="020B0604020202020204" pitchFamily="34" charset="0"/>
                <a:cs typeface="Arial" panose="020B0604020202020204" pitchFamily="34" charset="0"/>
              </a:rPr>
              <a:t>Identify ways of enhancing intercultural communication</a:t>
            </a:r>
          </a:p>
          <a:p>
            <a:r>
              <a:rPr lang="en-GB" altLang="en-US" sz="2400" dirty="0">
                <a:latin typeface="Arial" panose="020B0604020202020204" pitchFamily="34" charset="0"/>
                <a:cs typeface="Arial" panose="020B0604020202020204" pitchFamily="34" charset="0"/>
              </a:rPr>
              <a:t>Highlight importance of culture in negotiation processes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A Key Area?</a:t>
            </a:r>
          </a:p>
        </p:txBody>
      </p:sp>
      <p:sp>
        <p:nvSpPr>
          <p:cNvPr id="3" name="Content Placeholder 2"/>
          <p:cNvSpPr>
            <a:spLocks noGrp="1"/>
          </p:cNvSpPr>
          <p:nvPr>
            <p:ph idx="1"/>
          </p:nvPr>
        </p:nvSpPr>
        <p:spPr/>
        <p:txBody>
          <a:bodyPr/>
          <a:lstStyle/>
          <a:p>
            <a:r>
              <a:rPr lang="en-GB" sz="2400" dirty="0"/>
              <a:t>No person or group can communicate effectively if they fail to perceive relevant differences between people.</a:t>
            </a:r>
          </a:p>
          <a:p>
            <a:endParaRPr lang="en-GB" sz="2400" dirty="0"/>
          </a:p>
          <a:p>
            <a:r>
              <a:rPr lang="en-GB" sz="2400" dirty="0"/>
              <a:t>Awareness of intercultural differences is crucial. </a:t>
            </a:r>
          </a:p>
          <a:p>
            <a:endParaRPr lang="en-GB" dirty="0">
              <a:solidFill>
                <a:srgbClr val="003366"/>
              </a:solidFill>
            </a:endParaRPr>
          </a:p>
          <a:p>
            <a:endParaRPr lang="en-GB" dirty="0">
              <a:solidFill>
                <a:srgbClr val="003366"/>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latin typeface="+mn-lt"/>
              </a:rPr>
              <a:t>Process of Perception </a:t>
            </a:r>
            <a:endParaRPr lang="en-GB" sz="4000" dirty="0">
              <a:latin typeface="+mn-lt"/>
            </a:endParaRPr>
          </a:p>
        </p:txBody>
      </p:sp>
      <p:sp>
        <p:nvSpPr>
          <p:cNvPr id="4" name="Content Placeholder 3"/>
          <p:cNvSpPr>
            <a:spLocks noGrp="1"/>
          </p:cNvSpPr>
          <p:nvPr>
            <p:ph idx="1"/>
          </p:nvPr>
        </p:nvSpPr>
        <p:spPr/>
        <p:txBody>
          <a:bodyPr/>
          <a:lstStyle/>
          <a:p>
            <a:r>
              <a:rPr lang="en-GB" altLang="en-US" sz="2400" dirty="0"/>
              <a:t>Selecting, organising and evaluating stimuli from the environment in order to make sense of the world</a:t>
            </a:r>
          </a:p>
          <a:p>
            <a:endParaRPr lang="en-GB" altLang="en-US" sz="2400" dirty="0"/>
          </a:p>
          <a:p>
            <a:r>
              <a:rPr lang="en-GB" altLang="en-US" sz="2400" dirty="0"/>
              <a:t>Perceptual patterns strongly influenced by our learned past experience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Confucian Values</a:t>
            </a:r>
          </a:p>
        </p:txBody>
      </p:sp>
      <p:sp>
        <p:nvSpPr>
          <p:cNvPr id="3" name="Content Placeholder 2"/>
          <p:cNvSpPr>
            <a:spLocks noGrp="1"/>
          </p:cNvSpPr>
          <p:nvPr>
            <p:ph idx="1"/>
          </p:nvPr>
        </p:nvSpPr>
        <p:spPr/>
        <p:txBody>
          <a:bodyPr>
            <a:normAutofit/>
          </a:bodyPr>
          <a:lstStyle/>
          <a:p>
            <a:pPr>
              <a:lnSpc>
                <a:spcPct val="90000"/>
              </a:lnSpc>
            </a:pPr>
            <a:r>
              <a:rPr lang="en-GB" altLang="en-US" sz="2400" dirty="0"/>
              <a:t>Based on imbalance/inequality</a:t>
            </a:r>
          </a:p>
          <a:p>
            <a:pPr>
              <a:lnSpc>
                <a:spcPct val="90000"/>
              </a:lnSpc>
            </a:pPr>
            <a:r>
              <a:rPr lang="en-GB" altLang="en-US" sz="2400" dirty="0"/>
              <a:t>Father</a:t>
            </a:r>
            <a:r>
              <a:rPr lang="en-GB" sz="2400" dirty="0"/>
              <a:t>–</a:t>
            </a:r>
            <a:r>
              <a:rPr lang="en-GB" altLang="en-US" sz="2400" dirty="0"/>
              <a:t>son</a:t>
            </a:r>
          </a:p>
          <a:p>
            <a:pPr>
              <a:lnSpc>
                <a:spcPct val="90000"/>
              </a:lnSpc>
            </a:pPr>
            <a:r>
              <a:rPr lang="en-GB" altLang="en-US" sz="2400" dirty="0"/>
              <a:t>Husband</a:t>
            </a:r>
            <a:r>
              <a:rPr lang="en-GB" sz="2400" dirty="0"/>
              <a:t>–</a:t>
            </a:r>
            <a:r>
              <a:rPr lang="en-GB" altLang="en-US" sz="2400" dirty="0"/>
              <a:t>wife</a:t>
            </a:r>
          </a:p>
          <a:p>
            <a:pPr>
              <a:lnSpc>
                <a:spcPct val="90000"/>
              </a:lnSpc>
            </a:pPr>
            <a:r>
              <a:rPr lang="en-GB" altLang="en-US" sz="2400" dirty="0"/>
              <a:t>Lecturer</a:t>
            </a:r>
            <a:r>
              <a:rPr lang="en-GB" sz="2400" dirty="0"/>
              <a:t>–</a:t>
            </a:r>
            <a:r>
              <a:rPr lang="en-GB" altLang="en-US" sz="2400" dirty="0"/>
              <a:t>student</a:t>
            </a:r>
          </a:p>
          <a:p>
            <a:pPr>
              <a:lnSpc>
                <a:spcPct val="90000"/>
              </a:lnSpc>
            </a:pPr>
            <a:r>
              <a:rPr lang="en-GB" altLang="en-US" sz="2400" dirty="0"/>
              <a:t>Elder brother</a:t>
            </a:r>
            <a:r>
              <a:rPr lang="en-GB" sz="2400" dirty="0"/>
              <a:t>–</a:t>
            </a:r>
            <a:r>
              <a:rPr lang="en-GB" altLang="en-US" sz="2400" dirty="0"/>
              <a:t>younger brother</a:t>
            </a:r>
          </a:p>
          <a:p>
            <a:pPr>
              <a:lnSpc>
                <a:spcPct val="90000"/>
              </a:lnSpc>
            </a:pPr>
            <a:r>
              <a:rPr lang="en-GB" altLang="en-US" sz="2400" dirty="0"/>
              <a:t>Senior friend</a:t>
            </a:r>
            <a:r>
              <a:rPr lang="en-GB" sz="2400" dirty="0"/>
              <a:t>–</a:t>
            </a:r>
            <a:r>
              <a:rPr lang="en-GB" altLang="en-US" sz="2400" dirty="0"/>
              <a:t>junior friend</a:t>
            </a:r>
          </a:p>
          <a:p>
            <a:pPr>
              <a:lnSpc>
                <a:spcPct val="90000"/>
              </a:lnSpc>
            </a:pPr>
            <a:r>
              <a:rPr lang="en-GB" altLang="en-US" sz="2400" dirty="0"/>
              <a:t>Duty, respect, obedience, loyalty </a:t>
            </a:r>
          </a:p>
          <a:p>
            <a:pPr>
              <a:lnSpc>
                <a:spcPct val="90000"/>
              </a:lnSpc>
            </a:pPr>
            <a:r>
              <a:rPr lang="en-GB" altLang="en-US" sz="2400" dirty="0"/>
              <a:t>Values of thrift, persistence and patience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t>Perception of Others </a:t>
            </a:r>
            <a:r>
              <a:rPr lang="en-GB" sz="4000" dirty="0"/>
              <a:t>–</a:t>
            </a:r>
            <a:r>
              <a:rPr lang="en-GB" altLang="en-US" sz="4000" dirty="0"/>
              <a:t> Potential Barriers</a:t>
            </a:r>
            <a:endParaRPr lang="en-GB" sz="4000" dirty="0"/>
          </a:p>
        </p:txBody>
      </p:sp>
      <p:sp>
        <p:nvSpPr>
          <p:cNvPr id="3" name="Content Placeholder 2"/>
          <p:cNvSpPr>
            <a:spLocks noGrp="1"/>
          </p:cNvSpPr>
          <p:nvPr>
            <p:ph idx="1"/>
          </p:nvPr>
        </p:nvSpPr>
        <p:spPr/>
        <p:txBody>
          <a:bodyPr>
            <a:normAutofit/>
          </a:bodyPr>
          <a:lstStyle/>
          <a:p>
            <a:r>
              <a:rPr lang="en-GB" altLang="en-US" sz="2400" dirty="0"/>
              <a:t>Stereotyping</a:t>
            </a:r>
          </a:p>
          <a:p>
            <a:endParaRPr lang="en-GB" altLang="en-US" sz="2400" dirty="0"/>
          </a:p>
          <a:p>
            <a:r>
              <a:rPr lang="en-GB" altLang="en-US" sz="2400" dirty="0"/>
              <a:t>Prejudice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fr-FR" sz="4000" dirty="0" err="1"/>
              <a:t>Stereotyping</a:t>
            </a:r>
            <a:r>
              <a:rPr lang="fr-FR" sz="4000" dirty="0"/>
              <a:t> (1)</a:t>
            </a:r>
            <a:endParaRPr lang="en-GB" sz="4000" dirty="0">
              <a:solidFill>
                <a:srgbClr val="003366"/>
              </a:solidFill>
            </a:endParaRPr>
          </a:p>
        </p:txBody>
      </p:sp>
      <p:sp>
        <p:nvSpPr>
          <p:cNvPr id="3" name="Content Placeholder 2"/>
          <p:cNvSpPr>
            <a:spLocks noGrp="1"/>
          </p:cNvSpPr>
          <p:nvPr>
            <p:ph idx="1"/>
          </p:nvPr>
        </p:nvSpPr>
        <p:spPr/>
        <p:txBody>
          <a:bodyPr>
            <a:normAutofit/>
          </a:bodyPr>
          <a:lstStyle/>
          <a:p>
            <a:pPr marL="0" indent="0" algn="ctr">
              <a:buNone/>
            </a:pPr>
            <a:r>
              <a:rPr lang="en-GB" sz="2400" dirty="0"/>
              <a:t> ‘Stereotyping is unlikely to facilitate good and effective intercultural communication. An impression of others based on incomplete or irrelevant information may lead us to filter out aspects of that individual which do not conform to the stereotype.’ (p 117)</a:t>
            </a:r>
          </a:p>
          <a:p>
            <a:endParaRPr lang="en-GB" dirty="0">
              <a:solidFill>
                <a:srgbClr val="003366"/>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t>Stereotyping (2)</a:t>
            </a:r>
            <a:endParaRPr lang="en-GB" sz="4000" b="1" dirty="0">
              <a:solidFill>
                <a:srgbClr val="003366"/>
              </a:solidFill>
            </a:endParaRPr>
          </a:p>
        </p:txBody>
      </p:sp>
      <p:sp>
        <p:nvSpPr>
          <p:cNvPr id="3" name="Content Placeholder 2"/>
          <p:cNvSpPr>
            <a:spLocks noGrp="1"/>
          </p:cNvSpPr>
          <p:nvPr>
            <p:ph idx="1"/>
          </p:nvPr>
        </p:nvSpPr>
        <p:spPr>
          <a:xfrm>
            <a:off x="457200" y="1988840"/>
            <a:ext cx="8229600" cy="4137323"/>
          </a:xfrm>
        </p:spPr>
        <p:txBody>
          <a:bodyPr>
            <a:normAutofit/>
          </a:bodyPr>
          <a:lstStyle/>
          <a:p>
            <a:r>
              <a:rPr lang="en-GB" altLang="en-US" sz="2400" dirty="0"/>
              <a:t>Grouping received images </a:t>
            </a:r>
          </a:p>
          <a:p>
            <a:r>
              <a:rPr lang="en-GB" altLang="en-US" sz="2400" dirty="0"/>
              <a:t>Attributing assumed characteristics</a:t>
            </a:r>
          </a:p>
          <a:p>
            <a:r>
              <a:rPr lang="en-GB" altLang="en-US" sz="2400" dirty="0"/>
              <a:t>Assigning group characteristics</a:t>
            </a:r>
          </a:p>
          <a:p>
            <a:r>
              <a:rPr lang="en-GB" altLang="en-US" sz="2400" dirty="0"/>
              <a:t>A rational shortcut?</a:t>
            </a:r>
          </a:p>
          <a:p>
            <a:r>
              <a:rPr lang="en-GB" altLang="en-US" sz="2400" dirty="0"/>
              <a:t>Dangerous overgeneralisation?</a:t>
            </a:r>
          </a:p>
          <a:p>
            <a:r>
              <a:rPr lang="en-GB" altLang="en-US" sz="2400" dirty="0"/>
              <a:t>Prototype</a:t>
            </a:r>
          </a:p>
          <a:p>
            <a:endParaRPr lang="en-GB" dirty="0">
              <a:solidFill>
                <a:srgbClr val="003366"/>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t>Stereotyping (3)</a:t>
            </a:r>
            <a:endParaRPr lang="en-GB" sz="4000" b="1" dirty="0">
              <a:solidFill>
                <a:srgbClr val="003366"/>
              </a:solidFill>
              <a:latin typeface="+mn-lt"/>
            </a:endParaRPr>
          </a:p>
        </p:txBody>
      </p:sp>
      <p:sp>
        <p:nvSpPr>
          <p:cNvPr id="3" name="Content Placeholder 2"/>
          <p:cNvSpPr>
            <a:spLocks noGrp="1"/>
          </p:cNvSpPr>
          <p:nvPr>
            <p:ph idx="1"/>
          </p:nvPr>
        </p:nvSpPr>
        <p:spPr/>
        <p:txBody>
          <a:bodyPr>
            <a:normAutofit lnSpcReduction="10000"/>
          </a:bodyPr>
          <a:lstStyle/>
          <a:p>
            <a:pPr marL="0" indent="0">
              <a:buNone/>
            </a:pPr>
            <a:r>
              <a:rPr lang="en-GB" altLang="en-US" sz="2400" dirty="0"/>
              <a:t>Now recognised as helpful if (</a:t>
            </a:r>
            <a:r>
              <a:rPr lang="en-GB" altLang="en-US" sz="2400" dirty="0" err="1"/>
              <a:t>Guirdham</a:t>
            </a:r>
            <a:r>
              <a:rPr lang="en-GB" altLang="en-US" sz="2400" dirty="0"/>
              <a:t> 2011):</a:t>
            </a:r>
          </a:p>
          <a:p>
            <a:pPr marL="0" indent="0">
              <a:buNone/>
            </a:pPr>
            <a:endParaRPr lang="en-GB" altLang="en-US" sz="2400" dirty="0"/>
          </a:p>
          <a:p>
            <a:r>
              <a:rPr lang="en-GB" altLang="en-US" sz="2400" dirty="0"/>
              <a:t>If consciously held</a:t>
            </a:r>
          </a:p>
          <a:p>
            <a:endParaRPr lang="en-GB" altLang="en-US" sz="2400" dirty="0"/>
          </a:p>
          <a:p>
            <a:r>
              <a:rPr lang="en-GB" altLang="en-US" sz="2400" dirty="0"/>
              <a:t>Accurate </a:t>
            </a:r>
          </a:p>
          <a:p>
            <a:endParaRPr lang="en-GB" altLang="en-US" sz="2400" dirty="0"/>
          </a:p>
          <a:p>
            <a:r>
              <a:rPr lang="en-GB" altLang="en-US" sz="2400" dirty="0"/>
              <a:t>Descriptive not evaluative</a:t>
            </a:r>
          </a:p>
          <a:p>
            <a:endParaRPr lang="en-GB" altLang="en-US" sz="2400" dirty="0"/>
          </a:p>
          <a:p>
            <a:r>
              <a:rPr lang="en-GB" altLang="en-US" sz="2400" dirty="0"/>
              <a:t>Open to modification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Stereotyping (4)</a:t>
            </a:r>
            <a:endParaRPr lang="en-GB" sz="4000" b="1" dirty="0">
              <a:solidFill>
                <a:srgbClr val="003366"/>
              </a:solidFill>
            </a:endParaRPr>
          </a:p>
        </p:txBody>
      </p:sp>
      <p:sp>
        <p:nvSpPr>
          <p:cNvPr id="3" name="Content Placeholder 2"/>
          <p:cNvSpPr>
            <a:spLocks noGrp="1"/>
          </p:cNvSpPr>
          <p:nvPr>
            <p:ph idx="1"/>
          </p:nvPr>
        </p:nvSpPr>
        <p:spPr/>
        <p:txBody>
          <a:bodyPr>
            <a:normAutofit/>
          </a:bodyPr>
          <a:lstStyle/>
          <a:p>
            <a:pPr marL="0" indent="0">
              <a:buNone/>
            </a:pPr>
            <a:r>
              <a:rPr lang="en-GB" altLang="en-US" sz="2400" dirty="0">
                <a:latin typeface="+mj-lt"/>
              </a:rPr>
              <a:t>Popular UK media responses at the time of the Euro ’96 football tournament </a:t>
            </a:r>
            <a:r>
              <a:rPr lang="en-GB" sz="2400" dirty="0"/>
              <a:t>– </a:t>
            </a:r>
            <a:r>
              <a:rPr lang="en-GB" altLang="en-US" sz="2400" dirty="0">
                <a:latin typeface="+mj-lt"/>
              </a:rPr>
              <a:t>how current are these today?</a:t>
            </a:r>
          </a:p>
          <a:p>
            <a:pPr marL="0" indent="0">
              <a:buNone/>
            </a:pPr>
            <a:endParaRPr lang="en-GB" altLang="en-US" sz="2400" dirty="0">
              <a:latin typeface="+mj-lt"/>
            </a:endParaRPr>
          </a:p>
          <a:p>
            <a:r>
              <a:rPr lang="en-GB" altLang="en-US" sz="2400" dirty="0">
                <a:latin typeface="Times New Roman" panose="02020603050405020304" pitchFamily="18" charset="0"/>
              </a:rPr>
              <a:t>‘</a:t>
            </a:r>
            <a:r>
              <a:rPr lang="en-GB" altLang="en-US" sz="2400" dirty="0"/>
              <a:t>Pull up their tulips, throw out the Edam cheese and don</a:t>
            </a:r>
            <a:r>
              <a:rPr lang="en-GB" altLang="en-US" sz="2400" dirty="0">
                <a:latin typeface="Times New Roman" panose="02020603050405020304" pitchFamily="18" charset="0"/>
              </a:rPr>
              <a:t>’</a:t>
            </a:r>
            <a:r>
              <a:rPr lang="en-GB" altLang="en-US" sz="2400" dirty="0"/>
              <a:t>t go anywhere near a windmill</a:t>
            </a:r>
            <a:r>
              <a:rPr lang="en-GB" altLang="en-US" sz="2400" dirty="0">
                <a:latin typeface="Times New Roman" panose="02020603050405020304" pitchFamily="18" charset="0"/>
              </a:rPr>
              <a:t>’</a:t>
            </a:r>
            <a:r>
              <a:rPr lang="en-GB" altLang="en-US" sz="2400" dirty="0"/>
              <a:t> (</a:t>
            </a:r>
            <a:r>
              <a:rPr lang="en-GB" altLang="en-US" sz="2400" i="1" dirty="0"/>
              <a:t>Daily Mirror</a:t>
            </a:r>
            <a:r>
              <a:rPr lang="en-GB" altLang="en-US" sz="2400" dirty="0"/>
              <a:t>)</a:t>
            </a:r>
          </a:p>
          <a:p>
            <a:r>
              <a:rPr lang="en-GB" altLang="en-US" sz="2400" dirty="0">
                <a:latin typeface="Times New Roman" panose="02020603050405020304" pitchFamily="18" charset="0"/>
              </a:rPr>
              <a:t>‘</a:t>
            </a:r>
            <a:r>
              <a:rPr lang="en-GB" altLang="en-US" sz="2400" dirty="0"/>
              <a:t>we kick them in the castanets</a:t>
            </a:r>
            <a:r>
              <a:rPr lang="en-GB" altLang="en-US" sz="2400" dirty="0">
                <a:latin typeface="Times New Roman" panose="02020603050405020304" pitchFamily="18" charset="0"/>
              </a:rPr>
              <a:t>’</a:t>
            </a:r>
            <a:r>
              <a:rPr lang="en-GB" altLang="en-US" sz="2400" dirty="0"/>
              <a:t> (</a:t>
            </a:r>
            <a:r>
              <a:rPr lang="en-GB" altLang="en-US" sz="2400" i="1" dirty="0"/>
              <a:t>News of the World</a:t>
            </a:r>
            <a:r>
              <a:rPr lang="en-GB" altLang="en-US" sz="2400" dirty="0"/>
              <a:t>) </a:t>
            </a:r>
          </a:p>
          <a:p>
            <a:r>
              <a:rPr lang="en-GB" altLang="en-US" sz="2400" dirty="0">
                <a:latin typeface="Times New Roman" panose="02020603050405020304" pitchFamily="18" charset="0"/>
              </a:rPr>
              <a:t>‘</a:t>
            </a:r>
            <a:r>
              <a:rPr lang="en-GB" altLang="en-US" sz="2400" dirty="0" err="1"/>
              <a:t>Achtung</a:t>
            </a:r>
            <a:r>
              <a:rPr lang="en-GB" altLang="en-US" sz="2400" dirty="0"/>
              <a:t> surrender </a:t>
            </a:r>
            <a:r>
              <a:rPr lang="en-GB" sz="2400" dirty="0"/>
              <a:t>–</a:t>
            </a:r>
            <a:r>
              <a:rPr lang="en-GB" altLang="en-US" sz="2400" dirty="0"/>
              <a:t> for you Fritz </a:t>
            </a:r>
            <a:r>
              <a:rPr lang="en-GB" altLang="en-US" sz="2400" dirty="0" err="1"/>
              <a:t>ze</a:t>
            </a:r>
            <a:r>
              <a:rPr lang="en-GB" altLang="en-US" sz="2400" dirty="0"/>
              <a:t> Euro championship is over’ (</a:t>
            </a:r>
            <a:r>
              <a:rPr lang="en-GB" altLang="en-US" sz="2400" i="1" dirty="0"/>
              <a:t>Daily Mirror</a:t>
            </a:r>
            <a:r>
              <a:rPr lang="en-GB" altLang="en-US" sz="2400" dirty="0"/>
              <a:t>)</a:t>
            </a:r>
          </a:p>
          <a:p>
            <a:r>
              <a:rPr lang="en-GB" altLang="en-US" sz="2400" dirty="0">
                <a:latin typeface="Times New Roman" panose="02020603050405020304" pitchFamily="18" charset="0"/>
              </a:rPr>
              <a:t>‘</a:t>
            </a:r>
            <a:r>
              <a:rPr lang="en-GB" altLang="en-US" sz="2400" dirty="0"/>
              <a:t>Herr we go </a:t>
            </a:r>
            <a:r>
              <a:rPr lang="en-GB" sz="2400" dirty="0"/>
              <a:t>–</a:t>
            </a:r>
            <a:r>
              <a:rPr lang="en-GB" altLang="en-US" sz="2400" dirty="0">
                <a:latin typeface="Times New Roman" panose="02020603050405020304" pitchFamily="18" charset="0"/>
              </a:rPr>
              <a:t> </a:t>
            </a:r>
            <a:r>
              <a:rPr lang="en-GB" altLang="en-US" sz="2400" dirty="0"/>
              <a:t>Bring on the Krauts</a:t>
            </a:r>
            <a:r>
              <a:rPr lang="en-GB" altLang="en-US" sz="2400" dirty="0">
                <a:latin typeface="Times New Roman" panose="02020603050405020304" pitchFamily="18" charset="0"/>
              </a:rPr>
              <a:t>’ </a:t>
            </a:r>
            <a:r>
              <a:rPr lang="en-GB" altLang="en-US" sz="2400" dirty="0"/>
              <a:t>(</a:t>
            </a:r>
            <a:r>
              <a:rPr lang="en-GB" altLang="en-US" sz="2400" i="1" dirty="0"/>
              <a:t>Daily Star</a:t>
            </a:r>
            <a:r>
              <a:rPr lang="en-GB" altLang="en-US" sz="2400" dirty="0"/>
              <a:t>)</a:t>
            </a:r>
          </a:p>
          <a:p>
            <a:pPr marL="0" indent="0">
              <a:buNone/>
            </a:pPr>
            <a:endParaRPr lang="en-GB" altLang="en-US" sz="2400" dirty="0">
              <a:latin typeface="+mj-l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Communication Process</a:t>
            </a:r>
          </a:p>
        </p:txBody>
      </p:sp>
      <p:sp>
        <p:nvSpPr>
          <p:cNvPr id="3" name="Content Placeholder 2"/>
          <p:cNvSpPr>
            <a:spLocks noGrp="1"/>
          </p:cNvSpPr>
          <p:nvPr>
            <p:ph idx="1"/>
          </p:nvPr>
        </p:nvSpPr>
        <p:spPr/>
        <p:txBody>
          <a:bodyPr>
            <a:normAutofit/>
          </a:bodyPr>
          <a:lstStyle/>
          <a:p>
            <a:r>
              <a:rPr lang="en-GB" sz="2400" dirty="0"/>
              <a:t>Source 		– message</a:t>
            </a:r>
          </a:p>
          <a:p>
            <a:r>
              <a:rPr lang="en-GB" sz="2400" dirty="0"/>
              <a:t>Encode 		– message</a:t>
            </a:r>
          </a:p>
          <a:p>
            <a:r>
              <a:rPr lang="en-GB" sz="2400" dirty="0"/>
              <a:t>Channel 		– message</a:t>
            </a:r>
          </a:p>
          <a:p>
            <a:r>
              <a:rPr lang="en-GB" sz="2400" dirty="0"/>
              <a:t>Receiver 	           – message</a:t>
            </a:r>
          </a:p>
          <a:p>
            <a:r>
              <a:rPr lang="en-GB" sz="2400" dirty="0"/>
              <a:t>Decode</a:t>
            </a:r>
          </a:p>
          <a:p>
            <a:r>
              <a:rPr lang="en-GB" sz="2400" dirty="0"/>
              <a:t>However, problem of ‘noise’ – perceptual filters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latin typeface="+mn-lt"/>
              </a:rPr>
              <a:t>Encoding and Channel</a:t>
            </a:r>
            <a:endParaRPr lang="en-GB" sz="4000" b="1" dirty="0">
              <a:latin typeface="+mn-lt"/>
            </a:endParaRPr>
          </a:p>
        </p:txBody>
      </p:sp>
      <p:sp>
        <p:nvSpPr>
          <p:cNvPr id="3" name="Content Placeholder 2"/>
          <p:cNvSpPr>
            <a:spLocks noGrp="1"/>
          </p:cNvSpPr>
          <p:nvPr>
            <p:ph idx="1"/>
          </p:nvPr>
        </p:nvSpPr>
        <p:spPr/>
        <p:txBody>
          <a:bodyPr>
            <a:normAutofit/>
          </a:bodyPr>
          <a:lstStyle/>
          <a:p>
            <a:r>
              <a:rPr lang="en-GB" altLang="en-US" sz="2400" dirty="0"/>
              <a:t>Use of language</a:t>
            </a:r>
          </a:p>
          <a:p>
            <a:endParaRPr lang="en-GB" altLang="en-US" sz="2400" dirty="0"/>
          </a:p>
          <a:p>
            <a:r>
              <a:rPr lang="en-GB" altLang="en-US" sz="2400" dirty="0"/>
              <a:t>Nuances of meaning in intercultural communication</a:t>
            </a:r>
          </a:p>
          <a:p>
            <a:endParaRPr lang="en-GB" altLang="en-US" sz="2400" dirty="0"/>
          </a:p>
          <a:p>
            <a:r>
              <a:rPr lang="en-GB" altLang="en-US" sz="2400" dirty="0"/>
              <a:t>Structure of languages</a:t>
            </a:r>
          </a:p>
          <a:p>
            <a:endParaRPr lang="en-GB" altLang="en-US" sz="2400" dirty="0"/>
          </a:p>
        </p:txBody>
      </p:sp>
    </p:spTree>
    <p:extLst>
      <p:ext uri="{BB962C8B-B14F-4D97-AF65-F5344CB8AC3E}">
        <p14:creationId xmlns:p14="http://schemas.microsoft.com/office/powerpoint/2010/main" val="120840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Receiver and Decoding – ‘Noise’</a:t>
            </a:r>
          </a:p>
        </p:txBody>
      </p:sp>
      <p:sp>
        <p:nvSpPr>
          <p:cNvPr id="3" name="Content Placeholder 2"/>
          <p:cNvSpPr>
            <a:spLocks noGrp="1"/>
          </p:cNvSpPr>
          <p:nvPr>
            <p:ph idx="1"/>
          </p:nvPr>
        </p:nvSpPr>
        <p:spPr/>
        <p:txBody>
          <a:bodyPr>
            <a:normAutofit lnSpcReduction="10000"/>
          </a:bodyPr>
          <a:lstStyle/>
          <a:p>
            <a:r>
              <a:rPr lang="en-GB" altLang="en-US" sz="2400" dirty="0"/>
              <a:t>Overload</a:t>
            </a:r>
          </a:p>
          <a:p>
            <a:endParaRPr lang="en-GB" altLang="en-US" sz="2400" dirty="0"/>
          </a:p>
          <a:p>
            <a:r>
              <a:rPr lang="en-GB" altLang="en-US" sz="2400" dirty="0"/>
              <a:t>Misunderstanding</a:t>
            </a:r>
          </a:p>
          <a:p>
            <a:endParaRPr lang="en-GB" altLang="en-US" sz="2400" dirty="0"/>
          </a:p>
          <a:p>
            <a:r>
              <a:rPr lang="en-GB" altLang="en-US" sz="2400" dirty="0"/>
              <a:t>Translation</a:t>
            </a:r>
          </a:p>
          <a:p>
            <a:endParaRPr lang="en-GB" altLang="en-US" sz="2400" dirty="0"/>
          </a:p>
          <a:p>
            <a:r>
              <a:rPr lang="en-GB" altLang="en-US" sz="2400" dirty="0"/>
              <a:t>Humour </a:t>
            </a:r>
          </a:p>
          <a:p>
            <a:endParaRPr lang="en-GB" altLang="en-US" sz="2400" dirty="0"/>
          </a:p>
          <a:p>
            <a:r>
              <a:rPr lang="en-GB" altLang="en-US" sz="2400" dirty="0"/>
              <a:t>Nonverbal communication (NVC)</a:t>
            </a:r>
          </a:p>
        </p:txBody>
      </p:sp>
    </p:spTree>
    <p:extLst>
      <p:ext uri="{BB962C8B-B14F-4D97-AF65-F5344CB8AC3E}">
        <p14:creationId xmlns:p14="http://schemas.microsoft.com/office/powerpoint/2010/main" val="859988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ChangeArrowheads="1"/>
          </p:cNvSpPr>
          <p:nvPr/>
        </p:nvSpPr>
        <p:spPr bwMode="auto">
          <a:xfrm>
            <a:off x="1981200" y="2514600"/>
            <a:ext cx="1004888" cy="457200"/>
          </a:xfrm>
          <a:prstGeom prst="rect">
            <a:avLst/>
          </a:prstGeom>
          <a:noFill/>
          <a:ln w="38100">
            <a:solidFill>
              <a:schemeClr val="tx1"/>
            </a:solidFill>
            <a:miter lim="800000"/>
            <a:headEnd/>
            <a:tailEnd/>
          </a:ln>
        </p:spPr>
        <p:txBody>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0"/>
              </a:spcBef>
              <a:buFontTx/>
              <a:buNone/>
            </a:pPr>
            <a:r>
              <a:rPr lang="en-GB" altLang="en-US" sz="1800" dirty="0">
                <a:latin typeface="Garamond" panose="02020404030301010803" pitchFamily="18" charset="0"/>
              </a:rPr>
              <a:t>sender</a:t>
            </a:r>
          </a:p>
        </p:txBody>
      </p:sp>
      <p:sp>
        <p:nvSpPr>
          <p:cNvPr id="18435" name="Rectangle 3"/>
          <p:cNvSpPr>
            <a:spLocks noChangeArrowheads="1"/>
          </p:cNvSpPr>
          <p:nvPr/>
        </p:nvSpPr>
        <p:spPr bwMode="auto">
          <a:xfrm>
            <a:off x="3810000" y="2514600"/>
            <a:ext cx="1004888" cy="457200"/>
          </a:xfrm>
          <a:prstGeom prst="rect">
            <a:avLst/>
          </a:prstGeom>
          <a:solidFill>
            <a:schemeClr val="bg1"/>
          </a:solidFill>
          <a:ln w="38100">
            <a:solidFill>
              <a:schemeClr val="tx1"/>
            </a:solidFill>
            <a:miter lim="800000"/>
            <a:headEnd/>
            <a:tailEnd/>
          </a:ln>
        </p:spPr>
        <p:txBody>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0"/>
              </a:spcBef>
              <a:buFontTx/>
              <a:buNone/>
            </a:pPr>
            <a:r>
              <a:rPr lang="en-GB" altLang="en-US" sz="1800" dirty="0">
                <a:latin typeface="Garamond" panose="02020404030301010803" pitchFamily="18" charset="0"/>
              </a:rPr>
              <a:t>signal</a:t>
            </a:r>
          </a:p>
        </p:txBody>
      </p:sp>
      <p:sp>
        <p:nvSpPr>
          <p:cNvPr id="18436" name="Rectangle 4"/>
          <p:cNvSpPr>
            <a:spLocks noChangeArrowheads="1"/>
          </p:cNvSpPr>
          <p:nvPr/>
        </p:nvSpPr>
        <p:spPr bwMode="auto">
          <a:xfrm>
            <a:off x="5715000" y="2514600"/>
            <a:ext cx="1006475" cy="457200"/>
          </a:xfrm>
          <a:prstGeom prst="rect">
            <a:avLst/>
          </a:prstGeom>
          <a:solidFill>
            <a:schemeClr val="bg1"/>
          </a:solidFill>
          <a:ln w="38100">
            <a:solidFill>
              <a:schemeClr val="tx1"/>
            </a:solidFill>
            <a:miter lim="800000"/>
            <a:headEnd/>
            <a:tailEnd/>
          </a:ln>
        </p:spPr>
        <p:txBody>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0"/>
              </a:spcBef>
              <a:buFontTx/>
              <a:buNone/>
            </a:pPr>
            <a:r>
              <a:rPr lang="en-GB" altLang="en-US" sz="1800" dirty="0">
                <a:latin typeface="Garamond" panose="02020404030301010803" pitchFamily="18" charset="0"/>
              </a:rPr>
              <a:t>receiver</a:t>
            </a:r>
          </a:p>
        </p:txBody>
      </p:sp>
      <p:sp>
        <p:nvSpPr>
          <p:cNvPr id="18437" name="Line 5"/>
          <p:cNvSpPr>
            <a:spLocks noChangeShapeType="1"/>
          </p:cNvSpPr>
          <p:nvPr/>
        </p:nvSpPr>
        <p:spPr bwMode="auto">
          <a:xfrm>
            <a:off x="2971800" y="2743200"/>
            <a:ext cx="823913" cy="0"/>
          </a:xfrm>
          <a:prstGeom prst="line">
            <a:avLst/>
          </a:prstGeom>
          <a:noFill/>
          <a:ln w="349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438" name="Line 6"/>
          <p:cNvSpPr>
            <a:spLocks noChangeShapeType="1"/>
          </p:cNvSpPr>
          <p:nvPr/>
        </p:nvSpPr>
        <p:spPr bwMode="auto">
          <a:xfrm>
            <a:off x="4800600" y="2743200"/>
            <a:ext cx="914400" cy="0"/>
          </a:xfrm>
          <a:prstGeom prst="line">
            <a:avLst/>
          </a:prstGeom>
          <a:noFill/>
          <a:ln w="349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439" name="Text Box 7"/>
          <p:cNvSpPr txBox="1">
            <a:spLocks noChangeArrowheads="1"/>
          </p:cNvSpPr>
          <p:nvPr/>
        </p:nvSpPr>
        <p:spPr bwMode="auto">
          <a:xfrm>
            <a:off x="2895600" y="20574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50000"/>
              </a:spcBef>
              <a:buFontTx/>
              <a:buNone/>
            </a:pPr>
            <a:r>
              <a:rPr lang="en-GB" altLang="en-US" sz="2400" dirty="0">
                <a:latin typeface="Garamond" panose="02020404030301010803" pitchFamily="18" charset="0"/>
              </a:rPr>
              <a:t>encodes</a:t>
            </a:r>
            <a:endParaRPr lang="en-GB" altLang="en-US" sz="1800" dirty="0">
              <a:latin typeface="Garamond" panose="02020404030301010803" pitchFamily="18" charset="0"/>
            </a:endParaRPr>
          </a:p>
        </p:txBody>
      </p:sp>
      <p:sp>
        <p:nvSpPr>
          <p:cNvPr id="18440" name="Text Box 8"/>
          <p:cNvSpPr txBox="1">
            <a:spLocks noChangeArrowheads="1"/>
          </p:cNvSpPr>
          <p:nvPr/>
        </p:nvSpPr>
        <p:spPr bwMode="auto">
          <a:xfrm>
            <a:off x="4690864" y="2057400"/>
            <a:ext cx="1295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50000"/>
              </a:spcBef>
              <a:buFontTx/>
              <a:buNone/>
            </a:pPr>
            <a:r>
              <a:rPr lang="en-GB" altLang="en-US" sz="2400" dirty="0">
                <a:latin typeface="Garamond" panose="02020404030301010803" pitchFamily="18" charset="0"/>
              </a:rPr>
              <a:t>decodes</a:t>
            </a:r>
          </a:p>
        </p:txBody>
      </p:sp>
      <p:sp>
        <p:nvSpPr>
          <p:cNvPr id="18441" name="Text Box 9"/>
          <p:cNvSpPr txBox="1">
            <a:spLocks noChangeArrowheads="1"/>
          </p:cNvSpPr>
          <p:nvPr/>
        </p:nvSpPr>
        <p:spPr bwMode="auto">
          <a:xfrm>
            <a:off x="1981200" y="4343400"/>
            <a:ext cx="86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aware</a:t>
            </a:r>
          </a:p>
        </p:txBody>
      </p:sp>
      <p:sp>
        <p:nvSpPr>
          <p:cNvPr id="18442" name="Text Box 10"/>
          <p:cNvSpPr txBox="1">
            <a:spLocks noChangeArrowheads="1"/>
          </p:cNvSpPr>
          <p:nvPr/>
        </p:nvSpPr>
        <p:spPr bwMode="auto">
          <a:xfrm>
            <a:off x="1828800" y="5257800"/>
            <a:ext cx="116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unaware</a:t>
            </a:r>
          </a:p>
        </p:txBody>
      </p:sp>
      <p:sp>
        <p:nvSpPr>
          <p:cNvPr id="18443" name="Text Box 11"/>
          <p:cNvSpPr txBox="1">
            <a:spLocks noChangeArrowheads="1"/>
          </p:cNvSpPr>
          <p:nvPr/>
        </p:nvSpPr>
        <p:spPr bwMode="auto">
          <a:xfrm>
            <a:off x="4495800" y="3305175"/>
            <a:ext cx="12144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800" b="1" dirty="0">
                <a:latin typeface="Garamond" panose="02020404030301010803" pitchFamily="18" charset="0"/>
              </a:rPr>
              <a:t>Sender</a:t>
            </a:r>
            <a:endParaRPr lang="en-GB" altLang="en-US" sz="2800" dirty="0">
              <a:latin typeface="Garamond" panose="02020404030301010803" pitchFamily="18" charset="0"/>
            </a:endParaRPr>
          </a:p>
        </p:txBody>
      </p:sp>
      <p:sp>
        <p:nvSpPr>
          <p:cNvPr id="18444" name="Text Box 12"/>
          <p:cNvSpPr txBox="1">
            <a:spLocks noChangeArrowheads="1"/>
          </p:cNvSpPr>
          <p:nvPr/>
        </p:nvSpPr>
        <p:spPr bwMode="auto">
          <a:xfrm>
            <a:off x="6629400" y="3279775"/>
            <a:ext cx="148431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800" b="1" dirty="0">
                <a:latin typeface="Garamond" panose="02020404030301010803" pitchFamily="18" charset="0"/>
              </a:rPr>
              <a:t>Receiver</a:t>
            </a:r>
          </a:p>
        </p:txBody>
      </p:sp>
      <p:sp>
        <p:nvSpPr>
          <p:cNvPr id="18445" name="Text Box 13"/>
          <p:cNvSpPr txBox="1">
            <a:spLocks noChangeArrowheads="1"/>
          </p:cNvSpPr>
          <p:nvPr/>
        </p:nvSpPr>
        <p:spPr bwMode="auto">
          <a:xfrm>
            <a:off x="4343400" y="3886200"/>
            <a:ext cx="1444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intentional</a:t>
            </a:r>
          </a:p>
        </p:txBody>
      </p:sp>
      <p:sp>
        <p:nvSpPr>
          <p:cNvPr id="18446" name="Text Box 14"/>
          <p:cNvSpPr txBox="1">
            <a:spLocks noChangeArrowheads="1"/>
          </p:cNvSpPr>
          <p:nvPr/>
        </p:nvSpPr>
        <p:spPr bwMode="auto">
          <a:xfrm>
            <a:off x="4343400" y="4876800"/>
            <a:ext cx="17494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unintentional</a:t>
            </a:r>
          </a:p>
        </p:txBody>
      </p:sp>
      <p:sp>
        <p:nvSpPr>
          <p:cNvPr id="18447" name="Text Box 15"/>
          <p:cNvSpPr txBox="1">
            <a:spLocks noChangeArrowheads="1"/>
          </p:cNvSpPr>
          <p:nvPr/>
        </p:nvSpPr>
        <p:spPr bwMode="auto">
          <a:xfrm>
            <a:off x="6858000" y="3886200"/>
            <a:ext cx="86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aware</a:t>
            </a:r>
          </a:p>
        </p:txBody>
      </p:sp>
      <p:sp>
        <p:nvSpPr>
          <p:cNvPr id="18448" name="Text Box 16"/>
          <p:cNvSpPr txBox="1">
            <a:spLocks noChangeArrowheads="1"/>
          </p:cNvSpPr>
          <p:nvPr/>
        </p:nvSpPr>
        <p:spPr bwMode="auto">
          <a:xfrm>
            <a:off x="6858000" y="4876800"/>
            <a:ext cx="116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a:latin typeface="Garamond" panose="02020404030301010803" pitchFamily="18" charset="0"/>
              </a:rPr>
              <a:t>unaware</a:t>
            </a:r>
          </a:p>
        </p:txBody>
      </p:sp>
      <p:sp>
        <p:nvSpPr>
          <p:cNvPr id="18449" name="Line 17"/>
          <p:cNvSpPr>
            <a:spLocks noChangeShapeType="1"/>
          </p:cNvSpPr>
          <p:nvPr/>
        </p:nvSpPr>
        <p:spPr bwMode="auto">
          <a:xfrm flipV="1">
            <a:off x="3048000" y="5167313"/>
            <a:ext cx="121920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0" name="Line 18"/>
          <p:cNvSpPr>
            <a:spLocks noChangeShapeType="1"/>
          </p:cNvSpPr>
          <p:nvPr/>
        </p:nvSpPr>
        <p:spPr bwMode="auto">
          <a:xfrm>
            <a:off x="2895600" y="4633913"/>
            <a:ext cx="129540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1" name="Line 19"/>
          <p:cNvSpPr>
            <a:spLocks noChangeShapeType="1"/>
          </p:cNvSpPr>
          <p:nvPr/>
        </p:nvSpPr>
        <p:spPr bwMode="auto">
          <a:xfrm>
            <a:off x="5791200" y="4100513"/>
            <a:ext cx="11430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2" name="Line 20"/>
          <p:cNvSpPr>
            <a:spLocks noChangeShapeType="1"/>
          </p:cNvSpPr>
          <p:nvPr/>
        </p:nvSpPr>
        <p:spPr bwMode="auto">
          <a:xfrm>
            <a:off x="6096000" y="5091113"/>
            <a:ext cx="8382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3" name="Line 21"/>
          <p:cNvSpPr>
            <a:spLocks noChangeShapeType="1"/>
          </p:cNvSpPr>
          <p:nvPr/>
        </p:nvSpPr>
        <p:spPr bwMode="auto">
          <a:xfrm flipV="1">
            <a:off x="6019800" y="4252913"/>
            <a:ext cx="838200" cy="685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4" name="Line 22"/>
          <p:cNvSpPr>
            <a:spLocks noChangeShapeType="1"/>
          </p:cNvSpPr>
          <p:nvPr/>
        </p:nvSpPr>
        <p:spPr bwMode="auto">
          <a:xfrm>
            <a:off x="5791200" y="4252913"/>
            <a:ext cx="1143000" cy="685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5" name="Rectangle 23"/>
          <p:cNvSpPr>
            <a:spLocks noGrp="1" noChangeArrowheads="1"/>
          </p:cNvSpPr>
          <p:nvPr>
            <p:ph type="title"/>
          </p:nvPr>
        </p:nvSpPr>
        <p:spPr/>
        <p:txBody>
          <a:bodyPr>
            <a:normAutofit/>
          </a:bodyPr>
          <a:lstStyle/>
          <a:p>
            <a:pPr eaLnBrk="1" hangingPunct="1"/>
            <a:r>
              <a:rPr lang="en-GB" altLang="en-US" sz="4000" dirty="0"/>
              <a:t>Non-verbal Communication (NVC)</a:t>
            </a:r>
          </a:p>
        </p:txBody>
      </p:sp>
    </p:spTree>
    <p:extLst>
      <p:ext uri="{BB962C8B-B14F-4D97-AF65-F5344CB8AC3E}">
        <p14:creationId xmlns:p14="http://schemas.microsoft.com/office/powerpoint/2010/main" val="583476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Kinesics</a:t>
            </a:r>
          </a:p>
        </p:txBody>
      </p:sp>
      <p:sp>
        <p:nvSpPr>
          <p:cNvPr id="4" name="Content Placeholder 2"/>
          <p:cNvSpPr>
            <a:spLocks noGrp="1"/>
          </p:cNvSpPr>
          <p:nvPr>
            <p:ph idx="1"/>
          </p:nvPr>
        </p:nvSpPr>
        <p:spPr>
          <a:xfrm>
            <a:off x="457200" y="1600200"/>
            <a:ext cx="8229600" cy="4525963"/>
          </a:xfrm>
        </p:spPr>
        <p:txBody>
          <a:bodyPr>
            <a:normAutofit/>
          </a:bodyPr>
          <a:lstStyle/>
          <a:p>
            <a:r>
              <a:rPr lang="en-GB" altLang="en-US" sz="2400" dirty="0"/>
              <a:t>Facial expression</a:t>
            </a:r>
          </a:p>
          <a:p>
            <a:endParaRPr lang="en-GB" altLang="en-US" sz="2400" dirty="0"/>
          </a:p>
          <a:p>
            <a:r>
              <a:rPr lang="en-GB" altLang="en-US" sz="2400" dirty="0"/>
              <a:t>Eye contact</a:t>
            </a:r>
          </a:p>
          <a:p>
            <a:endParaRPr lang="en-GB" altLang="en-US" sz="2400" dirty="0"/>
          </a:p>
          <a:p>
            <a:r>
              <a:rPr lang="en-GB" altLang="en-US" sz="2400" dirty="0"/>
              <a:t>Touching </a:t>
            </a:r>
          </a:p>
          <a:p>
            <a:endParaRPr lang="en-GB" altLang="en-US" sz="2400" dirty="0"/>
          </a:p>
          <a:p>
            <a:r>
              <a:rPr lang="en-GB" altLang="en-US" sz="2400" dirty="0"/>
              <a:t>Gestures</a:t>
            </a:r>
          </a:p>
        </p:txBody>
      </p:sp>
    </p:spTree>
    <p:extLst>
      <p:ext uri="{BB962C8B-B14F-4D97-AF65-F5344CB8AC3E}">
        <p14:creationId xmlns:p14="http://schemas.microsoft.com/office/powerpoint/2010/main" val="481709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Raising Eyebrow? </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400" dirty="0"/>
              <a:t>UK </a:t>
            </a:r>
            <a:r>
              <a:rPr lang="en-GB" sz="2400" dirty="0"/>
              <a:t>–</a:t>
            </a:r>
            <a:r>
              <a:rPr lang="en-GB" altLang="en-US" sz="2400" dirty="0"/>
              <a:t> scepticism</a:t>
            </a:r>
          </a:p>
          <a:p>
            <a:r>
              <a:rPr lang="en-GB" altLang="en-US" sz="2400" dirty="0"/>
              <a:t>Philippines </a:t>
            </a:r>
            <a:r>
              <a:rPr lang="en-GB" sz="2400" dirty="0"/>
              <a:t>–</a:t>
            </a:r>
            <a:r>
              <a:rPr lang="en-GB" altLang="en-US" sz="2400" dirty="0"/>
              <a:t> ‘Hello’</a:t>
            </a:r>
          </a:p>
          <a:p>
            <a:r>
              <a:rPr lang="en-GB" altLang="en-US" sz="2400" dirty="0"/>
              <a:t>Arabic </a:t>
            </a:r>
            <a:r>
              <a:rPr lang="en-GB" sz="2400" dirty="0"/>
              <a:t>–</a:t>
            </a:r>
            <a:r>
              <a:rPr lang="en-GB" altLang="en-US" sz="2400" dirty="0"/>
              <a:t> ‘No’</a:t>
            </a:r>
          </a:p>
          <a:p>
            <a:r>
              <a:rPr lang="en-GB" altLang="en-US" sz="2400" dirty="0"/>
              <a:t>Chinese </a:t>
            </a:r>
            <a:r>
              <a:rPr lang="en-GB" sz="2400" dirty="0"/>
              <a:t>–</a:t>
            </a:r>
            <a:r>
              <a:rPr lang="en-GB" altLang="en-US" sz="2400" dirty="0"/>
              <a:t> disagreement</a:t>
            </a:r>
          </a:p>
          <a:p>
            <a:r>
              <a:rPr lang="en-GB" altLang="en-US" sz="2400" dirty="0"/>
              <a:t>USA </a:t>
            </a:r>
            <a:r>
              <a:rPr lang="en-GB" sz="2400" dirty="0"/>
              <a:t>–</a:t>
            </a:r>
            <a:r>
              <a:rPr lang="en-GB" altLang="en-US" sz="2400" dirty="0"/>
              <a:t> surprise</a:t>
            </a:r>
          </a:p>
          <a:p>
            <a:r>
              <a:rPr lang="en-GB" altLang="en-US" sz="2400" dirty="0"/>
              <a:t>Germany </a:t>
            </a:r>
            <a:r>
              <a:rPr lang="en-GB" sz="2400" dirty="0"/>
              <a:t>–</a:t>
            </a:r>
            <a:r>
              <a:rPr lang="en-GB" altLang="en-US" sz="2400" dirty="0"/>
              <a:t> ‘Aren’t you clever?’ </a:t>
            </a: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2608865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Proxemics</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400" dirty="0"/>
              <a:t>Intimate</a:t>
            </a:r>
          </a:p>
          <a:p>
            <a:endParaRPr lang="en-GB" altLang="en-US" sz="2400" dirty="0"/>
          </a:p>
          <a:p>
            <a:r>
              <a:rPr lang="en-GB" altLang="en-US" sz="2400" dirty="0"/>
              <a:t>Personal</a:t>
            </a:r>
          </a:p>
          <a:p>
            <a:pPr marL="0" indent="0">
              <a:buNone/>
            </a:pPr>
            <a:r>
              <a:rPr lang="en-GB" altLang="en-US" sz="2400" dirty="0"/>
              <a:t> </a:t>
            </a:r>
          </a:p>
          <a:p>
            <a:r>
              <a:rPr lang="en-GB" altLang="en-US" sz="2400" dirty="0"/>
              <a:t>Social</a:t>
            </a:r>
          </a:p>
          <a:p>
            <a:endParaRPr lang="en-GB" altLang="en-US" sz="2400" dirty="0"/>
          </a:p>
          <a:p>
            <a:r>
              <a:rPr lang="en-GB" altLang="en-US" sz="2400" dirty="0"/>
              <a:t>Public</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27508810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Chromatics</a:t>
            </a:r>
          </a:p>
        </p:txBody>
      </p:sp>
      <p:sp>
        <p:nvSpPr>
          <p:cNvPr id="4" name="Content Placeholder 2"/>
          <p:cNvSpPr>
            <a:spLocks noGrp="1"/>
          </p:cNvSpPr>
          <p:nvPr>
            <p:ph idx="1"/>
          </p:nvPr>
        </p:nvSpPr>
        <p:spPr>
          <a:xfrm>
            <a:off x="457200" y="1916832"/>
            <a:ext cx="8229600" cy="4209331"/>
          </a:xfrm>
        </p:spPr>
        <p:txBody>
          <a:bodyPr>
            <a:normAutofit fontScale="92500" lnSpcReduction="10000"/>
          </a:bodyPr>
          <a:lstStyle/>
          <a:p>
            <a:pPr marL="0" indent="0">
              <a:buNone/>
            </a:pPr>
            <a:r>
              <a:rPr lang="en-GB" altLang="en-US" sz="2600" dirty="0" err="1"/>
              <a:t>Ie</a:t>
            </a:r>
            <a:r>
              <a:rPr lang="en-GB" altLang="en-US" sz="2600" dirty="0"/>
              <a:t> how are colours understood in different cultures? </a:t>
            </a:r>
          </a:p>
          <a:p>
            <a:pPr marL="0" indent="0">
              <a:buNone/>
            </a:pPr>
            <a:endParaRPr lang="en-GB" altLang="en-US" sz="2600" dirty="0"/>
          </a:p>
          <a:p>
            <a:r>
              <a:rPr lang="en-GB" altLang="en-US" sz="2600" dirty="0"/>
              <a:t>Black </a:t>
            </a:r>
          </a:p>
          <a:p>
            <a:r>
              <a:rPr lang="en-GB" altLang="en-US" sz="2600" dirty="0"/>
              <a:t>White</a:t>
            </a:r>
          </a:p>
          <a:p>
            <a:r>
              <a:rPr lang="en-GB" altLang="en-US" sz="2600" dirty="0"/>
              <a:t>Red</a:t>
            </a:r>
          </a:p>
          <a:p>
            <a:r>
              <a:rPr lang="en-GB" altLang="en-US" sz="2600" dirty="0"/>
              <a:t>Green</a:t>
            </a:r>
          </a:p>
          <a:p>
            <a:pPr marL="0" indent="0">
              <a:buNone/>
            </a:pPr>
            <a:endParaRPr lang="en-GB" altLang="en-US" sz="2600" dirty="0"/>
          </a:p>
          <a:p>
            <a:pPr marL="0" indent="0">
              <a:buNone/>
            </a:pPr>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2547818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Beware of …</a:t>
            </a:r>
            <a:endParaRPr lang="en-GB" sz="4000" dirty="0"/>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400" dirty="0"/>
              <a:t>An initial expectation</a:t>
            </a:r>
          </a:p>
          <a:p>
            <a:r>
              <a:rPr lang="en-GB" altLang="en-US" sz="2400" dirty="0"/>
              <a:t>Misinterpretation; ‘cultural blinders’</a:t>
            </a:r>
          </a:p>
          <a:p>
            <a:r>
              <a:rPr lang="en-GB" altLang="en-US" sz="2400" dirty="0"/>
              <a:t>A lack of cultural awareness</a:t>
            </a:r>
          </a:p>
          <a:p>
            <a:r>
              <a:rPr lang="en-GB" altLang="en-US" sz="2400" dirty="0"/>
              <a:t>Projected similarity (assuming they are more similar to you than they are)</a:t>
            </a:r>
          </a:p>
          <a:p>
            <a:r>
              <a:rPr lang="en-GB" altLang="en-US" sz="2400" dirty="0"/>
              <a:t>Parochialism</a:t>
            </a:r>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42016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Negotiation</a:t>
            </a:r>
            <a:endParaRPr lang="en-GB" sz="4000" dirty="0"/>
          </a:p>
        </p:txBody>
      </p:sp>
      <p:sp>
        <p:nvSpPr>
          <p:cNvPr id="4" name="Content Placeholder 2"/>
          <p:cNvSpPr>
            <a:spLocks noGrp="1"/>
          </p:cNvSpPr>
          <p:nvPr>
            <p:ph idx="1"/>
          </p:nvPr>
        </p:nvSpPr>
        <p:spPr>
          <a:xfrm>
            <a:off x="457200" y="1916832"/>
            <a:ext cx="8229600" cy="4209331"/>
          </a:xfrm>
        </p:spPr>
        <p:txBody>
          <a:bodyPr>
            <a:normAutofit lnSpcReduction="10000"/>
          </a:bodyPr>
          <a:lstStyle/>
          <a:p>
            <a:r>
              <a:rPr lang="en-GB" altLang="en-US" sz="2400" dirty="0"/>
              <a:t>The concept of negotiation itself</a:t>
            </a:r>
          </a:p>
          <a:p>
            <a:endParaRPr lang="en-GB" altLang="en-US" sz="2400" dirty="0"/>
          </a:p>
          <a:p>
            <a:r>
              <a:rPr lang="en-GB" altLang="en-US" sz="2400" dirty="0"/>
              <a:t>Negotiating style</a:t>
            </a:r>
          </a:p>
          <a:p>
            <a:endParaRPr lang="en-GB" altLang="en-US" sz="2400" dirty="0"/>
          </a:p>
          <a:p>
            <a:r>
              <a:rPr lang="en-GB" altLang="en-US" sz="2400" dirty="0"/>
              <a:t>Negotiating context </a:t>
            </a:r>
          </a:p>
          <a:p>
            <a:endParaRPr lang="en-GB" altLang="en-US" sz="2400" dirty="0"/>
          </a:p>
          <a:p>
            <a:pPr marL="0" indent="0">
              <a:buNone/>
            </a:pPr>
            <a:r>
              <a:rPr lang="en-GB" altLang="en-US" sz="2400" dirty="0">
                <a:hlinkClick r:id="rId2"/>
              </a:rPr>
              <a:t>Can all vary across cultures </a:t>
            </a:r>
            <a:endParaRPr lang="en-GB" altLang="en-US" sz="2400" dirty="0"/>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46596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4000" dirty="0"/>
              <a:t>Enhancing Intercultural Communication</a:t>
            </a:r>
            <a:endParaRPr lang="en-GB" sz="4000" dirty="0"/>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600" dirty="0"/>
              <a:t>Open attitude</a:t>
            </a:r>
          </a:p>
          <a:p>
            <a:r>
              <a:rPr lang="en-GB" altLang="en-US" sz="2600" dirty="0"/>
              <a:t>Self-awareness</a:t>
            </a:r>
          </a:p>
          <a:p>
            <a:r>
              <a:rPr lang="en-GB" altLang="en-US" sz="2600" dirty="0"/>
              <a:t>Awareness of others</a:t>
            </a:r>
          </a:p>
          <a:p>
            <a:r>
              <a:rPr lang="en-GB" altLang="en-US" sz="2600" dirty="0"/>
              <a:t>Cultural knowledge (</a:t>
            </a:r>
            <a:r>
              <a:rPr lang="en-GB" altLang="en-US" sz="2600" dirty="0" err="1"/>
              <a:t>eg</a:t>
            </a:r>
            <a:r>
              <a:rPr lang="en-GB" altLang="en-US" sz="2600" dirty="0"/>
              <a:t> Hall’s work on context)</a:t>
            </a:r>
          </a:p>
          <a:p>
            <a:r>
              <a:rPr lang="en-GB" altLang="en-US" sz="2600" dirty="0"/>
              <a:t>Cross-cultural skills including being resourceful</a:t>
            </a:r>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16697381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Improving Communication</a:t>
            </a:r>
            <a:endParaRPr lang="en-GB" sz="4000" dirty="0"/>
          </a:p>
        </p:txBody>
      </p:sp>
      <p:sp>
        <p:nvSpPr>
          <p:cNvPr id="4" name="Content Placeholder 2"/>
          <p:cNvSpPr>
            <a:spLocks noGrp="1"/>
          </p:cNvSpPr>
          <p:nvPr>
            <p:ph idx="1"/>
          </p:nvPr>
        </p:nvSpPr>
        <p:spPr>
          <a:xfrm>
            <a:off x="457200" y="1916832"/>
            <a:ext cx="8229600" cy="4209331"/>
          </a:xfrm>
        </p:spPr>
        <p:txBody>
          <a:bodyPr>
            <a:normAutofit fontScale="92500" lnSpcReduction="20000"/>
          </a:bodyPr>
          <a:lstStyle/>
          <a:p>
            <a:r>
              <a:rPr lang="en-GB" altLang="en-US" sz="2600" dirty="0"/>
              <a:t>Greater awareness</a:t>
            </a:r>
          </a:p>
          <a:p>
            <a:r>
              <a:rPr lang="en-GB" altLang="en-US" sz="2600" dirty="0"/>
              <a:t>Take responsibility</a:t>
            </a:r>
          </a:p>
          <a:p>
            <a:r>
              <a:rPr lang="en-GB" altLang="en-US" sz="2600" dirty="0"/>
              <a:t>Show respect</a:t>
            </a:r>
          </a:p>
          <a:p>
            <a:r>
              <a:rPr lang="en-GB" altLang="en-US" sz="2600" dirty="0"/>
              <a:t>Empathise</a:t>
            </a:r>
          </a:p>
          <a:p>
            <a:r>
              <a:rPr lang="en-GB" altLang="en-US" sz="2600" dirty="0"/>
              <a:t>Look beyond the superficial</a:t>
            </a:r>
          </a:p>
          <a:p>
            <a:r>
              <a:rPr lang="en-GB" altLang="en-US" sz="2600" dirty="0"/>
              <a:t>Recognise own cultural bias</a:t>
            </a:r>
          </a:p>
          <a:p>
            <a:r>
              <a:rPr lang="en-GB" altLang="en-US" sz="2600" dirty="0"/>
              <a:t>Emphasis on common ground</a:t>
            </a:r>
          </a:p>
          <a:p>
            <a:r>
              <a:rPr lang="en-GB" altLang="en-US" sz="2600" dirty="0"/>
              <a:t>Withhold judgment</a:t>
            </a:r>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7915238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457200" y="108942"/>
            <a:ext cx="8229600" cy="461792"/>
          </a:xfrm>
        </p:spPr>
        <p:txBody>
          <a:bodyPr>
            <a:normAutofit fontScale="90000"/>
          </a:bodyPr>
          <a:lstStyle/>
          <a:p>
            <a:r>
              <a:rPr lang="en-GB"/>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0" y="937414"/>
            <a:ext cx="9144000" cy="4616491"/>
          </a:xfrm>
        </p:spPr>
        <p:txBody>
          <a:bodyPr>
            <a:normAutofit/>
          </a:bodyPr>
          <a:lstStyle/>
          <a:p>
            <a:endParaRPr lang="en-GB" sz="1200">
              <a:solidFill>
                <a:srgbClr val="333333"/>
              </a:solidFill>
              <a:latin typeface="Arial" panose="020B0604020202020204" pitchFamily="34" charset="0"/>
              <a:cs typeface="Arial" panose="020B0604020202020204" pitchFamily="34" charset="0"/>
            </a:endParaRPr>
          </a:p>
          <a:p>
            <a:endParaRPr lang="en-GB" sz="1200">
              <a:solidFill>
                <a:srgbClr val="333333"/>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1BE28A-D6B0-F06D-B7F9-D4F673677A2E}"/>
              </a:ext>
            </a:extLst>
          </p:cNvPr>
          <p:cNvSpPr txBox="1"/>
          <p:nvPr/>
        </p:nvSpPr>
        <p:spPr>
          <a:xfrm>
            <a:off x="803936" y="1577187"/>
            <a:ext cx="7579087" cy="1754326"/>
          </a:xfrm>
          <a:prstGeom prst="rect">
            <a:avLst/>
          </a:prstGeom>
          <a:noFill/>
        </p:spPr>
        <p:txBody>
          <a:bodyPr wrap="square" rtlCol="0">
            <a:spAutoFit/>
          </a:bodyPr>
          <a:lstStyle/>
          <a:p>
            <a:r>
              <a:rPr lang="en-GB"/>
              <a:t>French, R. (2015) </a:t>
            </a:r>
            <a:r>
              <a:rPr lang="en-GB" i="1"/>
              <a:t>Cross-Cultural Management in work organisations. </a:t>
            </a:r>
            <a:r>
              <a:rPr lang="en-GB"/>
              <a:t>Edition 3. London: Kogan Page </a:t>
            </a:r>
          </a:p>
          <a:p>
            <a:r>
              <a:rPr lang="en-GB" err="1"/>
              <a:t>Gotian</a:t>
            </a:r>
            <a:r>
              <a:rPr lang="en-GB"/>
              <a:t>, R. (2022) </a:t>
            </a:r>
            <a:r>
              <a:rPr lang="en-GB" i="1"/>
              <a:t>The Success Factor. </a:t>
            </a:r>
            <a:r>
              <a:rPr lang="en-GB"/>
              <a:t>New York </a:t>
            </a:r>
          </a:p>
          <a:p>
            <a:r>
              <a:rPr lang="en-GB"/>
              <a:t>Rayner, C and Adam-Smith, DW. (2009) </a:t>
            </a:r>
            <a:r>
              <a:rPr lang="en-GB" i="1"/>
              <a:t>Managing and Leading People. </a:t>
            </a:r>
            <a:r>
              <a:rPr lang="en-GB"/>
              <a:t>Edition 2. London: Kogan Page. </a:t>
            </a:r>
          </a:p>
          <a:p>
            <a:endParaRPr lang="en-GB"/>
          </a:p>
        </p:txBody>
      </p:sp>
    </p:spTree>
    <p:extLst>
      <p:ext uri="{BB962C8B-B14F-4D97-AF65-F5344CB8AC3E}">
        <p14:creationId xmlns:p14="http://schemas.microsoft.com/office/powerpoint/2010/main" val="39644630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1047</Words>
  <Application>Microsoft Office PowerPoint</Application>
  <PresentationFormat>On-screen Show (4:3)</PresentationFormat>
  <Paragraphs>187</Paragraphs>
  <Slides>23</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Myriad Pro</vt:lpstr>
      <vt:lpstr>Arial</vt:lpstr>
      <vt:lpstr>Calibri</vt:lpstr>
      <vt:lpstr>Garamond</vt:lpstr>
      <vt:lpstr>Helvetica</vt:lpstr>
      <vt:lpstr>Roboto</vt:lpstr>
      <vt:lpstr>Times New Roman</vt:lpstr>
      <vt:lpstr>20140311PresentationUWTSDTemplate</vt:lpstr>
      <vt:lpstr>Shaping Cultures   Natasha Davies, February 2023</vt:lpstr>
      <vt:lpstr>Lecture Themes</vt:lpstr>
      <vt:lpstr>A Key Area?</vt:lpstr>
      <vt:lpstr>Process of Perception </vt:lpstr>
      <vt:lpstr>Confucian Values</vt:lpstr>
      <vt:lpstr>Perception of Others – Potential Barriers</vt:lpstr>
      <vt:lpstr>Stereotyping (1)</vt:lpstr>
      <vt:lpstr>Stereotyping (2)</vt:lpstr>
      <vt:lpstr>Stereotyping (3)</vt:lpstr>
      <vt:lpstr>Stereotyping (4)</vt:lpstr>
      <vt:lpstr>Communication Process</vt:lpstr>
      <vt:lpstr>Encoding and Channel</vt:lpstr>
      <vt:lpstr>Receiver and Decoding – ‘Noise’</vt:lpstr>
      <vt:lpstr>Non-verbal Communication (NVC)</vt:lpstr>
      <vt:lpstr>Kinesics</vt:lpstr>
      <vt:lpstr>Raising Eyebrow? </vt:lpstr>
      <vt:lpstr>Proxemics</vt:lpstr>
      <vt:lpstr>Chromatics</vt:lpstr>
      <vt:lpstr>Beware of …</vt:lpstr>
      <vt:lpstr>Negotiation</vt:lpstr>
      <vt:lpstr>Enhancing Intercultural Communication</vt:lpstr>
      <vt:lpstr>Improving Communication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Davies (IMH)</cp:lastModifiedBy>
  <cp:revision>2</cp:revision>
  <cp:lastPrinted>2017-10-10T10:16:57Z</cp:lastPrinted>
  <dcterms:created xsi:type="dcterms:W3CDTF">2015-04-14T15:21:28Z</dcterms:created>
  <dcterms:modified xsi:type="dcterms:W3CDTF">2023-02-06T11:14:12Z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