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17"/>
  </p:notesMasterIdLst>
  <p:handoutMasterIdLst>
    <p:handoutMasterId r:id="rId18"/>
  </p:handoutMasterIdLst>
  <p:sldIdLst>
    <p:sldId id="272" r:id="rId2"/>
    <p:sldId id="287" r:id="rId3"/>
    <p:sldId id="259" r:id="rId4"/>
    <p:sldId id="278" r:id="rId5"/>
    <p:sldId id="280" r:id="rId6"/>
    <p:sldId id="261" r:id="rId7"/>
    <p:sldId id="262" r:id="rId8"/>
    <p:sldId id="263" r:id="rId9"/>
    <p:sldId id="268" r:id="rId10"/>
    <p:sldId id="281" r:id="rId11"/>
    <p:sldId id="282" r:id="rId12"/>
    <p:sldId id="283" r:id="rId13"/>
    <p:sldId id="284" r:id="rId14"/>
    <p:sldId id="285" r:id="rId15"/>
    <p:sldId id="28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59" autoAdjust="0"/>
    <p:restoredTop sz="94830"/>
  </p:normalViewPr>
  <p:slideViewPr>
    <p:cSldViewPr snapToGrid="0">
      <p:cViewPr varScale="1">
        <p:scale>
          <a:sx n="78" d="100"/>
          <a:sy n="78" d="100"/>
        </p:scale>
        <p:origin x="898" y="82"/>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notesViewPr>
    <p:cSldViewPr snapToGrid="0">
      <p:cViewPr varScale="1">
        <p:scale>
          <a:sx n="58" d="100"/>
          <a:sy n="58" d="100"/>
        </p:scale>
        <p:origin x="324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8/10/relationships/authors" Target="authors.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10/21/2022</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10/21/2022</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4</a:t>
            </a:fld>
            <a:endParaRPr lang="en-US" noProof="0" dirty="0"/>
          </a:p>
        </p:txBody>
      </p:sp>
    </p:spTree>
    <p:extLst>
      <p:ext uri="{BB962C8B-B14F-4D97-AF65-F5344CB8AC3E}">
        <p14:creationId xmlns:p14="http://schemas.microsoft.com/office/powerpoint/2010/main" val="3685964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5</a:t>
            </a:fld>
            <a:endParaRPr lang="en-US" noProof="0" dirty="0"/>
          </a:p>
        </p:txBody>
      </p:sp>
    </p:spTree>
    <p:extLst>
      <p:ext uri="{BB962C8B-B14F-4D97-AF65-F5344CB8AC3E}">
        <p14:creationId xmlns:p14="http://schemas.microsoft.com/office/powerpoint/2010/main" val="697652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6</a:t>
            </a:fld>
            <a:endParaRPr lang="en-US" noProof="0" dirty="0"/>
          </a:p>
        </p:txBody>
      </p:sp>
    </p:spTree>
    <p:extLst>
      <p:ext uri="{BB962C8B-B14F-4D97-AF65-F5344CB8AC3E}">
        <p14:creationId xmlns:p14="http://schemas.microsoft.com/office/powerpoint/2010/main" val="3572383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7</a:t>
            </a:fld>
            <a:endParaRPr lang="en-US" noProof="0" dirty="0"/>
          </a:p>
        </p:txBody>
      </p:sp>
    </p:spTree>
    <p:extLst>
      <p:ext uri="{BB962C8B-B14F-4D97-AF65-F5344CB8AC3E}">
        <p14:creationId xmlns:p14="http://schemas.microsoft.com/office/powerpoint/2010/main" val="2768117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8</a:t>
            </a:fld>
            <a:endParaRPr lang="en-US" noProof="0" dirty="0"/>
          </a:p>
        </p:txBody>
      </p:sp>
    </p:spTree>
    <p:extLst>
      <p:ext uri="{BB962C8B-B14F-4D97-AF65-F5344CB8AC3E}">
        <p14:creationId xmlns:p14="http://schemas.microsoft.com/office/powerpoint/2010/main" val="915202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smtClean="0"/>
              <a:t>9</a:t>
            </a:fld>
            <a:endParaRPr lang="en-US" dirty="0"/>
          </a:p>
        </p:txBody>
      </p:sp>
    </p:spTree>
    <p:extLst>
      <p:ext uri="{BB962C8B-B14F-4D97-AF65-F5344CB8AC3E}">
        <p14:creationId xmlns:p14="http://schemas.microsoft.com/office/powerpoint/2010/main" val="31507074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10</a:t>
            </a:fld>
            <a:endParaRPr lang="en-US" noProof="0" dirty="0"/>
          </a:p>
        </p:txBody>
      </p:sp>
    </p:spTree>
    <p:extLst>
      <p:ext uri="{BB962C8B-B14F-4D97-AF65-F5344CB8AC3E}">
        <p14:creationId xmlns:p14="http://schemas.microsoft.com/office/powerpoint/2010/main" val="40543685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11</a:t>
            </a:fld>
            <a:endParaRPr lang="en-US" noProof="0" dirty="0"/>
          </a:p>
        </p:txBody>
      </p:sp>
    </p:spTree>
    <p:extLst>
      <p:ext uri="{BB962C8B-B14F-4D97-AF65-F5344CB8AC3E}">
        <p14:creationId xmlns:p14="http://schemas.microsoft.com/office/powerpoint/2010/main" val="627951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12</a:t>
            </a:fld>
            <a:endParaRPr lang="en-US" noProof="0" dirty="0"/>
          </a:p>
        </p:txBody>
      </p:sp>
    </p:spTree>
    <p:extLst>
      <p:ext uri="{BB962C8B-B14F-4D97-AF65-F5344CB8AC3E}">
        <p14:creationId xmlns:p14="http://schemas.microsoft.com/office/powerpoint/2010/main" val="2720858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a:lstStyle>
            <a:lvl1pPr marL="0" indent="0" algn="ctr">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a:lstStyle>
            <a:lvl1pPr algn="ctr">
              <a:defRPr>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anchor="b"/>
          <a:lstStyle>
            <a:lvl1pPr>
              <a:defRPr sz="4800"/>
            </a:lvl1pPr>
          </a:lstStyle>
          <a:p>
            <a:r>
              <a:rPr lang="en-US" dirty="0"/>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anchor="b"/>
          <a:lstStyle>
            <a:lvl1pPr>
              <a:defRPr sz="6000">
                <a:solidFill>
                  <a:schemeClr val="accent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a:normAutofit/>
          </a:bodyPr>
          <a:lstStyle>
            <a:lvl1pPr marL="0" indent="0" algn="ctr">
              <a:lnSpc>
                <a:spcPct val="100000"/>
              </a:lnSpc>
              <a:spcBef>
                <a:spcPts val="0"/>
              </a:spcBef>
              <a:buNone/>
              <a:defRPr sz="2400"/>
            </a:lvl1pPr>
          </a:lstStyle>
          <a:p>
            <a:pPr lvl="0"/>
            <a:r>
              <a:rPr lang="en-US"/>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a:lstStyle>
            <a:lvl1pPr algn="ctr">
              <a:defRPr sz="2400" cap="all" baseline="0">
                <a:latin typeface="Gill Sans Nova" panose="020B0602020104020203" pitchFamily="34" charset="0"/>
              </a:defRPr>
            </a:lvl1pPr>
          </a:lstStyle>
          <a:p>
            <a:r>
              <a:rPr lang="en-US"/>
              <a:t>Click to edit Master title style</a:t>
            </a:r>
            <a:endParaRPr lang="en-US" dirty="0"/>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anchor="b">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anchor="b">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a:lstStyle>
            <a:lvl1pPr>
              <a:defRPr sz="4800">
                <a:solidFill>
                  <a:schemeClr val="accent1"/>
                </a:solidFill>
              </a:defRPr>
            </a:lvl1pPr>
          </a:lstStyle>
          <a:p>
            <a:r>
              <a:rPr lang="en-US" dirty="0"/>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anchor="ctr">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anchor="ctr">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a:lstStyle>
            <a:lvl1pPr>
              <a:defRPr sz="4800">
                <a:solidFill>
                  <a:schemeClr val="accent1"/>
                </a:solidFill>
              </a:defRPr>
            </a:lvl1pPr>
          </a:lstStyle>
          <a:p>
            <a:r>
              <a:rPr lang="en-US" dirty="0"/>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anchor="ctr">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anchor="b"/>
          <a:lstStyle>
            <a:lvl1pPr>
              <a:defRPr sz="4800"/>
            </a:lvl1pPr>
          </a:lstStyle>
          <a:p>
            <a:r>
              <a:rPr lang="en-US" dirty="0"/>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a:lstStyle>
            <a:lvl1pPr marL="0" indent="0" algn="ctr">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anchor="b"/>
          <a:lstStyle>
            <a:lvl1pPr>
              <a:defRPr sz="4800"/>
            </a:lvl1pPr>
          </a:lstStyle>
          <a:p>
            <a:r>
              <a:rPr lang="en-US" dirty="0"/>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a:lstStyle/>
          <a:p>
            <a:r>
              <a:rPr lang="en-US" dirty="0"/>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anchor="b"/>
          <a:lstStyle>
            <a:lvl1pPr>
              <a:defRPr sz="4800"/>
            </a:lvl1pPr>
          </a:lstStyle>
          <a:p>
            <a:r>
              <a:rPr lang="en-US" dirty="0"/>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r>
              <a:rPr lang="en-US" dirty="0"/>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sz="1400">
                <a:solidFill>
                  <a:schemeClr val="tx1"/>
                </a:solidFill>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p:txBody>
          <a:bodyPr/>
          <a:lstStyle/>
          <a:p>
            <a:r>
              <a:rPr lang="en-US" dirty="0"/>
              <a:t>Individual Presentation</a:t>
            </a:r>
          </a:p>
        </p:txBody>
      </p:sp>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p:txBody>
          <a:bodyPr/>
          <a:lstStyle/>
          <a:p>
            <a:r>
              <a:rPr lang="en-US" dirty="0"/>
              <a:t>Student ID- 2109713</a:t>
            </a:r>
          </a:p>
          <a:p>
            <a:r>
              <a:rPr lang="en-US" dirty="0"/>
              <a:t>Student  name- Cristea Alexandra</a:t>
            </a:r>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ABEF1-02F7-B930-526D-8078C9566DFF}"/>
              </a:ext>
            </a:extLst>
          </p:cNvPr>
          <p:cNvSpPr>
            <a:spLocks noGrp="1"/>
          </p:cNvSpPr>
          <p:nvPr>
            <p:ph type="title"/>
          </p:nvPr>
        </p:nvSpPr>
        <p:spPr>
          <a:xfrm>
            <a:off x="1519311" y="-776066"/>
            <a:ext cx="8904849" cy="1831144"/>
          </a:xfrm>
        </p:spPr>
        <p:txBody>
          <a:bodyPr/>
          <a:lstStyle/>
          <a:p>
            <a:pPr algn="ctr"/>
            <a:r>
              <a:rPr lang="en-US" sz="4000" dirty="0">
                <a:solidFill>
                  <a:schemeClr val="tx1"/>
                </a:solidFill>
              </a:rPr>
              <a:t>Table of contents</a:t>
            </a:r>
          </a:p>
        </p:txBody>
      </p:sp>
      <p:sp>
        <p:nvSpPr>
          <p:cNvPr id="3" name="Text Placeholder 2">
            <a:extLst>
              <a:ext uri="{FF2B5EF4-FFF2-40B4-BE49-F238E27FC236}">
                <a16:creationId xmlns:a16="http://schemas.microsoft.com/office/drawing/2014/main" id="{6471966F-EFD1-2160-FA0F-41CEC6B46590}"/>
              </a:ext>
            </a:extLst>
          </p:cNvPr>
          <p:cNvSpPr>
            <a:spLocks noGrp="1"/>
          </p:cNvSpPr>
          <p:nvPr>
            <p:ph type="body" idx="1"/>
          </p:nvPr>
        </p:nvSpPr>
        <p:spPr/>
        <p:txBody>
          <a:bodyPr/>
          <a:lstStyle/>
          <a:p>
            <a:endParaRPr lang="en-US" dirty="0"/>
          </a:p>
        </p:txBody>
      </p:sp>
      <p:sp>
        <p:nvSpPr>
          <p:cNvPr id="4" name="Rectangle 3">
            <a:extLst>
              <a:ext uri="{FF2B5EF4-FFF2-40B4-BE49-F238E27FC236}">
                <a16:creationId xmlns:a16="http://schemas.microsoft.com/office/drawing/2014/main" id="{09545AC5-D262-215A-830B-C16186A35084}"/>
              </a:ext>
            </a:extLst>
          </p:cNvPr>
          <p:cNvSpPr/>
          <p:nvPr/>
        </p:nvSpPr>
        <p:spPr>
          <a:xfrm>
            <a:off x="403274" y="1055078"/>
            <a:ext cx="11549576" cy="4951827"/>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TextBox 4">
            <a:extLst>
              <a:ext uri="{FF2B5EF4-FFF2-40B4-BE49-F238E27FC236}">
                <a16:creationId xmlns:a16="http://schemas.microsoft.com/office/drawing/2014/main" id="{0936A9AF-0D04-2D93-7A79-B4FE429B684F}"/>
              </a:ext>
            </a:extLst>
          </p:cNvPr>
          <p:cNvSpPr txBox="1"/>
          <p:nvPr/>
        </p:nvSpPr>
        <p:spPr>
          <a:xfrm>
            <a:off x="375138" y="1195754"/>
            <a:ext cx="11258844" cy="3970318"/>
          </a:xfrm>
          <a:prstGeom prst="rect">
            <a:avLst/>
          </a:prstGeom>
          <a:noFill/>
        </p:spPr>
        <p:txBody>
          <a:bodyPr wrap="square" rtlCol="0">
            <a:spAutoFit/>
          </a:bodyPr>
          <a:lstStyle/>
          <a:p>
            <a:r>
              <a:rPr lang="en-US" dirty="0"/>
              <a:t>Introduction……………………………………………………………………………………………………………………..3</a:t>
            </a:r>
          </a:p>
          <a:p>
            <a:r>
              <a:rPr lang="en-US" dirty="0"/>
              <a:t>Employee Retention…………………………………………………………………………………………………………….4</a:t>
            </a:r>
          </a:p>
          <a:p>
            <a:r>
              <a:rPr lang="en-US" dirty="0"/>
              <a:t>Effective strategies to address retention………………………………………………………………………………………..5</a:t>
            </a:r>
          </a:p>
          <a:p>
            <a:r>
              <a:rPr lang="en-US" dirty="0"/>
              <a:t>Analyzing the relationship……………………………………………………………………………………………………….6</a:t>
            </a:r>
          </a:p>
          <a:p>
            <a:r>
              <a:rPr lang="en-US" dirty="0"/>
              <a:t>Nature of managerial work…………………………………………………………………………………………………..…7</a:t>
            </a:r>
          </a:p>
          <a:p>
            <a:r>
              <a:rPr lang="en-US" dirty="0"/>
              <a:t>Effective Management and leadership…………………………………………………………………………………………..8</a:t>
            </a:r>
          </a:p>
          <a:p>
            <a:r>
              <a:rPr lang="en-US" dirty="0">
                <a:solidFill>
                  <a:schemeClr val="tx1"/>
                </a:solidFill>
              </a:rPr>
              <a:t>Behavioral approach to management…………………………………………………………………………………………...9</a:t>
            </a:r>
          </a:p>
          <a:p>
            <a:r>
              <a:rPr lang="en-US" dirty="0"/>
              <a:t>Motivation and engagement issues…………………………………………………………………………………………........10</a:t>
            </a:r>
          </a:p>
          <a:p>
            <a:r>
              <a:rPr lang="en-US" dirty="0">
                <a:solidFill>
                  <a:schemeClr val="tx1"/>
                </a:solidFill>
              </a:rPr>
              <a:t>Organizational examples………………………………………………………………………………………………………..11</a:t>
            </a:r>
            <a:endParaRPr lang="en-US" dirty="0"/>
          </a:p>
          <a:p>
            <a:r>
              <a:rPr lang="en-US" dirty="0">
                <a:solidFill>
                  <a:schemeClr val="tx1"/>
                </a:solidFill>
              </a:rPr>
              <a:t>Conclusion………………………………………………………………………………………………………………………12</a:t>
            </a:r>
          </a:p>
          <a:p>
            <a:r>
              <a:rPr lang="en-US" dirty="0"/>
              <a:t>References………………………………………………………………………………………………………………….......13-14</a:t>
            </a:r>
          </a:p>
          <a:p>
            <a:endParaRPr lang="en-US" dirty="0">
              <a:solidFill>
                <a:schemeClr val="tx1"/>
              </a:solidFill>
            </a:endParaRPr>
          </a:p>
          <a:p>
            <a:endParaRPr lang="en-US" dirty="0"/>
          </a:p>
          <a:p>
            <a:endParaRPr lang="en-US" dirty="0"/>
          </a:p>
        </p:txBody>
      </p:sp>
    </p:spTree>
    <p:extLst>
      <p:ext uri="{BB962C8B-B14F-4D97-AF65-F5344CB8AC3E}">
        <p14:creationId xmlns:p14="http://schemas.microsoft.com/office/powerpoint/2010/main" val="799356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p:txBody>
          <a:bodyPr/>
          <a:lstStyle/>
          <a:p>
            <a:pPr algn="ctr"/>
            <a:r>
              <a:rPr lang="en-US" dirty="0"/>
              <a:t>Introduction</a:t>
            </a:r>
          </a:p>
        </p:txBody>
      </p:sp>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a:xfrm>
            <a:off x="132522" y="1356758"/>
            <a:ext cx="7657258" cy="4637656"/>
          </a:xfrm>
        </p:spPr>
        <p:txBody>
          <a:bodyPr>
            <a:normAutofit/>
          </a:bodyPr>
          <a:lstStyle/>
          <a:p>
            <a:pPr algn="just"/>
            <a:r>
              <a:rPr lang="en-US" dirty="0">
                <a:cs typeface="Arial" panose="020B0604020202020204" pitchFamily="34" charset="0"/>
              </a:rPr>
              <a:t>The main aim of this presentation is to </a:t>
            </a:r>
            <a:r>
              <a:rPr lang="en-GB" sz="1800" dirty="0">
                <a:effectLst/>
                <a:ea typeface="Times New Roman" panose="02020603050405020304" pitchFamily="18" charset="0"/>
                <a:cs typeface="Arial" panose="020B0604020202020204" pitchFamily="34" charset="0"/>
              </a:rPr>
              <a:t>analyse the relationship between structure, culture, people, and organisational performance. The essential nature of  work performed at managerial level as well as various processes and functions will be communicated in the presentation. The role of leadership, and other variables taking place </a:t>
            </a:r>
            <a:r>
              <a:rPr lang="en-GB" dirty="0">
                <a:ea typeface="Times New Roman" panose="02020603050405020304" pitchFamily="18" charset="0"/>
                <a:cs typeface="Arial" panose="020B0604020202020204" pitchFamily="34" charset="0"/>
              </a:rPr>
              <a:t>within an organization will be determined with effectiveness of management as well as the theories of leadership. Various other factors influencing the behaviour of an individual as well as the behavioural approaches will also be exaggerated in the context. </a:t>
            </a:r>
            <a:r>
              <a:rPr lang="en-US" dirty="0"/>
              <a:t>The company conducted a thorough investigation into the chosen corporation's previous personnel and ability management strategy and conducted a serious evaluation of the same regarding the efficiency of such procedures in terms of accomplishing the corporation's specific aims. </a:t>
            </a:r>
            <a:r>
              <a:rPr lang="en-GB" dirty="0">
                <a:ea typeface="Times New Roman" panose="02020603050405020304" pitchFamily="18" charset="0"/>
                <a:cs typeface="Arial" panose="020B0604020202020204" pitchFamily="34" charset="0"/>
              </a:rPr>
              <a:t>The organization chosen for this presentation is “Premier Inn”. </a:t>
            </a:r>
            <a:r>
              <a:rPr lang="en-US" dirty="0"/>
              <a:t>The adoption of the concepts of the classical method by practicing managers revealed that it was impossible to achieve complete effectiveness and implementations. </a:t>
            </a:r>
          </a:p>
          <a:p>
            <a:pPr algn="just">
              <a:lnSpc>
                <a:spcPct val="150000"/>
              </a:lnSpc>
            </a:pPr>
            <a:endParaRPr lang="en-US" sz="1800" dirty="0">
              <a:effectLst/>
              <a:latin typeface="Arial" panose="020B0604020202020204" pitchFamily="34" charset="0"/>
              <a:ea typeface="Times New Roman" panose="02020603050405020304" pitchFamily="18" charset="0"/>
              <a:cs typeface="Arial" panose="020B0604020202020204" pitchFamily="34" charset="0"/>
            </a:endParaRPr>
          </a:p>
          <a:p>
            <a:endParaRPr lang="en-US" dirty="0"/>
          </a:p>
        </p:txBody>
      </p:sp>
      <p:pic>
        <p:nvPicPr>
          <p:cNvPr id="22" name="Picture Placeholder 21" descr="Person in black skirt and white shirt holding some dandelions">
            <a:extLst>
              <a:ext uri="{FF2B5EF4-FFF2-40B4-BE49-F238E27FC236}">
                <a16:creationId xmlns:a16="http://schemas.microsoft.com/office/drawing/2014/main" id="{07415596-3C86-E792-A622-F817DB08D587}"/>
              </a:ext>
            </a:extLst>
          </p:cNvPr>
          <p:cNvPicPr>
            <a:picLocks noGrp="1" noChangeAspect="1"/>
          </p:cNvPicPr>
          <p:nvPr>
            <p:ph type="pic" idx="1"/>
          </p:nvPr>
        </p:nvPicPr>
        <p:blipFill rotWithShape="1">
          <a:blip r:embed="rId2" cstate="screen">
            <a:extLst>
              <a:ext uri="{28A0092B-C50C-407E-A947-70E740481C1C}">
                <a14:useLocalDpi xmlns:a14="http://schemas.microsoft.com/office/drawing/2010/main"/>
              </a:ext>
            </a:extLst>
          </a:blip>
          <a:srcRect t="24" b="24"/>
          <a:stretch/>
        </p:blipFill>
        <p:spPr/>
      </p:pic>
      <p:sp>
        <p:nvSpPr>
          <p:cNvPr id="3" name="Footer Placeholder 2">
            <a:extLst>
              <a:ext uri="{FF2B5EF4-FFF2-40B4-BE49-F238E27FC236}">
                <a16:creationId xmlns:a16="http://schemas.microsoft.com/office/drawing/2014/main" id="{FAD9BE9C-B5EA-5DA0-9156-6E05D3882992}"/>
              </a:ext>
            </a:extLst>
          </p:cNvPr>
          <p:cNvSpPr>
            <a:spLocks noGrp="1"/>
          </p:cNvSpPr>
          <p:nvPr>
            <p:ph type="ftr" sz="quarter" idx="11"/>
          </p:nvPr>
        </p:nvSpPr>
        <p:spPr/>
        <p:txBody>
          <a:bodyPr/>
          <a:lstStyle/>
          <a:p>
            <a:r>
              <a:rPr lang="en-US" dirty="0"/>
              <a:t>Managing people</a:t>
            </a:r>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a:lstStyle/>
          <a:p>
            <a:fld id="{58FB4751-880F-D840-AAA9-3A15815CC996}" type="slidenum">
              <a:rPr lang="en-US" smtClean="0"/>
              <a:pPr/>
              <a:t>3</a:t>
            </a:fld>
            <a:endParaRPr lang="en-US" dirty="0"/>
          </a:p>
        </p:txBody>
      </p:sp>
    </p:spTree>
    <p:extLst>
      <p:ext uri="{BB962C8B-B14F-4D97-AF65-F5344CB8AC3E}">
        <p14:creationId xmlns:p14="http://schemas.microsoft.com/office/powerpoint/2010/main" val="3435077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7D1CF"/>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377AF6-2477-81EC-D1BC-43FD72DF18F6}"/>
              </a:ext>
            </a:extLst>
          </p:cNvPr>
          <p:cNvSpPr>
            <a:spLocks noGrp="1"/>
          </p:cNvSpPr>
          <p:nvPr>
            <p:ph type="title"/>
          </p:nvPr>
        </p:nvSpPr>
        <p:spPr>
          <a:xfrm>
            <a:off x="1729409" y="0"/>
            <a:ext cx="9024731" cy="980661"/>
          </a:xfrm>
        </p:spPr>
        <p:txBody>
          <a:bodyPr/>
          <a:lstStyle/>
          <a:p>
            <a:r>
              <a:rPr lang="en-US" dirty="0">
                <a:solidFill>
                  <a:schemeClr val="tx1"/>
                </a:solidFill>
              </a:rPr>
              <a:t>Employee Retention</a:t>
            </a:r>
          </a:p>
        </p:txBody>
      </p:sp>
      <p:sp>
        <p:nvSpPr>
          <p:cNvPr id="5" name="Rectangle 4">
            <a:extLst>
              <a:ext uri="{FF2B5EF4-FFF2-40B4-BE49-F238E27FC236}">
                <a16:creationId xmlns:a16="http://schemas.microsoft.com/office/drawing/2014/main" id="{93F0E2F9-F2FB-094D-BA88-CFDC42958B3E}"/>
              </a:ext>
            </a:extLst>
          </p:cNvPr>
          <p:cNvSpPr/>
          <p:nvPr/>
        </p:nvSpPr>
        <p:spPr>
          <a:xfrm>
            <a:off x="255105" y="980661"/>
            <a:ext cx="7563678" cy="567193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id="{C7656E86-3119-6D0F-1039-8043328A7283}"/>
              </a:ext>
            </a:extLst>
          </p:cNvPr>
          <p:cNvSpPr txBox="1"/>
          <p:nvPr/>
        </p:nvSpPr>
        <p:spPr>
          <a:xfrm>
            <a:off x="392596" y="1105190"/>
            <a:ext cx="7288695" cy="5078313"/>
          </a:xfrm>
          <a:prstGeom prst="rect">
            <a:avLst/>
          </a:prstGeom>
          <a:noFill/>
        </p:spPr>
        <p:txBody>
          <a:bodyPr wrap="square" rtlCol="0">
            <a:spAutoFit/>
          </a:bodyPr>
          <a:lstStyle/>
          <a:p>
            <a:pPr algn="just"/>
            <a:r>
              <a:rPr lang="en-US" dirty="0"/>
              <a:t>The disclosure of Whitbread's interim results shows that resort areas in England face severe labor shortages. It asserted that it was in a great spot than the majority of competitors since it had retained more employees during Covid-19 downturn than what was initially anticipated. In October, Premier Inn made the announcement that it needed to hire 2,000 people for jobs in the kitchen, marketing, and cleaning. According to Whitbread CEO Alison Britain, "the operating climate in September and into September has been hard in large measure due to our exceptionally high guestrooms, economy access to raw materials, and a stricter workforce in the hotel. “In order to ensure that staff compensation remained competitive, the company claimed that it would monitor the market. This month, it announced a pay increase for the members of its periodically scheduled group, with optimum pay rates increasing by more than 5%. It should also cost the firm between £12 and billion annually this year, according to the results released. The company conducted a thorough investigation into the chosen corporation's previous personnel and ability management strategy and conducted a serious evaluation of the same regarding the efficiency of such procedures in terms of accomplishing the corporation's specific aims (Singh, 2019).</a:t>
            </a:r>
          </a:p>
        </p:txBody>
      </p:sp>
      <p:pic>
        <p:nvPicPr>
          <p:cNvPr id="1026" name="Picture 2" descr="10 Employee Retention Metrics You Need to Know - AIHR">
            <a:extLst>
              <a:ext uri="{FF2B5EF4-FFF2-40B4-BE49-F238E27FC236}">
                <a16:creationId xmlns:a16="http://schemas.microsoft.com/office/drawing/2014/main" id="{4ABAA3DC-EC63-6E70-7B49-A4B0F759F6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3140" y="2101296"/>
            <a:ext cx="3523755" cy="290680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E85F461-EF01-A7FA-F2CB-8378D317A2D5}"/>
              </a:ext>
            </a:extLst>
          </p:cNvPr>
          <p:cNvSpPr txBox="1"/>
          <p:nvPr/>
        </p:nvSpPr>
        <p:spPr>
          <a:xfrm>
            <a:off x="9166185" y="5008098"/>
            <a:ext cx="3175909" cy="369332"/>
          </a:xfrm>
          <a:prstGeom prst="rect">
            <a:avLst/>
          </a:prstGeom>
          <a:noFill/>
        </p:spPr>
        <p:txBody>
          <a:bodyPr wrap="square" rtlCol="0">
            <a:spAutoFit/>
          </a:bodyPr>
          <a:lstStyle/>
          <a:p>
            <a:r>
              <a:rPr lang="en-US" dirty="0"/>
              <a:t>(Source: </a:t>
            </a:r>
            <a:r>
              <a:rPr lang="en-US" dirty="0" err="1"/>
              <a:t>aihr</a:t>
            </a:r>
            <a:r>
              <a:rPr lang="en-US" dirty="0"/>
              <a:t>, 2022)</a:t>
            </a:r>
          </a:p>
        </p:txBody>
      </p:sp>
    </p:spTree>
    <p:extLst>
      <p:ext uri="{BB962C8B-B14F-4D97-AF65-F5344CB8AC3E}">
        <p14:creationId xmlns:p14="http://schemas.microsoft.com/office/powerpoint/2010/main" val="520000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A7AB109-D696-F27C-BD95-5BEBCF3AC000}"/>
              </a:ext>
            </a:extLst>
          </p:cNvPr>
          <p:cNvSpPr>
            <a:spLocks noGrp="1"/>
          </p:cNvSpPr>
          <p:nvPr>
            <p:ph type="title"/>
          </p:nvPr>
        </p:nvSpPr>
        <p:spPr/>
        <p:txBody>
          <a:bodyPr/>
          <a:lstStyle/>
          <a:p>
            <a:r>
              <a:rPr lang="en-US" dirty="0"/>
              <a:t>Effective strategies to address retention</a:t>
            </a:r>
          </a:p>
        </p:txBody>
      </p:sp>
      <p:sp>
        <p:nvSpPr>
          <p:cNvPr id="2" name="Text Placeholder 1">
            <a:extLst>
              <a:ext uri="{FF2B5EF4-FFF2-40B4-BE49-F238E27FC236}">
                <a16:creationId xmlns:a16="http://schemas.microsoft.com/office/drawing/2014/main" id="{60ADE49E-7CC1-6704-5852-FAE992A0EEC4}"/>
              </a:ext>
            </a:extLst>
          </p:cNvPr>
          <p:cNvSpPr>
            <a:spLocks noGrp="1"/>
          </p:cNvSpPr>
          <p:nvPr>
            <p:ph type="body" sz="half" idx="2"/>
          </p:nvPr>
        </p:nvSpPr>
        <p:spPr>
          <a:xfrm flipH="1">
            <a:off x="8083826" y="4108174"/>
            <a:ext cx="1033670" cy="1649108"/>
          </a:xfrm>
        </p:spPr>
        <p:txBody>
          <a:bodyPr/>
          <a:lstStyle/>
          <a:p>
            <a:endParaRPr lang="en-US" dirty="0"/>
          </a:p>
        </p:txBody>
      </p:sp>
      <p:pic>
        <p:nvPicPr>
          <p:cNvPr id="8" name="Picture Placeholder 7" descr="Person harvesting lettuce from a garden">
            <a:extLst>
              <a:ext uri="{FF2B5EF4-FFF2-40B4-BE49-F238E27FC236}">
                <a16:creationId xmlns:a16="http://schemas.microsoft.com/office/drawing/2014/main" id="{71DAFD00-5660-EAA6-4DE3-83F373055A99}"/>
              </a:ext>
            </a:extLst>
          </p:cNvPr>
          <p:cNvPicPr>
            <a:picLocks noGrp="1" noChangeAspect="1"/>
          </p:cNvPicPr>
          <p:nvPr>
            <p:ph type="pic" idx="1"/>
          </p:nvPr>
        </p:nvPicPr>
        <p:blipFill>
          <a:blip r:embed="rId3"/>
          <a:srcRect l="32" r="32"/>
          <a:stretch>
            <a:fillRect/>
          </a:stretch>
        </p:blipFill>
        <p:spPr>
          <a:xfrm>
            <a:off x="6646263" y="0"/>
            <a:ext cx="5545736" cy="6063092"/>
          </a:xfrm>
        </p:spPr>
      </p:pic>
      <p:sp>
        <p:nvSpPr>
          <p:cNvPr id="4" name="Date Placeholder 3">
            <a:extLst>
              <a:ext uri="{FF2B5EF4-FFF2-40B4-BE49-F238E27FC236}">
                <a16:creationId xmlns:a16="http://schemas.microsoft.com/office/drawing/2014/main" id="{90EE3569-F451-360A-870F-C2F3992E9A8C}"/>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79E5D029-257A-C084-D723-B5E115AFEAF9}"/>
              </a:ext>
            </a:extLst>
          </p:cNvPr>
          <p:cNvSpPr>
            <a:spLocks noGrp="1"/>
          </p:cNvSpPr>
          <p:nvPr>
            <p:ph type="ftr" sz="quarter" idx="11"/>
          </p:nvPr>
        </p:nvSpPr>
        <p:spPr/>
        <p:txBody>
          <a:bodyPr/>
          <a:lstStyle/>
          <a:p>
            <a:r>
              <a:rPr lang="en-US" dirty="0"/>
              <a:t>Managing people</a:t>
            </a:r>
          </a:p>
        </p:txBody>
      </p:sp>
      <p:sp>
        <p:nvSpPr>
          <p:cNvPr id="6" name="Slide Number Placeholder 5">
            <a:extLst>
              <a:ext uri="{FF2B5EF4-FFF2-40B4-BE49-F238E27FC236}">
                <a16:creationId xmlns:a16="http://schemas.microsoft.com/office/drawing/2014/main" id="{18B697A5-63AE-CFF2-701C-13C0448CEBA9}"/>
              </a:ext>
            </a:extLst>
          </p:cNvPr>
          <p:cNvSpPr>
            <a:spLocks noGrp="1"/>
          </p:cNvSpPr>
          <p:nvPr>
            <p:ph type="sldNum" sz="quarter" idx="12"/>
          </p:nvPr>
        </p:nvSpPr>
        <p:spPr/>
        <p:txBody>
          <a:bodyPr/>
          <a:lstStyle/>
          <a:p>
            <a:fld id="{58FB4751-880F-D840-AAA9-3A15815CC996}" type="slidenum">
              <a:rPr lang="en-US" smtClean="0"/>
              <a:t>5</a:t>
            </a:fld>
            <a:endParaRPr lang="en-US" dirty="0"/>
          </a:p>
        </p:txBody>
      </p:sp>
      <p:sp>
        <p:nvSpPr>
          <p:cNvPr id="7" name="Rectangle 6">
            <a:extLst>
              <a:ext uri="{FF2B5EF4-FFF2-40B4-BE49-F238E27FC236}">
                <a16:creationId xmlns:a16="http://schemas.microsoft.com/office/drawing/2014/main" id="{FEC55E99-3B95-0A78-E298-87A71DA0E52C}"/>
              </a:ext>
            </a:extLst>
          </p:cNvPr>
          <p:cNvSpPr/>
          <p:nvPr/>
        </p:nvSpPr>
        <p:spPr>
          <a:xfrm>
            <a:off x="0" y="1380744"/>
            <a:ext cx="8560904" cy="49275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B92CBD3-3DC7-6F71-5B8E-E41D5CF11678}"/>
              </a:ext>
            </a:extLst>
          </p:cNvPr>
          <p:cNvSpPr txBox="1"/>
          <p:nvPr/>
        </p:nvSpPr>
        <p:spPr>
          <a:xfrm>
            <a:off x="1" y="1510748"/>
            <a:ext cx="8415129" cy="5078313"/>
          </a:xfrm>
          <a:prstGeom prst="rect">
            <a:avLst/>
          </a:prstGeom>
          <a:noFill/>
        </p:spPr>
        <p:txBody>
          <a:bodyPr wrap="square" rtlCol="0">
            <a:spAutoFit/>
          </a:bodyPr>
          <a:lstStyle/>
          <a:p>
            <a:pPr marL="285750" indent="-285750" algn="just">
              <a:buFont typeface="Arial" panose="020B0604020202020204" pitchFamily="34" charset="0"/>
              <a:buChar char="•"/>
            </a:pPr>
            <a:r>
              <a:rPr lang="en-US" dirty="0"/>
              <a:t>The adoption of the concepts of the classical method by practicing managers revealed that it was impossible to achieve complete effectiveness and implementations. </a:t>
            </a:r>
          </a:p>
          <a:p>
            <a:pPr marL="285750" indent="-285750" algn="just">
              <a:buFont typeface="Arial" panose="020B0604020202020204" pitchFamily="34" charset="0"/>
              <a:buChar char="•"/>
            </a:pPr>
            <a:r>
              <a:rPr lang="en-US" dirty="0"/>
              <a:t>This led to the development of the behavioral approach to managing. The behavioral management theory stresses what the traditional champions Employees' workloads frequently grow when they watch their coworkers go. </a:t>
            </a:r>
          </a:p>
          <a:p>
            <a:pPr marL="285750" indent="-285750" algn="just">
              <a:buFont typeface="Arial" panose="020B0604020202020204" pitchFamily="34" charset="0"/>
              <a:buChar char="•"/>
            </a:pPr>
            <a:r>
              <a:rPr lang="en-US" dirty="0"/>
              <a:t>A downhill slide of absences and tension may result from this. Employees that are dissatisfied and overwhelmed become less prone to excel, which lowers the quality of the company's item or service and increases the likelihood that customers may engage negatively with it (</a:t>
            </a:r>
            <a:r>
              <a:rPr lang="en-US" dirty="0" err="1"/>
              <a:t>Yamin</a:t>
            </a:r>
            <a:r>
              <a:rPr lang="en-US" dirty="0"/>
              <a:t>, 2020).</a:t>
            </a:r>
          </a:p>
          <a:p>
            <a:pPr marL="285750" indent="-285750" algn="just">
              <a:buFont typeface="Arial" panose="020B0604020202020204" pitchFamily="34" charset="0"/>
              <a:buChar char="•"/>
            </a:pPr>
            <a:r>
              <a:rPr lang="en-US" dirty="0"/>
              <a:t>It's tough to fully estimate the effects. Companies may encourage individuals to acknowledge the contributions of their immediate employees. They can even go a step further or reward employees who exceed their duties on a divisional or corporate level. </a:t>
            </a:r>
          </a:p>
          <a:p>
            <a:pPr marL="285750" indent="-285750" algn="just">
              <a:buFont typeface="Arial" panose="020B0604020202020204" pitchFamily="34" charset="0"/>
              <a:buChar char="•"/>
            </a:pPr>
            <a:r>
              <a:rPr lang="en-US" dirty="0"/>
              <a:t>A dedicated learning and development team works to support and nurture individuals. At Heat Technology, controllers of instant messenger teams face particular challenges with performance management. </a:t>
            </a:r>
          </a:p>
          <a:p>
            <a:pPr marL="285750" indent="-285750" algn="just">
              <a:buFont typeface="Arial" panose="020B0604020202020204" pitchFamily="34" charset="0"/>
              <a:buChar char="•"/>
            </a:pPr>
            <a:r>
              <a:rPr lang="en-US" dirty="0"/>
              <a:t>It is more crucial than ever in a remote global environment with flexible schedules that could cause disengagement, confinement, and disillusion (</a:t>
            </a:r>
            <a:r>
              <a:rPr lang="en-US" dirty="0" err="1"/>
              <a:t>Okwakpam</a:t>
            </a:r>
            <a:r>
              <a:rPr lang="en-US" dirty="0"/>
              <a:t>, 2019).</a:t>
            </a:r>
          </a:p>
          <a:p>
            <a:pPr marL="285750" indent="-285750" algn="just">
              <a:buFont typeface="Arial" panose="020B0604020202020204" pitchFamily="34" charset="0"/>
              <a:buChar char="•"/>
            </a:pPr>
            <a:endParaRPr lang="en-US" dirty="0"/>
          </a:p>
        </p:txBody>
      </p:sp>
      <p:pic>
        <p:nvPicPr>
          <p:cNvPr id="2050" name="Picture 2" descr="Top 30 Employee Retention Strategies for the &quot;New&quot; Work World!">
            <a:extLst>
              <a:ext uri="{FF2B5EF4-FFF2-40B4-BE49-F238E27FC236}">
                <a16:creationId xmlns:a16="http://schemas.microsoft.com/office/drawing/2014/main" id="{4105AA38-628A-19EB-32DC-41187F0829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5594" y="2377969"/>
            <a:ext cx="3146406" cy="2137759"/>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184BC6A-9DEB-ADB7-D064-C1FB1C5E4780}"/>
              </a:ext>
            </a:extLst>
          </p:cNvPr>
          <p:cNvSpPr txBox="1"/>
          <p:nvPr/>
        </p:nvSpPr>
        <p:spPr>
          <a:xfrm>
            <a:off x="9419131" y="4453666"/>
            <a:ext cx="2730539" cy="369332"/>
          </a:xfrm>
          <a:prstGeom prst="rect">
            <a:avLst/>
          </a:prstGeom>
          <a:noFill/>
        </p:spPr>
        <p:txBody>
          <a:bodyPr wrap="square" rtlCol="0">
            <a:spAutoFit/>
          </a:bodyPr>
          <a:lstStyle/>
          <a:p>
            <a:r>
              <a:rPr lang="en-US" dirty="0">
                <a:solidFill>
                  <a:schemeClr val="bg1"/>
                </a:solidFill>
              </a:rPr>
              <a:t>(Source: </a:t>
            </a:r>
            <a:r>
              <a:rPr lang="en-US" dirty="0" err="1">
                <a:solidFill>
                  <a:schemeClr val="bg1"/>
                </a:solidFill>
              </a:rPr>
              <a:t>Bookworld</a:t>
            </a:r>
            <a:r>
              <a:rPr lang="en-US" dirty="0">
                <a:solidFill>
                  <a:schemeClr val="bg1"/>
                </a:solidFill>
              </a:rPr>
              <a:t>, 2022)</a:t>
            </a:r>
          </a:p>
        </p:txBody>
      </p:sp>
    </p:spTree>
    <p:extLst>
      <p:ext uri="{BB962C8B-B14F-4D97-AF65-F5344CB8AC3E}">
        <p14:creationId xmlns:p14="http://schemas.microsoft.com/office/powerpoint/2010/main" val="3418206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CD1D6FF-1122-B11D-0CE3-E62BA27376FA}"/>
              </a:ext>
            </a:extLst>
          </p:cNvPr>
          <p:cNvSpPr>
            <a:spLocks noGrp="1"/>
          </p:cNvSpPr>
          <p:nvPr>
            <p:ph type="title"/>
          </p:nvPr>
        </p:nvSpPr>
        <p:spPr>
          <a:xfrm>
            <a:off x="576072" y="-67520"/>
            <a:ext cx="10515600" cy="1380744"/>
          </a:xfrm>
        </p:spPr>
        <p:txBody>
          <a:bodyPr/>
          <a:lstStyle/>
          <a:p>
            <a:pPr algn="ctr"/>
            <a:r>
              <a:rPr lang="en-US" dirty="0">
                <a:latin typeface="Sagona Book" panose="020F0502020204030204" pitchFamily="34" charset="0"/>
              </a:rPr>
              <a:t>Analyzing the Relationship</a:t>
            </a:r>
            <a:endParaRPr lang="en-US" dirty="0"/>
          </a:p>
        </p:txBody>
      </p:sp>
      <p:sp>
        <p:nvSpPr>
          <p:cNvPr id="5" name="Date Placeholder 4">
            <a:extLst>
              <a:ext uri="{FF2B5EF4-FFF2-40B4-BE49-F238E27FC236}">
                <a16:creationId xmlns:a16="http://schemas.microsoft.com/office/drawing/2014/main" id="{623087F1-0A22-4E04-6B3F-B1DDA246A111}"/>
              </a:ext>
            </a:extLst>
          </p:cNvPr>
          <p:cNvSpPr>
            <a:spLocks noGrp="1"/>
          </p:cNvSpPr>
          <p:nvPr>
            <p:ph type="dt" sz="half" idx="10"/>
          </p:nvPr>
        </p:nvSpPr>
        <p:spPr/>
        <p:txBody>
          <a:bodyPr/>
          <a:lstStyle/>
          <a:p>
            <a:endParaRPr lang="en-US" dirty="0"/>
          </a:p>
        </p:txBody>
      </p:sp>
      <p:sp>
        <p:nvSpPr>
          <p:cNvPr id="7" name="Footer Placeholder 6">
            <a:extLst>
              <a:ext uri="{FF2B5EF4-FFF2-40B4-BE49-F238E27FC236}">
                <a16:creationId xmlns:a16="http://schemas.microsoft.com/office/drawing/2014/main" id="{8FD92B98-444C-00D2-3246-91E7E1BFB673}"/>
              </a:ext>
            </a:extLst>
          </p:cNvPr>
          <p:cNvSpPr>
            <a:spLocks noGrp="1"/>
          </p:cNvSpPr>
          <p:nvPr>
            <p:ph type="ftr" sz="quarter" idx="11"/>
          </p:nvPr>
        </p:nvSpPr>
        <p:spPr/>
        <p:txBody>
          <a:bodyPr/>
          <a:lstStyle/>
          <a:p>
            <a:r>
              <a:rPr lang="en-US" dirty="0"/>
              <a:t>Managing people</a:t>
            </a:r>
          </a:p>
        </p:txBody>
      </p:sp>
      <p:sp>
        <p:nvSpPr>
          <p:cNvPr id="9" name="Slide Number Placeholder 8">
            <a:extLst>
              <a:ext uri="{FF2B5EF4-FFF2-40B4-BE49-F238E27FC236}">
                <a16:creationId xmlns:a16="http://schemas.microsoft.com/office/drawing/2014/main" id="{CFCF8520-CF3A-DEEA-6A9F-571CC04E7ADA}"/>
              </a:ext>
            </a:extLst>
          </p:cNvPr>
          <p:cNvSpPr>
            <a:spLocks noGrp="1"/>
          </p:cNvSpPr>
          <p:nvPr>
            <p:ph type="sldNum" sz="quarter" idx="12"/>
          </p:nvPr>
        </p:nvSpPr>
        <p:spPr/>
        <p:txBody>
          <a:bodyPr/>
          <a:lstStyle/>
          <a:p>
            <a:fld id="{58FB4751-880F-D840-AAA9-3A15815CC996}" type="slidenum">
              <a:rPr lang="en-US" smtClean="0"/>
              <a:t>6</a:t>
            </a:fld>
            <a:endParaRPr lang="en-US" dirty="0"/>
          </a:p>
        </p:txBody>
      </p:sp>
      <p:sp>
        <p:nvSpPr>
          <p:cNvPr id="3" name="Content Placeholder 2">
            <a:extLst>
              <a:ext uri="{FF2B5EF4-FFF2-40B4-BE49-F238E27FC236}">
                <a16:creationId xmlns:a16="http://schemas.microsoft.com/office/drawing/2014/main" id="{7619C843-4FC7-B66F-FFEB-8FA6C2F50B7C}"/>
              </a:ext>
            </a:extLst>
          </p:cNvPr>
          <p:cNvSpPr>
            <a:spLocks noGrp="1"/>
          </p:cNvSpPr>
          <p:nvPr>
            <p:ph idx="1"/>
          </p:nvPr>
        </p:nvSpPr>
        <p:spPr>
          <a:xfrm flipH="1">
            <a:off x="365760" y="1313224"/>
            <a:ext cx="7081962" cy="4849037"/>
          </a:xfrm>
        </p:spPr>
        <p:txBody>
          <a:bodyPr/>
          <a:lstStyle/>
          <a:p>
            <a:pPr marL="0" indent="0">
              <a:buNone/>
            </a:pPr>
            <a:endParaRPr lang="en-US" dirty="0"/>
          </a:p>
        </p:txBody>
      </p:sp>
      <p:sp>
        <p:nvSpPr>
          <p:cNvPr id="10" name="Rectangle 9">
            <a:extLst>
              <a:ext uri="{FF2B5EF4-FFF2-40B4-BE49-F238E27FC236}">
                <a16:creationId xmlns:a16="http://schemas.microsoft.com/office/drawing/2014/main" id="{707D958C-67E3-73C8-075A-56F1E51965A2}"/>
              </a:ext>
            </a:extLst>
          </p:cNvPr>
          <p:cNvSpPr/>
          <p:nvPr/>
        </p:nvSpPr>
        <p:spPr>
          <a:xfrm>
            <a:off x="251791" y="940904"/>
            <a:ext cx="7354957" cy="52213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dirty="0">
                <a:solidFill>
                  <a:schemeClr val="tx1"/>
                </a:solidFill>
              </a:rPr>
              <a:t> The corporation asserted that they would keep an eye on the market to make sure that employee salaries remained reasonable. It announced a pay raise for the individuals of its occasionally scheduled group in October, with minimum pay scales rising by more than 5%. </a:t>
            </a:r>
          </a:p>
          <a:p>
            <a:pPr marL="285750" indent="-285750" algn="just">
              <a:buFont typeface="Arial" panose="020B0604020202020204" pitchFamily="34" charset="0"/>
              <a:buChar char="•"/>
            </a:pPr>
            <a:r>
              <a:rPr lang="en-US" dirty="0">
                <a:solidFill>
                  <a:schemeClr val="tx1"/>
                </a:solidFill>
              </a:rPr>
              <a:t>According to the figures made public, it must have cost the company approximately £12 and billion every year. The firm carried out an extensive research into the prior staff and capabilities of the chosen business and carried out a serious analysis of the same to determine the success of such operations in regard to meeting the industry's unique goals. </a:t>
            </a:r>
          </a:p>
          <a:p>
            <a:pPr marL="285750" indent="-285750" algn="just">
              <a:buFont typeface="Arial" panose="020B0604020202020204" pitchFamily="34" charset="0"/>
              <a:buChar char="•"/>
            </a:pPr>
            <a:r>
              <a:rPr lang="en-US" dirty="0">
                <a:solidFill>
                  <a:schemeClr val="tx1"/>
                </a:solidFill>
              </a:rPr>
              <a:t>Given the noted worldwide shortage of skilled, the presentation also employs this inquiry to develop a number of suggestions concerning how to possibly increase talent growth and acquisition. e corporation asserted that they would keep an eye on the market to make sure that employee salaries remained reasonable (</a:t>
            </a:r>
            <a:r>
              <a:rPr lang="en-US" dirty="0" err="1">
                <a:solidFill>
                  <a:schemeClr val="tx1"/>
                </a:solidFill>
              </a:rPr>
              <a:t>Jin</a:t>
            </a:r>
            <a:r>
              <a:rPr lang="en-US" dirty="0">
                <a:solidFill>
                  <a:schemeClr val="tx1"/>
                </a:solidFill>
              </a:rPr>
              <a:t> and Oh, 2019).</a:t>
            </a:r>
          </a:p>
          <a:p>
            <a:pPr marL="285750" indent="-285750" algn="just">
              <a:buFont typeface="Arial" panose="020B0604020202020204" pitchFamily="34" charset="0"/>
              <a:buChar char="•"/>
            </a:pPr>
            <a:r>
              <a:rPr lang="en-US" dirty="0">
                <a:solidFill>
                  <a:schemeClr val="tx1"/>
                </a:solidFill>
              </a:rPr>
              <a:t>It announced a pay raise for the individuals of its occasionally scheduled group in October, with minimum pay scales rising by more than 5%. According to the figures made public, it must have cost the company approximately £12 and billion every year. </a:t>
            </a:r>
          </a:p>
        </p:txBody>
      </p:sp>
      <p:pic>
        <p:nvPicPr>
          <p:cNvPr id="3074" name="Picture 2" descr="Data Analysis In Excel Analyzing Of Relationship Chart PowerPoint Templates  - PowerPoint Templates">
            <a:extLst>
              <a:ext uri="{FF2B5EF4-FFF2-40B4-BE49-F238E27FC236}">
                <a16:creationId xmlns:a16="http://schemas.microsoft.com/office/drawing/2014/main" id="{A27C4A72-566E-82B4-6AD4-041B18E3AA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2016" y="1597563"/>
            <a:ext cx="3309424" cy="248206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F209B72-FEFF-FACC-564A-3F805C14D051}"/>
              </a:ext>
            </a:extLst>
          </p:cNvPr>
          <p:cNvSpPr txBox="1"/>
          <p:nvPr/>
        </p:nvSpPr>
        <p:spPr>
          <a:xfrm>
            <a:off x="8745415" y="4012278"/>
            <a:ext cx="3080825" cy="369332"/>
          </a:xfrm>
          <a:prstGeom prst="rect">
            <a:avLst/>
          </a:prstGeom>
          <a:noFill/>
        </p:spPr>
        <p:txBody>
          <a:bodyPr wrap="square" rtlCol="0">
            <a:spAutoFit/>
          </a:bodyPr>
          <a:lstStyle/>
          <a:p>
            <a:r>
              <a:rPr lang="en-US" dirty="0"/>
              <a:t>(Source: </a:t>
            </a:r>
            <a:r>
              <a:rPr lang="en-US" dirty="0" err="1"/>
              <a:t>slidegeeks</a:t>
            </a:r>
            <a:r>
              <a:rPr lang="en-US" dirty="0"/>
              <a:t>, 2022)</a:t>
            </a:r>
          </a:p>
        </p:txBody>
      </p:sp>
    </p:spTree>
    <p:extLst>
      <p:ext uri="{BB962C8B-B14F-4D97-AF65-F5344CB8AC3E}">
        <p14:creationId xmlns:p14="http://schemas.microsoft.com/office/powerpoint/2010/main" val="1699088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9D4ADC4-01B6-AA8C-9B56-49464B100BE3}"/>
              </a:ext>
            </a:extLst>
          </p:cNvPr>
          <p:cNvSpPr>
            <a:spLocks noGrp="1"/>
          </p:cNvSpPr>
          <p:nvPr>
            <p:ph type="title"/>
          </p:nvPr>
        </p:nvSpPr>
        <p:spPr>
          <a:xfrm>
            <a:off x="-993914" y="82296"/>
            <a:ext cx="13940889" cy="676656"/>
          </a:xfrm>
        </p:spPr>
        <p:txBody>
          <a:bodyPr/>
          <a:lstStyle/>
          <a:p>
            <a:pPr algn="ctr"/>
            <a:r>
              <a:rPr lang="en-US" dirty="0">
                <a:latin typeface="Sagona Book" panose="020F0502020204030204" pitchFamily="34" charset="0"/>
              </a:rPr>
              <a:t>Nature of managerial work</a:t>
            </a:r>
            <a:endParaRPr lang="en-US" dirty="0"/>
          </a:p>
        </p:txBody>
      </p:sp>
      <p:graphicFrame>
        <p:nvGraphicFramePr>
          <p:cNvPr id="9" name="Table 4">
            <a:extLst>
              <a:ext uri="{FF2B5EF4-FFF2-40B4-BE49-F238E27FC236}">
                <a16:creationId xmlns:a16="http://schemas.microsoft.com/office/drawing/2014/main" id="{599C0C9D-9A88-B612-EE50-DB2991538472}"/>
              </a:ext>
            </a:extLst>
          </p:cNvPr>
          <p:cNvGraphicFramePr>
            <a:graphicFrameLocks noGrp="1"/>
          </p:cNvGraphicFramePr>
          <p:nvPr>
            <p:ph idx="1"/>
            <p:extLst>
              <p:ext uri="{D42A27DB-BD31-4B8C-83A1-F6EECF244321}">
                <p14:modId xmlns:p14="http://schemas.microsoft.com/office/powerpoint/2010/main" val="666053481"/>
              </p:ext>
            </p:extLst>
          </p:nvPr>
        </p:nvGraphicFramePr>
        <p:xfrm>
          <a:off x="9674086" y="1781255"/>
          <a:ext cx="2517914" cy="796823"/>
        </p:xfrm>
        <a:graphic>
          <a:graphicData uri="http://schemas.openxmlformats.org/drawingml/2006/table">
            <a:tbl>
              <a:tblPr firstRow="1" bandRow="1">
                <a:tableStyleId>{5940675A-B579-460E-94D1-54222C63F5DA}</a:tableStyleId>
              </a:tblPr>
              <a:tblGrid>
                <a:gridCol w="1258957">
                  <a:extLst>
                    <a:ext uri="{9D8B030D-6E8A-4147-A177-3AD203B41FA5}">
                      <a16:colId xmlns:a16="http://schemas.microsoft.com/office/drawing/2014/main" val="1689330750"/>
                    </a:ext>
                  </a:extLst>
                </a:gridCol>
                <a:gridCol w="1258957">
                  <a:extLst>
                    <a:ext uri="{9D8B030D-6E8A-4147-A177-3AD203B41FA5}">
                      <a16:colId xmlns:a16="http://schemas.microsoft.com/office/drawing/2014/main" val="2660631934"/>
                    </a:ext>
                  </a:extLst>
                </a:gridCol>
              </a:tblGrid>
              <a:tr h="796823">
                <a:tc>
                  <a:txBody>
                    <a:bodyPr/>
                    <a:lstStyle/>
                    <a:p>
                      <a:pPr algn="ctr"/>
                      <a:endParaRPr lang="en-US" dirty="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b="0" i="0" dirty="0">
                        <a:latin typeface="Gill Sans Nova" panose="020B0602020104020203" pitchFamily="34" charset="0"/>
                        <a:cs typeface="Gill Sans SemiBold" panose="020B0502020104020203" pitchFamily="34" charset="-79"/>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79928716"/>
                  </a:ext>
                </a:extLst>
              </a:tr>
            </a:tbl>
          </a:graphicData>
        </a:graphic>
      </p:graphicFrame>
      <p:sp>
        <p:nvSpPr>
          <p:cNvPr id="4" name="Date Placeholder 3">
            <a:extLst>
              <a:ext uri="{FF2B5EF4-FFF2-40B4-BE49-F238E27FC236}">
                <a16:creationId xmlns:a16="http://schemas.microsoft.com/office/drawing/2014/main" id="{D74CC35A-169D-2E87-6515-5E6B9D8F47EF}"/>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F9C73CF-CD73-39D0-D208-17D75BEB817B}"/>
              </a:ext>
            </a:extLst>
          </p:cNvPr>
          <p:cNvSpPr>
            <a:spLocks noGrp="1"/>
          </p:cNvSpPr>
          <p:nvPr>
            <p:ph type="ftr" sz="quarter" idx="11"/>
          </p:nvPr>
        </p:nvSpPr>
        <p:spPr/>
        <p:txBody>
          <a:bodyPr/>
          <a:lstStyle/>
          <a:p>
            <a:r>
              <a:rPr lang="en-US" dirty="0"/>
              <a:t>Managing people</a:t>
            </a:r>
          </a:p>
        </p:txBody>
      </p:sp>
      <p:sp>
        <p:nvSpPr>
          <p:cNvPr id="8" name="Slide Number Placeholder 7">
            <a:extLst>
              <a:ext uri="{FF2B5EF4-FFF2-40B4-BE49-F238E27FC236}">
                <a16:creationId xmlns:a16="http://schemas.microsoft.com/office/drawing/2014/main" id="{4F0540EB-6A4B-28A8-564F-BC45DFDE0883}"/>
              </a:ext>
            </a:extLst>
          </p:cNvPr>
          <p:cNvSpPr>
            <a:spLocks noGrp="1"/>
          </p:cNvSpPr>
          <p:nvPr>
            <p:ph type="sldNum" sz="quarter" idx="12"/>
          </p:nvPr>
        </p:nvSpPr>
        <p:spPr/>
        <p:txBody>
          <a:bodyPr/>
          <a:lstStyle/>
          <a:p>
            <a:fld id="{58FB4751-880F-D840-AAA9-3A15815CC996}" type="slidenum">
              <a:rPr lang="en-US" smtClean="0"/>
              <a:t>7</a:t>
            </a:fld>
            <a:endParaRPr lang="en-US" dirty="0"/>
          </a:p>
        </p:txBody>
      </p:sp>
      <p:sp>
        <p:nvSpPr>
          <p:cNvPr id="2" name="Rectangle 1">
            <a:extLst>
              <a:ext uri="{FF2B5EF4-FFF2-40B4-BE49-F238E27FC236}">
                <a16:creationId xmlns:a16="http://schemas.microsoft.com/office/drawing/2014/main" id="{99EC8DBC-E403-B3B6-6AAD-F3FDDAE35DBC}"/>
              </a:ext>
            </a:extLst>
          </p:cNvPr>
          <p:cNvSpPr/>
          <p:nvPr/>
        </p:nvSpPr>
        <p:spPr>
          <a:xfrm>
            <a:off x="165122" y="758951"/>
            <a:ext cx="7586737" cy="54430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7AF714B-74A3-1FC2-9743-E74D1BB0E37A}"/>
              </a:ext>
            </a:extLst>
          </p:cNvPr>
          <p:cNvSpPr txBox="1"/>
          <p:nvPr/>
        </p:nvSpPr>
        <p:spPr>
          <a:xfrm>
            <a:off x="238539" y="993913"/>
            <a:ext cx="7301948" cy="5078313"/>
          </a:xfrm>
          <a:prstGeom prst="rect">
            <a:avLst/>
          </a:prstGeom>
          <a:noFill/>
        </p:spPr>
        <p:txBody>
          <a:bodyPr wrap="square" rtlCol="0">
            <a:spAutoFit/>
          </a:bodyPr>
          <a:lstStyle/>
          <a:p>
            <a:pPr marL="285750" indent="-285750" algn="just">
              <a:buFont typeface="Arial" panose="020B0604020202020204" pitchFamily="34" charset="0"/>
              <a:buChar char="•"/>
            </a:pPr>
            <a:r>
              <a:rPr lang="en-US" dirty="0"/>
              <a:t>If businesses are to properly handle these concerns, management must take the lead. By excellent management, modernized organizations make substantial progress toward becoming more competitive globally. </a:t>
            </a:r>
          </a:p>
          <a:p>
            <a:pPr marL="285750" indent="-285750" algn="just">
              <a:buFont typeface="Arial" panose="020B0604020202020204" pitchFamily="34" charset="0"/>
              <a:buChar char="•"/>
            </a:pPr>
            <a:r>
              <a:rPr lang="en-US" dirty="0"/>
              <a:t>On the other hand, ineffective management dooms the business to stagnation and, occasionally, total failure. In light of this, we shall now investigate the fundamentals of governance. </a:t>
            </a:r>
          </a:p>
          <a:p>
            <a:pPr marL="285750" indent="-285750" algn="just">
              <a:buFont typeface="Arial" panose="020B0604020202020204" pitchFamily="34" charset="0"/>
              <a:buChar char="•"/>
            </a:pPr>
            <a:r>
              <a:rPr lang="en-US" dirty="0"/>
              <a:t>Despite the fact that our talk primarily focuses on administrators, we would really like to underscore that this also applies to the behaviour of improve an existing. </a:t>
            </a:r>
          </a:p>
          <a:p>
            <a:pPr marL="285750" indent="-285750" algn="just">
              <a:buFont typeface="Arial" panose="020B0604020202020204" pitchFamily="34" charset="0"/>
              <a:buChar char="•"/>
            </a:pPr>
            <a:r>
              <a:rPr lang="en-US" dirty="0"/>
              <a:t>Now that we understand the findings of this inquiry, we can begin looking into how management may use what they learn from cognitive science to increase their efficiency in a commercial setting. </a:t>
            </a:r>
          </a:p>
          <a:p>
            <a:pPr marL="285750" indent="-285750" algn="just">
              <a:buFont typeface="Arial" panose="020B0604020202020204" pitchFamily="34" charset="0"/>
              <a:buChar char="•"/>
            </a:pPr>
            <a:r>
              <a:rPr lang="en-US" dirty="0"/>
              <a:t>In a broad sense, senior management job is to coordinate and effectively use the company's resources in order to promote performance and protracted goal achievement (</a:t>
            </a:r>
            <a:r>
              <a:rPr lang="en-US" dirty="0" err="1"/>
              <a:t>Faraziani</a:t>
            </a:r>
            <a:r>
              <a:rPr lang="en-US" dirty="0"/>
              <a:t>, 2021).</a:t>
            </a:r>
          </a:p>
          <a:p>
            <a:pPr marL="285750" indent="-285750" algn="just">
              <a:buFont typeface="Arial" panose="020B0604020202020204" pitchFamily="34" charset="0"/>
              <a:buChar char="•"/>
            </a:pPr>
            <a:r>
              <a:rPr lang="en-US" dirty="0"/>
              <a:t>This approach makes it obvious that everyone who needs to collaborate with others in achieving organisational goals can benefit from learning about managing, companies, or institutional arrangements effectively.</a:t>
            </a:r>
          </a:p>
        </p:txBody>
      </p:sp>
      <p:pic>
        <p:nvPicPr>
          <p:cNvPr id="4098" name="Picture 2" descr="Leadership The Nature of Managerial Work">
            <a:extLst>
              <a:ext uri="{FF2B5EF4-FFF2-40B4-BE49-F238E27FC236}">
                <a16:creationId xmlns:a16="http://schemas.microsoft.com/office/drawing/2014/main" id="{E435BA9E-230E-8FEE-4F37-C3EA837052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6917" y="1781255"/>
            <a:ext cx="3294523" cy="23968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2F92590-6D2E-93D2-62C0-02058D0573C9}"/>
              </a:ext>
            </a:extLst>
          </p:cNvPr>
          <p:cNvSpPr txBox="1"/>
          <p:nvPr/>
        </p:nvSpPr>
        <p:spPr>
          <a:xfrm>
            <a:off x="8662885" y="4120048"/>
            <a:ext cx="2954215" cy="369332"/>
          </a:xfrm>
          <a:prstGeom prst="rect">
            <a:avLst/>
          </a:prstGeom>
          <a:noFill/>
        </p:spPr>
        <p:txBody>
          <a:bodyPr wrap="square" rtlCol="0">
            <a:spAutoFit/>
          </a:bodyPr>
          <a:lstStyle/>
          <a:p>
            <a:r>
              <a:rPr lang="en-US" dirty="0"/>
              <a:t>(Source: academia, 2022)</a:t>
            </a:r>
          </a:p>
        </p:txBody>
      </p:sp>
    </p:spTree>
    <p:extLst>
      <p:ext uri="{BB962C8B-B14F-4D97-AF65-F5344CB8AC3E}">
        <p14:creationId xmlns:p14="http://schemas.microsoft.com/office/powerpoint/2010/main" val="2752853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F5768EFB-B317-47EA-C969-D365EB136882}"/>
              </a:ext>
            </a:extLst>
          </p:cNvPr>
          <p:cNvSpPr>
            <a:spLocks noGrp="1"/>
          </p:cNvSpPr>
          <p:nvPr>
            <p:ph type="title"/>
          </p:nvPr>
        </p:nvSpPr>
        <p:spPr>
          <a:xfrm>
            <a:off x="838200" y="0"/>
            <a:ext cx="10515600" cy="1311965"/>
          </a:xfrm>
        </p:spPr>
        <p:txBody>
          <a:bodyPr/>
          <a:lstStyle/>
          <a:p>
            <a:r>
              <a:rPr lang="en-US" sz="3200" dirty="0"/>
              <a:t>Effective Management and leadership</a:t>
            </a:r>
          </a:p>
        </p:txBody>
      </p:sp>
      <p:sp>
        <p:nvSpPr>
          <p:cNvPr id="16" name="Text Placeholder 15">
            <a:extLst>
              <a:ext uri="{FF2B5EF4-FFF2-40B4-BE49-F238E27FC236}">
                <a16:creationId xmlns:a16="http://schemas.microsoft.com/office/drawing/2014/main" id="{BB801EE7-C3C0-5B30-EB9B-2C995032EE99}"/>
              </a:ext>
            </a:extLst>
          </p:cNvPr>
          <p:cNvSpPr>
            <a:spLocks noGrp="1"/>
          </p:cNvSpPr>
          <p:nvPr>
            <p:ph type="body" sz="quarter" idx="13"/>
          </p:nvPr>
        </p:nvSpPr>
        <p:spPr>
          <a:xfrm>
            <a:off x="490331" y="1113183"/>
            <a:ext cx="6877878" cy="5075582"/>
          </a:xfrm>
        </p:spPr>
        <p:txBody>
          <a:bodyPr/>
          <a:lstStyle/>
          <a:p>
            <a:endParaRPr lang="en-US" dirty="0"/>
          </a:p>
        </p:txBody>
      </p:sp>
      <p:sp>
        <p:nvSpPr>
          <p:cNvPr id="4" name="Slide Number Placeholder 3">
            <a:extLst>
              <a:ext uri="{FF2B5EF4-FFF2-40B4-BE49-F238E27FC236}">
                <a16:creationId xmlns:a16="http://schemas.microsoft.com/office/drawing/2014/main" id="{6D91CF39-6540-5B9E-8E6C-4310213A7FEF}"/>
              </a:ext>
            </a:extLst>
          </p:cNvPr>
          <p:cNvSpPr>
            <a:spLocks noGrp="1"/>
          </p:cNvSpPr>
          <p:nvPr>
            <p:ph type="sldNum" sz="quarter" idx="12"/>
          </p:nvPr>
        </p:nvSpPr>
        <p:spPr/>
        <p:txBody>
          <a:bodyPr/>
          <a:lstStyle/>
          <a:p>
            <a:fld id="{58FB4751-880F-D840-AAA9-3A15815CC996}" type="slidenum">
              <a:rPr lang="en-US" smtClean="0"/>
              <a:t>8</a:t>
            </a:fld>
            <a:endParaRPr lang="en-US" dirty="0"/>
          </a:p>
        </p:txBody>
      </p:sp>
      <p:sp>
        <p:nvSpPr>
          <p:cNvPr id="5" name="Rectangle 4">
            <a:extLst>
              <a:ext uri="{FF2B5EF4-FFF2-40B4-BE49-F238E27FC236}">
                <a16:creationId xmlns:a16="http://schemas.microsoft.com/office/drawing/2014/main" id="{E6C017A5-1D81-3586-258E-1DD03E9CCE8C}"/>
              </a:ext>
            </a:extLst>
          </p:cNvPr>
          <p:cNvSpPr/>
          <p:nvPr/>
        </p:nvSpPr>
        <p:spPr>
          <a:xfrm>
            <a:off x="368411" y="980661"/>
            <a:ext cx="7121718" cy="53406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extBox 5">
            <a:extLst>
              <a:ext uri="{FF2B5EF4-FFF2-40B4-BE49-F238E27FC236}">
                <a16:creationId xmlns:a16="http://schemas.microsoft.com/office/drawing/2014/main" id="{D30EAD99-E2CD-F326-9699-9144CEE43F73}"/>
              </a:ext>
            </a:extLst>
          </p:cNvPr>
          <p:cNvSpPr txBox="1"/>
          <p:nvPr/>
        </p:nvSpPr>
        <p:spPr>
          <a:xfrm>
            <a:off x="490331" y="1143393"/>
            <a:ext cx="7010399" cy="5632311"/>
          </a:xfrm>
          <a:prstGeom prst="rect">
            <a:avLst/>
          </a:prstGeom>
          <a:noFill/>
        </p:spPr>
        <p:txBody>
          <a:bodyPr wrap="square" rtlCol="0">
            <a:spAutoFit/>
          </a:bodyPr>
          <a:lstStyle/>
          <a:p>
            <a:pPr marL="285750" indent="-285750" algn="just">
              <a:buFont typeface="Arial" panose="020B0604020202020204" pitchFamily="34" charset="0"/>
              <a:buChar char="•"/>
            </a:pPr>
            <a:r>
              <a:rPr lang="en-US" dirty="0">
                <a:solidFill>
                  <a:schemeClr val="tx1"/>
                </a:solidFill>
              </a:rPr>
              <a:t>Both formal and unofficial leaders are present in organisations. A supervisor is an individual who is recognized by people outside the group as the company's official leader. </a:t>
            </a:r>
          </a:p>
          <a:p>
            <a:pPr marL="285750" indent="-285750" algn="just">
              <a:buFont typeface="Arial" panose="020B0604020202020204" pitchFamily="34" charset="0"/>
              <a:buChar char="•"/>
            </a:pPr>
            <a:r>
              <a:rPr lang="en-US" dirty="0">
                <a:solidFill>
                  <a:schemeClr val="tx1"/>
                </a:solidFill>
              </a:rPr>
              <a:t>The organization actually selects the technical leader to serve as its company secretary. Warren Welch served as General Electric's designated CEO, and Leonard Klein served as the group's chosen spokesperson (Dani, 2019).</a:t>
            </a:r>
          </a:p>
          <a:p>
            <a:pPr marL="285750" indent="-285750" algn="just">
              <a:buFont typeface="Arial" panose="020B0604020202020204" pitchFamily="34" charset="0"/>
              <a:buChar char="•"/>
            </a:pPr>
            <a:r>
              <a:rPr lang="en-US" dirty="0">
                <a:solidFill>
                  <a:schemeClr val="tx1"/>
                </a:solidFill>
              </a:rPr>
              <a:t>Almost every managers will have formal leadership responsibilities as part of their position description. Organizations. Enterprises that allow group members to select the individual who will lead their group use temperament work teams. </a:t>
            </a:r>
          </a:p>
          <a:p>
            <a:pPr marL="285750" indent="-285750" algn="just">
              <a:buFont typeface="Arial" panose="020B0604020202020204" pitchFamily="34" charset="0"/>
              <a:buChar char="•"/>
            </a:pPr>
            <a:r>
              <a:rPr lang="en-US" dirty="0">
                <a:solidFill>
                  <a:schemeClr val="tx1"/>
                </a:solidFill>
              </a:rPr>
              <a:t>The company's informally chairman is the person whom the campaign's followers acknowledge to be its leadership. Unofficial leaders, or those who have a large impact on the team while not holding a formal leadership position, are typically found in athletic teams. In reality, every work group has at some one informally leader (</a:t>
            </a:r>
            <a:r>
              <a:rPr lang="en-US" dirty="0" err="1">
                <a:solidFill>
                  <a:schemeClr val="tx1"/>
                </a:solidFill>
              </a:rPr>
              <a:t>Mccaffery</a:t>
            </a:r>
            <a:r>
              <a:rPr lang="en-US" dirty="0">
                <a:solidFill>
                  <a:schemeClr val="tx1"/>
                </a:solidFill>
              </a:rPr>
              <a:t>, 2018).</a:t>
            </a:r>
          </a:p>
          <a:p>
            <a:pPr marL="285750" indent="-285750" algn="just">
              <a:buFont typeface="Arial" panose="020B0604020202020204" pitchFamily="34" charset="0"/>
              <a:buChar char="•"/>
            </a:pPr>
            <a:r>
              <a:rPr lang="en-US" dirty="0">
                <a:solidFill>
                  <a:schemeClr val="tx1"/>
                </a:solidFill>
              </a:rPr>
              <a:t> Like formal leaders, informally leaders can help or hinder a company depending over whether their influence motivates follower to behave in conformity with the pair's aims.</a:t>
            </a:r>
          </a:p>
          <a:p>
            <a:endParaRPr lang="en-US" dirty="0"/>
          </a:p>
        </p:txBody>
      </p:sp>
      <p:pic>
        <p:nvPicPr>
          <p:cNvPr id="5122" name="Picture 2" descr="Most effective Leadership &amp; Management Styles &amp; approaches – CULCalvintey">
            <a:extLst>
              <a:ext uri="{FF2B5EF4-FFF2-40B4-BE49-F238E27FC236}">
                <a16:creationId xmlns:a16="http://schemas.microsoft.com/office/drawing/2014/main" id="{5720270F-5281-B983-DC3E-1AC972CD20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8856" y="2102539"/>
            <a:ext cx="3626652" cy="24553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35E939C-63D4-2A63-E754-5FAA0888CB36}"/>
              </a:ext>
            </a:extLst>
          </p:cNvPr>
          <p:cNvSpPr txBox="1"/>
          <p:nvPr/>
        </p:nvSpPr>
        <p:spPr>
          <a:xfrm>
            <a:off x="8675943" y="4557932"/>
            <a:ext cx="3025726" cy="369332"/>
          </a:xfrm>
          <a:prstGeom prst="rect">
            <a:avLst/>
          </a:prstGeom>
          <a:noFill/>
        </p:spPr>
        <p:txBody>
          <a:bodyPr wrap="square" rtlCol="0">
            <a:spAutoFit/>
          </a:bodyPr>
          <a:lstStyle/>
          <a:p>
            <a:r>
              <a:rPr lang="en-US" dirty="0"/>
              <a:t>(Source: </a:t>
            </a:r>
            <a:r>
              <a:rPr lang="en-US" dirty="0" err="1"/>
              <a:t>educba</a:t>
            </a:r>
            <a:r>
              <a:rPr lang="en-US" dirty="0"/>
              <a:t>, 2022)</a:t>
            </a:r>
          </a:p>
        </p:txBody>
      </p:sp>
    </p:spTree>
    <p:extLst>
      <p:ext uri="{BB962C8B-B14F-4D97-AF65-F5344CB8AC3E}">
        <p14:creationId xmlns:p14="http://schemas.microsoft.com/office/powerpoint/2010/main" val="1096717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7D1C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7DC31-1488-8091-935A-1B03A14A5CD8}"/>
              </a:ext>
            </a:extLst>
          </p:cNvPr>
          <p:cNvSpPr>
            <a:spLocks noGrp="1"/>
          </p:cNvSpPr>
          <p:nvPr>
            <p:ph type="title"/>
          </p:nvPr>
        </p:nvSpPr>
        <p:spPr>
          <a:xfrm>
            <a:off x="622056" y="0"/>
            <a:ext cx="11393160" cy="1051560"/>
          </a:xfrm>
        </p:spPr>
        <p:txBody>
          <a:bodyPr/>
          <a:lstStyle/>
          <a:p>
            <a:r>
              <a:rPr lang="en-US" dirty="0">
                <a:solidFill>
                  <a:schemeClr val="tx1"/>
                </a:solidFill>
              </a:rPr>
              <a:t>Behavioral approach to management</a:t>
            </a:r>
          </a:p>
        </p:txBody>
      </p:sp>
      <p:sp>
        <p:nvSpPr>
          <p:cNvPr id="3" name="Text Placeholder 2">
            <a:extLst>
              <a:ext uri="{FF2B5EF4-FFF2-40B4-BE49-F238E27FC236}">
                <a16:creationId xmlns:a16="http://schemas.microsoft.com/office/drawing/2014/main" id="{62F50689-D84C-7977-0A2B-2F0FFFB2014E}"/>
              </a:ext>
            </a:extLst>
          </p:cNvPr>
          <p:cNvSpPr>
            <a:spLocks noGrp="1"/>
          </p:cNvSpPr>
          <p:nvPr>
            <p:ph type="body" idx="1"/>
          </p:nvPr>
        </p:nvSpPr>
        <p:spPr>
          <a:xfrm>
            <a:off x="414527" y="1051561"/>
            <a:ext cx="7033195" cy="5137204"/>
          </a:xfrm>
        </p:spPr>
        <p:txBody>
          <a:bodyPr>
            <a:normAutofit/>
          </a:bodyPr>
          <a:lstStyle/>
          <a:p>
            <a:endParaRPr lang="en-US" dirty="0"/>
          </a:p>
        </p:txBody>
      </p:sp>
      <p:sp>
        <p:nvSpPr>
          <p:cNvPr id="4" name="Content Placeholder 3">
            <a:extLst>
              <a:ext uri="{FF2B5EF4-FFF2-40B4-BE49-F238E27FC236}">
                <a16:creationId xmlns:a16="http://schemas.microsoft.com/office/drawing/2014/main" id="{45A9ECAA-48CB-8CE7-4844-AA2C77D9E359}"/>
              </a:ext>
            </a:extLst>
          </p:cNvPr>
          <p:cNvSpPr>
            <a:spLocks noGrp="1"/>
          </p:cNvSpPr>
          <p:nvPr>
            <p:ph sz="half" idx="2"/>
          </p:nvPr>
        </p:nvSpPr>
        <p:spPr/>
        <p:txBody>
          <a:bodyPr/>
          <a:lstStyle/>
          <a:p>
            <a:endParaRPr lang="en-US" dirty="0"/>
          </a:p>
          <a:p>
            <a:endParaRPr lang="en-US" dirty="0"/>
          </a:p>
        </p:txBody>
      </p:sp>
      <p:sp>
        <p:nvSpPr>
          <p:cNvPr id="5" name="Text Placeholder 4">
            <a:extLst>
              <a:ext uri="{FF2B5EF4-FFF2-40B4-BE49-F238E27FC236}">
                <a16:creationId xmlns:a16="http://schemas.microsoft.com/office/drawing/2014/main" id="{E7B10A79-E2EE-5230-2C2A-E6884B5125B1}"/>
              </a:ext>
            </a:extLst>
          </p:cNvPr>
          <p:cNvSpPr>
            <a:spLocks noGrp="1"/>
          </p:cNvSpPr>
          <p:nvPr>
            <p:ph type="body" sz="quarter" idx="3"/>
          </p:nvPr>
        </p:nvSpPr>
        <p:spPr>
          <a:xfrm>
            <a:off x="10774016" y="3557016"/>
            <a:ext cx="1241199" cy="402336"/>
          </a:xfrm>
        </p:spPr>
        <p:txBody>
          <a:bodyPr>
            <a:normAutofit/>
          </a:bodyPr>
          <a:lstStyle/>
          <a:p>
            <a:endParaRPr lang="en-US" dirty="0"/>
          </a:p>
        </p:txBody>
      </p:sp>
      <p:sp>
        <p:nvSpPr>
          <p:cNvPr id="7" name="Content Placeholder 6">
            <a:extLst>
              <a:ext uri="{FF2B5EF4-FFF2-40B4-BE49-F238E27FC236}">
                <a16:creationId xmlns:a16="http://schemas.microsoft.com/office/drawing/2014/main" id="{BD1C6792-93C5-DED1-0872-50E165128229}"/>
              </a:ext>
            </a:extLst>
          </p:cNvPr>
          <p:cNvSpPr>
            <a:spLocks noGrp="1"/>
          </p:cNvSpPr>
          <p:nvPr>
            <p:ph sz="quarter" idx="4"/>
          </p:nvPr>
        </p:nvSpPr>
        <p:spPr>
          <a:xfrm>
            <a:off x="695341" y="3886200"/>
            <a:ext cx="6464808" cy="1097280"/>
          </a:xfrm>
        </p:spPr>
        <p:txBody>
          <a:bodyPr/>
          <a:lstStyle/>
          <a:p>
            <a:endParaRPr lang="en-US" dirty="0"/>
          </a:p>
          <a:p>
            <a:endParaRPr lang="en-US" dirty="0"/>
          </a:p>
        </p:txBody>
      </p:sp>
      <p:sp>
        <p:nvSpPr>
          <p:cNvPr id="9" name="Footer Placeholder 8">
            <a:extLst>
              <a:ext uri="{FF2B5EF4-FFF2-40B4-BE49-F238E27FC236}">
                <a16:creationId xmlns:a16="http://schemas.microsoft.com/office/drawing/2014/main" id="{B1185DEE-1419-7DB6-949B-929195894BC8}"/>
              </a:ext>
            </a:extLst>
          </p:cNvPr>
          <p:cNvSpPr>
            <a:spLocks noGrp="1"/>
          </p:cNvSpPr>
          <p:nvPr>
            <p:ph type="ftr" sz="quarter" idx="11"/>
          </p:nvPr>
        </p:nvSpPr>
        <p:spPr/>
        <p:txBody>
          <a:bodyPr/>
          <a:lstStyle/>
          <a:p>
            <a:r>
              <a:rPr lang="en-US" dirty="0"/>
              <a:t>Managing people</a:t>
            </a:r>
          </a:p>
        </p:txBody>
      </p:sp>
      <p:sp>
        <p:nvSpPr>
          <p:cNvPr id="10" name="Slide Number Placeholder 9">
            <a:extLst>
              <a:ext uri="{FF2B5EF4-FFF2-40B4-BE49-F238E27FC236}">
                <a16:creationId xmlns:a16="http://schemas.microsoft.com/office/drawing/2014/main" id="{A9210D02-BD78-856B-08E2-820032AC6B71}"/>
              </a:ext>
            </a:extLst>
          </p:cNvPr>
          <p:cNvSpPr>
            <a:spLocks noGrp="1"/>
          </p:cNvSpPr>
          <p:nvPr>
            <p:ph type="sldNum" sz="quarter" idx="12"/>
          </p:nvPr>
        </p:nvSpPr>
        <p:spPr/>
        <p:txBody>
          <a:bodyPr/>
          <a:lstStyle/>
          <a:p>
            <a:fld id="{58FB4751-880F-D840-AAA9-3A15815CC996}" type="slidenum">
              <a:rPr lang="en-US" smtClean="0"/>
              <a:pPr/>
              <a:t>9</a:t>
            </a:fld>
            <a:endParaRPr lang="en-US" dirty="0"/>
          </a:p>
        </p:txBody>
      </p:sp>
      <p:sp>
        <p:nvSpPr>
          <p:cNvPr id="6" name="Rectangle 5">
            <a:extLst>
              <a:ext uri="{FF2B5EF4-FFF2-40B4-BE49-F238E27FC236}">
                <a16:creationId xmlns:a16="http://schemas.microsoft.com/office/drawing/2014/main" id="{8335EADC-8E13-120D-AB91-3F4D6750887A}"/>
              </a:ext>
            </a:extLst>
          </p:cNvPr>
          <p:cNvSpPr/>
          <p:nvPr/>
        </p:nvSpPr>
        <p:spPr>
          <a:xfrm>
            <a:off x="365760" y="1118483"/>
            <a:ext cx="7333754" cy="51372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465E08B-0A4E-BB49-AC00-A6616751F594}"/>
              </a:ext>
            </a:extLst>
          </p:cNvPr>
          <p:cNvSpPr txBox="1"/>
          <p:nvPr/>
        </p:nvSpPr>
        <p:spPr>
          <a:xfrm>
            <a:off x="414527" y="1327603"/>
            <a:ext cx="7271734" cy="4247317"/>
          </a:xfrm>
          <a:prstGeom prst="rect">
            <a:avLst/>
          </a:prstGeom>
          <a:noFill/>
        </p:spPr>
        <p:txBody>
          <a:bodyPr wrap="square" rtlCol="0">
            <a:spAutoFit/>
          </a:bodyPr>
          <a:lstStyle/>
          <a:p>
            <a:pPr marL="285750" indent="-285750" algn="just">
              <a:buFont typeface="Arial" panose="020B0604020202020204" pitchFamily="34" charset="0"/>
              <a:buChar char="•"/>
            </a:pPr>
            <a:r>
              <a:rPr lang="en-US" dirty="0"/>
              <a:t>The adoption of the concepts of the classical method by practicing managers revealed that it was not possible to achieve complete economy and implementations. This resulted in the invention of the behavioral approach to managing. </a:t>
            </a:r>
          </a:p>
          <a:p>
            <a:pPr marL="285750" indent="-285750" algn="just">
              <a:buFont typeface="Arial" panose="020B0604020202020204" pitchFamily="34" charset="0"/>
              <a:buChar char="•"/>
            </a:pPr>
            <a:r>
              <a:rPr lang="en-US" dirty="0"/>
              <a:t>The behavioral approach to leadership brought attention to the human element, which the classical proponents had disregarded. The psychological proponents examined the organizing from the standpoint of the individual, whereas the classical economists considered it from the position of produce.</a:t>
            </a:r>
          </a:p>
          <a:p>
            <a:pPr marL="285750" indent="-285750" algn="just">
              <a:buFont typeface="Arial" panose="020B0604020202020204" pitchFamily="34" charset="0"/>
              <a:buChar char="•"/>
            </a:pPr>
            <a:r>
              <a:rPr lang="en-US" dirty="0"/>
              <a:t> The </a:t>
            </a:r>
            <a:r>
              <a:rPr lang="en-US" b="1" dirty="0"/>
              <a:t>psychological management strategy </a:t>
            </a:r>
            <a:r>
              <a:rPr lang="en-US" dirty="0"/>
              <a:t>addressed both personal and social patterns, and it emphasized the significance of social behaviors in the workplace. The approaches to human relations and the cognitive science technique are the two branches of the behaviorist approach. </a:t>
            </a:r>
          </a:p>
          <a:p>
            <a:pPr marL="285750" indent="-285750" algn="just">
              <a:buFont typeface="Arial" panose="020B0604020202020204" pitchFamily="34" charset="0"/>
              <a:buChar char="•"/>
            </a:pPr>
            <a:r>
              <a:rPr lang="en-US" dirty="0"/>
              <a:t>Administrators using the humanist method should understand the emotional and social influence on their employees' behaviour as well as the reasons behind it (</a:t>
            </a:r>
            <a:r>
              <a:rPr lang="en-US" dirty="0" err="1"/>
              <a:t>Mandysova</a:t>
            </a:r>
            <a:r>
              <a:rPr lang="en-US" dirty="0"/>
              <a:t>, 2019).</a:t>
            </a:r>
          </a:p>
        </p:txBody>
      </p:sp>
      <p:pic>
        <p:nvPicPr>
          <p:cNvPr id="6146" name="Picture 2" descr="Management Approaches - ppt download">
            <a:extLst>
              <a:ext uri="{FF2B5EF4-FFF2-40B4-BE49-F238E27FC236}">
                <a16:creationId xmlns:a16="http://schemas.microsoft.com/office/drawing/2014/main" id="{55B0FFFD-D520-4EB3-8BC2-95301FAE57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64023" y="1800283"/>
            <a:ext cx="3519199" cy="242002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963DB675-E2E2-0E39-2913-267254FDB6D8}"/>
              </a:ext>
            </a:extLst>
          </p:cNvPr>
          <p:cNvSpPr txBox="1"/>
          <p:nvPr/>
        </p:nvSpPr>
        <p:spPr>
          <a:xfrm>
            <a:off x="8903441" y="4195042"/>
            <a:ext cx="3013301" cy="369332"/>
          </a:xfrm>
          <a:prstGeom prst="rect">
            <a:avLst/>
          </a:prstGeom>
          <a:noFill/>
        </p:spPr>
        <p:txBody>
          <a:bodyPr wrap="square" rtlCol="0">
            <a:spAutoFit/>
          </a:bodyPr>
          <a:lstStyle/>
          <a:p>
            <a:r>
              <a:rPr lang="en-US" dirty="0"/>
              <a:t>(Source: </a:t>
            </a:r>
            <a:r>
              <a:rPr lang="en-US" dirty="0" err="1"/>
              <a:t>slideplayer</a:t>
            </a:r>
            <a:r>
              <a:rPr lang="en-US" dirty="0"/>
              <a:t>, 2022)</a:t>
            </a:r>
          </a:p>
        </p:txBody>
      </p:sp>
    </p:spTree>
    <p:extLst>
      <p:ext uri="{BB962C8B-B14F-4D97-AF65-F5344CB8AC3E}">
        <p14:creationId xmlns:p14="http://schemas.microsoft.com/office/powerpoint/2010/main" val="2759600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FC141-757C-D979-C5D1-023D0488F182}"/>
              </a:ext>
            </a:extLst>
          </p:cNvPr>
          <p:cNvSpPr>
            <a:spLocks noGrp="1"/>
          </p:cNvSpPr>
          <p:nvPr>
            <p:ph type="title"/>
          </p:nvPr>
        </p:nvSpPr>
        <p:spPr>
          <a:xfrm>
            <a:off x="145774" y="848138"/>
            <a:ext cx="11436625" cy="914401"/>
          </a:xfrm>
        </p:spPr>
        <p:txBody>
          <a:bodyPr/>
          <a:lstStyle/>
          <a:p>
            <a:pPr algn="ctr"/>
            <a:r>
              <a:rPr lang="en-US" dirty="0">
                <a:solidFill>
                  <a:schemeClr val="tx1"/>
                </a:solidFill>
              </a:rPr>
              <a:t>Motivation and engagement issues</a:t>
            </a:r>
          </a:p>
        </p:txBody>
      </p:sp>
      <p:sp>
        <p:nvSpPr>
          <p:cNvPr id="3" name="Text Placeholder 2">
            <a:extLst>
              <a:ext uri="{FF2B5EF4-FFF2-40B4-BE49-F238E27FC236}">
                <a16:creationId xmlns:a16="http://schemas.microsoft.com/office/drawing/2014/main" id="{0A3D567F-2D73-EA2B-B755-7F4E38D4134D}"/>
              </a:ext>
            </a:extLst>
          </p:cNvPr>
          <p:cNvSpPr>
            <a:spLocks noGrp="1"/>
          </p:cNvSpPr>
          <p:nvPr>
            <p:ph type="body" idx="1"/>
          </p:nvPr>
        </p:nvSpPr>
        <p:spPr>
          <a:xfrm flipH="1">
            <a:off x="9886121" y="4852035"/>
            <a:ext cx="1696278" cy="551411"/>
          </a:xfrm>
        </p:spPr>
        <p:txBody>
          <a:bodyPr/>
          <a:lstStyle/>
          <a:p>
            <a:endParaRPr lang="en-US" dirty="0"/>
          </a:p>
        </p:txBody>
      </p:sp>
      <p:sp>
        <p:nvSpPr>
          <p:cNvPr id="4" name="Rectangle 3">
            <a:extLst>
              <a:ext uri="{FF2B5EF4-FFF2-40B4-BE49-F238E27FC236}">
                <a16:creationId xmlns:a16="http://schemas.microsoft.com/office/drawing/2014/main" id="{EA2B0126-8742-2CE4-70F1-A86191DA2D26}"/>
              </a:ext>
            </a:extLst>
          </p:cNvPr>
          <p:cNvSpPr/>
          <p:nvPr/>
        </p:nvSpPr>
        <p:spPr>
          <a:xfrm>
            <a:off x="145774" y="1762539"/>
            <a:ext cx="7103165" cy="49165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9957412-51CC-13DE-6C74-30B84463FF43}"/>
              </a:ext>
            </a:extLst>
          </p:cNvPr>
          <p:cNvSpPr txBox="1"/>
          <p:nvPr/>
        </p:nvSpPr>
        <p:spPr>
          <a:xfrm>
            <a:off x="371061" y="2040835"/>
            <a:ext cx="6732104" cy="4247317"/>
          </a:xfrm>
          <a:prstGeom prst="rect">
            <a:avLst/>
          </a:prstGeom>
          <a:noFill/>
        </p:spPr>
        <p:txBody>
          <a:bodyPr wrap="square" rtlCol="0">
            <a:spAutoFit/>
          </a:bodyPr>
          <a:lstStyle/>
          <a:p>
            <a:pPr marL="285750" indent="-285750" algn="just">
              <a:buFont typeface="Arial" panose="020B0604020202020204" pitchFamily="34" charset="0"/>
              <a:buChar char="•"/>
            </a:pPr>
            <a:r>
              <a:rPr lang="en-US" dirty="0"/>
              <a:t>The </a:t>
            </a:r>
            <a:r>
              <a:rPr lang="en-US" dirty="0" err="1"/>
              <a:t>WINcard</a:t>
            </a:r>
            <a:r>
              <a:rPr lang="en-US" dirty="0"/>
              <a:t> has a way to track employee involvement at work. Each year, all employees receive a reassessment of the findings of an interview. Terms &amp; conditions are used to construct a corporation action plan, which is distributed to every person. </a:t>
            </a:r>
          </a:p>
          <a:p>
            <a:pPr marL="285750" indent="-285750" algn="just">
              <a:buFont typeface="Arial" panose="020B0604020202020204" pitchFamily="34" charset="0"/>
              <a:buChar char="•"/>
            </a:pPr>
            <a:r>
              <a:rPr lang="en-US" dirty="0"/>
              <a:t>The company believes it provides excellent working environments and terrific solutions for its employees. Premier Inn attempts to provide employees with an accommodating, supporting office culture to make it simpler for them to balance caring for children (</a:t>
            </a:r>
            <a:r>
              <a:rPr lang="en-US" dirty="0" err="1"/>
              <a:t>Ucar</a:t>
            </a:r>
            <a:r>
              <a:rPr lang="en-US" dirty="0"/>
              <a:t>, 2020).</a:t>
            </a:r>
          </a:p>
          <a:p>
            <a:pPr marL="285750" indent="-285750" algn="just">
              <a:buFont typeface="Arial" panose="020B0604020202020204" pitchFamily="34" charset="0"/>
              <a:buChar char="•"/>
            </a:pPr>
            <a:r>
              <a:rPr lang="en-US" dirty="0"/>
              <a:t>A dedicated learning and development team works to support and nurture individuals. At Heat Technology, controllers of instant messenger teams face particular challenges with performance management. </a:t>
            </a:r>
          </a:p>
          <a:p>
            <a:pPr marL="285750" indent="-285750" algn="just">
              <a:buFont typeface="Arial" panose="020B0604020202020204" pitchFamily="34" charset="0"/>
              <a:buChar char="•"/>
            </a:pPr>
            <a:r>
              <a:rPr lang="en-US" dirty="0"/>
              <a:t>It is more crucial than ever in a remote global environment with flexible schedules that could cause disengagement, confinement, and disillusion (Bissessar, 2021).</a:t>
            </a:r>
          </a:p>
        </p:txBody>
      </p:sp>
      <p:pic>
        <p:nvPicPr>
          <p:cNvPr id="7170" name="Picture 2" descr="Motivation and engagement in the workplace: examining a multidimensional  framework and instrument from a measurement and evaluation perspective -  Document - Gale Academic OneFile">
            <a:extLst>
              <a:ext uri="{FF2B5EF4-FFF2-40B4-BE49-F238E27FC236}">
                <a16:creationId xmlns:a16="http://schemas.microsoft.com/office/drawing/2014/main" id="{211CC1FD-68E0-A93D-BEDC-27B0A1BBCB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3808" y="2503316"/>
            <a:ext cx="3515090" cy="25921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CB0588E-D207-E74F-8288-58F942356D51}"/>
              </a:ext>
            </a:extLst>
          </p:cNvPr>
          <p:cNvSpPr txBox="1"/>
          <p:nvPr/>
        </p:nvSpPr>
        <p:spPr>
          <a:xfrm>
            <a:off x="8499231" y="5034114"/>
            <a:ext cx="2672862" cy="369332"/>
          </a:xfrm>
          <a:prstGeom prst="rect">
            <a:avLst/>
          </a:prstGeom>
          <a:noFill/>
        </p:spPr>
        <p:txBody>
          <a:bodyPr wrap="square" rtlCol="0">
            <a:spAutoFit/>
          </a:bodyPr>
          <a:lstStyle/>
          <a:p>
            <a:r>
              <a:rPr lang="en-US" dirty="0"/>
              <a:t>(Source: innovation, 2022).</a:t>
            </a:r>
          </a:p>
        </p:txBody>
      </p:sp>
    </p:spTree>
    <p:extLst>
      <p:ext uri="{BB962C8B-B14F-4D97-AF65-F5344CB8AC3E}">
        <p14:creationId xmlns:p14="http://schemas.microsoft.com/office/powerpoint/2010/main" val="4232921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4F2AA-6938-1C10-E2E6-20830B27BBF0}"/>
              </a:ext>
            </a:extLst>
          </p:cNvPr>
          <p:cNvSpPr>
            <a:spLocks noGrp="1"/>
          </p:cNvSpPr>
          <p:nvPr>
            <p:ph type="ctrTitle"/>
          </p:nvPr>
        </p:nvSpPr>
        <p:spPr>
          <a:xfrm>
            <a:off x="397565" y="106017"/>
            <a:ext cx="11582400" cy="967409"/>
          </a:xfrm>
        </p:spPr>
        <p:txBody>
          <a:bodyPr/>
          <a:lstStyle/>
          <a:p>
            <a:r>
              <a:rPr lang="en-US" dirty="0"/>
              <a:t>Organizational Examples</a:t>
            </a:r>
          </a:p>
        </p:txBody>
      </p:sp>
      <p:sp>
        <p:nvSpPr>
          <p:cNvPr id="3" name="Subtitle 2">
            <a:extLst>
              <a:ext uri="{FF2B5EF4-FFF2-40B4-BE49-F238E27FC236}">
                <a16:creationId xmlns:a16="http://schemas.microsoft.com/office/drawing/2014/main" id="{EAF757F6-3170-FF7C-D54B-F7148E172BFB}"/>
              </a:ext>
            </a:extLst>
          </p:cNvPr>
          <p:cNvSpPr>
            <a:spLocks noGrp="1"/>
          </p:cNvSpPr>
          <p:nvPr>
            <p:ph type="subTitle" idx="1"/>
          </p:nvPr>
        </p:nvSpPr>
        <p:spPr>
          <a:xfrm>
            <a:off x="8524727" y="4459457"/>
            <a:ext cx="2762251" cy="545123"/>
          </a:xfrm>
        </p:spPr>
        <p:txBody>
          <a:bodyPr>
            <a:normAutofit/>
          </a:bodyPr>
          <a:lstStyle/>
          <a:p>
            <a:r>
              <a:rPr lang="en-US" sz="1600" dirty="0"/>
              <a:t>(Source: </a:t>
            </a:r>
            <a:r>
              <a:rPr lang="en-US" sz="1600" dirty="0" err="1"/>
              <a:t>questionpro</a:t>
            </a:r>
            <a:r>
              <a:rPr lang="en-US" sz="1600" dirty="0"/>
              <a:t>, 2022).</a:t>
            </a:r>
          </a:p>
        </p:txBody>
      </p:sp>
      <p:sp>
        <p:nvSpPr>
          <p:cNvPr id="4" name="Rectangle 3">
            <a:extLst>
              <a:ext uri="{FF2B5EF4-FFF2-40B4-BE49-F238E27FC236}">
                <a16:creationId xmlns:a16="http://schemas.microsoft.com/office/drawing/2014/main" id="{A6CBA6E6-2600-DB2E-A953-F8662B7323B4}"/>
              </a:ext>
            </a:extLst>
          </p:cNvPr>
          <p:cNvSpPr/>
          <p:nvPr/>
        </p:nvSpPr>
        <p:spPr>
          <a:xfrm>
            <a:off x="397565" y="1073426"/>
            <a:ext cx="7089913" cy="56785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A23F9C-71C1-2040-0FDC-CA38F1D9033E}"/>
              </a:ext>
            </a:extLst>
          </p:cNvPr>
          <p:cNvSpPr txBox="1"/>
          <p:nvPr/>
        </p:nvSpPr>
        <p:spPr>
          <a:xfrm>
            <a:off x="397565" y="1232453"/>
            <a:ext cx="6771861" cy="5078313"/>
          </a:xfrm>
          <a:prstGeom prst="rect">
            <a:avLst/>
          </a:prstGeom>
          <a:noFill/>
        </p:spPr>
        <p:txBody>
          <a:bodyPr wrap="square" rtlCol="0">
            <a:spAutoFit/>
          </a:bodyPr>
          <a:lstStyle/>
          <a:p>
            <a:pPr marL="285750" indent="-285750" algn="just">
              <a:buFont typeface="Arial" panose="020B0604020202020204" pitchFamily="34" charset="0"/>
              <a:buChar char="•"/>
            </a:pPr>
            <a:r>
              <a:rPr lang="pl-PL" b="0" i="0" dirty="0">
                <a:solidFill>
                  <a:srgbClr val="444444"/>
                </a:solidFill>
                <a:effectLst/>
              </a:rPr>
              <a:t>Merck &amp; Co., Inc. (TRR: 24.7)</a:t>
            </a:r>
            <a:r>
              <a:rPr lang="en-US" b="0" i="0" dirty="0">
                <a:solidFill>
                  <a:srgbClr val="444444"/>
                </a:solidFill>
                <a:effectLst/>
              </a:rPr>
              <a:t> Compared to 2020, only 8 of the Fortune 100 companies met the rigorous criteria. The TRR Scores of the two businesses that took the top two slots were 162% and 125% less, respectively, than the international financial services standard (50.89). The TRR Score for Cardinal Health was 19.4, while the TRR Score for Northrop Aviation Incorporated was 22.6. Merck (TRR: 24.7), Pfizer (TRR: 24.9), and Telecoms grab the following five spots (TRR: 32.9). Merck improved two points from the prior year to finish third (TRR: 24.7).</a:t>
            </a:r>
          </a:p>
          <a:p>
            <a:pPr marL="285750" indent="-285750" algn="just">
              <a:buFont typeface="Arial" panose="020B0604020202020204" pitchFamily="34" charset="0"/>
              <a:buChar char="•"/>
            </a:pPr>
            <a:r>
              <a:rPr lang="en-US" b="0" i="0" dirty="0">
                <a:solidFill>
                  <a:srgbClr val="444444"/>
                </a:solidFill>
                <a:effectLst/>
              </a:rPr>
              <a:t>Lockheed Martin Corporation (TRR: 34.3) Thanks to intelligent machines, it has become possible to detect talent pools that is prepared for new challenges, predict upcoming skill gaps, and professionals to better instability. So according Dr. Christy </a:t>
            </a:r>
            <a:r>
              <a:rPr lang="en-US" b="0" i="0" dirty="0" err="1">
                <a:solidFill>
                  <a:srgbClr val="444444"/>
                </a:solidFill>
                <a:effectLst/>
              </a:rPr>
              <a:t>Petrosso</a:t>
            </a:r>
            <a:r>
              <a:rPr lang="en-US" b="0" i="0" dirty="0">
                <a:solidFill>
                  <a:srgbClr val="444444"/>
                </a:solidFill>
                <a:effectLst/>
              </a:rPr>
              <a:t>, Chief Data Scientist and Talent Social Scientist at Workforce </a:t>
            </a:r>
            <a:r>
              <a:rPr lang="en-US" b="0" i="0" dirty="0" err="1">
                <a:solidFill>
                  <a:srgbClr val="444444"/>
                </a:solidFill>
                <a:effectLst/>
              </a:rPr>
              <a:t>Logiq</a:t>
            </a:r>
            <a:r>
              <a:rPr lang="en-US" b="0" i="0" dirty="0">
                <a:solidFill>
                  <a:srgbClr val="444444"/>
                </a:solidFill>
                <a:effectLst/>
              </a:rPr>
              <a:t>, these insights—which are at the core of our Working Best Awards—give organisations a major advantage when it comes to retaining and growing their </a:t>
            </a:r>
            <a:r>
              <a:rPr lang="en-US" b="0" i="0" dirty="0" err="1">
                <a:solidFill>
                  <a:srgbClr val="444444"/>
                </a:solidFill>
                <a:effectLst/>
              </a:rPr>
              <a:t>labour</a:t>
            </a:r>
            <a:r>
              <a:rPr lang="en-US" b="0" i="0" dirty="0">
                <a:solidFill>
                  <a:srgbClr val="444444"/>
                </a:solidFill>
                <a:effectLst/>
              </a:rPr>
              <a:t> force during uncertain times.</a:t>
            </a:r>
          </a:p>
          <a:p>
            <a:pPr marL="285750" indent="-285750">
              <a:buFont typeface="Arial" panose="020B0604020202020204" pitchFamily="34" charset="0"/>
              <a:buChar char="•"/>
            </a:pPr>
            <a:endParaRPr lang="pl-PL" b="0" i="0" dirty="0">
              <a:solidFill>
                <a:srgbClr val="444444"/>
              </a:solidFill>
              <a:effectLst/>
            </a:endParaRPr>
          </a:p>
        </p:txBody>
      </p:sp>
      <p:pic>
        <p:nvPicPr>
          <p:cNvPr id="8194" name="Picture 2" descr="Employee Retention: What it is &amp; Strategies | QuestionPro">
            <a:extLst>
              <a:ext uri="{FF2B5EF4-FFF2-40B4-BE49-F238E27FC236}">
                <a16:creationId xmlns:a16="http://schemas.microsoft.com/office/drawing/2014/main" id="{359097DA-9644-40A7-8D23-6EB5224811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5749" y="1810278"/>
            <a:ext cx="3770435" cy="2649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572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A222465B-C178-144B-AD00-B817F98D0F65}"/>
              </a:ext>
            </a:extLst>
          </p:cNvPr>
          <p:cNvSpPr>
            <a:spLocks noGrp="1"/>
          </p:cNvSpPr>
          <p:nvPr>
            <p:ph type="ftr" sz="quarter" idx="11"/>
          </p:nvPr>
        </p:nvSpPr>
        <p:spPr/>
        <p:txBody>
          <a:bodyPr/>
          <a:lstStyle/>
          <a:p>
            <a:r>
              <a:rPr lang="en-US" dirty="0"/>
              <a:t>Managing people</a:t>
            </a:r>
          </a:p>
        </p:txBody>
      </p:sp>
      <p:sp>
        <p:nvSpPr>
          <p:cNvPr id="4" name="Slide Number Placeholder 3">
            <a:extLst>
              <a:ext uri="{FF2B5EF4-FFF2-40B4-BE49-F238E27FC236}">
                <a16:creationId xmlns:a16="http://schemas.microsoft.com/office/drawing/2014/main" id="{B9249FE3-A270-0E9C-8852-898604ACC630}"/>
              </a:ext>
            </a:extLst>
          </p:cNvPr>
          <p:cNvSpPr>
            <a:spLocks noGrp="1"/>
          </p:cNvSpPr>
          <p:nvPr>
            <p:ph type="sldNum" sz="quarter" idx="12"/>
          </p:nvPr>
        </p:nvSpPr>
        <p:spPr/>
        <p:txBody>
          <a:bodyPr/>
          <a:lstStyle/>
          <a:p>
            <a:fld id="{58FB4751-880F-D840-AAA9-3A15815CC996}" type="slidenum">
              <a:rPr lang="en-US" smtClean="0"/>
              <a:t>12</a:t>
            </a:fld>
            <a:endParaRPr lang="en-US" dirty="0"/>
          </a:p>
        </p:txBody>
      </p:sp>
      <p:sp>
        <p:nvSpPr>
          <p:cNvPr id="5" name="Text Placeholder 4">
            <a:extLst>
              <a:ext uri="{FF2B5EF4-FFF2-40B4-BE49-F238E27FC236}">
                <a16:creationId xmlns:a16="http://schemas.microsoft.com/office/drawing/2014/main" id="{6136BF0E-47C2-0C7C-0419-3F77D073BB32}"/>
              </a:ext>
            </a:extLst>
          </p:cNvPr>
          <p:cNvSpPr>
            <a:spLocks noGrp="1"/>
          </p:cNvSpPr>
          <p:nvPr>
            <p:ph type="body" sz="quarter" idx="13"/>
          </p:nvPr>
        </p:nvSpPr>
        <p:spPr>
          <a:xfrm>
            <a:off x="12192000" y="2740025"/>
            <a:ext cx="1510748" cy="2028825"/>
          </a:xfrm>
        </p:spPr>
        <p:txBody>
          <a:bodyPr/>
          <a:lstStyle/>
          <a:p>
            <a:endParaRPr lang="en-US" dirty="0"/>
          </a:p>
        </p:txBody>
      </p:sp>
      <p:sp>
        <p:nvSpPr>
          <p:cNvPr id="6" name="Title 5">
            <a:extLst>
              <a:ext uri="{FF2B5EF4-FFF2-40B4-BE49-F238E27FC236}">
                <a16:creationId xmlns:a16="http://schemas.microsoft.com/office/drawing/2014/main" id="{14A7BE76-6215-08E0-2A2F-57BE4D326B47}"/>
              </a:ext>
            </a:extLst>
          </p:cNvPr>
          <p:cNvSpPr>
            <a:spLocks noGrp="1"/>
          </p:cNvSpPr>
          <p:nvPr>
            <p:ph type="title"/>
          </p:nvPr>
        </p:nvSpPr>
        <p:spPr>
          <a:xfrm>
            <a:off x="838200" y="-622853"/>
            <a:ext cx="10515600" cy="2345635"/>
          </a:xfrm>
        </p:spPr>
        <p:txBody>
          <a:bodyPr/>
          <a:lstStyle/>
          <a:p>
            <a:r>
              <a:rPr lang="en-US" dirty="0"/>
              <a:t>Conclusion</a:t>
            </a:r>
          </a:p>
        </p:txBody>
      </p:sp>
      <p:sp>
        <p:nvSpPr>
          <p:cNvPr id="7" name="Rectangle 6">
            <a:extLst>
              <a:ext uri="{FF2B5EF4-FFF2-40B4-BE49-F238E27FC236}">
                <a16:creationId xmlns:a16="http://schemas.microsoft.com/office/drawing/2014/main" id="{B4605785-1182-68B0-39F0-90F1024C78FC}"/>
              </a:ext>
            </a:extLst>
          </p:cNvPr>
          <p:cNvSpPr/>
          <p:nvPr/>
        </p:nvSpPr>
        <p:spPr>
          <a:xfrm>
            <a:off x="365760" y="1072140"/>
            <a:ext cx="11508188" cy="50371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23C890B-76FA-84FE-BED7-289C9073E3E7}"/>
              </a:ext>
            </a:extLst>
          </p:cNvPr>
          <p:cNvSpPr txBox="1"/>
          <p:nvPr/>
        </p:nvSpPr>
        <p:spPr>
          <a:xfrm>
            <a:off x="530087" y="1431235"/>
            <a:ext cx="11198087" cy="3970318"/>
          </a:xfrm>
          <a:prstGeom prst="rect">
            <a:avLst/>
          </a:prstGeom>
          <a:noFill/>
        </p:spPr>
        <p:txBody>
          <a:bodyPr wrap="square" rtlCol="0">
            <a:spAutoFit/>
          </a:bodyPr>
          <a:lstStyle/>
          <a:p>
            <a:pPr algn="just"/>
            <a:r>
              <a:rPr lang="en-US" b="0" i="0" dirty="0">
                <a:solidFill>
                  <a:srgbClr val="252525"/>
                </a:solidFill>
                <a:effectLst/>
                <a:latin typeface="Open Sans" panose="020B0606030504020204" pitchFamily="34" charset="0"/>
              </a:rPr>
              <a:t>Presentation aims to analyze the relationship between structure, culture, people, and organisational performance. Whitbread's interim results shows that resort areas in England face severe labor shortages. In October, Premier Inn made the announcement that it needed to hire 2,000 people for jobs. The corporation asserted that they would keep an eye on the market to make sure that employee salaries remained reasonable. According to the figures made public, it must have cost the company approximately £12 and billion every year. The firm carried out an extensive research into prior staff and capabilities of the chosen business. Both formal and unofficial leaders are present in organisations. A supervisor is an individual who is recognized by people outside the group as the company's official leader. Unofficial leaders, or those who have a large impact on the team while not holding a formal leadership position, are typically found in athletic teams. The </a:t>
            </a:r>
            <a:r>
              <a:rPr lang="en-US" b="0" i="0" dirty="0" err="1">
                <a:solidFill>
                  <a:srgbClr val="252525"/>
                </a:solidFill>
                <a:effectLst/>
                <a:latin typeface="Open Sans" panose="020B0606030504020204" pitchFamily="34" charset="0"/>
              </a:rPr>
              <a:t>WINcard</a:t>
            </a:r>
            <a:r>
              <a:rPr lang="en-US" b="0" i="0" dirty="0">
                <a:solidFill>
                  <a:srgbClr val="252525"/>
                </a:solidFill>
                <a:effectLst/>
                <a:latin typeface="Open Sans" panose="020B0606030504020204" pitchFamily="34" charset="0"/>
              </a:rPr>
              <a:t> has a way to track employee involvement at work. Terms &amp; conditions are used to construct a corporation action plan, which is distributed to every person. Premier Inn attempts to provide employees with an accommodating, supporting office culture. Heat Technology's instant messenger teams face particular challenges with performance management.</a:t>
            </a:r>
            <a:endParaRPr lang="en-US" dirty="0"/>
          </a:p>
        </p:txBody>
      </p:sp>
    </p:spTree>
    <p:extLst>
      <p:ext uri="{BB962C8B-B14F-4D97-AF65-F5344CB8AC3E}">
        <p14:creationId xmlns:p14="http://schemas.microsoft.com/office/powerpoint/2010/main" val="2917695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AD483-B43A-EEAC-41AB-D4D1510E1207}"/>
              </a:ext>
            </a:extLst>
          </p:cNvPr>
          <p:cNvSpPr>
            <a:spLocks noGrp="1"/>
          </p:cNvSpPr>
          <p:nvPr>
            <p:ph type="title"/>
          </p:nvPr>
        </p:nvSpPr>
        <p:spPr>
          <a:xfrm>
            <a:off x="576071" y="704088"/>
            <a:ext cx="11046086" cy="676656"/>
          </a:xfrm>
        </p:spPr>
        <p:txBody>
          <a:bodyPr/>
          <a:lstStyle/>
          <a:p>
            <a:pPr algn="ctr"/>
            <a:r>
              <a:rPr lang="en-US" dirty="0"/>
              <a:t>References</a:t>
            </a:r>
          </a:p>
        </p:txBody>
      </p:sp>
      <p:sp>
        <p:nvSpPr>
          <p:cNvPr id="3" name="Text Placeholder 2">
            <a:extLst>
              <a:ext uri="{FF2B5EF4-FFF2-40B4-BE49-F238E27FC236}">
                <a16:creationId xmlns:a16="http://schemas.microsoft.com/office/drawing/2014/main" id="{6F647814-78B0-4123-74BC-9DAEAF8C1C78}"/>
              </a:ext>
            </a:extLst>
          </p:cNvPr>
          <p:cNvSpPr>
            <a:spLocks noGrp="1"/>
          </p:cNvSpPr>
          <p:nvPr>
            <p:ph type="body" sz="half" idx="2"/>
          </p:nvPr>
        </p:nvSpPr>
        <p:spPr/>
        <p:txBody>
          <a:bodyPr/>
          <a:lstStyle/>
          <a:p>
            <a:endParaRPr lang="en-US" dirty="0"/>
          </a:p>
        </p:txBody>
      </p:sp>
      <p:sp>
        <p:nvSpPr>
          <p:cNvPr id="4" name="Picture Placeholder 3">
            <a:extLst>
              <a:ext uri="{FF2B5EF4-FFF2-40B4-BE49-F238E27FC236}">
                <a16:creationId xmlns:a16="http://schemas.microsoft.com/office/drawing/2014/main" id="{322C130E-0813-DAAB-2CC0-E9A98EE5D949}"/>
              </a:ext>
            </a:extLst>
          </p:cNvPr>
          <p:cNvSpPr>
            <a:spLocks noGrp="1"/>
          </p:cNvSpPr>
          <p:nvPr>
            <p:ph type="pic" idx="1"/>
          </p:nvPr>
        </p:nvSpPr>
        <p:spPr/>
      </p:sp>
      <p:sp>
        <p:nvSpPr>
          <p:cNvPr id="5" name="Date Placeholder 4">
            <a:extLst>
              <a:ext uri="{FF2B5EF4-FFF2-40B4-BE49-F238E27FC236}">
                <a16:creationId xmlns:a16="http://schemas.microsoft.com/office/drawing/2014/main" id="{50F212A6-7273-30B3-DA8A-37AFBEE66F5F}"/>
              </a:ext>
            </a:extLst>
          </p:cNvPr>
          <p:cNvSpPr>
            <a:spLocks noGrp="1"/>
          </p:cNvSpPr>
          <p:nvPr>
            <p:ph type="dt" sz="half" idx="10"/>
          </p:nvPr>
        </p:nvSpPr>
        <p:spPr/>
        <p:txBody>
          <a:bodyPr/>
          <a:lstStyle/>
          <a:p>
            <a:r>
              <a:rPr lang="en-US"/>
              <a:t>20XX</a:t>
            </a:r>
            <a:endParaRPr lang="en-US" dirty="0"/>
          </a:p>
        </p:txBody>
      </p:sp>
      <p:sp>
        <p:nvSpPr>
          <p:cNvPr id="6" name="Footer Placeholder 5">
            <a:extLst>
              <a:ext uri="{FF2B5EF4-FFF2-40B4-BE49-F238E27FC236}">
                <a16:creationId xmlns:a16="http://schemas.microsoft.com/office/drawing/2014/main" id="{37041EB4-1E65-9877-DCFB-B11AF98EF5E6}"/>
              </a:ext>
            </a:extLst>
          </p:cNvPr>
          <p:cNvSpPr>
            <a:spLocks noGrp="1"/>
          </p:cNvSpPr>
          <p:nvPr>
            <p:ph type="ftr" sz="quarter" idx="11"/>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4A73AD78-ED11-55B1-D480-7E5C4FFAEAB1}"/>
              </a:ext>
            </a:extLst>
          </p:cNvPr>
          <p:cNvSpPr>
            <a:spLocks noGrp="1"/>
          </p:cNvSpPr>
          <p:nvPr>
            <p:ph type="sldNum" sz="quarter" idx="12"/>
          </p:nvPr>
        </p:nvSpPr>
        <p:spPr/>
        <p:txBody>
          <a:bodyPr/>
          <a:lstStyle/>
          <a:p>
            <a:fld id="{58FB4751-880F-D840-AAA9-3A15815CC996}" type="slidenum">
              <a:rPr lang="en-US" smtClean="0"/>
              <a:t>13</a:t>
            </a:fld>
            <a:endParaRPr lang="en-US" dirty="0"/>
          </a:p>
        </p:txBody>
      </p:sp>
      <p:sp>
        <p:nvSpPr>
          <p:cNvPr id="8" name="Rectangle 7">
            <a:extLst>
              <a:ext uri="{FF2B5EF4-FFF2-40B4-BE49-F238E27FC236}">
                <a16:creationId xmlns:a16="http://schemas.microsoft.com/office/drawing/2014/main" id="{4157A7C7-D051-E4CD-B222-24F844BA24AC}"/>
              </a:ext>
            </a:extLst>
          </p:cNvPr>
          <p:cNvSpPr/>
          <p:nvPr/>
        </p:nvSpPr>
        <p:spPr>
          <a:xfrm>
            <a:off x="106017" y="1337875"/>
            <a:ext cx="12085983" cy="53846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BC14631-457D-9848-DF1A-43FE8F1F6047}"/>
              </a:ext>
            </a:extLst>
          </p:cNvPr>
          <p:cNvSpPr txBox="1"/>
          <p:nvPr/>
        </p:nvSpPr>
        <p:spPr>
          <a:xfrm>
            <a:off x="542941" y="1428452"/>
            <a:ext cx="11441927" cy="6904454"/>
          </a:xfrm>
          <a:prstGeom prst="rect">
            <a:avLst/>
          </a:prstGeom>
          <a:noFill/>
        </p:spPr>
        <p:txBody>
          <a:bodyPr wrap="square" rtlCol="0">
            <a:spAutoFit/>
          </a:bodyPr>
          <a:lstStyle/>
          <a:p>
            <a:pPr marL="0" marR="0" algn="just">
              <a:lnSpc>
                <a:spcPct val="150000"/>
              </a:lnSpc>
              <a:spcBef>
                <a:spcPts val="0"/>
              </a:spcBef>
              <a:spcAft>
                <a:spcPts val="800"/>
              </a:spcAft>
            </a:pP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Bissessar, C., 2021. Trinidadian and Grenadian Teachers’ Perceptions of Students’ Attendance, Motivation, and Engagement During Emergency Remote Teaching. In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Emergency Remote Learning, Teaching and Leading: Global Perspectives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(pp. 3-20). Springer, Cham.</a:t>
            </a:r>
          </a:p>
          <a:p>
            <a:pPr marL="0" marR="0" algn="just">
              <a:lnSpc>
                <a:spcPct val="150000"/>
              </a:lnSpc>
              <a:spcBef>
                <a:spcPts val="0"/>
              </a:spcBef>
              <a:spcAft>
                <a:spcPts val="800"/>
              </a:spcAft>
            </a:pPr>
            <a:r>
              <a:rPr lang="en-US" b="0" i="0" dirty="0">
                <a:solidFill>
                  <a:srgbClr val="222222"/>
                </a:solidFill>
                <a:effectLst/>
                <a:latin typeface="Arial" panose="020B0604020202020204" pitchFamily="34" charset="0"/>
              </a:rPr>
              <a:t>Dani, S., 2019. </a:t>
            </a:r>
            <a:r>
              <a:rPr lang="en-US" b="0" i="1" dirty="0">
                <a:solidFill>
                  <a:srgbClr val="222222"/>
                </a:solidFill>
                <a:effectLst/>
                <a:latin typeface="Arial" panose="020B0604020202020204" pitchFamily="34" charset="0"/>
              </a:rPr>
              <a:t>Strategic supply chain management: creating competitive advantage and value through effective leadership</a:t>
            </a:r>
            <a:r>
              <a:rPr lang="en-US" b="0" i="0" dirty="0">
                <a:solidFill>
                  <a:srgbClr val="222222"/>
                </a:solidFill>
                <a:effectLst/>
                <a:latin typeface="Arial" panose="020B0604020202020204" pitchFamily="34" charset="0"/>
              </a:rPr>
              <a:t>. Kogan Page Publishers.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IN"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Faraziani</a:t>
            </a: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F., 2021. </a:t>
            </a:r>
            <a:r>
              <a:rPr lang="en-IN"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Analyzing</a:t>
            </a: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The Relationship Between Ethical Culture And Organizational Ethics And Occupational Involvement.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IN"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Jin</a:t>
            </a: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S., Oh, M. and Kim, S., 2019. </a:t>
            </a:r>
            <a:r>
              <a:rPr lang="en-IN"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Analyzing</a:t>
            </a: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the relationship between dynamic capability of project-based organization and the competitive advantage in the E&amp;C companies.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Korean Journal of Construction Engineering and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20</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pp.73-85.</a:t>
            </a:r>
          </a:p>
          <a:p>
            <a:pPr marL="0" marR="0" algn="just">
              <a:lnSpc>
                <a:spcPct val="150000"/>
              </a:lnSpc>
              <a:spcBef>
                <a:spcPts val="0"/>
              </a:spcBef>
              <a:spcAft>
                <a:spcPts val="800"/>
              </a:spcAft>
            </a:pPr>
            <a:r>
              <a:rPr lang="en-IN"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Mandysová</a:t>
            </a: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I., 2019. Classical management biases and </a:t>
            </a:r>
            <a:r>
              <a:rPr lang="en-IN"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behavioral</a:t>
            </a: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approach comprehension.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Scientific papers of the University of Pardubice. Series D, Faculty of Economics and Administration. 46/2019</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just">
              <a:lnSpc>
                <a:spcPct val="150000"/>
              </a:lnSpc>
              <a:spcBef>
                <a:spcPts val="0"/>
              </a:spcBef>
              <a:spcAft>
                <a:spcPts val="800"/>
              </a:spcAf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925606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51631-C212-9BFF-66BD-3B5FA6484495}"/>
              </a:ext>
            </a:extLst>
          </p:cNvPr>
          <p:cNvSpPr>
            <a:spLocks noGrp="1"/>
          </p:cNvSpPr>
          <p:nvPr>
            <p:ph type="ctrTitle"/>
          </p:nvPr>
        </p:nvSpPr>
        <p:spPr>
          <a:xfrm>
            <a:off x="1272209" y="318052"/>
            <a:ext cx="9144000" cy="543340"/>
          </a:xfrm>
        </p:spPr>
        <p:txBody>
          <a:bodyPr/>
          <a:lstStyle/>
          <a:p>
            <a:r>
              <a:rPr lang="en-US" dirty="0"/>
              <a:t>References</a:t>
            </a:r>
          </a:p>
        </p:txBody>
      </p:sp>
      <p:sp>
        <p:nvSpPr>
          <p:cNvPr id="3" name="Subtitle 2">
            <a:extLst>
              <a:ext uri="{FF2B5EF4-FFF2-40B4-BE49-F238E27FC236}">
                <a16:creationId xmlns:a16="http://schemas.microsoft.com/office/drawing/2014/main" id="{7B1D58AD-B574-C1A9-9653-1D710E1E9011}"/>
              </a:ext>
            </a:extLst>
          </p:cNvPr>
          <p:cNvSpPr>
            <a:spLocks noGrp="1"/>
          </p:cNvSpPr>
          <p:nvPr>
            <p:ph type="subTitle" idx="1"/>
          </p:nvPr>
        </p:nvSpPr>
        <p:spPr>
          <a:xfrm flipH="1">
            <a:off x="12894366" y="3575533"/>
            <a:ext cx="79512" cy="1655762"/>
          </a:xfrm>
        </p:spPr>
        <p:txBody>
          <a:bodyPr/>
          <a:lstStyle/>
          <a:p>
            <a:endParaRPr lang="en-US" dirty="0"/>
          </a:p>
        </p:txBody>
      </p:sp>
      <p:sp>
        <p:nvSpPr>
          <p:cNvPr id="4" name="Rectangle 3">
            <a:extLst>
              <a:ext uri="{FF2B5EF4-FFF2-40B4-BE49-F238E27FC236}">
                <a16:creationId xmlns:a16="http://schemas.microsoft.com/office/drawing/2014/main" id="{90280E49-61AB-1BF7-8DCE-E36635208E83}"/>
              </a:ext>
            </a:extLst>
          </p:cNvPr>
          <p:cNvSpPr/>
          <p:nvPr/>
        </p:nvSpPr>
        <p:spPr>
          <a:xfrm>
            <a:off x="225286" y="967409"/>
            <a:ext cx="11701671" cy="56984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E8614AA-A3B2-1F19-B667-DA1AD9951C55}"/>
              </a:ext>
            </a:extLst>
          </p:cNvPr>
          <p:cNvSpPr txBox="1"/>
          <p:nvPr/>
        </p:nvSpPr>
        <p:spPr>
          <a:xfrm>
            <a:off x="397565" y="1272209"/>
            <a:ext cx="11304106" cy="5452775"/>
          </a:xfrm>
          <a:prstGeom prst="rect">
            <a:avLst/>
          </a:prstGeom>
          <a:noFill/>
        </p:spPr>
        <p:txBody>
          <a:bodyPr wrap="square" rtlCol="0">
            <a:spAutoFit/>
          </a:bodyPr>
          <a:lstStyle/>
          <a:p>
            <a:pPr marL="0" marR="0" algn="just">
              <a:lnSpc>
                <a:spcPct val="150000"/>
              </a:lnSpc>
              <a:spcBef>
                <a:spcPts val="0"/>
              </a:spcBef>
              <a:spcAft>
                <a:spcPts val="800"/>
              </a:spcAft>
            </a:pP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McCaffery, P., 2018.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The higher education manager’s handbook: Effective leadership and management in universities and colleges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Routledge.</a:t>
            </a:r>
          </a:p>
          <a:p>
            <a:pPr marL="0" marR="0" algn="just">
              <a:lnSpc>
                <a:spcPct val="150000"/>
              </a:lnSpc>
              <a:spcBef>
                <a:spcPts val="0"/>
              </a:spcBef>
              <a:spcAft>
                <a:spcPts val="800"/>
              </a:spcAft>
            </a:pPr>
            <a:r>
              <a:rPr lang="en-IN"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Okwakpam</a:t>
            </a: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J.A., 2019. Effective succession planning: A roadmap to employee retention.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Kuwait Chapter of the Arabian Journal of Business and Management Review</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8</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 pp.1-10.</a:t>
            </a:r>
          </a:p>
          <a:p>
            <a:pPr marL="0" marR="0" algn="just">
              <a:lnSpc>
                <a:spcPct val="150000"/>
              </a:lnSpc>
              <a:spcBef>
                <a:spcPts val="0"/>
              </a:spcBef>
              <a:spcAft>
                <a:spcPts val="800"/>
              </a:spcAft>
            </a:pP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Singh, D., 2019. A literature review on employee retention with focus on recent trends.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International Journal of Scientific Research in Science and Technology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6</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pp.425-431.</a:t>
            </a:r>
          </a:p>
          <a:p>
            <a:pPr marL="0" marR="0" algn="just">
              <a:lnSpc>
                <a:spcPct val="150000"/>
              </a:lnSpc>
              <a:spcBef>
                <a:spcPts val="0"/>
              </a:spcBef>
              <a:spcAft>
                <a:spcPts val="800"/>
              </a:spcAft>
            </a:pPr>
            <a:r>
              <a:rPr lang="en-IN"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Ucar</a:t>
            </a: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H. 2020. Enhancing online EFL learners’ motivation and engagement through supplementary activities on Facebook.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Asian Journal of Distance Education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15</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pp.154-168.</a:t>
            </a:r>
          </a:p>
          <a:p>
            <a:pPr marL="0" marR="0" algn="just">
              <a:lnSpc>
                <a:spcPct val="150000"/>
              </a:lnSpc>
              <a:spcBef>
                <a:spcPts val="0"/>
              </a:spcBef>
              <a:spcAft>
                <a:spcPts val="800"/>
              </a:spcAft>
            </a:pPr>
            <a:r>
              <a:rPr lang="en-IN" sz="18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Yamin</a:t>
            </a:r>
            <a:r>
              <a:rPr lang="en-IN" sz="18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M., 2020. Examining the role of transformational leadership and entrepreneurial orientation on employee retention with moderating role of competitive advantage.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Management Science Letters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 pp.313-326.</a:t>
            </a:r>
          </a:p>
          <a:p>
            <a:endParaRPr lang="en-US" dirty="0"/>
          </a:p>
        </p:txBody>
      </p:sp>
    </p:spTree>
    <p:extLst>
      <p:ext uri="{BB962C8B-B14F-4D97-AF65-F5344CB8AC3E}">
        <p14:creationId xmlns:p14="http://schemas.microsoft.com/office/powerpoint/2010/main" val="5156060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C142E-B2DA-EE32-69E6-81BDE399224C}"/>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314798262"/>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s_Organic_Presentation_Win32_SW_v10.potx" id="{6F7A4518-677F-49D0-AD76-8F0F7DEFB1E5}" vid="{F577DF72-62B0-42B0-B34E-786789A7979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{8A910E0C-2CF0-4814-88B3-1E0677DD8163}tf11964407_win32</Template>
  <TotalTime>0</TotalTime>
  <Words>2448</Words>
  <Application>Microsoft Office PowerPoint</Application>
  <PresentationFormat>Widescreen</PresentationFormat>
  <Paragraphs>107</Paragraphs>
  <Slides>15</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Courier New</vt:lpstr>
      <vt:lpstr>Gill Sans Nova</vt:lpstr>
      <vt:lpstr>Gill Sans Nova Light</vt:lpstr>
      <vt:lpstr>Open Sans</vt:lpstr>
      <vt:lpstr>Sagona Book</vt:lpstr>
      <vt:lpstr>Times New Roman</vt:lpstr>
      <vt:lpstr>Office Theme</vt:lpstr>
      <vt:lpstr>Individual Presentation</vt:lpstr>
      <vt:lpstr>Table of contents</vt:lpstr>
      <vt:lpstr>Introduction</vt:lpstr>
      <vt:lpstr>Employee Retention</vt:lpstr>
      <vt:lpstr>Effective strategies to address retention</vt:lpstr>
      <vt:lpstr>Analyzing the Relationship</vt:lpstr>
      <vt:lpstr>Nature of managerial work</vt:lpstr>
      <vt:lpstr>Effective Management and leadership</vt:lpstr>
      <vt:lpstr>Behavioral approach to management</vt:lpstr>
      <vt:lpstr>Motivation and engagement issues</vt:lpstr>
      <vt:lpstr>Organizational Examples</vt:lpstr>
      <vt:lpstr>Conclusion</vt:lpstr>
      <vt:lpstr>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2022-10-17T12:09:00Z</dcterms:created>
  <dcterms:modified xsi:type="dcterms:W3CDTF">2022-10-21T07:33:38Z</dcterms:modified>
</cp:coreProperties>
</file>