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9" r:id="rId2"/>
    <p:sldMasterId id="2147483671" r:id="rId3"/>
  </p:sldMasterIdLst>
  <p:notesMasterIdLst>
    <p:notesMasterId r:id="rId17"/>
  </p:notesMasterIdLst>
  <p:sldIdLst>
    <p:sldId id="262" r:id="rId4"/>
    <p:sldId id="268" r:id="rId5"/>
    <p:sldId id="256" r:id="rId6"/>
    <p:sldId id="261" r:id="rId7"/>
    <p:sldId id="263" r:id="rId8"/>
    <p:sldId id="264" r:id="rId9"/>
    <p:sldId id="269" r:id="rId10"/>
    <p:sldId id="270" r:id="rId11"/>
    <p:sldId id="271" r:id="rId12"/>
    <p:sldId id="272" r:id="rId13"/>
    <p:sldId id="273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Alapértelmezett szakasz" id="{959A7307-7E39-496B-BD58-76D4CE418433}">
          <p14:sldIdLst>
            <p14:sldId id="262"/>
            <p14:sldId id="268"/>
            <p14:sldId id="256"/>
            <p14:sldId id="261"/>
            <p14:sldId id="263"/>
            <p14:sldId id="264"/>
            <p14:sldId id="269"/>
            <p14:sldId id="270"/>
            <p14:sldId id="271"/>
            <p14:sldId id="272"/>
            <p14:sldId id="273"/>
          </p14:sldIdLst>
        </p14:section>
        <p14:section name="Névtelen szakasz" id="{A6E3D7AA-7CD1-4AA9-9C9B-B6EB125E3545}">
          <p14:sldIdLst>
            <p14:sldId id="266"/>
            <p14:sldId id="26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Élőfej hely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3" name="Dátum hely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20585C-463C-4047-838B-21E59FABD670}" type="datetimeFigureOut">
              <a:rPr lang="hu-HU" smtClean="0"/>
              <a:t>2023. 11. 12.</a:t>
            </a:fld>
            <a:endParaRPr lang="hu-HU"/>
          </a:p>
        </p:txBody>
      </p:sp>
      <p:sp>
        <p:nvSpPr>
          <p:cNvPr id="4" name="Diakép hely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hu-HU"/>
          </a:p>
        </p:txBody>
      </p:sp>
      <p:sp>
        <p:nvSpPr>
          <p:cNvPr id="5" name="Jegyzetek hely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hu-HU"/>
          </a:p>
        </p:txBody>
      </p:sp>
      <p:sp>
        <p:nvSpPr>
          <p:cNvPr id="6" name="Élőláb hely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hu-HU"/>
          </a:p>
        </p:txBody>
      </p:sp>
      <p:sp>
        <p:nvSpPr>
          <p:cNvPr id="7" name="Dia számának hely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AC0D3E-BD65-47E1-8141-3A0D2BF7F9C5}" type="slidenum">
              <a:rPr lang="hu-HU" smtClean="0"/>
              <a:t>‹#›</a:t>
            </a:fld>
            <a:endParaRPr lang="hu-HU"/>
          </a:p>
        </p:txBody>
      </p:sp>
    </p:spTree>
    <p:extLst>
      <p:ext uri="{BB962C8B-B14F-4D97-AF65-F5344CB8AC3E}">
        <p14:creationId xmlns:p14="http://schemas.microsoft.com/office/powerpoint/2010/main" val="1994155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ím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hu-HU" smtClean="0"/>
              <a:t>Alcím mintájának szerkesztése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ím és tartal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zakaszfejléc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 tartalomrész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Összehasonlít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Csak cí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Ü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Tartalomrész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 smtClean="0"/>
              <a:t>Kép beszúrásához kattintson az ikonra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ámakép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hu-HU" smtClean="0"/>
              <a:t>Kép beszúrásához kattintson az ikonra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ím és képaláírá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dézet képaláíráss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kárty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évkártya idéze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hu-HU" smtClean="0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gaz vagy ham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hu-HU" smtClean="0"/>
              <a:t>Mintaszöveg szerkesztése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hu-HU" smtClean="0"/>
              <a:t>Mintaszöveg szerkesztése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Cím és függőlege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Függőleges cím és szöve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432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hu-HU" smtClean="0"/>
              <a:t>Mintacím szerkesztése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hu-HU" smtClean="0"/>
              <a:t>Mintaszöveg szerkesztése</a:t>
            </a:r>
          </a:p>
          <a:p>
            <a:pPr lvl="1"/>
            <a:r>
              <a:rPr lang="hu-HU" smtClean="0"/>
              <a:t>Második szint</a:t>
            </a:r>
          </a:p>
          <a:p>
            <a:pPr lvl="2"/>
            <a:r>
              <a:rPr lang="hu-HU" smtClean="0"/>
              <a:t>Harmadik szint</a:t>
            </a:r>
          </a:p>
          <a:p>
            <a:pPr lvl="3"/>
            <a:r>
              <a:rPr lang="hu-HU" smtClean="0"/>
              <a:t>Negyedik szint</a:t>
            </a:r>
          </a:p>
          <a:p>
            <a:pPr lvl="4"/>
            <a:r>
              <a:rPr lang="hu-HU" smtClean="0"/>
              <a:t>Ötödik szint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  <p:sldLayoutId id="2147483673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=""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670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=""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579816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ím 4"/>
          <p:cNvSpPr>
            <a:spLocks noGrp="1"/>
          </p:cNvSpPr>
          <p:nvPr>
            <p:ph type="ctrTitle"/>
          </p:nvPr>
        </p:nvSpPr>
        <p:spPr>
          <a:xfrm>
            <a:off x="1976047" y="679683"/>
            <a:ext cx="8001000" cy="2971801"/>
          </a:xfrm>
        </p:spPr>
        <p:txBody>
          <a:bodyPr/>
          <a:lstStyle/>
          <a:p>
            <a:pPr algn="ctr"/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Operating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 Hotel </a:t>
            </a:r>
            <a:r>
              <a:rPr lang="hu-HU" b="1" dirty="0" err="1"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[BMIH400</a:t>
            </a:r>
            <a:r>
              <a:rPr lang="hu-HU" b="1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endParaRPr lang="hu-HU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Kép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1823" y="4347460"/>
            <a:ext cx="2443397" cy="2023360"/>
          </a:xfrm>
          <a:prstGeom prst="rect">
            <a:avLst/>
          </a:prstGeom>
        </p:spPr>
      </p:pic>
      <p:sp>
        <p:nvSpPr>
          <p:cNvPr id="7" name="AutoShape 2" descr="Leonardo Hotels"/>
          <p:cNvSpPr>
            <a:spLocks noGrp="1" noChangeAspect="1" noChangeArrowheads="1"/>
          </p:cNvSpPr>
          <p:nvPr>
            <p:ph type="subTitle" idx="1"/>
          </p:nvPr>
        </p:nvSpPr>
        <p:spPr bwMode="auto">
          <a:xfrm>
            <a:off x="2920427" y="3828877"/>
            <a:ext cx="6400800" cy="194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hu-HU" dirty="0" smtClean="0"/>
          </a:p>
          <a:p>
            <a:endParaRPr lang="hu-HU" dirty="0"/>
          </a:p>
          <a:p>
            <a:endParaRPr lang="hu-HU" dirty="0" smtClean="0"/>
          </a:p>
          <a:p>
            <a:endParaRPr lang="hu-HU" dirty="0"/>
          </a:p>
          <a:p>
            <a:endParaRPr lang="hu-HU" dirty="0" smtClean="0"/>
          </a:p>
          <a:p>
            <a:endParaRPr lang="hu-HU" dirty="0"/>
          </a:p>
        </p:txBody>
      </p:sp>
    </p:spTree>
    <p:extLst>
      <p:ext uri="{BB962C8B-B14F-4D97-AF65-F5344CB8AC3E}">
        <p14:creationId xmlns:p14="http://schemas.microsoft.com/office/powerpoint/2010/main" val="186186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hu-HU" sz="6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6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hu-HU" sz="6000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6000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hu-HU" sz="6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6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hu-HU" sz="6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6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hu-HU" sz="6000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6000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hu-HU" sz="6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60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hu-HU" sz="6000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artalom helye 2"/>
          <p:cNvSpPr>
            <a:spLocks noGrp="1"/>
          </p:cNvSpPr>
          <p:nvPr>
            <p:ph type="subTitle" idx="1"/>
          </p:nvPr>
        </p:nvSpPr>
        <p:spPr>
          <a:xfrm>
            <a:off x="684212" y="509667"/>
            <a:ext cx="10618372" cy="5281534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hu-HU" sz="8500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Basic </a:t>
            </a:r>
            <a:r>
              <a:rPr lang="hu-HU" sz="8500" b="1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hu-HU" sz="8500" b="1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500" b="1" dirty="0" err="1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endParaRPr lang="hu-HU" sz="8500" b="1" dirty="0" smtClean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hu-HU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hu-HU" b="1" dirty="0" smtClean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hu-HU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hu-HU" b="1" dirty="0" smtClean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hu-HU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hu-HU" b="1" dirty="0" smtClean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hu-HU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lnSpc>
                <a:spcPct val="90000"/>
              </a:lnSpc>
              <a:spcBef>
                <a:spcPts val="750"/>
              </a:spcBef>
              <a:buClr>
                <a:schemeClr val="lt1"/>
              </a:buClr>
              <a:buSzPts val="2100"/>
            </a:pPr>
            <a:r>
              <a:rPr lang="en-US" sz="3000" b="1" dirty="0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Name: Renata </a:t>
            </a:r>
            <a:r>
              <a:rPr lang="en-US" sz="3000" b="1" dirty="0" err="1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Kapus</a:t>
            </a:r>
            <a:r>
              <a:rPr lang="en-US" sz="3000" b="1" dirty="0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 </a:t>
            </a:r>
            <a:endParaRPr lang="en-US" sz="3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spcBef>
                <a:spcPts val="750"/>
              </a:spcBef>
              <a:buClr>
                <a:schemeClr val="lt1"/>
              </a:buClr>
              <a:buSzPts val="2100"/>
            </a:pPr>
            <a:r>
              <a:rPr lang="en-US" sz="3000" b="1" dirty="0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Student ID: 2226188</a:t>
            </a:r>
            <a:endParaRPr lang="en-US" sz="3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spcBef>
                <a:spcPts val="750"/>
              </a:spcBef>
              <a:buClr>
                <a:schemeClr val="lt1"/>
              </a:buClr>
              <a:buSzPts val="2100"/>
            </a:pPr>
            <a:r>
              <a:rPr lang="en-US" sz="3000" b="1" dirty="0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The module title: </a:t>
            </a:r>
            <a:r>
              <a:rPr lang="hu-HU" sz="3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Operating</a:t>
            </a:r>
            <a:r>
              <a:rPr lang="hu-HU" sz="3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 Hotel </a:t>
            </a:r>
            <a:r>
              <a:rPr lang="hu-HU" sz="3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Facilities</a:t>
            </a:r>
            <a:r>
              <a:rPr lang="hu-HU" sz="3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 </a:t>
            </a:r>
            <a:r>
              <a:rPr lang="en-US" sz="3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[BMIH400</a:t>
            </a:r>
            <a:r>
              <a:rPr lang="hu-HU" sz="3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US" sz="3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  <a:r>
              <a:rPr lang="en-US" sz="3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 </a:t>
            </a:r>
            <a:endParaRPr lang="en-US" sz="3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90000"/>
              </a:lnSpc>
              <a:spcBef>
                <a:spcPts val="750"/>
              </a:spcBef>
              <a:buClr>
                <a:schemeClr val="lt1"/>
              </a:buClr>
              <a:buSzPts val="2100"/>
            </a:pPr>
            <a:r>
              <a:rPr lang="en-US" sz="3000" b="1" dirty="0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Tutor name: </a:t>
            </a:r>
            <a:r>
              <a:rPr lang="hu-HU" sz="3000" b="1" dirty="0" err="1" smtClean="0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Natalie</a:t>
            </a:r>
            <a:r>
              <a:rPr lang="hu-HU" sz="3000" b="1" dirty="0" smtClean="0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  <a:r>
              <a:rPr lang="hu-HU" sz="3000" b="1" dirty="0" err="1" smtClean="0">
                <a:solidFill>
                  <a:schemeClr val="tx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Brailsford</a:t>
            </a:r>
            <a:endParaRPr lang="en-US" sz="3000" b="1" dirty="0">
              <a:solidFill>
                <a:schemeClr val="tx1"/>
              </a:solidFill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  <a:p>
            <a:pPr marL="0" indent="0">
              <a:buNone/>
            </a:pPr>
            <a:endParaRPr lang="hu-HU" b="1" dirty="0" smtClean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862" y="4410668"/>
            <a:ext cx="2444708" cy="2024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27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838201"/>
          </a:xfrm>
        </p:spPr>
        <p:txBody>
          <a:bodyPr/>
          <a:lstStyle/>
          <a:p>
            <a:pPr algn="just"/>
            <a:r>
              <a:rPr lang="hu-HU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r>
              <a:rPr lang="hu-HU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                </a:t>
            </a:r>
            <a:endParaRPr lang="hu-HU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Alcím 2"/>
          <p:cNvSpPr>
            <a:spLocks noGrp="1"/>
          </p:cNvSpPr>
          <p:nvPr>
            <p:ph type="subTitle" idx="1"/>
          </p:nvPr>
        </p:nvSpPr>
        <p:spPr>
          <a:xfrm>
            <a:off x="684212" y="1524001"/>
            <a:ext cx="9359198" cy="4267200"/>
          </a:xfrm>
        </p:spPr>
        <p:txBody>
          <a:bodyPr>
            <a:normAutofit fontScale="250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sz="4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endParaRPr lang="hu-HU" sz="112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housekeeper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  <a:endParaRPr lang="hu-HU" sz="112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endParaRPr lang="hu-HU" sz="112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effectiveness</a:t>
            </a:r>
            <a:endParaRPr lang="hu-HU" sz="112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Hotel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endParaRPr lang="hu-HU" sz="112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Necessary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endParaRPr lang="hu-HU" sz="112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housekeeper</a:t>
            </a:r>
            <a:r>
              <a:rPr lang="hu-HU" sz="11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uniform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11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hu-HU" sz="112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sz="4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sz="4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sz="4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dirty="0" err="1" smtClean="0"/>
              <a:t>Summary</a:t>
            </a:r>
            <a:endParaRPr lang="hu-HU" dirty="0"/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3213" y="255145"/>
            <a:ext cx="1693889" cy="1588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23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ím 8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hu-HU" dirty="0" smtClean="0"/>
              <a:t/>
            </a:r>
            <a:br>
              <a:rPr lang="hu-HU" dirty="0" smtClean="0"/>
            </a:br>
            <a:endParaRPr lang="hu-HU" dirty="0"/>
          </a:p>
        </p:txBody>
      </p:sp>
      <p:sp>
        <p:nvSpPr>
          <p:cNvPr id="13" name="Alcím 12"/>
          <p:cNvSpPr>
            <a:spLocks noGrp="1"/>
          </p:cNvSpPr>
          <p:nvPr>
            <p:ph type="subTitle" idx="1"/>
          </p:nvPr>
        </p:nvSpPr>
        <p:spPr>
          <a:xfrm>
            <a:off x="684211" y="494675"/>
            <a:ext cx="11128037" cy="5846164"/>
          </a:xfrm>
        </p:spPr>
        <p:txBody>
          <a:bodyPr>
            <a:normAutofit/>
          </a:bodyPr>
          <a:lstStyle/>
          <a:p>
            <a:r>
              <a:rPr lang="hu-HU" sz="3200" b="1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hu-HU" sz="32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sz="3200" b="1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hu-HU" sz="32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b="1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2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performance, </a:t>
            </a:r>
            <a:r>
              <a:rPr lang="hu-HU" sz="3200" b="1" u="sng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avoid</a:t>
            </a:r>
            <a:r>
              <a:rPr lang="hu-HU" sz="3200" b="1" u="sng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hu-HU" sz="3200" b="1" u="sng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b="1" u="sng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2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b="1" u="sng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mistakes</a:t>
            </a:r>
            <a:r>
              <a:rPr lang="hu-HU" sz="3200" b="1" u="sng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</a:p>
          <a:p>
            <a:endParaRPr lang="hu-HU" sz="3200" b="1" u="sng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Necessary</a:t>
            </a:r>
            <a:r>
              <a:rPr lang="hu-HU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main </a:t>
            </a:r>
            <a:r>
              <a:rPr lang="hu-HU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hu-HU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housekeeper</a:t>
            </a:r>
            <a:r>
              <a:rPr lang="hu-HU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</a:t>
            </a:r>
            <a:r>
              <a:rPr lang="hu-HU" sz="32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hu-HU" sz="32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Fluent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English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Employers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</a:t>
            </a:r>
            <a:r>
              <a:rPr lang="hu-HU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hu-HU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  <a:endParaRPr lang="hu-HU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Resume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</a:t>
            </a:r>
            <a:r>
              <a:rPr lang="hu-HU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hu-HU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hu-HU" sz="2000" dirty="0" smtClean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hu-HU" sz="2800" dirty="0" smtClean="0">
              <a:solidFill>
                <a:schemeClr val="tx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hu-HU" sz="2800" dirty="0">
              <a:solidFill>
                <a:schemeClr val="tx1"/>
              </a:solidFill>
            </a:endParaRPr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43213" y="255145"/>
            <a:ext cx="1693889" cy="1588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963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ím 4"/>
          <p:cNvSpPr>
            <a:spLocks noGrp="1"/>
          </p:cNvSpPr>
          <p:nvPr>
            <p:ph type="ctrTitle"/>
          </p:nvPr>
        </p:nvSpPr>
        <p:spPr>
          <a:xfrm>
            <a:off x="804133" y="483635"/>
            <a:ext cx="8001000" cy="2664299"/>
          </a:xfrm>
        </p:spPr>
        <p:txBody>
          <a:bodyPr>
            <a:noAutofit/>
          </a:bodyPr>
          <a:lstStyle/>
          <a:p>
            <a:r>
              <a:rPr lang="hu-HU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hotel </a:t>
            </a:r>
            <a:r>
              <a:rPr lang="hu-HU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  <a: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u-HU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hu-HU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hu-HU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lcím 5"/>
          <p:cNvSpPr>
            <a:spLocks noGrp="1"/>
          </p:cNvSpPr>
          <p:nvPr>
            <p:ph type="subTitle" idx="1"/>
          </p:nvPr>
        </p:nvSpPr>
        <p:spPr>
          <a:xfrm>
            <a:off x="684211" y="2263515"/>
            <a:ext cx="10423499" cy="4594485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Proper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Verbal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non-verbal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  <a:endParaRPr lang="hu-HU" sz="2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Comply with the customer's pace</a:t>
            </a:r>
            <a:r>
              <a:rPr lang="en-US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hu-HU" sz="2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cultures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space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(Borba, 2020)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Safety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Security</a:t>
            </a:r>
            <a:endParaRPr lang="hu-HU" sz="2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US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anitary</a:t>
            </a:r>
            <a:r>
              <a:rPr lang="en-US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clean </a:t>
            </a:r>
            <a:r>
              <a:rPr lang="en-US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hu-HU" sz="2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Comfortable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stay</a:t>
            </a:r>
            <a:endParaRPr lang="hu-HU" sz="2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Supplying</a:t>
            </a:r>
            <a:r>
              <a:rPr lang="hu-HU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facilities</a:t>
            </a:r>
            <a:endParaRPr lang="hu-HU" sz="2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Privacy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u-HU" sz="2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Hotelier</a:t>
            </a:r>
            <a:r>
              <a:rPr lang="hu-HU" sz="2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Life, 2021)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hu-HU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Kép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0307" y="208044"/>
            <a:ext cx="1694835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944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ím 4"/>
          <p:cNvSpPr>
            <a:spLocks noGrp="1"/>
          </p:cNvSpPr>
          <p:nvPr>
            <p:ph type="ctrTitle"/>
          </p:nvPr>
        </p:nvSpPr>
        <p:spPr>
          <a:xfrm>
            <a:off x="693867" y="640829"/>
            <a:ext cx="8001000" cy="1187971"/>
          </a:xfrm>
        </p:spPr>
        <p:txBody>
          <a:bodyPr>
            <a:normAutofit fontScale="90000"/>
          </a:bodyPr>
          <a:lstStyle/>
          <a:p>
            <a:r>
              <a:rPr lang="hu-HU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TO IMPROVE THE EFFECTIVENESS</a:t>
            </a:r>
            <a:endParaRPr lang="hu-HU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lcím 5"/>
          <p:cNvSpPr>
            <a:spLocks noGrp="1"/>
          </p:cNvSpPr>
          <p:nvPr>
            <p:ph type="subTitle" idx="1"/>
          </p:nvPr>
        </p:nvSpPr>
        <p:spPr>
          <a:xfrm>
            <a:off x="289132" y="2389822"/>
            <a:ext cx="10638697" cy="3846086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latest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  <a:endParaRPr lang="hu-HU" sz="3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more (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take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part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courses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Pay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guest’s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endParaRPr lang="hu-HU" sz="3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hu-HU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Establish</a:t>
            </a:r>
            <a:r>
              <a:rPr lang="hu-HU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predictability</a:t>
            </a:r>
            <a:r>
              <a:rPr lang="hu-HU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hu-HU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</a:t>
            </a:r>
            <a:endParaRPr lang="hu-HU" sz="3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staff communication </a:t>
            </a:r>
            <a:endParaRPr lang="hu-HU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a motivated and upbeat team </a:t>
            </a:r>
            <a:r>
              <a:rPr lang="en-US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atmosphere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u-HU" sz="3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Lacalle</a:t>
            </a:r>
            <a:r>
              <a:rPr lang="hu-HU" sz="3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2023)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hu-HU" dirty="0"/>
          </a:p>
        </p:txBody>
      </p:sp>
      <p:pic>
        <p:nvPicPr>
          <p:cNvPr id="7" name="Kép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0327" y="387926"/>
            <a:ext cx="1694835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060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ím 4"/>
          <p:cNvSpPr>
            <a:spLocks noGrp="1"/>
          </p:cNvSpPr>
          <p:nvPr>
            <p:ph type="ctrTitle"/>
          </p:nvPr>
        </p:nvSpPr>
        <p:spPr>
          <a:xfrm>
            <a:off x="879084" y="342956"/>
            <a:ext cx="8001000" cy="1770657"/>
          </a:xfrm>
        </p:spPr>
        <p:txBody>
          <a:bodyPr>
            <a:normAutofit/>
          </a:bodyPr>
          <a:lstStyle/>
          <a:p>
            <a:r>
              <a:rPr lang="hu-HU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of hotel </a:t>
            </a:r>
            <a:r>
              <a:rPr lang="hu-HU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  <a: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hu-HU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hu-HU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lcím 5"/>
          <p:cNvSpPr>
            <a:spLocks noGrp="1"/>
          </p:cNvSpPr>
          <p:nvPr>
            <p:ph type="subTitle" idx="1"/>
          </p:nvPr>
        </p:nvSpPr>
        <p:spPr>
          <a:xfrm>
            <a:off x="879083" y="2368446"/>
            <a:ext cx="9316253" cy="3987383"/>
          </a:xfrm>
        </p:spPr>
        <p:txBody>
          <a:bodyPr>
            <a:normAutofit fontScale="25000" lnSpcReduction="20000"/>
          </a:bodyPr>
          <a:lstStyle/>
          <a:p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detailed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housekeeper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hu-HU" sz="9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sz="9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usting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highest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surfaces</a:t>
            </a:r>
            <a:endParaRPr lang="hu-HU" sz="9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Checking there is no crack on the walls 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lang="en-GB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ceiling</a:t>
            </a:r>
            <a:endParaRPr lang="hu-HU" sz="9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 the bed linen and making the </a:t>
            </a:r>
            <a:r>
              <a:rPr lang="en-GB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</a:t>
            </a:r>
            <a:endParaRPr lang="hu-HU" sz="9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Taking </a:t>
            </a:r>
            <a:r>
              <a:rPr lang="en-GB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 the </a:t>
            </a:r>
            <a:r>
              <a:rPr lang="en-GB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trash</a:t>
            </a:r>
            <a:endParaRPr lang="hu-HU" sz="9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r>
              <a:rPr lang="en-GB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Vacuuming </a:t>
            </a:r>
            <a:r>
              <a:rPr lang="en-GB" sz="9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floor, </a:t>
            </a:r>
            <a:r>
              <a:rPr lang="en-GB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carpet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96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WebstaurantStore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  <a:r>
              <a:rPr lang="hu-HU" sz="96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hu-HU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9600" dirty="0" smtClean="0">
                <a:latin typeface="Arial" panose="020B0604020202020204" pitchFamily="34" charset="0"/>
                <a:cs typeface="Arial" panose="020B0604020202020204" pitchFamily="34" charset="0"/>
              </a:rPr>
              <a:t>      </a:t>
            </a:r>
            <a:endParaRPr lang="hu-HU" sz="9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dirty="0"/>
          </a:p>
        </p:txBody>
      </p:sp>
      <p:pic>
        <p:nvPicPr>
          <p:cNvPr id="7" name="Kép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5336" y="342956"/>
            <a:ext cx="1694835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794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ím 4"/>
          <p:cNvSpPr>
            <a:spLocks noGrp="1"/>
          </p:cNvSpPr>
          <p:nvPr>
            <p:ph type="ctrTitle"/>
          </p:nvPr>
        </p:nvSpPr>
        <p:spPr>
          <a:xfrm>
            <a:off x="1300548" y="48831"/>
            <a:ext cx="8001000" cy="1075431"/>
          </a:xfrm>
        </p:spPr>
        <p:txBody>
          <a:bodyPr>
            <a:normAutofit/>
          </a:bodyPr>
          <a:lstStyle/>
          <a:p>
            <a:r>
              <a:rPr lang="hu-HU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Necessary</a:t>
            </a:r>
            <a:r>
              <a:rPr lang="hu-HU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r>
              <a:rPr lang="hu-HU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&amp; </a:t>
            </a:r>
            <a:r>
              <a:rPr lang="hu-HU" sz="36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endParaRPr lang="hu-HU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Alcím 5"/>
          <p:cNvSpPr>
            <a:spLocks noGrp="1"/>
          </p:cNvSpPr>
          <p:nvPr>
            <p:ph type="subTitle" idx="1"/>
          </p:nvPr>
        </p:nvSpPr>
        <p:spPr>
          <a:xfrm>
            <a:off x="0" y="1364106"/>
            <a:ext cx="11497456" cy="5321508"/>
          </a:xfrm>
        </p:spPr>
        <p:txBody>
          <a:bodyPr>
            <a:normAutofit fontScale="25000" lnSpcReduction="20000"/>
          </a:bodyPr>
          <a:lstStyle/>
          <a:p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Manual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brush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dustbin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mops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dusting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cloths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etc.</a:t>
            </a:r>
          </a:p>
          <a:p>
            <a:endParaRPr lang="hu-HU" sz="8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Electric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vacuum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cleaner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steam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mop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etc.</a:t>
            </a:r>
          </a:p>
          <a:p>
            <a:endParaRPr lang="hu-HU" sz="8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Chemicals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toilet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cleaner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carpet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cleaner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floor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hu-HU" sz="80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cleaners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etc. (</a:t>
            </a:r>
            <a:r>
              <a:rPr lang="hu-HU" sz="8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Polo &amp; </a:t>
            </a:r>
            <a:r>
              <a:rPr lang="hu-HU" sz="80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Tweed, 2018)</a:t>
            </a:r>
          </a:p>
          <a:p>
            <a:endParaRPr lang="hu-HU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hu-HU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r>
              <a:rPr lang="hu-HU" sz="6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</a:t>
            </a:r>
            <a:r>
              <a:rPr lang="hu-HU" sz="6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</a:t>
            </a:r>
            <a:r>
              <a:rPr lang="hu-HU" sz="6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1. </a:t>
            </a:r>
            <a:r>
              <a:rPr lang="hu-HU" sz="6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</a:t>
            </a:r>
            <a:r>
              <a:rPr lang="hu-HU" sz="6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(2020)  </a:t>
            </a:r>
          </a:p>
          <a:p>
            <a:r>
              <a:rPr lang="hu-HU" sz="6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</a:t>
            </a:r>
            <a:endParaRPr lang="hu-HU" dirty="0"/>
          </a:p>
        </p:txBody>
      </p:sp>
      <p:pic>
        <p:nvPicPr>
          <p:cNvPr id="7" name="Kép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165" y="48831"/>
            <a:ext cx="1694835" cy="1585097"/>
          </a:xfrm>
          <a:prstGeom prst="rect">
            <a:avLst/>
          </a:prstGeom>
        </p:spPr>
      </p:pic>
      <p:pic>
        <p:nvPicPr>
          <p:cNvPr id="9" name="Kép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80" y="1783831"/>
            <a:ext cx="6430781" cy="4257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221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4187083" y="5711252"/>
            <a:ext cx="4607316" cy="1304145"/>
          </a:xfrm>
        </p:spPr>
        <p:txBody>
          <a:bodyPr>
            <a:normAutofit/>
          </a:bodyPr>
          <a:lstStyle/>
          <a:p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Figure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2.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maintenance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adapted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weebly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, no </a:t>
            </a:r>
            <a:r>
              <a:rPr lang="hu-HU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hu-HU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hu-HU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Tartalom helye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19920"/>
            <a:ext cx="10672996" cy="5591332"/>
          </a:xfrm>
          <a:prstGeom prst="rect">
            <a:avLst/>
          </a:prstGeom>
        </p:spPr>
      </p:pic>
      <p:pic>
        <p:nvPicPr>
          <p:cNvPr id="7" name="Kép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7165" y="0"/>
            <a:ext cx="1694835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3244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384407" y="0"/>
            <a:ext cx="10618373" cy="1095294"/>
          </a:xfrm>
        </p:spPr>
        <p:txBody>
          <a:bodyPr>
            <a:normAutofit/>
          </a:bodyPr>
          <a:lstStyle/>
          <a:p>
            <a:r>
              <a:rPr lang="hu-H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hu-H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wear</a:t>
            </a:r>
            <a:r>
              <a:rPr lang="hu-H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housekeeper</a:t>
            </a:r>
            <a:r>
              <a:rPr lang="hu-HU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uniform:</a:t>
            </a:r>
            <a:endParaRPr lang="hu-HU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384407" y="1588958"/>
            <a:ext cx="11202990" cy="4450413"/>
          </a:xfrm>
        </p:spPr>
        <p:txBody>
          <a:bodyPr/>
          <a:lstStyle/>
          <a:p>
            <a:r>
              <a:rPr lang="hu-HU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hu-HU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r>
              <a:rPr lang="hu-HU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wearing</a:t>
            </a:r>
            <a:r>
              <a:rPr lang="hu-HU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uniform </a:t>
            </a:r>
            <a:r>
              <a:rPr lang="hu-HU" sz="2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hu-HU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hotel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Appearance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impression</a:t>
            </a:r>
            <a:endParaRPr lang="hu-HU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Protecting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</a:t>
            </a:r>
            <a:endParaRPr lang="hu-HU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Feel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convenient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</a:t>
            </a:r>
            <a:endParaRPr lang="hu-HU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Made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from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hu-HU" sz="2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Dean</a:t>
            </a:r>
            <a:r>
              <a:rPr lang="hu-HU" sz="2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,2022</a:t>
            </a:r>
            <a:r>
              <a:rPr lang="hu-HU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endParaRPr lang="hu-HU" sz="2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dirty="0" smtClean="0"/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165" y="3861"/>
            <a:ext cx="1694835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47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>
          <a:xfrm>
            <a:off x="504329" y="179881"/>
            <a:ext cx="11173009" cy="944381"/>
          </a:xfrm>
        </p:spPr>
        <p:txBody>
          <a:bodyPr>
            <a:normAutofit/>
          </a:bodyPr>
          <a:lstStyle/>
          <a:p>
            <a:r>
              <a:rPr lang="hu-HU" sz="4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hu-HU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zöveg helye 2"/>
          <p:cNvSpPr>
            <a:spLocks noGrp="1"/>
          </p:cNvSpPr>
          <p:nvPr>
            <p:ph type="body" idx="1"/>
          </p:nvPr>
        </p:nvSpPr>
        <p:spPr>
          <a:xfrm>
            <a:off x="684213" y="1304143"/>
            <a:ext cx="11113046" cy="5351490"/>
          </a:xfrm>
        </p:spPr>
        <p:txBody>
          <a:bodyPr>
            <a:normAutofit fontScale="70000" lnSpcReduction="20000"/>
          </a:bodyPr>
          <a:lstStyle/>
          <a:p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sum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</a:t>
            </a:r>
            <a:endParaRPr lang="hu-HU" sz="3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basic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requirements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hu-HU" sz="3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vital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457200" indent="-457200">
              <a:buFont typeface="+mj-lt"/>
              <a:buAutoNum type="arabicPeriod"/>
            </a:pP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standards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marL="457200" indent="-457200">
              <a:buFont typeface="+mj-lt"/>
              <a:buAutoNum type="arabicPeriod"/>
            </a:pPr>
            <a:r>
              <a:rPr lang="hu-HU" sz="3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lang="hu-HU" sz="3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  <a:r>
              <a:rPr lang="hu-HU" sz="3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r>
              <a:rPr lang="hu-HU" sz="3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sz="3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r>
              <a:rPr lang="hu-HU" sz="3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properly</a:t>
            </a:r>
            <a:endParaRPr lang="hu-HU" sz="3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hu-HU" sz="3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wear</a:t>
            </a:r>
            <a:r>
              <a:rPr lang="hu-HU" sz="3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3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uniform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properly</a:t>
            </a:r>
            <a:endParaRPr lang="hu-HU" sz="3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willing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yourself</a:t>
            </a:r>
            <a:r>
              <a:rPr lang="hu-HU" sz="38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38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constantly</a:t>
            </a:r>
            <a:endParaRPr lang="hu-HU" sz="38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hu-HU" sz="2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hu-HU" sz="2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</a:t>
            </a:r>
            <a:r>
              <a:rPr lang="hu-HU" sz="4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</a:t>
            </a:r>
            <a:r>
              <a:rPr lang="hu-HU" sz="4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2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  <a:r>
              <a:rPr lang="hu-HU" sz="4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?? </a:t>
            </a:r>
          </a:p>
          <a:p>
            <a:endParaRPr lang="hu-HU" dirty="0"/>
          </a:p>
        </p:txBody>
      </p:sp>
      <p:pic>
        <p:nvPicPr>
          <p:cNvPr id="4" name="Kép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165" y="0"/>
            <a:ext cx="1694835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31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ím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hu-HU" sz="3200" b="1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hu-HU" sz="3600" b="1" u="sng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3600" b="1" u="sng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hu-HU" sz="3600" b="1" u="sng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3600" b="1" u="sng" dirty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hu-HU" sz="2800" dirty="0" smtClean="0">
                <a:solidFill>
                  <a:schemeClr val="bg2"/>
                </a:solidFill>
              </a:rPr>
              <a:t/>
            </a:r>
            <a:br>
              <a:rPr lang="hu-HU" sz="2800" dirty="0" smtClean="0">
                <a:solidFill>
                  <a:schemeClr val="bg2"/>
                </a:solidFill>
              </a:rPr>
            </a:br>
            <a:r>
              <a:rPr lang="hu-HU" sz="3600" b="1" u="sng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hu-HU" sz="3600" b="1" u="sng" dirty="0" smtClean="0">
                <a:solidFill>
                  <a:schemeClr val="bg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hu-HU" sz="3600" b="1" u="sng" dirty="0">
              <a:solidFill>
                <a:schemeClr val="bg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Szöveg helye 5"/>
          <p:cNvSpPr>
            <a:spLocks noGrp="1"/>
          </p:cNvSpPr>
          <p:nvPr>
            <p:ph type="body" idx="1"/>
          </p:nvPr>
        </p:nvSpPr>
        <p:spPr>
          <a:xfrm>
            <a:off x="684213" y="673961"/>
            <a:ext cx="10988498" cy="5896172"/>
          </a:xfrm>
        </p:spPr>
        <p:txBody>
          <a:bodyPr>
            <a:normAutofit fontScale="25000" lnSpcReduction="20000"/>
          </a:bodyPr>
          <a:lstStyle/>
          <a:p>
            <a:pPr algn="just"/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Borba, L. (2020)’ The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Five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Exceptional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Service’,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Entrepreneurs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Handbook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10 December. 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https://entrepreneurshandbook.co/the-five-principles-of-exceptional-service-b972517db1e4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hu-HU" sz="6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Dean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P ( 2022) '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included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Proper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Housekeeping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Uniform?’ 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Seasons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Uniforms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29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April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https://www.allseasonsuniforms.com/blog/what-should-be-included-in-a-proper-housekeeping-uniform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Hotelier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Life (2021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Basic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Hotel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Housekeeping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https://www.hotelierlife.com/basic-principles-of-cleaning-in-the-hotel-housekeeping-department/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hu-HU" sz="6400" i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(2020) </a:t>
            </a:r>
            <a:r>
              <a:rPr lang="en-US" sz="6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 safe housekeeping practices hospitality brands should </a:t>
            </a:r>
            <a:r>
              <a:rPr lang="en-US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https://www.rubbermaidcommercial.com.au/blog/hospitality/7-safe-housekeeping-practices-hospitality-brands-should-follow/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Lacalle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E. (2023) '</a:t>
            </a:r>
            <a:r>
              <a:rPr lang="en-US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improve the housekeeping department to increase productivity</a:t>
            </a:r>
            <a:r>
              <a:rPr lang="en-US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Mews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14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March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https://www.mews.com/en/blog/how-to-improve-your-housekeeping-department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Polo &amp; Tweed  (2018) </a:t>
            </a:r>
            <a:r>
              <a:rPr lang="en-US" sz="6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Housekeeping Tools &amp; Equipment: A Must-Have </a:t>
            </a:r>
            <a:r>
              <a:rPr lang="en-US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https://poloandtweed.com/blog/housekeeping-tools-products-a-must-have-list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hu-HU" sz="6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Employers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(2023) </a:t>
            </a:r>
            <a:r>
              <a:rPr lang="hu-HU" sz="64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Housekeeper</a:t>
            </a:r>
            <a:r>
              <a:rPr lang="hu-HU" sz="6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Job </a:t>
            </a:r>
            <a:r>
              <a:rPr lang="hu-HU" sz="64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Description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https://resources.workable.com/housekeeper-job-description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hu-HU" sz="6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Resume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(2023) </a:t>
            </a:r>
            <a:r>
              <a:rPr lang="en-US" sz="6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12 Housekeeper Skills: Definition and </a:t>
            </a:r>
            <a:r>
              <a:rPr lang="en-US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https://resumecat.com/career/housekeeper/skills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hu-HU" sz="64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Weebly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(no </a:t>
            </a:r>
            <a:r>
              <a:rPr lang="hu-HU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)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hu-HU" sz="64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aintenance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Cleaning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Tools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hu-HU" sz="6400" i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</a:t>
            </a:r>
            <a:r>
              <a:rPr lang="hu-HU" sz="6400" i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https://gltnhs-tle.weebly.com/lesson-15.html (Accessed: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November</a:t>
            </a:r>
            <a:r>
              <a:rPr lang="en-US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202</a:t>
            </a:r>
            <a:r>
              <a:rPr lang="hu-HU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r>
              <a:rPr lang="hu-HU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64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6400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WebstaurantStore</a:t>
            </a:r>
            <a:r>
              <a:rPr lang="en-GB" sz="6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(2021) </a:t>
            </a:r>
            <a:r>
              <a:rPr lang="en-GB" sz="6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Housekeeping Checklist.</a:t>
            </a:r>
            <a:r>
              <a:rPr lang="en-GB" sz="6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Available at: https://www.webstaurantstore.com/article/502/housekeeping-checklist.html (Accessed: 06 November </a:t>
            </a: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2023</a:t>
            </a:r>
            <a:r>
              <a:rPr lang="en-GB" sz="72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hu-HU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églalap 6"/>
          <p:cNvSpPr/>
          <p:nvPr/>
        </p:nvSpPr>
        <p:spPr>
          <a:xfrm>
            <a:off x="3108330" y="27629"/>
            <a:ext cx="523804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hu-HU" sz="3600" b="1" u="sng" dirty="0" err="1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r>
              <a:rPr lang="hu-HU" sz="3600" b="1" u="sng" dirty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List</a:t>
            </a:r>
            <a:endParaRPr lang="hu-HU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Kép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2780" y="117850"/>
            <a:ext cx="1189220" cy="11122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719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ím 3"/>
          <p:cNvSpPr>
            <a:spLocks noGrp="1"/>
          </p:cNvSpPr>
          <p:nvPr>
            <p:ph type="title"/>
          </p:nvPr>
        </p:nvSpPr>
        <p:spPr>
          <a:xfrm>
            <a:off x="684212" y="925690"/>
            <a:ext cx="11507788" cy="5068710"/>
          </a:xfrm>
        </p:spPr>
        <p:txBody>
          <a:bodyPr>
            <a:normAutofit/>
          </a:bodyPr>
          <a:lstStyle/>
          <a:p>
            <a:pPr algn="ctr"/>
            <a:r>
              <a:rPr lang="hu-HU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Thank</a:t>
            </a:r>
            <a:r>
              <a:rPr lang="hu-HU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hu-HU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hu-HU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hu-HU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hu-HU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attention</a:t>
            </a:r>
            <a:r>
              <a:rPr lang="hu-HU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! </a:t>
            </a:r>
            <a:endParaRPr lang="hu-HU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Kép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0688" y="4409303"/>
            <a:ext cx="1694835" cy="1585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409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zelet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-té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820</TotalTime>
  <Words>687</Words>
  <Application>Microsoft Office PowerPoint</Application>
  <PresentationFormat>Szélesvásznú</PresentationFormat>
  <Paragraphs>135</Paragraphs>
  <Slides>13</Slides>
  <Notes>0</Notes>
  <HiddenSlides>0</HiddenSlides>
  <MMClips>0</MMClips>
  <ScaleCrop>false</ScaleCrop>
  <HeadingPairs>
    <vt:vector size="6" baseType="variant">
      <vt:variant>
        <vt:lpstr>Használt betűtípusok</vt:lpstr>
      </vt:variant>
      <vt:variant>
        <vt:i4>4</vt:i4>
      </vt:variant>
      <vt:variant>
        <vt:lpstr>Téma</vt:lpstr>
      </vt:variant>
      <vt:variant>
        <vt:i4>3</vt:i4>
      </vt:variant>
      <vt:variant>
        <vt:lpstr>Diacímek</vt:lpstr>
      </vt:variant>
      <vt:variant>
        <vt:i4>13</vt:i4>
      </vt:variant>
    </vt:vector>
  </HeadingPairs>
  <TitlesOfParts>
    <vt:vector size="20" baseType="lpstr">
      <vt:lpstr>Arial</vt:lpstr>
      <vt:lpstr>Calibri</vt:lpstr>
      <vt:lpstr>Century Gothic</vt:lpstr>
      <vt:lpstr>Wingdings 3</vt:lpstr>
      <vt:lpstr>Szelet</vt:lpstr>
      <vt:lpstr>Holding PAge</vt:lpstr>
      <vt:lpstr>1_Title Slide 1</vt:lpstr>
      <vt:lpstr>Operating Hotel Facilities [BMIH4006]</vt:lpstr>
      <vt:lpstr>      </vt:lpstr>
      <vt:lpstr>Contents:                </vt:lpstr>
      <vt:lpstr> </vt:lpstr>
      <vt:lpstr>Principles of employee engagement in hotel industry:  </vt:lpstr>
      <vt:lpstr>HOW TO IMPROVE THE EFFECTIVENESS</vt:lpstr>
      <vt:lpstr>Examples of hotel industry practice </vt:lpstr>
      <vt:lpstr>Necessary tools &amp; equipment</vt:lpstr>
      <vt:lpstr>Figure 2. Use and maintenance of cleaning tools/ equipment ( adapted from weebly, no date) </vt:lpstr>
      <vt:lpstr>How to wear housekeeper uniform:</vt:lpstr>
      <vt:lpstr>Conclusion</vt:lpstr>
      <vt:lpstr>        </vt:lpstr>
      <vt:lpstr>Thank you for your attention!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bemutató</dc:title>
  <dc:creator>Microsoft-fiók</dc:creator>
  <cp:lastModifiedBy>Microsoft-fiók</cp:lastModifiedBy>
  <cp:revision>71</cp:revision>
  <dcterms:created xsi:type="dcterms:W3CDTF">2023-11-11T14:48:55Z</dcterms:created>
  <dcterms:modified xsi:type="dcterms:W3CDTF">2023-11-12T17:38:26Z</dcterms:modified>
</cp:coreProperties>
</file>