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handoutMasterIdLst>
    <p:handoutMasterId r:id="rId25"/>
  </p:handoutMasterIdLst>
  <p:sldIdLst>
    <p:sldId id="256" r:id="rId5"/>
    <p:sldId id="292" r:id="rId6"/>
    <p:sldId id="348" r:id="rId7"/>
    <p:sldId id="406" r:id="rId8"/>
    <p:sldId id="404" r:id="rId9"/>
    <p:sldId id="405" r:id="rId10"/>
    <p:sldId id="407" r:id="rId11"/>
    <p:sldId id="408" r:id="rId12"/>
    <p:sldId id="409" r:id="rId13"/>
    <p:sldId id="410" r:id="rId14"/>
    <p:sldId id="411" r:id="rId15"/>
    <p:sldId id="412" r:id="rId16"/>
    <p:sldId id="296" r:id="rId17"/>
    <p:sldId id="297" r:id="rId18"/>
    <p:sldId id="413" r:id="rId19"/>
    <p:sldId id="414" r:id="rId20"/>
    <p:sldId id="275" r:id="rId21"/>
    <p:sldId id="291" r:id="rId22"/>
    <p:sldId id="415"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70307" autoAdjust="0"/>
  </p:normalViewPr>
  <p:slideViewPr>
    <p:cSldViewPr>
      <p:cViewPr varScale="1">
        <p:scale>
          <a:sx n="89" d="100"/>
          <a:sy n="89" d="100"/>
        </p:scale>
        <p:origin x="2220"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23/07/2022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pPr/>
              <a:t>7/23/2022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pPr/>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QoI67VeE3ds"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through the task with the students and remind them all to access the full assignment brief to ensure they all understand all aspects of task 3.  Explain that you will be introducing the several reflective cycles including the Gibbs Reflective Cycle today and you will be highlighting the how this can inform the Personal Development Plan (PDP). </a:t>
            </a:r>
          </a:p>
        </p:txBody>
      </p:sp>
      <p:sp>
        <p:nvSpPr>
          <p:cNvPr id="4" name="Slide Number Placeholder 3"/>
          <p:cNvSpPr>
            <a:spLocks noGrp="1"/>
          </p:cNvSpPr>
          <p:nvPr>
            <p:ph type="sldNum" sz="quarter" idx="5"/>
          </p:nvPr>
        </p:nvSpPr>
        <p:spPr/>
        <p:txBody>
          <a:bodyPr/>
          <a:lstStyle/>
          <a:p>
            <a:fld id="{6936E1E2-17D2-5E4C-B96D-EEDAC0EF77DB}" type="slidenum">
              <a:rPr lang="en-US" smtClean="0"/>
              <a:pPr/>
              <a:t>4</a:t>
            </a:fld>
            <a:endParaRPr lang="en-US"/>
          </a:p>
        </p:txBody>
      </p:sp>
    </p:spTree>
    <p:extLst>
      <p:ext uri="{BB962C8B-B14F-4D97-AF65-F5344CB8AC3E}">
        <p14:creationId xmlns:p14="http://schemas.microsoft.com/office/powerpoint/2010/main" val="37085209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has hyperlink to video </a:t>
            </a:r>
            <a:r>
              <a:rPr lang="en-GB" dirty="0">
                <a:hlinkClick r:id="rId3"/>
              </a:rPr>
              <a:t>https://www.youtube.com/watch?v=QoI67VeE3ds</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5</a:t>
            </a:fld>
            <a:endParaRPr lang="en-US"/>
          </a:p>
        </p:txBody>
      </p:sp>
    </p:spTree>
    <p:extLst>
      <p:ext uri="{BB962C8B-B14F-4D97-AF65-F5344CB8AC3E}">
        <p14:creationId xmlns:p14="http://schemas.microsoft.com/office/powerpoint/2010/main" val="9589997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7</a:t>
            </a:fld>
            <a:endParaRPr lang="en-US"/>
          </a:p>
        </p:txBody>
      </p:sp>
    </p:spTree>
    <p:extLst>
      <p:ext uri="{BB962C8B-B14F-4D97-AF65-F5344CB8AC3E}">
        <p14:creationId xmlns:p14="http://schemas.microsoft.com/office/powerpoint/2010/main" val="23955025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these three models will be explored in turn and then the Gibbs Reflective cycle will be introduced. </a:t>
            </a:r>
          </a:p>
        </p:txBody>
      </p:sp>
      <p:sp>
        <p:nvSpPr>
          <p:cNvPr id="4" name="Slide Number Placeholder 3"/>
          <p:cNvSpPr>
            <a:spLocks noGrp="1"/>
          </p:cNvSpPr>
          <p:nvPr>
            <p:ph type="sldNum" sz="quarter" idx="5"/>
          </p:nvPr>
        </p:nvSpPr>
        <p:spPr/>
        <p:txBody>
          <a:bodyPr/>
          <a:lstStyle/>
          <a:p>
            <a:fld id="{6936E1E2-17D2-5E4C-B96D-EEDAC0EF77DB}" type="slidenum">
              <a:rPr lang="en-US" smtClean="0"/>
              <a:pPr/>
              <a:t>8</a:t>
            </a:fld>
            <a:endParaRPr lang="en-US"/>
          </a:p>
        </p:txBody>
      </p:sp>
    </p:spTree>
    <p:extLst>
      <p:ext uri="{BB962C8B-B14F-4D97-AF65-F5344CB8AC3E}">
        <p14:creationId xmlns:p14="http://schemas.microsoft.com/office/powerpoint/2010/main" val="4575294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Experience – This can be anything that has happened recently that you feel has some significance. It could also be somethings from the past that has come to your attention more recently. </a:t>
            </a:r>
          </a:p>
          <a:p>
            <a:endParaRPr lang="en-GB" dirty="0"/>
          </a:p>
          <a:p>
            <a:r>
              <a:rPr lang="en-GB" dirty="0"/>
              <a:t>Reflection – this takes place afterwards and the reflective processes are how we learn from the experience. Reflection can also involve thinking about how we might respond in the future, and as we progress it can also happen during an experience. </a:t>
            </a:r>
          </a:p>
          <a:p>
            <a:endParaRPr lang="en-GB" dirty="0"/>
          </a:p>
          <a:p>
            <a:r>
              <a:rPr lang="en-GB" dirty="0"/>
              <a:t>Action – this follows the learning and is concerned with the action we than take after the experience, as our new perspectives then feed into the next experience. </a:t>
            </a:r>
          </a:p>
          <a:p>
            <a:endParaRPr lang="en-GB" dirty="0"/>
          </a:p>
          <a:p>
            <a:r>
              <a:rPr lang="en-GB" dirty="0" err="1"/>
              <a:t>Bassot</a:t>
            </a:r>
            <a:r>
              <a:rPr lang="en-GB" dirty="0"/>
              <a:t> (2020, p30)  </a:t>
            </a:r>
          </a:p>
        </p:txBody>
      </p:sp>
      <p:sp>
        <p:nvSpPr>
          <p:cNvPr id="4" name="Slide Number Placeholder 3"/>
          <p:cNvSpPr>
            <a:spLocks noGrp="1"/>
          </p:cNvSpPr>
          <p:nvPr>
            <p:ph type="sldNum" sz="quarter" idx="5"/>
          </p:nvPr>
        </p:nvSpPr>
        <p:spPr/>
        <p:txBody>
          <a:bodyPr/>
          <a:lstStyle/>
          <a:p>
            <a:fld id="{6936E1E2-17D2-5E4C-B96D-EEDAC0EF77DB}" type="slidenum">
              <a:rPr lang="en-US" smtClean="0"/>
              <a:pPr/>
              <a:t>9</a:t>
            </a:fld>
            <a:endParaRPr lang="en-US"/>
          </a:p>
        </p:txBody>
      </p:sp>
    </p:spTree>
    <p:extLst>
      <p:ext uri="{BB962C8B-B14F-4D97-AF65-F5344CB8AC3E}">
        <p14:creationId xmlns:p14="http://schemas.microsoft.com/office/powerpoint/2010/main" val="35539299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Step 1 encourages you to write a description of an event that has happened in your professional practice. </a:t>
            </a:r>
          </a:p>
          <a:p>
            <a:endParaRPr lang="en-GB" dirty="0"/>
          </a:p>
          <a:p>
            <a:r>
              <a:rPr lang="en-GB" dirty="0"/>
              <a:t>So what? Step 2 involves carrying out an analysis of the event by reflecting on selected aspects of it. </a:t>
            </a:r>
          </a:p>
          <a:p>
            <a:endParaRPr lang="en-GB" dirty="0"/>
          </a:p>
          <a:p>
            <a:r>
              <a:rPr lang="en-GB" dirty="0"/>
              <a:t>Now what? Step 3 asks you to devise a number of proposed actions following the experience and in the light of what you have learned. </a:t>
            </a:r>
          </a:p>
          <a:p>
            <a:endParaRPr lang="en-GB" dirty="0"/>
          </a:p>
          <a:p>
            <a:r>
              <a:rPr lang="en-GB" dirty="0"/>
              <a:t>The ERA and Driscoll models are simple and easy to use but can lack depth for more complex experiences. </a:t>
            </a:r>
          </a:p>
        </p:txBody>
      </p:sp>
      <p:sp>
        <p:nvSpPr>
          <p:cNvPr id="4" name="Slide Number Placeholder 3"/>
          <p:cNvSpPr>
            <a:spLocks noGrp="1"/>
          </p:cNvSpPr>
          <p:nvPr>
            <p:ph type="sldNum" sz="quarter" idx="5"/>
          </p:nvPr>
        </p:nvSpPr>
        <p:spPr/>
        <p:txBody>
          <a:bodyPr/>
          <a:lstStyle/>
          <a:p>
            <a:fld id="{6936E1E2-17D2-5E4C-B96D-EEDAC0EF77DB}" type="slidenum">
              <a:rPr lang="en-US" smtClean="0"/>
              <a:pPr/>
              <a:t>10</a:t>
            </a:fld>
            <a:endParaRPr lang="en-US"/>
          </a:p>
        </p:txBody>
      </p:sp>
    </p:spTree>
    <p:extLst>
      <p:ext uri="{BB962C8B-B14F-4D97-AF65-F5344CB8AC3E}">
        <p14:creationId xmlns:p14="http://schemas.microsoft.com/office/powerpoint/2010/main" val="40569550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Concrete experience – doing/having an experience. </a:t>
            </a:r>
          </a:p>
          <a:p>
            <a:r>
              <a:rPr lang="en-GB" dirty="0"/>
              <a:t>Reflective observation – reviewing/reflecting on the experience</a:t>
            </a:r>
          </a:p>
          <a:p>
            <a:r>
              <a:rPr lang="en-GB" dirty="0"/>
              <a:t>Abstract conceptualisation – concluding/learning from the experience</a:t>
            </a:r>
          </a:p>
          <a:p>
            <a:r>
              <a:rPr lang="en-GB" dirty="0"/>
              <a:t>Active experimentation – planning/trying out what you have learned. </a:t>
            </a:r>
          </a:p>
          <a:p>
            <a:endParaRPr lang="en-GB" dirty="0"/>
          </a:p>
          <a:p>
            <a:r>
              <a:rPr lang="en-GB" dirty="0"/>
              <a:t>Kolb argues that this cycle often starts with a concrete experience that is reviewed through reflective observation. This is followed by abstract conceptualisation, where new thoughts and ideas emerge, which are then tried out in active experimentation, ready for the next relevant experience. All of this may happen in a matter of moments, or over days, weeks or months, depending on the experience. </a:t>
            </a:r>
          </a:p>
        </p:txBody>
      </p:sp>
      <p:sp>
        <p:nvSpPr>
          <p:cNvPr id="4" name="Slide Number Placeholder 3"/>
          <p:cNvSpPr>
            <a:spLocks noGrp="1"/>
          </p:cNvSpPr>
          <p:nvPr>
            <p:ph type="sldNum" sz="quarter" idx="5"/>
          </p:nvPr>
        </p:nvSpPr>
        <p:spPr/>
        <p:txBody>
          <a:bodyPr/>
          <a:lstStyle/>
          <a:p>
            <a:fld id="{6936E1E2-17D2-5E4C-B96D-EEDAC0EF77DB}" type="slidenum">
              <a:rPr lang="en-US" smtClean="0"/>
              <a:pPr/>
              <a:t>11</a:t>
            </a:fld>
            <a:endParaRPr lang="en-US"/>
          </a:p>
        </p:txBody>
      </p:sp>
    </p:spTree>
    <p:extLst>
      <p:ext uri="{BB962C8B-B14F-4D97-AF65-F5344CB8AC3E}">
        <p14:creationId xmlns:p14="http://schemas.microsoft.com/office/powerpoint/2010/main" val="16292020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Gibbs 1988, p9 – “It is from the feelings and thoughts emerging from this reflection that generalisations or concepts can be generated. And it is generalisations or concepts that allow new situations to be tackled effectively.”</a:t>
            </a:r>
          </a:p>
          <a:p>
            <a:endParaRPr lang="en-GB" dirty="0"/>
          </a:p>
          <a:p>
            <a:r>
              <a:rPr lang="en-GB" dirty="0"/>
              <a:t>He also emphasises the importance of being able to generalise, to transfer knowledge and insights gained from one situation to another. As a result, this framework is frequently used in developing practitioner courses in healthcare and business. </a:t>
            </a:r>
          </a:p>
        </p:txBody>
      </p:sp>
      <p:sp>
        <p:nvSpPr>
          <p:cNvPr id="4" name="Slide Number Placeholder 3"/>
          <p:cNvSpPr>
            <a:spLocks noGrp="1"/>
          </p:cNvSpPr>
          <p:nvPr>
            <p:ph type="sldNum" sz="quarter" idx="5"/>
          </p:nvPr>
        </p:nvSpPr>
        <p:spPr/>
        <p:txBody>
          <a:bodyPr/>
          <a:lstStyle/>
          <a:p>
            <a:fld id="{6936E1E2-17D2-5E4C-B96D-EEDAC0EF77DB}" type="slidenum">
              <a:rPr lang="en-US" smtClean="0"/>
              <a:pPr/>
              <a:t>13</a:t>
            </a:fld>
            <a:endParaRPr lang="en-US"/>
          </a:p>
        </p:txBody>
      </p:sp>
    </p:spTree>
    <p:extLst>
      <p:ext uri="{BB962C8B-B14F-4D97-AF65-F5344CB8AC3E}">
        <p14:creationId xmlns:p14="http://schemas.microsoft.com/office/powerpoint/2010/main" val="12846424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Allocate time for students to complete this task and allow students to share parts of this cycle which the found most challenged by. </a:t>
            </a:r>
          </a:p>
        </p:txBody>
      </p:sp>
      <p:sp>
        <p:nvSpPr>
          <p:cNvPr id="4" name="Slide Number Placeholder 3"/>
          <p:cNvSpPr>
            <a:spLocks noGrp="1"/>
          </p:cNvSpPr>
          <p:nvPr>
            <p:ph type="sldNum" sz="quarter" idx="5"/>
          </p:nvPr>
        </p:nvSpPr>
        <p:spPr/>
        <p:txBody>
          <a:bodyPr/>
          <a:lstStyle/>
          <a:p>
            <a:fld id="{6936E1E2-17D2-5E4C-B96D-EEDAC0EF77DB}" type="slidenum">
              <a:rPr lang="en-US" smtClean="0"/>
              <a:pPr/>
              <a:t>14</a:t>
            </a:fld>
            <a:endParaRPr lang="en-US"/>
          </a:p>
        </p:txBody>
      </p:sp>
    </p:spTree>
    <p:extLst>
      <p:ext uri="{BB962C8B-B14F-4D97-AF65-F5344CB8AC3E}">
        <p14:creationId xmlns:p14="http://schemas.microsoft.com/office/powerpoint/2010/main" val="19277402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this is an </a:t>
            </a:r>
            <a:r>
              <a:rPr lang="en-GB" b="1" dirty="0"/>
              <a:t>example</a:t>
            </a:r>
            <a:r>
              <a:rPr lang="en-GB" dirty="0"/>
              <a:t> of the PDP, but </a:t>
            </a:r>
            <a:r>
              <a:rPr lang="en-GB" i="1" dirty="0"/>
              <a:t>other formats could be used</a:t>
            </a:r>
            <a:r>
              <a:rPr lang="en-GB" dirty="0"/>
              <a:t>. The focus is to maintain SMART targets for the plan. </a:t>
            </a:r>
          </a:p>
        </p:txBody>
      </p:sp>
      <p:sp>
        <p:nvSpPr>
          <p:cNvPr id="4" name="Slide Number Placeholder 3"/>
          <p:cNvSpPr>
            <a:spLocks noGrp="1"/>
          </p:cNvSpPr>
          <p:nvPr>
            <p:ph type="sldNum" sz="quarter" idx="5"/>
          </p:nvPr>
        </p:nvSpPr>
        <p:spPr/>
        <p:txBody>
          <a:bodyPr/>
          <a:lstStyle/>
          <a:p>
            <a:fld id="{6936E1E2-17D2-5E4C-B96D-EEDAC0EF77DB}" type="slidenum">
              <a:rPr lang="en-US" smtClean="0"/>
              <a:pPr/>
              <a:t>15</a:t>
            </a:fld>
            <a:endParaRPr lang="en-US"/>
          </a:p>
        </p:txBody>
      </p:sp>
    </p:spTree>
    <p:extLst>
      <p:ext uri="{BB962C8B-B14F-4D97-AF65-F5344CB8AC3E}">
        <p14:creationId xmlns:p14="http://schemas.microsoft.com/office/powerpoint/2010/main" val="20739526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Emphasis the importance of linking the Gibbs reflective cycle and PDP. If actions have been identified in the reflective cycle these should not be ignored when completing the PDP. </a:t>
            </a:r>
          </a:p>
        </p:txBody>
      </p:sp>
      <p:sp>
        <p:nvSpPr>
          <p:cNvPr id="4" name="Slide Number Placeholder 3"/>
          <p:cNvSpPr>
            <a:spLocks noGrp="1"/>
          </p:cNvSpPr>
          <p:nvPr>
            <p:ph type="sldNum" sz="quarter" idx="5"/>
          </p:nvPr>
        </p:nvSpPr>
        <p:spPr/>
        <p:txBody>
          <a:bodyPr/>
          <a:lstStyle/>
          <a:p>
            <a:fld id="{6936E1E2-17D2-5E4C-B96D-EEDAC0EF77DB}" type="slidenum">
              <a:rPr lang="en-US" smtClean="0"/>
              <a:pPr/>
              <a:t>16</a:t>
            </a:fld>
            <a:endParaRPr lang="en-US"/>
          </a:p>
        </p:txBody>
      </p:sp>
    </p:spTree>
    <p:extLst>
      <p:ext uri="{BB962C8B-B14F-4D97-AF65-F5344CB8AC3E}">
        <p14:creationId xmlns:p14="http://schemas.microsoft.com/office/powerpoint/2010/main" val="11018272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23/07/2022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23/07/2022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23/07/2022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23/07/2022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23/07/2022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23/07/2022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23/07/2022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23/07/2022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23/07/2022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23/07/2022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23/07/2022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23/07/2022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QoI67VeE3ds"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12717C1F-0D66-40DD-9AC1-2420526F40CA}"/>
              </a:ext>
            </a:extLst>
          </p:cNvPr>
          <p:cNvSpPr/>
          <p:nvPr/>
        </p:nvSpPr>
        <p:spPr>
          <a:xfrm>
            <a:off x="683568" y="2852936"/>
            <a:ext cx="7848872" cy="22322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575556" y="908720"/>
            <a:ext cx="7992888" cy="4824536"/>
          </a:xfrm>
        </p:spPr>
        <p:txBody>
          <a:bodyPr>
            <a:normAutofit/>
          </a:bodyPr>
          <a:lstStyle/>
          <a:p>
            <a:r>
              <a:rPr lang="en-GB" altLang="en-US" sz="2400" dirty="0"/>
              <a:t>Certificate of Higher Education in Skills for the Workplace</a:t>
            </a:r>
            <a:br>
              <a:rPr lang="en-GB" altLang="en-US" sz="2400" dirty="0"/>
            </a:br>
            <a:br>
              <a:rPr lang="en-GB" altLang="en-US" dirty="0"/>
            </a:br>
            <a:r>
              <a:rPr lang="en-GB" sz="5400" dirty="0">
                <a:latin typeface="Arial" panose="020B0604020202020204" pitchFamily="34" charset="0"/>
                <a:cs typeface="Arial" panose="020B0604020202020204" pitchFamily="34" charset="0"/>
              </a:rPr>
              <a:t> </a:t>
            </a:r>
            <a:r>
              <a:rPr lang="en-GB" sz="3600" b="1" dirty="0">
                <a:solidFill>
                  <a:schemeClr val="accent2">
                    <a:lumMod val="20000"/>
                    <a:lumOff val="80000"/>
                  </a:schemeClr>
                </a:solidFill>
                <a:latin typeface="Arial" panose="020B0604020202020204" pitchFamily="34" charset="0"/>
                <a:cs typeface="Arial" panose="020B0604020202020204" pitchFamily="34" charset="0"/>
              </a:rPr>
              <a:t>Academic and Employability Skills</a:t>
            </a:r>
            <a:br>
              <a:rPr lang="en-GB" sz="4800" b="1" dirty="0">
                <a:solidFill>
                  <a:schemeClr val="accent2">
                    <a:lumMod val="20000"/>
                    <a:lumOff val="80000"/>
                  </a:schemeClr>
                </a:solidFill>
                <a:latin typeface="Arial" panose="020B0604020202020204" pitchFamily="34" charset="0"/>
                <a:cs typeface="Arial" panose="020B0604020202020204" pitchFamily="34" charset="0"/>
              </a:rPr>
            </a:br>
            <a:r>
              <a:rPr lang="en-GB" sz="3600" b="1" dirty="0">
                <a:solidFill>
                  <a:schemeClr val="accent2">
                    <a:lumMod val="20000"/>
                    <a:lumOff val="80000"/>
                  </a:schemeClr>
                </a:solidFill>
                <a:latin typeface="Arial" panose="020B0604020202020204" pitchFamily="34" charset="0"/>
                <a:cs typeface="Arial" panose="020B0604020202020204" pitchFamily="34" charset="0"/>
              </a:rPr>
              <a:t>(BMSW 4001)</a:t>
            </a:r>
            <a:br>
              <a:rPr lang="en-GB" sz="4000" b="1" dirty="0">
                <a:solidFill>
                  <a:schemeClr val="accent2">
                    <a:lumMod val="20000"/>
                    <a:lumOff val="80000"/>
                  </a:schemeClr>
                </a:solidFill>
                <a:latin typeface="Arial" panose="020B0604020202020204" pitchFamily="34" charset="0"/>
                <a:cs typeface="Arial" panose="020B0604020202020204" pitchFamily="34" charset="0"/>
              </a:rPr>
            </a:br>
            <a:r>
              <a:rPr lang="en-GB" sz="4000" b="1" dirty="0">
                <a:solidFill>
                  <a:schemeClr val="accent2">
                    <a:lumMod val="20000"/>
                    <a:lumOff val="80000"/>
                  </a:schemeClr>
                </a:solidFill>
                <a:latin typeface="Arial" panose="020B0604020202020204" pitchFamily="34" charset="0"/>
                <a:cs typeface="Arial" panose="020B0604020202020204" pitchFamily="34" charset="0"/>
              </a:rPr>
              <a:t>Reflective Writing</a:t>
            </a:r>
            <a:endParaRPr lang="en-GB" altLang="en-US" dirty="0">
              <a:solidFill>
                <a:schemeClr val="accent2">
                  <a:lumMod val="20000"/>
                  <a:lumOff val="8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a:xfrm>
            <a:off x="457200" y="274638"/>
            <a:ext cx="8229600" cy="1143000"/>
          </a:xfrm>
        </p:spPr>
        <p:txBody>
          <a:bodyPr anchor="ctr">
            <a:normAutofit/>
          </a:bodyPr>
          <a:lstStyle/>
          <a:p>
            <a:r>
              <a:rPr lang="en-GB" dirty="0"/>
              <a:t>In this session we will…..</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sz="half" idx="1"/>
          </p:nvPr>
        </p:nvSpPr>
        <p:spPr>
          <a:xfrm>
            <a:off x="457200" y="1600201"/>
            <a:ext cx="4258816" cy="3989040"/>
          </a:xfrm>
        </p:spPr>
        <p:txBody>
          <a:bodyPr>
            <a:normAutofit/>
          </a:bodyPr>
          <a:lstStyle/>
          <a:p>
            <a:pPr marL="0" indent="0">
              <a:buNone/>
            </a:pPr>
            <a:endParaRPr lang="en-GB" dirty="0"/>
          </a:p>
          <a:p>
            <a:pPr marL="0" indent="0">
              <a:buNone/>
            </a:pPr>
            <a:endParaRPr lang="en-GB" dirty="0"/>
          </a:p>
          <a:p>
            <a:r>
              <a:rPr lang="en-US" dirty="0"/>
              <a:t>Discuss what reflective writing involves. </a:t>
            </a:r>
          </a:p>
          <a:p>
            <a:endParaRPr lang="en-US" dirty="0"/>
          </a:p>
          <a:p>
            <a:r>
              <a:rPr lang="en-US" dirty="0"/>
              <a:t>Develop a piece of reflective writing</a:t>
            </a:r>
          </a:p>
        </p:txBody>
      </p:sp>
      <p:pic>
        <p:nvPicPr>
          <p:cNvPr id="6" name="Picture 5" descr="Businesswoman hand on chin">
            <a:extLst>
              <a:ext uri="{FF2B5EF4-FFF2-40B4-BE49-F238E27FC236}">
                <a16:creationId xmlns:a16="http://schemas.microsoft.com/office/drawing/2014/main" id="{DCEA3831-9D3A-4A57-9419-AC498132AE6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55554" y="1600201"/>
            <a:ext cx="2223891" cy="3989040"/>
          </a:xfrm>
          <a:prstGeom prst="rect">
            <a:avLst/>
          </a:prstGeom>
          <a:noFill/>
        </p:spPr>
      </p:pic>
    </p:spTree>
    <p:extLst>
      <p:ext uri="{BB962C8B-B14F-4D97-AF65-F5344CB8AC3E}">
        <p14:creationId xmlns:p14="http://schemas.microsoft.com/office/powerpoint/2010/main" val="3932236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79512" y="116632"/>
            <a:ext cx="8784976" cy="5472608"/>
          </a:xfrm>
        </p:spPr>
        <p:style>
          <a:lnRef idx="0">
            <a:schemeClr val="accent3"/>
          </a:lnRef>
          <a:fillRef idx="3">
            <a:schemeClr val="accent3"/>
          </a:fillRef>
          <a:effectRef idx="3">
            <a:schemeClr val="accent3"/>
          </a:effectRef>
          <a:fontRef idx="minor">
            <a:schemeClr val="lt1"/>
          </a:fontRef>
        </p:style>
        <p:txBody>
          <a:bodyPr>
            <a:normAutofit/>
          </a:bodyPr>
          <a:lstStyle/>
          <a:p>
            <a:pPr marL="0" indent="0" algn="ctr">
              <a:buNone/>
            </a:pPr>
            <a:endParaRPr lang="en-GB" sz="5400" dirty="0"/>
          </a:p>
          <a:p>
            <a:pPr marL="0" indent="0" algn="ctr">
              <a:buNone/>
            </a:pPr>
            <a:endParaRPr lang="en-GB" sz="5400" dirty="0"/>
          </a:p>
          <a:p>
            <a:pPr marL="0" indent="0" algn="ctr">
              <a:buNone/>
            </a:pPr>
            <a:r>
              <a:rPr lang="en-GB" sz="5400" b="1" dirty="0"/>
              <a:t>Reflective writing</a:t>
            </a:r>
          </a:p>
        </p:txBody>
      </p:sp>
    </p:spTree>
    <p:extLst>
      <p:ext uri="{BB962C8B-B14F-4D97-AF65-F5344CB8AC3E}">
        <p14:creationId xmlns:p14="http://schemas.microsoft.com/office/powerpoint/2010/main" val="33369335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CCCE0-721A-4904-81CA-8EB866EB60F7}"/>
              </a:ext>
            </a:extLst>
          </p:cNvPr>
          <p:cNvSpPr>
            <a:spLocks noGrp="1"/>
          </p:cNvSpPr>
          <p:nvPr>
            <p:ph type="title"/>
          </p:nvPr>
        </p:nvSpPr>
        <p:spPr/>
        <p:txBody>
          <a:bodyPr/>
          <a:lstStyle/>
          <a:p>
            <a:r>
              <a:rPr lang="en-GB" dirty="0"/>
              <a:t>Task 3 – Reflective report</a:t>
            </a:r>
          </a:p>
        </p:txBody>
      </p:sp>
      <p:sp>
        <p:nvSpPr>
          <p:cNvPr id="3" name="Content Placeholder 2">
            <a:extLst>
              <a:ext uri="{FF2B5EF4-FFF2-40B4-BE49-F238E27FC236}">
                <a16:creationId xmlns:a16="http://schemas.microsoft.com/office/drawing/2014/main" id="{34F8CF57-8BE6-4496-AEDA-75B5013B318E}"/>
              </a:ext>
            </a:extLst>
          </p:cNvPr>
          <p:cNvSpPr>
            <a:spLocks noGrp="1"/>
          </p:cNvSpPr>
          <p:nvPr>
            <p:ph idx="1"/>
          </p:nvPr>
        </p:nvSpPr>
        <p:spPr>
          <a:xfrm>
            <a:off x="457200" y="1600201"/>
            <a:ext cx="8229600" cy="748679"/>
          </a:xfrm>
        </p:spPr>
        <p:txBody>
          <a:bodyPr/>
          <a:lstStyle/>
          <a:p>
            <a:pPr marL="0" indent="0">
              <a:buNone/>
            </a:pPr>
            <a:r>
              <a:rPr lang="en-GB" dirty="0"/>
              <a:t>Your final task for this module is: </a:t>
            </a:r>
          </a:p>
        </p:txBody>
      </p:sp>
      <p:pic>
        <p:nvPicPr>
          <p:cNvPr id="6" name="Picture 5">
            <a:extLst>
              <a:ext uri="{FF2B5EF4-FFF2-40B4-BE49-F238E27FC236}">
                <a16:creationId xmlns:a16="http://schemas.microsoft.com/office/drawing/2014/main" id="{BE5CC20E-024F-485E-94DD-39581C785DA9}"/>
              </a:ext>
            </a:extLst>
          </p:cNvPr>
          <p:cNvPicPr>
            <a:picLocks noChangeAspect="1"/>
          </p:cNvPicPr>
          <p:nvPr/>
        </p:nvPicPr>
        <p:blipFill>
          <a:blip r:embed="rId3"/>
          <a:stretch>
            <a:fillRect/>
          </a:stretch>
        </p:blipFill>
        <p:spPr>
          <a:xfrm>
            <a:off x="457200" y="2132856"/>
            <a:ext cx="8080030" cy="3348079"/>
          </a:xfrm>
          <a:prstGeom prst="rect">
            <a:avLst/>
          </a:prstGeom>
        </p:spPr>
      </p:pic>
    </p:spTree>
    <p:extLst>
      <p:ext uri="{BB962C8B-B14F-4D97-AF65-F5344CB8AC3E}">
        <p14:creationId xmlns:p14="http://schemas.microsoft.com/office/powerpoint/2010/main" val="40595382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reflective writing?</a:t>
            </a:r>
          </a:p>
        </p:txBody>
      </p:sp>
      <p:sp>
        <p:nvSpPr>
          <p:cNvPr id="3" name="Content Placeholder 2"/>
          <p:cNvSpPr>
            <a:spLocks noGrp="1"/>
          </p:cNvSpPr>
          <p:nvPr>
            <p:ph idx="1"/>
          </p:nvPr>
        </p:nvSpPr>
        <p:spPr/>
        <p:txBody>
          <a:bodyPr/>
          <a:lstStyle/>
          <a:p>
            <a:pPr marL="0" indent="0">
              <a:buNone/>
            </a:pPr>
            <a:r>
              <a:rPr lang="en-GB" dirty="0"/>
              <a:t>Let us watch this video together. </a:t>
            </a:r>
          </a:p>
          <a:p>
            <a:pPr marL="0" indent="0">
              <a:buNone/>
            </a:pPr>
            <a:endParaRPr lang="en-GB" dirty="0"/>
          </a:p>
          <a:p>
            <a:pPr marL="0" indent="0">
              <a:buNone/>
            </a:pPr>
            <a:endParaRPr lang="en-GB" dirty="0"/>
          </a:p>
        </p:txBody>
      </p:sp>
      <p:pic>
        <p:nvPicPr>
          <p:cNvPr id="5" name="Picture 4">
            <a:hlinkClick r:id="rId3"/>
            <a:extLst>
              <a:ext uri="{FF2B5EF4-FFF2-40B4-BE49-F238E27FC236}">
                <a16:creationId xmlns:a16="http://schemas.microsoft.com/office/drawing/2014/main" id="{52FC03AC-DE87-4EC2-B276-48F2D33B9F24}"/>
              </a:ext>
            </a:extLst>
          </p:cNvPr>
          <p:cNvPicPr>
            <a:picLocks noChangeAspect="1"/>
          </p:cNvPicPr>
          <p:nvPr/>
        </p:nvPicPr>
        <p:blipFill>
          <a:blip r:embed="rId4"/>
          <a:stretch>
            <a:fillRect/>
          </a:stretch>
        </p:blipFill>
        <p:spPr>
          <a:xfrm>
            <a:off x="971600" y="2270388"/>
            <a:ext cx="6660232" cy="3429408"/>
          </a:xfrm>
          <a:prstGeom prst="rect">
            <a:avLst/>
          </a:prstGeom>
        </p:spPr>
      </p:pic>
    </p:spTree>
    <p:extLst>
      <p:ext uri="{BB962C8B-B14F-4D97-AF65-F5344CB8AC3E}">
        <p14:creationId xmlns:p14="http://schemas.microsoft.com/office/powerpoint/2010/main" val="22084461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GB" dirty="0"/>
              <a:t>Importance of reflective writing</a:t>
            </a:r>
          </a:p>
        </p:txBody>
      </p:sp>
      <p:sp>
        <p:nvSpPr>
          <p:cNvPr id="22" name="Freeform 21"/>
          <p:cNvSpPr/>
          <p:nvPr/>
        </p:nvSpPr>
        <p:spPr>
          <a:xfrm>
            <a:off x="2880561" y="2800095"/>
            <a:ext cx="3382876" cy="3296899"/>
          </a:xfrm>
          <a:custGeom>
            <a:avLst/>
            <a:gdLst>
              <a:gd name="connsiteX0" fmla="*/ 0 w 3382876"/>
              <a:gd name="connsiteY0" fmla="*/ 1648450 h 3296899"/>
              <a:gd name="connsiteX1" fmla="*/ 1691438 w 3382876"/>
              <a:gd name="connsiteY1" fmla="*/ 0 h 3296899"/>
              <a:gd name="connsiteX2" fmla="*/ 3382876 w 3382876"/>
              <a:gd name="connsiteY2" fmla="*/ 1648450 h 3296899"/>
              <a:gd name="connsiteX3" fmla="*/ 1691438 w 3382876"/>
              <a:gd name="connsiteY3" fmla="*/ 3296900 h 3296899"/>
              <a:gd name="connsiteX4" fmla="*/ 0 w 3382876"/>
              <a:gd name="connsiteY4" fmla="*/ 1648450 h 32968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2876" h="3296899">
                <a:moveTo>
                  <a:pt x="0" y="1648450"/>
                </a:moveTo>
                <a:cubicBezTo>
                  <a:pt x="0" y="738036"/>
                  <a:pt x="757283" y="0"/>
                  <a:pt x="1691438" y="0"/>
                </a:cubicBezTo>
                <a:cubicBezTo>
                  <a:pt x="2625593" y="0"/>
                  <a:pt x="3382876" y="738036"/>
                  <a:pt x="3382876" y="1648450"/>
                </a:cubicBezTo>
                <a:cubicBezTo>
                  <a:pt x="3382876" y="2558864"/>
                  <a:pt x="2625593" y="3296900"/>
                  <a:pt x="1691438" y="3296900"/>
                </a:cubicBezTo>
                <a:cubicBezTo>
                  <a:pt x="757283" y="3296900"/>
                  <a:pt x="0" y="2558864"/>
                  <a:pt x="0" y="1648450"/>
                </a:cubicBezTo>
                <a:close/>
              </a:path>
            </a:pathLst>
          </a:custGeom>
          <a:blipFill rotWithShape="0">
            <a:blip r:embed="rId2" cstate="print"/>
            <a:stretch>
              <a:fillRect/>
            </a:stretch>
          </a:blipFill>
        </p:spPr>
        <p:style>
          <a:lnRef idx="2">
            <a:schemeClr val="lt1">
              <a:hueOff val="0"/>
              <a:satOff val="0"/>
              <a:lumOff val="0"/>
              <a:alphaOff val="0"/>
            </a:schemeClr>
          </a:lnRef>
          <a:fillRef idx="1">
            <a:scrgbClr r="0" g="0" b="0"/>
          </a:fillRef>
          <a:effectRef idx="0">
            <a:schemeClr val="accent3">
              <a:hueOff val="0"/>
              <a:satOff val="0"/>
              <a:lumOff val="0"/>
              <a:alphaOff val="0"/>
            </a:schemeClr>
          </a:effectRef>
          <a:fontRef idx="minor">
            <a:schemeClr val="lt1"/>
          </a:fontRef>
        </p:style>
        <p:txBody>
          <a:bodyPr spcFirstLastPara="0" vert="horz" wrap="square" lIns="513191" tIns="500600" rIns="513191" bIns="500600" numCol="1" spcCol="1270" anchor="ctr" anchorCtr="0">
            <a:noAutofit/>
          </a:bodyPr>
          <a:lstStyle/>
          <a:p>
            <a:pPr lvl="0" algn="ctr" defTabSz="1244600">
              <a:lnSpc>
                <a:spcPct val="90000"/>
              </a:lnSpc>
              <a:spcBef>
                <a:spcPct val="0"/>
              </a:spcBef>
              <a:spcAft>
                <a:spcPct val="35000"/>
              </a:spcAft>
            </a:pPr>
            <a:r>
              <a:rPr lang="en-US" sz="2800" b="1" kern="1200" dirty="0">
                <a:solidFill>
                  <a:srgbClr val="92D050"/>
                </a:solidFill>
              </a:rPr>
              <a:t>Professional</a:t>
            </a:r>
          </a:p>
        </p:txBody>
      </p:sp>
      <p:grpSp>
        <p:nvGrpSpPr>
          <p:cNvPr id="37" name="Group 36"/>
          <p:cNvGrpSpPr/>
          <p:nvPr/>
        </p:nvGrpSpPr>
        <p:grpSpPr>
          <a:xfrm>
            <a:off x="424887" y="3793128"/>
            <a:ext cx="2368813" cy="1396220"/>
            <a:chOff x="424887" y="3793128"/>
            <a:chExt cx="2368813" cy="1396220"/>
          </a:xfrm>
        </p:grpSpPr>
        <p:sp>
          <p:nvSpPr>
            <p:cNvPr id="23" name="Left Arrow 22"/>
            <p:cNvSpPr/>
            <p:nvPr/>
          </p:nvSpPr>
          <p:spPr>
            <a:xfrm rot="10755180">
              <a:off x="1297461" y="4219693"/>
              <a:ext cx="1496239" cy="523582"/>
            </a:xfrm>
            <a:prstGeom prst="leftArrow">
              <a:avLst>
                <a:gd name="adj1" fmla="val 60000"/>
                <a:gd name="adj2" fmla="val 50000"/>
              </a:avLst>
            </a:prstGeom>
          </p:spPr>
          <p:style>
            <a:lnRef idx="0">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hueOff val="0"/>
                <a:satOff val="0"/>
                <a:lumOff val="0"/>
                <a:alphaOff val="0"/>
              </a:schemeClr>
            </a:fontRef>
          </p:style>
        </p:sp>
        <p:sp>
          <p:nvSpPr>
            <p:cNvPr id="24" name="Freeform 23"/>
            <p:cNvSpPr/>
            <p:nvPr/>
          </p:nvSpPr>
          <p:spPr>
            <a:xfrm>
              <a:off x="424887" y="3793128"/>
              <a:ext cx="1745275" cy="1396220"/>
            </a:xfrm>
            <a:custGeom>
              <a:avLst/>
              <a:gdLst>
                <a:gd name="connsiteX0" fmla="*/ 0 w 1745275"/>
                <a:gd name="connsiteY0" fmla="*/ 139622 h 1396220"/>
                <a:gd name="connsiteX1" fmla="*/ 139622 w 1745275"/>
                <a:gd name="connsiteY1" fmla="*/ 0 h 1396220"/>
                <a:gd name="connsiteX2" fmla="*/ 1605653 w 1745275"/>
                <a:gd name="connsiteY2" fmla="*/ 0 h 1396220"/>
                <a:gd name="connsiteX3" fmla="*/ 1745275 w 1745275"/>
                <a:gd name="connsiteY3" fmla="*/ 139622 h 1396220"/>
                <a:gd name="connsiteX4" fmla="*/ 1745275 w 1745275"/>
                <a:gd name="connsiteY4" fmla="*/ 1256598 h 1396220"/>
                <a:gd name="connsiteX5" fmla="*/ 1605653 w 1745275"/>
                <a:gd name="connsiteY5" fmla="*/ 1396220 h 1396220"/>
                <a:gd name="connsiteX6" fmla="*/ 139622 w 1745275"/>
                <a:gd name="connsiteY6" fmla="*/ 1396220 h 1396220"/>
                <a:gd name="connsiteX7" fmla="*/ 0 w 1745275"/>
                <a:gd name="connsiteY7" fmla="*/ 1256598 h 1396220"/>
                <a:gd name="connsiteX8" fmla="*/ 0 w 1745275"/>
                <a:gd name="connsiteY8" fmla="*/ 139622 h 13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5275" h="1396220">
                  <a:moveTo>
                    <a:pt x="0" y="139622"/>
                  </a:moveTo>
                  <a:cubicBezTo>
                    <a:pt x="0" y="62511"/>
                    <a:pt x="62511" y="0"/>
                    <a:pt x="139622" y="0"/>
                  </a:cubicBezTo>
                  <a:lnTo>
                    <a:pt x="1605653" y="0"/>
                  </a:lnTo>
                  <a:cubicBezTo>
                    <a:pt x="1682764" y="0"/>
                    <a:pt x="1745275" y="62511"/>
                    <a:pt x="1745275" y="139622"/>
                  </a:cubicBezTo>
                  <a:lnTo>
                    <a:pt x="1745275" y="1256598"/>
                  </a:lnTo>
                  <a:cubicBezTo>
                    <a:pt x="1745275" y="1333709"/>
                    <a:pt x="1682764" y="1396220"/>
                    <a:pt x="1605653" y="1396220"/>
                  </a:cubicBezTo>
                  <a:lnTo>
                    <a:pt x="139622" y="1396220"/>
                  </a:lnTo>
                  <a:cubicBezTo>
                    <a:pt x="62511" y="1396220"/>
                    <a:pt x="0" y="1333709"/>
                    <a:pt x="0" y="1256598"/>
                  </a:cubicBezTo>
                  <a:lnTo>
                    <a:pt x="0" y="139622"/>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86614" tIns="86614" rIns="86614" bIns="86614" numCol="1" spcCol="1270" anchor="ctr" anchorCtr="0">
              <a:noAutofit/>
            </a:bodyPr>
            <a:lstStyle/>
            <a:p>
              <a:pPr lvl="0" algn="ctr" defTabSz="1066800">
                <a:lnSpc>
                  <a:spcPct val="90000"/>
                </a:lnSpc>
                <a:spcBef>
                  <a:spcPct val="0"/>
                </a:spcBef>
                <a:spcAft>
                  <a:spcPct val="35000"/>
                </a:spcAft>
              </a:pPr>
              <a:r>
                <a:rPr lang="en-US" sz="2400" kern="1200" dirty="0"/>
                <a:t>knowledge</a:t>
              </a:r>
            </a:p>
          </p:txBody>
        </p:sp>
      </p:grpSp>
      <p:grpSp>
        <p:nvGrpSpPr>
          <p:cNvPr id="36" name="Group 35"/>
          <p:cNvGrpSpPr/>
          <p:nvPr/>
        </p:nvGrpSpPr>
        <p:grpSpPr>
          <a:xfrm>
            <a:off x="1192632" y="1566631"/>
            <a:ext cx="2241824" cy="1472658"/>
            <a:chOff x="1192632" y="1566631"/>
            <a:chExt cx="2241824" cy="1472658"/>
          </a:xfrm>
        </p:grpSpPr>
        <p:sp>
          <p:nvSpPr>
            <p:cNvPr id="25" name="Left Arrow 24"/>
            <p:cNvSpPr/>
            <p:nvPr/>
          </p:nvSpPr>
          <p:spPr>
            <a:xfrm rot="13263696">
              <a:off x="1873244" y="2515707"/>
              <a:ext cx="1561212" cy="523582"/>
            </a:xfrm>
            <a:prstGeom prst="leftArrow">
              <a:avLst>
                <a:gd name="adj1" fmla="val 60000"/>
                <a:gd name="adj2" fmla="val 50000"/>
              </a:avLst>
            </a:prstGeom>
          </p:spPr>
          <p:style>
            <a:lnRef idx="0">
              <a:schemeClr val="lt1">
                <a:hueOff val="0"/>
                <a:satOff val="0"/>
                <a:lumOff val="0"/>
                <a:alphaOff val="0"/>
              </a:schemeClr>
            </a:lnRef>
            <a:fillRef idx="1">
              <a:schemeClr val="accent4">
                <a:hueOff val="-1116192"/>
                <a:satOff val="6725"/>
                <a:lumOff val="539"/>
                <a:alphaOff val="0"/>
              </a:schemeClr>
            </a:fillRef>
            <a:effectRef idx="0">
              <a:schemeClr val="accent4">
                <a:hueOff val="-1116192"/>
                <a:satOff val="6725"/>
                <a:lumOff val="539"/>
                <a:alphaOff val="0"/>
              </a:schemeClr>
            </a:effectRef>
            <a:fontRef idx="minor">
              <a:schemeClr val="lt1">
                <a:hueOff val="0"/>
                <a:satOff val="0"/>
                <a:lumOff val="0"/>
                <a:alphaOff val="0"/>
              </a:schemeClr>
            </a:fontRef>
          </p:style>
        </p:sp>
        <p:sp>
          <p:nvSpPr>
            <p:cNvPr id="26" name="Freeform 25"/>
            <p:cNvSpPr/>
            <p:nvPr/>
          </p:nvSpPr>
          <p:spPr>
            <a:xfrm>
              <a:off x="1192632" y="1566631"/>
              <a:ext cx="1745275" cy="1396220"/>
            </a:xfrm>
            <a:custGeom>
              <a:avLst/>
              <a:gdLst>
                <a:gd name="connsiteX0" fmla="*/ 0 w 1745275"/>
                <a:gd name="connsiteY0" fmla="*/ 139622 h 1396220"/>
                <a:gd name="connsiteX1" fmla="*/ 139622 w 1745275"/>
                <a:gd name="connsiteY1" fmla="*/ 0 h 1396220"/>
                <a:gd name="connsiteX2" fmla="*/ 1605653 w 1745275"/>
                <a:gd name="connsiteY2" fmla="*/ 0 h 1396220"/>
                <a:gd name="connsiteX3" fmla="*/ 1745275 w 1745275"/>
                <a:gd name="connsiteY3" fmla="*/ 139622 h 1396220"/>
                <a:gd name="connsiteX4" fmla="*/ 1745275 w 1745275"/>
                <a:gd name="connsiteY4" fmla="*/ 1256598 h 1396220"/>
                <a:gd name="connsiteX5" fmla="*/ 1605653 w 1745275"/>
                <a:gd name="connsiteY5" fmla="*/ 1396220 h 1396220"/>
                <a:gd name="connsiteX6" fmla="*/ 139622 w 1745275"/>
                <a:gd name="connsiteY6" fmla="*/ 1396220 h 1396220"/>
                <a:gd name="connsiteX7" fmla="*/ 0 w 1745275"/>
                <a:gd name="connsiteY7" fmla="*/ 1256598 h 1396220"/>
                <a:gd name="connsiteX8" fmla="*/ 0 w 1745275"/>
                <a:gd name="connsiteY8" fmla="*/ 139622 h 13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5275" h="1396220">
                  <a:moveTo>
                    <a:pt x="0" y="139622"/>
                  </a:moveTo>
                  <a:cubicBezTo>
                    <a:pt x="0" y="62511"/>
                    <a:pt x="62511" y="0"/>
                    <a:pt x="139622" y="0"/>
                  </a:cubicBezTo>
                  <a:lnTo>
                    <a:pt x="1605653" y="0"/>
                  </a:lnTo>
                  <a:cubicBezTo>
                    <a:pt x="1682764" y="0"/>
                    <a:pt x="1745275" y="62511"/>
                    <a:pt x="1745275" y="139622"/>
                  </a:cubicBezTo>
                  <a:lnTo>
                    <a:pt x="1745275" y="1256598"/>
                  </a:lnTo>
                  <a:cubicBezTo>
                    <a:pt x="1745275" y="1333709"/>
                    <a:pt x="1682764" y="1396220"/>
                    <a:pt x="1605653" y="1396220"/>
                  </a:cubicBezTo>
                  <a:lnTo>
                    <a:pt x="139622" y="1396220"/>
                  </a:lnTo>
                  <a:cubicBezTo>
                    <a:pt x="62511" y="1396220"/>
                    <a:pt x="0" y="1333709"/>
                    <a:pt x="0" y="1256598"/>
                  </a:cubicBezTo>
                  <a:lnTo>
                    <a:pt x="0" y="139622"/>
                  </a:lnTo>
                  <a:close/>
                </a:path>
              </a:pathLst>
            </a:custGeom>
          </p:spPr>
          <p:style>
            <a:lnRef idx="2">
              <a:schemeClr val="lt1">
                <a:hueOff val="0"/>
                <a:satOff val="0"/>
                <a:lumOff val="0"/>
                <a:alphaOff val="0"/>
              </a:schemeClr>
            </a:lnRef>
            <a:fillRef idx="1">
              <a:schemeClr val="accent4">
                <a:hueOff val="-1116192"/>
                <a:satOff val="6725"/>
                <a:lumOff val="539"/>
                <a:alphaOff val="0"/>
              </a:schemeClr>
            </a:fillRef>
            <a:effectRef idx="0">
              <a:schemeClr val="accent4">
                <a:hueOff val="-1116192"/>
                <a:satOff val="6725"/>
                <a:lumOff val="539"/>
                <a:alphaOff val="0"/>
              </a:schemeClr>
            </a:effectRef>
            <a:fontRef idx="minor">
              <a:schemeClr val="lt1"/>
            </a:fontRef>
          </p:style>
          <p:txBody>
            <a:bodyPr spcFirstLastPara="0" vert="horz" wrap="square" lIns="86614" tIns="86614" rIns="86614" bIns="86614" numCol="1" spcCol="1270" anchor="ctr" anchorCtr="0">
              <a:noAutofit/>
            </a:bodyPr>
            <a:lstStyle/>
            <a:p>
              <a:pPr lvl="0" algn="ctr" defTabSz="1066800">
                <a:lnSpc>
                  <a:spcPct val="90000"/>
                </a:lnSpc>
                <a:spcBef>
                  <a:spcPct val="0"/>
                </a:spcBef>
                <a:spcAft>
                  <a:spcPct val="35000"/>
                </a:spcAft>
              </a:pPr>
              <a:r>
                <a:rPr lang="en-GB" sz="2400" b="0" i="0" u="none" kern="1200" dirty="0"/>
                <a:t>skill</a:t>
              </a:r>
              <a:endParaRPr lang="en-US" sz="2400" kern="1200" dirty="0"/>
            </a:p>
          </p:txBody>
        </p:sp>
      </p:grpSp>
      <p:grpSp>
        <p:nvGrpSpPr>
          <p:cNvPr id="35" name="Group 34"/>
          <p:cNvGrpSpPr/>
          <p:nvPr/>
        </p:nvGrpSpPr>
        <p:grpSpPr>
          <a:xfrm>
            <a:off x="3699362" y="1053900"/>
            <a:ext cx="1745275" cy="1734536"/>
            <a:chOff x="3699362" y="1053900"/>
            <a:chExt cx="1745275" cy="1734536"/>
          </a:xfrm>
        </p:grpSpPr>
        <p:sp>
          <p:nvSpPr>
            <p:cNvPr id="27" name="Left Arrow 26"/>
            <p:cNvSpPr/>
            <p:nvPr/>
          </p:nvSpPr>
          <p:spPr>
            <a:xfrm rot="16200000">
              <a:off x="4076779" y="2031425"/>
              <a:ext cx="990440" cy="523582"/>
            </a:xfrm>
            <a:prstGeom prst="leftArrow">
              <a:avLst>
                <a:gd name="adj1" fmla="val 60000"/>
                <a:gd name="adj2" fmla="val 50000"/>
              </a:avLst>
            </a:prstGeom>
          </p:spPr>
          <p:style>
            <a:lnRef idx="0">
              <a:schemeClr val="lt1">
                <a:hueOff val="0"/>
                <a:satOff val="0"/>
                <a:lumOff val="0"/>
                <a:alphaOff val="0"/>
              </a:schemeClr>
            </a:lnRef>
            <a:fillRef idx="1">
              <a:schemeClr val="accent4">
                <a:hueOff val="-2232385"/>
                <a:satOff val="13449"/>
                <a:lumOff val="1078"/>
                <a:alphaOff val="0"/>
              </a:schemeClr>
            </a:fillRef>
            <a:effectRef idx="0">
              <a:schemeClr val="accent4">
                <a:hueOff val="-2232385"/>
                <a:satOff val="13449"/>
                <a:lumOff val="1078"/>
                <a:alphaOff val="0"/>
              </a:schemeClr>
            </a:effectRef>
            <a:fontRef idx="minor">
              <a:schemeClr val="lt1">
                <a:hueOff val="0"/>
                <a:satOff val="0"/>
                <a:lumOff val="0"/>
                <a:alphaOff val="0"/>
              </a:schemeClr>
            </a:fontRef>
          </p:style>
        </p:sp>
        <p:sp>
          <p:nvSpPr>
            <p:cNvPr id="28" name="Freeform 27"/>
            <p:cNvSpPr/>
            <p:nvPr/>
          </p:nvSpPr>
          <p:spPr>
            <a:xfrm>
              <a:off x="3699362" y="1053900"/>
              <a:ext cx="1745275" cy="1396220"/>
            </a:xfrm>
            <a:custGeom>
              <a:avLst/>
              <a:gdLst>
                <a:gd name="connsiteX0" fmla="*/ 0 w 1745275"/>
                <a:gd name="connsiteY0" fmla="*/ 139622 h 1396220"/>
                <a:gd name="connsiteX1" fmla="*/ 139622 w 1745275"/>
                <a:gd name="connsiteY1" fmla="*/ 0 h 1396220"/>
                <a:gd name="connsiteX2" fmla="*/ 1605653 w 1745275"/>
                <a:gd name="connsiteY2" fmla="*/ 0 h 1396220"/>
                <a:gd name="connsiteX3" fmla="*/ 1745275 w 1745275"/>
                <a:gd name="connsiteY3" fmla="*/ 139622 h 1396220"/>
                <a:gd name="connsiteX4" fmla="*/ 1745275 w 1745275"/>
                <a:gd name="connsiteY4" fmla="*/ 1256598 h 1396220"/>
                <a:gd name="connsiteX5" fmla="*/ 1605653 w 1745275"/>
                <a:gd name="connsiteY5" fmla="*/ 1396220 h 1396220"/>
                <a:gd name="connsiteX6" fmla="*/ 139622 w 1745275"/>
                <a:gd name="connsiteY6" fmla="*/ 1396220 h 1396220"/>
                <a:gd name="connsiteX7" fmla="*/ 0 w 1745275"/>
                <a:gd name="connsiteY7" fmla="*/ 1256598 h 1396220"/>
                <a:gd name="connsiteX8" fmla="*/ 0 w 1745275"/>
                <a:gd name="connsiteY8" fmla="*/ 139622 h 13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5275" h="1396220">
                  <a:moveTo>
                    <a:pt x="0" y="139622"/>
                  </a:moveTo>
                  <a:cubicBezTo>
                    <a:pt x="0" y="62511"/>
                    <a:pt x="62511" y="0"/>
                    <a:pt x="139622" y="0"/>
                  </a:cubicBezTo>
                  <a:lnTo>
                    <a:pt x="1605653" y="0"/>
                  </a:lnTo>
                  <a:cubicBezTo>
                    <a:pt x="1682764" y="0"/>
                    <a:pt x="1745275" y="62511"/>
                    <a:pt x="1745275" y="139622"/>
                  </a:cubicBezTo>
                  <a:lnTo>
                    <a:pt x="1745275" y="1256598"/>
                  </a:lnTo>
                  <a:cubicBezTo>
                    <a:pt x="1745275" y="1333709"/>
                    <a:pt x="1682764" y="1396220"/>
                    <a:pt x="1605653" y="1396220"/>
                  </a:cubicBezTo>
                  <a:lnTo>
                    <a:pt x="139622" y="1396220"/>
                  </a:lnTo>
                  <a:cubicBezTo>
                    <a:pt x="62511" y="1396220"/>
                    <a:pt x="0" y="1333709"/>
                    <a:pt x="0" y="1256598"/>
                  </a:cubicBezTo>
                  <a:lnTo>
                    <a:pt x="0" y="139622"/>
                  </a:lnTo>
                  <a:close/>
                </a:path>
              </a:pathLst>
            </a:custGeom>
          </p:spPr>
          <p:style>
            <a:lnRef idx="2">
              <a:schemeClr val="lt1">
                <a:hueOff val="0"/>
                <a:satOff val="0"/>
                <a:lumOff val="0"/>
                <a:alphaOff val="0"/>
              </a:schemeClr>
            </a:lnRef>
            <a:fillRef idx="1">
              <a:schemeClr val="accent4">
                <a:hueOff val="-2232385"/>
                <a:satOff val="13449"/>
                <a:lumOff val="1078"/>
                <a:alphaOff val="0"/>
              </a:schemeClr>
            </a:fillRef>
            <a:effectRef idx="0">
              <a:schemeClr val="accent4">
                <a:hueOff val="-2232385"/>
                <a:satOff val="13449"/>
                <a:lumOff val="1078"/>
                <a:alphaOff val="0"/>
              </a:schemeClr>
            </a:effectRef>
            <a:fontRef idx="minor">
              <a:schemeClr val="lt1"/>
            </a:fontRef>
          </p:style>
          <p:txBody>
            <a:bodyPr spcFirstLastPara="0" vert="horz" wrap="square" lIns="86614" tIns="86614" rIns="86614" bIns="86614" numCol="1" spcCol="1270" anchor="ctr" anchorCtr="0">
              <a:noAutofit/>
            </a:bodyPr>
            <a:lstStyle/>
            <a:p>
              <a:pPr lvl="0" algn="ctr" defTabSz="1066800">
                <a:lnSpc>
                  <a:spcPct val="90000"/>
                </a:lnSpc>
                <a:spcBef>
                  <a:spcPct val="0"/>
                </a:spcBef>
                <a:spcAft>
                  <a:spcPct val="35000"/>
                </a:spcAft>
              </a:pPr>
              <a:r>
                <a:rPr lang="en-GB" sz="2400" b="0" i="0" u="none" kern="1200" dirty="0"/>
                <a:t>Experience</a:t>
              </a:r>
              <a:endParaRPr lang="en-US" sz="2400" kern="1200" dirty="0"/>
            </a:p>
          </p:txBody>
        </p:sp>
      </p:grpSp>
      <p:grpSp>
        <p:nvGrpSpPr>
          <p:cNvPr id="34" name="Group 33"/>
          <p:cNvGrpSpPr/>
          <p:nvPr/>
        </p:nvGrpSpPr>
        <p:grpSpPr>
          <a:xfrm>
            <a:off x="5724447" y="1566631"/>
            <a:ext cx="2280676" cy="1478801"/>
            <a:chOff x="5724447" y="1566631"/>
            <a:chExt cx="2280676" cy="1478801"/>
          </a:xfrm>
        </p:grpSpPr>
        <p:sp>
          <p:nvSpPr>
            <p:cNvPr id="29" name="Left Arrow 28"/>
            <p:cNvSpPr/>
            <p:nvPr/>
          </p:nvSpPr>
          <p:spPr>
            <a:xfrm rot="19172376">
              <a:off x="5724447" y="2521850"/>
              <a:ext cx="1599267" cy="523582"/>
            </a:xfrm>
            <a:prstGeom prst="leftArrow">
              <a:avLst>
                <a:gd name="adj1" fmla="val 60000"/>
                <a:gd name="adj2" fmla="val 50000"/>
              </a:avLst>
            </a:prstGeom>
          </p:spPr>
          <p:style>
            <a:lnRef idx="0">
              <a:schemeClr val="lt1">
                <a:hueOff val="0"/>
                <a:satOff val="0"/>
                <a:lumOff val="0"/>
                <a:alphaOff val="0"/>
              </a:schemeClr>
            </a:lnRef>
            <a:fillRef idx="1">
              <a:schemeClr val="accent4">
                <a:hueOff val="-3348577"/>
                <a:satOff val="20174"/>
                <a:lumOff val="1617"/>
                <a:alphaOff val="0"/>
              </a:schemeClr>
            </a:fillRef>
            <a:effectRef idx="0">
              <a:schemeClr val="accent4">
                <a:hueOff val="-3348577"/>
                <a:satOff val="20174"/>
                <a:lumOff val="1617"/>
                <a:alphaOff val="0"/>
              </a:schemeClr>
            </a:effectRef>
            <a:fontRef idx="minor">
              <a:schemeClr val="lt1">
                <a:hueOff val="0"/>
                <a:satOff val="0"/>
                <a:lumOff val="0"/>
                <a:alphaOff val="0"/>
              </a:schemeClr>
            </a:fontRef>
          </p:style>
        </p:sp>
        <p:sp>
          <p:nvSpPr>
            <p:cNvPr id="30" name="Freeform 29"/>
            <p:cNvSpPr/>
            <p:nvPr/>
          </p:nvSpPr>
          <p:spPr>
            <a:xfrm>
              <a:off x="6259848" y="1566631"/>
              <a:ext cx="1745275" cy="1396220"/>
            </a:xfrm>
            <a:custGeom>
              <a:avLst/>
              <a:gdLst>
                <a:gd name="connsiteX0" fmla="*/ 0 w 1745275"/>
                <a:gd name="connsiteY0" fmla="*/ 139622 h 1396220"/>
                <a:gd name="connsiteX1" fmla="*/ 139622 w 1745275"/>
                <a:gd name="connsiteY1" fmla="*/ 0 h 1396220"/>
                <a:gd name="connsiteX2" fmla="*/ 1605653 w 1745275"/>
                <a:gd name="connsiteY2" fmla="*/ 0 h 1396220"/>
                <a:gd name="connsiteX3" fmla="*/ 1745275 w 1745275"/>
                <a:gd name="connsiteY3" fmla="*/ 139622 h 1396220"/>
                <a:gd name="connsiteX4" fmla="*/ 1745275 w 1745275"/>
                <a:gd name="connsiteY4" fmla="*/ 1256598 h 1396220"/>
                <a:gd name="connsiteX5" fmla="*/ 1605653 w 1745275"/>
                <a:gd name="connsiteY5" fmla="*/ 1396220 h 1396220"/>
                <a:gd name="connsiteX6" fmla="*/ 139622 w 1745275"/>
                <a:gd name="connsiteY6" fmla="*/ 1396220 h 1396220"/>
                <a:gd name="connsiteX7" fmla="*/ 0 w 1745275"/>
                <a:gd name="connsiteY7" fmla="*/ 1256598 h 1396220"/>
                <a:gd name="connsiteX8" fmla="*/ 0 w 1745275"/>
                <a:gd name="connsiteY8" fmla="*/ 139622 h 13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5275" h="1396220">
                  <a:moveTo>
                    <a:pt x="0" y="139622"/>
                  </a:moveTo>
                  <a:cubicBezTo>
                    <a:pt x="0" y="62511"/>
                    <a:pt x="62511" y="0"/>
                    <a:pt x="139622" y="0"/>
                  </a:cubicBezTo>
                  <a:lnTo>
                    <a:pt x="1605653" y="0"/>
                  </a:lnTo>
                  <a:cubicBezTo>
                    <a:pt x="1682764" y="0"/>
                    <a:pt x="1745275" y="62511"/>
                    <a:pt x="1745275" y="139622"/>
                  </a:cubicBezTo>
                  <a:lnTo>
                    <a:pt x="1745275" y="1256598"/>
                  </a:lnTo>
                  <a:cubicBezTo>
                    <a:pt x="1745275" y="1333709"/>
                    <a:pt x="1682764" y="1396220"/>
                    <a:pt x="1605653" y="1396220"/>
                  </a:cubicBezTo>
                  <a:lnTo>
                    <a:pt x="139622" y="1396220"/>
                  </a:lnTo>
                  <a:cubicBezTo>
                    <a:pt x="62511" y="1396220"/>
                    <a:pt x="0" y="1333709"/>
                    <a:pt x="0" y="1256598"/>
                  </a:cubicBezTo>
                  <a:lnTo>
                    <a:pt x="0" y="139622"/>
                  </a:lnTo>
                  <a:close/>
                </a:path>
              </a:pathLst>
            </a:custGeom>
          </p:spPr>
          <p:style>
            <a:lnRef idx="2">
              <a:schemeClr val="lt1">
                <a:hueOff val="0"/>
                <a:satOff val="0"/>
                <a:lumOff val="0"/>
                <a:alphaOff val="0"/>
              </a:schemeClr>
            </a:lnRef>
            <a:fillRef idx="1">
              <a:schemeClr val="accent4">
                <a:hueOff val="-3348577"/>
                <a:satOff val="20174"/>
                <a:lumOff val="1617"/>
                <a:alphaOff val="0"/>
              </a:schemeClr>
            </a:fillRef>
            <a:effectRef idx="0">
              <a:schemeClr val="accent4">
                <a:hueOff val="-3348577"/>
                <a:satOff val="20174"/>
                <a:lumOff val="1617"/>
                <a:alphaOff val="0"/>
              </a:schemeClr>
            </a:effectRef>
            <a:fontRef idx="minor">
              <a:schemeClr val="lt1"/>
            </a:fontRef>
          </p:style>
          <p:txBody>
            <a:bodyPr spcFirstLastPara="0" vert="horz" wrap="square" lIns="86614" tIns="86614" rIns="86614" bIns="86614" numCol="1" spcCol="1270" anchor="ctr" anchorCtr="0">
              <a:noAutofit/>
            </a:bodyPr>
            <a:lstStyle/>
            <a:p>
              <a:pPr lvl="0" algn="ctr" defTabSz="1066800">
                <a:lnSpc>
                  <a:spcPct val="90000"/>
                </a:lnSpc>
                <a:spcBef>
                  <a:spcPct val="0"/>
                </a:spcBef>
                <a:spcAft>
                  <a:spcPct val="35000"/>
                </a:spcAft>
              </a:pPr>
              <a:r>
                <a:rPr lang="en-US" sz="2400" kern="1200" dirty="0"/>
                <a:t>Constantly updated</a:t>
              </a:r>
            </a:p>
          </p:txBody>
        </p:sp>
      </p:grpSp>
      <p:grpSp>
        <p:nvGrpSpPr>
          <p:cNvPr id="33" name="Group 32"/>
          <p:cNvGrpSpPr/>
          <p:nvPr/>
        </p:nvGrpSpPr>
        <p:grpSpPr>
          <a:xfrm>
            <a:off x="6344880" y="3716363"/>
            <a:ext cx="2274448" cy="1396220"/>
            <a:chOff x="6344880" y="3716363"/>
            <a:chExt cx="2274448" cy="1396220"/>
          </a:xfrm>
        </p:grpSpPr>
        <p:sp>
          <p:nvSpPr>
            <p:cNvPr id="31" name="Left Arrow 30"/>
            <p:cNvSpPr/>
            <p:nvPr/>
          </p:nvSpPr>
          <p:spPr>
            <a:xfrm rot="21563107">
              <a:off x="6344880" y="4160204"/>
              <a:ext cx="1401851" cy="523582"/>
            </a:xfrm>
            <a:prstGeom prst="leftArrow">
              <a:avLst>
                <a:gd name="adj1" fmla="val 60000"/>
                <a:gd name="adj2" fmla="val 50000"/>
              </a:avLst>
            </a:prstGeom>
            <a:solidFill>
              <a:srgbClr val="FF0000"/>
            </a:solidFill>
          </p:spPr>
          <p:style>
            <a:lnRef idx="0">
              <a:schemeClr val="lt1">
                <a:hueOff val="0"/>
                <a:satOff val="0"/>
                <a:lumOff val="0"/>
                <a:alphaOff val="0"/>
              </a:schemeClr>
            </a:lnRef>
            <a:fillRef idx="1">
              <a:scrgbClr r="0" g="0" b="0"/>
            </a:fillRef>
            <a:effectRef idx="0">
              <a:schemeClr val="accent4">
                <a:hueOff val="-4464770"/>
                <a:satOff val="26899"/>
                <a:lumOff val="2156"/>
                <a:alphaOff val="0"/>
              </a:schemeClr>
            </a:effectRef>
            <a:fontRef idx="minor">
              <a:schemeClr val="lt1">
                <a:hueOff val="0"/>
                <a:satOff val="0"/>
                <a:lumOff val="0"/>
                <a:alphaOff val="0"/>
              </a:schemeClr>
            </a:fontRef>
          </p:style>
        </p:sp>
        <p:sp>
          <p:nvSpPr>
            <p:cNvPr id="32" name="Freeform 31"/>
            <p:cNvSpPr/>
            <p:nvPr/>
          </p:nvSpPr>
          <p:spPr>
            <a:xfrm>
              <a:off x="6874053" y="3716363"/>
              <a:ext cx="1745275" cy="1396220"/>
            </a:xfrm>
            <a:custGeom>
              <a:avLst/>
              <a:gdLst>
                <a:gd name="connsiteX0" fmla="*/ 0 w 1745275"/>
                <a:gd name="connsiteY0" fmla="*/ 139622 h 1396220"/>
                <a:gd name="connsiteX1" fmla="*/ 139622 w 1745275"/>
                <a:gd name="connsiteY1" fmla="*/ 0 h 1396220"/>
                <a:gd name="connsiteX2" fmla="*/ 1605653 w 1745275"/>
                <a:gd name="connsiteY2" fmla="*/ 0 h 1396220"/>
                <a:gd name="connsiteX3" fmla="*/ 1745275 w 1745275"/>
                <a:gd name="connsiteY3" fmla="*/ 139622 h 1396220"/>
                <a:gd name="connsiteX4" fmla="*/ 1745275 w 1745275"/>
                <a:gd name="connsiteY4" fmla="*/ 1256598 h 1396220"/>
                <a:gd name="connsiteX5" fmla="*/ 1605653 w 1745275"/>
                <a:gd name="connsiteY5" fmla="*/ 1396220 h 1396220"/>
                <a:gd name="connsiteX6" fmla="*/ 139622 w 1745275"/>
                <a:gd name="connsiteY6" fmla="*/ 1396220 h 1396220"/>
                <a:gd name="connsiteX7" fmla="*/ 0 w 1745275"/>
                <a:gd name="connsiteY7" fmla="*/ 1256598 h 1396220"/>
                <a:gd name="connsiteX8" fmla="*/ 0 w 1745275"/>
                <a:gd name="connsiteY8" fmla="*/ 139622 h 13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5275" h="1396220">
                  <a:moveTo>
                    <a:pt x="0" y="139622"/>
                  </a:moveTo>
                  <a:cubicBezTo>
                    <a:pt x="0" y="62511"/>
                    <a:pt x="62511" y="0"/>
                    <a:pt x="139622" y="0"/>
                  </a:cubicBezTo>
                  <a:lnTo>
                    <a:pt x="1605653" y="0"/>
                  </a:lnTo>
                  <a:cubicBezTo>
                    <a:pt x="1682764" y="0"/>
                    <a:pt x="1745275" y="62511"/>
                    <a:pt x="1745275" y="139622"/>
                  </a:cubicBezTo>
                  <a:lnTo>
                    <a:pt x="1745275" y="1256598"/>
                  </a:lnTo>
                  <a:cubicBezTo>
                    <a:pt x="1745275" y="1333709"/>
                    <a:pt x="1682764" y="1396220"/>
                    <a:pt x="1605653" y="1396220"/>
                  </a:cubicBezTo>
                  <a:lnTo>
                    <a:pt x="139622" y="1396220"/>
                  </a:lnTo>
                  <a:cubicBezTo>
                    <a:pt x="62511" y="1396220"/>
                    <a:pt x="0" y="1333709"/>
                    <a:pt x="0" y="1256598"/>
                  </a:cubicBezTo>
                  <a:lnTo>
                    <a:pt x="0" y="139622"/>
                  </a:lnTo>
                  <a:close/>
                </a:path>
              </a:pathLst>
            </a:custGeom>
            <a:solidFill>
              <a:srgbClr val="FF0000"/>
            </a:solidFill>
          </p:spPr>
          <p:style>
            <a:lnRef idx="2">
              <a:schemeClr val="lt1">
                <a:hueOff val="0"/>
                <a:satOff val="0"/>
                <a:lumOff val="0"/>
                <a:alphaOff val="0"/>
              </a:schemeClr>
            </a:lnRef>
            <a:fillRef idx="1">
              <a:scrgbClr r="0" g="0" b="0"/>
            </a:fillRef>
            <a:effectRef idx="0">
              <a:schemeClr val="accent4">
                <a:hueOff val="-4464770"/>
                <a:satOff val="26899"/>
                <a:lumOff val="2156"/>
                <a:alphaOff val="0"/>
              </a:schemeClr>
            </a:effectRef>
            <a:fontRef idx="minor">
              <a:schemeClr val="lt1"/>
            </a:fontRef>
          </p:style>
          <p:txBody>
            <a:bodyPr spcFirstLastPara="0" vert="horz" wrap="square" lIns="86614" tIns="86614" rIns="86614" bIns="86614" numCol="1" spcCol="1270" anchor="ctr" anchorCtr="0">
              <a:noAutofit/>
            </a:bodyPr>
            <a:lstStyle/>
            <a:p>
              <a:pPr lvl="0" algn="ctr" defTabSz="1066800">
                <a:lnSpc>
                  <a:spcPct val="90000"/>
                </a:lnSpc>
                <a:spcBef>
                  <a:spcPct val="0"/>
                </a:spcBef>
                <a:spcAft>
                  <a:spcPct val="35000"/>
                </a:spcAft>
              </a:pPr>
              <a:r>
                <a:rPr lang="en-US" sz="2400" kern="1200" dirty="0"/>
                <a:t>Ability to reflect</a:t>
              </a:r>
            </a:p>
          </p:txBody>
        </p:sp>
      </p:grpSp>
      <p:sp>
        <p:nvSpPr>
          <p:cNvPr id="38" name="Oval 37"/>
          <p:cNvSpPr/>
          <p:nvPr/>
        </p:nvSpPr>
        <p:spPr>
          <a:xfrm>
            <a:off x="6012160" y="3269867"/>
            <a:ext cx="3024336" cy="2304256"/>
          </a:xfrm>
          <a:prstGeom prst="ellipse">
            <a:avLst/>
          </a:prstGeom>
          <a:noFill/>
          <a:ln w="762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63599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7"/>
                                        </p:tgtEl>
                                        <p:attrNameLst>
                                          <p:attrName>style.visibility</p:attrName>
                                        </p:attrNameLst>
                                      </p:cBhvr>
                                      <p:to>
                                        <p:strVal val="visible"/>
                                      </p:to>
                                    </p:set>
                                    <p:anim calcmode="lin" valueType="num">
                                      <p:cBhvr additive="base">
                                        <p:cTn id="7" dur="500" fill="hold"/>
                                        <p:tgtEl>
                                          <p:spTgt spid="37"/>
                                        </p:tgtEl>
                                        <p:attrNameLst>
                                          <p:attrName>ppt_x</p:attrName>
                                        </p:attrNameLst>
                                      </p:cBhvr>
                                      <p:tavLst>
                                        <p:tav tm="0">
                                          <p:val>
                                            <p:strVal val="0-#ppt_w/2"/>
                                          </p:val>
                                        </p:tav>
                                        <p:tav tm="100000">
                                          <p:val>
                                            <p:strVal val="#ppt_x"/>
                                          </p:val>
                                        </p:tav>
                                      </p:tavLst>
                                    </p:anim>
                                    <p:anim calcmode="lin" valueType="num">
                                      <p:cBhvr additive="base">
                                        <p:cTn id="8" dur="500" fill="hold"/>
                                        <p:tgtEl>
                                          <p:spTgt spid="37"/>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9" fill="hold" nodeType="clickEffect">
                                  <p:stCondLst>
                                    <p:cond delay="0"/>
                                  </p:stCondLst>
                                  <p:childTnLst>
                                    <p:set>
                                      <p:cBhvr>
                                        <p:cTn id="12" dur="1" fill="hold">
                                          <p:stCondLst>
                                            <p:cond delay="0"/>
                                          </p:stCondLst>
                                        </p:cTn>
                                        <p:tgtEl>
                                          <p:spTgt spid="36"/>
                                        </p:tgtEl>
                                        <p:attrNameLst>
                                          <p:attrName>style.visibility</p:attrName>
                                        </p:attrNameLst>
                                      </p:cBhvr>
                                      <p:to>
                                        <p:strVal val="visible"/>
                                      </p:to>
                                    </p:set>
                                    <p:anim calcmode="lin" valueType="num">
                                      <p:cBhvr additive="base">
                                        <p:cTn id="13" dur="500" fill="hold"/>
                                        <p:tgtEl>
                                          <p:spTgt spid="36"/>
                                        </p:tgtEl>
                                        <p:attrNameLst>
                                          <p:attrName>ppt_x</p:attrName>
                                        </p:attrNameLst>
                                      </p:cBhvr>
                                      <p:tavLst>
                                        <p:tav tm="0">
                                          <p:val>
                                            <p:strVal val="0-#ppt_w/2"/>
                                          </p:val>
                                        </p:tav>
                                        <p:tav tm="100000">
                                          <p:val>
                                            <p:strVal val="#ppt_x"/>
                                          </p:val>
                                        </p:tav>
                                      </p:tavLst>
                                    </p:anim>
                                    <p:anim calcmode="lin" valueType="num">
                                      <p:cBhvr additive="base">
                                        <p:cTn id="14" dur="500" fill="hold"/>
                                        <p:tgtEl>
                                          <p:spTgt spid="36"/>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 fill="hold" nodeType="clickEffect">
                                  <p:stCondLst>
                                    <p:cond delay="0"/>
                                  </p:stCondLst>
                                  <p:childTnLst>
                                    <p:set>
                                      <p:cBhvr>
                                        <p:cTn id="18" dur="1" fill="hold">
                                          <p:stCondLst>
                                            <p:cond delay="0"/>
                                          </p:stCondLst>
                                        </p:cTn>
                                        <p:tgtEl>
                                          <p:spTgt spid="35"/>
                                        </p:tgtEl>
                                        <p:attrNameLst>
                                          <p:attrName>style.visibility</p:attrName>
                                        </p:attrNameLst>
                                      </p:cBhvr>
                                      <p:to>
                                        <p:strVal val="visible"/>
                                      </p:to>
                                    </p:set>
                                    <p:anim calcmode="lin" valueType="num">
                                      <p:cBhvr additive="base">
                                        <p:cTn id="19" dur="500" fill="hold"/>
                                        <p:tgtEl>
                                          <p:spTgt spid="35"/>
                                        </p:tgtEl>
                                        <p:attrNameLst>
                                          <p:attrName>ppt_x</p:attrName>
                                        </p:attrNameLst>
                                      </p:cBhvr>
                                      <p:tavLst>
                                        <p:tav tm="0">
                                          <p:val>
                                            <p:strVal val="#ppt_x"/>
                                          </p:val>
                                        </p:tav>
                                        <p:tav tm="100000">
                                          <p:val>
                                            <p:strVal val="#ppt_x"/>
                                          </p:val>
                                        </p:tav>
                                      </p:tavLst>
                                    </p:anim>
                                    <p:anim calcmode="lin" valueType="num">
                                      <p:cBhvr additive="base">
                                        <p:cTn id="20" dur="500" fill="hold"/>
                                        <p:tgtEl>
                                          <p:spTgt spid="35"/>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3" fill="hold" nodeType="clickEffect">
                                  <p:stCondLst>
                                    <p:cond delay="0"/>
                                  </p:stCondLst>
                                  <p:childTnLst>
                                    <p:set>
                                      <p:cBhvr>
                                        <p:cTn id="24" dur="1" fill="hold">
                                          <p:stCondLst>
                                            <p:cond delay="0"/>
                                          </p:stCondLst>
                                        </p:cTn>
                                        <p:tgtEl>
                                          <p:spTgt spid="34"/>
                                        </p:tgtEl>
                                        <p:attrNameLst>
                                          <p:attrName>style.visibility</p:attrName>
                                        </p:attrNameLst>
                                      </p:cBhvr>
                                      <p:to>
                                        <p:strVal val="visible"/>
                                      </p:to>
                                    </p:set>
                                    <p:anim calcmode="lin" valueType="num">
                                      <p:cBhvr additive="base">
                                        <p:cTn id="25" dur="500" fill="hold"/>
                                        <p:tgtEl>
                                          <p:spTgt spid="34"/>
                                        </p:tgtEl>
                                        <p:attrNameLst>
                                          <p:attrName>ppt_x</p:attrName>
                                        </p:attrNameLst>
                                      </p:cBhvr>
                                      <p:tavLst>
                                        <p:tav tm="0">
                                          <p:val>
                                            <p:strVal val="1+#ppt_w/2"/>
                                          </p:val>
                                        </p:tav>
                                        <p:tav tm="100000">
                                          <p:val>
                                            <p:strVal val="#ppt_x"/>
                                          </p:val>
                                        </p:tav>
                                      </p:tavLst>
                                    </p:anim>
                                    <p:anim calcmode="lin" valueType="num">
                                      <p:cBhvr additive="base">
                                        <p:cTn id="26" dur="500" fill="hold"/>
                                        <p:tgtEl>
                                          <p:spTgt spid="34"/>
                                        </p:tgtEl>
                                        <p:attrNameLst>
                                          <p:attrName>ppt_y</p:attrName>
                                        </p:attrNameLst>
                                      </p:cBhvr>
                                      <p:tavLst>
                                        <p:tav tm="0">
                                          <p:val>
                                            <p:strVal val="0-#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nodeType="clickEffect">
                                  <p:stCondLst>
                                    <p:cond delay="0"/>
                                  </p:stCondLst>
                                  <p:childTnLst>
                                    <p:set>
                                      <p:cBhvr>
                                        <p:cTn id="30" dur="1" fill="hold">
                                          <p:stCondLst>
                                            <p:cond delay="0"/>
                                          </p:stCondLst>
                                        </p:cTn>
                                        <p:tgtEl>
                                          <p:spTgt spid="33"/>
                                        </p:tgtEl>
                                        <p:attrNameLst>
                                          <p:attrName>style.visibility</p:attrName>
                                        </p:attrNameLst>
                                      </p:cBhvr>
                                      <p:to>
                                        <p:strVal val="visible"/>
                                      </p:to>
                                    </p:set>
                                    <p:anim calcmode="lin" valueType="num">
                                      <p:cBhvr additive="base">
                                        <p:cTn id="31" dur="500" fill="hold"/>
                                        <p:tgtEl>
                                          <p:spTgt spid="33"/>
                                        </p:tgtEl>
                                        <p:attrNameLst>
                                          <p:attrName>ppt_x</p:attrName>
                                        </p:attrNameLst>
                                      </p:cBhvr>
                                      <p:tavLst>
                                        <p:tav tm="0">
                                          <p:val>
                                            <p:strVal val="1+#ppt_w/2"/>
                                          </p:val>
                                        </p:tav>
                                        <p:tav tm="100000">
                                          <p:val>
                                            <p:strVal val="#ppt_x"/>
                                          </p:val>
                                        </p:tav>
                                      </p:tavLst>
                                    </p:anim>
                                    <p:anim calcmode="lin" valueType="num">
                                      <p:cBhvr additive="base">
                                        <p:cTn id="32" dur="500" fill="hold"/>
                                        <p:tgtEl>
                                          <p:spTgt spid="33"/>
                                        </p:tgtEl>
                                        <p:attrNameLst>
                                          <p:attrName>ppt_y</p:attrName>
                                        </p:attrNameLst>
                                      </p:cBhvr>
                                      <p:tavLst>
                                        <p:tav tm="0">
                                          <p:val>
                                            <p:strVal val="#ppt_y"/>
                                          </p:val>
                                        </p:tav>
                                        <p:tav tm="100000">
                                          <p:val>
                                            <p:strVal val="#ppt_y"/>
                                          </p:val>
                                        </p:tav>
                                      </p:tavLst>
                                    </p:anim>
                                  </p:childTnLst>
                                </p:cTn>
                              </p:par>
                            </p:childTnLst>
                          </p:cTn>
                        </p:par>
                        <p:par>
                          <p:cTn id="33" fill="hold">
                            <p:stCondLst>
                              <p:cond delay="500"/>
                            </p:stCondLst>
                            <p:childTnLst>
                              <p:par>
                                <p:cTn id="34" presetID="21" presetClass="entr" presetSubtype="1" fill="hold" grpId="0" nodeType="afterEffect">
                                  <p:stCondLst>
                                    <p:cond delay="0"/>
                                  </p:stCondLst>
                                  <p:childTnLst>
                                    <p:set>
                                      <p:cBhvr>
                                        <p:cTn id="35" dur="1" fill="hold">
                                          <p:stCondLst>
                                            <p:cond delay="0"/>
                                          </p:stCondLst>
                                        </p:cTn>
                                        <p:tgtEl>
                                          <p:spTgt spid="38"/>
                                        </p:tgtEl>
                                        <p:attrNameLst>
                                          <p:attrName>style.visibility</p:attrName>
                                        </p:attrNameLst>
                                      </p:cBhvr>
                                      <p:to>
                                        <p:strVal val="visible"/>
                                      </p:to>
                                    </p:set>
                                    <p:animEffect transition="in" filter="wheel(1)">
                                      <p:cBhvr>
                                        <p:cTn id="36" dur="20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EE9A7-AB4C-4DBA-8C24-B2C732359F80}"/>
              </a:ext>
            </a:extLst>
          </p:cNvPr>
          <p:cNvSpPr>
            <a:spLocks noGrp="1"/>
          </p:cNvSpPr>
          <p:nvPr>
            <p:ph type="title"/>
          </p:nvPr>
        </p:nvSpPr>
        <p:spPr/>
        <p:txBody>
          <a:bodyPr/>
          <a:lstStyle/>
          <a:p>
            <a:r>
              <a:rPr lang="en-GB" dirty="0"/>
              <a:t>Activity 1 – Reflective questions</a:t>
            </a:r>
          </a:p>
        </p:txBody>
      </p:sp>
      <p:sp>
        <p:nvSpPr>
          <p:cNvPr id="4" name="Rectangle: Rounded Corners 3">
            <a:extLst>
              <a:ext uri="{FF2B5EF4-FFF2-40B4-BE49-F238E27FC236}">
                <a16:creationId xmlns:a16="http://schemas.microsoft.com/office/drawing/2014/main" id="{0F473E54-2FE2-4AA3-813E-A1BCC005E7BA}"/>
              </a:ext>
            </a:extLst>
          </p:cNvPr>
          <p:cNvSpPr/>
          <p:nvPr/>
        </p:nvSpPr>
        <p:spPr>
          <a:xfrm>
            <a:off x="984430" y="2718295"/>
            <a:ext cx="7175140" cy="8782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buNone/>
            </a:pPr>
            <a:r>
              <a:rPr lang="en-GB" sz="2400" dirty="0">
                <a:latin typeface="Arial" panose="020B0604020202020204" pitchFamily="34" charset="0"/>
                <a:cs typeface="Arial" panose="020B0604020202020204" pitchFamily="34" charset="0"/>
              </a:rPr>
              <a:t>Complete Activity 1 – Reflective questions activity. </a:t>
            </a:r>
          </a:p>
        </p:txBody>
      </p:sp>
      <p:sp>
        <p:nvSpPr>
          <p:cNvPr id="5" name="Rectangle: Rounded Corners 4">
            <a:extLst>
              <a:ext uri="{FF2B5EF4-FFF2-40B4-BE49-F238E27FC236}">
                <a16:creationId xmlns:a16="http://schemas.microsoft.com/office/drawing/2014/main" id="{87E370B8-3E4E-4B7D-A618-163946A898C9}"/>
              </a:ext>
            </a:extLst>
          </p:cNvPr>
          <p:cNvSpPr/>
          <p:nvPr/>
        </p:nvSpPr>
        <p:spPr>
          <a:xfrm>
            <a:off x="349188" y="1417638"/>
            <a:ext cx="8471284" cy="8782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Arial" panose="020B0604020202020204" pitchFamily="34" charset="0"/>
                <a:cs typeface="Arial" panose="020B0604020202020204" pitchFamily="34" charset="0"/>
              </a:rPr>
              <a:t>Available in the Week 9 folder of BMSW4001 Moodle page </a:t>
            </a:r>
          </a:p>
        </p:txBody>
      </p:sp>
      <p:sp>
        <p:nvSpPr>
          <p:cNvPr id="6" name="Rectangle: Rounded Corners 5">
            <a:extLst>
              <a:ext uri="{FF2B5EF4-FFF2-40B4-BE49-F238E27FC236}">
                <a16:creationId xmlns:a16="http://schemas.microsoft.com/office/drawing/2014/main" id="{D37AA567-B421-4E72-8418-B6B7CEBB0FEB}"/>
              </a:ext>
            </a:extLst>
          </p:cNvPr>
          <p:cNvSpPr/>
          <p:nvPr/>
        </p:nvSpPr>
        <p:spPr>
          <a:xfrm>
            <a:off x="323528" y="4048134"/>
            <a:ext cx="8436137" cy="129128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buNone/>
            </a:pPr>
            <a:r>
              <a:rPr lang="en-GB" sz="2400" dirty="0">
                <a:latin typeface="Arial" panose="020B0604020202020204" pitchFamily="34" charset="0"/>
                <a:cs typeface="Arial" panose="020B0604020202020204" pitchFamily="34" charset="0"/>
              </a:rPr>
              <a:t>Your responses to these questions </a:t>
            </a:r>
            <a:r>
              <a:rPr lang="en-GB" sz="2400" i="1" dirty="0">
                <a:latin typeface="Arial" panose="020B0604020202020204" pitchFamily="34" charset="0"/>
                <a:cs typeface="Arial" panose="020B0604020202020204" pitchFamily="34" charset="0"/>
              </a:rPr>
              <a:t>could</a:t>
            </a:r>
            <a:r>
              <a:rPr lang="en-GB" sz="2400" dirty="0">
                <a:latin typeface="Arial" panose="020B0604020202020204" pitchFamily="34" charset="0"/>
                <a:cs typeface="Arial" panose="020B0604020202020204" pitchFamily="34" charset="0"/>
              </a:rPr>
              <a:t> build paragraphs to be used directly in your Task 3 Reflective Report. </a:t>
            </a:r>
          </a:p>
        </p:txBody>
      </p:sp>
    </p:spTree>
    <p:extLst>
      <p:ext uri="{BB962C8B-B14F-4D97-AF65-F5344CB8AC3E}">
        <p14:creationId xmlns:p14="http://schemas.microsoft.com/office/powerpoint/2010/main" val="4199504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1F8A5-70CD-4429-B7CD-D6EC91856408}"/>
              </a:ext>
            </a:extLst>
          </p:cNvPr>
          <p:cNvSpPr>
            <a:spLocks noGrp="1"/>
          </p:cNvSpPr>
          <p:nvPr>
            <p:ph type="title"/>
          </p:nvPr>
        </p:nvSpPr>
        <p:spPr/>
        <p:txBody>
          <a:bodyPr/>
          <a:lstStyle/>
          <a:p>
            <a:r>
              <a:rPr lang="en-GB" dirty="0"/>
              <a:t>Models of reflection</a:t>
            </a:r>
          </a:p>
        </p:txBody>
      </p:sp>
      <p:sp>
        <p:nvSpPr>
          <p:cNvPr id="3" name="Content Placeholder 2">
            <a:extLst>
              <a:ext uri="{FF2B5EF4-FFF2-40B4-BE49-F238E27FC236}">
                <a16:creationId xmlns:a16="http://schemas.microsoft.com/office/drawing/2014/main" id="{17696DDC-F3F3-4A4C-8456-A65CAE140E6C}"/>
              </a:ext>
            </a:extLst>
          </p:cNvPr>
          <p:cNvSpPr>
            <a:spLocks noGrp="1"/>
          </p:cNvSpPr>
          <p:nvPr>
            <p:ph idx="1"/>
          </p:nvPr>
        </p:nvSpPr>
        <p:spPr>
          <a:xfrm>
            <a:off x="457200" y="1600201"/>
            <a:ext cx="8229600" cy="1143000"/>
          </a:xfrm>
        </p:spPr>
        <p:txBody>
          <a:bodyPr/>
          <a:lstStyle/>
          <a:p>
            <a:pPr marL="0" indent="0">
              <a:buNone/>
            </a:pPr>
            <a:r>
              <a:rPr lang="en-GB" dirty="0" err="1"/>
              <a:t>Bassot</a:t>
            </a:r>
            <a:r>
              <a:rPr lang="en-GB" dirty="0"/>
              <a:t> (2020) describes three models of reflection that can be used. </a:t>
            </a:r>
          </a:p>
          <a:p>
            <a:pPr marL="0" indent="0">
              <a:buNone/>
            </a:pPr>
            <a:endParaRPr lang="en-GB" dirty="0"/>
          </a:p>
        </p:txBody>
      </p:sp>
      <p:sp>
        <p:nvSpPr>
          <p:cNvPr id="7" name="Freeform: Shape 6">
            <a:extLst>
              <a:ext uri="{FF2B5EF4-FFF2-40B4-BE49-F238E27FC236}">
                <a16:creationId xmlns:a16="http://schemas.microsoft.com/office/drawing/2014/main" id="{70DE3667-CC09-41E9-8DC6-6E5CB7EAE35C}"/>
              </a:ext>
            </a:extLst>
          </p:cNvPr>
          <p:cNvSpPr/>
          <p:nvPr/>
        </p:nvSpPr>
        <p:spPr>
          <a:xfrm>
            <a:off x="5602426" y="1698365"/>
            <a:ext cx="1681222" cy="903882"/>
          </a:xfrm>
          <a:custGeom>
            <a:avLst/>
            <a:gdLst>
              <a:gd name="connsiteX0" fmla="*/ 0 w 1681222"/>
              <a:gd name="connsiteY0" fmla="*/ 0 h 903882"/>
              <a:gd name="connsiteX1" fmla="*/ 1681222 w 1681222"/>
              <a:gd name="connsiteY1" fmla="*/ 0 h 903882"/>
              <a:gd name="connsiteX2" fmla="*/ 1681222 w 1681222"/>
              <a:gd name="connsiteY2" fmla="*/ 903882 h 903882"/>
              <a:gd name="connsiteX3" fmla="*/ 0 w 1681222"/>
              <a:gd name="connsiteY3" fmla="*/ 903882 h 903882"/>
              <a:gd name="connsiteX4" fmla="*/ 0 w 1681222"/>
              <a:gd name="connsiteY4" fmla="*/ 0 h 9038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1222" h="903882">
                <a:moveTo>
                  <a:pt x="0" y="0"/>
                </a:moveTo>
                <a:lnTo>
                  <a:pt x="1681222" y="0"/>
                </a:lnTo>
                <a:lnTo>
                  <a:pt x="1681222" y="903882"/>
                </a:lnTo>
                <a:lnTo>
                  <a:pt x="0" y="90388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endParaRPr lang="en-GB" sz="3600" kern="1200"/>
          </a:p>
        </p:txBody>
      </p:sp>
      <p:sp>
        <p:nvSpPr>
          <p:cNvPr id="8" name="Freeform: Shape 7">
            <a:extLst>
              <a:ext uri="{FF2B5EF4-FFF2-40B4-BE49-F238E27FC236}">
                <a16:creationId xmlns:a16="http://schemas.microsoft.com/office/drawing/2014/main" id="{6B4662B7-DE22-4AA1-B66E-57A32B680D9B}"/>
              </a:ext>
            </a:extLst>
          </p:cNvPr>
          <p:cNvSpPr/>
          <p:nvPr/>
        </p:nvSpPr>
        <p:spPr>
          <a:xfrm>
            <a:off x="625743" y="2743201"/>
            <a:ext cx="2018322"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p>
            <a:pPr marL="0" lvl="0" indent="0" algn="ctr" defTabSz="1600200">
              <a:lnSpc>
                <a:spcPct val="90000"/>
              </a:lnSpc>
              <a:spcBef>
                <a:spcPct val="0"/>
              </a:spcBef>
              <a:spcAft>
                <a:spcPct val="35000"/>
              </a:spcAft>
              <a:buNone/>
            </a:pPr>
            <a:r>
              <a:rPr lang="en-GB" sz="3200" kern="1200" dirty="0"/>
              <a:t>ERA Model</a:t>
            </a:r>
          </a:p>
        </p:txBody>
      </p:sp>
      <p:sp>
        <p:nvSpPr>
          <p:cNvPr id="9" name="Freeform: Shape 8">
            <a:extLst>
              <a:ext uri="{FF2B5EF4-FFF2-40B4-BE49-F238E27FC236}">
                <a16:creationId xmlns:a16="http://schemas.microsoft.com/office/drawing/2014/main" id="{349E0ABE-88FE-415A-B91C-8F0C3149CE78}"/>
              </a:ext>
            </a:extLst>
          </p:cNvPr>
          <p:cNvSpPr/>
          <p:nvPr/>
        </p:nvSpPr>
        <p:spPr>
          <a:xfrm>
            <a:off x="6208756" y="2760442"/>
            <a:ext cx="2179668"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5680" tIns="326199" rIns="295681" bIns="326198" numCol="1" spcCol="1270" anchor="ctr" anchorCtr="0">
            <a:noAutofit/>
          </a:bodyPr>
          <a:lstStyle/>
          <a:p>
            <a:pPr marL="0" lvl="0" indent="0" algn="ctr" defTabSz="1066800">
              <a:lnSpc>
                <a:spcPct val="90000"/>
              </a:lnSpc>
              <a:spcBef>
                <a:spcPct val="0"/>
              </a:spcBef>
              <a:spcAft>
                <a:spcPct val="35000"/>
              </a:spcAft>
              <a:buNone/>
            </a:pPr>
            <a:r>
              <a:rPr lang="en-GB" sz="2800" kern="1200" dirty="0"/>
              <a:t>Kolb’s </a:t>
            </a:r>
            <a:r>
              <a:rPr lang="en-GB" sz="2400" kern="1200" dirty="0"/>
              <a:t>Experiential</a:t>
            </a:r>
            <a:r>
              <a:rPr lang="en-GB" sz="2800" kern="1200" dirty="0"/>
              <a:t> Learning Cycle</a:t>
            </a:r>
          </a:p>
        </p:txBody>
      </p:sp>
      <p:sp>
        <p:nvSpPr>
          <p:cNvPr id="10" name="Freeform: Shape 9">
            <a:extLst>
              <a:ext uri="{FF2B5EF4-FFF2-40B4-BE49-F238E27FC236}">
                <a16:creationId xmlns:a16="http://schemas.microsoft.com/office/drawing/2014/main" id="{2C76ECB4-C064-457A-92E9-5278AE41F522}"/>
              </a:ext>
            </a:extLst>
          </p:cNvPr>
          <p:cNvSpPr/>
          <p:nvPr/>
        </p:nvSpPr>
        <p:spPr>
          <a:xfrm>
            <a:off x="1860351" y="2977058"/>
            <a:ext cx="1626989" cy="903882"/>
          </a:xfrm>
          <a:custGeom>
            <a:avLst/>
            <a:gdLst>
              <a:gd name="connsiteX0" fmla="*/ 0 w 1626989"/>
              <a:gd name="connsiteY0" fmla="*/ 0 h 903882"/>
              <a:gd name="connsiteX1" fmla="*/ 1626989 w 1626989"/>
              <a:gd name="connsiteY1" fmla="*/ 0 h 903882"/>
              <a:gd name="connsiteX2" fmla="*/ 1626989 w 1626989"/>
              <a:gd name="connsiteY2" fmla="*/ 903882 h 903882"/>
              <a:gd name="connsiteX3" fmla="*/ 0 w 1626989"/>
              <a:gd name="connsiteY3" fmla="*/ 903882 h 903882"/>
              <a:gd name="connsiteX4" fmla="*/ 0 w 1626989"/>
              <a:gd name="connsiteY4" fmla="*/ 0 h 9038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6989" h="903882">
                <a:moveTo>
                  <a:pt x="0" y="0"/>
                </a:moveTo>
                <a:lnTo>
                  <a:pt x="1626989" y="0"/>
                </a:lnTo>
                <a:lnTo>
                  <a:pt x="1626989" y="903882"/>
                </a:lnTo>
                <a:lnTo>
                  <a:pt x="0" y="90388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7160" tIns="137160" rIns="137160" bIns="137160" numCol="1" spcCol="1270" anchor="ctr" anchorCtr="0">
            <a:noAutofit/>
          </a:bodyPr>
          <a:lstStyle/>
          <a:p>
            <a:pPr marL="0" lvl="0" indent="0" algn="r" defTabSz="1600200">
              <a:lnSpc>
                <a:spcPct val="90000"/>
              </a:lnSpc>
              <a:spcBef>
                <a:spcPct val="0"/>
              </a:spcBef>
              <a:spcAft>
                <a:spcPct val="35000"/>
              </a:spcAft>
              <a:buNone/>
            </a:pPr>
            <a:endParaRPr lang="en-GB" sz="3600" kern="1200"/>
          </a:p>
        </p:txBody>
      </p:sp>
      <p:sp>
        <p:nvSpPr>
          <p:cNvPr id="13" name="Freeform: Shape 12">
            <a:extLst>
              <a:ext uri="{FF2B5EF4-FFF2-40B4-BE49-F238E27FC236}">
                <a16:creationId xmlns:a16="http://schemas.microsoft.com/office/drawing/2014/main" id="{6200F17F-BBB8-46C2-ABB0-1B0C92D60EAF}"/>
              </a:ext>
            </a:extLst>
          </p:cNvPr>
          <p:cNvSpPr/>
          <p:nvPr/>
        </p:nvSpPr>
        <p:spPr>
          <a:xfrm>
            <a:off x="5602426" y="4255751"/>
            <a:ext cx="1681222" cy="903882"/>
          </a:xfrm>
          <a:custGeom>
            <a:avLst/>
            <a:gdLst>
              <a:gd name="connsiteX0" fmla="*/ 0 w 1681222"/>
              <a:gd name="connsiteY0" fmla="*/ 0 h 903882"/>
              <a:gd name="connsiteX1" fmla="*/ 1681222 w 1681222"/>
              <a:gd name="connsiteY1" fmla="*/ 0 h 903882"/>
              <a:gd name="connsiteX2" fmla="*/ 1681222 w 1681222"/>
              <a:gd name="connsiteY2" fmla="*/ 903882 h 903882"/>
              <a:gd name="connsiteX3" fmla="*/ 0 w 1681222"/>
              <a:gd name="connsiteY3" fmla="*/ 903882 h 903882"/>
              <a:gd name="connsiteX4" fmla="*/ 0 w 1681222"/>
              <a:gd name="connsiteY4" fmla="*/ 0 h 9038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1222" h="903882">
                <a:moveTo>
                  <a:pt x="0" y="0"/>
                </a:moveTo>
                <a:lnTo>
                  <a:pt x="1681222" y="0"/>
                </a:lnTo>
                <a:lnTo>
                  <a:pt x="1681222" y="903882"/>
                </a:lnTo>
                <a:lnTo>
                  <a:pt x="0" y="90388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endParaRPr lang="en-GB" sz="3600" kern="1200"/>
          </a:p>
        </p:txBody>
      </p:sp>
      <p:sp>
        <p:nvSpPr>
          <p:cNvPr id="14" name="Freeform: Shape 13">
            <a:extLst>
              <a:ext uri="{FF2B5EF4-FFF2-40B4-BE49-F238E27FC236}">
                <a16:creationId xmlns:a16="http://schemas.microsoft.com/office/drawing/2014/main" id="{BB388A61-1AC5-44FA-A1DB-7F2E30194EE7}"/>
              </a:ext>
            </a:extLst>
          </p:cNvPr>
          <p:cNvSpPr/>
          <p:nvPr/>
        </p:nvSpPr>
        <p:spPr>
          <a:xfrm>
            <a:off x="3463517" y="2760442"/>
            <a:ext cx="2018321"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p>
            <a:pPr marL="0" lvl="0" indent="0" algn="ctr" defTabSz="1600200">
              <a:lnSpc>
                <a:spcPct val="90000"/>
              </a:lnSpc>
              <a:spcBef>
                <a:spcPct val="0"/>
              </a:spcBef>
              <a:spcAft>
                <a:spcPct val="35000"/>
              </a:spcAft>
              <a:buNone/>
            </a:pPr>
            <a:r>
              <a:rPr lang="en-GB" sz="3200" kern="1200" dirty="0"/>
              <a:t>Driscoll’s ‘What?’ Model</a:t>
            </a:r>
          </a:p>
        </p:txBody>
      </p:sp>
    </p:spTree>
    <p:extLst>
      <p:ext uri="{BB962C8B-B14F-4D97-AF65-F5344CB8AC3E}">
        <p14:creationId xmlns:p14="http://schemas.microsoft.com/office/powerpoint/2010/main" val="538812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animBg="1"/>
      <p:bldP spid="9" grpId="0" animBg="1"/>
      <p:bldP spid="1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96F9AB0D-AC84-40C6-BCBE-C063BC5D41F8}"/>
              </a:ext>
            </a:extLst>
          </p:cNvPr>
          <p:cNvSpPr/>
          <p:nvPr/>
        </p:nvSpPr>
        <p:spPr>
          <a:xfrm>
            <a:off x="539552" y="620688"/>
            <a:ext cx="2018322"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p>
            <a:pPr marL="0" lvl="0" indent="0" algn="ctr" defTabSz="1600200">
              <a:lnSpc>
                <a:spcPct val="90000"/>
              </a:lnSpc>
              <a:spcBef>
                <a:spcPct val="0"/>
              </a:spcBef>
              <a:spcAft>
                <a:spcPct val="35000"/>
              </a:spcAft>
              <a:buNone/>
            </a:pPr>
            <a:r>
              <a:rPr lang="en-GB" sz="3200" kern="1200" dirty="0"/>
              <a:t>ERA Model</a:t>
            </a:r>
          </a:p>
        </p:txBody>
      </p:sp>
      <p:sp>
        <p:nvSpPr>
          <p:cNvPr id="7" name="TextBox 6">
            <a:extLst>
              <a:ext uri="{FF2B5EF4-FFF2-40B4-BE49-F238E27FC236}">
                <a16:creationId xmlns:a16="http://schemas.microsoft.com/office/drawing/2014/main" id="{0103A290-9DB9-4C01-8D9B-3D940DC05E4E}"/>
              </a:ext>
            </a:extLst>
          </p:cNvPr>
          <p:cNvSpPr txBox="1"/>
          <p:nvPr/>
        </p:nvSpPr>
        <p:spPr>
          <a:xfrm>
            <a:off x="3107430" y="887404"/>
            <a:ext cx="5497018" cy="1015663"/>
          </a:xfrm>
          <a:prstGeom prst="rect">
            <a:avLst/>
          </a:prstGeom>
          <a:noFill/>
        </p:spPr>
        <p:txBody>
          <a:bodyPr wrap="none" rtlCol="0">
            <a:spAutoFit/>
          </a:bodyPr>
          <a:lstStyle/>
          <a:p>
            <a:r>
              <a:rPr lang="en-GB" sz="2000" dirty="0">
                <a:latin typeface="Arial" panose="020B0604020202020204" pitchFamily="34" charset="0"/>
                <a:cs typeface="Arial" panose="020B0604020202020204" pitchFamily="34" charset="0"/>
              </a:rPr>
              <a:t>Jasper (2013) developed this reflective model.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ERA stands for : </a:t>
            </a:r>
          </a:p>
        </p:txBody>
      </p:sp>
      <p:sp>
        <p:nvSpPr>
          <p:cNvPr id="8" name="Rectangle 7">
            <a:extLst>
              <a:ext uri="{FF2B5EF4-FFF2-40B4-BE49-F238E27FC236}">
                <a16:creationId xmlns:a16="http://schemas.microsoft.com/office/drawing/2014/main" id="{8D197EAB-22C4-4A32-A59F-E569B9D0D094}"/>
              </a:ext>
            </a:extLst>
          </p:cNvPr>
          <p:cNvSpPr/>
          <p:nvPr/>
        </p:nvSpPr>
        <p:spPr>
          <a:xfrm>
            <a:off x="3635896" y="2516125"/>
            <a:ext cx="2808312"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Experience</a:t>
            </a:r>
            <a:r>
              <a:rPr lang="en-GB" dirty="0"/>
              <a:t> </a:t>
            </a:r>
          </a:p>
        </p:txBody>
      </p:sp>
      <p:sp>
        <p:nvSpPr>
          <p:cNvPr id="9" name="Rectangle 8">
            <a:extLst>
              <a:ext uri="{FF2B5EF4-FFF2-40B4-BE49-F238E27FC236}">
                <a16:creationId xmlns:a16="http://schemas.microsoft.com/office/drawing/2014/main" id="{0114E3C1-238D-487B-9F0F-8D645B580FF0}"/>
              </a:ext>
            </a:extLst>
          </p:cNvPr>
          <p:cNvSpPr/>
          <p:nvPr/>
        </p:nvSpPr>
        <p:spPr>
          <a:xfrm>
            <a:off x="5940152" y="4341875"/>
            <a:ext cx="2808313"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Reflection</a:t>
            </a:r>
            <a:endParaRPr lang="en-GB" dirty="0"/>
          </a:p>
        </p:txBody>
      </p:sp>
      <p:sp>
        <p:nvSpPr>
          <p:cNvPr id="10" name="Rectangle 9">
            <a:extLst>
              <a:ext uri="{FF2B5EF4-FFF2-40B4-BE49-F238E27FC236}">
                <a16:creationId xmlns:a16="http://schemas.microsoft.com/office/drawing/2014/main" id="{BBA23587-2D61-4534-AFAB-F8BFBFA909EA}"/>
              </a:ext>
            </a:extLst>
          </p:cNvPr>
          <p:cNvSpPr/>
          <p:nvPr/>
        </p:nvSpPr>
        <p:spPr>
          <a:xfrm>
            <a:off x="1740587" y="4341875"/>
            <a:ext cx="2399365"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Action</a:t>
            </a:r>
            <a:r>
              <a:rPr lang="en-GB" dirty="0"/>
              <a:t> </a:t>
            </a:r>
          </a:p>
        </p:txBody>
      </p:sp>
      <p:cxnSp>
        <p:nvCxnSpPr>
          <p:cNvPr id="12" name="Straight Arrow Connector 11">
            <a:extLst>
              <a:ext uri="{FF2B5EF4-FFF2-40B4-BE49-F238E27FC236}">
                <a16:creationId xmlns:a16="http://schemas.microsoft.com/office/drawing/2014/main" id="{1C50B4D1-8547-4599-B473-F0C632EEEA0D}"/>
              </a:ext>
            </a:extLst>
          </p:cNvPr>
          <p:cNvCxnSpPr>
            <a:cxnSpLocks/>
          </p:cNvCxnSpPr>
          <p:nvPr/>
        </p:nvCxnSpPr>
        <p:spPr>
          <a:xfrm>
            <a:off x="6600856" y="3452229"/>
            <a:ext cx="743452" cy="768859"/>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cxnSp>
        <p:nvCxnSpPr>
          <p:cNvPr id="13" name="Straight Arrow Connector 12">
            <a:extLst>
              <a:ext uri="{FF2B5EF4-FFF2-40B4-BE49-F238E27FC236}">
                <a16:creationId xmlns:a16="http://schemas.microsoft.com/office/drawing/2014/main" id="{771E5813-1D89-4B66-9678-0B1635559BB2}"/>
              </a:ext>
            </a:extLst>
          </p:cNvPr>
          <p:cNvCxnSpPr>
            <a:cxnSpLocks/>
          </p:cNvCxnSpPr>
          <p:nvPr/>
        </p:nvCxnSpPr>
        <p:spPr>
          <a:xfrm flipV="1">
            <a:off x="2712674" y="3377607"/>
            <a:ext cx="792087" cy="702078"/>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069247DB-208D-4521-AE64-1060A4D64F50}"/>
              </a:ext>
            </a:extLst>
          </p:cNvPr>
          <p:cNvCxnSpPr>
            <a:cxnSpLocks/>
          </p:cNvCxnSpPr>
          <p:nvPr/>
        </p:nvCxnSpPr>
        <p:spPr>
          <a:xfrm flipH="1">
            <a:off x="4391980" y="4809927"/>
            <a:ext cx="1296144" cy="0"/>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070196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par>
                                <p:cTn id="18" presetID="10" presetClass="entr" presetSubtype="0" fill="hold" nodeType="with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par>
                                <p:cTn id="26" presetID="10" presetClass="entr" presetSubtype="0" fill="hold" nodeType="with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fade">
                                      <p:cBhvr>
                                        <p:cTn id="28" dur="500"/>
                                        <p:tgtEl>
                                          <p:spTgt spid="16"/>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fade">
                                      <p:cBhvr>
                                        <p:cTn id="33" dur="500"/>
                                        <p:tgtEl>
                                          <p:spTgt spid="10"/>
                                        </p:tgtEl>
                                      </p:cBhvr>
                                    </p:animEffect>
                                  </p:childTnLst>
                                </p:cTn>
                              </p:par>
                              <p:par>
                                <p:cTn id="34" presetID="10" presetClass="entr" presetSubtype="0" fill="hold" nodeType="with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fade">
                                      <p:cBhvr>
                                        <p:cTn id="36"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animBg="1"/>
      <p:bldP spid="9" grpId="0" animBg="1"/>
      <p:bldP spid="1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55926C15-89E4-4D5E-96D7-B247D940B741}"/>
              </a:ext>
            </a:extLst>
          </p:cNvPr>
          <p:cNvSpPr/>
          <p:nvPr/>
        </p:nvSpPr>
        <p:spPr>
          <a:xfrm>
            <a:off x="6372200" y="548680"/>
            <a:ext cx="2018321"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p>
            <a:pPr marL="0" lvl="0" indent="0" algn="ctr" defTabSz="1600200">
              <a:lnSpc>
                <a:spcPct val="90000"/>
              </a:lnSpc>
              <a:spcBef>
                <a:spcPct val="0"/>
              </a:spcBef>
              <a:spcAft>
                <a:spcPct val="35000"/>
              </a:spcAft>
              <a:buNone/>
            </a:pPr>
            <a:r>
              <a:rPr lang="en-GB" sz="3200" kern="1200" dirty="0"/>
              <a:t>Driscoll’s ‘What?’ Model</a:t>
            </a:r>
          </a:p>
        </p:txBody>
      </p:sp>
      <p:sp>
        <p:nvSpPr>
          <p:cNvPr id="5" name="TextBox 4">
            <a:extLst>
              <a:ext uri="{FF2B5EF4-FFF2-40B4-BE49-F238E27FC236}">
                <a16:creationId xmlns:a16="http://schemas.microsoft.com/office/drawing/2014/main" id="{0D8A92E0-D8FD-4969-BD83-7AFF3EDB4BC7}"/>
              </a:ext>
            </a:extLst>
          </p:cNvPr>
          <p:cNvSpPr txBox="1"/>
          <p:nvPr/>
        </p:nvSpPr>
        <p:spPr>
          <a:xfrm>
            <a:off x="417623" y="603137"/>
            <a:ext cx="5795176" cy="400110"/>
          </a:xfrm>
          <a:prstGeom prst="rect">
            <a:avLst/>
          </a:prstGeom>
          <a:noFill/>
        </p:spPr>
        <p:txBody>
          <a:bodyPr wrap="none" rtlCol="0">
            <a:spAutoFit/>
          </a:bodyPr>
          <a:lstStyle/>
          <a:p>
            <a:r>
              <a:rPr lang="en-GB" sz="2000" dirty="0">
                <a:latin typeface="Arial" panose="020B0604020202020204" pitchFamily="34" charset="0"/>
                <a:cs typeface="Arial" panose="020B0604020202020204" pitchFamily="34" charset="0"/>
              </a:rPr>
              <a:t>Driscoll (2007) outlines three steps to this model. </a:t>
            </a:r>
          </a:p>
        </p:txBody>
      </p:sp>
      <p:sp>
        <p:nvSpPr>
          <p:cNvPr id="8" name="Arrow: Right 7">
            <a:extLst>
              <a:ext uri="{FF2B5EF4-FFF2-40B4-BE49-F238E27FC236}">
                <a16:creationId xmlns:a16="http://schemas.microsoft.com/office/drawing/2014/main" id="{AF6CF333-BF6B-4111-B196-3F13E7388C8B}"/>
              </a:ext>
            </a:extLst>
          </p:cNvPr>
          <p:cNvSpPr/>
          <p:nvPr/>
        </p:nvSpPr>
        <p:spPr>
          <a:xfrm>
            <a:off x="996751" y="1397000"/>
            <a:ext cx="5181600" cy="4064000"/>
          </a:xfrm>
          <a:prstGeom prst="rightArrow">
            <a:avLst/>
          </a:prstGeom>
        </p:spPr>
        <p:style>
          <a:lnRef idx="0">
            <a:schemeClr val="dk1">
              <a:hueOff val="0"/>
              <a:satOff val="0"/>
              <a:lumOff val="0"/>
              <a:alphaOff val="0"/>
            </a:schemeClr>
          </a:lnRef>
          <a:fillRef idx="1">
            <a:schemeClr val="accent5">
              <a:tint val="40000"/>
              <a:hueOff val="0"/>
              <a:satOff val="0"/>
              <a:lumOff val="0"/>
              <a:alphaOff val="0"/>
            </a:schemeClr>
          </a:fillRef>
          <a:effectRef idx="0">
            <a:schemeClr val="accent5">
              <a:tint val="4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D4982D1E-DEA3-4EE3-B847-D8F90109CEA2}"/>
              </a:ext>
            </a:extLst>
          </p:cNvPr>
          <p:cNvSpPr/>
          <p:nvPr/>
        </p:nvSpPr>
        <p:spPr>
          <a:xfrm>
            <a:off x="539552" y="2616199"/>
            <a:ext cx="1828800" cy="1625600"/>
          </a:xfrm>
          <a:custGeom>
            <a:avLst/>
            <a:gdLst>
              <a:gd name="connsiteX0" fmla="*/ 0 w 1828800"/>
              <a:gd name="connsiteY0" fmla="*/ 270939 h 1625600"/>
              <a:gd name="connsiteX1" fmla="*/ 270939 w 1828800"/>
              <a:gd name="connsiteY1" fmla="*/ 0 h 1625600"/>
              <a:gd name="connsiteX2" fmla="*/ 1557861 w 1828800"/>
              <a:gd name="connsiteY2" fmla="*/ 0 h 1625600"/>
              <a:gd name="connsiteX3" fmla="*/ 1828800 w 1828800"/>
              <a:gd name="connsiteY3" fmla="*/ 270939 h 1625600"/>
              <a:gd name="connsiteX4" fmla="*/ 1828800 w 1828800"/>
              <a:gd name="connsiteY4" fmla="*/ 1354661 h 1625600"/>
              <a:gd name="connsiteX5" fmla="*/ 1557861 w 1828800"/>
              <a:gd name="connsiteY5" fmla="*/ 1625600 h 1625600"/>
              <a:gd name="connsiteX6" fmla="*/ 270939 w 1828800"/>
              <a:gd name="connsiteY6" fmla="*/ 1625600 h 1625600"/>
              <a:gd name="connsiteX7" fmla="*/ 0 w 1828800"/>
              <a:gd name="connsiteY7" fmla="*/ 1354661 h 1625600"/>
              <a:gd name="connsiteX8" fmla="*/ 0 w 1828800"/>
              <a:gd name="connsiteY8" fmla="*/ 270939 h 1625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8800" h="1625600">
                <a:moveTo>
                  <a:pt x="0" y="270939"/>
                </a:moveTo>
                <a:cubicBezTo>
                  <a:pt x="0" y="121304"/>
                  <a:pt x="121304" y="0"/>
                  <a:pt x="270939" y="0"/>
                </a:cubicBezTo>
                <a:lnTo>
                  <a:pt x="1557861" y="0"/>
                </a:lnTo>
                <a:cubicBezTo>
                  <a:pt x="1707496" y="0"/>
                  <a:pt x="1828800" y="121304"/>
                  <a:pt x="1828800" y="270939"/>
                </a:cubicBezTo>
                <a:lnTo>
                  <a:pt x="1828800" y="1354661"/>
                </a:lnTo>
                <a:cubicBezTo>
                  <a:pt x="1828800" y="1504296"/>
                  <a:pt x="1707496" y="1625600"/>
                  <a:pt x="1557861" y="1625600"/>
                </a:cubicBezTo>
                <a:lnTo>
                  <a:pt x="270939" y="1625600"/>
                </a:lnTo>
                <a:cubicBezTo>
                  <a:pt x="121304" y="1625600"/>
                  <a:pt x="0" y="1504296"/>
                  <a:pt x="0" y="1354661"/>
                </a:cubicBezTo>
                <a:lnTo>
                  <a:pt x="0" y="270939"/>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246995" tIns="246995" rIns="246995" bIns="246995" numCol="1" spcCol="1270" anchor="ctr" anchorCtr="0">
            <a:noAutofit/>
          </a:bodyPr>
          <a:lstStyle/>
          <a:p>
            <a:pPr marL="0" lvl="0" indent="0" algn="ctr" defTabSz="1955800">
              <a:lnSpc>
                <a:spcPct val="90000"/>
              </a:lnSpc>
              <a:spcBef>
                <a:spcPct val="0"/>
              </a:spcBef>
              <a:spcAft>
                <a:spcPct val="35000"/>
              </a:spcAft>
              <a:buNone/>
            </a:pPr>
            <a:r>
              <a:rPr lang="en-GB" sz="4000" kern="1200" dirty="0"/>
              <a:t>What?</a:t>
            </a:r>
          </a:p>
        </p:txBody>
      </p:sp>
      <p:sp>
        <p:nvSpPr>
          <p:cNvPr id="10" name="Freeform: Shape 9">
            <a:extLst>
              <a:ext uri="{FF2B5EF4-FFF2-40B4-BE49-F238E27FC236}">
                <a16:creationId xmlns:a16="http://schemas.microsoft.com/office/drawing/2014/main" id="{BD63E4ED-69D2-4D9D-B0EA-1D160C05B90B}"/>
              </a:ext>
            </a:extLst>
          </p:cNvPr>
          <p:cNvSpPr/>
          <p:nvPr/>
        </p:nvSpPr>
        <p:spPr>
          <a:xfrm>
            <a:off x="2673152" y="2616199"/>
            <a:ext cx="1828800" cy="1625600"/>
          </a:xfrm>
          <a:custGeom>
            <a:avLst/>
            <a:gdLst>
              <a:gd name="connsiteX0" fmla="*/ 0 w 1828800"/>
              <a:gd name="connsiteY0" fmla="*/ 270939 h 1625600"/>
              <a:gd name="connsiteX1" fmla="*/ 270939 w 1828800"/>
              <a:gd name="connsiteY1" fmla="*/ 0 h 1625600"/>
              <a:gd name="connsiteX2" fmla="*/ 1557861 w 1828800"/>
              <a:gd name="connsiteY2" fmla="*/ 0 h 1625600"/>
              <a:gd name="connsiteX3" fmla="*/ 1828800 w 1828800"/>
              <a:gd name="connsiteY3" fmla="*/ 270939 h 1625600"/>
              <a:gd name="connsiteX4" fmla="*/ 1828800 w 1828800"/>
              <a:gd name="connsiteY4" fmla="*/ 1354661 h 1625600"/>
              <a:gd name="connsiteX5" fmla="*/ 1557861 w 1828800"/>
              <a:gd name="connsiteY5" fmla="*/ 1625600 h 1625600"/>
              <a:gd name="connsiteX6" fmla="*/ 270939 w 1828800"/>
              <a:gd name="connsiteY6" fmla="*/ 1625600 h 1625600"/>
              <a:gd name="connsiteX7" fmla="*/ 0 w 1828800"/>
              <a:gd name="connsiteY7" fmla="*/ 1354661 h 1625600"/>
              <a:gd name="connsiteX8" fmla="*/ 0 w 1828800"/>
              <a:gd name="connsiteY8" fmla="*/ 270939 h 1625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8800" h="1625600">
                <a:moveTo>
                  <a:pt x="0" y="270939"/>
                </a:moveTo>
                <a:cubicBezTo>
                  <a:pt x="0" y="121304"/>
                  <a:pt x="121304" y="0"/>
                  <a:pt x="270939" y="0"/>
                </a:cubicBezTo>
                <a:lnTo>
                  <a:pt x="1557861" y="0"/>
                </a:lnTo>
                <a:cubicBezTo>
                  <a:pt x="1707496" y="0"/>
                  <a:pt x="1828800" y="121304"/>
                  <a:pt x="1828800" y="270939"/>
                </a:cubicBezTo>
                <a:lnTo>
                  <a:pt x="1828800" y="1354661"/>
                </a:lnTo>
                <a:cubicBezTo>
                  <a:pt x="1828800" y="1504296"/>
                  <a:pt x="1707496" y="1625600"/>
                  <a:pt x="1557861" y="1625600"/>
                </a:cubicBezTo>
                <a:lnTo>
                  <a:pt x="270939" y="1625600"/>
                </a:lnTo>
                <a:cubicBezTo>
                  <a:pt x="121304" y="1625600"/>
                  <a:pt x="0" y="1504296"/>
                  <a:pt x="0" y="1354661"/>
                </a:cubicBezTo>
                <a:lnTo>
                  <a:pt x="0" y="270939"/>
                </a:lnTo>
                <a:close/>
              </a:path>
            </a:pathLst>
          </a:custGeom>
        </p:spPr>
        <p:style>
          <a:lnRef idx="2">
            <a:schemeClr val="lt1">
              <a:hueOff val="0"/>
              <a:satOff val="0"/>
              <a:lumOff val="0"/>
              <a:alphaOff val="0"/>
            </a:schemeClr>
          </a:lnRef>
          <a:fillRef idx="1">
            <a:schemeClr val="accent5">
              <a:hueOff val="-4966938"/>
              <a:satOff val="19906"/>
              <a:lumOff val="4314"/>
              <a:alphaOff val="0"/>
            </a:schemeClr>
          </a:fillRef>
          <a:effectRef idx="0">
            <a:schemeClr val="accent5">
              <a:hueOff val="-4966938"/>
              <a:satOff val="19906"/>
              <a:lumOff val="4314"/>
              <a:alphaOff val="0"/>
            </a:schemeClr>
          </a:effectRef>
          <a:fontRef idx="minor">
            <a:schemeClr val="lt1"/>
          </a:fontRef>
        </p:style>
        <p:txBody>
          <a:bodyPr spcFirstLastPara="0" vert="horz" wrap="square" lIns="246995" tIns="246995" rIns="246995" bIns="246995" numCol="1" spcCol="1270" anchor="ctr" anchorCtr="0">
            <a:noAutofit/>
          </a:bodyPr>
          <a:lstStyle/>
          <a:p>
            <a:pPr marL="0" lvl="0" indent="0" algn="ctr" defTabSz="1955800">
              <a:lnSpc>
                <a:spcPct val="90000"/>
              </a:lnSpc>
              <a:spcBef>
                <a:spcPct val="0"/>
              </a:spcBef>
              <a:spcAft>
                <a:spcPct val="35000"/>
              </a:spcAft>
              <a:buNone/>
            </a:pPr>
            <a:r>
              <a:rPr lang="en-GB" sz="4000" kern="1200" dirty="0"/>
              <a:t>So what?</a:t>
            </a:r>
          </a:p>
        </p:txBody>
      </p:sp>
      <p:sp>
        <p:nvSpPr>
          <p:cNvPr id="11" name="Freeform: Shape 10">
            <a:extLst>
              <a:ext uri="{FF2B5EF4-FFF2-40B4-BE49-F238E27FC236}">
                <a16:creationId xmlns:a16="http://schemas.microsoft.com/office/drawing/2014/main" id="{D89D01DF-F390-4C3B-9FBD-16B662230E44}"/>
              </a:ext>
            </a:extLst>
          </p:cNvPr>
          <p:cNvSpPr/>
          <p:nvPr/>
        </p:nvSpPr>
        <p:spPr>
          <a:xfrm>
            <a:off x="4806752" y="2616199"/>
            <a:ext cx="1828800" cy="1625600"/>
          </a:xfrm>
          <a:custGeom>
            <a:avLst/>
            <a:gdLst>
              <a:gd name="connsiteX0" fmla="*/ 0 w 1828800"/>
              <a:gd name="connsiteY0" fmla="*/ 270939 h 1625600"/>
              <a:gd name="connsiteX1" fmla="*/ 270939 w 1828800"/>
              <a:gd name="connsiteY1" fmla="*/ 0 h 1625600"/>
              <a:gd name="connsiteX2" fmla="*/ 1557861 w 1828800"/>
              <a:gd name="connsiteY2" fmla="*/ 0 h 1625600"/>
              <a:gd name="connsiteX3" fmla="*/ 1828800 w 1828800"/>
              <a:gd name="connsiteY3" fmla="*/ 270939 h 1625600"/>
              <a:gd name="connsiteX4" fmla="*/ 1828800 w 1828800"/>
              <a:gd name="connsiteY4" fmla="*/ 1354661 h 1625600"/>
              <a:gd name="connsiteX5" fmla="*/ 1557861 w 1828800"/>
              <a:gd name="connsiteY5" fmla="*/ 1625600 h 1625600"/>
              <a:gd name="connsiteX6" fmla="*/ 270939 w 1828800"/>
              <a:gd name="connsiteY6" fmla="*/ 1625600 h 1625600"/>
              <a:gd name="connsiteX7" fmla="*/ 0 w 1828800"/>
              <a:gd name="connsiteY7" fmla="*/ 1354661 h 1625600"/>
              <a:gd name="connsiteX8" fmla="*/ 0 w 1828800"/>
              <a:gd name="connsiteY8" fmla="*/ 270939 h 1625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8800" h="1625600">
                <a:moveTo>
                  <a:pt x="0" y="270939"/>
                </a:moveTo>
                <a:cubicBezTo>
                  <a:pt x="0" y="121304"/>
                  <a:pt x="121304" y="0"/>
                  <a:pt x="270939" y="0"/>
                </a:cubicBezTo>
                <a:lnTo>
                  <a:pt x="1557861" y="0"/>
                </a:lnTo>
                <a:cubicBezTo>
                  <a:pt x="1707496" y="0"/>
                  <a:pt x="1828800" y="121304"/>
                  <a:pt x="1828800" y="270939"/>
                </a:cubicBezTo>
                <a:lnTo>
                  <a:pt x="1828800" y="1354661"/>
                </a:lnTo>
                <a:cubicBezTo>
                  <a:pt x="1828800" y="1504296"/>
                  <a:pt x="1707496" y="1625600"/>
                  <a:pt x="1557861" y="1625600"/>
                </a:cubicBezTo>
                <a:lnTo>
                  <a:pt x="270939" y="1625600"/>
                </a:lnTo>
                <a:cubicBezTo>
                  <a:pt x="121304" y="1625600"/>
                  <a:pt x="0" y="1504296"/>
                  <a:pt x="0" y="1354661"/>
                </a:cubicBezTo>
                <a:lnTo>
                  <a:pt x="0" y="270939"/>
                </a:lnTo>
                <a:close/>
              </a:path>
            </a:pathLst>
          </a:custGeom>
        </p:spPr>
        <p:style>
          <a:lnRef idx="2">
            <a:schemeClr val="lt1">
              <a:hueOff val="0"/>
              <a:satOff val="0"/>
              <a:lumOff val="0"/>
              <a:alphaOff val="0"/>
            </a:schemeClr>
          </a:lnRef>
          <a:fillRef idx="1">
            <a:schemeClr val="accent5">
              <a:hueOff val="-9933876"/>
              <a:satOff val="39811"/>
              <a:lumOff val="8628"/>
              <a:alphaOff val="0"/>
            </a:schemeClr>
          </a:fillRef>
          <a:effectRef idx="0">
            <a:schemeClr val="accent5">
              <a:hueOff val="-9933876"/>
              <a:satOff val="39811"/>
              <a:lumOff val="8628"/>
              <a:alphaOff val="0"/>
            </a:schemeClr>
          </a:effectRef>
          <a:fontRef idx="minor">
            <a:schemeClr val="lt1"/>
          </a:fontRef>
        </p:style>
        <p:txBody>
          <a:bodyPr spcFirstLastPara="0" vert="horz" wrap="square" lIns="246995" tIns="246995" rIns="246995" bIns="246995" numCol="1" spcCol="1270" anchor="ctr" anchorCtr="0">
            <a:noAutofit/>
          </a:bodyPr>
          <a:lstStyle/>
          <a:p>
            <a:pPr marL="0" lvl="0" indent="0" algn="ctr" defTabSz="1955800">
              <a:lnSpc>
                <a:spcPct val="90000"/>
              </a:lnSpc>
              <a:spcBef>
                <a:spcPct val="0"/>
              </a:spcBef>
              <a:spcAft>
                <a:spcPct val="35000"/>
              </a:spcAft>
              <a:buNone/>
            </a:pPr>
            <a:r>
              <a:rPr lang="en-GB" sz="4000" kern="1200" dirty="0"/>
              <a:t>Now what?</a:t>
            </a:r>
          </a:p>
        </p:txBody>
      </p:sp>
    </p:spTree>
    <p:extLst>
      <p:ext uri="{BB962C8B-B14F-4D97-AF65-F5344CB8AC3E}">
        <p14:creationId xmlns:p14="http://schemas.microsoft.com/office/powerpoint/2010/main" val="2372570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par>
                                <p:cTn id="18" presetID="10" presetClass="entr" presetSubtype="0" fill="hold"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9" grpId="0" animBg="1"/>
      <p:bldP spid="10" grpId="0" animBg="1"/>
      <p:bldP spid="11"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6AA2A8-673F-4E8F-A178-A8A67F777090}"/>
              </a:ext>
            </a:extLst>
          </p:cNvPr>
          <p:cNvSpPr>
            <a:spLocks noGrp="1"/>
          </p:cNvSpPr>
          <p:nvPr>
            <p:ph idx="1"/>
          </p:nvPr>
        </p:nvSpPr>
        <p:spPr>
          <a:xfrm>
            <a:off x="611559" y="404665"/>
            <a:ext cx="2021794" cy="2664295"/>
          </a:xfrm>
        </p:spPr>
        <p:txBody>
          <a:bodyPr>
            <a:normAutofit lnSpcReduction="10000"/>
          </a:bodyPr>
          <a:lstStyle/>
          <a:p>
            <a:pPr marL="0" indent="0">
              <a:buNone/>
            </a:pPr>
            <a:r>
              <a:rPr lang="en-GB" sz="2000" dirty="0">
                <a:latin typeface="Arial" panose="020B0604020202020204" pitchFamily="34" charset="0"/>
                <a:cs typeface="Arial" panose="020B0604020202020204" pitchFamily="34" charset="0"/>
              </a:rPr>
              <a:t>Kolb’s (1984) Experiential Learning Cycles gives insight into how we all learn from experience. There are four stages. </a:t>
            </a:r>
          </a:p>
        </p:txBody>
      </p:sp>
      <p:sp>
        <p:nvSpPr>
          <p:cNvPr id="4" name="Freeform: Shape 3">
            <a:extLst>
              <a:ext uri="{FF2B5EF4-FFF2-40B4-BE49-F238E27FC236}">
                <a16:creationId xmlns:a16="http://schemas.microsoft.com/office/drawing/2014/main" id="{92974F4F-E087-45B6-9395-767F54F1A247}"/>
              </a:ext>
            </a:extLst>
          </p:cNvPr>
          <p:cNvSpPr/>
          <p:nvPr/>
        </p:nvSpPr>
        <p:spPr>
          <a:xfrm>
            <a:off x="453685" y="3068960"/>
            <a:ext cx="2179668"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5680" tIns="326199" rIns="295681" bIns="326198" numCol="1" spcCol="1270" anchor="ctr" anchorCtr="0">
            <a:noAutofit/>
          </a:bodyPr>
          <a:lstStyle/>
          <a:p>
            <a:pPr marL="0" lvl="0" indent="0" algn="ctr" defTabSz="1066800">
              <a:lnSpc>
                <a:spcPct val="90000"/>
              </a:lnSpc>
              <a:spcBef>
                <a:spcPct val="0"/>
              </a:spcBef>
              <a:spcAft>
                <a:spcPct val="35000"/>
              </a:spcAft>
              <a:buNone/>
            </a:pPr>
            <a:r>
              <a:rPr lang="en-GB" sz="2800" kern="1200" dirty="0"/>
              <a:t>Kolb’s </a:t>
            </a:r>
            <a:r>
              <a:rPr lang="en-GB" sz="2400" kern="1200" dirty="0"/>
              <a:t>Experiential</a:t>
            </a:r>
            <a:r>
              <a:rPr lang="en-GB" sz="2800" kern="1200" dirty="0"/>
              <a:t> Learning Cycle</a:t>
            </a:r>
          </a:p>
        </p:txBody>
      </p:sp>
      <p:sp>
        <p:nvSpPr>
          <p:cNvPr id="7" name="Freeform: Shape 6">
            <a:extLst>
              <a:ext uri="{FF2B5EF4-FFF2-40B4-BE49-F238E27FC236}">
                <a16:creationId xmlns:a16="http://schemas.microsoft.com/office/drawing/2014/main" id="{669FA249-514E-4DE3-9A00-B434172448ED}"/>
              </a:ext>
            </a:extLst>
          </p:cNvPr>
          <p:cNvSpPr/>
          <p:nvPr/>
        </p:nvSpPr>
        <p:spPr>
          <a:xfrm>
            <a:off x="4452902" y="404665"/>
            <a:ext cx="2748110" cy="1387225"/>
          </a:xfrm>
          <a:custGeom>
            <a:avLst/>
            <a:gdLst>
              <a:gd name="connsiteX0" fmla="*/ 0 w 1546146"/>
              <a:gd name="connsiteY0" fmla="*/ 773073 h 1546146"/>
              <a:gd name="connsiteX1" fmla="*/ 773073 w 1546146"/>
              <a:gd name="connsiteY1" fmla="*/ 0 h 1546146"/>
              <a:gd name="connsiteX2" fmla="*/ 1546146 w 1546146"/>
              <a:gd name="connsiteY2" fmla="*/ 773073 h 1546146"/>
              <a:gd name="connsiteX3" fmla="*/ 773073 w 1546146"/>
              <a:gd name="connsiteY3" fmla="*/ 1546146 h 1546146"/>
              <a:gd name="connsiteX4" fmla="*/ 0 w 1546146"/>
              <a:gd name="connsiteY4" fmla="*/ 773073 h 15461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46146" h="1546146">
                <a:moveTo>
                  <a:pt x="0" y="773073"/>
                </a:moveTo>
                <a:cubicBezTo>
                  <a:pt x="0" y="346117"/>
                  <a:pt x="346117" y="0"/>
                  <a:pt x="773073" y="0"/>
                </a:cubicBezTo>
                <a:cubicBezTo>
                  <a:pt x="1200029" y="0"/>
                  <a:pt x="1546146" y="346117"/>
                  <a:pt x="1546146" y="773073"/>
                </a:cubicBezTo>
                <a:cubicBezTo>
                  <a:pt x="1546146" y="1200029"/>
                  <a:pt x="1200029" y="1546146"/>
                  <a:pt x="773073" y="1546146"/>
                </a:cubicBezTo>
                <a:cubicBezTo>
                  <a:pt x="346117" y="1546146"/>
                  <a:pt x="0" y="1200029"/>
                  <a:pt x="0" y="773073"/>
                </a:cubicBezTo>
                <a:close/>
              </a:path>
            </a:pathLst>
          </a:custGeom>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txBody>
          <a:bodyPr spcFirstLastPara="0" vert="horz" wrap="square" lIns="240398" tIns="240398" rIns="240398" bIns="240398" numCol="1" spcCol="1270" anchor="ctr" anchorCtr="0">
            <a:noAutofit/>
          </a:bodyPr>
          <a:lstStyle/>
          <a:p>
            <a:pPr marL="0" lvl="0" indent="0" algn="ctr" defTabSz="488950">
              <a:lnSpc>
                <a:spcPct val="90000"/>
              </a:lnSpc>
              <a:spcBef>
                <a:spcPct val="0"/>
              </a:spcBef>
              <a:spcAft>
                <a:spcPct val="35000"/>
              </a:spcAft>
              <a:buNone/>
            </a:pPr>
            <a:r>
              <a:rPr lang="en-GB" kern="1200" dirty="0"/>
              <a:t>Concrete Experience</a:t>
            </a:r>
          </a:p>
        </p:txBody>
      </p:sp>
      <p:sp>
        <p:nvSpPr>
          <p:cNvPr id="8" name="Freeform: Shape 7">
            <a:extLst>
              <a:ext uri="{FF2B5EF4-FFF2-40B4-BE49-F238E27FC236}">
                <a16:creationId xmlns:a16="http://schemas.microsoft.com/office/drawing/2014/main" id="{F0237A15-5850-4063-AF1F-89F361B6BA00}"/>
              </a:ext>
            </a:extLst>
          </p:cNvPr>
          <p:cNvSpPr/>
          <p:nvPr/>
        </p:nvSpPr>
        <p:spPr>
          <a:xfrm rot="2700000">
            <a:off x="6433986" y="1729351"/>
            <a:ext cx="410580" cy="521824"/>
          </a:xfrm>
          <a:custGeom>
            <a:avLst/>
            <a:gdLst>
              <a:gd name="connsiteX0" fmla="*/ 0 w 410580"/>
              <a:gd name="connsiteY0" fmla="*/ 104365 h 521824"/>
              <a:gd name="connsiteX1" fmla="*/ 205290 w 410580"/>
              <a:gd name="connsiteY1" fmla="*/ 104365 h 521824"/>
              <a:gd name="connsiteX2" fmla="*/ 205290 w 410580"/>
              <a:gd name="connsiteY2" fmla="*/ 0 h 521824"/>
              <a:gd name="connsiteX3" fmla="*/ 410580 w 410580"/>
              <a:gd name="connsiteY3" fmla="*/ 260912 h 521824"/>
              <a:gd name="connsiteX4" fmla="*/ 205290 w 410580"/>
              <a:gd name="connsiteY4" fmla="*/ 521824 h 521824"/>
              <a:gd name="connsiteX5" fmla="*/ 205290 w 410580"/>
              <a:gd name="connsiteY5" fmla="*/ 417459 h 521824"/>
              <a:gd name="connsiteX6" fmla="*/ 0 w 410580"/>
              <a:gd name="connsiteY6" fmla="*/ 417459 h 521824"/>
              <a:gd name="connsiteX7" fmla="*/ 0 w 410580"/>
              <a:gd name="connsiteY7" fmla="*/ 104365 h 521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580" h="521824">
                <a:moveTo>
                  <a:pt x="0" y="104365"/>
                </a:moveTo>
                <a:lnTo>
                  <a:pt x="205290" y="104365"/>
                </a:lnTo>
                <a:lnTo>
                  <a:pt x="205290" y="0"/>
                </a:lnTo>
                <a:lnTo>
                  <a:pt x="410580" y="260912"/>
                </a:lnTo>
                <a:lnTo>
                  <a:pt x="205290" y="521824"/>
                </a:lnTo>
                <a:lnTo>
                  <a:pt x="205290" y="417459"/>
                </a:lnTo>
                <a:lnTo>
                  <a:pt x="0" y="417459"/>
                </a:lnTo>
                <a:lnTo>
                  <a:pt x="0" y="104365"/>
                </a:lnTo>
                <a:close/>
              </a:path>
            </a:pathLst>
          </a:custGeom>
        </p:spPr>
        <p:style>
          <a:lnRef idx="0">
            <a:schemeClr val="dk2">
              <a:tint val="60000"/>
              <a:hueOff val="0"/>
              <a:satOff val="0"/>
              <a:lumOff val="0"/>
              <a:alphaOff val="0"/>
            </a:schemeClr>
          </a:lnRef>
          <a:fillRef idx="1">
            <a:schemeClr val="dk2">
              <a:tint val="60000"/>
              <a:hueOff val="0"/>
              <a:satOff val="0"/>
              <a:lumOff val="0"/>
              <a:alphaOff val="0"/>
            </a:schemeClr>
          </a:fillRef>
          <a:effectRef idx="0">
            <a:schemeClr val="dk2">
              <a:tint val="60000"/>
              <a:hueOff val="0"/>
              <a:satOff val="0"/>
              <a:lumOff val="0"/>
              <a:alphaOff val="0"/>
            </a:schemeClr>
          </a:effectRef>
          <a:fontRef idx="minor">
            <a:schemeClr val="dk2">
              <a:hueOff val="0"/>
              <a:satOff val="0"/>
              <a:lumOff val="0"/>
              <a:alphaOff val="0"/>
            </a:schemeClr>
          </a:fontRef>
        </p:style>
        <p:txBody>
          <a:bodyPr spcFirstLastPara="0" vert="horz" wrap="square" lIns="-1" tIns="104365" rIns="123174" bIns="104365" numCol="1" spcCol="1270" anchor="ctr" anchorCtr="0">
            <a:noAutofit/>
          </a:bodyPr>
          <a:lstStyle/>
          <a:p>
            <a:pPr marL="0" lvl="0" indent="0" algn="ctr" defTabSz="400050">
              <a:lnSpc>
                <a:spcPct val="90000"/>
              </a:lnSpc>
              <a:spcBef>
                <a:spcPct val="0"/>
              </a:spcBef>
              <a:spcAft>
                <a:spcPct val="35000"/>
              </a:spcAft>
              <a:buNone/>
            </a:pPr>
            <a:endParaRPr lang="en-GB" sz="900" kern="1200"/>
          </a:p>
        </p:txBody>
      </p:sp>
      <p:sp>
        <p:nvSpPr>
          <p:cNvPr id="9" name="Freeform: Shape 8">
            <a:extLst>
              <a:ext uri="{FF2B5EF4-FFF2-40B4-BE49-F238E27FC236}">
                <a16:creationId xmlns:a16="http://schemas.microsoft.com/office/drawing/2014/main" id="{8FFA234A-A432-44C1-8797-F06FD3453456}"/>
              </a:ext>
            </a:extLst>
          </p:cNvPr>
          <p:cNvSpPr/>
          <p:nvPr/>
        </p:nvSpPr>
        <p:spPr>
          <a:xfrm>
            <a:off x="6694956" y="2204863"/>
            <a:ext cx="2325604" cy="1387226"/>
          </a:xfrm>
          <a:custGeom>
            <a:avLst/>
            <a:gdLst>
              <a:gd name="connsiteX0" fmla="*/ 0 w 1546146"/>
              <a:gd name="connsiteY0" fmla="*/ 773073 h 1546146"/>
              <a:gd name="connsiteX1" fmla="*/ 773073 w 1546146"/>
              <a:gd name="connsiteY1" fmla="*/ 0 h 1546146"/>
              <a:gd name="connsiteX2" fmla="*/ 1546146 w 1546146"/>
              <a:gd name="connsiteY2" fmla="*/ 773073 h 1546146"/>
              <a:gd name="connsiteX3" fmla="*/ 773073 w 1546146"/>
              <a:gd name="connsiteY3" fmla="*/ 1546146 h 1546146"/>
              <a:gd name="connsiteX4" fmla="*/ 0 w 1546146"/>
              <a:gd name="connsiteY4" fmla="*/ 773073 h 15461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46146" h="1546146">
                <a:moveTo>
                  <a:pt x="0" y="773073"/>
                </a:moveTo>
                <a:cubicBezTo>
                  <a:pt x="0" y="346117"/>
                  <a:pt x="346117" y="0"/>
                  <a:pt x="773073" y="0"/>
                </a:cubicBezTo>
                <a:cubicBezTo>
                  <a:pt x="1200029" y="0"/>
                  <a:pt x="1546146" y="346117"/>
                  <a:pt x="1546146" y="773073"/>
                </a:cubicBezTo>
                <a:cubicBezTo>
                  <a:pt x="1546146" y="1200029"/>
                  <a:pt x="1200029" y="1546146"/>
                  <a:pt x="773073" y="1546146"/>
                </a:cubicBezTo>
                <a:cubicBezTo>
                  <a:pt x="346117" y="1546146"/>
                  <a:pt x="0" y="1200029"/>
                  <a:pt x="0" y="773073"/>
                </a:cubicBezTo>
                <a:close/>
              </a:path>
            </a:pathLst>
          </a:custGeom>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txBody>
          <a:bodyPr spcFirstLastPara="0" vert="horz" wrap="square" lIns="240398" tIns="240398" rIns="240398" bIns="240398" numCol="1" spcCol="1270" anchor="ctr" anchorCtr="0">
            <a:noAutofit/>
          </a:bodyPr>
          <a:lstStyle/>
          <a:p>
            <a:pPr marL="0" lvl="0" indent="0" algn="ctr" defTabSz="488950">
              <a:lnSpc>
                <a:spcPct val="90000"/>
              </a:lnSpc>
              <a:spcBef>
                <a:spcPct val="0"/>
              </a:spcBef>
              <a:spcAft>
                <a:spcPct val="35000"/>
              </a:spcAft>
              <a:buNone/>
            </a:pPr>
            <a:r>
              <a:rPr lang="en-GB" sz="1600" kern="1200" dirty="0"/>
              <a:t>Reflective Observation </a:t>
            </a:r>
          </a:p>
        </p:txBody>
      </p:sp>
      <p:sp>
        <p:nvSpPr>
          <p:cNvPr id="10" name="Freeform: Shape 9">
            <a:extLst>
              <a:ext uri="{FF2B5EF4-FFF2-40B4-BE49-F238E27FC236}">
                <a16:creationId xmlns:a16="http://schemas.microsoft.com/office/drawing/2014/main" id="{27F74098-F5AB-4215-9337-4CFFB67BBEDD}"/>
              </a:ext>
            </a:extLst>
          </p:cNvPr>
          <p:cNvSpPr/>
          <p:nvPr/>
        </p:nvSpPr>
        <p:spPr>
          <a:xfrm rot="18900000">
            <a:off x="6450420" y="3370423"/>
            <a:ext cx="410580" cy="521825"/>
          </a:xfrm>
          <a:custGeom>
            <a:avLst/>
            <a:gdLst>
              <a:gd name="connsiteX0" fmla="*/ 0 w 410580"/>
              <a:gd name="connsiteY0" fmla="*/ 104365 h 521824"/>
              <a:gd name="connsiteX1" fmla="*/ 205290 w 410580"/>
              <a:gd name="connsiteY1" fmla="*/ 104365 h 521824"/>
              <a:gd name="connsiteX2" fmla="*/ 205290 w 410580"/>
              <a:gd name="connsiteY2" fmla="*/ 0 h 521824"/>
              <a:gd name="connsiteX3" fmla="*/ 410580 w 410580"/>
              <a:gd name="connsiteY3" fmla="*/ 260912 h 521824"/>
              <a:gd name="connsiteX4" fmla="*/ 205290 w 410580"/>
              <a:gd name="connsiteY4" fmla="*/ 521824 h 521824"/>
              <a:gd name="connsiteX5" fmla="*/ 205290 w 410580"/>
              <a:gd name="connsiteY5" fmla="*/ 417459 h 521824"/>
              <a:gd name="connsiteX6" fmla="*/ 0 w 410580"/>
              <a:gd name="connsiteY6" fmla="*/ 417459 h 521824"/>
              <a:gd name="connsiteX7" fmla="*/ 0 w 410580"/>
              <a:gd name="connsiteY7" fmla="*/ 104365 h 521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580" h="521824">
                <a:moveTo>
                  <a:pt x="410580" y="417459"/>
                </a:moveTo>
                <a:lnTo>
                  <a:pt x="205290" y="417459"/>
                </a:lnTo>
                <a:lnTo>
                  <a:pt x="205290" y="521824"/>
                </a:lnTo>
                <a:lnTo>
                  <a:pt x="0" y="260912"/>
                </a:lnTo>
                <a:lnTo>
                  <a:pt x="205290" y="0"/>
                </a:lnTo>
                <a:lnTo>
                  <a:pt x="205290" y="104365"/>
                </a:lnTo>
                <a:lnTo>
                  <a:pt x="410580" y="104365"/>
                </a:lnTo>
                <a:lnTo>
                  <a:pt x="410580" y="417459"/>
                </a:lnTo>
                <a:close/>
              </a:path>
            </a:pathLst>
          </a:custGeom>
        </p:spPr>
        <p:style>
          <a:lnRef idx="0">
            <a:schemeClr val="dk2">
              <a:tint val="60000"/>
              <a:hueOff val="0"/>
              <a:satOff val="0"/>
              <a:lumOff val="0"/>
              <a:alphaOff val="0"/>
            </a:schemeClr>
          </a:lnRef>
          <a:fillRef idx="1">
            <a:schemeClr val="dk2">
              <a:tint val="60000"/>
              <a:hueOff val="0"/>
              <a:satOff val="0"/>
              <a:lumOff val="0"/>
              <a:alphaOff val="0"/>
            </a:schemeClr>
          </a:fillRef>
          <a:effectRef idx="0">
            <a:schemeClr val="dk2">
              <a:tint val="60000"/>
              <a:hueOff val="0"/>
              <a:satOff val="0"/>
              <a:lumOff val="0"/>
              <a:alphaOff val="0"/>
            </a:schemeClr>
          </a:effectRef>
          <a:fontRef idx="minor">
            <a:schemeClr val="dk2">
              <a:hueOff val="0"/>
              <a:satOff val="0"/>
              <a:lumOff val="0"/>
              <a:alphaOff val="0"/>
            </a:schemeClr>
          </a:fontRef>
        </p:style>
        <p:txBody>
          <a:bodyPr spcFirstLastPara="0" vert="horz" wrap="square" lIns="123173" tIns="104365" rIns="0" bIns="104365" numCol="1" spcCol="1270" anchor="ctr" anchorCtr="0">
            <a:noAutofit/>
          </a:bodyPr>
          <a:lstStyle/>
          <a:p>
            <a:pPr marL="0" lvl="0" indent="0" algn="ctr" defTabSz="400050">
              <a:lnSpc>
                <a:spcPct val="90000"/>
              </a:lnSpc>
              <a:spcBef>
                <a:spcPct val="0"/>
              </a:spcBef>
              <a:spcAft>
                <a:spcPct val="35000"/>
              </a:spcAft>
              <a:buNone/>
            </a:pPr>
            <a:endParaRPr lang="en-GB" sz="900" kern="1200"/>
          </a:p>
        </p:txBody>
      </p:sp>
      <p:sp>
        <p:nvSpPr>
          <p:cNvPr id="11" name="Freeform: Shape 10">
            <a:extLst>
              <a:ext uri="{FF2B5EF4-FFF2-40B4-BE49-F238E27FC236}">
                <a16:creationId xmlns:a16="http://schemas.microsoft.com/office/drawing/2014/main" id="{1AD066DD-CB2D-49A9-A0FB-4F9BA76CD6F2}"/>
              </a:ext>
            </a:extLst>
          </p:cNvPr>
          <p:cNvSpPr/>
          <p:nvPr/>
        </p:nvSpPr>
        <p:spPr>
          <a:xfrm>
            <a:off x="4599971" y="3960991"/>
            <a:ext cx="2748110" cy="1387227"/>
          </a:xfrm>
          <a:custGeom>
            <a:avLst/>
            <a:gdLst>
              <a:gd name="connsiteX0" fmla="*/ 0 w 1546146"/>
              <a:gd name="connsiteY0" fmla="*/ 773073 h 1546146"/>
              <a:gd name="connsiteX1" fmla="*/ 773073 w 1546146"/>
              <a:gd name="connsiteY1" fmla="*/ 0 h 1546146"/>
              <a:gd name="connsiteX2" fmla="*/ 1546146 w 1546146"/>
              <a:gd name="connsiteY2" fmla="*/ 773073 h 1546146"/>
              <a:gd name="connsiteX3" fmla="*/ 773073 w 1546146"/>
              <a:gd name="connsiteY3" fmla="*/ 1546146 h 1546146"/>
              <a:gd name="connsiteX4" fmla="*/ 0 w 1546146"/>
              <a:gd name="connsiteY4" fmla="*/ 773073 h 15461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46146" h="1546146">
                <a:moveTo>
                  <a:pt x="0" y="773073"/>
                </a:moveTo>
                <a:cubicBezTo>
                  <a:pt x="0" y="346117"/>
                  <a:pt x="346117" y="0"/>
                  <a:pt x="773073" y="0"/>
                </a:cubicBezTo>
                <a:cubicBezTo>
                  <a:pt x="1200029" y="0"/>
                  <a:pt x="1546146" y="346117"/>
                  <a:pt x="1546146" y="773073"/>
                </a:cubicBezTo>
                <a:cubicBezTo>
                  <a:pt x="1546146" y="1200029"/>
                  <a:pt x="1200029" y="1546146"/>
                  <a:pt x="773073" y="1546146"/>
                </a:cubicBezTo>
                <a:cubicBezTo>
                  <a:pt x="346117" y="1546146"/>
                  <a:pt x="0" y="1200029"/>
                  <a:pt x="0" y="773073"/>
                </a:cubicBezTo>
                <a:close/>
              </a:path>
            </a:pathLst>
          </a:custGeom>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txBody>
          <a:bodyPr spcFirstLastPara="0" vert="horz" wrap="square" lIns="240398" tIns="240398" rIns="240398" bIns="240398" numCol="1" spcCol="1270" anchor="ctr" anchorCtr="0">
            <a:noAutofit/>
          </a:bodyPr>
          <a:lstStyle/>
          <a:p>
            <a:pPr marL="0" lvl="0" indent="0" algn="ctr" defTabSz="488950">
              <a:lnSpc>
                <a:spcPct val="90000"/>
              </a:lnSpc>
              <a:spcBef>
                <a:spcPct val="0"/>
              </a:spcBef>
              <a:spcAft>
                <a:spcPct val="35000"/>
              </a:spcAft>
              <a:buNone/>
            </a:pPr>
            <a:r>
              <a:rPr lang="en-GB" kern="1200" dirty="0"/>
              <a:t>Abstract Conceptualisation</a:t>
            </a:r>
          </a:p>
        </p:txBody>
      </p:sp>
      <p:sp>
        <p:nvSpPr>
          <p:cNvPr id="12" name="Freeform: Shape 11">
            <a:extLst>
              <a:ext uri="{FF2B5EF4-FFF2-40B4-BE49-F238E27FC236}">
                <a16:creationId xmlns:a16="http://schemas.microsoft.com/office/drawing/2014/main" id="{06BF5A18-5262-44F6-A50A-5DAEDC2A97C3}"/>
              </a:ext>
            </a:extLst>
          </p:cNvPr>
          <p:cNvSpPr/>
          <p:nvPr/>
        </p:nvSpPr>
        <p:spPr>
          <a:xfrm rot="2700000">
            <a:off x="4809347" y="3386856"/>
            <a:ext cx="410581" cy="521825"/>
          </a:xfrm>
          <a:custGeom>
            <a:avLst/>
            <a:gdLst>
              <a:gd name="connsiteX0" fmla="*/ 0 w 410580"/>
              <a:gd name="connsiteY0" fmla="*/ 104365 h 521824"/>
              <a:gd name="connsiteX1" fmla="*/ 205290 w 410580"/>
              <a:gd name="connsiteY1" fmla="*/ 104365 h 521824"/>
              <a:gd name="connsiteX2" fmla="*/ 205290 w 410580"/>
              <a:gd name="connsiteY2" fmla="*/ 0 h 521824"/>
              <a:gd name="connsiteX3" fmla="*/ 410580 w 410580"/>
              <a:gd name="connsiteY3" fmla="*/ 260912 h 521824"/>
              <a:gd name="connsiteX4" fmla="*/ 205290 w 410580"/>
              <a:gd name="connsiteY4" fmla="*/ 521824 h 521824"/>
              <a:gd name="connsiteX5" fmla="*/ 205290 w 410580"/>
              <a:gd name="connsiteY5" fmla="*/ 417459 h 521824"/>
              <a:gd name="connsiteX6" fmla="*/ 0 w 410580"/>
              <a:gd name="connsiteY6" fmla="*/ 417459 h 521824"/>
              <a:gd name="connsiteX7" fmla="*/ 0 w 410580"/>
              <a:gd name="connsiteY7" fmla="*/ 104365 h 521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580" h="521824">
                <a:moveTo>
                  <a:pt x="410580" y="417459"/>
                </a:moveTo>
                <a:lnTo>
                  <a:pt x="205290" y="417459"/>
                </a:lnTo>
                <a:lnTo>
                  <a:pt x="205290" y="521824"/>
                </a:lnTo>
                <a:lnTo>
                  <a:pt x="0" y="260912"/>
                </a:lnTo>
                <a:lnTo>
                  <a:pt x="205290" y="0"/>
                </a:lnTo>
                <a:lnTo>
                  <a:pt x="205290" y="104365"/>
                </a:lnTo>
                <a:lnTo>
                  <a:pt x="410580" y="104365"/>
                </a:lnTo>
                <a:lnTo>
                  <a:pt x="410580" y="417459"/>
                </a:lnTo>
                <a:close/>
              </a:path>
            </a:pathLst>
          </a:custGeom>
        </p:spPr>
        <p:style>
          <a:lnRef idx="0">
            <a:schemeClr val="dk2">
              <a:tint val="60000"/>
              <a:hueOff val="0"/>
              <a:satOff val="0"/>
              <a:lumOff val="0"/>
              <a:alphaOff val="0"/>
            </a:schemeClr>
          </a:lnRef>
          <a:fillRef idx="1">
            <a:schemeClr val="dk2">
              <a:tint val="60000"/>
              <a:hueOff val="0"/>
              <a:satOff val="0"/>
              <a:lumOff val="0"/>
              <a:alphaOff val="0"/>
            </a:schemeClr>
          </a:fillRef>
          <a:effectRef idx="0">
            <a:schemeClr val="dk2">
              <a:tint val="60000"/>
              <a:hueOff val="0"/>
              <a:satOff val="0"/>
              <a:lumOff val="0"/>
              <a:alphaOff val="0"/>
            </a:schemeClr>
          </a:effectRef>
          <a:fontRef idx="minor">
            <a:schemeClr val="dk2">
              <a:hueOff val="0"/>
              <a:satOff val="0"/>
              <a:lumOff val="0"/>
              <a:alphaOff val="0"/>
            </a:schemeClr>
          </a:fontRef>
        </p:style>
        <p:txBody>
          <a:bodyPr spcFirstLastPara="0" vert="horz" wrap="square" lIns="123175" tIns="104365" rIns="-1" bIns="104365" numCol="1" spcCol="1270" anchor="ctr" anchorCtr="0">
            <a:noAutofit/>
          </a:bodyPr>
          <a:lstStyle/>
          <a:p>
            <a:pPr marL="0" lvl="0" indent="0" algn="ctr" defTabSz="400050">
              <a:lnSpc>
                <a:spcPct val="90000"/>
              </a:lnSpc>
              <a:spcBef>
                <a:spcPct val="0"/>
              </a:spcBef>
              <a:spcAft>
                <a:spcPct val="35000"/>
              </a:spcAft>
              <a:buNone/>
            </a:pPr>
            <a:endParaRPr lang="en-GB" sz="900" kern="1200"/>
          </a:p>
        </p:txBody>
      </p:sp>
      <p:sp>
        <p:nvSpPr>
          <p:cNvPr id="13" name="Freeform: Shape 12">
            <a:extLst>
              <a:ext uri="{FF2B5EF4-FFF2-40B4-BE49-F238E27FC236}">
                <a16:creationId xmlns:a16="http://schemas.microsoft.com/office/drawing/2014/main" id="{8B4BB058-B59A-46BB-9956-8A9BDBA8D90F}"/>
              </a:ext>
            </a:extLst>
          </p:cNvPr>
          <p:cNvSpPr/>
          <p:nvPr/>
        </p:nvSpPr>
        <p:spPr>
          <a:xfrm>
            <a:off x="2633353" y="2204863"/>
            <a:ext cx="2325604" cy="1387225"/>
          </a:xfrm>
          <a:custGeom>
            <a:avLst/>
            <a:gdLst>
              <a:gd name="connsiteX0" fmla="*/ 0 w 1546146"/>
              <a:gd name="connsiteY0" fmla="*/ 773073 h 1546146"/>
              <a:gd name="connsiteX1" fmla="*/ 773073 w 1546146"/>
              <a:gd name="connsiteY1" fmla="*/ 0 h 1546146"/>
              <a:gd name="connsiteX2" fmla="*/ 1546146 w 1546146"/>
              <a:gd name="connsiteY2" fmla="*/ 773073 h 1546146"/>
              <a:gd name="connsiteX3" fmla="*/ 773073 w 1546146"/>
              <a:gd name="connsiteY3" fmla="*/ 1546146 h 1546146"/>
              <a:gd name="connsiteX4" fmla="*/ 0 w 1546146"/>
              <a:gd name="connsiteY4" fmla="*/ 773073 h 15461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46146" h="1546146">
                <a:moveTo>
                  <a:pt x="0" y="773073"/>
                </a:moveTo>
                <a:cubicBezTo>
                  <a:pt x="0" y="346117"/>
                  <a:pt x="346117" y="0"/>
                  <a:pt x="773073" y="0"/>
                </a:cubicBezTo>
                <a:cubicBezTo>
                  <a:pt x="1200029" y="0"/>
                  <a:pt x="1546146" y="346117"/>
                  <a:pt x="1546146" y="773073"/>
                </a:cubicBezTo>
                <a:cubicBezTo>
                  <a:pt x="1546146" y="1200029"/>
                  <a:pt x="1200029" y="1546146"/>
                  <a:pt x="773073" y="1546146"/>
                </a:cubicBezTo>
                <a:cubicBezTo>
                  <a:pt x="346117" y="1546146"/>
                  <a:pt x="0" y="1200029"/>
                  <a:pt x="0" y="773073"/>
                </a:cubicBezTo>
                <a:close/>
              </a:path>
            </a:pathLst>
          </a:custGeom>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txBody>
          <a:bodyPr spcFirstLastPara="0" vert="horz" wrap="square" lIns="240398" tIns="240398" rIns="240398" bIns="240398" numCol="1" spcCol="1270" anchor="ctr" anchorCtr="0">
            <a:noAutofit/>
          </a:bodyPr>
          <a:lstStyle/>
          <a:p>
            <a:pPr marL="0" lvl="0" indent="0" algn="ctr" defTabSz="488950">
              <a:lnSpc>
                <a:spcPct val="90000"/>
              </a:lnSpc>
              <a:spcBef>
                <a:spcPct val="0"/>
              </a:spcBef>
              <a:spcAft>
                <a:spcPct val="35000"/>
              </a:spcAft>
              <a:buNone/>
            </a:pPr>
            <a:r>
              <a:rPr lang="en-GB" sz="2000" kern="1200" dirty="0"/>
              <a:t>Active Experimentation</a:t>
            </a:r>
          </a:p>
        </p:txBody>
      </p:sp>
      <p:sp>
        <p:nvSpPr>
          <p:cNvPr id="14" name="Freeform: Shape 13">
            <a:extLst>
              <a:ext uri="{FF2B5EF4-FFF2-40B4-BE49-F238E27FC236}">
                <a16:creationId xmlns:a16="http://schemas.microsoft.com/office/drawing/2014/main" id="{6BFFD2FB-A76C-4A3F-B967-A5D0D1025B8F}"/>
              </a:ext>
            </a:extLst>
          </p:cNvPr>
          <p:cNvSpPr/>
          <p:nvPr/>
        </p:nvSpPr>
        <p:spPr>
          <a:xfrm rot="18900000">
            <a:off x="4792914" y="1745785"/>
            <a:ext cx="410580" cy="521824"/>
          </a:xfrm>
          <a:custGeom>
            <a:avLst/>
            <a:gdLst>
              <a:gd name="connsiteX0" fmla="*/ 0 w 410580"/>
              <a:gd name="connsiteY0" fmla="*/ 104365 h 521824"/>
              <a:gd name="connsiteX1" fmla="*/ 205290 w 410580"/>
              <a:gd name="connsiteY1" fmla="*/ 104365 h 521824"/>
              <a:gd name="connsiteX2" fmla="*/ 205290 w 410580"/>
              <a:gd name="connsiteY2" fmla="*/ 0 h 521824"/>
              <a:gd name="connsiteX3" fmla="*/ 410580 w 410580"/>
              <a:gd name="connsiteY3" fmla="*/ 260912 h 521824"/>
              <a:gd name="connsiteX4" fmla="*/ 205290 w 410580"/>
              <a:gd name="connsiteY4" fmla="*/ 521824 h 521824"/>
              <a:gd name="connsiteX5" fmla="*/ 205290 w 410580"/>
              <a:gd name="connsiteY5" fmla="*/ 417459 h 521824"/>
              <a:gd name="connsiteX6" fmla="*/ 0 w 410580"/>
              <a:gd name="connsiteY6" fmla="*/ 417459 h 521824"/>
              <a:gd name="connsiteX7" fmla="*/ 0 w 410580"/>
              <a:gd name="connsiteY7" fmla="*/ 104365 h 521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580" h="521824">
                <a:moveTo>
                  <a:pt x="0" y="104365"/>
                </a:moveTo>
                <a:lnTo>
                  <a:pt x="205290" y="104365"/>
                </a:lnTo>
                <a:lnTo>
                  <a:pt x="205290" y="0"/>
                </a:lnTo>
                <a:lnTo>
                  <a:pt x="410580" y="260912"/>
                </a:lnTo>
                <a:lnTo>
                  <a:pt x="205290" y="521824"/>
                </a:lnTo>
                <a:lnTo>
                  <a:pt x="205290" y="417459"/>
                </a:lnTo>
                <a:lnTo>
                  <a:pt x="0" y="417459"/>
                </a:lnTo>
                <a:lnTo>
                  <a:pt x="0" y="104365"/>
                </a:lnTo>
                <a:close/>
              </a:path>
            </a:pathLst>
          </a:custGeom>
        </p:spPr>
        <p:style>
          <a:lnRef idx="0">
            <a:schemeClr val="dk2">
              <a:tint val="60000"/>
              <a:hueOff val="0"/>
              <a:satOff val="0"/>
              <a:lumOff val="0"/>
              <a:alphaOff val="0"/>
            </a:schemeClr>
          </a:lnRef>
          <a:fillRef idx="1">
            <a:schemeClr val="dk2">
              <a:tint val="60000"/>
              <a:hueOff val="0"/>
              <a:satOff val="0"/>
              <a:lumOff val="0"/>
              <a:alphaOff val="0"/>
            </a:schemeClr>
          </a:fillRef>
          <a:effectRef idx="0">
            <a:schemeClr val="dk2">
              <a:tint val="60000"/>
              <a:hueOff val="0"/>
              <a:satOff val="0"/>
              <a:lumOff val="0"/>
              <a:alphaOff val="0"/>
            </a:schemeClr>
          </a:effectRef>
          <a:fontRef idx="minor">
            <a:schemeClr val="dk2">
              <a:hueOff val="0"/>
              <a:satOff val="0"/>
              <a:lumOff val="0"/>
              <a:alphaOff val="0"/>
            </a:schemeClr>
          </a:fontRef>
        </p:style>
        <p:txBody>
          <a:bodyPr spcFirstLastPara="0" vert="horz" wrap="square" lIns="-1" tIns="104365" rIns="123174" bIns="104364" numCol="1" spcCol="1270" anchor="ctr" anchorCtr="0">
            <a:noAutofit/>
          </a:bodyPr>
          <a:lstStyle/>
          <a:p>
            <a:pPr marL="0" lvl="0" indent="0" algn="ctr" defTabSz="400050">
              <a:lnSpc>
                <a:spcPct val="90000"/>
              </a:lnSpc>
              <a:spcBef>
                <a:spcPct val="0"/>
              </a:spcBef>
              <a:spcAft>
                <a:spcPct val="35000"/>
              </a:spcAft>
              <a:buNone/>
            </a:pPr>
            <a:endParaRPr lang="en-GB" sz="900" kern="1200"/>
          </a:p>
        </p:txBody>
      </p:sp>
    </p:spTree>
    <p:extLst>
      <p:ext uri="{BB962C8B-B14F-4D97-AF65-F5344CB8AC3E}">
        <p14:creationId xmlns:p14="http://schemas.microsoft.com/office/powerpoint/2010/main" val="1811816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500"/>
                                        <p:tgtEl>
                                          <p:spTgt spid="11"/>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500"/>
                                        <p:tgtEl>
                                          <p:spTgt spid="12"/>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fade">
                                      <p:cBhvr>
                                        <p:cTn id="36" dur="500"/>
                                        <p:tgtEl>
                                          <p:spTgt spid="13"/>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4"/>
                                        </p:tgtEl>
                                        <p:attrNameLst>
                                          <p:attrName>style.visibility</p:attrName>
                                        </p:attrNameLst>
                                      </p:cBhvr>
                                      <p:to>
                                        <p:strVal val="visible"/>
                                      </p:to>
                                    </p:set>
                                    <p:animEffect transition="in" filter="fade">
                                      <p:cBhvr>
                                        <p:cTn id="41"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animBg="1"/>
      <p:bldP spid="8" grpId="0" animBg="1"/>
      <p:bldP spid="9" grpId="0" animBg="1"/>
      <p:bldP spid="10" grpId="0" animBg="1"/>
      <p:bldP spid="11" grpId="0" animBg="1"/>
      <p:bldP spid="12" grpId="0" animBg="1"/>
      <p:bldP spid="13" grpId="0" animBg="1"/>
      <p:bldP spid="1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5C629-6F7A-4C4B-B369-91EF05F04C4C}"/>
              </a:ext>
            </a:extLst>
          </p:cNvPr>
          <p:cNvSpPr>
            <a:spLocks noGrp="1"/>
          </p:cNvSpPr>
          <p:nvPr>
            <p:ph type="title"/>
          </p:nvPr>
        </p:nvSpPr>
        <p:spPr/>
        <p:txBody>
          <a:bodyPr/>
          <a:lstStyle/>
          <a:p>
            <a:r>
              <a:rPr lang="en-GB" dirty="0"/>
              <a:t>The Gibbs Reflective Cycle</a:t>
            </a:r>
          </a:p>
        </p:txBody>
      </p:sp>
      <p:sp>
        <p:nvSpPr>
          <p:cNvPr id="3" name="Content Placeholder 2">
            <a:extLst>
              <a:ext uri="{FF2B5EF4-FFF2-40B4-BE49-F238E27FC236}">
                <a16:creationId xmlns:a16="http://schemas.microsoft.com/office/drawing/2014/main" id="{0B86B0D9-9F46-4912-9288-FA8FB5D03A43}"/>
              </a:ext>
            </a:extLst>
          </p:cNvPr>
          <p:cNvSpPr>
            <a:spLocks noGrp="1"/>
          </p:cNvSpPr>
          <p:nvPr>
            <p:ph idx="1"/>
          </p:nvPr>
        </p:nvSpPr>
        <p:spPr/>
        <p:txBody>
          <a:bodyPr/>
          <a:lstStyle/>
          <a:p>
            <a:pPr marL="0" indent="0">
              <a:buNone/>
            </a:pPr>
            <a:r>
              <a:rPr lang="en-GB" dirty="0"/>
              <a:t>Graham Gibbs (1988) adapted the experiential learning cycle to acknowledge the importance of feelings and emotions in learning. </a:t>
            </a:r>
          </a:p>
          <a:p>
            <a:pPr marL="0" indent="0">
              <a:buNone/>
            </a:pPr>
            <a:endParaRPr lang="en-GB" dirty="0"/>
          </a:p>
          <a:p>
            <a:pPr marL="0" indent="0">
              <a:buNone/>
            </a:pPr>
            <a:r>
              <a:rPr lang="en-GB" dirty="0"/>
              <a:t>Let look at this cycle together. </a:t>
            </a:r>
          </a:p>
        </p:txBody>
      </p:sp>
    </p:spTree>
    <p:extLst>
      <p:ext uri="{BB962C8B-B14F-4D97-AF65-F5344CB8AC3E}">
        <p14:creationId xmlns:p14="http://schemas.microsoft.com/office/powerpoint/2010/main" val="3448691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Gibb’s reflective cycle</a:t>
            </a:r>
          </a:p>
        </p:txBody>
      </p:sp>
      <p:sp>
        <p:nvSpPr>
          <p:cNvPr id="17" name="Freeform 16"/>
          <p:cNvSpPr/>
          <p:nvPr/>
        </p:nvSpPr>
        <p:spPr>
          <a:xfrm>
            <a:off x="3854920" y="1114527"/>
            <a:ext cx="1626126"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218368" tIns="218368" rIns="218368" bIns="218368" numCol="1" spcCol="1270" anchor="ctr" anchorCtr="0">
            <a:noAutofit/>
          </a:bodyPr>
          <a:lstStyle/>
          <a:p>
            <a:pPr lvl="0" algn="ctr" defTabSz="622300">
              <a:lnSpc>
                <a:spcPct val="90000"/>
              </a:lnSpc>
              <a:spcBef>
                <a:spcPct val="0"/>
              </a:spcBef>
              <a:spcAft>
                <a:spcPct val="35000"/>
              </a:spcAft>
            </a:pPr>
            <a:r>
              <a:rPr lang="en-US" kern="1200" dirty="0"/>
              <a:t>Description</a:t>
            </a:r>
            <a:endParaRPr lang="en-US" sz="1400" kern="1200" dirty="0"/>
          </a:p>
        </p:txBody>
      </p:sp>
      <p:sp>
        <p:nvSpPr>
          <p:cNvPr id="18" name="Freeform 17"/>
          <p:cNvSpPr/>
          <p:nvPr/>
        </p:nvSpPr>
        <p:spPr>
          <a:xfrm rot="1800000">
            <a:off x="5283809" y="2128456"/>
            <a:ext cx="235655"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0" tIns="92454" rIns="36984"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19" name="Freeform 18"/>
          <p:cNvSpPr/>
          <p:nvPr/>
        </p:nvSpPr>
        <p:spPr>
          <a:xfrm>
            <a:off x="5463573" y="1957063"/>
            <a:ext cx="1369698"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2250053"/>
              <a:satOff val="-3376"/>
              <a:lumOff val="-549"/>
              <a:alphaOff val="0"/>
            </a:schemeClr>
          </a:fillRef>
          <a:effectRef idx="0">
            <a:schemeClr val="accent3">
              <a:hueOff val="2250053"/>
              <a:satOff val="-3376"/>
              <a:lumOff val="-549"/>
              <a:alphaOff val="0"/>
            </a:schemeClr>
          </a:effectRef>
          <a:fontRef idx="minor">
            <a:schemeClr val="lt1"/>
          </a:fontRef>
        </p:style>
        <p:txBody>
          <a:bodyPr spcFirstLastPara="0" vert="horz" wrap="square" lIns="223448" tIns="223448" rIns="223448" bIns="223448" numCol="1" spcCol="1270" anchor="ctr" anchorCtr="0">
            <a:noAutofit/>
          </a:bodyPr>
          <a:lstStyle/>
          <a:p>
            <a:pPr lvl="0" algn="ctr" defTabSz="800100">
              <a:lnSpc>
                <a:spcPct val="90000"/>
              </a:lnSpc>
              <a:spcBef>
                <a:spcPct val="0"/>
              </a:spcBef>
              <a:spcAft>
                <a:spcPct val="35000"/>
              </a:spcAft>
            </a:pPr>
            <a:r>
              <a:rPr lang="en-US" sz="1800" kern="1200" dirty="0"/>
              <a:t>Feelings</a:t>
            </a:r>
            <a:endParaRPr lang="en-US" sz="1400" kern="1200" dirty="0"/>
          </a:p>
        </p:txBody>
      </p:sp>
      <p:sp>
        <p:nvSpPr>
          <p:cNvPr id="20" name="Freeform 19"/>
          <p:cNvSpPr/>
          <p:nvPr/>
        </p:nvSpPr>
        <p:spPr>
          <a:xfrm rot="5400000">
            <a:off x="5914737" y="3223357"/>
            <a:ext cx="123284"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2250053"/>
              <a:satOff val="-3376"/>
              <a:lumOff val="-549"/>
              <a:alphaOff val="0"/>
            </a:schemeClr>
          </a:fillRef>
          <a:effectRef idx="0">
            <a:schemeClr val="accent3">
              <a:hueOff val="2250053"/>
              <a:satOff val="-3376"/>
              <a:lumOff val="-549"/>
              <a:alphaOff val="0"/>
            </a:schemeClr>
          </a:effectRef>
          <a:fontRef idx="minor">
            <a:schemeClr val="lt1"/>
          </a:fontRef>
        </p:style>
        <p:txBody>
          <a:bodyPr spcFirstLastPara="0" vert="horz" wrap="square" lIns="1" tIns="92454" rIns="36984" bIns="92456" numCol="1" spcCol="1270" anchor="ctr" anchorCtr="0">
            <a:noAutofit/>
          </a:bodyPr>
          <a:lstStyle/>
          <a:p>
            <a:pPr lvl="0" algn="ctr" defTabSz="933450">
              <a:lnSpc>
                <a:spcPct val="90000"/>
              </a:lnSpc>
              <a:spcBef>
                <a:spcPct val="0"/>
              </a:spcBef>
              <a:spcAft>
                <a:spcPct val="35000"/>
              </a:spcAft>
            </a:pPr>
            <a:endParaRPr lang="en-US" sz="2100" kern="1200"/>
          </a:p>
        </p:txBody>
      </p:sp>
      <p:sp>
        <p:nvSpPr>
          <p:cNvPr id="21" name="Freeform 20"/>
          <p:cNvSpPr/>
          <p:nvPr/>
        </p:nvSpPr>
        <p:spPr>
          <a:xfrm>
            <a:off x="5291529" y="3544498"/>
            <a:ext cx="1520301"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4500106"/>
              <a:satOff val="-6752"/>
              <a:lumOff val="-1098"/>
              <a:alphaOff val="0"/>
            </a:schemeClr>
          </a:fillRef>
          <a:effectRef idx="0">
            <a:schemeClr val="accent3">
              <a:hueOff val="4500106"/>
              <a:satOff val="-6752"/>
              <a:lumOff val="-1098"/>
              <a:alphaOff val="0"/>
            </a:schemeClr>
          </a:effectRef>
          <a:fontRef idx="minor">
            <a:schemeClr val="lt1"/>
          </a:fontRef>
        </p:style>
        <p:txBody>
          <a:bodyPr spcFirstLastPara="0" vert="horz" wrap="square" lIns="218368" tIns="218368" rIns="218368" bIns="218368" numCol="1" spcCol="1270" anchor="ctr" anchorCtr="0">
            <a:noAutofit/>
          </a:bodyPr>
          <a:lstStyle/>
          <a:p>
            <a:pPr lvl="0" algn="ctr" defTabSz="622300">
              <a:lnSpc>
                <a:spcPct val="90000"/>
              </a:lnSpc>
              <a:spcBef>
                <a:spcPct val="0"/>
              </a:spcBef>
              <a:spcAft>
                <a:spcPct val="35000"/>
              </a:spcAft>
            </a:pPr>
            <a:r>
              <a:rPr lang="en-US" kern="1200" dirty="0"/>
              <a:t>Evaluation</a:t>
            </a:r>
            <a:endParaRPr lang="en-US" sz="1400" kern="1200" dirty="0"/>
          </a:p>
        </p:txBody>
      </p:sp>
      <p:sp>
        <p:nvSpPr>
          <p:cNvPr id="22" name="Freeform 21"/>
          <p:cNvSpPr/>
          <p:nvPr/>
        </p:nvSpPr>
        <p:spPr>
          <a:xfrm rot="19800000">
            <a:off x="5248236" y="4383014"/>
            <a:ext cx="123284" cy="462274"/>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123283" y="369818"/>
                </a:moveTo>
                <a:lnTo>
                  <a:pt x="61642" y="369818"/>
                </a:lnTo>
                <a:lnTo>
                  <a:pt x="61642" y="462273"/>
                </a:lnTo>
                <a:lnTo>
                  <a:pt x="1" y="231136"/>
                </a:lnTo>
                <a:lnTo>
                  <a:pt x="61642" y="0"/>
                </a:lnTo>
                <a:lnTo>
                  <a:pt x="61642" y="92455"/>
                </a:lnTo>
                <a:lnTo>
                  <a:pt x="123283" y="92455"/>
                </a:lnTo>
                <a:lnTo>
                  <a:pt x="123283" y="369818"/>
                </a:lnTo>
                <a:close/>
              </a:path>
            </a:pathLst>
          </a:custGeom>
        </p:spPr>
        <p:style>
          <a:lnRef idx="0">
            <a:schemeClr val="lt1">
              <a:hueOff val="0"/>
              <a:satOff val="0"/>
              <a:lumOff val="0"/>
              <a:alphaOff val="0"/>
            </a:schemeClr>
          </a:lnRef>
          <a:fillRef idx="1">
            <a:schemeClr val="accent3">
              <a:hueOff val="4500106"/>
              <a:satOff val="-6752"/>
              <a:lumOff val="-1098"/>
              <a:alphaOff val="0"/>
            </a:schemeClr>
          </a:fillRef>
          <a:effectRef idx="0">
            <a:schemeClr val="accent3">
              <a:hueOff val="4500106"/>
              <a:satOff val="-6752"/>
              <a:lumOff val="-1098"/>
              <a:alphaOff val="0"/>
            </a:schemeClr>
          </a:effectRef>
          <a:fontRef idx="minor">
            <a:schemeClr val="lt1"/>
          </a:fontRef>
        </p:style>
        <p:txBody>
          <a:bodyPr spcFirstLastPara="0" vert="horz" wrap="square" lIns="36984" tIns="92455" rIns="0"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23" name="Freeform 22"/>
          <p:cNvSpPr/>
          <p:nvPr/>
        </p:nvSpPr>
        <p:spPr>
          <a:xfrm>
            <a:off x="3953986" y="4316729"/>
            <a:ext cx="1369698"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6750158"/>
              <a:satOff val="-10128"/>
              <a:lumOff val="-1647"/>
              <a:alphaOff val="0"/>
            </a:schemeClr>
          </a:fillRef>
          <a:effectRef idx="0">
            <a:schemeClr val="accent3">
              <a:hueOff val="6750158"/>
              <a:satOff val="-10128"/>
              <a:lumOff val="-1647"/>
              <a:alphaOff val="0"/>
            </a:schemeClr>
          </a:effectRef>
          <a:fontRef idx="minor">
            <a:schemeClr val="lt1"/>
          </a:fontRef>
        </p:style>
        <p:txBody>
          <a:bodyPr spcFirstLastPara="0" vert="horz" wrap="square" lIns="223448" tIns="223448" rIns="223448" bIns="223448" numCol="1" spcCol="1270" anchor="ctr" anchorCtr="0">
            <a:noAutofit/>
          </a:bodyPr>
          <a:lstStyle/>
          <a:p>
            <a:pPr lvl="0" algn="ctr" defTabSz="800100">
              <a:lnSpc>
                <a:spcPct val="90000"/>
              </a:lnSpc>
              <a:spcBef>
                <a:spcPct val="0"/>
              </a:spcBef>
              <a:spcAft>
                <a:spcPct val="35000"/>
              </a:spcAft>
            </a:pPr>
            <a:r>
              <a:rPr lang="en-US" sz="1800" kern="1200" dirty="0"/>
              <a:t>Analysis</a:t>
            </a:r>
            <a:endParaRPr lang="en-US" sz="1400" kern="1200" dirty="0"/>
          </a:p>
        </p:txBody>
      </p:sp>
      <p:sp>
        <p:nvSpPr>
          <p:cNvPr id="24" name="Freeform 23"/>
          <p:cNvSpPr/>
          <p:nvPr/>
        </p:nvSpPr>
        <p:spPr>
          <a:xfrm rot="1800000">
            <a:off x="3910692" y="4385636"/>
            <a:ext cx="123285" cy="462274"/>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123283" y="369818"/>
                </a:moveTo>
                <a:lnTo>
                  <a:pt x="61642" y="369818"/>
                </a:lnTo>
                <a:lnTo>
                  <a:pt x="61642" y="462273"/>
                </a:lnTo>
                <a:lnTo>
                  <a:pt x="1" y="231136"/>
                </a:lnTo>
                <a:lnTo>
                  <a:pt x="61642" y="0"/>
                </a:lnTo>
                <a:lnTo>
                  <a:pt x="61642" y="92455"/>
                </a:lnTo>
                <a:lnTo>
                  <a:pt x="123283" y="92455"/>
                </a:lnTo>
                <a:lnTo>
                  <a:pt x="123283" y="369818"/>
                </a:lnTo>
                <a:close/>
              </a:path>
            </a:pathLst>
          </a:custGeom>
        </p:spPr>
        <p:style>
          <a:lnRef idx="0">
            <a:schemeClr val="lt1">
              <a:hueOff val="0"/>
              <a:satOff val="0"/>
              <a:lumOff val="0"/>
              <a:alphaOff val="0"/>
            </a:schemeClr>
          </a:lnRef>
          <a:fillRef idx="1">
            <a:schemeClr val="accent3">
              <a:hueOff val="6750158"/>
              <a:satOff val="-10128"/>
              <a:lumOff val="-1647"/>
              <a:alphaOff val="0"/>
            </a:schemeClr>
          </a:fillRef>
          <a:effectRef idx="0">
            <a:schemeClr val="accent3">
              <a:hueOff val="6750158"/>
              <a:satOff val="-10128"/>
              <a:lumOff val="-1647"/>
              <a:alphaOff val="0"/>
            </a:schemeClr>
          </a:effectRef>
          <a:fontRef idx="minor">
            <a:schemeClr val="lt1"/>
          </a:fontRef>
        </p:style>
        <p:txBody>
          <a:bodyPr spcFirstLastPara="0" vert="horz" wrap="square" lIns="36984" tIns="92455" rIns="1"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25" name="Freeform 24"/>
          <p:cNvSpPr/>
          <p:nvPr/>
        </p:nvSpPr>
        <p:spPr>
          <a:xfrm>
            <a:off x="2465838" y="3651686"/>
            <a:ext cx="1520302" cy="1262510"/>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9000211"/>
              <a:satOff val="-13504"/>
              <a:lumOff val="-2196"/>
              <a:alphaOff val="0"/>
            </a:schemeClr>
          </a:fillRef>
          <a:effectRef idx="0">
            <a:schemeClr val="accent3">
              <a:hueOff val="9000211"/>
              <a:satOff val="-13504"/>
              <a:lumOff val="-2196"/>
              <a:alphaOff val="0"/>
            </a:schemeClr>
          </a:effectRef>
          <a:fontRef idx="minor">
            <a:schemeClr val="lt1"/>
          </a:fontRef>
        </p:style>
        <p:txBody>
          <a:bodyPr spcFirstLastPara="0" vert="horz" wrap="square" lIns="225988" tIns="225988" rIns="225988" bIns="225988" numCol="1" spcCol="1270" anchor="ctr" anchorCtr="0">
            <a:noAutofit/>
          </a:bodyPr>
          <a:lstStyle/>
          <a:p>
            <a:pPr lvl="0" algn="ctr" defTabSz="889000">
              <a:lnSpc>
                <a:spcPct val="90000"/>
              </a:lnSpc>
              <a:spcBef>
                <a:spcPct val="0"/>
              </a:spcBef>
              <a:spcAft>
                <a:spcPct val="35000"/>
              </a:spcAft>
            </a:pPr>
            <a:r>
              <a:rPr lang="en-US" kern="1200" dirty="0"/>
              <a:t>Conclusion</a:t>
            </a:r>
            <a:endParaRPr lang="en-US" sz="1200" kern="1200" dirty="0"/>
          </a:p>
        </p:txBody>
      </p:sp>
      <p:sp>
        <p:nvSpPr>
          <p:cNvPr id="26" name="Freeform 25"/>
          <p:cNvSpPr/>
          <p:nvPr/>
        </p:nvSpPr>
        <p:spPr>
          <a:xfrm rot="16200000">
            <a:off x="3239649" y="3228600"/>
            <a:ext cx="123284"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9000211"/>
              <a:satOff val="-13504"/>
              <a:lumOff val="-2196"/>
              <a:alphaOff val="0"/>
            </a:schemeClr>
          </a:fillRef>
          <a:effectRef idx="0">
            <a:schemeClr val="accent3">
              <a:hueOff val="9000211"/>
              <a:satOff val="-13504"/>
              <a:lumOff val="-2196"/>
              <a:alphaOff val="0"/>
            </a:schemeClr>
          </a:effectRef>
          <a:fontRef idx="minor">
            <a:schemeClr val="lt1"/>
          </a:fontRef>
        </p:style>
        <p:txBody>
          <a:bodyPr spcFirstLastPara="0" vert="horz" wrap="square" lIns="-1" tIns="92455" rIns="36986"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27" name="Freeform 26"/>
          <p:cNvSpPr/>
          <p:nvPr/>
        </p:nvSpPr>
        <p:spPr>
          <a:xfrm>
            <a:off x="2461297" y="2000035"/>
            <a:ext cx="1524843"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11250264"/>
              <a:satOff val="-16880"/>
              <a:lumOff val="-2745"/>
              <a:alphaOff val="0"/>
            </a:schemeClr>
          </a:fillRef>
          <a:effectRef idx="0">
            <a:schemeClr val="accent3">
              <a:hueOff val="11250264"/>
              <a:satOff val="-16880"/>
              <a:lumOff val="-2745"/>
              <a:alphaOff val="0"/>
            </a:schemeClr>
          </a:effectRef>
          <a:fontRef idx="minor">
            <a:schemeClr val="lt1"/>
          </a:fontRef>
        </p:style>
        <p:txBody>
          <a:bodyPr spcFirstLastPara="0" vert="horz" wrap="square" lIns="218368" tIns="218368" rIns="218368" bIns="218368" numCol="1" spcCol="1270" anchor="ctr" anchorCtr="0">
            <a:noAutofit/>
          </a:bodyPr>
          <a:lstStyle/>
          <a:p>
            <a:pPr lvl="0" algn="ctr" defTabSz="622300">
              <a:lnSpc>
                <a:spcPct val="90000"/>
              </a:lnSpc>
              <a:spcBef>
                <a:spcPct val="0"/>
              </a:spcBef>
              <a:spcAft>
                <a:spcPct val="35000"/>
              </a:spcAft>
            </a:pPr>
            <a:r>
              <a:rPr lang="en-US" sz="2000" kern="1200" dirty="0"/>
              <a:t>Action Plan</a:t>
            </a:r>
          </a:p>
        </p:txBody>
      </p:sp>
      <p:sp>
        <p:nvSpPr>
          <p:cNvPr id="28" name="Freeform 27"/>
          <p:cNvSpPr/>
          <p:nvPr/>
        </p:nvSpPr>
        <p:spPr>
          <a:xfrm rot="19800000">
            <a:off x="3906151" y="2068943"/>
            <a:ext cx="123284"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11250264"/>
              <a:satOff val="-16880"/>
              <a:lumOff val="-2745"/>
              <a:alphaOff val="0"/>
            </a:schemeClr>
          </a:fillRef>
          <a:effectRef idx="0">
            <a:schemeClr val="accent3">
              <a:hueOff val="11250264"/>
              <a:satOff val="-16880"/>
              <a:lumOff val="-2745"/>
              <a:alphaOff val="0"/>
            </a:schemeClr>
          </a:effectRef>
          <a:fontRef idx="minor">
            <a:schemeClr val="lt1"/>
          </a:fontRef>
        </p:style>
        <p:txBody>
          <a:bodyPr spcFirstLastPara="0" vert="horz" wrap="square" lIns="0" tIns="92454" rIns="36984"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9" name="Rectangular Callout 8"/>
          <p:cNvSpPr/>
          <p:nvPr/>
        </p:nvSpPr>
        <p:spPr>
          <a:xfrm>
            <a:off x="7236296" y="1217662"/>
            <a:ext cx="1800200" cy="848804"/>
          </a:xfrm>
          <a:prstGeom prst="wedgeRectCallout">
            <a:avLst>
              <a:gd name="adj1" fmla="val -142433"/>
              <a:gd name="adj2" fmla="val -2040"/>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600" dirty="0">
                <a:solidFill>
                  <a:schemeClr val="bg2">
                    <a:lumMod val="75000"/>
                  </a:schemeClr>
                </a:solidFill>
              </a:rPr>
              <a:t>What Happened?</a:t>
            </a:r>
          </a:p>
          <a:p>
            <a:endParaRPr lang="en-GB" sz="1400" dirty="0">
              <a:solidFill>
                <a:schemeClr val="bg2">
                  <a:lumMod val="75000"/>
                </a:schemeClr>
              </a:solidFill>
            </a:endParaRPr>
          </a:p>
        </p:txBody>
      </p:sp>
      <p:sp>
        <p:nvSpPr>
          <p:cNvPr id="11" name="Rectangular Callout 10"/>
          <p:cNvSpPr/>
          <p:nvPr/>
        </p:nvSpPr>
        <p:spPr>
          <a:xfrm>
            <a:off x="6876256" y="2766858"/>
            <a:ext cx="2160240" cy="884828"/>
          </a:xfrm>
          <a:prstGeom prst="wedgeRectCallout">
            <a:avLst>
              <a:gd name="adj1" fmla="val -70800"/>
              <a:gd name="adj2" fmla="val -31491"/>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500" dirty="0">
                <a:solidFill>
                  <a:schemeClr val="bg2">
                    <a:lumMod val="75000"/>
                  </a:schemeClr>
                </a:solidFill>
              </a:rPr>
              <a:t>What were you thinking and feeling at the time? </a:t>
            </a:r>
          </a:p>
        </p:txBody>
      </p:sp>
      <p:sp>
        <p:nvSpPr>
          <p:cNvPr id="12" name="Rectangular Callout 11"/>
          <p:cNvSpPr/>
          <p:nvPr/>
        </p:nvSpPr>
        <p:spPr>
          <a:xfrm>
            <a:off x="6876256" y="4509120"/>
            <a:ext cx="2160240" cy="1008112"/>
          </a:xfrm>
          <a:prstGeom prst="wedgeRectCallout">
            <a:avLst>
              <a:gd name="adj1" fmla="val -72835"/>
              <a:gd name="adj2" fmla="val -31083"/>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600" dirty="0">
                <a:solidFill>
                  <a:schemeClr val="bg2">
                    <a:lumMod val="75000"/>
                  </a:schemeClr>
                </a:solidFill>
              </a:rPr>
              <a:t>What was good and bad about the experience?</a:t>
            </a:r>
          </a:p>
        </p:txBody>
      </p:sp>
      <p:sp>
        <p:nvSpPr>
          <p:cNvPr id="13" name="Rectangular Callout 12"/>
          <p:cNvSpPr/>
          <p:nvPr/>
        </p:nvSpPr>
        <p:spPr>
          <a:xfrm>
            <a:off x="241176" y="4653136"/>
            <a:ext cx="2160240" cy="936103"/>
          </a:xfrm>
          <a:prstGeom prst="wedgeRectCallout">
            <a:avLst>
              <a:gd name="adj1" fmla="val 131482"/>
              <a:gd name="adj2" fmla="val 14241"/>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500" dirty="0">
                <a:solidFill>
                  <a:schemeClr val="bg2">
                    <a:lumMod val="75000"/>
                  </a:schemeClr>
                </a:solidFill>
              </a:rPr>
              <a:t>What sense can you make out of the situation?</a:t>
            </a:r>
          </a:p>
          <a:p>
            <a:endParaRPr lang="en-GB" sz="1200" dirty="0">
              <a:solidFill>
                <a:schemeClr val="bg2">
                  <a:lumMod val="75000"/>
                </a:schemeClr>
              </a:solidFill>
            </a:endParaRPr>
          </a:p>
        </p:txBody>
      </p:sp>
      <p:sp>
        <p:nvSpPr>
          <p:cNvPr id="14" name="Rectangular Callout 13"/>
          <p:cNvSpPr/>
          <p:nvPr/>
        </p:nvSpPr>
        <p:spPr>
          <a:xfrm>
            <a:off x="241176" y="3264252"/>
            <a:ext cx="2009634" cy="681723"/>
          </a:xfrm>
          <a:prstGeom prst="wedgeRectCallout">
            <a:avLst>
              <a:gd name="adj1" fmla="val 75722"/>
              <a:gd name="adj2" fmla="val 57525"/>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600" dirty="0">
                <a:solidFill>
                  <a:schemeClr val="bg2">
                    <a:lumMod val="75000"/>
                  </a:schemeClr>
                </a:solidFill>
              </a:rPr>
              <a:t>What else could you have done?</a:t>
            </a:r>
          </a:p>
        </p:txBody>
      </p:sp>
      <p:sp>
        <p:nvSpPr>
          <p:cNvPr id="15" name="Rectangular Callout 14"/>
          <p:cNvSpPr/>
          <p:nvPr/>
        </p:nvSpPr>
        <p:spPr>
          <a:xfrm>
            <a:off x="241176" y="1844823"/>
            <a:ext cx="1810544" cy="922033"/>
          </a:xfrm>
          <a:prstGeom prst="wedgeRectCallout">
            <a:avLst>
              <a:gd name="adj1" fmla="val 67989"/>
              <a:gd name="adj2" fmla="val 36346"/>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500" dirty="0">
                <a:solidFill>
                  <a:schemeClr val="bg2">
                    <a:lumMod val="75000"/>
                  </a:schemeClr>
                </a:solidFill>
              </a:rPr>
              <a:t>If it arose again, what would you do?</a:t>
            </a:r>
            <a:endParaRPr lang="en-GB" sz="1200" dirty="0">
              <a:solidFill>
                <a:schemeClr val="bg2">
                  <a:lumMod val="75000"/>
                </a:schemeClr>
              </a:solidFill>
            </a:endParaRPr>
          </a:p>
        </p:txBody>
      </p:sp>
    </p:spTree>
    <p:extLst>
      <p:ext uri="{BB962C8B-B14F-4D97-AF65-F5344CB8AC3E}">
        <p14:creationId xmlns:p14="http://schemas.microsoft.com/office/powerpoint/2010/main" val="625400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left)">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wipe(left)">
                                      <p:cBhvr>
                                        <p:cTn id="17" dur="500"/>
                                        <p:tgtEl>
                                          <p:spTgt spid="18"/>
                                        </p:tgtEl>
                                      </p:cBhvr>
                                    </p:animEffect>
                                  </p:childTnLst>
                                </p:cTn>
                              </p:par>
                            </p:childTnLst>
                          </p:cTn>
                        </p:par>
                        <p:par>
                          <p:cTn id="18" fill="hold">
                            <p:stCondLst>
                              <p:cond delay="500"/>
                            </p:stCondLst>
                            <p:childTnLst>
                              <p:par>
                                <p:cTn id="19" presetID="10" presetClass="entr" presetSubtype="0" fill="hold" grpId="0" nodeType="afterEffect">
                                  <p:stCondLst>
                                    <p:cond delay="0"/>
                                  </p:stCondLst>
                                  <p:childTnLst>
                                    <p:set>
                                      <p:cBhvr>
                                        <p:cTn id="20" dur="1" fill="hold">
                                          <p:stCondLst>
                                            <p:cond delay="0"/>
                                          </p:stCondLst>
                                        </p:cTn>
                                        <p:tgtEl>
                                          <p:spTgt spid="19"/>
                                        </p:tgtEl>
                                        <p:attrNameLst>
                                          <p:attrName>style.visibility</p:attrName>
                                        </p:attrNameLst>
                                      </p:cBhvr>
                                      <p:to>
                                        <p:strVal val="visible"/>
                                      </p:to>
                                    </p:set>
                                    <p:animEffect transition="in" filter="fade">
                                      <p:cBhvr>
                                        <p:cTn id="21" dur="500"/>
                                        <p:tgtEl>
                                          <p:spTgt spid="19"/>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wipe(left)">
                                      <p:cBhvr>
                                        <p:cTn id="26" dur="500"/>
                                        <p:tgtEl>
                                          <p:spTgt spid="11"/>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1"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wipe(up)">
                                      <p:cBhvr>
                                        <p:cTn id="31" dur="500"/>
                                        <p:tgtEl>
                                          <p:spTgt spid="20"/>
                                        </p:tgtEl>
                                      </p:cBhvr>
                                    </p:animEffect>
                                  </p:childTnLst>
                                </p:cTn>
                              </p:par>
                            </p:childTnLst>
                          </p:cTn>
                        </p:par>
                        <p:par>
                          <p:cTn id="32" fill="hold">
                            <p:stCondLst>
                              <p:cond delay="500"/>
                            </p:stCondLst>
                            <p:childTnLst>
                              <p:par>
                                <p:cTn id="33" presetID="10" presetClass="entr" presetSubtype="0" fill="hold" grpId="0" nodeType="afterEffect">
                                  <p:stCondLst>
                                    <p:cond delay="0"/>
                                  </p:stCondLst>
                                  <p:childTnLst>
                                    <p:set>
                                      <p:cBhvr>
                                        <p:cTn id="34" dur="1" fill="hold">
                                          <p:stCondLst>
                                            <p:cond delay="0"/>
                                          </p:stCondLst>
                                        </p:cTn>
                                        <p:tgtEl>
                                          <p:spTgt spid="21"/>
                                        </p:tgtEl>
                                        <p:attrNameLst>
                                          <p:attrName>style.visibility</p:attrName>
                                        </p:attrNameLst>
                                      </p:cBhvr>
                                      <p:to>
                                        <p:strVal val="visible"/>
                                      </p:to>
                                    </p:set>
                                    <p:animEffect transition="in" filter="fade">
                                      <p:cBhvr>
                                        <p:cTn id="35" dur="500"/>
                                        <p:tgtEl>
                                          <p:spTgt spid="21"/>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8" fill="hold" grpId="0" nodeType="clickEffect">
                                  <p:stCondLst>
                                    <p:cond delay="0"/>
                                  </p:stCondLst>
                                  <p:childTnLst>
                                    <p:set>
                                      <p:cBhvr>
                                        <p:cTn id="39" dur="1" fill="hold">
                                          <p:stCondLst>
                                            <p:cond delay="0"/>
                                          </p:stCondLst>
                                        </p:cTn>
                                        <p:tgtEl>
                                          <p:spTgt spid="12"/>
                                        </p:tgtEl>
                                        <p:attrNameLst>
                                          <p:attrName>style.visibility</p:attrName>
                                        </p:attrNameLst>
                                      </p:cBhvr>
                                      <p:to>
                                        <p:strVal val="visible"/>
                                      </p:to>
                                    </p:set>
                                    <p:animEffect transition="in" filter="wipe(left)">
                                      <p:cBhvr>
                                        <p:cTn id="40" dur="500"/>
                                        <p:tgtEl>
                                          <p:spTgt spid="12"/>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ntr" presetSubtype="2" fill="hold" grpId="0" nodeType="clickEffect">
                                  <p:stCondLst>
                                    <p:cond delay="0"/>
                                  </p:stCondLst>
                                  <p:childTnLst>
                                    <p:set>
                                      <p:cBhvr>
                                        <p:cTn id="44" dur="1" fill="hold">
                                          <p:stCondLst>
                                            <p:cond delay="0"/>
                                          </p:stCondLst>
                                        </p:cTn>
                                        <p:tgtEl>
                                          <p:spTgt spid="22"/>
                                        </p:tgtEl>
                                        <p:attrNameLst>
                                          <p:attrName>style.visibility</p:attrName>
                                        </p:attrNameLst>
                                      </p:cBhvr>
                                      <p:to>
                                        <p:strVal val="visible"/>
                                      </p:to>
                                    </p:set>
                                    <p:animEffect transition="in" filter="wipe(right)">
                                      <p:cBhvr>
                                        <p:cTn id="45" dur="500"/>
                                        <p:tgtEl>
                                          <p:spTgt spid="22"/>
                                        </p:tgtEl>
                                      </p:cBhvr>
                                    </p:animEffect>
                                  </p:childTnLst>
                                </p:cTn>
                              </p:par>
                            </p:childTnLst>
                          </p:cTn>
                        </p:par>
                        <p:par>
                          <p:cTn id="46" fill="hold">
                            <p:stCondLst>
                              <p:cond delay="500"/>
                            </p:stCondLst>
                            <p:childTnLst>
                              <p:par>
                                <p:cTn id="47" presetID="10" presetClass="entr" presetSubtype="0" fill="hold" grpId="0" nodeType="afterEffect">
                                  <p:stCondLst>
                                    <p:cond delay="0"/>
                                  </p:stCondLst>
                                  <p:childTnLst>
                                    <p:set>
                                      <p:cBhvr>
                                        <p:cTn id="48" dur="1" fill="hold">
                                          <p:stCondLst>
                                            <p:cond delay="0"/>
                                          </p:stCondLst>
                                        </p:cTn>
                                        <p:tgtEl>
                                          <p:spTgt spid="23"/>
                                        </p:tgtEl>
                                        <p:attrNameLst>
                                          <p:attrName>style.visibility</p:attrName>
                                        </p:attrNameLst>
                                      </p:cBhvr>
                                      <p:to>
                                        <p:strVal val="visible"/>
                                      </p:to>
                                    </p:set>
                                    <p:animEffect transition="in" filter="fade">
                                      <p:cBhvr>
                                        <p:cTn id="49" dur="500"/>
                                        <p:tgtEl>
                                          <p:spTgt spid="23"/>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2" fill="hold" grpId="0" nodeType="clickEffect">
                                  <p:stCondLst>
                                    <p:cond delay="0"/>
                                  </p:stCondLst>
                                  <p:childTnLst>
                                    <p:set>
                                      <p:cBhvr>
                                        <p:cTn id="53" dur="1" fill="hold">
                                          <p:stCondLst>
                                            <p:cond delay="0"/>
                                          </p:stCondLst>
                                        </p:cTn>
                                        <p:tgtEl>
                                          <p:spTgt spid="13"/>
                                        </p:tgtEl>
                                        <p:attrNameLst>
                                          <p:attrName>style.visibility</p:attrName>
                                        </p:attrNameLst>
                                      </p:cBhvr>
                                      <p:to>
                                        <p:strVal val="visible"/>
                                      </p:to>
                                    </p:set>
                                    <p:animEffect transition="in" filter="wipe(right)">
                                      <p:cBhvr>
                                        <p:cTn id="54" dur="500"/>
                                        <p:tgtEl>
                                          <p:spTgt spid="13"/>
                                        </p:tgtEl>
                                      </p:cBhvr>
                                    </p:animEffect>
                                  </p:childTnLst>
                                </p:cTn>
                              </p:par>
                            </p:childTnLst>
                          </p:cTn>
                        </p:par>
                      </p:childTnLst>
                    </p:cTn>
                  </p:par>
                  <p:par>
                    <p:cTn id="55" fill="hold">
                      <p:stCondLst>
                        <p:cond delay="indefinite"/>
                      </p:stCondLst>
                      <p:childTnLst>
                        <p:par>
                          <p:cTn id="56" fill="hold">
                            <p:stCondLst>
                              <p:cond delay="0"/>
                            </p:stCondLst>
                            <p:childTnLst>
                              <p:par>
                                <p:cTn id="57" presetID="22" presetClass="entr" presetSubtype="2" fill="hold" grpId="0" nodeType="clickEffect">
                                  <p:stCondLst>
                                    <p:cond delay="0"/>
                                  </p:stCondLst>
                                  <p:childTnLst>
                                    <p:set>
                                      <p:cBhvr>
                                        <p:cTn id="58" dur="1" fill="hold">
                                          <p:stCondLst>
                                            <p:cond delay="0"/>
                                          </p:stCondLst>
                                        </p:cTn>
                                        <p:tgtEl>
                                          <p:spTgt spid="24"/>
                                        </p:tgtEl>
                                        <p:attrNameLst>
                                          <p:attrName>style.visibility</p:attrName>
                                        </p:attrNameLst>
                                      </p:cBhvr>
                                      <p:to>
                                        <p:strVal val="visible"/>
                                      </p:to>
                                    </p:set>
                                    <p:animEffect transition="in" filter="wipe(right)">
                                      <p:cBhvr>
                                        <p:cTn id="59" dur="500"/>
                                        <p:tgtEl>
                                          <p:spTgt spid="24"/>
                                        </p:tgtEl>
                                      </p:cBhvr>
                                    </p:animEffect>
                                  </p:childTnLst>
                                </p:cTn>
                              </p:par>
                            </p:childTnLst>
                          </p:cTn>
                        </p:par>
                        <p:par>
                          <p:cTn id="60" fill="hold">
                            <p:stCondLst>
                              <p:cond delay="500"/>
                            </p:stCondLst>
                            <p:childTnLst>
                              <p:par>
                                <p:cTn id="61" presetID="10" presetClass="entr" presetSubtype="0" fill="hold" grpId="0" nodeType="afterEffect">
                                  <p:stCondLst>
                                    <p:cond delay="0"/>
                                  </p:stCondLst>
                                  <p:childTnLst>
                                    <p:set>
                                      <p:cBhvr>
                                        <p:cTn id="62" dur="1" fill="hold">
                                          <p:stCondLst>
                                            <p:cond delay="0"/>
                                          </p:stCondLst>
                                        </p:cTn>
                                        <p:tgtEl>
                                          <p:spTgt spid="25"/>
                                        </p:tgtEl>
                                        <p:attrNameLst>
                                          <p:attrName>style.visibility</p:attrName>
                                        </p:attrNameLst>
                                      </p:cBhvr>
                                      <p:to>
                                        <p:strVal val="visible"/>
                                      </p:to>
                                    </p:set>
                                    <p:animEffect transition="in" filter="fade">
                                      <p:cBhvr>
                                        <p:cTn id="63" dur="500"/>
                                        <p:tgtEl>
                                          <p:spTgt spid="25"/>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2" fill="hold" grpId="0" nodeType="clickEffect">
                                  <p:stCondLst>
                                    <p:cond delay="0"/>
                                  </p:stCondLst>
                                  <p:childTnLst>
                                    <p:set>
                                      <p:cBhvr>
                                        <p:cTn id="67" dur="1" fill="hold">
                                          <p:stCondLst>
                                            <p:cond delay="0"/>
                                          </p:stCondLst>
                                        </p:cTn>
                                        <p:tgtEl>
                                          <p:spTgt spid="14"/>
                                        </p:tgtEl>
                                        <p:attrNameLst>
                                          <p:attrName>style.visibility</p:attrName>
                                        </p:attrNameLst>
                                      </p:cBhvr>
                                      <p:to>
                                        <p:strVal val="visible"/>
                                      </p:to>
                                    </p:set>
                                    <p:animEffect transition="in" filter="wipe(right)">
                                      <p:cBhvr>
                                        <p:cTn id="68" dur="500"/>
                                        <p:tgtEl>
                                          <p:spTgt spid="14"/>
                                        </p:tgtEl>
                                      </p:cBhvr>
                                    </p:animEffect>
                                  </p:childTnLst>
                                </p:cTn>
                              </p:par>
                            </p:childTnLst>
                          </p:cTn>
                        </p:par>
                      </p:childTnLst>
                    </p:cTn>
                  </p:par>
                  <p:par>
                    <p:cTn id="69" fill="hold">
                      <p:stCondLst>
                        <p:cond delay="indefinite"/>
                      </p:stCondLst>
                      <p:childTnLst>
                        <p:par>
                          <p:cTn id="70" fill="hold">
                            <p:stCondLst>
                              <p:cond delay="0"/>
                            </p:stCondLst>
                            <p:childTnLst>
                              <p:par>
                                <p:cTn id="71" presetID="22" presetClass="entr" presetSubtype="4" fill="hold" grpId="0" nodeType="clickEffect">
                                  <p:stCondLst>
                                    <p:cond delay="0"/>
                                  </p:stCondLst>
                                  <p:childTnLst>
                                    <p:set>
                                      <p:cBhvr>
                                        <p:cTn id="72" dur="1" fill="hold">
                                          <p:stCondLst>
                                            <p:cond delay="0"/>
                                          </p:stCondLst>
                                        </p:cTn>
                                        <p:tgtEl>
                                          <p:spTgt spid="26"/>
                                        </p:tgtEl>
                                        <p:attrNameLst>
                                          <p:attrName>style.visibility</p:attrName>
                                        </p:attrNameLst>
                                      </p:cBhvr>
                                      <p:to>
                                        <p:strVal val="visible"/>
                                      </p:to>
                                    </p:set>
                                    <p:animEffect transition="in" filter="wipe(down)">
                                      <p:cBhvr>
                                        <p:cTn id="73" dur="500"/>
                                        <p:tgtEl>
                                          <p:spTgt spid="26"/>
                                        </p:tgtEl>
                                      </p:cBhvr>
                                    </p:animEffect>
                                  </p:childTnLst>
                                </p:cTn>
                              </p:par>
                            </p:childTnLst>
                          </p:cTn>
                        </p:par>
                        <p:par>
                          <p:cTn id="74" fill="hold">
                            <p:stCondLst>
                              <p:cond delay="500"/>
                            </p:stCondLst>
                            <p:childTnLst>
                              <p:par>
                                <p:cTn id="75" presetID="10" presetClass="entr" presetSubtype="0" fill="hold" grpId="0" nodeType="afterEffect">
                                  <p:stCondLst>
                                    <p:cond delay="0"/>
                                  </p:stCondLst>
                                  <p:childTnLst>
                                    <p:set>
                                      <p:cBhvr>
                                        <p:cTn id="76" dur="1" fill="hold">
                                          <p:stCondLst>
                                            <p:cond delay="0"/>
                                          </p:stCondLst>
                                        </p:cTn>
                                        <p:tgtEl>
                                          <p:spTgt spid="27"/>
                                        </p:tgtEl>
                                        <p:attrNameLst>
                                          <p:attrName>style.visibility</p:attrName>
                                        </p:attrNameLst>
                                      </p:cBhvr>
                                      <p:to>
                                        <p:strVal val="visible"/>
                                      </p:to>
                                    </p:set>
                                    <p:animEffect transition="in" filter="fade">
                                      <p:cBhvr>
                                        <p:cTn id="77" dur="500"/>
                                        <p:tgtEl>
                                          <p:spTgt spid="27"/>
                                        </p:tgtEl>
                                      </p:cBhvr>
                                    </p:animEffect>
                                  </p:childTnLst>
                                </p:cTn>
                              </p:par>
                            </p:childTnLst>
                          </p:cTn>
                        </p:par>
                      </p:childTnLst>
                    </p:cTn>
                  </p:par>
                  <p:par>
                    <p:cTn id="78" fill="hold">
                      <p:stCondLst>
                        <p:cond delay="indefinite"/>
                      </p:stCondLst>
                      <p:childTnLst>
                        <p:par>
                          <p:cTn id="79" fill="hold">
                            <p:stCondLst>
                              <p:cond delay="0"/>
                            </p:stCondLst>
                            <p:childTnLst>
                              <p:par>
                                <p:cTn id="80" presetID="22" presetClass="entr" presetSubtype="2" fill="hold" grpId="0" nodeType="clickEffect">
                                  <p:stCondLst>
                                    <p:cond delay="0"/>
                                  </p:stCondLst>
                                  <p:childTnLst>
                                    <p:set>
                                      <p:cBhvr>
                                        <p:cTn id="81" dur="1" fill="hold">
                                          <p:stCondLst>
                                            <p:cond delay="0"/>
                                          </p:stCondLst>
                                        </p:cTn>
                                        <p:tgtEl>
                                          <p:spTgt spid="15"/>
                                        </p:tgtEl>
                                        <p:attrNameLst>
                                          <p:attrName>style.visibility</p:attrName>
                                        </p:attrNameLst>
                                      </p:cBhvr>
                                      <p:to>
                                        <p:strVal val="visible"/>
                                      </p:to>
                                    </p:set>
                                    <p:animEffect transition="in" filter="wipe(right)">
                                      <p:cBhvr>
                                        <p:cTn id="82" dur="500"/>
                                        <p:tgtEl>
                                          <p:spTgt spid="15"/>
                                        </p:tgtEl>
                                      </p:cBhvr>
                                    </p:animEffect>
                                  </p:childTnLst>
                                </p:cTn>
                              </p:par>
                            </p:childTnLst>
                          </p:cTn>
                        </p:par>
                        <p:par>
                          <p:cTn id="83" fill="hold">
                            <p:stCondLst>
                              <p:cond delay="500"/>
                            </p:stCondLst>
                            <p:childTnLst>
                              <p:par>
                                <p:cTn id="84" presetID="22" presetClass="entr" presetSubtype="8" fill="hold" grpId="0" nodeType="afterEffect">
                                  <p:stCondLst>
                                    <p:cond delay="0"/>
                                  </p:stCondLst>
                                  <p:childTnLst>
                                    <p:set>
                                      <p:cBhvr>
                                        <p:cTn id="85" dur="1" fill="hold">
                                          <p:stCondLst>
                                            <p:cond delay="0"/>
                                          </p:stCondLst>
                                        </p:cTn>
                                        <p:tgtEl>
                                          <p:spTgt spid="28"/>
                                        </p:tgtEl>
                                        <p:attrNameLst>
                                          <p:attrName>style.visibility</p:attrName>
                                        </p:attrNameLst>
                                      </p:cBhvr>
                                      <p:to>
                                        <p:strVal val="visible"/>
                                      </p:to>
                                    </p:set>
                                    <p:animEffect transition="in" filter="wipe(left)">
                                      <p:cBhvr>
                                        <p:cTn id="86"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9" grpId="0" animBg="1"/>
      <p:bldP spid="11" grpId="0" animBg="1"/>
      <p:bldP spid="12" grpId="0" animBg="1"/>
      <p:bldP spid="13" grpId="0" animBg="1"/>
      <p:bldP spid="14" grpId="0" animBg="1"/>
      <p:bldP spid="1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457200" y="836712"/>
            <a:ext cx="8229600" cy="792088"/>
          </a:xfrm>
        </p:spPr>
        <p:txBody>
          <a:bodyPr/>
          <a:lstStyle/>
          <a:p>
            <a:pPr>
              <a:buNone/>
            </a:pPr>
            <a:r>
              <a:rPr lang="en-GB" dirty="0"/>
              <a:t>   Activity 2 – Using the Gibbs Reflective Cycle</a:t>
            </a:r>
          </a:p>
        </p:txBody>
      </p:sp>
      <p:sp>
        <p:nvSpPr>
          <p:cNvPr id="2" name="Rectangle 1">
            <a:extLst>
              <a:ext uri="{FF2B5EF4-FFF2-40B4-BE49-F238E27FC236}">
                <a16:creationId xmlns:a16="http://schemas.microsoft.com/office/drawing/2014/main" id="{61E3BCC8-70C8-4590-AE54-2A410BB55AB6}"/>
              </a:ext>
            </a:extLst>
          </p:cNvPr>
          <p:cNvSpPr/>
          <p:nvPr/>
        </p:nvSpPr>
        <p:spPr>
          <a:xfrm>
            <a:off x="755576" y="1727097"/>
            <a:ext cx="7488832" cy="9098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Go to the Week 9 Folder  of  BMSW4001 Moodle Page</a:t>
            </a:r>
          </a:p>
        </p:txBody>
      </p:sp>
      <p:sp>
        <p:nvSpPr>
          <p:cNvPr id="5" name="Rectangle 4">
            <a:extLst>
              <a:ext uri="{FF2B5EF4-FFF2-40B4-BE49-F238E27FC236}">
                <a16:creationId xmlns:a16="http://schemas.microsoft.com/office/drawing/2014/main" id="{6B414975-DFE4-4E1A-8D58-4305B27EF4C1}"/>
              </a:ext>
            </a:extLst>
          </p:cNvPr>
          <p:cNvSpPr/>
          <p:nvPr/>
        </p:nvSpPr>
        <p:spPr>
          <a:xfrm>
            <a:off x="755576" y="2974092"/>
            <a:ext cx="7488832" cy="9098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Complete Activity 2 – Using the Gibbs Reflective cycle</a:t>
            </a:r>
            <a:r>
              <a:rPr lang="en-GB" dirty="0"/>
              <a:t>. </a:t>
            </a:r>
          </a:p>
        </p:txBody>
      </p:sp>
      <p:sp>
        <p:nvSpPr>
          <p:cNvPr id="6" name="Rectangle 5">
            <a:extLst>
              <a:ext uri="{FF2B5EF4-FFF2-40B4-BE49-F238E27FC236}">
                <a16:creationId xmlns:a16="http://schemas.microsoft.com/office/drawing/2014/main" id="{C06393F9-5FD1-4A35-B462-2D6354C50DEE}"/>
              </a:ext>
            </a:extLst>
          </p:cNvPr>
          <p:cNvSpPr/>
          <p:nvPr/>
        </p:nvSpPr>
        <p:spPr>
          <a:xfrm>
            <a:off x="755576" y="4365104"/>
            <a:ext cx="7488832" cy="9098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The work you do in this task could be used in your final assignment</a:t>
            </a:r>
            <a:r>
              <a:rPr lang="en-GB" dirty="0"/>
              <a:t>. </a:t>
            </a:r>
          </a:p>
        </p:txBody>
      </p:sp>
    </p:spTree>
    <p:extLst>
      <p:ext uri="{BB962C8B-B14F-4D97-AF65-F5344CB8AC3E}">
        <p14:creationId xmlns:p14="http://schemas.microsoft.com/office/powerpoint/2010/main" val="2485525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P spid="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773DC-2C61-4B60-B9E7-7277D3BC4233}"/>
              </a:ext>
            </a:extLst>
          </p:cNvPr>
          <p:cNvSpPr>
            <a:spLocks noGrp="1"/>
          </p:cNvSpPr>
          <p:nvPr>
            <p:ph type="title"/>
          </p:nvPr>
        </p:nvSpPr>
        <p:spPr/>
        <p:txBody>
          <a:bodyPr/>
          <a:lstStyle/>
          <a:p>
            <a:r>
              <a:rPr lang="en-GB" dirty="0"/>
              <a:t>Personal Development Plan</a:t>
            </a:r>
          </a:p>
        </p:txBody>
      </p:sp>
      <p:sp>
        <p:nvSpPr>
          <p:cNvPr id="3" name="Content Placeholder 2">
            <a:extLst>
              <a:ext uri="{FF2B5EF4-FFF2-40B4-BE49-F238E27FC236}">
                <a16:creationId xmlns:a16="http://schemas.microsoft.com/office/drawing/2014/main" id="{742075C6-2F1A-4D99-9727-9C85A5FA1D2F}"/>
              </a:ext>
            </a:extLst>
          </p:cNvPr>
          <p:cNvSpPr>
            <a:spLocks noGrp="1"/>
          </p:cNvSpPr>
          <p:nvPr>
            <p:ph idx="1"/>
          </p:nvPr>
        </p:nvSpPr>
        <p:spPr>
          <a:xfrm>
            <a:off x="457200" y="1268760"/>
            <a:ext cx="8229600" cy="1252735"/>
          </a:xfrm>
        </p:spPr>
        <p:txBody>
          <a:bodyPr>
            <a:normAutofit/>
          </a:bodyPr>
          <a:lstStyle/>
          <a:p>
            <a:pPr marL="0" indent="0">
              <a:buNone/>
            </a:pPr>
            <a:r>
              <a:rPr lang="en-GB" sz="2400" dirty="0"/>
              <a:t>A personal development plan involves setting yourself targets that you aim to achieve in order to achieve certain goals or to acquire new skills.  Let us look at this example template. </a:t>
            </a:r>
          </a:p>
        </p:txBody>
      </p:sp>
      <p:pic>
        <p:nvPicPr>
          <p:cNvPr id="6" name="Picture 5">
            <a:extLst>
              <a:ext uri="{FF2B5EF4-FFF2-40B4-BE49-F238E27FC236}">
                <a16:creationId xmlns:a16="http://schemas.microsoft.com/office/drawing/2014/main" id="{AF153403-780F-4FE7-B470-21103C834798}"/>
              </a:ext>
            </a:extLst>
          </p:cNvPr>
          <p:cNvPicPr>
            <a:picLocks noChangeAspect="1"/>
          </p:cNvPicPr>
          <p:nvPr/>
        </p:nvPicPr>
        <p:blipFill rotWithShape="1">
          <a:blip r:embed="rId3"/>
          <a:srcRect r="80958"/>
          <a:stretch/>
        </p:blipFill>
        <p:spPr>
          <a:xfrm>
            <a:off x="373122" y="2500039"/>
            <a:ext cx="1584178" cy="3156132"/>
          </a:xfrm>
          <a:prstGeom prst="rect">
            <a:avLst/>
          </a:prstGeom>
        </p:spPr>
      </p:pic>
      <p:pic>
        <p:nvPicPr>
          <p:cNvPr id="9" name="Picture 8">
            <a:extLst>
              <a:ext uri="{FF2B5EF4-FFF2-40B4-BE49-F238E27FC236}">
                <a16:creationId xmlns:a16="http://schemas.microsoft.com/office/drawing/2014/main" id="{85B4C51A-A640-4D50-AA53-3996D40BA18E}"/>
              </a:ext>
            </a:extLst>
          </p:cNvPr>
          <p:cNvPicPr>
            <a:picLocks noChangeAspect="1"/>
          </p:cNvPicPr>
          <p:nvPr/>
        </p:nvPicPr>
        <p:blipFill rotWithShape="1">
          <a:blip r:embed="rId3"/>
          <a:srcRect l="20797" r="60161"/>
          <a:stretch/>
        </p:blipFill>
        <p:spPr>
          <a:xfrm>
            <a:off x="7078136" y="2488792"/>
            <a:ext cx="1584177" cy="3156132"/>
          </a:xfrm>
          <a:prstGeom prst="rect">
            <a:avLst/>
          </a:prstGeom>
        </p:spPr>
      </p:pic>
      <p:pic>
        <p:nvPicPr>
          <p:cNvPr id="10" name="Picture 9">
            <a:extLst>
              <a:ext uri="{FF2B5EF4-FFF2-40B4-BE49-F238E27FC236}">
                <a16:creationId xmlns:a16="http://schemas.microsoft.com/office/drawing/2014/main" id="{57227645-E44F-4E08-BBF1-2B90CF0BA098}"/>
              </a:ext>
            </a:extLst>
          </p:cNvPr>
          <p:cNvPicPr>
            <a:picLocks noChangeAspect="1"/>
          </p:cNvPicPr>
          <p:nvPr/>
        </p:nvPicPr>
        <p:blipFill rotWithShape="1">
          <a:blip r:embed="rId3"/>
          <a:srcRect l="40603" r="40355"/>
          <a:stretch/>
        </p:blipFill>
        <p:spPr>
          <a:xfrm>
            <a:off x="1981786" y="2521495"/>
            <a:ext cx="1584177" cy="3156132"/>
          </a:xfrm>
          <a:prstGeom prst="rect">
            <a:avLst/>
          </a:prstGeom>
        </p:spPr>
      </p:pic>
      <p:pic>
        <p:nvPicPr>
          <p:cNvPr id="11" name="Picture 10">
            <a:extLst>
              <a:ext uri="{FF2B5EF4-FFF2-40B4-BE49-F238E27FC236}">
                <a16:creationId xmlns:a16="http://schemas.microsoft.com/office/drawing/2014/main" id="{15935BEF-4A8A-41BF-8F49-3D9240041A6C}"/>
              </a:ext>
            </a:extLst>
          </p:cNvPr>
          <p:cNvPicPr>
            <a:picLocks noChangeAspect="1"/>
          </p:cNvPicPr>
          <p:nvPr/>
        </p:nvPicPr>
        <p:blipFill rotWithShape="1">
          <a:blip r:embed="rId3"/>
          <a:srcRect l="59544" r="19683"/>
          <a:stretch/>
        </p:blipFill>
        <p:spPr>
          <a:xfrm>
            <a:off x="3606654" y="2521495"/>
            <a:ext cx="1728193" cy="3156132"/>
          </a:xfrm>
          <a:prstGeom prst="rect">
            <a:avLst/>
          </a:prstGeom>
        </p:spPr>
      </p:pic>
      <p:pic>
        <p:nvPicPr>
          <p:cNvPr id="12" name="Picture 11">
            <a:extLst>
              <a:ext uri="{FF2B5EF4-FFF2-40B4-BE49-F238E27FC236}">
                <a16:creationId xmlns:a16="http://schemas.microsoft.com/office/drawing/2014/main" id="{91588047-F399-49B0-BBD3-730305EB87E0}"/>
              </a:ext>
            </a:extLst>
          </p:cNvPr>
          <p:cNvPicPr>
            <a:picLocks noChangeAspect="1"/>
          </p:cNvPicPr>
          <p:nvPr/>
        </p:nvPicPr>
        <p:blipFill rotWithShape="1">
          <a:blip r:embed="rId3"/>
          <a:srcRect l="80217"/>
          <a:stretch/>
        </p:blipFill>
        <p:spPr>
          <a:xfrm>
            <a:off x="5407813" y="2488792"/>
            <a:ext cx="1645837" cy="3156132"/>
          </a:xfrm>
          <a:prstGeom prst="rect">
            <a:avLst/>
          </a:prstGeom>
        </p:spPr>
      </p:pic>
    </p:spTree>
    <p:extLst>
      <p:ext uri="{BB962C8B-B14F-4D97-AF65-F5344CB8AC3E}">
        <p14:creationId xmlns:p14="http://schemas.microsoft.com/office/powerpoint/2010/main" val="919881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0E818-860F-4307-AE76-49AD91DAB6C3}"/>
              </a:ext>
            </a:extLst>
          </p:cNvPr>
          <p:cNvSpPr>
            <a:spLocks noGrp="1"/>
          </p:cNvSpPr>
          <p:nvPr>
            <p:ph type="title"/>
          </p:nvPr>
        </p:nvSpPr>
        <p:spPr/>
        <p:txBody>
          <a:bodyPr/>
          <a:lstStyle/>
          <a:p>
            <a:r>
              <a:rPr lang="en-GB" dirty="0"/>
              <a:t>Activity 3 – Create a PDP</a:t>
            </a:r>
          </a:p>
        </p:txBody>
      </p:sp>
      <p:sp>
        <p:nvSpPr>
          <p:cNvPr id="5" name="Rectangle 4">
            <a:extLst>
              <a:ext uri="{FF2B5EF4-FFF2-40B4-BE49-F238E27FC236}">
                <a16:creationId xmlns:a16="http://schemas.microsoft.com/office/drawing/2014/main" id="{0EE8917A-F6AE-458B-BDBD-847531B612AE}"/>
              </a:ext>
            </a:extLst>
          </p:cNvPr>
          <p:cNvSpPr/>
          <p:nvPr/>
        </p:nvSpPr>
        <p:spPr>
          <a:xfrm>
            <a:off x="755576" y="1727097"/>
            <a:ext cx="7488832" cy="9098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latin typeface="Arial" panose="020B0604020202020204" pitchFamily="34" charset="0"/>
                <a:cs typeface="Arial" panose="020B0604020202020204" pitchFamily="34" charset="0"/>
              </a:rPr>
              <a:t>Go to the Week 9 Folder  of  BMSW4001 Moodle Page</a:t>
            </a:r>
            <a:endParaRPr lang="en-GB" sz="2000"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FAF755C4-2CFF-4C6A-9E9E-552A2830E92D}"/>
              </a:ext>
            </a:extLst>
          </p:cNvPr>
          <p:cNvSpPr/>
          <p:nvPr/>
        </p:nvSpPr>
        <p:spPr>
          <a:xfrm>
            <a:off x="724429" y="3068960"/>
            <a:ext cx="7488832" cy="9098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Complete Activity 3 – Create a PDP </a:t>
            </a:r>
          </a:p>
        </p:txBody>
      </p:sp>
      <p:sp>
        <p:nvSpPr>
          <p:cNvPr id="7" name="Rectangle 6">
            <a:extLst>
              <a:ext uri="{FF2B5EF4-FFF2-40B4-BE49-F238E27FC236}">
                <a16:creationId xmlns:a16="http://schemas.microsoft.com/office/drawing/2014/main" id="{6486DD07-127E-41CB-B72D-C50C21F0BC3C}"/>
              </a:ext>
            </a:extLst>
          </p:cNvPr>
          <p:cNvSpPr/>
          <p:nvPr/>
        </p:nvSpPr>
        <p:spPr>
          <a:xfrm>
            <a:off x="755576" y="4389805"/>
            <a:ext cx="7488832" cy="12402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Use your actions  from your Gibbs Reflective Cycle to aid you in setting your targets for your PDP</a:t>
            </a:r>
          </a:p>
        </p:txBody>
      </p:sp>
    </p:spTree>
    <p:extLst>
      <p:ext uri="{BB962C8B-B14F-4D97-AF65-F5344CB8AC3E}">
        <p14:creationId xmlns:p14="http://schemas.microsoft.com/office/powerpoint/2010/main" val="943863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lstStyle/>
          <a:p>
            <a:r>
              <a:rPr lang="en-GB" dirty="0"/>
              <a:t>Can you identify the steps of reflection?</a:t>
            </a:r>
          </a:p>
        </p:txBody>
      </p:sp>
      <p:pic>
        <p:nvPicPr>
          <p:cNvPr id="4" name="Picture 1">
            <a:extLst>
              <a:ext uri="{FF2B5EF4-FFF2-40B4-BE49-F238E27FC236}">
                <a16:creationId xmlns:a16="http://schemas.microsoft.com/office/drawing/2014/main" id="{57A2770E-33FC-4834-AD2A-DCC61B82EAFE}"/>
              </a:ext>
            </a:extLst>
          </p:cNvPr>
          <p:cNvPicPr>
            <a:picLocks noChangeAspect="1"/>
          </p:cNvPicPr>
          <p:nvPr/>
        </p:nvPicPr>
        <p:blipFill>
          <a:blip r:embed="rId2" cstate="print"/>
          <a:srcRect/>
          <a:stretch>
            <a:fillRect/>
          </a:stretch>
        </p:blipFill>
        <p:spPr bwMode="auto">
          <a:xfrm>
            <a:off x="3360570" y="3807043"/>
            <a:ext cx="2422861" cy="1334683"/>
          </a:xfrm>
          <a:prstGeom prst="rect">
            <a:avLst/>
          </a:prstGeom>
          <a:noFill/>
          <a:ln w="9525">
            <a:noFill/>
            <a:miter lim="800000"/>
            <a:headEnd/>
            <a:tailEnd/>
          </a:ln>
        </p:spPr>
      </p:pic>
    </p:spTree>
    <p:extLst>
      <p:ext uri="{BB962C8B-B14F-4D97-AF65-F5344CB8AC3E}">
        <p14:creationId xmlns:p14="http://schemas.microsoft.com/office/powerpoint/2010/main" val="2011787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lum bright="70000" contrast="-70000"/>
          </a:blip>
          <a:stretch>
            <a:fillRect/>
          </a:stretch>
        </p:blipFill>
        <p:spPr>
          <a:xfrm>
            <a:off x="0" y="0"/>
            <a:ext cx="9144000" cy="5733256"/>
          </a:xfrm>
          <a:prstGeom prst="rect">
            <a:avLst/>
          </a:prstGeom>
        </p:spPr>
      </p:pic>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r>
              <a:rPr lang="en-GB"/>
              <a:t>Next session…..</a:t>
            </a:r>
            <a:endParaRPr lang="en-GB" dirty="0"/>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1439652" y="1970838"/>
            <a:ext cx="6243342" cy="2912678"/>
          </a:xfrm>
          <a:noFill/>
          <a:effectLst>
            <a:softEdge rad="127000"/>
          </a:effectLst>
        </p:spPr>
        <p:txBody>
          <a:bodyPr>
            <a:normAutofit fontScale="92500" lnSpcReduction="10000"/>
          </a:bodyPr>
          <a:lstStyle/>
          <a:p>
            <a:pPr marL="0" indent="0" algn="r">
              <a:buNone/>
            </a:pPr>
            <a:endParaRPr lang="en-GB" sz="2100" b="1" dirty="0"/>
          </a:p>
          <a:p>
            <a:pPr marL="0" indent="0" algn="r">
              <a:buNone/>
            </a:pPr>
            <a:endParaRPr lang="en-GB" sz="2100" b="1" dirty="0"/>
          </a:p>
          <a:p>
            <a:pPr marL="0" indent="0" algn="ctr">
              <a:buNone/>
            </a:pPr>
            <a:r>
              <a:rPr lang="en-GB" sz="7100" b="1" dirty="0">
                <a:solidFill>
                  <a:srgbClr val="FF0000"/>
                </a:solidFill>
              </a:rPr>
              <a:t>Is</a:t>
            </a:r>
          </a:p>
          <a:p>
            <a:pPr marL="0" indent="0" algn="ctr">
              <a:buNone/>
            </a:pPr>
            <a:r>
              <a:rPr lang="en-GB" sz="7100" b="1" dirty="0">
                <a:solidFill>
                  <a:srgbClr val="FF0000"/>
                </a:solidFill>
              </a:rPr>
              <a:t>Our Workshop</a:t>
            </a:r>
          </a:p>
        </p:txBody>
      </p:sp>
    </p:spTree>
    <p:extLst>
      <p:ext uri="{BB962C8B-B14F-4D97-AF65-F5344CB8AC3E}">
        <p14:creationId xmlns:p14="http://schemas.microsoft.com/office/powerpoint/2010/main" val="31558828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2070A-DF9B-44FB-8374-487192F5ABB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6724B73-A809-4D18-B3F2-21A5CCAF531B}"/>
              </a:ext>
            </a:extLst>
          </p:cNvPr>
          <p:cNvSpPr>
            <a:spLocks noGrp="1"/>
          </p:cNvSpPr>
          <p:nvPr>
            <p:ph idx="1"/>
          </p:nvPr>
        </p:nvSpPr>
        <p:spPr/>
        <p:txBody>
          <a:bodyPr>
            <a:normAutofit/>
          </a:bodyPr>
          <a:lstStyle/>
          <a:p>
            <a:pPr marL="0" indent="0">
              <a:buNone/>
            </a:pPr>
            <a:r>
              <a:rPr lang="en-GB" sz="2000" dirty="0" err="1"/>
              <a:t>Bassot</a:t>
            </a:r>
            <a:r>
              <a:rPr lang="en-GB" sz="2000" dirty="0"/>
              <a:t>, B. (2020) </a:t>
            </a:r>
            <a:r>
              <a:rPr lang="en-GB" sz="2000" i="1" dirty="0"/>
              <a:t>The Reflective Journal</a:t>
            </a:r>
            <a:r>
              <a:rPr lang="en-GB" sz="2000" dirty="0"/>
              <a:t>, London: Red Globe Press</a:t>
            </a:r>
          </a:p>
          <a:p>
            <a:pPr marL="0" indent="0">
              <a:buNone/>
            </a:pPr>
            <a:endParaRPr lang="en-GB" sz="2000" dirty="0"/>
          </a:p>
          <a:p>
            <a:pPr marL="0" indent="0">
              <a:buNone/>
            </a:pPr>
            <a:r>
              <a:rPr lang="en-GB" sz="2000" dirty="0"/>
              <a:t>Driscoll, J (2007) </a:t>
            </a:r>
            <a:r>
              <a:rPr lang="en-GB" sz="2000" i="1" dirty="0"/>
              <a:t>Practising Clinical Supervision: A reflective approach for healthcare professionals</a:t>
            </a:r>
            <a:r>
              <a:rPr lang="en-GB" sz="2000" dirty="0"/>
              <a:t>, Edinburgh: </a:t>
            </a:r>
            <a:r>
              <a:rPr lang="en-GB" sz="2000" dirty="0" err="1"/>
              <a:t>Balliere</a:t>
            </a:r>
            <a:r>
              <a:rPr lang="en-GB" sz="2000" dirty="0"/>
              <a:t> Tindall, Elsevier</a:t>
            </a:r>
          </a:p>
          <a:p>
            <a:pPr marL="0" indent="0">
              <a:buNone/>
            </a:pPr>
            <a:endParaRPr lang="en-GB" sz="2000" dirty="0"/>
          </a:p>
          <a:p>
            <a:pPr marL="0" indent="0">
              <a:buNone/>
            </a:pPr>
            <a:r>
              <a:rPr lang="en-GB" sz="2000" dirty="0"/>
              <a:t>Gibbs, G. (1998) </a:t>
            </a:r>
            <a:r>
              <a:rPr lang="en-GB" sz="2000" i="1" dirty="0"/>
              <a:t>Learning By Doing : A guide to teaching and learning methods</a:t>
            </a:r>
            <a:r>
              <a:rPr lang="en-GB" sz="2000" dirty="0"/>
              <a:t>, Oxford: Further Education Unit, Oxford Polytechnic</a:t>
            </a:r>
          </a:p>
          <a:p>
            <a:pPr marL="0" indent="0">
              <a:buNone/>
            </a:pPr>
            <a:endParaRPr lang="en-GB" sz="2000" dirty="0"/>
          </a:p>
          <a:p>
            <a:pPr marL="0" indent="0">
              <a:buNone/>
            </a:pPr>
            <a:r>
              <a:rPr lang="en-GB" sz="2000" dirty="0"/>
              <a:t>Kolb, D (1984) </a:t>
            </a:r>
            <a:r>
              <a:rPr lang="en-GB" sz="2000" i="1" dirty="0"/>
              <a:t>Experiential Learning: Experience as the source of Learning and development</a:t>
            </a:r>
            <a:r>
              <a:rPr lang="en-GB" sz="2000" dirty="0"/>
              <a:t>, Englewood Cliffs, NJ: Prentice Hall.</a:t>
            </a:r>
          </a:p>
        </p:txBody>
      </p:sp>
    </p:spTree>
    <p:extLst>
      <p:ext uri="{BB962C8B-B14F-4D97-AF65-F5344CB8AC3E}">
        <p14:creationId xmlns:p14="http://schemas.microsoft.com/office/powerpoint/2010/main" val="118214677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99662-478F-44BE-BBDA-472DED1080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infopath/2007/PartnerControls"/>
    <ds:schemaRef ds:uri="http://purl.org/dc/dcmitype/"/>
    <ds:schemaRef ds:uri="http://purl.org/dc/elements/1.1/"/>
    <ds:schemaRef ds:uri="http://www.w3.org/XML/1998/namespace"/>
    <ds:schemaRef ds:uri="http://schemas.openxmlformats.org/package/2006/metadata/core-properties"/>
    <ds:schemaRef ds:uri="http://purl.org/dc/terms/"/>
    <ds:schemaRef ds:uri="http://schemas.microsoft.com/office/2006/documentManagement/types"/>
    <ds:schemaRef ds:uri="e2529e2e-246e-4beb-bcc0-0746cc8768ab"/>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
  <TotalTime>39831</TotalTime>
  <Words>1137</Words>
  <Application>Microsoft Office PowerPoint</Application>
  <PresentationFormat>On-screen Show (4:3)</PresentationFormat>
  <Paragraphs>130</Paragraphs>
  <Slides>19</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Myriad Pro</vt:lpstr>
      <vt:lpstr>20140311PresentationUWTSDTemplate</vt:lpstr>
      <vt:lpstr>Certificate of Higher Education in Skills for the Workplace   Academic and Employability Skills (BMSW 4001) Reflective Writing</vt:lpstr>
      <vt:lpstr>In this session we will…..</vt:lpstr>
      <vt:lpstr>PowerPoint Presentation</vt:lpstr>
      <vt:lpstr>Task 3 – Reflective report</vt:lpstr>
      <vt:lpstr>What is reflective writing?</vt:lpstr>
      <vt:lpstr>Importance of reflective writing</vt:lpstr>
      <vt:lpstr>Activity 1 – Reflective questions</vt:lpstr>
      <vt:lpstr>Models of reflection</vt:lpstr>
      <vt:lpstr>PowerPoint Presentation</vt:lpstr>
      <vt:lpstr>PowerPoint Presentation</vt:lpstr>
      <vt:lpstr>PowerPoint Presentation</vt:lpstr>
      <vt:lpstr>The Gibbs Reflective Cycle</vt:lpstr>
      <vt:lpstr>The Gibb’s reflective cycle</vt:lpstr>
      <vt:lpstr>PowerPoint Presentation</vt:lpstr>
      <vt:lpstr>Personal Development Plan</vt:lpstr>
      <vt:lpstr>Activity 3 – Create a PDP</vt:lpstr>
      <vt:lpstr>Summary</vt:lpstr>
      <vt:lpstr>Next session…..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Rebecca Stewart</cp:lastModifiedBy>
  <cp:revision>186</cp:revision>
  <dcterms:created xsi:type="dcterms:W3CDTF">2015-04-14T15:21:28Z</dcterms:created>
  <dcterms:modified xsi:type="dcterms:W3CDTF">2022-07-23T07:26:51Z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