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7" r:id="rId2"/>
    <p:sldId id="273" r:id="rId3"/>
    <p:sldId id="256" r:id="rId4"/>
    <p:sldId id="270" r:id="rId5"/>
    <p:sldId id="261" r:id="rId6"/>
    <p:sldId id="271" r:id="rId7"/>
    <p:sldId id="262" r:id="rId8"/>
    <p:sldId id="263" r:id="rId9"/>
    <p:sldId id="266" r:id="rId10"/>
    <p:sldId id="265" r:id="rId11"/>
    <p:sldId id="264" r:id="rId12"/>
    <p:sldId id="267" r:id="rId13"/>
    <p:sldId id="272" r:id="rId14"/>
    <p:sldId id="268" r:id="rId15"/>
    <p:sldId id="269" r:id="rId16"/>
    <p:sldId id="258" r:id="rId17"/>
    <p:sldId id="259" r:id="rId18"/>
    <p:sldId id="26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24"/>
  </p:normalViewPr>
  <p:slideViewPr>
    <p:cSldViewPr snapToGrid="0">
      <p:cViewPr varScale="1">
        <p:scale>
          <a:sx n="106" d="100"/>
          <a:sy n="106" d="100"/>
        </p:scale>
        <p:origin x="792" y="184"/>
      </p:cViewPr>
      <p:guideLst/>
    </p:cSldViewPr>
  </p:slideViewPr>
  <p:notesTextViewPr>
    <p:cViewPr>
      <p:scale>
        <a:sx n="1" d="1"/>
        <a:sy n="1" d="1"/>
      </p:scale>
      <p:origin x="0" y="0"/>
    </p:cViewPr>
  </p:notesTextViewPr>
  <p:notesViewPr>
    <p:cSldViewPr snapToGrid="0">
      <p:cViewPr varScale="1">
        <p:scale>
          <a:sx n="85" d="100"/>
          <a:sy n="85" d="100"/>
        </p:scale>
        <p:origin x="2720"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822741-6BA5-4BAD-AD4B-5156B80893E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C16580D-A5FE-4F70-9DC2-EE00FFD19E50}">
      <dgm:prSet custT="1"/>
      <dgm:spPr/>
      <dgm:t>
        <a:bodyPr/>
        <a:lstStyle/>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Housing: </a:t>
          </a:r>
          <a:r>
            <a:rPr lang="en-GB" sz="2400" dirty="0"/>
            <a:t>This issue is urgent because the demand for affordable housing has become critical, as many people can no longer afford it. This disparity leads to overcrowding and homelessness. </a:t>
          </a:r>
          <a:r>
            <a:rPr lang="en-GB" sz="2400" b="0" i="0" dirty="0"/>
            <a:t>(Council, 2021.)</a:t>
          </a:r>
          <a:br>
            <a:rPr lang="en-GB"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dgm:t>
    </dgm:pt>
    <dgm:pt modelId="{CFBFBAE6-7AB7-4981-9539-F7D2C82E4020}" type="parTrans" cxnId="{246D6B81-B2DA-48FA-8E94-60665C2ACB1F}">
      <dgm:prSet/>
      <dgm:spPr/>
      <dgm:t>
        <a:bodyPr/>
        <a:lstStyle/>
        <a:p>
          <a:endParaRPr lang="en-US"/>
        </a:p>
      </dgm:t>
    </dgm:pt>
    <dgm:pt modelId="{C8CE8BE3-CCE7-4C57-9A1A-ECC2470A5812}" type="sibTrans" cxnId="{246D6B81-B2DA-48FA-8E94-60665C2ACB1F}">
      <dgm:prSet/>
      <dgm:spPr/>
      <dgm:t>
        <a:bodyPr/>
        <a:lstStyle/>
        <a:p>
          <a:endParaRPr lang="en-US"/>
        </a:p>
      </dgm:t>
    </dgm:pt>
    <dgm:pt modelId="{8A1835E6-997F-424E-A357-E44295AB53A6}">
      <dgm:prSet custT="1"/>
      <dgm:spPr/>
      <dgm:t>
        <a:bodyPr/>
        <a:lstStyle/>
        <a:p>
          <a:r>
            <a:rPr lang="en-GB" sz="2000" b="1" dirty="0">
              <a:latin typeface="Arial" panose="020B0604020202020204" pitchFamily="34" charset="0"/>
              <a:cs typeface="Arial" panose="020B0604020202020204" pitchFamily="34" charset="0"/>
            </a:rPr>
            <a:t>Education and youth services: </a:t>
          </a:r>
          <a:r>
            <a:rPr lang="en-GB" sz="2400" dirty="0"/>
            <a:t>Present challenges as well. Despite efforts to improve educational outcomes, many schools face resource limitations, and some students lack adequate support  </a:t>
          </a:r>
          <a:r>
            <a:rPr lang="en-GB" sz="2000" b="0" i="0" dirty="0"/>
            <a:t>(Trust for London, 2021)</a:t>
          </a:r>
          <a:br>
            <a:rPr lang="en-GB"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dgm:t>
    </dgm:pt>
    <dgm:pt modelId="{68995306-9177-4CEA-AC2F-4E2FC05C7892}" type="parTrans" cxnId="{3F548904-224C-42C8-8B41-DCE2AD5AFB5B}">
      <dgm:prSet/>
      <dgm:spPr/>
      <dgm:t>
        <a:bodyPr/>
        <a:lstStyle/>
        <a:p>
          <a:endParaRPr lang="en-US"/>
        </a:p>
      </dgm:t>
    </dgm:pt>
    <dgm:pt modelId="{FFEF6AC6-4799-4AAF-A931-C60E8C4DE98E}" type="sibTrans" cxnId="{3F548904-224C-42C8-8B41-DCE2AD5AFB5B}">
      <dgm:prSet/>
      <dgm:spPr/>
      <dgm:t>
        <a:bodyPr/>
        <a:lstStyle/>
        <a:p>
          <a:endParaRPr lang="en-US"/>
        </a:p>
      </dgm:t>
    </dgm:pt>
    <dgm:pt modelId="{D4AEF8F2-B895-4EBD-98B8-F5B9492B9A6F}">
      <dgm:prSet custT="1"/>
      <dgm:spPr/>
      <dgm:t>
        <a:bodyPr/>
        <a:lstStyle/>
        <a:p>
          <a:r>
            <a:rPr lang="en-GB" sz="2400" b="1" dirty="0">
              <a:latin typeface="Arial" panose="020B0604020202020204" pitchFamily="34" charset="0"/>
              <a:cs typeface="Arial" panose="020B0604020202020204" pitchFamily="34" charset="0"/>
            </a:rPr>
            <a:t>Health and Well-being: </a:t>
          </a:r>
          <a:r>
            <a:rPr lang="en-GB" sz="2400" dirty="0">
              <a:latin typeface="Arial" panose="020B0604020202020204" pitchFamily="34" charset="0"/>
              <a:cs typeface="Arial" panose="020B0604020202020204" pitchFamily="34" charset="0"/>
            </a:rPr>
            <a:t>Newham experiences above-average rates of specific health conditions, including mental health challenges. Access to healthcare services can sometimes be restricted</a:t>
          </a:r>
          <a:r>
            <a:rPr lang="en-GB" sz="2100" dirty="0"/>
            <a:t>. </a:t>
          </a:r>
          <a:endParaRPr lang="en-US" sz="1400" dirty="0"/>
        </a:p>
      </dgm:t>
    </dgm:pt>
    <dgm:pt modelId="{B28EE847-07F0-4922-9BE0-559F2C82F0EB}" type="parTrans" cxnId="{60631F80-6CEF-44C8-99C3-0C000A1A8FB1}">
      <dgm:prSet/>
      <dgm:spPr/>
      <dgm:t>
        <a:bodyPr/>
        <a:lstStyle/>
        <a:p>
          <a:endParaRPr lang="en-US"/>
        </a:p>
      </dgm:t>
    </dgm:pt>
    <dgm:pt modelId="{2BD6A30B-053B-4D2A-8DA6-6DF1C3975BD0}" type="sibTrans" cxnId="{60631F80-6CEF-44C8-99C3-0C000A1A8FB1}">
      <dgm:prSet/>
      <dgm:spPr/>
      <dgm:t>
        <a:bodyPr/>
        <a:lstStyle/>
        <a:p>
          <a:endParaRPr lang="en-US"/>
        </a:p>
      </dgm:t>
    </dgm:pt>
    <dgm:pt modelId="{57801B07-23FA-410E-8CBB-D4F91485603E}" type="pres">
      <dgm:prSet presAssocID="{31822741-6BA5-4BAD-AD4B-5156B80893EE}" presName="root" presStyleCnt="0">
        <dgm:presLayoutVars>
          <dgm:dir/>
          <dgm:resizeHandles val="exact"/>
        </dgm:presLayoutVars>
      </dgm:prSet>
      <dgm:spPr/>
    </dgm:pt>
    <dgm:pt modelId="{35288B43-3575-4F15-A85A-AAEE9B8E248C}" type="pres">
      <dgm:prSet presAssocID="{2C16580D-A5FE-4F70-9DC2-EE00FFD19E50}" presName="compNode" presStyleCnt="0"/>
      <dgm:spPr/>
    </dgm:pt>
    <dgm:pt modelId="{C592733D-D677-4F3D-8A32-4C33FEECAD5D}" type="pres">
      <dgm:prSet presAssocID="{2C16580D-A5FE-4F70-9DC2-EE00FFD19E50}" presName="bgRect" presStyleLbl="bgShp" presStyleIdx="0" presStyleCnt="3"/>
      <dgm:spPr/>
    </dgm:pt>
    <dgm:pt modelId="{8A791F94-63D9-47E2-91E2-A73B6706C946}" type="pres">
      <dgm:prSet presAssocID="{2C16580D-A5FE-4F70-9DC2-EE00FFD19E5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se"/>
        </a:ext>
      </dgm:extLst>
    </dgm:pt>
    <dgm:pt modelId="{50DCB4A0-A3A4-4A87-A992-6C9E80D7EDD6}" type="pres">
      <dgm:prSet presAssocID="{2C16580D-A5FE-4F70-9DC2-EE00FFD19E50}" presName="spaceRect" presStyleCnt="0"/>
      <dgm:spPr/>
    </dgm:pt>
    <dgm:pt modelId="{693A3890-10DE-4523-ACDD-B2DBF4CCA7D4}" type="pres">
      <dgm:prSet presAssocID="{2C16580D-A5FE-4F70-9DC2-EE00FFD19E50}" presName="parTx" presStyleLbl="revTx" presStyleIdx="0" presStyleCnt="3">
        <dgm:presLayoutVars>
          <dgm:chMax val="0"/>
          <dgm:chPref val="0"/>
        </dgm:presLayoutVars>
      </dgm:prSet>
      <dgm:spPr/>
    </dgm:pt>
    <dgm:pt modelId="{4B935DEC-1AE0-49F4-A986-139A96A3EF91}" type="pres">
      <dgm:prSet presAssocID="{C8CE8BE3-CCE7-4C57-9A1A-ECC2470A5812}" presName="sibTrans" presStyleCnt="0"/>
      <dgm:spPr/>
    </dgm:pt>
    <dgm:pt modelId="{71DC9468-4341-4FF9-AB6A-DB787013D78B}" type="pres">
      <dgm:prSet presAssocID="{8A1835E6-997F-424E-A357-E44295AB53A6}" presName="compNode" presStyleCnt="0"/>
      <dgm:spPr/>
    </dgm:pt>
    <dgm:pt modelId="{51A267E5-A2E2-4E0E-BF65-3AC2C42CA8B8}" type="pres">
      <dgm:prSet presAssocID="{8A1835E6-997F-424E-A357-E44295AB53A6}" presName="bgRect" presStyleLbl="bgShp" presStyleIdx="1" presStyleCnt="3" custLinFactNeighborX="-2668" custLinFactNeighborY="3712"/>
      <dgm:spPr/>
    </dgm:pt>
    <dgm:pt modelId="{045B1E6D-F3F2-4169-B8B8-867063C168D5}" type="pres">
      <dgm:prSet presAssocID="{8A1835E6-997F-424E-A357-E44295AB53A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hoolhouse"/>
        </a:ext>
      </dgm:extLst>
    </dgm:pt>
    <dgm:pt modelId="{C78D7B23-1E0F-42FE-B3A4-55BD444999AC}" type="pres">
      <dgm:prSet presAssocID="{8A1835E6-997F-424E-A357-E44295AB53A6}" presName="spaceRect" presStyleCnt="0"/>
      <dgm:spPr/>
    </dgm:pt>
    <dgm:pt modelId="{DA382E9D-70E8-4720-A154-8DE2DDA23375}" type="pres">
      <dgm:prSet presAssocID="{8A1835E6-997F-424E-A357-E44295AB53A6}" presName="parTx" presStyleLbl="revTx" presStyleIdx="1" presStyleCnt="3" custScaleX="99425" custScaleY="105081" custLinFactNeighborX="-450" custLinFactNeighborY="11057">
        <dgm:presLayoutVars>
          <dgm:chMax val="0"/>
          <dgm:chPref val="0"/>
        </dgm:presLayoutVars>
      </dgm:prSet>
      <dgm:spPr/>
    </dgm:pt>
    <dgm:pt modelId="{F21005B2-0598-42A4-9734-2860D7BCFC32}" type="pres">
      <dgm:prSet presAssocID="{FFEF6AC6-4799-4AAF-A931-C60E8C4DE98E}" presName="sibTrans" presStyleCnt="0"/>
      <dgm:spPr/>
    </dgm:pt>
    <dgm:pt modelId="{6E4A3623-FDD0-4D7C-86D6-3C34B5466545}" type="pres">
      <dgm:prSet presAssocID="{D4AEF8F2-B895-4EBD-98B8-F5B9492B9A6F}" presName="compNode" presStyleCnt="0"/>
      <dgm:spPr/>
    </dgm:pt>
    <dgm:pt modelId="{6B6D8663-40EA-4421-BF65-4860A818F894}" type="pres">
      <dgm:prSet presAssocID="{D4AEF8F2-B895-4EBD-98B8-F5B9492B9A6F}" presName="bgRect" presStyleLbl="bgShp" presStyleIdx="2" presStyleCnt="3"/>
      <dgm:spPr/>
    </dgm:pt>
    <dgm:pt modelId="{7C37BD04-E3A7-44EC-B72E-78589095F28E}" type="pres">
      <dgm:prSet presAssocID="{D4AEF8F2-B895-4EBD-98B8-F5B9492B9A6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ruit Bowl"/>
        </a:ext>
      </dgm:extLst>
    </dgm:pt>
    <dgm:pt modelId="{1EC1C6B7-AF4E-4474-AE67-D80C4AC960A9}" type="pres">
      <dgm:prSet presAssocID="{D4AEF8F2-B895-4EBD-98B8-F5B9492B9A6F}" presName="spaceRect" presStyleCnt="0"/>
      <dgm:spPr/>
    </dgm:pt>
    <dgm:pt modelId="{C365AB83-DD11-4B30-B54F-A7F8C227B89B}" type="pres">
      <dgm:prSet presAssocID="{D4AEF8F2-B895-4EBD-98B8-F5B9492B9A6F}" presName="parTx" presStyleLbl="revTx" presStyleIdx="2" presStyleCnt="3" custLinFactNeighborX="304" custLinFactNeighborY="9247">
        <dgm:presLayoutVars>
          <dgm:chMax val="0"/>
          <dgm:chPref val="0"/>
        </dgm:presLayoutVars>
      </dgm:prSet>
      <dgm:spPr/>
    </dgm:pt>
  </dgm:ptLst>
  <dgm:cxnLst>
    <dgm:cxn modelId="{3F548904-224C-42C8-8B41-DCE2AD5AFB5B}" srcId="{31822741-6BA5-4BAD-AD4B-5156B80893EE}" destId="{8A1835E6-997F-424E-A357-E44295AB53A6}" srcOrd="1" destOrd="0" parTransId="{68995306-9177-4CEA-AC2F-4E2FC05C7892}" sibTransId="{FFEF6AC6-4799-4AAF-A931-C60E8C4DE98E}"/>
    <dgm:cxn modelId="{60631F80-6CEF-44C8-99C3-0C000A1A8FB1}" srcId="{31822741-6BA5-4BAD-AD4B-5156B80893EE}" destId="{D4AEF8F2-B895-4EBD-98B8-F5B9492B9A6F}" srcOrd="2" destOrd="0" parTransId="{B28EE847-07F0-4922-9BE0-559F2C82F0EB}" sibTransId="{2BD6A30B-053B-4D2A-8DA6-6DF1C3975BD0}"/>
    <dgm:cxn modelId="{246D6B81-B2DA-48FA-8E94-60665C2ACB1F}" srcId="{31822741-6BA5-4BAD-AD4B-5156B80893EE}" destId="{2C16580D-A5FE-4F70-9DC2-EE00FFD19E50}" srcOrd="0" destOrd="0" parTransId="{CFBFBAE6-7AB7-4981-9539-F7D2C82E4020}" sibTransId="{C8CE8BE3-CCE7-4C57-9A1A-ECC2470A5812}"/>
    <dgm:cxn modelId="{13C14C82-F65F-4AAE-9C25-24B84A988862}" type="presOf" srcId="{8A1835E6-997F-424E-A357-E44295AB53A6}" destId="{DA382E9D-70E8-4720-A154-8DE2DDA23375}" srcOrd="0" destOrd="0" presId="urn:microsoft.com/office/officeart/2018/2/layout/IconVerticalSolidList"/>
    <dgm:cxn modelId="{61738A8E-E0D4-4C42-959A-5DE90EFA0AF4}" type="presOf" srcId="{31822741-6BA5-4BAD-AD4B-5156B80893EE}" destId="{57801B07-23FA-410E-8CBB-D4F91485603E}" srcOrd="0" destOrd="0" presId="urn:microsoft.com/office/officeart/2018/2/layout/IconVerticalSolidList"/>
    <dgm:cxn modelId="{092C1A90-4D43-4C94-994B-4EC03A06E5E4}" type="presOf" srcId="{2C16580D-A5FE-4F70-9DC2-EE00FFD19E50}" destId="{693A3890-10DE-4523-ACDD-B2DBF4CCA7D4}" srcOrd="0" destOrd="0" presId="urn:microsoft.com/office/officeart/2018/2/layout/IconVerticalSolidList"/>
    <dgm:cxn modelId="{723C529B-C8D4-4715-8C7F-4883426D3E60}" type="presOf" srcId="{D4AEF8F2-B895-4EBD-98B8-F5B9492B9A6F}" destId="{C365AB83-DD11-4B30-B54F-A7F8C227B89B}" srcOrd="0" destOrd="0" presId="urn:microsoft.com/office/officeart/2018/2/layout/IconVerticalSolidList"/>
    <dgm:cxn modelId="{0D833D1D-AC60-4C51-8A3A-75C3B9DAFCC8}" type="presParOf" srcId="{57801B07-23FA-410E-8CBB-D4F91485603E}" destId="{35288B43-3575-4F15-A85A-AAEE9B8E248C}" srcOrd="0" destOrd="0" presId="urn:microsoft.com/office/officeart/2018/2/layout/IconVerticalSolidList"/>
    <dgm:cxn modelId="{71EC39DD-178A-4872-85A6-8C1FCD08F2E2}" type="presParOf" srcId="{35288B43-3575-4F15-A85A-AAEE9B8E248C}" destId="{C592733D-D677-4F3D-8A32-4C33FEECAD5D}" srcOrd="0" destOrd="0" presId="urn:microsoft.com/office/officeart/2018/2/layout/IconVerticalSolidList"/>
    <dgm:cxn modelId="{9A52C04A-E0E5-4D93-9E96-67C49EBC28E2}" type="presParOf" srcId="{35288B43-3575-4F15-A85A-AAEE9B8E248C}" destId="{8A791F94-63D9-47E2-91E2-A73B6706C946}" srcOrd="1" destOrd="0" presId="urn:microsoft.com/office/officeart/2018/2/layout/IconVerticalSolidList"/>
    <dgm:cxn modelId="{5D4BC891-CAB7-402D-8160-C85AA55AE336}" type="presParOf" srcId="{35288B43-3575-4F15-A85A-AAEE9B8E248C}" destId="{50DCB4A0-A3A4-4A87-A992-6C9E80D7EDD6}" srcOrd="2" destOrd="0" presId="urn:microsoft.com/office/officeart/2018/2/layout/IconVerticalSolidList"/>
    <dgm:cxn modelId="{480395EF-1EB0-43E1-B2F5-F7CAB79707F9}" type="presParOf" srcId="{35288B43-3575-4F15-A85A-AAEE9B8E248C}" destId="{693A3890-10DE-4523-ACDD-B2DBF4CCA7D4}" srcOrd="3" destOrd="0" presId="urn:microsoft.com/office/officeart/2018/2/layout/IconVerticalSolidList"/>
    <dgm:cxn modelId="{E86F5D31-81FC-4A13-B9D3-93F7436AD76A}" type="presParOf" srcId="{57801B07-23FA-410E-8CBB-D4F91485603E}" destId="{4B935DEC-1AE0-49F4-A986-139A96A3EF91}" srcOrd="1" destOrd="0" presId="urn:microsoft.com/office/officeart/2018/2/layout/IconVerticalSolidList"/>
    <dgm:cxn modelId="{1FCF729A-2158-4176-873D-2A6826EB2EC2}" type="presParOf" srcId="{57801B07-23FA-410E-8CBB-D4F91485603E}" destId="{71DC9468-4341-4FF9-AB6A-DB787013D78B}" srcOrd="2" destOrd="0" presId="urn:microsoft.com/office/officeart/2018/2/layout/IconVerticalSolidList"/>
    <dgm:cxn modelId="{9A8F31D1-87CD-4B23-9AF8-FAB53C2FA041}" type="presParOf" srcId="{71DC9468-4341-4FF9-AB6A-DB787013D78B}" destId="{51A267E5-A2E2-4E0E-BF65-3AC2C42CA8B8}" srcOrd="0" destOrd="0" presId="urn:microsoft.com/office/officeart/2018/2/layout/IconVerticalSolidList"/>
    <dgm:cxn modelId="{5EE69C88-AF2D-408C-9F2E-28FA6AF14272}" type="presParOf" srcId="{71DC9468-4341-4FF9-AB6A-DB787013D78B}" destId="{045B1E6D-F3F2-4169-B8B8-867063C168D5}" srcOrd="1" destOrd="0" presId="urn:microsoft.com/office/officeart/2018/2/layout/IconVerticalSolidList"/>
    <dgm:cxn modelId="{767F1541-D45F-4BE6-AE24-086A7157C5C3}" type="presParOf" srcId="{71DC9468-4341-4FF9-AB6A-DB787013D78B}" destId="{C78D7B23-1E0F-42FE-B3A4-55BD444999AC}" srcOrd="2" destOrd="0" presId="urn:microsoft.com/office/officeart/2018/2/layout/IconVerticalSolidList"/>
    <dgm:cxn modelId="{1F6D2E3D-94C9-43EC-8E44-B13BABEE9A96}" type="presParOf" srcId="{71DC9468-4341-4FF9-AB6A-DB787013D78B}" destId="{DA382E9D-70E8-4720-A154-8DE2DDA23375}" srcOrd="3" destOrd="0" presId="urn:microsoft.com/office/officeart/2018/2/layout/IconVerticalSolidList"/>
    <dgm:cxn modelId="{D0A2EABC-0A39-421B-A7FE-2BA40378DA3E}" type="presParOf" srcId="{57801B07-23FA-410E-8CBB-D4F91485603E}" destId="{F21005B2-0598-42A4-9734-2860D7BCFC32}" srcOrd="3" destOrd="0" presId="urn:microsoft.com/office/officeart/2018/2/layout/IconVerticalSolidList"/>
    <dgm:cxn modelId="{BA68D116-82FB-4C3E-B740-4B930EDB4627}" type="presParOf" srcId="{57801B07-23FA-410E-8CBB-D4F91485603E}" destId="{6E4A3623-FDD0-4D7C-86D6-3C34B5466545}" srcOrd="4" destOrd="0" presId="urn:microsoft.com/office/officeart/2018/2/layout/IconVerticalSolidList"/>
    <dgm:cxn modelId="{76DE2613-D178-4744-966A-E9BB6855DDD7}" type="presParOf" srcId="{6E4A3623-FDD0-4D7C-86D6-3C34B5466545}" destId="{6B6D8663-40EA-4421-BF65-4860A818F894}" srcOrd="0" destOrd="0" presId="urn:microsoft.com/office/officeart/2018/2/layout/IconVerticalSolidList"/>
    <dgm:cxn modelId="{964A01A7-61AF-4FCE-A4B3-0F08BE863268}" type="presParOf" srcId="{6E4A3623-FDD0-4D7C-86D6-3C34B5466545}" destId="{7C37BD04-E3A7-44EC-B72E-78589095F28E}" srcOrd="1" destOrd="0" presId="urn:microsoft.com/office/officeart/2018/2/layout/IconVerticalSolidList"/>
    <dgm:cxn modelId="{DE668501-BF42-4219-B056-301C11FBE293}" type="presParOf" srcId="{6E4A3623-FDD0-4D7C-86D6-3C34B5466545}" destId="{1EC1C6B7-AF4E-4474-AE67-D80C4AC960A9}" srcOrd="2" destOrd="0" presId="urn:microsoft.com/office/officeart/2018/2/layout/IconVerticalSolidList"/>
    <dgm:cxn modelId="{8BCEDDCB-D83E-4D0F-AEEE-6823E13E5490}" type="presParOf" srcId="{6E4A3623-FDD0-4D7C-86D6-3C34B5466545}" destId="{C365AB83-DD11-4B30-B54F-A7F8C227B89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ECD7A4-FA06-455D-BDF2-56CA2C338E3B}" type="doc">
      <dgm:prSet loTypeId="urn:microsoft.com/office/officeart/2016/7/layout/RepeatingBendingProcessNew" loCatId="process" qsTypeId="urn:microsoft.com/office/officeart/2005/8/quickstyle/simple1" qsCatId="simple" csTypeId="urn:microsoft.com/office/officeart/2005/8/colors/accent0_3" csCatId="mainScheme" phldr="1"/>
      <dgm:spPr/>
      <dgm:t>
        <a:bodyPr/>
        <a:lstStyle/>
        <a:p>
          <a:endParaRPr lang="en-US"/>
        </a:p>
      </dgm:t>
    </dgm:pt>
    <dgm:pt modelId="{37C62C53-71AE-4DE3-A8F2-4BF86698086D}">
      <dgm:prSet/>
      <dgm:spPr/>
      <dgm:t>
        <a:bodyPr/>
        <a:lstStyle/>
        <a:p>
          <a:r>
            <a:rPr lang="en-GB" b="1" i="0" dirty="0"/>
            <a:t>Newham Co-Production Forum </a:t>
          </a:r>
          <a:endParaRPr lang="en-US" dirty="0"/>
        </a:p>
      </dgm:t>
    </dgm:pt>
    <dgm:pt modelId="{F53E9E99-D84F-4BB9-8D4C-3B9B2FBD6905}" type="parTrans" cxnId="{E932E371-0C65-4E09-B55B-AA77B23578D0}">
      <dgm:prSet/>
      <dgm:spPr/>
      <dgm:t>
        <a:bodyPr/>
        <a:lstStyle/>
        <a:p>
          <a:endParaRPr lang="en-US"/>
        </a:p>
      </dgm:t>
    </dgm:pt>
    <dgm:pt modelId="{865D1247-F25C-4A7F-8D9D-6F7918E6F5CA}" type="sibTrans" cxnId="{E932E371-0C65-4E09-B55B-AA77B23578D0}">
      <dgm:prSet/>
      <dgm:spPr/>
      <dgm:t>
        <a:bodyPr/>
        <a:lstStyle/>
        <a:p>
          <a:endParaRPr lang="en-US"/>
        </a:p>
      </dgm:t>
    </dgm:pt>
    <dgm:pt modelId="{98FCBC02-839C-456D-A2F2-3EA0F186AA31}">
      <dgm:prSet/>
      <dgm:spPr/>
      <dgm:t>
        <a:bodyPr/>
        <a:lstStyle/>
        <a:p>
          <a:r>
            <a:rPr lang="en-GB" b="1" dirty="0"/>
            <a:t>Bringing community together </a:t>
          </a:r>
          <a:endParaRPr lang="en-US" dirty="0"/>
        </a:p>
      </dgm:t>
    </dgm:pt>
    <dgm:pt modelId="{C73208C0-3AFA-47B4-B8F2-3D1E9C200279}" type="parTrans" cxnId="{49DB68E2-9DD6-4854-A566-BB4E2CCBAEBA}">
      <dgm:prSet/>
      <dgm:spPr/>
      <dgm:t>
        <a:bodyPr/>
        <a:lstStyle/>
        <a:p>
          <a:endParaRPr lang="en-US"/>
        </a:p>
      </dgm:t>
    </dgm:pt>
    <dgm:pt modelId="{72405C51-DDF9-4BAB-BD56-CCE6A07B50FB}" type="sibTrans" cxnId="{49DB68E2-9DD6-4854-A566-BB4E2CCBAEBA}">
      <dgm:prSet/>
      <dgm:spPr/>
      <dgm:t>
        <a:bodyPr/>
        <a:lstStyle/>
        <a:p>
          <a:endParaRPr lang="en-US"/>
        </a:p>
      </dgm:t>
    </dgm:pt>
    <dgm:pt modelId="{9CB4DF17-EF68-4AF6-96BA-3E2FA253BDD5}">
      <dgm:prSet/>
      <dgm:spPr/>
      <dgm:t>
        <a:bodyPr/>
        <a:lstStyle/>
        <a:p>
          <a:r>
            <a:rPr lang="en-GB" b="1" i="0" dirty="0"/>
            <a:t>Advisory Group </a:t>
          </a:r>
          <a:endParaRPr lang="en-US" dirty="0"/>
        </a:p>
      </dgm:t>
    </dgm:pt>
    <dgm:pt modelId="{ADFEAA39-699E-4E52-B79F-0C606486E3D4}" type="parTrans" cxnId="{A660F134-77BB-4F22-BB5B-9348906E1D79}">
      <dgm:prSet/>
      <dgm:spPr/>
      <dgm:t>
        <a:bodyPr/>
        <a:lstStyle/>
        <a:p>
          <a:endParaRPr lang="en-US"/>
        </a:p>
      </dgm:t>
    </dgm:pt>
    <dgm:pt modelId="{AF9F28F4-8FD9-4158-9DD7-A1EC02B6449E}" type="sibTrans" cxnId="{A660F134-77BB-4F22-BB5B-9348906E1D79}">
      <dgm:prSet/>
      <dgm:spPr/>
      <dgm:t>
        <a:bodyPr/>
        <a:lstStyle/>
        <a:p>
          <a:endParaRPr lang="en-US"/>
        </a:p>
      </dgm:t>
    </dgm:pt>
    <dgm:pt modelId="{32EF9FCF-228B-45E5-94C9-935BCBAA6BF4}">
      <dgm:prSet/>
      <dgm:spPr/>
      <dgm:t>
        <a:bodyPr/>
        <a:lstStyle/>
        <a:p>
          <a:r>
            <a:rPr lang="en-GB" b="1" i="0" dirty="0"/>
            <a:t>Helping Citizens' Assembly in different levers</a:t>
          </a:r>
          <a:endParaRPr lang="en-US" dirty="0"/>
        </a:p>
      </dgm:t>
    </dgm:pt>
    <dgm:pt modelId="{79C1EE00-1F56-4F50-AC6A-F26908B8008C}" type="parTrans" cxnId="{A2E4CB08-DE6D-4488-A5AD-AF7C0E5D9D8E}">
      <dgm:prSet/>
      <dgm:spPr/>
      <dgm:t>
        <a:bodyPr/>
        <a:lstStyle/>
        <a:p>
          <a:endParaRPr lang="en-US"/>
        </a:p>
      </dgm:t>
    </dgm:pt>
    <dgm:pt modelId="{64DFFD47-3DA0-44FA-AE4D-CBDA1D39CA5B}" type="sibTrans" cxnId="{A2E4CB08-DE6D-4488-A5AD-AF7C0E5D9D8E}">
      <dgm:prSet/>
      <dgm:spPr/>
      <dgm:t>
        <a:bodyPr/>
        <a:lstStyle/>
        <a:p>
          <a:endParaRPr lang="en-US"/>
        </a:p>
      </dgm:t>
    </dgm:pt>
    <dgm:pt modelId="{6B6248FB-4985-435B-AC83-AD31AE6C9585}">
      <dgm:prSet/>
      <dgm:spPr/>
      <dgm:t>
        <a:bodyPr/>
        <a:lstStyle/>
        <a:p>
          <a:r>
            <a:rPr lang="en-GB" b="1" i="0" dirty="0"/>
            <a:t>Tenants and Residents Associations</a:t>
          </a:r>
          <a:endParaRPr lang="en-US" dirty="0"/>
        </a:p>
      </dgm:t>
    </dgm:pt>
    <dgm:pt modelId="{C32AD7B9-F353-4260-96B4-1DC6EF77AC7D}" type="parTrans" cxnId="{30AB7E1F-B2D6-4135-A65C-77D71E358DE1}">
      <dgm:prSet/>
      <dgm:spPr/>
      <dgm:t>
        <a:bodyPr/>
        <a:lstStyle/>
        <a:p>
          <a:endParaRPr lang="en-US"/>
        </a:p>
      </dgm:t>
    </dgm:pt>
    <dgm:pt modelId="{8513F5C7-B564-419F-A477-ED6276B31D91}" type="sibTrans" cxnId="{30AB7E1F-B2D6-4135-A65C-77D71E358DE1}">
      <dgm:prSet/>
      <dgm:spPr/>
      <dgm:t>
        <a:bodyPr/>
        <a:lstStyle/>
        <a:p>
          <a:endParaRPr lang="en-US"/>
        </a:p>
      </dgm:t>
    </dgm:pt>
    <dgm:pt modelId="{546EF1CD-635D-4A39-8B74-103B14974696}">
      <dgm:prSet/>
      <dgm:spPr/>
      <dgm:t>
        <a:bodyPr/>
        <a:lstStyle/>
        <a:p>
          <a:r>
            <a:rPr lang="en-GB" b="1" i="0" dirty="0"/>
            <a:t>groups of residents who help to improve </a:t>
          </a:r>
          <a:r>
            <a:rPr lang="en-GB" b="1" i="0" dirty="0" err="1"/>
            <a:t>newham</a:t>
          </a:r>
          <a:r>
            <a:rPr lang="en-GB" b="1" i="0" dirty="0"/>
            <a:t> area </a:t>
          </a:r>
          <a:endParaRPr lang="en-US" dirty="0"/>
        </a:p>
      </dgm:t>
    </dgm:pt>
    <dgm:pt modelId="{6DEA1A18-57D3-435A-9C11-DF943F45AFDC}" type="parTrans" cxnId="{6BA93327-9A49-4DBB-91AB-ECB49B838429}">
      <dgm:prSet/>
      <dgm:spPr/>
      <dgm:t>
        <a:bodyPr/>
        <a:lstStyle/>
        <a:p>
          <a:endParaRPr lang="en-US"/>
        </a:p>
      </dgm:t>
    </dgm:pt>
    <dgm:pt modelId="{39053128-C281-4954-BFEE-FB852FAEA658}" type="sibTrans" cxnId="{6BA93327-9A49-4DBB-91AB-ECB49B838429}">
      <dgm:prSet/>
      <dgm:spPr/>
      <dgm:t>
        <a:bodyPr/>
        <a:lstStyle/>
        <a:p>
          <a:endParaRPr lang="en-US"/>
        </a:p>
      </dgm:t>
    </dgm:pt>
    <dgm:pt modelId="{3B3E923E-7A16-3546-9BA4-58A01D2840A9}" type="pres">
      <dgm:prSet presAssocID="{B4ECD7A4-FA06-455D-BDF2-56CA2C338E3B}" presName="Name0" presStyleCnt="0">
        <dgm:presLayoutVars>
          <dgm:dir/>
          <dgm:resizeHandles val="exact"/>
        </dgm:presLayoutVars>
      </dgm:prSet>
      <dgm:spPr/>
    </dgm:pt>
    <dgm:pt modelId="{2B754F70-DAAE-A946-83E5-326B1F46BB82}" type="pres">
      <dgm:prSet presAssocID="{37C62C53-71AE-4DE3-A8F2-4BF86698086D}" presName="node" presStyleLbl="node1" presStyleIdx="0" presStyleCnt="6">
        <dgm:presLayoutVars>
          <dgm:bulletEnabled val="1"/>
        </dgm:presLayoutVars>
      </dgm:prSet>
      <dgm:spPr/>
    </dgm:pt>
    <dgm:pt modelId="{C339EFFA-A7E0-9447-946F-B510CBC39C17}" type="pres">
      <dgm:prSet presAssocID="{865D1247-F25C-4A7F-8D9D-6F7918E6F5CA}" presName="sibTrans" presStyleLbl="sibTrans1D1" presStyleIdx="0" presStyleCnt="5"/>
      <dgm:spPr/>
    </dgm:pt>
    <dgm:pt modelId="{CB0A6D16-BF78-C549-9940-935B9C21152C}" type="pres">
      <dgm:prSet presAssocID="{865D1247-F25C-4A7F-8D9D-6F7918E6F5CA}" presName="connectorText" presStyleLbl="sibTrans1D1" presStyleIdx="0" presStyleCnt="5"/>
      <dgm:spPr/>
    </dgm:pt>
    <dgm:pt modelId="{8BB476B8-94FF-A94F-8FB7-3E3310A6B898}" type="pres">
      <dgm:prSet presAssocID="{98FCBC02-839C-456D-A2F2-3EA0F186AA31}" presName="node" presStyleLbl="node1" presStyleIdx="1" presStyleCnt="6">
        <dgm:presLayoutVars>
          <dgm:bulletEnabled val="1"/>
        </dgm:presLayoutVars>
      </dgm:prSet>
      <dgm:spPr/>
    </dgm:pt>
    <dgm:pt modelId="{E99DF609-967C-9646-8DC4-F6C3D0827C75}" type="pres">
      <dgm:prSet presAssocID="{72405C51-DDF9-4BAB-BD56-CCE6A07B50FB}" presName="sibTrans" presStyleLbl="sibTrans1D1" presStyleIdx="1" presStyleCnt="5"/>
      <dgm:spPr/>
    </dgm:pt>
    <dgm:pt modelId="{C1355E4D-CB80-5346-B27A-3064F179257F}" type="pres">
      <dgm:prSet presAssocID="{72405C51-DDF9-4BAB-BD56-CCE6A07B50FB}" presName="connectorText" presStyleLbl="sibTrans1D1" presStyleIdx="1" presStyleCnt="5"/>
      <dgm:spPr/>
    </dgm:pt>
    <dgm:pt modelId="{DA1D0085-CC1A-A640-8931-4C51BD87B8B7}" type="pres">
      <dgm:prSet presAssocID="{9CB4DF17-EF68-4AF6-96BA-3E2FA253BDD5}" presName="node" presStyleLbl="node1" presStyleIdx="2" presStyleCnt="6">
        <dgm:presLayoutVars>
          <dgm:bulletEnabled val="1"/>
        </dgm:presLayoutVars>
      </dgm:prSet>
      <dgm:spPr/>
    </dgm:pt>
    <dgm:pt modelId="{C90976F4-5509-B743-906A-DBB08A8FE8DE}" type="pres">
      <dgm:prSet presAssocID="{AF9F28F4-8FD9-4158-9DD7-A1EC02B6449E}" presName="sibTrans" presStyleLbl="sibTrans1D1" presStyleIdx="2" presStyleCnt="5"/>
      <dgm:spPr/>
    </dgm:pt>
    <dgm:pt modelId="{F36A79B1-EADF-3941-AA9E-7D0500CFEE87}" type="pres">
      <dgm:prSet presAssocID="{AF9F28F4-8FD9-4158-9DD7-A1EC02B6449E}" presName="connectorText" presStyleLbl="sibTrans1D1" presStyleIdx="2" presStyleCnt="5"/>
      <dgm:spPr/>
    </dgm:pt>
    <dgm:pt modelId="{76C7D686-3E39-FB43-932A-19A371042E1D}" type="pres">
      <dgm:prSet presAssocID="{32EF9FCF-228B-45E5-94C9-935BCBAA6BF4}" presName="node" presStyleLbl="node1" presStyleIdx="3" presStyleCnt="6">
        <dgm:presLayoutVars>
          <dgm:bulletEnabled val="1"/>
        </dgm:presLayoutVars>
      </dgm:prSet>
      <dgm:spPr/>
    </dgm:pt>
    <dgm:pt modelId="{EDC55B82-BFF5-1A4C-B8E7-F5511EC98020}" type="pres">
      <dgm:prSet presAssocID="{64DFFD47-3DA0-44FA-AE4D-CBDA1D39CA5B}" presName="sibTrans" presStyleLbl="sibTrans1D1" presStyleIdx="3" presStyleCnt="5"/>
      <dgm:spPr/>
    </dgm:pt>
    <dgm:pt modelId="{3347E4C9-9D4A-464F-9A1A-0317A7702CB5}" type="pres">
      <dgm:prSet presAssocID="{64DFFD47-3DA0-44FA-AE4D-CBDA1D39CA5B}" presName="connectorText" presStyleLbl="sibTrans1D1" presStyleIdx="3" presStyleCnt="5"/>
      <dgm:spPr/>
    </dgm:pt>
    <dgm:pt modelId="{71F322A5-D32D-D042-861B-ADDD06BDFFE7}" type="pres">
      <dgm:prSet presAssocID="{6B6248FB-4985-435B-AC83-AD31AE6C9585}" presName="node" presStyleLbl="node1" presStyleIdx="4" presStyleCnt="6">
        <dgm:presLayoutVars>
          <dgm:bulletEnabled val="1"/>
        </dgm:presLayoutVars>
      </dgm:prSet>
      <dgm:spPr/>
    </dgm:pt>
    <dgm:pt modelId="{3E80EB1B-7B2D-7141-BA3B-EDDD1604A8E7}" type="pres">
      <dgm:prSet presAssocID="{8513F5C7-B564-419F-A477-ED6276B31D91}" presName="sibTrans" presStyleLbl="sibTrans1D1" presStyleIdx="4" presStyleCnt="5"/>
      <dgm:spPr/>
    </dgm:pt>
    <dgm:pt modelId="{7B3BB1D0-C3C6-9F47-B05F-E6B881205677}" type="pres">
      <dgm:prSet presAssocID="{8513F5C7-B564-419F-A477-ED6276B31D91}" presName="connectorText" presStyleLbl="sibTrans1D1" presStyleIdx="4" presStyleCnt="5"/>
      <dgm:spPr/>
    </dgm:pt>
    <dgm:pt modelId="{341B67AC-F133-794D-B2E0-026C6C051E15}" type="pres">
      <dgm:prSet presAssocID="{546EF1CD-635D-4A39-8B74-103B14974696}" presName="node" presStyleLbl="node1" presStyleIdx="5" presStyleCnt="6">
        <dgm:presLayoutVars>
          <dgm:bulletEnabled val="1"/>
        </dgm:presLayoutVars>
      </dgm:prSet>
      <dgm:spPr/>
    </dgm:pt>
  </dgm:ptLst>
  <dgm:cxnLst>
    <dgm:cxn modelId="{6A429402-2226-6348-AE20-DE8854D5F485}" type="presOf" srcId="{64DFFD47-3DA0-44FA-AE4D-CBDA1D39CA5B}" destId="{3347E4C9-9D4A-464F-9A1A-0317A7702CB5}" srcOrd="1" destOrd="0" presId="urn:microsoft.com/office/officeart/2016/7/layout/RepeatingBendingProcessNew"/>
    <dgm:cxn modelId="{A2E4CB08-DE6D-4488-A5AD-AF7C0E5D9D8E}" srcId="{B4ECD7A4-FA06-455D-BDF2-56CA2C338E3B}" destId="{32EF9FCF-228B-45E5-94C9-935BCBAA6BF4}" srcOrd="3" destOrd="0" parTransId="{79C1EE00-1F56-4F50-AC6A-F26908B8008C}" sibTransId="{64DFFD47-3DA0-44FA-AE4D-CBDA1D39CA5B}"/>
    <dgm:cxn modelId="{6C81891C-C269-C54C-8C9B-5944A72635EF}" type="presOf" srcId="{9CB4DF17-EF68-4AF6-96BA-3E2FA253BDD5}" destId="{DA1D0085-CC1A-A640-8931-4C51BD87B8B7}" srcOrd="0" destOrd="0" presId="urn:microsoft.com/office/officeart/2016/7/layout/RepeatingBendingProcessNew"/>
    <dgm:cxn modelId="{30AB7E1F-B2D6-4135-A65C-77D71E358DE1}" srcId="{B4ECD7A4-FA06-455D-BDF2-56CA2C338E3B}" destId="{6B6248FB-4985-435B-AC83-AD31AE6C9585}" srcOrd="4" destOrd="0" parTransId="{C32AD7B9-F353-4260-96B4-1DC6EF77AC7D}" sibTransId="{8513F5C7-B564-419F-A477-ED6276B31D91}"/>
    <dgm:cxn modelId="{6BA93327-9A49-4DBB-91AB-ECB49B838429}" srcId="{B4ECD7A4-FA06-455D-BDF2-56CA2C338E3B}" destId="{546EF1CD-635D-4A39-8B74-103B14974696}" srcOrd="5" destOrd="0" parTransId="{6DEA1A18-57D3-435A-9C11-DF943F45AFDC}" sibTransId="{39053128-C281-4954-BFEE-FB852FAEA658}"/>
    <dgm:cxn modelId="{A660F134-77BB-4F22-BB5B-9348906E1D79}" srcId="{B4ECD7A4-FA06-455D-BDF2-56CA2C338E3B}" destId="{9CB4DF17-EF68-4AF6-96BA-3E2FA253BDD5}" srcOrd="2" destOrd="0" parTransId="{ADFEAA39-699E-4E52-B79F-0C606486E3D4}" sibTransId="{AF9F28F4-8FD9-4158-9DD7-A1EC02B6449E}"/>
    <dgm:cxn modelId="{7A07994C-8DFF-DC49-A4E4-4455A7D228AB}" type="presOf" srcId="{6B6248FB-4985-435B-AC83-AD31AE6C9585}" destId="{71F322A5-D32D-D042-861B-ADDD06BDFFE7}" srcOrd="0" destOrd="0" presId="urn:microsoft.com/office/officeart/2016/7/layout/RepeatingBendingProcessNew"/>
    <dgm:cxn modelId="{480A6C4E-46FA-C54F-81B8-8639631B8A80}" type="presOf" srcId="{B4ECD7A4-FA06-455D-BDF2-56CA2C338E3B}" destId="{3B3E923E-7A16-3546-9BA4-58A01D2840A9}" srcOrd="0" destOrd="0" presId="urn:microsoft.com/office/officeart/2016/7/layout/RepeatingBendingProcessNew"/>
    <dgm:cxn modelId="{DADD2751-0C5E-5440-8DD5-41EC12988BD9}" type="presOf" srcId="{37C62C53-71AE-4DE3-A8F2-4BF86698086D}" destId="{2B754F70-DAAE-A946-83E5-326B1F46BB82}" srcOrd="0" destOrd="0" presId="urn:microsoft.com/office/officeart/2016/7/layout/RepeatingBendingProcessNew"/>
    <dgm:cxn modelId="{E932E371-0C65-4E09-B55B-AA77B23578D0}" srcId="{B4ECD7A4-FA06-455D-BDF2-56CA2C338E3B}" destId="{37C62C53-71AE-4DE3-A8F2-4BF86698086D}" srcOrd="0" destOrd="0" parTransId="{F53E9E99-D84F-4BB9-8D4C-3B9B2FBD6905}" sibTransId="{865D1247-F25C-4A7F-8D9D-6F7918E6F5CA}"/>
    <dgm:cxn modelId="{6D52E873-B486-0340-96B0-B03B4AA12B84}" type="presOf" srcId="{32EF9FCF-228B-45E5-94C9-935BCBAA6BF4}" destId="{76C7D686-3E39-FB43-932A-19A371042E1D}" srcOrd="0" destOrd="0" presId="urn:microsoft.com/office/officeart/2016/7/layout/RepeatingBendingProcessNew"/>
    <dgm:cxn modelId="{586FBC82-905C-664B-B84E-5439F187E57F}" type="presOf" srcId="{72405C51-DDF9-4BAB-BD56-CCE6A07B50FB}" destId="{C1355E4D-CB80-5346-B27A-3064F179257F}" srcOrd="1" destOrd="0" presId="urn:microsoft.com/office/officeart/2016/7/layout/RepeatingBendingProcessNew"/>
    <dgm:cxn modelId="{B06032A0-3F7B-BA42-94FB-8A0AFB7F2C02}" type="presOf" srcId="{546EF1CD-635D-4A39-8B74-103B14974696}" destId="{341B67AC-F133-794D-B2E0-026C6C051E15}" srcOrd="0" destOrd="0" presId="urn:microsoft.com/office/officeart/2016/7/layout/RepeatingBendingProcessNew"/>
    <dgm:cxn modelId="{8D470BA3-1D70-C748-8A92-AADC1D26943E}" type="presOf" srcId="{64DFFD47-3DA0-44FA-AE4D-CBDA1D39CA5B}" destId="{EDC55B82-BFF5-1A4C-B8E7-F5511EC98020}" srcOrd="0" destOrd="0" presId="urn:microsoft.com/office/officeart/2016/7/layout/RepeatingBendingProcessNew"/>
    <dgm:cxn modelId="{97B91DA9-B0E4-E743-831B-679D458F6CC9}" type="presOf" srcId="{AF9F28F4-8FD9-4158-9DD7-A1EC02B6449E}" destId="{F36A79B1-EADF-3941-AA9E-7D0500CFEE87}" srcOrd="1" destOrd="0" presId="urn:microsoft.com/office/officeart/2016/7/layout/RepeatingBendingProcessNew"/>
    <dgm:cxn modelId="{13F53AAB-D4AC-864F-99B8-2BC4C94408C8}" type="presOf" srcId="{8513F5C7-B564-419F-A477-ED6276B31D91}" destId="{7B3BB1D0-C3C6-9F47-B05F-E6B881205677}" srcOrd="1" destOrd="0" presId="urn:microsoft.com/office/officeart/2016/7/layout/RepeatingBendingProcessNew"/>
    <dgm:cxn modelId="{3F5C95B3-FE41-2841-9450-C6C0E8F0CF77}" type="presOf" srcId="{98FCBC02-839C-456D-A2F2-3EA0F186AA31}" destId="{8BB476B8-94FF-A94F-8FB7-3E3310A6B898}" srcOrd="0" destOrd="0" presId="urn:microsoft.com/office/officeart/2016/7/layout/RepeatingBendingProcessNew"/>
    <dgm:cxn modelId="{7880E1B4-5D63-1B44-B2BA-4DAFB83768DB}" type="presOf" srcId="{865D1247-F25C-4A7F-8D9D-6F7918E6F5CA}" destId="{C339EFFA-A7E0-9447-946F-B510CBC39C17}" srcOrd="0" destOrd="0" presId="urn:microsoft.com/office/officeart/2016/7/layout/RepeatingBendingProcessNew"/>
    <dgm:cxn modelId="{A25D45C0-8121-434E-A4DA-85690C043B63}" type="presOf" srcId="{8513F5C7-B564-419F-A477-ED6276B31D91}" destId="{3E80EB1B-7B2D-7141-BA3B-EDDD1604A8E7}" srcOrd="0" destOrd="0" presId="urn:microsoft.com/office/officeart/2016/7/layout/RepeatingBendingProcessNew"/>
    <dgm:cxn modelId="{E26598D4-9B92-F648-AF10-E2A30E8ED814}" type="presOf" srcId="{AF9F28F4-8FD9-4158-9DD7-A1EC02B6449E}" destId="{C90976F4-5509-B743-906A-DBB08A8FE8DE}" srcOrd="0" destOrd="0" presId="urn:microsoft.com/office/officeart/2016/7/layout/RepeatingBendingProcessNew"/>
    <dgm:cxn modelId="{49DB68E2-9DD6-4854-A566-BB4E2CCBAEBA}" srcId="{B4ECD7A4-FA06-455D-BDF2-56CA2C338E3B}" destId="{98FCBC02-839C-456D-A2F2-3EA0F186AA31}" srcOrd="1" destOrd="0" parTransId="{C73208C0-3AFA-47B4-B8F2-3D1E9C200279}" sibTransId="{72405C51-DDF9-4BAB-BD56-CCE6A07B50FB}"/>
    <dgm:cxn modelId="{FD8484EA-4E78-7545-B026-900DE607B229}" type="presOf" srcId="{72405C51-DDF9-4BAB-BD56-CCE6A07B50FB}" destId="{E99DF609-967C-9646-8DC4-F6C3D0827C75}" srcOrd="0" destOrd="0" presId="urn:microsoft.com/office/officeart/2016/7/layout/RepeatingBendingProcessNew"/>
    <dgm:cxn modelId="{36447EFB-3559-2045-90B3-5AA74C849C40}" type="presOf" srcId="{865D1247-F25C-4A7F-8D9D-6F7918E6F5CA}" destId="{CB0A6D16-BF78-C549-9940-935B9C21152C}" srcOrd="1" destOrd="0" presId="urn:microsoft.com/office/officeart/2016/7/layout/RepeatingBendingProcessNew"/>
    <dgm:cxn modelId="{49458EE0-6687-A443-BA78-A7D786D20AC6}" type="presParOf" srcId="{3B3E923E-7A16-3546-9BA4-58A01D2840A9}" destId="{2B754F70-DAAE-A946-83E5-326B1F46BB82}" srcOrd="0" destOrd="0" presId="urn:microsoft.com/office/officeart/2016/7/layout/RepeatingBendingProcessNew"/>
    <dgm:cxn modelId="{FFE0A491-1C1A-B342-A150-92A7A44B059C}" type="presParOf" srcId="{3B3E923E-7A16-3546-9BA4-58A01D2840A9}" destId="{C339EFFA-A7E0-9447-946F-B510CBC39C17}" srcOrd="1" destOrd="0" presId="urn:microsoft.com/office/officeart/2016/7/layout/RepeatingBendingProcessNew"/>
    <dgm:cxn modelId="{7649F567-8C11-6D45-B3DD-817E41F7CC90}" type="presParOf" srcId="{C339EFFA-A7E0-9447-946F-B510CBC39C17}" destId="{CB0A6D16-BF78-C549-9940-935B9C21152C}" srcOrd="0" destOrd="0" presId="urn:microsoft.com/office/officeart/2016/7/layout/RepeatingBendingProcessNew"/>
    <dgm:cxn modelId="{0FCC9707-9D35-0D4F-8A2B-727F7030EE58}" type="presParOf" srcId="{3B3E923E-7A16-3546-9BA4-58A01D2840A9}" destId="{8BB476B8-94FF-A94F-8FB7-3E3310A6B898}" srcOrd="2" destOrd="0" presId="urn:microsoft.com/office/officeart/2016/7/layout/RepeatingBendingProcessNew"/>
    <dgm:cxn modelId="{147357FF-BEAD-9248-9DD9-F0065339FA79}" type="presParOf" srcId="{3B3E923E-7A16-3546-9BA4-58A01D2840A9}" destId="{E99DF609-967C-9646-8DC4-F6C3D0827C75}" srcOrd="3" destOrd="0" presId="urn:microsoft.com/office/officeart/2016/7/layout/RepeatingBendingProcessNew"/>
    <dgm:cxn modelId="{13973E80-6CBC-884B-87BA-787AD9C544B7}" type="presParOf" srcId="{E99DF609-967C-9646-8DC4-F6C3D0827C75}" destId="{C1355E4D-CB80-5346-B27A-3064F179257F}" srcOrd="0" destOrd="0" presId="urn:microsoft.com/office/officeart/2016/7/layout/RepeatingBendingProcessNew"/>
    <dgm:cxn modelId="{4A4F1049-E90B-074C-940D-3AE0014A8954}" type="presParOf" srcId="{3B3E923E-7A16-3546-9BA4-58A01D2840A9}" destId="{DA1D0085-CC1A-A640-8931-4C51BD87B8B7}" srcOrd="4" destOrd="0" presId="urn:microsoft.com/office/officeart/2016/7/layout/RepeatingBendingProcessNew"/>
    <dgm:cxn modelId="{1D1C8CA9-4397-F243-9EC1-DA4CE0622CEA}" type="presParOf" srcId="{3B3E923E-7A16-3546-9BA4-58A01D2840A9}" destId="{C90976F4-5509-B743-906A-DBB08A8FE8DE}" srcOrd="5" destOrd="0" presId="urn:microsoft.com/office/officeart/2016/7/layout/RepeatingBendingProcessNew"/>
    <dgm:cxn modelId="{409365AD-2536-E949-81FF-842B0C22A187}" type="presParOf" srcId="{C90976F4-5509-B743-906A-DBB08A8FE8DE}" destId="{F36A79B1-EADF-3941-AA9E-7D0500CFEE87}" srcOrd="0" destOrd="0" presId="urn:microsoft.com/office/officeart/2016/7/layout/RepeatingBendingProcessNew"/>
    <dgm:cxn modelId="{9C6945A7-A832-2E45-817C-E07470EE22E2}" type="presParOf" srcId="{3B3E923E-7A16-3546-9BA4-58A01D2840A9}" destId="{76C7D686-3E39-FB43-932A-19A371042E1D}" srcOrd="6" destOrd="0" presId="urn:microsoft.com/office/officeart/2016/7/layout/RepeatingBendingProcessNew"/>
    <dgm:cxn modelId="{3C2FE2B4-A13E-EF40-AC8B-D7E31DC46168}" type="presParOf" srcId="{3B3E923E-7A16-3546-9BA4-58A01D2840A9}" destId="{EDC55B82-BFF5-1A4C-B8E7-F5511EC98020}" srcOrd="7" destOrd="0" presId="urn:microsoft.com/office/officeart/2016/7/layout/RepeatingBendingProcessNew"/>
    <dgm:cxn modelId="{F4FF1283-1D6F-8E43-B64D-159F7B160256}" type="presParOf" srcId="{EDC55B82-BFF5-1A4C-B8E7-F5511EC98020}" destId="{3347E4C9-9D4A-464F-9A1A-0317A7702CB5}" srcOrd="0" destOrd="0" presId="urn:microsoft.com/office/officeart/2016/7/layout/RepeatingBendingProcessNew"/>
    <dgm:cxn modelId="{071C0950-3057-1349-8A1B-47E5786C8FFA}" type="presParOf" srcId="{3B3E923E-7A16-3546-9BA4-58A01D2840A9}" destId="{71F322A5-D32D-D042-861B-ADDD06BDFFE7}" srcOrd="8" destOrd="0" presId="urn:microsoft.com/office/officeart/2016/7/layout/RepeatingBendingProcessNew"/>
    <dgm:cxn modelId="{ECF633CE-8827-2845-AC0C-4D2ADDB09345}" type="presParOf" srcId="{3B3E923E-7A16-3546-9BA4-58A01D2840A9}" destId="{3E80EB1B-7B2D-7141-BA3B-EDDD1604A8E7}" srcOrd="9" destOrd="0" presId="urn:microsoft.com/office/officeart/2016/7/layout/RepeatingBendingProcessNew"/>
    <dgm:cxn modelId="{17C208D4-6391-344D-9080-89BCDF77B661}" type="presParOf" srcId="{3E80EB1B-7B2D-7141-BA3B-EDDD1604A8E7}" destId="{7B3BB1D0-C3C6-9F47-B05F-E6B881205677}" srcOrd="0" destOrd="0" presId="urn:microsoft.com/office/officeart/2016/7/layout/RepeatingBendingProcessNew"/>
    <dgm:cxn modelId="{214E5FE4-2DDF-694F-8675-6E20F6A20DA7}" type="presParOf" srcId="{3B3E923E-7A16-3546-9BA4-58A01D2840A9}" destId="{341B67AC-F133-794D-B2E0-026C6C051E15}"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DF9161B-DEC0-49FD-B0A2-99DED513EB3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E6AD93F9-D5D1-4811-9430-F7A66415F142}">
      <dgm:prSet custT="1"/>
      <dgm:spPr/>
      <dgm:t>
        <a:bodyPr/>
        <a:lstStyle/>
        <a:p>
          <a:r>
            <a:rPr lang="en-GB" sz="2400" b="1" dirty="0">
              <a:latin typeface="Arial" panose="020B0604020202020204" pitchFamily="34" charset="0"/>
              <a:cs typeface="Arial" panose="020B0604020202020204" pitchFamily="34" charset="0"/>
            </a:rPr>
            <a:t>Empowerment</a:t>
          </a:r>
          <a:r>
            <a:rPr lang="en-GB" sz="2400" b="1" dirty="0"/>
            <a:t>: </a:t>
          </a:r>
          <a:r>
            <a:rPr lang="en-GB" sz="2400" dirty="0"/>
            <a:t>It's important to provide young people with the tools, resources, and opportunities they need to help make decisions.</a:t>
          </a:r>
          <a:endParaRPr lang="en-GB" sz="2400" b="1" dirty="0"/>
        </a:p>
        <a:p>
          <a:r>
            <a:rPr lang="en-GB" sz="2400" b="1" dirty="0"/>
            <a:t> </a:t>
          </a:r>
          <a:endParaRPr lang="en-US" sz="2400" dirty="0"/>
        </a:p>
      </dgm:t>
    </dgm:pt>
    <dgm:pt modelId="{74D8C1E0-A4F3-4C91-9B95-872D2068CB71}" type="parTrans" cxnId="{079FE8BF-E969-4BB9-B5D9-6D60A6CFB62C}">
      <dgm:prSet/>
      <dgm:spPr/>
      <dgm:t>
        <a:bodyPr/>
        <a:lstStyle/>
        <a:p>
          <a:endParaRPr lang="en-US"/>
        </a:p>
      </dgm:t>
    </dgm:pt>
    <dgm:pt modelId="{575582FE-D314-4369-A3F5-7E3FB9B31F3B}" type="sibTrans" cxnId="{079FE8BF-E969-4BB9-B5D9-6D60A6CFB62C}">
      <dgm:prSet/>
      <dgm:spPr/>
      <dgm:t>
        <a:bodyPr/>
        <a:lstStyle/>
        <a:p>
          <a:endParaRPr lang="en-US"/>
        </a:p>
      </dgm:t>
    </dgm:pt>
    <dgm:pt modelId="{A59501F8-6443-4D21-AA3C-B972C0BF5AD5}">
      <dgm:prSet custT="1"/>
      <dgm:spPr/>
      <dgm:t>
        <a:bodyPr/>
        <a:lstStyle/>
        <a:p>
          <a:r>
            <a:rPr lang="en-GB" sz="2400" b="1" dirty="0">
              <a:latin typeface="Arial" panose="020B0604020202020204" pitchFamily="34" charset="0"/>
              <a:cs typeface="Arial" panose="020B0604020202020204" pitchFamily="34" charset="0"/>
            </a:rPr>
            <a:t>Participation:</a:t>
          </a:r>
          <a:r>
            <a:rPr lang="en-GB" sz="2400" b="1" dirty="0"/>
            <a:t> </a:t>
          </a:r>
          <a:r>
            <a:rPr lang="en-GB" sz="2400" dirty="0"/>
            <a:t>Successful community development relies on everyone, especially young people, actively participating.</a:t>
          </a:r>
          <a:endParaRPr lang="en-US" sz="2400" dirty="0"/>
        </a:p>
      </dgm:t>
    </dgm:pt>
    <dgm:pt modelId="{3BF64ACB-7F89-4C7A-952B-A0F539E7249F}" type="parTrans" cxnId="{342321E9-4357-4E61-8944-108DC5F786FF}">
      <dgm:prSet/>
      <dgm:spPr/>
      <dgm:t>
        <a:bodyPr/>
        <a:lstStyle/>
        <a:p>
          <a:endParaRPr lang="en-US"/>
        </a:p>
      </dgm:t>
    </dgm:pt>
    <dgm:pt modelId="{B9D77168-737B-435C-9647-01DD4B4B6F5B}" type="sibTrans" cxnId="{342321E9-4357-4E61-8944-108DC5F786FF}">
      <dgm:prSet/>
      <dgm:spPr/>
      <dgm:t>
        <a:bodyPr/>
        <a:lstStyle/>
        <a:p>
          <a:endParaRPr lang="en-US"/>
        </a:p>
      </dgm:t>
    </dgm:pt>
    <dgm:pt modelId="{94CEE29F-2BF8-4935-A0B6-8BC1887F3CAE}">
      <dgm:prSet/>
      <dgm:spPr/>
      <dgm:t>
        <a:bodyPr/>
        <a:lstStyle/>
        <a:p>
          <a:r>
            <a:rPr lang="en-GB" b="1" dirty="0">
              <a:latin typeface="Arial" panose="020B0604020202020204" pitchFamily="34" charset="0"/>
              <a:cs typeface="Arial" panose="020B0604020202020204" pitchFamily="34" charset="0"/>
            </a:rPr>
            <a:t>Inclusivity</a:t>
          </a:r>
          <a:r>
            <a:rPr lang="en-GB" b="1" dirty="0"/>
            <a:t>: </a:t>
          </a:r>
          <a:r>
            <a:rPr lang="en-GB" dirty="0"/>
            <a:t>It's important to make sure everyone, no matter their age, gender, background, or income level, feels included in the community.</a:t>
          </a:r>
          <a:endParaRPr lang="en-US" dirty="0"/>
        </a:p>
      </dgm:t>
    </dgm:pt>
    <dgm:pt modelId="{BF3FE56B-A80E-468A-A04D-7CA93702B417}" type="parTrans" cxnId="{CEF44B8E-A923-4D9B-8395-2E6F3BDC43B5}">
      <dgm:prSet/>
      <dgm:spPr/>
      <dgm:t>
        <a:bodyPr/>
        <a:lstStyle/>
        <a:p>
          <a:endParaRPr lang="en-US"/>
        </a:p>
      </dgm:t>
    </dgm:pt>
    <dgm:pt modelId="{B78E90E4-68F4-465C-B256-19ACE4CB62AB}" type="sibTrans" cxnId="{CEF44B8E-A923-4D9B-8395-2E6F3BDC43B5}">
      <dgm:prSet/>
      <dgm:spPr/>
      <dgm:t>
        <a:bodyPr/>
        <a:lstStyle/>
        <a:p>
          <a:endParaRPr lang="en-US"/>
        </a:p>
      </dgm:t>
    </dgm:pt>
    <dgm:pt modelId="{A8204E6D-7A3A-8440-8C8D-9D36763182FF}" type="pres">
      <dgm:prSet presAssocID="{8DF9161B-DEC0-49FD-B0A2-99DED513EB3D}" presName="diagram" presStyleCnt="0">
        <dgm:presLayoutVars>
          <dgm:dir/>
          <dgm:resizeHandles val="exact"/>
        </dgm:presLayoutVars>
      </dgm:prSet>
      <dgm:spPr/>
    </dgm:pt>
    <dgm:pt modelId="{5B218AF1-E3F4-184A-A675-68EC41A89588}" type="pres">
      <dgm:prSet presAssocID="{E6AD93F9-D5D1-4811-9430-F7A66415F142}" presName="node" presStyleLbl="node1" presStyleIdx="0" presStyleCnt="3" custScaleX="104800" custScaleY="153614">
        <dgm:presLayoutVars>
          <dgm:bulletEnabled val="1"/>
        </dgm:presLayoutVars>
      </dgm:prSet>
      <dgm:spPr/>
    </dgm:pt>
    <dgm:pt modelId="{DBEE61AD-BDE7-314A-B971-EB596A214D25}" type="pres">
      <dgm:prSet presAssocID="{575582FE-D314-4369-A3F5-7E3FB9B31F3B}" presName="sibTrans" presStyleCnt="0"/>
      <dgm:spPr/>
    </dgm:pt>
    <dgm:pt modelId="{92C015E2-2A3B-6749-8B4C-0A2C4ED8CBDB}" type="pres">
      <dgm:prSet presAssocID="{A59501F8-6443-4D21-AA3C-B972C0BF5AD5}" presName="node" presStyleLbl="node1" presStyleIdx="1" presStyleCnt="3" custScaleX="99554" custScaleY="145690">
        <dgm:presLayoutVars>
          <dgm:bulletEnabled val="1"/>
        </dgm:presLayoutVars>
      </dgm:prSet>
      <dgm:spPr/>
    </dgm:pt>
    <dgm:pt modelId="{0030B867-EA03-AC44-8CD9-24DBF5544ACC}" type="pres">
      <dgm:prSet presAssocID="{B9D77168-737B-435C-9647-01DD4B4B6F5B}" presName="sibTrans" presStyleCnt="0"/>
      <dgm:spPr/>
    </dgm:pt>
    <dgm:pt modelId="{CBC8A34C-7DB7-E343-B334-FED55C9894D1}" type="pres">
      <dgm:prSet presAssocID="{94CEE29F-2BF8-4935-A0B6-8BC1887F3CAE}" presName="node" presStyleLbl="node1" presStyleIdx="2" presStyleCnt="3" custScaleX="117772" custScaleY="153614">
        <dgm:presLayoutVars>
          <dgm:bulletEnabled val="1"/>
        </dgm:presLayoutVars>
      </dgm:prSet>
      <dgm:spPr/>
    </dgm:pt>
  </dgm:ptLst>
  <dgm:cxnLst>
    <dgm:cxn modelId="{CEF44B8E-A923-4D9B-8395-2E6F3BDC43B5}" srcId="{8DF9161B-DEC0-49FD-B0A2-99DED513EB3D}" destId="{94CEE29F-2BF8-4935-A0B6-8BC1887F3CAE}" srcOrd="2" destOrd="0" parTransId="{BF3FE56B-A80E-468A-A04D-7CA93702B417}" sibTransId="{B78E90E4-68F4-465C-B256-19ACE4CB62AB}"/>
    <dgm:cxn modelId="{C4F0BEA4-FB6A-754C-BEA9-BABCA42F249D}" type="presOf" srcId="{94CEE29F-2BF8-4935-A0B6-8BC1887F3CAE}" destId="{CBC8A34C-7DB7-E343-B334-FED55C9894D1}" srcOrd="0" destOrd="0" presId="urn:microsoft.com/office/officeart/2005/8/layout/default"/>
    <dgm:cxn modelId="{71FEBFAD-9320-0641-982C-4FF7DBA7D97B}" type="presOf" srcId="{E6AD93F9-D5D1-4811-9430-F7A66415F142}" destId="{5B218AF1-E3F4-184A-A675-68EC41A89588}" srcOrd="0" destOrd="0" presId="urn:microsoft.com/office/officeart/2005/8/layout/default"/>
    <dgm:cxn modelId="{079FE8BF-E969-4BB9-B5D9-6D60A6CFB62C}" srcId="{8DF9161B-DEC0-49FD-B0A2-99DED513EB3D}" destId="{E6AD93F9-D5D1-4811-9430-F7A66415F142}" srcOrd="0" destOrd="0" parTransId="{74D8C1E0-A4F3-4C91-9B95-872D2068CB71}" sibTransId="{575582FE-D314-4369-A3F5-7E3FB9B31F3B}"/>
    <dgm:cxn modelId="{99ED9AC3-D46D-214E-81BF-2D6CE12D68D2}" type="presOf" srcId="{A59501F8-6443-4D21-AA3C-B972C0BF5AD5}" destId="{92C015E2-2A3B-6749-8B4C-0A2C4ED8CBDB}" srcOrd="0" destOrd="0" presId="urn:microsoft.com/office/officeart/2005/8/layout/default"/>
    <dgm:cxn modelId="{BA6FA0D2-A89F-B342-94D7-F68752BB456F}" type="presOf" srcId="{8DF9161B-DEC0-49FD-B0A2-99DED513EB3D}" destId="{A8204E6D-7A3A-8440-8C8D-9D36763182FF}" srcOrd="0" destOrd="0" presId="urn:microsoft.com/office/officeart/2005/8/layout/default"/>
    <dgm:cxn modelId="{342321E9-4357-4E61-8944-108DC5F786FF}" srcId="{8DF9161B-DEC0-49FD-B0A2-99DED513EB3D}" destId="{A59501F8-6443-4D21-AA3C-B972C0BF5AD5}" srcOrd="1" destOrd="0" parTransId="{3BF64ACB-7F89-4C7A-952B-A0F539E7249F}" sibTransId="{B9D77168-737B-435C-9647-01DD4B4B6F5B}"/>
    <dgm:cxn modelId="{62216996-98D1-204C-9B0F-E17F86790CFF}" type="presParOf" srcId="{A8204E6D-7A3A-8440-8C8D-9D36763182FF}" destId="{5B218AF1-E3F4-184A-A675-68EC41A89588}" srcOrd="0" destOrd="0" presId="urn:microsoft.com/office/officeart/2005/8/layout/default"/>
    <dgm:cxn modelId="{A0659B8B-9241-5E4D-B68E-00C449E20770}" type="presParOf" srcId="{A8204E6D-7A3A-8440-8C8D-9D36763182FF}" destId="{DBEE61AD-BDE7-314A-B971-EB596A214D25}" srcOrd="1" destOrd="0" presId="urn:microsoft.com/office/officeart/2005/8/layout/default"/>
    <dgm:cxn modelId="{12C13A53-826F-E44A-8B47-BD7B312ACD37}" type="presParOf" srcId="{A8204E6D-7A3A-8440-8C8D-9D36763182FF}" destId="{92C015E2-2A3B-6749-8B4C-0A2C4ED8CBDB}" srcOrd="2" destOrd="0" presId="urn:microsoft.com/office/officeart/2005/8/layout/default"/>
    <dgm:cxn modelId="{BDE9EFA9-9C28-AA48-A253-0588003B8B44}" type="presParOf" srcId="{A8204E6D-7A3A-8440-8C8D-9D36763182FF}" destId="{0030B867-EA03-AC44-8CD9-24DBF5544ACC}" srcOrd="3" destOrd="0" presId="urn:microsoft.com/office/officeart/2005/8/layout/default"/>
    <dgm:cxn modelId="{4F6A0950-0004-5140-A69F-7DB2B47FA45A}" type="presParOf" srcId="{A8204E6D-7A3A-8440-8C8D-9D36763182FF}" destId="{CBC8A34C-7DB7-E343-B334-FED55C9894D1}"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9C7FBB5-D277-4E56-BD3A-6DB2514FCE46}" type="doc">
      <dgm:prSet loTypeId="urn:microsoft.com/office/officeart/2005/8/layout/cycle8" loCatId="cycle" qsTypeId="urn:microsoft.com/office/officeart/2005/8/quickstyle/simple1" qsCatId="simple" csTypeId="urn:microsoft.com/office/officeart/2005/8/colors/colorful1" csCatId="colorful" phldr="1"/>
      <dgm:spPr/>
      <dgm:t>
        <a:bodyPr/>
        <a:lstStyle/>
        <a:p>
          <a:endParaRPr lang="en-US"/>
        </a:p>
      </dgm:t>
    </dgm:pt>
    <dgm:pt modelId="{D50439C8-DA17-4DEE-A3D3-1D78E4607552}">
      <dgm:prSet custT="1"/>
      <dgm:spPr/>
      <dgm:t>
        <a:bodyPr/>
        <a:lstStyle/>
        <a:p>
          <a:r>
            <a:rPr lang="en-GB" sz="1800" b="0" i="0" dirty="0"/>
            <a:t>Children (Leaving Care) Act 2000</a:t>
          </a:r>
          <a:endParaRPr lang="en-US" sz="1800" dirty="0"/>
        </a:p>
      </dgm:t>
    </dgm:pt>
    <dgm:pt modelId="{DB305476-5CEE-4868-9F29-CE56F0CA1CBF}" type="parTrans" cxnId="{8418A99A-EB69-4661-9A0D-A4F25C1E33EF}">
      <dgm:prSet/>
      <dgm:spPr/>
      <dgm:t>
        <a:bodyPr/>
        <a:lstStyle/>
        <a:p>
          <a:endParaRPr lang="en-US"/>
        </a:p>
      </dgm:t>
    </dgm:pt>
    <dgm:pt modelId="{0D6971A8-E921-4C6D-8621-7FF38FB1C805}" type="sibTrans" cxnId="{8418A99A-EB69-4661-9A0D-A4F25C1E33EF}">
      <dgm:prSet/>
      <dgm:spPr/>
      <dgm:t>
        <a:bodyPr/>
        <a:lstStyle/>
        <a:p>
          <a:endParaRPr lang="en-US"/>
        </a:p>
      </dgm:t>
    </dgm:pt>
    <dgm:pt modelId="{B28C7A9F-9B4C-4FA6-97F5-C143D2E4A8F4}">
      <dgm:prSet custT="1"/>
      <dgm:spPr/>
      <dgm:t>
        <a:bodyPr/>
        <a:lstStyle/>
        <a:p>
          <a:r>
            <a:rPr lang="en-GB" sz="1800" b="0" i="0" dirty="0"/>
            <a:t>Children and Young Persons Act 2008</a:t>
          </a:r>
          <a:endParaRPr lang="en-US" sz="1800" dirty="0"/>
        </a:p>
      </dgm:t>
    </dgm:pt>
    <dgm:pt modelId="{03503AD6-B1E1-46F2-A11C-94A4B3571DEE}" type="parTrans" cxnId="{3F8CC7FA-415C-4CBC-AB0B-94364E0F280C}">
      <dgm:prSet/>
      <dgm:spPr/>
      <dgm:t>
        <a:bodyPr/>
        <a:lstStyle/>
        <a:p>
          <a:endParaRPr lang="en-US"/>
        </a:p>
      </dgm:t>
    </dgm:pt>
    <dgm:pt modelId="{DD94F753-89AB-4DC8-B130-98378B3E896A}" type="sibTrans" cxnId="{3F8CC7FA-415C-4CBC-AB0B-94364E0F280C}">
      <dgm:prSet/>
      <dgm:spPr/>
      <dgm:t>
        <a:bodyPr/>
        <a:lstStyle/>
        <a:p>
          <a:endParaRPr lang="en-US"/>
        </a:p>
      </dgm:t>
    </dgm:pt>
    <dgm:pt modelId="{221153CE-8A37-48F1-8B88-7E1CC295D8F0}">
      <dgm:prSet custT="1"/>
      <dgm:spPr/>
      <dgm:t>
        <a:bodyPr/>
        <a:lstStyle/>
        <a:p>
          <a:r>
            <a:rPr lang="en-GB" sz="1800" b="0" i="0" dirty="0"/>
            <a:t>Education and Inspections Act 2006</a:t>
          </a:r>
          <a:endParaRPr lang="en-US" sz="1800" dirty="0"/>
        </a:p>
      </dgm:t>
    </dgm:pt>
    <dgm:pt modelId="{A3781D5D-9047-43EB-A1EB-980BDCE5F073}" type="parTrans" cxnId="{B7C8F547-BD5E-4C71-9F07-05523484CD7D}">
      <dgm:prSet/>
      <dgm:spPr/>
      <dgm:t>
        <a:bodyPr/>
        <a:lstStyle/>
        <a:p>
          <a:endParaRPr lang="en-US"/>
        </a:p>
      </dgm:t>
    </dgm:pt>
    <dgm:pt modelId="{E00B8A00-68F9-4FD0-AEEA-757FD552C65A}" type="sibTrans" cxnId="{B7C8F547-BD5E-4C71-9F07-05523484CD7D}">
      <dgm:prSet/>
      <dgm:spPr/>
      <dgm:t>
        <a:bodyPr/>
        <a:lstStyle/>
        <a:p>
          <a:endParaRPr lang="en-US"/>
        </a:p>
      </dgm:t>
    </dgm:pt>
    <dgm:pt modelId="{60E27681-374C-42A2-B999-5E4DF5682594}">
      <dgm:prSet custT="1"/>
      <dgm:spPr/>
      <dgm:t>
        <a:bodyPr/>
        <a:lstStyle/>
        <a:p>
          <a:r>
            <a:rPr lang="en-GB" sz="1800" b="1" i="0" dirty="0"/>
            <a:t>Children Act 1989</a:t>
          </a:r>
          <a:endParaRPr lang="en-US" sz="1800" dirty="0"/>
        </a:p>
      </dgm:t>
    </dgm:pt>
    <dgm:pt modelId="{1C54777F-B8EF-4A67-B195-64D82432E116}" type="parTrans" cxnId="{87FA7D3C-C8BC-4E7A-9040-9FBF5A7EF3A5}">
      <dgm:prSet/>
      <dgm:spPr/>
      <dgm:t>
        <a:bodyPr/>
        <a:lstStyle/>
        <a:p>
          <a:endParaRPr lang="en-US"/>
        </a:p>
      </dgm:t>
    </dgm:pt>
    <dgm:pt modelId="{EFE61884-CA02-47E4-966D-427AE28C48BA}" type="sibTrans" cxnId="{87FA7D3C-C8BC-4E7A-9040-9FBF5A7EF3A5}">
      <dgm:prSet/>
      <dgm:spPr/>
      <dgm:t>
        <a:bodyPr/>
        <a:lstStyle/>
        <a:p>
          <a:endParaRPr lang="en-US"/>
        </a:p>
      </dgm:t>
    </dgm:pt>
    <dgm:pt modelId="{32472A2C-3762-4DC2-BC7C-5B719ACCDFC4}">
      <dgm:prSet custT="1"/>
      <dgm:spPr/>
      <dgm:t>
        <a:bodyPr/>
        <a:lstStyle/>
        <a:p>
          <a:r>
            <a:rPr lang="en-GB" sz="1800" b="0" i="0" dirty="0"/>
            <a:t>Equality Act 2010 </a:t>
          </a:r>
          <a:endParaRPr lang="en-US" sz="1800" dirty="0"/>
        </a:p>
      </dgm:t>
    </dgm:pt>
    <dgm:pt modelId="{309C10C2-4020-4D83-9AEF-C9148A3E863A}" type="parTrans" cxnId="{E68EDC03-26FE-4480-8D47-5FF30EBC9936}">
      <dgm:prSet/>
      <dgm:spPr/>
      <dgm:t>
        <a:bodyPr/>
        <a:lstStyle/>
        <a:p>
          <a:endParaRPr lang="en-US"/>
        </a:p>
      </dgm:t>
    </dgm:pt>
    <dgm:pt modelId="{76C1F1EF-40DD-404E-BDBA-455D37ACE75E}" type="sibTrans" cxnId="{E68EDC03-26FE-4480-8D47-5FF30EBC9936}">
      <dgm:prSet/>
      <dgm:spPr/>
      <dgm:t>
        <a:bodyPr/>
        <a:lstStyle/>
        <a:p>
          <a:endParaRPr lang="en-US"/>
        </a:p>
      </dgm:t>
    </dgm:pt>
    <dgm:pt modelId="{0D43F592-F22A-F142-8BFF-F272ACAE5386}">
      <dgm:prSet custT="1"/>
      <dgm:spPr/>
      <dgm:t>
        <a:bodyPr/>
        <a:lstStyle/>
        <a:p>
          <a:r>
            <a:rPr lang="en-GB" sz="1800" dirty="0"/>
            <a:t>Human Right act 1998</a:t>
          </a:r>
        </a:p>
      </dgm:t>
    </dgm:pt>
    <dgm:pt modelId="{F4608AEF-BC55-3F43-A997-B7FD77A2956E}" type="parTrans" cxnId="{3663E946-85A0-4649-BE91-0148DDB37C42}">
      <dgm:prSet/>
      <dgm:spPr/>
      <dgm:t>
        <a:bodyPr/>
        <a:lstStyle/>
        <a:p>
          <a:endParaRPr lang="en-GB"/>
        </a:p>
      </dgm:t>
    </dgm:pt>
    <dgm:pt modelId="{2630F4CB-16DE-6C4E-BE05-3355A78B0FAC}" type="sibTrans" cxnId="{3663E946-85A0-4649-BE91-0148DDB37C42}">
      <dgm:prSet/>
      <dgm:spPr/>
      <dgm:t>
        <a:bodyPr/>
        <a:lstStyle/>
        <a:p>
          <a:endParaRPr lang="en-GB"/>
        </a:p>
      </dgm:t>
    </dgm:pt>
    <dgm:pt modelId="{6BEC056B-F7BA-F54F-AFAD-A6E8BB95F66E}" type="pres">
      <dgm:prSet presAssocID="{C9C7FBB5-D277-4E56-BD3A-6DB2514FCE46}" presName="compositeShape" presStyleCnt="0">
        <dgm:presLayoutVars>
          <dgm:chMax val="7"/>
          <dgm:dir/>
          <dgm:resizeHandles val="exact"/>
        </dgm:presLayoutVars>
      </dgm:prSet>
      <dgm:spPr/>
    </dgm:pt>
    <dgm:pt modelId="{11FFBE66-FBAE-2A45-BB51-24DF7BF06FD3}" type="pres">
      <dgm:prSet presAssocID="{C9C7FBB5-D277-4E56-BD3A-6DB2514FCE46}" presName="wedge1" presStyleLbl="node1" presStyleIdx="0" presStyleCnt="6" custLinFactNeighborX="-507" custLinFactNeighborY="1127"/>
      <dgm:spPr/>
    </dgm:pt>
    <dgm:pt modelId="{D00BC324-07ED-3F47-81DB-56978E7EFEBA}" type="pres">
      <dgm:prSet presAssocID="{C9C7FBB5-D277-4E56-BD3A-6DB2514FCE46}" presName="dummy1a" presStyleCnt="0"/>
      <dgm:spPr/>
    </dgm:pt>
    <dgm:pt modelId="{E05B1FC3-7CD7-774F-98F1-0DC73275663D}" type="pres">
      <dgm:prSet presAssocID="{C9C7FBB5-D277-4E56-BD3A-6DB2514FCE46}" presName="dummy1b" presStyleCnt="0"/>
      <dgm:spPr/>
    </dgm:pt>
    <dgm:pt modelId="{4E665501-C9A0-084D-83E0-26B3C9B27818}" type="pres">
      <dgm:prSet presAssocID="{C9C7FBB5-D277-4E56-BD3A-6DB2514FCE46}" presName="wedge1Tx" presStyleLbl="node1" presStyleIdx="0" presStyleCnt="6">
        <dgm:presLayoutVars>
          <dgm:chMax val="0"/>
          <dgm:chPref val="0"/>
          <dgm:bulletEnabled val="1"/>
        </dgm:presLayoutVars>
      </dgm:prSet>
      <dgm:spPr/>
    </dgm:pt>
    <dgm:pt modelId="{215D30C2-D9B5-314E-BC57-8F6CADDD529A}" type="pres">
      <dgm:prSet presAssocID="{C9C7FBB5-D277-4E56-BD3A-6DB2514FCE46}" presName="wedge2" presStyleLbl="node1" presStyleIdx="1" presStyleCnt="6"/>
      <dgm:spPr/>
    </dgm:pt>
    <dgm:pt modelId="{B1BBE55A-F6E1-3749-BD78-B198A600DDF8}" type="pres">
      <dgm:prSet presAssocID="{C9C7FBB5-D277-4E56-BD3A-6DB2514FCE46}" presName="dummy2a" presStyleCnt="0"/>
      <dgm:spPr/>
    </dgm:pt>
    <dgm:pt modelId="{53D27777-3347-9A4C-9526-EAD20D858157}" type="pres">
      <dgm:prSet presAssocID="{C9C7FBB5-D277-4E56-BD3A-6DB2514FCE46}" presName="dummy2b" presStyleCnt="0"/>
      <dgm:spPr/>
    </dgm:pt>
    <dgm:pt modelId="{63293743-9AD3-694C-B3EA-6CEC8528F0B1}" type="pres">
      <dgm:prSet presAssocID="{C9C7FBB5-D277-4E56-BD3A-6DB2514FCE46}" presName="wedge2Tx" presStyleLbl="node1" presStyleIdx="1" presStyleCnt="6">
        <dgm:presLayoutVars>
          <dgm:chMax val="0"/>
          <dgm:chPref val="0"/>
          <dgm:bulletEnabled val="1"/>
        </dgm:presLayoutVars>
      </dgm:prSet>
      <dgm:spPr/>
    </dgm:pt>
    <dgm:pt modelId="{9E454A69-EB92-AF47-99C2-4D5223DA4496}" type="pres">
      <dgm:prSet presAssocID="{C9C7FBB5-D277-4E56-BD3A-6DB2514FCE46}" presName="wedge3" presStyleLbl="node1" presStyleIdx="2" presStyleCnt="6" custLinFactNeighborX="-539" custLinFactNeighborY="-670"/>
      <dgm:spPr/>
    </dgm:pt>
    <dgm:pt modelId="{683B1928-0E33-6F4B-9E4A-EFB82E38AF7F}" type="pres">
      <dgm:prSet presAssocID="{C9C7FBB5-D277-4E56-BD3A-6DB2514FCE46}" presName="dummy3a" presStyleCnt="0"/>
      <dgm:spPr/>
    </dgm:pt>
    <dgm:pt modelId="{1CC2B16B-4AEF-9F49-A99B-F73B5982C37A}" type="pres">
      <dgm:prSet presAssocID="{C9C7FBB5-D277-4E56-BD3A-6DB2514FCE46}" presName="dummy3b" presStyleCnt="0"/>
      <dgm:spPr/>
    </dgm:pt>
    <dgm:pt modelId="{47233F59-6EA7-364E-9620-52BC1FB389F4}" type="pres">
      <dgm:prSet presAssocID="{C9C7FBB5-D277-4E56-BD3A-6DB2514FCE46}" presName="wedge3Tx" presStyleLbl="node1" presStyleIdx="2" presStyleCnt="6">
        <dgm:presLayoutVars>
          <dgm:chMax val="0"/>
          <dgm:chPref val="0"/>
          <dgm:bulletEnabled val="1"/>
        </dgm:presLayoutVars>
      </dgm:prSet>
      <dgm:spPr/>
    </dgm:pt>
    <dgm:pt modelId="{C483DB0F-9174-C341-8FC3-33EFAE7A04C5}" type="pres">
      <dgm:prSet presAssocID="{C9C7FBB5-D277-4E56-BD3A-6DB2514FCE46}" presName="wedge4" presStyleLbl="node1" presStyleIdx="3" presStyleCnt="6"/>
      <dgm:spPr/>
    </dgm:pt>
    <dgm:pt modelId="{2552B19A-843A-4B44-9295-C0427BA6B1B6}" type="pres">
      <dgm:prSet presAssocID="{C9C7FBB5-D277-4E56-BD3A-6DB2514FCE46}" presName="dummy4a" presStyleCnt="0"/>
      <dgm:spPr/>
    </dgm:pt>
    <dgm:pt modelId="{9754992B-91F7-EC4C-BC61-6BD35C08BFB2}" type="pres">
      <dgm:prSet presAssocID="{C9C7FBB5-D277-4E56-BD3A-6DB2514FCE46}" presName="dummy4b" presStyleCnt="0"/>
      <dgm:spPr/>
    </dgm:pt>
    <dgm:pt modelId="{BF1FE649-D210-AB48-8E5D-1BDA79FBCEF2}" type="pres">
      <dgm:prSet presAssocID="{C9C7FBB5-D277-4E56-BD3A-6DB2514FCE46}" presName="wedge4Tx" presStyleLbl="node1" presStyleIdx="3" presStyleCnt="6">
        <dgm:presLayoutVars>
          <dgm:chMax val="0"/>
          <dgm:chPref val="0"/>
          <dgm:bulletEnabled val="1"/>
        </dgm:presLayoutVars>
      </dgm:prSet>
      <dgm:spPr/>
    </dgm:pt>
    <dgm:pt modelId="{9C49FB1D-9109-CE43-AABF-CD88353636CA}" type="pres">
      <dgm:prSet presAssocID="{C9C7FBB5-D277-4E56-BD3A-6DB2514FCE46}" presName="wedge5" presStyleLbl="node1" presStyleIdx="4" presStyleCnt="6"/>
      <dgm:spPr/>
    </dgm:pt>
    <dgm:pt modelId="{B77C0733-D8DE-A44E-97CA-8D2DBF8E2C35}" type="pres">
      <dgm:prSet presAssocID="{C9C7FBB5-D277-4E56-BD3A-6DB2514FCE46}" presName="dummy5a" presStyleCnt="0"/>
      <dgm:spPr/>
    </dgm:pt>
    <dgm:pt modelId="{913376DA-231F-E14E-8B91-163F707727F0}" type="pres">
      <dgm:prSet presAssocID="{C9C7FBB5-D277-4E56-BD3A-6DB2514FCE46}" presName="dummy5b" presStyleCnt="0"/>
      <dgm:spPr/>
    </dgm:pt>
    <dgm:pt modelId="{44B130DF-A7E5-1B48-A9F7-81A430405CA3}" type="pres">
      <dgm:prSet presAssocID="{C9C7FBB5-D277-4E56-BD3A-6DB2514FCE46}" presName="wedge5Tx" presStyleLbl="node1" presStyleIdx="4" presStyleCnt="6">
        <dgm:presLayoutVars>
          <dgm:chMax val="0"/>
          <dgm:chPref val="0"/>
          <dgm:bulletEnabled val="1"/>
        </dgm:presLayoutVars>
      </dgm:prSet>
      <dgm:spPr/>
    </dgm:pt>
    <dgm:pt modelId="{26594C64-AF6F-874C-B356-AAA9E8FD7344}" type="pres">
      <dgm:prSet presAssocID="{C9C7FBB5-D277-4E56-BD3A-6DB2514FCE46}" presName="wedge6" presStyleLbl="node1" presStyleIdx="5" presStyleCnt="6"/>
      <dgm:spPr/>
    </dgm:pt>
    <dgm:pt modelId="{613D9541-A291-9D4E-96BD-B36A4FAB71B4}" type="pres">
      <dgm:prSet presAssocID="{C9C7FBB5-D277-4E56-BD3A-6DB2514FCE46}" presName="dummy6a" presStyleCnt="0"/>
      <dgm:spPr/>
    </dgm:pt>
    <dgm:pt modelId="{CA1E85B0-D190-8848-B750-1D1D0C30206C}" type="pres">
      <dgm:prSet presAssocID="{C9C7FBB5-D277-4E56-BD3A-6DB2514FCE46}" presName="dummy6b" presStyleCnt="0"/>
      <dgm:spPr/>
    </dgm:pt>
    <dgm:pt modelId="{75C5FF29-CEC4-414F-8425-92CB5DD69ACE}" type="pres">
      <dgm:prSet presAssocID="{C9C7FBB5-D277-4E56-BD3A-6DB2514FCE46}" presName="wedge6Tx" presStyleLbl="node1" presStyleIdx="5" presStyleCnt="6">
        <dgm:presLayoutVars>
          <dgm:chMax val="0"/>
          <dgm:chPref val="0"/>
          <dgm:bulletEnabled val="1"/>
        </dgm:presLayoutVars>
      </dgm:prSet>
      <dgm:spPr/>
    </dgm:pt>
    <dgm:pt modelId="{C98756CC-40C3-EB44-8660-2B5D1A651A06}" type="pres">
      <dgm:prSet presAssocID="{0D6971A8-E921-4C6D-8621-7FF38FB1C805}" presName="arrowWedge1" presStyleLbl="fgSibTrans2D1" presStyleIdx="0" presStyleCnt="6"/>
      <dgm:spPr/>
    </dgm:pt>
    <dgm:pt modelId="{2DBFAFD3-BAA9-7F46-A55D-24E7D9C830F3}" type="pres">
      <dgm:prSet presAssocID="{DD94F753-89AB-4DC8-B130-98378B3E896A}" presName="arrowWedge2" presStyleLbl="fgSibTrans2D1" presStyleIdx="1" presStyleCnt="6"/>
      <dgm:spPr/>
    </dgm:pt>
    <dgm:pt modelId="{B5779926-E6D3-5348-AF7D-AC8D02DAE048}" type="pres">
      <dgm:prSet presAssocID="{E00B8A00-68F9-4FD0-AEEA-757FD552C65A}" presName="arrowWedge3" presStyleLbl="fgSibTrans2D1" presStyleIdx="2" presStyleCnt="6"/>
      <dgm:spPr/>
    </dgm:pt>
    <dgm:pt modelId="{BBC76832-3744-2247-8A18-1DF89E7A7E16}" type="pres">
      <dgm:prSet presAssocID="{EFE61884-CA02-47E4-966D-427AE28C48BA}" presName="arrowWedge4" presStyleLbl="fgSibTrans2D1" presStyleIdx="3" presStyleCnt="6"/>
      <dgm:spPr/>
    </dgm:pt>
    <dgm:pt modelId="{BCC4C33F-C2B9-8140-A382-2A30F91A74D3}" type="pres">
      <dgm:prSet presAssocID="{76C1F1EF-40DD-404E-BDBA-455D37ACE75E}" presName="arrowWedge5" presStyleLbl="fgSibTrans2D1" presStyleIdx="4" presStyleCnt="6"/>
      <dgm:spPr/>
    </dgm:pt>
    <dgm:pt modelId="{FB8C7EE9-EF24-5D41-9BC1-08ED8EEC4D9E}" type="pres">
      <dgm:prSet presAssocID="{2630F4CB-16DE-6C4E-BE05-3355A78B0FAC}" presName="arrowWedge6" presStyleLbl="fgSibTrans2D1" presStyleIdx="5" presStyleCnt="6"/>
      <dgm:spPr/>
    </dgm:pt>
  </dgm:ptLst>
  <dgm:cxnLst>
    <dgm:cxn modelId="{26EAC301-D3F2-714E-AF97-E675C2DEF820}" type="presOf" srcId="{32472A2C-3762-4DC2-BC7C-5B719ACCDFC4}" destId="{44B130DF-A7E5-1B48-A9F7-81A430405CA3}" srcOrd="1" destOrd="0" presId="urn:microsoft.com/office/officeart/2005/8/layout/cycle8"/>
    <dgm:cxn modelId="{E68EDC03-26FE-4480-8D47-5FF30EBC9936}" srcId="{C9C7FBB5-D277-4E56-BD3A-6DB2514FCE46}" destId="{32472A2C-3762-4DC2-BC7C-5B719ACCDFC4}" srcOrd="4" destOrd="0" parTransId="{309C10C2-4020-4D83-9AEF-C9148A3E863A}" sibTransId="{76C1F1EF-40DD-404E-BDBA-455D37ACE75E}"/>
    <dgm:cxn modelId="{634D0C18-3866-6F4D-A2C5-B413BFA30A7D}" type="presOf" srcId="{B28C7A9F-9B4C-4FA6-97F5-C143D2E4A8F4}" destId="{63293743-9AD3-694C-B3EA-6CEC8528F0B1}" srcOrd="1" destOrd="0" presId="urn:microsoft.com/office/officeart/2005/8/layout/cycle8"/>
    <dgm:cxn modelId="{0CEF8337-5003-0A4B-AFBB-3A3D61317913}" type="presOf" srcId="{0D43F592-F22A-F142-8BFF-F272ACAE5386}" destId="{75C5FF29-CEC4-414F-8425-92CB5DD69ACE}" srcOrd="1" destOrd="0" presId="urn:microsoft.com/office/officeart/2005/8/layout/cycle8"/>
    <dgm:cxn modelId="{BB6D0F3B-C746-3F45-BBA2-4DFC656F8565}" type="presOf" srcId="{60E27681-374C-42A2-B999-5E4DF5682594}" destId="{BF1FE649-D210-AB48-8E5D-1BDA79FBCEF2}" srcOrd="1" destOrd="0" presId="urn:microsoft.com/office/officeart/2005/8/layout/cycle8"/>
    <dgm:cxn modelId="{87FA7D3C-C8BC-4E7A-9040-9FBF5A7EF3A5}" srcId="{C9C7FBB5-D277-4E56-BD3A-6DB2514FCE46}" destId="{60E27681-374C-42A2-B999-5E4DF5682594}" srcOrd="3" destOrd="0" parTransId="{1C54777F-B8EF-4A67-B195-64D82432E116}" sibTransId="{EFE61884-CA02-47E4-966D-427AE28C48BA}"/>
    <dgm:cxn modelId="{7C8BE141-45F1-A24C-90D9-DC3995C203AE}" type="presOf" srcId="{60E27681-374C-42A2-B999-5E4DF5682594}" destId="{C483DB0F-9174-C341-8FC3-33EFAE7A04C5}" srcOrd="0" destOrd="0" presId="urn:microsoft.com/office/officeart/2005/8/layout/cycle8"/>
    <dgm:cxn modelId="{3663E946-85A0-4649-BE91-0148DDB37C42}" srcId="{C9C7FBB5-D277-4E56-BD3A-6DB2514FCE46}" destId="{0D43F592-F22A-F142-8BFF-F272ACAE5386}" srcOrd="5" destOrd="0" parTransId="{F4608AEF-BC55-3F43-A997-B7FD77A2956E}" sibTransId="{2630F4CB-16DE-6C4E-BE05-3355A78B0FAC}"/>
    <dgm:cxn modelId="{B7C8F547-BD5E-4C71-9F07-05523484CD7D}" srcId="{C9C7FBB5-D277-4E56-BD3A-6DB2514FCE46}" destId="{221153CE-8A37-48F1-8B88-7E1CC295D8F0}" srcOrd="2" destOrd="0" parTransId="{A3781D5D-9047-43EB-A1EB-980BDCE5F073}" sibTransId="{E00B8A00-68F9-4FD0-AEEA-757FD552C65A}"/>
    <dgm:cxn modelId="{F8BE5A4C-7147-D442-BB8B-CD2F196E7160}" type="presOf" srcId="{D50439C8-DA17-4DEE-A3D3-1D78E4607552}" destId="{4E665501-C9A0-084D-83E0-26B3C9B27818}" srcOrd="1" destOrd="0" presId="urn:microsoft.com/office/officeart/2005/8/layout/cycle8"/>
    <dgm:cxn modelId="{65BCC676-83E1-B942-8C60-0E6A008D0940}" type="presOf" srcId="{221153CE-8A37-48F1-8B88-7E1CC295D8F0}" destId="{47233F59-6EA7-364E-9620-52BC1FB389F4}" srcOrd="1" destOrd="0" presId="urn:microsoft.com/office/officeart/2005/8/layout/cycle8"/>
    <dgm:cxn modelId="{04F44B78-BE45-C943-A816-CEEBEDB3ECB0}" type="presOf" srcId="{32472A2C-3762-4DC2-BC7C-5B719ACCDFC4}" destId="{9C49FB1D-9109-CE43-AABF-CD88353636CA}" srcOrd="0" destOrd="0" presId="urn:microsoft.com/office/officeart/2005/8/layout/cycle8"/>
    <dgm:cxn modelId="{56014C83-B5BF-8B41-BE68-AFCC31B86008}" type="presOf" srcId="{C9C7FBB5-D277-4E56-BD3A-6DB2514FCE46}" destId="{6BEC056B-F7BA-F54F-AFAD-A6E8BB95F66E}" srcOrd="0" destOrd="0" presId="urn:microsoft.com/office/officeart/2005/8/layout/cycle8"/>
    <dgm:cxn modelId="{8418A99A-EB69-4661-9A0D-A4F25C1E33EF}" srcId="{C9C7FBB5-D277-4E56-BD3A-6DB2514FCE46}" destId="{D50439C8-DA17-4DEE-A3D3-1D78E4607552}" srcOrd="0" destOrd="0" parTransId="{DB305476-5CEE-4868-9F29-CE56F0CA1CBF}" sibTransId="{0D6971A8-E921-4C6D-8621-7FF38FB1C805}"/>
    <dgm:cxn modelId="{74DAFFBB-150E-BF4D-A10C-E5DC5BEF6022}" type="presOf" srcId="{B28C7A9F-9B4C-4FA6-97F5-C143D2E4A8F4}" destId="{215D30C2-D9B5-314E-BC57-8F6CADDD529A}" srcOrd="0" destOrd="0" presId="urn:microsoft.com/office/officeart/2005/8/layout/cycle8"/>
    <dgm:cxn modelId="{766F9AC6-D17E-AA43-9A7C-407B54E11C8F}" type="presOf" srcId="{221153CE-8A37-48F1-8B88-7E1CC295D8F0}" destId="{9E454A69-EB92-AF47-99C2-4D5223DA4496}" srcOrd="0" destOrd="0" presId="urn:microsoft.com/office/officeart/2005/8/layout/cycle8"/>
    <dgm:cxn modelId="{4944DDCD-DDAE-2644-92BE-31B59719A304}" type="presOf" srcId="{D50439C8-DA17-4DEE-A3D3-1D78E4607552}" destId="{11FFBE66-FBAE-2A45-BB51-24DF7BF06FD3}" srcOrd="0" destOrd="0" presId="urn:microsoft.com/office/officeart/2005/8/layout/cycle8"/>
    <dgm:cxn modelId="{4BD692DA-B6AB-3C48-A6A4-308BCAD0AF57}" type="presOf" srcId="{0D43F592-F22A-F142-8BFF-F272ACAE5386}" destId="{26594C64-AF6F-874C-B356-AAA9E8FD7344}" srcOrd="0" destOrd="0" presId="urn:microsoft.com/office/officeart/2005/8/layout/cycle8"/>
    <dgm:cxn modelId="{3F8CC7FA-415C-4CBC-AB0B-94364E0F280C}" srcId="{C9C7FBB5-D277-4E56-BD3A-6DB2514FCE46}" destId="{B28C7A9F-9B4C-4FA6-97F5-C143D2E4A8F4}" srcOrd="1" destOrd="0" parTransId="{03503AD6-B1E1-46F2-A11C-94A4B3571DEE}" sibTransId="{DD94F753-89AB-4DC8-B130-98378B3E896A}"/>
    <dgm:cxn modelId="{BC0E98DA-F085-B845-A51F-F7618F8B1095}" type="presParOf" srcId="{6BEC056B-F7BA-F54F-AFAD-A6E8BB95F66E}" destId="{11FFBE66-FBAE-2A45-BB51-24DF7BF06FD3}" srcOrd="0" destOrd="0" presId="urn:microsoft.com/office/officeart/2005/8/layout/cycle8"/>
    <dgm:cxn modelId="{22E35F31-2785-324B-95E5-48513023142E}" type="presParOf" srcId="{6BEC056B-F7BA-F54F-AFAD-A6E8BB95F66E}" destId="{D00BC324-07ED-3F47-81DB-56978E7EFEBA}" srcOrd="1" destOrd="0" presId="urn:microsoft.com/office/officeart/2005/8/layout/cycle8"/>
    <dgm:cxn modelId="{168592F1-D5A3-8942-A96F-B8896ABD924D}" type="presParOf" srcId="{6BEC056B-F7BA-F54F-AFAD-A6E8BB95F66E}" destId="{E05B1FC3-7CD7-774F-98F1-0DC73275663D}" srcOrd="2" destOrd="0" presId="urn:microsoft.com/office/officeart/2005/8/layout/cycle8"/>
    <dgm:cxn modelId="{64FD4046-D1BA-DA43-A5D8-FB65493E7045}" type="presParOf" srcId="{6BEC056B-F7BA-F54F-AFAD-A6E8BB95F66E}" destId="{4E665501-C9A0-084D-83E0-26B3C9B27818}" srcOrd="3" destOrd="0" presId="urn:microsoft.com/office/officeart/2005/8/layout/cycle8"/>
    <dgm:cxn modelId="{804734DB-B5C0-364A-8554-E1AFEBC1A216}" type="presParOf" srcId="{6BEC056B-F7BA-F54F-AFAD-A6E8BB95F66E}" destId="{215D30C2-D9B5-314E-BC57-8F6CADDD529A}" srcOrd="4" destOrd="0" presId="urn:microsoft.com/office/officeart/2005/8/layout/cycle8"/>
    <dgm:cxn modelId="{EB9E0879-2FB1-DA4C-BB8D-4455E545434E}" type="presParOf" srcId="{6BEC056B-F7BA-F54F-AFAD-A6E8BB95F66E}" destId="{B1BBE55A-F6E1-3749-BD78-B198A600DDF8}" srcOrd="5" destOrd="0" presId="urn:microsoft.com/office/officeart/2005/8/layout/cycle8"/>
    <dgm:cxn modelId="{F1E651AD-BF41-E94C-AD1B-88189767DC08}" type="presParOf" srcId="{6BEC056B-F7BA-F54F-AFAD-A6E8BB95F66E}" destId="{53D27777-3347-9A4C-9526-EAD20D858157}" srcOrd="6" destOrd="0" presId="urn:microsoft.com/office/officeart/2005/8/layout/cycle8"/>
    <dgm:cxn modelId="{D601E904-19DF-5D48-8B98-864FD7CC648D}" type="presParOf" srcId="{6BEC056B-F7BA-F54F-AFAD-A6E8BB95F66E}" destId="{63293743-9AD3-694C-B3EA-6CEC8528F0B1}" srcOrd="7" destOrd="0" presId="urn:microsoft.com/office/officeart/2005/8/layout/cycle8"/>
    <dgm:cxn modelId="{2582B1F8-AC48-D148-95AC-F2E3FFA90B9D}" type="presParOf" srcId="{6BEC056B-F7BA-F54F-AFAD-A6E8BB95F66E}" destId="{9E454A69-EB92-AF47-99C2-4D5223DA4496}" srcOrd="8" destOrd="0" presId="urn:microsoft.com/office/officeart/2005/8/layout/cycle8"/>
    <dgm:cxn modelId="{4F72DE4E-2EF8-5149-ACCF-20E2DB2279BE}" type="presParOf" srcId="{6BEC056B-F7BA-F54F-AFAD-A6E8BB95F66E}" destId="{683B1928-0E33-6F4B-9E4A-EFB82E38AF7F}" srcOrd="9" destOrd="0" presId="urn:microsoft.com/office/officeart/2005/8/layout/cycle8"/>
    <dgm:cxn modelId="{01F4D2B3-20A3-1E45-912B-2ACC4A10C091}" type="presParOf" srcId="{6BEC056B-F7BA-F54F-AFAD-A6E8BB95F66E}" destId="{1CC2B16B-4AEF-9F49-A99B-F73B5982C37A}" srcOrd="10" destOrd="0" presId="urn:microsoft.com/office/officeart/2005/8/layout/cycle8"/>
    <dgm:cxn modelId="{C297F77A-0546-BB4B-A136-7C0561964ED6}" type="presParOf" srcId="{6BEC056B-F7BA-F54F-AFAD-A6E8BB95F66E}" destId="{47233F59-6EA7-364E-9620-52BC1FB389F4}" srcOrd="11" destOrd="0" presId="urn:microsoft.com/office/officeart/2005/8/layout/cycle8"/>
    <dgm:cxn modelId="{098F4BA9-8D31-A04D-8373-5359A81BF3B4}" type="presParOf" srcId="{6BEC056B-F7BA-F54F-AFAD-A6E8BB95F66E}" destId="{C483DB0F-9174-C341-8FC3-33EFAE7A04C5}" srcOrd="12" destOrd="0" presId="urn:microsoft.com/office/officeart/2005/8/layout/cycle8"/>
    <dgm:cxn modelId="{76D03BB9-46C3-4649-B17B-D2D9A683FD4D}" type="presParOf" srcId="{6BEC056B-F7BA-F54F-AFAD-A6E8BB95F66E}" destId="{2552B19A-843A-4B44-9295-C0427BA6B1B6}" srcOrd="13" destOrd="0" presId="urn:microsoft.com/office/officeart/2005/8/layout/cycle8"/>
    <dgm:cxn modelId="{E183C9E2-B60A-3B4D-9229-6CAC9F8624D7}" type="presParOf" srcId="{6BEC056B-F7BA-F54F-AFAD-A6E8BB95F66E}" destId="{9754992B-91F7-EC4C-BC61-6BD35C08BFB2}" srcOrd="14" destOrd="0" presId="urn:microsoft.com/office/officeart/2005/8/layout/cycle8"/>
    <dgm:cxn modelId="{EFE9B075-49D7-3B42-8EB2-D7A986544EA3}" type="presParOf" srcId="{6BEC056B-F7BA-F54F-AFAD-A6E8BB95F66E}" destId="{BF1FE649-D210-AB48-8E5D-1BDA79FBCEF2}" srcOrd="15" destOrd="0" presId="urn:microsoft.com/office/officeart/2005/8/layout/cycle8"/>
    <dgm:cxn modelId="{A376142A-00E3-1945-A536-2C7B78407435}" type="presParOf" srcId="{6BEC056B-F7BA-F54F-AFAD-A6E8BB95F66E}" destId="{9C49FB1D-9109-CE43-AABF-CD88353636CA}" srcOrd="16" destOrd="0" presId="urn:microsoft.com/office/officeart/2005/8/layout/cycle8"/>
    <dgm:cxn modelId="{4D5AF64B-F781-C646-B7C8-CBCE15C8A123}" type="presParOf" srcId="{6BEC056B-F7BA-F54F-AFAD-A6E8BB95F66E}" destId="{B77C0733-D8DE-A44E-97CA-8D2DBF8E2C35}" srcOrd="17" destOrd="0" presId="urn:microsoft.com/office/officeart/2005/8/layout/cycle8"/>
    <dgm:cxn modelId="{E7333803-67D0-AC43-9A45-704CA97AEC17}" type="presParOf" srcId="{6BEC056B-F7BA-F54F-AFAD-A6E8BB95F66E}" destId="{913376DA-231F-E14E-8B91-163F707727F0}" srcOrd="18" destOrd="0" presId="urn:microsoft.com/office/officeart/2005/8/layout/cycle8"/>
    <dgm:cxn modelId="{89AA6160-ED38-DE40-A7BC-8C72972CC6A8}" type="presParOf" srcId="{6BEC056B-F7BA-F54F-AFAD-A6E8BB95F66E}" destId="{44B130DF-A7E5-1B48-A9F7-81A430405CA3}" srcOrd="19" destOrd="0" presId="urn:microsoft.com/office/officeart/2005/8/layout/cycle8"/>
    <dgm:cxn modelId="{6E6B5017-F456-B146-9E78-86700C90514A}" type="presParOf" srcId="{6BEC056B-F7BA-F54F-AFAD-A6E8BB95F66E}" destId="{26594C64-AF6F-874C-B356-AAA9E8FD7344}" srcOrd="20" destOrd="0" presId="urn:microsoft.com/office/officeart/2005/8/layout/cycle8"/>
    <dgm:cxn modelId="{ABE3A1DF-1510-CD4D-AAB0-A37ACD0072B1}" type="presParOf" srcId="{6BEC056B-F7BA-F54F-AFAD-A6E8BB95F66E}" destId="{613D9541-A291-9D4E-96BD-B36A4FAB71B4}" srcOrd="21" destOrd="0" presId="urn:microsoft.com/office/officeart/2005/8/layout/cycle8"/>
    <dgm:cxn modelId="{B537EA2B-9F66-F54C-B124-70029C6E2AC3}" type="presParOf" srcId="{6BEC056B-F7BA-F54F-AFAD-A6E8BB95F66E}" destId="{CA1E85B0-D190-8848-B750-1D1D0C30206C}" srcOrd="22" destOrd="0" presId="urn:microsoft.com/office/officeart/2005/8/layout/cycle8"/>
    <dgm:cxn modelId="{433BC16D-5F79-5644-A181-1B290D119B71}" type="presParOf" srcId="{6BEC056B-F7BA-F54F-AFAD-A6E8BB95F66E}" destId="{75C5FF29-CEC4-414F-8425-92CB5DD69ACE}" srcOrd="23" destOrd="0" presId="urn:microsoft.com/office/officeart/2005/8/layout/cycle8"/>
    <dgm:cxn modelId="{C4D8D1DD-834E-0C4E-992F-88FEEC10F027}" type="presParOf" srcId="{6BEC056B-F7BA-F54F-AFAD-A6E8BB95F66E}" destId="{C98756CC-40C3-EB44-8660-2B5D1A651A06}" srcOrd="24" destOrd="0" presId="urn:microsoft.com/office/officeart/2005/8/layout/cycle8"/>
    <dgm:cxn modelId="{1B2A9A53-EB1B-3B47-921C-4690C947758C}" type="presParOf" srcId="{6BEC056B-F7BA-F54F-AFAD-A6E8BB95F66E}" destId="{2DBFAFD3-BAA9-7F46-A55D-24E7D9C830F3}" srcOrd="25" destOrd="0" presId="urn:microsoft.com/office/officeart/2005/8/layout/cycle8"/>
    <dgm:cxn modelId="{46784A6A-5540-3D45-8E86-62BAF790C4F5}" type="presParOf" srcId="{6BEC056B-F7BA-F54F-AFAD-A6E8BB95F66E}" destId="{B5779926-E6D3-5348-AF7D-AC8D02DAE048}" srcOrd="26" destOrd="0" presId="urn:microsoft.com/office/officeart/2005/8/layout/cycle8"/>
    <dgm:cxn modelId="{18F40BA0-5B49-7047-A7F2-C39943D112D3}" type="presParOf" srcId="{6BEC056B-F7BA-F54F-AFAD-A6E8BB95F66E}" destId="{BBC76832-3744-2247-8A18-1DF89E7A7E16}" srcOrd="27" destOrd="0" presId="urn:microsoft.com/office/officeart/2005/8/layout/cycle8"/>
    <dgm:cxn modelId="{74C8E459-F766-DC43-B07C-020BB863E27B}" type="presParOf" srcId="{6BEC056B-F7BA-F54F-AFAD-A6E8BB95F66E}" destId="{BCC4C33F-C2B9-8140-A382-2A30F91A74D3}" srcOrd="28" destOrd="0" presId="urn:microsoft.com/office/officeart/2005/8/layout/cycle8"/>
    <dgm:cxn modelId="{9374527F-6153-FE41-9E03-8AAC5EB160F4}" type="presParOf" srcId="{6BEC056B-F7BA-F54F-AFAD-A6E8BB95F66E}" destId="{FB8C7EE9-EF24-5D41-9BC1-08ED8EEC4D9E}" srcOrd="29"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C9637A1-1B22-44DB-A65C-4A3F2A8E472A}"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5ADBEA87-B898-4AA7-A165-4601DE7CC5B0}">
      <dgm:prSet/>
      <dgm:spPr/>
      <dgm:t>
        <a:bodyPr/>
        <a:lstStyle/>
        <a:p>
          <a:r>
            <a:rPr lang="en-GB" b="1"/>
            <a:t>Lack of safety</a:t>
          </a:r>
          <a:r>
            <a:rPr lang="en-GB"/>
            <a:t>: Crime and fear of crime can be a major barrier to community development.</a:t>
          </a:r>
          <a:endParaRPr lang="en-US"/>
        </a:p>
      </dgm:t>
    </dgm:pt>
    <dgm:pt modelId="{A33C8216-19E2-4062-9389-2B0188766066}" type="parTrans" cxnId="{A51D99D7-7B95-4969-9EAF-4E3D5F718436}">
      <dgm:prSet/>
      <dgm:spPr/>
      <dgm:t>
        <a:bodyPr/>
        <a:lstStyle/>
        <a:p>
          <a:endParaRPr lang="en-US"/>
        </a:p>
      </dgm:t>
    </dgm:pt>
    <dgm:pt modelId="{3B1DD461-AD80-4459-B9EB-A7CFFD809723}" type="sibTrans" cxnId="{A51D99D7-7B95-4969-9EAF-4E3D5F718436}">
      <dgm:prSet/>
      <dgm:spPr/>
      <dgm:t>
        <a:bodyPr/>
        <a:lstStyle/>
        <a:p>
          <a:endParaRPr lang="en-US"/>
        </a:p>
      </dgm:t>
    </dgm:pt>
    <dgm:pt modelId="{3BC8EBA0-793E-4020-8976-695B75A8A1A9}">
      <dgm:prSet/>
      <dgm:spPr/>
      <dgm:t>
        <a:bodyPr/>
        <a:lstStyle/>
        <a:p>
          <a:r>
            <a:rPr lang="en-GB" b="1" dirty="0"/>
            <a:t>Lack of trust</a:t>
          </a:r>
          <a:r>
            <a:rPr lang="en-GB" dirty="0"/>
            <a:t>: Young People may have negative perceptions and lack trust in public institutions.</a:t>
          </a:r>
          <a:endParaRPr lang="en-US" dirty="0"/>
        </a:p>
      </dgm:t>
    </dgm:pt>
    <dgm:pt modelId="{D85D4037-8729-4CF4-ADC2-D61EE8CD8416}" type="parTrans" cxnId="{31A7C69D-2D15-4DBC-9447-275CAA715593}">
      <dgm:prSet/>
      <dgm:spPr/>
      <dgm:t>
        <a:bodyPr/>
        <a:lstStyle/>
        <a:p>
          <a:endParaRPr lang="en-US"/>
        </a:p>
      </dgm:t>
    </dgm:pt>
    <dgm:pt modelId="{1FFB7DBE-47AC-494C-92D4-A14D1945B254}" type="sibTrans" cxnId="{31A7C69D-2D15-4DBC-9447-275CAA715593}">
      <dgm:prSet/>
      <dgm:spPr/>
      <dgm:t>
        <a:bodyPr/>
        <a:lstStyle/>
        <a:p>
          <a:endParaRPr lang="en-US"/>
        </a:p>
      </dgm:t>
    </dgm:pt>
    <dgm:pt modelId="{A21150B7-3AAC-0442-9A3F-E69FDB0AC629}" type="pres">
      <dgm:prSet presAssocID="{BC9637A1-1B22-44DB-A65C-4A3F2A8E472A}" presName="hierChild1" presStyleCnt="0">
        <dgm:presLayoutVars>
          <dgm:chPref val="1"/>
          <dgm:dir/>
          <dgm:animOne val="branch"/>
          <dgm:animLvl val="lvl"/>
          <dgm:resizeHandles/>
        </dgm:presLayoutVars>
      </dgm:prSet>
      <dgm:spPr/>
    </dgm:pt>
    <dgm:pt modelId="{E061299A-3199-7940-972B-D8F1763048C7}" type="pres">
      <dgm:prSet presAssocID="{5ADBEA87-B898-4AA7-A165-4601DE7CC5B0}" presName="hierRoot1" presStyleCnt="0"/>
      <dgm:spPr/>
    </dgm:pt>
    <dgm:pt modelId="{481ABC9E-A455-D84D-A501-CFAE1037E4A6}" type="pres">
      <dgm:prSet presAssocID="{5ADBEA87-B898-4AA7-A165-4601DE7CC5B0}" presName="composite" presStyleCnt="0"/>
      <dgm:spPr/>
    </dgm:pt>
    <dgm:pt modelId="{57EF182E-FF63-8D4C-8067-D7D5CFFDCD9D}" type="pres">
      <dgm:prSet presAssocID="{5ADBEA87-B898-4AA7-A165-4601DE7CC5B0}" presName="background" presStyleLbl="node0" presStyleIdx="0" presStyleCnt="2"/>
      <dgm:spPr/>
    </dgm:pt>
    <dgm:pt modelId="{35199F14-D7EA-6942-B0F8-AE547C8F601B}" type="pres">
      <dgm:prSet presAssocID="{5ADBEA87-B898-4AA7-A165-4601DE7CC5B0}" presName="text" presStyleLbl="fgAcc0" presStyleIdx="0" presStyleCnt="2">
        <dgm:presLayoutVars>
          <dgm:chPref val="3"/>
        </dgm:presLayoutVars>
      </dgm:prSet>
      <dgm:spPr/>
    </dgm:pt>
    <dgm:pt modelId="{B7066B62-6C99-6741-B20E-33C95745CCAB}" type="pres">
      <dgm:prSet presAssocID="{5ADBEA87-B898-4AA7-A165-4601DE7CC5B0}" presName="hierChild2" presStyleCnt="0"/>
      <dgm:spPr/>
    </dgm:pt>
    <dgm:pt modelId="{49DD72E4-CCEB-2B45-B699-7730A968B31F}" type="pres">
      <dgm:prSet presAssocID="{3BC8EBA0-793E-4020-8976-695B75A8A1A9}" presName="hierRoot1" presStyleCnt="0"/>
      <dgm:spPr/>
    </dgm:pt>
    <dgm:pt modelId="{2D5C7EFB-3295-2A43-84B1-5D2375D3F0C0}" type="pres">
      <dgm:prSet presAssocID="{3BC8EBA0-793E-4020-8976-695B75A8A1A9}" presName="composite" presStyleCnt="0"/>
      <dgm:spPr/>
    </dgm:pt>
    <dgm:pt modelId="{0AEAC89C-957A-D248-942D-01F6935F9CA7}" type="pres">
      <dgm:prSet presAssocID="{3BC8EBA0-793E-4020-8976-695B75A8A1A9}" presName="background" presStyleLbl="node0" presStyleIdx="1" presStyleCnt="2"/>
      <dgm:spPr/>
    </dgm:pt>
    <dgm:pt modelId="{D925C1EE-30BE-5B43-A947-49BB402072E9}" type="pres">
      <dgm:prSet presAssocID="{3BC8EBA0-793E-4020-8976-695B75A8A1A9}" presName="text" presStyleLbl="fgAcc0" presStyleIdx="1" presStyleCnt="2">
        <dgm:presLayoutVars>
          <dgm:chPref val="3"/>
        </dgm:presLayoutVars>
      </dgm:prSet>
      <dgm:spPr/>
    </dgm:pt>
    <dgm:pt modelId="{7C5103F8-ED31-F24E-A04B-84B6D6FF70AD}" type="pres">
      <dgm:prSet presAssocID="{3BC8EBA0-793E-4020-8976-695B75A8A1A9}" presName="hierChild2" presStyleCnt="0"/>
      <dgm:spPr/>
    </dgm:pt>
  </dgm:ptLst>
  <dgm:cxnLst>
    <dgm:cxn modelId="{2CB79506-39D0-F54C-9D04-47203EC985E6}" type="presOf" srcId="{BC9637A1-1B22-44DB-A65C-4A3F2A8E472A}" destId="{A21150B7-3AAC-0442-9A3F-E69FDB0AC629}" srcOrd="0" destOrd="0" presId="urn:microsoft.com/office/officeart/2005/8/layout/hierarchy1"/>
    <dgm:cxn modelId="{2B97C933-27E4-4740-B0FC-0E9586B7D600}" type="presOf" srcId="{5ADBEA87-B898-4AA7-A165-4601DE7CC5B0}" destId="{35199F14-D7EA-6942-B0F8-AE547C8F601B}" srcOrd="0" destOrd="0" presId="urn:microsoft.com/office/officeart/2005/8/layout/hierarchy1"/>
    <dgm:cxn modelId="{D3D2C098-EF50-2A48-B79E-A6678FFE22FB}" type="presOf" srcId="{3BC8EBA0-793E-4020-8976-695B75A8A1A9}" destId="{D925C1EE-30BE-5B43-A947-49BB402072E9}" srcOrd="0" destOrd="0" presId="urn:microsoft.com/office/officeart/2005/8/layout/hierarchy1"/>
    <dgm:cxn modelId="{31A7C69D-2D15-4DBC-9447-275CAA715593}" srcId="{BC9637A1-1B22-44DB-A65C-4A3F2A8E472A}" destId="{3BC8EBA0-793E-4020-8976-695B75A8A1A9}" srcOrd="1" destOrd="0" parTransId="{D85D4037-8729-4CF4-ADC2-D61EE8CD8416}" sibTransId="{1FFB7DBE-47AC-494C-92D4-A14D1945B254}"/>
    <dgm:cxn modelId="{A51D99D7-7B95-4969-9EAF-4E3D5F718436}" srcId="{BC9637A1-1B22-44DB-A65C-4A3F2A8E472A}" destId="{5ADBEA87-B898-4AA7-A165-4601DE7CC5B0}" srcOrd="0" destOrd="0" parTransId="{A33C8216-19E2-4062-9389-2B0188766066}" sibTransId="{3B1DD461-AD80-4459-B9EB-A7CFFD809723}"/>
    <dgm:cxn modelId="{05A89B06-ED67-824E-A3FB-AA0764AFB6DD}" type="presParOf" srcId="{A21150B7-3AAC-0442-9A3F-E69FDB0AC629}" destId="{E061299A-3199-7940-972B-D8F1763048C7}" srcOrd="0" destOrd="0" presId="urn:microsoft.com/office/officeart/2005/8/layout/hierarchy1"/>
    <dgm:cxn modelId="{80ACF1DB-62A2-2B43-9762-D927E0367E70}" type="presParOf" srcId="{E061299A-3199-7940-972B-D8F1763048C7}" destId="{481ABC9E-A455-D84D-A501-CFAE1037E4A6}" srcOrd="0" destOrd="0" presId="urn:microsoft.com/office/officeart/2005/8/layout/hierarchy1"/>
    <dgm:cxn modelId="{49983BAF-92C0-C04D-9810-A5CAED2F2D47}" type="presParOf" srcId="{481ABC9E-A455-D84D-A501-CFAE1037E4A6}" destId="{57EF182E-FF63-8D4C-8067-D7D5CFFDCD9D}" srcOrd="0" destOrd="0" presId="urn:microsoft.com/office/officeart/2005/8/layout/hierarchy1"/>
    <dgm:cxn modelId="{295E8680-48C0-5246-B082-86507E35D10C}" type="presParOf" srcId="{481ABC9E-A455-D84D-A501-CFAE1037E4A6}" destId="{35199F14-D7EA-6942-B0F8-AE547C8F601B}" srcOrd="1" destOrd="0" presId="urn:microsoft.com/office/officeart/2005/8/layout/hierarchy1"/>
    <dgm:cxn modelId="{3380F352-9E6E-1B4D-8279-BB0E478C36E0}" type="presParOf" srcId="{E061299A-3199-7940-972B-D8F1763048C7}" destId="{B7066B62-6C99-6741-B20E-33C95745CCAB}" srcOrd="1" destOrd="0" presId="urn:microsoft.com/office/officeart/2005/8/layout/hierarchy1"/>
    <dgm:cxn modelId="{298E58BD-EE22-D140-B1BF-40A4504DE76C}" type="presParOf" srcId="{A21150B7-3AAC-0442-9A3F-E69FDB0AC629}" destId="{49DD72E4-CCEB-2B45-B699-7730A968B31F}" srcOrd="1" destOrd="0" presId="urn:microsoft.com/office/officeart/2005/8/layout/hierarchy1"/>
    <dgm:cxn modelId="{4F955000-13B3-FF4A-8350-EECDD3F74F3D}" type="presParOf" srcId="{49DD72E4-CCEB-2B45-B699-7730A968B31F}" destId="{2D5C7EFB-3295-2A43-84B1-5D2375D3F0C0}" srcOrd="0" destOrd="0" presId="urn:microsoft.com/office/officeart/2005/8/layout/hierarchy1"/>
    <dgm:cxn modelId="{47CAE0D7-940B-0D4C-B437-986FFED29109}" type="presParOf" srcId="{2D5C7EFB-3295-2A43-84B1-5D2375D3F0C0}" destId="{0AEAC89C-957A-D248-942D-01F6935F9CA7}" srcOrd="0" destOrd="0" presId="urn:microsoft.com/office/officeart/2005/8/layout/hierarchy1"/>
    <dgm:cxn modelId="{A3471BFC-1FB1-344A-A6F5-58E030BD77EA}" type="presParOf" srcId="{2D5C7EFB-3295-2A43-84B1-5D2375D3F0C0}" destId="{D925C1EE-30BE-5B43-A947-49BB402072E9}" srcOrd="1" destOrd="0" presId="urn:microsoft.com/office/officeart/2005/8/layout/hierarchy1"/>
    <dgm:cxn modelId="{F6719B20-0ACE-8046-97C5-0D0840367869}" type="presParOf" srcId="{49DD72E4-CCEB-2B45-B699-7730A968B31F}" destId="{7C5103F8-ED31-F24E-A04B-84B6D6FF70A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BF26B99-4A56-4CB3-8108-FA5476CD5076}"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CF3BF668-E054-4101-9892-9E99E2350B01}">
      <dgm:prSet custT="1"/>
      <dgm:spPr/>
      <dgm:t>
        <a:bodyPr/>
        <a:lstStyle/>
        <a:p>
          <a:r>
            <a:rPr lang="en-US" sz="2400" b="1" dirty="0"/>
            <a:t>Safety and crime prevention: </a:t>
          </a:r>
          <a:r>
            <a:rPr lang="en-GB" sz="2400" dirty="0">
              <a:latin typeface="Arial" panose="020B0604020202020204" pitchFamily="34" charset="0"/>
              <a:cs typeface="Arial" panose="020B0604020202020204" pitchFamily="34" charset="0"/>
            </a:rPr>
            <a:t>Create plans to reduce youth crime and provide other options instead of joining gangs.</a:t>
          </a:r>
          <a:endParaRPr lang="en-US" sz="2400" dirty="0">
            <a:latin typeface="Arial" panose="020B0604020202020204" pitchFamily="34" charset="0"/>
            <a:cs typeface="Arial" panose="020B0604020202020204" pitchFamily="34" charset="0"/>
          </a:endParaRPr>
        </a:p>
      </dgm:t>
    </dgm:pt>
    <dgm:pt modelId="{9BEFB4D2-3588-4853-BB80-F4042FC1B855}" type="parTrans" cxnId="{F0CBDA54-4EFE-4E4C-BED6-FEF916EB8BAA}">
      <dgm:prSet/>
      <dgm:spPr/>
      <dgm:t>
        <a:bodyPr/>
        <a:lstStyle/>
        <a:p>
          <a:endParaRPr lang="en-US"/>
        </a:p>
      </dgm:t>
    </dgm:pt>
    <dgm:pt modelId="{374E9CB1-B04A-43D6-8A0F-290516FE5621}" type="sibTrans" cxnId="{F0CBDA54-4EFE-4E4C-BED6-FEF916EB8BAA}">
      <dgm:prSet/>
      <dgm:spPr/>
      <dgm:t>
        <a:bodyPr/>
        <a:lstStyle/>
        <a:p>
          <a:endParaRPr lang="en-US"/>
        </a:p>
      </dgm:t>
    </dgm:pt>
    <dgm:pt modelId="{E277E9D6-27F1-4ACB-BDCB-D417134C3142}">
      <dgm:prSet custT="1"/>
      <dgm:spPr/>
      <dgm:t>
        <a:bodyPr/>
        <a:lstStyle/>
        <a:p>
          <a:r>
            <a:rPr lang="en-US" sz="2400" b="1" dirty="0"/>
            <a:t>Youth Engagement and Empowerment</a:t>
          </a:r>
          <a:r>
            <a:rPr lang="en-US"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Create programs and youth councils to get young people involved and give them more power</a:t>
          </a:r>
          <a:r>
            <a:rPr lang="en-GB" sz="2400" dirty="0"/>
            <a:t>.</a:t>
          </a:r>
          <a:endParaRPr lang="en-US" sz="2400" dirty="0"/>
        </a:p>
      </dgm:t>
    </dgm:pt>
    <dgm:pt modelId="{33AEECC2-00A1-4693-916A-EFD041A0AB9A}" type="parTrans" cxnId="{90524267-B37E-4325-BB9A-50A6016BEA11}">
      <dgm:prSet/>
      <dgm:spPr/>
      <dgm:t>
        <a:bodyPr/>
        <a:lstStyle/>
        <a:p>
          <a:endParaRPr lang="en-US"/>
        </a:p>
      </dgm:t>
    </dgm:pt>
    <dgm:pt modelId="{9971AB4A-788A-4AB9-BF29-1893A67EB01D}" type="sibTrans" cxnId="{90524267-B37E-4325-BB9A-50A6016BEA11}">
      <dgm:prSet/>
      <dgm:spPr/>
      <dgm:t>
        <a:bodyPr/>
        <a:lstStyle/>
        <a:p>
          <a:endParaRPr lang="en-US"/>
        </a:p>
      </dgm:t>
    </dgm:pt>
    <dgm:pt modelId="{B8C9BA84-AEFA-884A-97A1-1003B7268CA9}">
      <dgm:prSet custT="1"/>
      <dgm:spPr/>
      <dgm:t>
        <a:bodyPr/>
        <a:lstStyle/>
        <a:p>
          <a:r>
            <a:rPr lang="en-GB" sz="2400" b="1" dirty="0">
              <a:latin typeface="Arial" panose="020B0604020202020204" pitchFamily="34" charset="0"/>
              <a:cs typeface="Arial" panose="020B0604020202020204" pitchFamily="34" charset="0"/>
            </a:rPr>
            <a:t>Role Models and Community Leaders</a:t>
          </a:r>
          <a:r>
            <a:rPr lang="en-GB" sz="2400" dirty="0">
              <a:latin typeface="Arial" panose="020B0604020202020204" pitchFamily="34" charset="0"/>
              <a:cs typeface="Arial" panose="020B0604020202020204" pitchFamily="34" charset="0"/>
            </a:rPr>
            <a:t>: Encourage community leaders and role models to speak out against knife crime and promote peace by setting a good example.</a:t>
          </a:r>
          <a:endParaRPr lang="en-US" sz="2400" dirty="0">
            <a:latin typeface="Arial" panose="020B0604020202020204" pitchFamily="34" charset="0"/>
            <a:cs typeface="Arial" panose="020B0604020202020204" pitchFamily="34" charset="0"/>
          </a:endParaRPr>
        </a:p>
      </dgm:t>
    </dgm:pt>
    <dgm:pt modelId="{31236ED2-71E9-0D41-B5FC-7B63270F9BCD}" type="parTrans" cxnId="{46FA44F8-43C2-CE4E-A813-83C3B303E035}">
      <dgm:prSet/>
      <dgm:spPr/>
      <dgm:t>
        <a:bodyPr/>
        <a:lstStyle/>
        <a:p>
          <a:endParaRPr lang="en-GB"/>
        </a:p>
      </dgm:t>
    </dgm:pt>
    <dgm:pt modelId="{46F5778E-F013-224D-85CD-A907FC60CB2C}" type="sibTrans" cxnId="{46FA44F8-43C2-CE4E-A813-83C3B303E035}">
      <dgm:prSet/>
      <dgm:spPr/>
      <dgm:t>
        <a:bodyPr/>
        <a:lstStyle/>
        <a:p>
          <a:endParaRPr lang="en-GB"/>
        </a:p>
      </dgm:t>
    </dgm:pt>
    <dgm:pt modelId="{82EC4CB7-58A7-8442-A397-19B94C6FC775}" type="pres">
      <dgm:prSet presAssocID="{9BF26B99-4A56-4CB3-8108-FA5476CD5076}" presName="linear" presStyleCnt="0">
        <dgm:presLayoutVars>
          <dgm:animLvl val="lvl"/>
          <dgm:resizeHandles val="exact"/>
        </dgm:presLayoutVars>
      </dgm:prSet>
      <dgm:spPr/>
    </dgm:pt>
    <dgm:pt modelId="{EE1F6027-1CA6-854E-84D9-6F4D9667569A}" type="pres">
      <dgm:prSet presAssocID="{CF3BF668-E054-4101-9892-9E99E2350B01}" presName="parentText" presStyleLbl="node1" presStyleIdx="0" presStyleCnt="3" custScaleY="130979">
        <dgm:presLayoutVars>
          <dgm:chMax val="0"/>
          <dgm:bulletEnabled val="1"/>
        </dgm:presLayoutVars>
      </dgm:prSet>
      <dgm:spPr/>
    </dgm:pt>
    <dgm:pt modelId="{55A474E9-ED90-634D-B8CB-E219C02460B9}" type="pres">
      <dgm:prSet presAssocID="{374E9CB1-B04A-43D6-8A0F-290516FE5621}" presName="spacer" presStyleCnt="0"/>
      <dgm:spPr/>
    </dgm:pt>
    <dgm:pt modelId="{1C6ED350-0113-964C-8968-E2B9C0BC255E}" type="pres">
      <dgm:prSet presAssocID="{E277E9D6-27F1-4ACB-BDCB-D417134C3142}" presName="parentText" presStyleLbl="node1" presStyleIdx="1" presStyleCnt="3">
        <dgm:presLayoutVars>
          <dgm:chMax val="0"/>
          <dgm:bulletEnabled val="1"/>
        </dgm:presLayoutVars>
      </dgm:prSet>
      <dgm:spPr/>
    </dgm:pt>
    <dgm:pt modelId="{8E35EC00-8AA4-DA49-A811-2E540805981D}" type="pres">
      <dgm:prSet presAssocID="{9971AB4A-788A-4AB9-BF29-1893A67EB01D}" presName="spacer" presStyleCnt="0"/>
      <dgm:spPr/>
    </dgm:pt>
    <dgm:pt modelId="{C27584C2-FCFD-A845-BE3B-02B30A121D1D}" type="pres">
      <dgm:prSet presAssocID="{B8C9BA84-AEFA-884A-97A1-1003B7268CA9}" presName="parentText" presStyleLbl="node1" presStyleIdx="2" presStyleCnt="3">
        <dgm:presLayoutVars>
          <dgm:chMax val="0"/>
          <dgm:bulletEnabled val="1"/>
        </dgm:presLayoutVars>
      </dgm:prSet>
      <dgm:spPr/>
    </dgm:pt>
  </dgm:ptLst>
  <dgm:cxnLst>
    <dgm:cxn modelId="{F0CBDA54-4EFE-4E4C-BED6-FEF916EB8BAA}" srcId="{9BF26B99-4A56-4CB3-8108-FA5476CD5076}" destId="{CF3BF668-E054-4101-9892-9E99E2350B01}" srcOrd="0" destOrd="0" parTransId="{9BEFB4D2-3588-4853-BB80-F4042FC1B855}" sibTransId="{374E9CB1-B04A-43D6-8A0F-290516FE5621}"/>
    <dgm:cxn modelId="{90524267-B37E-4325-BB9A-50A6016BEA11}" srcId="{9BF26B99-4A56-4CB3-8108-FA5476CD5076}" destId="{E277E9D6-27F1-4ACB-BDCB-D417134C3142}" srcOrd="1" destOrd="0" parTransId="{33AEECC2-00A1-4693-916A-EFD041A0AB9A}" sibTransId="{9971AB4A-788A-4AB9-BF29-1893A67EB01D}"/>
    <dgm:cxn modelId="{7C4D1F74-63E9-6549-8D4D-B87F2F7A819C}" type="presOf" srcId="{B8C9BA84-AEFA-884A-97A1-1003B7268CA9}" destId="{C27584C2-FCFD-A845-BE3B-02B30A121D1D}" srcOrd="0" destOrd="0" presId="urn:microsoft.com/office/officeart/2005/8/layout/vList2"/>
    <dgm:cxn modelId="{E9773991-9675-6C47-AFA9-FCB9BB8A2B18}" type="presOf" srcId="{CF3BF668-E054-4101-9892-9E99E2350B01}" destId="{EE1F6027-1CA6-854E-84D9-6F4D9667569A}" srcOrd="0" destOrd="0" presId="urn:microsoft.com/office/officeart/2005/8/layout/vList2"/>
    <dgm:cxn modelId="{391D4498-0294-4545-A96C-9D18E8416CE8}" type="presOf" srcId="{E277E9D6-27F1-4ACB-BDCB-D417134C3142}" destId="{1C6ED350-0113-964C-8968-E2B9C0BC255E}" srcOrd="0" destOrd="0" presId="urn:microsoft.com/office/officeart/2005/8/layout/vList2"/>
    <dgm:cxn modelId="{C99178E4-4227-2A46-B1FF-6BA43DF448FE}" type="presOf" srcId="{9BF26B99-4A56-4CB3-8108-FA5476CD5076}" destId="{82EC4CB7-58A7-8442-A397-19B94C6FC775}" srcOrd="0" destOrd="0" presId="urn:microsoft.com/office/officeart/2005/8/layout/vList2"/>
    <dgm:cxn modelId="{46FA44F8-43C2-CE4E-A813-83C3B303E035}" srcId="{9BF26B99-4A56-4CB3-8108-FA5476CD5076}" destId="{B8C9BA84-AEFA-884A-97A1-1003B7268CA9}" srcOrd="2" destOrd="0" parTransId="{31236ED2-71E9-0D41-B5FC-7B63270F9BCD}" sibTransId="{46F5778E-F013-224D-85CD-A907FC60CB2C}"/>
    <dgm:cxn modelId="{E93EAAD4-4FEE-1E45-8AE6-56F4905E50DF}" type="presParOf" srcId="{82EC4CB7-58A7-8442-A397-19B94C6FC775}" destId="{EE1F6027-1CA6-854E-84D9-6F4D9667569A}" srcOrd="0" destOrd="0" presId="urn:microsoft.com/office/officeart/2005/8/layout/vList2"/>
    <dgm:cxn modelId="{0FC2E8D1-B82A-FE49-B696-9B545267AC29}" type="presParOf" srcId="{82EC4CB7-58A7-8442-A397-19B94C6FC775}" destId="{55A474E9-ED90-634D-B8CB-E219C02460B9}" srcOrd="1" destOrd="0" presId="urn:microsoft.com/office/officeart/2005/8/layout/vList2"/>
    <dgm:cxn modelId="{9C683CCA-94C4-5A49-AFBF-167C93997FD4}" type="presParOf" srcId="{82EC4CB7-58A7-8442-A397-19B94C6FC775}" destId="{1C6ED350-0113-964C-8968-E2B9C0BC255E}" srcOrd="2" destOrd="0" presId="urn:microsoft.com/office/officeart/2005/8/layout/vList2"/>
    <dgm:cxn modelId="{6408E9C3-537F-AF4F-82FF-9FCD4604C893}" type="presParOf" srcId="{82EC4CB7-58A7-8442-A397-19B94C6FC775}" destId="{8E35EC00-8AA4-DA49-A811-2E540805981D}" srcOrd="3" destOrd="0" presId="urn:microsoft.com/office/officeart/2005/8/layout/vList2"/>
    <dgm:cxn modelId="{47F68EFD-4908-1244-A103-CA2FDA9040C3}" type="presParOf" srcId="{82EC4CB7-58A7-8442-A397-19B94C6FC775}" destId="{C27584C2-FCFD-A845-BE3B-02B30A121D1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2733D-D677-4F3D-8A32-4C33FEECAD5D}">
      <dsp:nvSpPr>
        <dsp:cNvPr id="0" name=""/>
        <dsp:cNvSpPr/>
      </dsp:nvSpPr>
      <dsp:spPr>
        <a:xfrm>
          <a:off x="0" y="6301"/>
          <a:ext cx="10708341" cy="153260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791F94-63D9-47E2-91E2-A73B6706C946}">
      <dsp:nvSpPr>
        <dsp:cNvPr id="0" name=""/>
        <dsp:cNvSpPr/>
      </dsp:nvSpPr>
      <dsp:spPr>
        <a:xfrm>
          <a:off x="463613" y="351137"/>
          <a:ext cx="842933" cy="8429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3A3890-10DE-4523-ACDD-B2DBF4CCA7D4}">
      <dsp:nvSpPr>
        <dsp:cNvPr id="0" name=""/>
        <dsp:cNvSpPr/>
      </dsp:nvSpPr>
      <dsp:spPr>
        <a:xfrm>
          <a:off x="1770161" y="6301"/>
          <a:ext cx="8302271" cy="152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77" tIns="160877" rIns="160877" bIns="160877" numCol="1" spcCol="1270" anchor="ctr" anchorCtr="0">
          <a:noAutofit/>
        </a:bodyPr>
        <a:lstStyle/>
        <a:p>
          <a:pPr marL="0" lvl="0" indent="0" algn="l" defTabSz="1066800">
            <a:lnSpc>
              <a:spcPct val="90000"/>
            </a:lnSpc>
            <a:spcBef>
              <a:spcPct val="0"/>
            </a:spcBef>
            <a:spcAft>
              <a:spcPct val="35000"/>
            </a:spcAft>
            <a:buNone/>
          </a:pPr>
          <a:endParaRPr lang="en-GB" sz="2400" b="1" kern="1200" dirty="0">
            <a:latin typeface="Arial" panose="020B0604020202020204" pitchFamily="34" charset="0"/>
            <a:cs typeface="Arial" panose="020B0604020202020204" pitchFamily="34" charset="0"/>
          </a:endParaRPr>
        </a:p>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Housing: </a:t>
          </a:r>
          <a:r>
            <a:rPr lang="en-GB" sz="2400" kern="1200" dirty="0"/>
            <a:t>This issue is urgent because the demand for affordable housing has become critical, as many people can no longer afford it. This disparity leads to overcrowding and homelessness. </a:t>
          </a:r>
          <a:r>
            <a:rPr lang="en-GB" sz="2400" b="0" i="0" kern="1200" dirty="0"/>
            <a:t>(Council, 2021.)</a:t>
          </a:r>
          <a:br>
            <a:rPr lang="en-GB" sz="2400" kern="1200" dirty="0">
              <a:latin typeface="Arial" panose="020B0604020202020204" pitchFamily="34" charset="0"/>
              <a:cs typeface="Arial" panose="020B0604020202020204" pitchFamily="34" charset="0"/>
            </a:rPr>
          </a:br>
          <a:endParaRPr lang="en-US" sz="2400" kern="1200" dirty="0">
            <a:latin typeface="Arial" panose="020B0604020202020204" pitchFamily="34" charset="0"/>
            <a:cs typeface="Arial" panose="020B0604020202020204" pitchFamily="34" charset="0"/>
          </a:endParaRPr>
        </a:p>
      </dsp:txBody>
      <dsp:txXfrm>
        <a:off x="1770161" y="6301"/>
        <a:ext cx="8302271" cy="1520102"/>
      </dsp:txXfrm>
    </dsp:sp>
    <dsp:sp modelId="{51A267E5-A2E2-4E0E-BF65-3AC2C42CA8B8}">
      <dsp:nvSpPr>
        <dsp:cNvPr id="0" name=""/>
        <dsp:cNvSpPr/>
      </dsp:nvSpPr>
      <dsp:spPr>
        <a:xfrm>
          <a:off x="0" y="1853681"/>
          <a:ext cx="10708341" cy="153260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5B1E6D-F3F2-4169-B8B8-867063C168D5}">
      <dsp:nvSpPr>
        <dsp:cNvPr id="0" name=""/>
        <dsp:cNvSpPr/>
      </dsp:nvSpPr>
      <dsp:spPr>
        <a:xfrm>
          <a:off x="463613" y="2141627"/>
          <a:ext cx="842933" cy="8429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382E9D-70E8-4720-A154-8DE2DDA23375}">
      <dsp:nvSpPr>
        <dsp:cNvPr id="0" name=""/>
        <dsp:cNvSpPr/>
      </dsp:nvSpPr>
      <dsp:spPr>
        <a:xfrm>
          <a:off x="1756669" y="1926250"/>
          <a:ext cx="8254533" cy="1597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77" tIns="160877" rIns="160877" bIns="160877" numCol="1" spcCol="1270" anchor="ctr" anchorCtr="0">
          <a:noAutofi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Education and youth services: </a:t>
          </a:r>
          <a:r>
            <a:rPr lang="en-GB" sz="2400" kern="1200" dirty="0"/>
            <a:t>Present challenges as well. Despite efforts to improve educational outcomes, many schools face resource limitations, and some students lack adequate support  </a:t>
          </a:r>
          <a:r>
            <a:rPr lang="en-GB" sz="2000" b="0" i="0" kern="1200" dirty="0"/>
            <a:t>(Trust for London, 2021)</a:t>
          </a:r>
          <a:br>
            <a:rPr lang="en-GB" sz="2000" kern="1200" dirty="0">
              <a:latin typeface="Arial" panose="020B0604020202020204" pitchFamily="34" charset="0"/>
              <a:cs typeface="Arial" panose="020B0604020202020204" pitchFamily="34" charset="0"/>
            </a:rPr>
          </a:br>
          <a:endParaRPr lang="en-US" sz="2000" kern="1200" dirty="0">
            <a:latin typeface="Arial" panose="020B0604020202020204" pitchFamily="34" charset="0"/>
            <a:cs typeface="Arial" panose="020B0604020202020204" pitchFamily="34" charset="0"/>
          </a:endParaRPr>
        </a:p>
      </dsp:txBody>
      <dsp:txXfrm>
        <a:off x="1756669" y="1926250"/>
        <a:ext cx="8254533" cy="1597338"/>
      </dsp:txXfrm>
    </dsp:sp>
    <dsp:sp modelId="{6B6D8663-40EA-4421-BF65-4860A818F894}">
      <dsp:nvSpPr>
        <dsp:cNvPr id="0" name=""/>
        <dsp:cNvSpPr/>
      </dsp:nvSpPr>
      <dsp:spPr>
        <a:xfrm>
          <a:off x="0" y="3574775"/>
          <a:ext cx="10708341" cy="153260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37BD04-E3A7-44EC-B72E-78589095F28E}">
      <dsp:nvSpPr>
        <dsp:cNvPr id="0" name=""/>
        <dsp:cNvSpPr/>
      </dsp:nvSpPr>
      <dsp:spPr>
        <a:xfrm>
          <a:off x="463613" y="3919612"/>
          <a:ext cx="842933" cy="8429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65AB83-DD11-4B30-B54F-A7F8C227B89B}">
      <dsp:nvSpPr>
        <dsp:cNvPr id="0" name=""/>
        <dsp:cNvSpPr/>
      </dsp:nvSpPr>
      <dsp:spPr>
        <a:xfrm>
          <a:off x="1795400" y="3593581"/>
          <a:ext cx="8302271" cy="152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77" tIns="160877" rIns="160877" bIns="160877"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Health and Well-being: </a:t>
          </a:r>
          <a:r>
            <a:rPr lang="en-GB" sz="2400" kern="1200" dirty="0">
              <a:latin typeface="Arial" panose="020B0604020202020204" pitchFamily="34" charset="0"/>
              <a:cs typeface="Arial" panose="020B0604020202020204" pitchFamily="34" charset="0"/>
            </a:rPr>
            <a:t>Newham experiences above-average rates of specific health conditions, including mental health challenges. Access to healthcare services can sometimes be restricted</a:t>
          </a:r>
          <a:r>
            <a:rPr lang="en-GB" sz="2100" kern="1200" dirty="0"/>
            <a:t>. </a:t>
          </a:r>
          <a:endParaRPr lang="en-US" sz="1400" kern="1200" dirty="0"/>
        </a:p>
      </dsp:txBody>
      <dsp:txXfrm>
        <a:off x="1795400" y="3593581"/>
        <a:ext cx="8302271" cy="1520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39EFFA-A7E0-9447-946F-B510CBC39C17}">
      <dsp:nvSpPr>
        <dsp:cNvPr id="0" name=""/>
        <dsp:cNvSpPr/>
      </dsp:nvSpPr>
      <dsp:spPr>
        <a:xfrm>
          <a:off x="2899779" y="686484"/>
          <a:ext cx="530464" cy="91440"/>
        </a:xfrm>
        <a:custGeom>
          <a:avLst/>
          <a:gdLst/>
          <a:ahLst/>
          <a:cxnLst/>
          <a:rect l="0" t="0" r="0" b="0"/>
          <a:pathLst>
            <a:path>
              <a:moveTo>
                <a:pt x="0" y="45720"/>
              </a:moveTo>
              <a:lnTo>
                <a:pt x="530464"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729398"/>
        <a:ext cx="28053" cy="5610"/>
      </dsp:txXfrm>
    </dsp:sp>
    <dsp:sp modelId="{2B754F70-DAAE-A946-83E5-326B1F46BB82}">
      <dsp:nvSpPr>
        <dsp:cNvPr id="0" name=""/>
        <dsp:cNvSpPr/>
      </dsp:nvSpPr>
      <dsp:spPr>
        <a:xfrm>
          <a:off x="462167" y="380"/>
          <a:ext cx="2439412" cy="146364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933450">
            <a:lnSpc>
              <a:spcPct val="90000"/>
            </a:lnSpc>
            <a:spcBef>
              <a:spcPct val="0"/>
            </a:spcBef>
            <a:spcAft>
              <a:spcPct val="35000"/>
            </a:spcAft>
            <a:buNone/>
          </a:pPr>
          <a:r>
            <a:rPr lang="en-GB" sz="2100" b="1" i="0" kern="1200" dirty="0"/>
            <a:t>Newham Co-Production Forum </a:t>
          </a:r>
          <a:endParaRPr lang="en-US" sz="2100" kern="1200" dirty="0"/>
        </a:p>
      </dsp:txBody>
      <dsp:txXfrm>
        <a:off x="462167" y="380"/>
        <a:ext cx="2439412" cy="1463647"/>
      </dsp:txXfrm>
    </dsp:sp>
    <dsp:sp modelId="{E99DF609-967C-9646-8DC4-F6C3D0827C75}">
      <dsp:nvSpPr>
        <dsp:cNvPr id="0" name=""/>
        <dsp:cNvSpPr/>
      </dsp:nvSpPr>
      <dsp:spPr>
        <a:xfrm>
          <a:off x="1681873" y="1462227"/>
          <a:ext cx="3000476" cy="530464"/>
        </a:xfrm>
        <a:custGeom>
          <a:avLst/>
          <a:gdLst/>
          <a:ahLst/>
          <a:cxnLst/>
          <a:rect l="0" t="0" r="0" b="0"/>
          <a:pathLst>
            <a:path>
              <a:moveTo>
                <a:pt x="3000476" y="0"/>
              </a:moveTo>
              <a:lnTo>
                <a:pt x="3000476" y="282332"/>
              </a:lnTo>
              <a:lnTo>
                <a:pt x="0" y="282332"/>
              </a:lnTo>
              <a:lnTo>
                <a:pt x="0" y="530464"/>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5799" y="1724654"/>
        <a:ext cx="152624" cy="5610"/>
      </dsp:txXfrm>
    </dsp:sp>
    <dsp:sp modelId="{8BB476B8-94FF-A94F-8FB7-3E3310A6B898}">
      <dsp:nvSpPr>
        <dsp:cNvPr id="0" name=""/>
        <dsp:cNvSpPr/>
      </dsp:nvSpPr>
      <dsp:spPr>
        <a:xfrm>
          <a:off x="3462644" y="380"/>
          <a:ext cx="2439412" cy="146364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933450">
            <a:lnSpc>
              <a:spcPct val="90000"/>
            </a:lnSpc>
            <a:spcBef>
              <a:spcPct val="0"/>
            </a:spcBef>
            <a:spcAft>
              <a:spcPct val="35000"/>
            </a:spcAft>
            <a:buNone/>
          </a:pPr>
          <a:r>
            <a:rPr lang="en-GB" sz="2100" b="1" kern="1200" dirty="0"/>
            <a:t>Bringing community together </a:t>
          </a:r>
          <a:endParaRPr lang="en-US" sz="2100" kern="1200" dirty="0"/>
        </a:p>
      </dsp:txBody>
      <dsp:txXfrm>
        <a:off x="3462644" y="380"/>
        <a:ext cx="2439412" cy="1463647"/>
      </dsp:txXfrm>
    </dsp:sp>
    <dsp:sp modelId="{C90976F4-5509-B743-906A-DBB08A8FE8DE}">
      <dsp:nvSpPr>
        <dsp:cNvPr id="0" name=""/>
        <dsp:cNvSpPr/>
      </dsp:nvSpPr>
      <dsp:spPr>
        <a:xfrm>
          <a:off x="2899779" y="2711195"/>
          <a:ext cx="530464" cy="91440"/>
        </a:xfrm>
        <a:custGeom>
          <a:avLst/>
          <a:gdLst/>
          <a:ahLst/>
          <a:cxnLst/>
          <a:rect l="0" t="0" r="0" b="0"/>
          <a:pathLst>
            <a:path>
              <a:moveTo>
                <a:pt x="0" y="45720"/>
              </a:moveTo>
              <a:lnTo>
                <a:pt x="530464"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2754110"/>
        <a:ext cx="28053" cy="5610"/>
      </dsp:txXfrm>
    </dsp:sp>
    <dsp:sp modelId="{DA1D0085-CC1A-A640-8931-4C51BD87B8B7}">
      <dsp:nvSpPr>
        <dsp:cNvPr id="0" name=""/>
        <dsp:cNvSpPr/>
      </dsp:nvSpPr>
      <dsp:spPr>
        <a:xfrm>
          <a:off x="462167" y="2025092"/>
          <a:ext cx="2439412" cy="146364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933450">
            <a:lnSpc>
              <a:spcPct val="90000"/>
            </a:lnSpc>
            <a:spcBef>
              <a:spcPct val="0"/>
            </a:spcBef>
            <a:spcAft>
              <a:spcPct val="35000"/>
            </a:spcAft>
            <a:buNone/>
          </a:pPr>
          <a:r>
            <a:rPr lang="en-GB" sz="2100" b="1" i="0" kern="1200" dirty="0"/>
            <a:t>Advisory Group </a:t>
          </a:r>
          <a:endParaRPr lang="en-US" sz="2100" kern="1200" dirty="0"/>
        </a:p>
      </dsp:txBody>
      <dsp:txXfrm>
        <a:off x="462167" y="2025092"/>
        <a:ext cx="2439412" cy="1463647"/>
      </dsp:txXfrm>
    </dsp:sp>
    <dsp:sp modelId="{EDC55B82-BFF5-1A4C-B8E7-F5511EC98020}">
      <dsp:nvSpPr>
        <dsp:cNvPr id="0" name=""/>
        <dsp:cNvSpPr/>
      </dsp:nvSpPr>
      <dsp:spPr>
        <a:xfrm>
          <a:off x="1681873" y="3486939"/>
          <a:ext cx="3000476" cy="530464"/>
        </a:xfrm>
        <a:custGeom>
          <a:avLst/>
          <a:gdLst/>
          <a:ahLst/>
          <a:cxnLst/>
          <a:rect l="0" t="0" r="0" b="0"/>
          <a:pathLst>
            <a:path>
              <a:moveTo>
                <a:pt x="3000476" y="0"/>
              </a:moveTo>
              <a:lnTo>
                <a:pt x="3000476" y="282332"/>
              </a:lnTo>
              <a:lnTo>
                <a:pt x="0" y="282332"/>
              </a:lnTo>
              <a:lnTo>
                <a:pt x="0" y="530464"/>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5799" y="3749366"/>
        <a:ext cx="152624" cy="5610"/>
      </dsp:txXfrm>
    </dsp:sp>
    <dsp:sp modelId="{76C7D686-3E39-FB43-932A-19A371042E1D}">
      <dsp:nvSpPr>
        <dsp:cNvPr id="0" name=""/>
        <dsp:cNvSpPr/>
      </dsp:nvSpPr>
      <dsp:spPr>
        <a:xfrm>
          <a:off x="3462644" y="2025092"/>
          <a:ext cx="2439412" cy="146364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933450">
            <a:lnSpc>
              <a:spcPct val="90000"/>
            </a:lnSpc>
            <a:spcBef>
              <a:spcPct val="0"/>
            </a:spcBef>
            <a:spcAft>
              <a:spcPct val="35000"/>
            </a:spcAft>
            <a:buNone/>
          </a:pPr>
          <a:r>
            <a:rPr lang="en-GB" sz="2100" b="1" i="0" kern="1200" dirty="0"/>
            <a:t>Helping Citizens' Assembly in different levers</a:t>
          </a:r>
          <a:endParaRPr lang="en-US" sz="2100" kern="1200" dirty="0"/>
        </a:p>
      </dsp:txBody>
      <dsp:txXfrm>
        <a:off x="3462644" y="2025092"/>
        <a:ext cx="2439412" cy="1463647"/>
      </dsp:txXfrm>
    </dsp:sp>
    <dsp:sp modelId="{3E80EB1B-7B2D-7141-BA3B-EDDD1604A8E7}">
      <dsp:nvSpPr>
        <dsp:cNvPr id="0" name=""/>
        <dsp:cNvSpPr/>
      </dsp:nvSpPr>
      <dsp:spPr>
        <a:xfrm>
          <a:off x="2899779" y="4735907"/>
          <a:ext cx="530464" cy="91440"/>
        </a:xfrm>
        <a:custGeom>
          <a:avLst/>
          <a:gdLst/>
          <a:ahLst/>
          <a:cxnLst/>
          <a:rect l="0" t="0" r="0" b="0"/>
          <a:pathLst>
            <a:path>
              <a:moveTo>
                <a:pt x="0" y="45720"/>
              </a:moveTo>
              <a:lnTo>
                <a:pt x="530464"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4778822"/>
        <a:ext cx="28053" cy="5610"/>
      </dsp:txXfrm>
    </dsp:sp>
    <dsp:sp modelId="{71F322A5-D32D-D042-861B-ADDD06BDFFE7}">
      <dsp:nvSpPr>
        <dsp:cNvPr id="0" name=""/>
        <dsp:cNvSpPr/>
      </dsp:nvSpPr>
      <dsp:spPr>
        <a:xfrm>
          <a:off x="462167" y="4049804"/>
          <a:ext cx="2439412" cy="146364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933450">
            <a:lnSpc>
              <a:spcPct val="90000"/>
            </a:lnSpc>
            <a:spcBef>
              <a:spcPct val="0"/>
            </a:spcBef>
            <a:spcAft>
              <a:spcPct val="35000"/>
            </a:spcAft>
            <a:buNone/>
          </a:pPr>
          <a:r>
            <a:rPr lang="en-GB" sz="2100" b="1" i="0" kern="1200" dirty="0"/>
            <a:t>Tenants and Residents Associations</a:t>
          </a:r>
          <a:endParaRPr lang="en-US" sz="2100" kern="1200" dirty="0"/>
        </a:p>
      </dsp:txBody>
      <dsp:txXfrm>
        <a:off x="462167" y="4049804"/>
        <a:ext cx="2439412" cy="1463647"/>
      </dsp:txXfrm>
    </dsp:sp>
    <dsp:sp modelId="{341B67AC-F133-794D-B2E0-026C6C051E15}">
      <dsp:nvSpPr>
        <dsp:cNvPr id="0" name=""/>
        <dsp:cNvSpPr/>
      </dsp:nvSpPr>
      <dsp:spPr>
        <a:xfrm>
          <a:off x="3462644" y="4049804"/>
          <a:ext cx="2439412" cy="146364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933450">
            <a:lnSpc>
              <a:spcPct val="90000"/>
            </a:lnSpc>
            <a:spcBef>
              <a:spcPct val="0"/>
            </a:spcBef>
            <a:spcAft>
              <a:spcPct val="35000"/>
            </a:spcAft>
            <a:buNone/>
          </a:pPr>
          <a:r>
            <a:rPr lang="en-GB" sz="2100" b="1" i="0" kern="1200" dirty="0"/>
            <a:t>groups of residents who help to improve </a:t>
          </a:r>
          <a:r>
            <a:rPr lang="en-GB" sz="2100" b="1" i="0" kern="1200" dirty="0" err="1"/>
            <a:t>newham</a:t>
          </a:r>
          <a:r>
            <a:rPr lang="en-GB" sz="2100" b="1" i="0" kern="1200" dirty="0"/>
            <a:t> area </a:t>
          </a:r>
          <a:endParaRPr lang="en-US" sz="2100" kern="1200" dirty="0"/>
        </a:p>
      </dsp:txBody>
      <dsp:txXfrm>
        <a:off x="3462644" y="4049804"/>
        <a:ext cx="2439412" cy="14636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18AF1-E3F4-184A-A675-68EC41A89588}">
      <dsp:nvSpPr>
        <dsp:cNvPr id="0" name=""/>
        <dsp:cNvSpPr/>
      </dsp:nvSpPr>
      <dsp:spPr>
        <a:xfrm>
          <a:off x="5826" y="739588"/>
          <a:ext cx="3499938" cy="307808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Empowerment</a:t>
          </a:r>
          <a:r>
            <a:rPr lang="en-GB" sz="2400" b="1" kern="1200" dirty="0"/>
            <a:t>: </a:t>
          </a:r>
          <a:r>
            <a:rPr lang="en-GB" sz="2400" kern="1200" dirty="0"/>
            <a:t>It's important to provide young people with the tools, resources, and opportunities they need to help make decisions.</a:t>
          </a:r>
          <a:endParaRPr lang="en-GB" sz="2400" b="1" kern="1200" dirty="0"/>
        </a:p>
        <a:p>
          <a:pPr marL="0" lvl="0" indent="0" algn="ctr" defTabSz="1066800">
            <a:lnSpc>
              <a:spcPct val="90000"/>
            </a:lnSpc>
            <a:spcBef>
              <a:spcPct val="0"/>
            </a:spcBef>
            <a:spcAft>
              <a:spcPct val="35000"/>
            </a:spcAft>
            <a:buNone/>
          </a:pPr>
          <a:r>
            <a:rPr lang="en-GB" sz="2400" b="1" kern="1200" dirty="0"/>
            <a:t> </a:t>
          </a:r>
          <a:endParaRPr lang="en-US" sz="2400" kern="1200" dirty="0"/>
        </a:p>
      </dsp:txBody>
      <dsp:txXfrm>
        <a:off x="5826" y="739588"/>
        <a:ext cx="3499938" cy="3078088"/>
      </dsp:txXfrm>
    </dsp:sp>
    <dsp:sp modelId="{92C015E2-2A3B-6749-8B4C-0A2C4ED8CBDB}">
      <dsp:nvSpPr>
        <dsp:cNvPr id="0" name=""/>
        <dsp:cNvSpPr/>
      </dsp:nvSpPr>
      <dsp:spPr>
        <a:xfrm>
          <a:off x="3839727" y="818978"/>
          <a:ext cx="3324740" cy="2919309"/>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Participation:</a:t>
          </a:r>
          <a:r>
            <a:rPr lang="en-GB" sz="2400" b="1" kern="1200" dirty="0"/>
            <a:t> </a:t>
          </a:r>
          <a:r>
            <a:rPr lang="en-GB" sz="2400" kern="1200" dirty="0"/>
            <a:t>Successful community development relies on everyone, especially young people, actively participating.</a:t>
          </a:r>
          <a:endParaRPr lang="en-US" sz="2400" kern="1200" dirty="0"/>
        </a:p>
      </dsp:txBody>
      <dsp:txXfrm>
        <a:off x="3839727" y="818978"/>
        <a:ext cx="3324740" cy="2919309"/>
      </dsp:txXfrm>
    </dsp:sp>
    <dsp:sp modelId="{CBC8A34C-7DB7-E343-B334-FED55C9894D1}">
      <dsp:nvSpPr>
        <dsp:cNvPr id="0" name=""/>
        <dsp:cNvSpPr/>
      </dsp:nvSpPr>
      <dsp:spPr>
        <a:xfrm>
          <a:off x="7498432" y="739588"/>
          <a:ext cx="3933155" cy="307808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dirty="0">
              <a:latin typeface="Arial" panose="020B0604020202020204" pitchFamily="34" charset="0"/>
              <a:cs typeface="Arial" panose="020B0604020202020204" pitchFamily="34" charset="0"/>
            </a:rPr>
            <a:t>Inclusivity</a:t>
          </a:r>
          <a:r>
            <a:rPr lang="en-GB" sz="2900" b="1" kern="1200" dirty="0"/>
            <a:t>: </a:t>
          </a:r>
          <a:r>
            <a:rPr lang="en-GB" sz="2900" kern="1200" dirty="0"/>
            <a:t>It's important to make sure everyone, no matter their age, gender, background, or income level, feels included in the community.</a:t>
          </a:r>
          <a:endParaRPr lang="en-US" sz="2900" kern="1200" dirty="0"/>
        </a:p>
      </dsp:txBody>
      <dsp:txXfrm>
        <a:off x="7498432" y="739588"/>
        <a:ext cx="3933155" cy="30780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FFBE66-FBAE-2A45-BB51-24DF7BF06FD3}">
      <dsp:nvSpPr>
        <dsp:cNvPr id="0" name=""/>
        <dsp:cNvSpPr/>
      </dsp:nvSpPr>
      <dsp:spPr>
        <a:xfrm>
          <a:off x="553311" y="391778"/>
          <a:ext cx="4769703" cy="4769703"/>
        </a:xfrm>
        <a:prstGeom prst="pie">
          <a:avLst>
            <a:gd name="adj1" fmla="val 16200000"/>
            <a:gd name="adj2" fmla="val 198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0" i="0" kern="1200" dirty="0"/>
            <a:t>Children (Leaving Care) Act 2000</a:t>
          </a:r>
          <a:endParaRPr lang="en-US" sz="1800" kern="1200" dirty="0"/>
        </a:p>
      </dsp:txBody>
      <dsp:txXfrm>
        <a:off x="3051728" y="1001051"/>
        <a:ext cx="1249208" cy="965297"/>
      </dsp:txXfrm>
    </dsp:sp>
    <dsp:sp modelId="{215D30C2-D9B5-314E-BC57-8F6CADDD529A}">
      <dsp:nvSpPr>
        <dsp:cNvPr id="0" name=""/>
        <dsp:cNvSpPr/>
      </dsp:nvSpPr>
      <dsp:spPr>
        <a:xfrm>
          <a:off x="634276" y="436257"/>
          <a:ext cx="4769703" cy="4769703"/>
        </a:xfrm>
        <a:prstGeom prst="pie">
          <a:avLst>
            <a:gd name="adj1" fmla="val 19800000"/>
            <a:gd name="adj2" fmla="val 18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0" i="0" kern="1200" dirty="0"/>
            <a:t>Children and Young Persons Act 2008</a:t>
          </a:r>
          <a:endParaRPr lang="en-US" sz="1800" kern="1200" dirty="0"/>
        </a:p>
      </dsp:txBody>
      <dsp:txXfrm>
        <a:off x="3870861" y="2366851"/>
        <a:ext cx="1305990" cy="936906"/>
      </dsp:txXfrm>
    </dsp:sp>
    <dsp:sp modelId="{9E454A69-EB92-AF47-99C2-4D5223DA4496}">
      <dsp:nvSpPr>
        <dsp:cNvPr id="0" name=""/>
        <dsp:cNvSpPr/>
      </dsp:nvSpPr>
      <dsp:spPr>
        <a:xfrm>
          <a:off x="551785" y="502533"/>
          <a:ext cx="4769703" cy="4769703"/>
        </a:xfrm>
        <a:prstGeom prst="pie">
          <a:avLst>
            <a:gd name="adj1" fmla="val 1800000"/>
            <a:gd name="adj2" fmla="val 54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0" i="0" kern="1200" dirty="0"/>
            <a:t>Education and Inspections Act 2006</a:t>
          </a:r>
          <a:endParaRPr lang="en-US" sz="1800" kern="1200" dirty="0"/>
        </a:p>
      </dsp:txBody>
      <dsp:txXfrm>
        <a:off x="3050201" y="3726058"/>
        <a:ext cx="1249208" cy="965297"/>
      </dsp:txXfrm>
    </dsp:sp>
    <dsp:sp modelId="{C483DB0F-9174-C341-8FC3-33EFAE7A04C5}">
      <dsp:nvSpPr>
        <dsp:cNvPr id="0" name=""/>
        <dsp:cNvSpPr/>
      </dsp:nvSpPr>
      <dsp:spPr>
        <a:xfrm>
          <a:off x="463929" y="534490"/>
          <a:ext cx="4769703" cy="4769703"/>
        </a:xfrm>
        <a:prstGeom prst="pie">
          <a:avLst>
            <a:gd name="adj1" fmla="val 5400000"/>
            <a:gd name="adj2" fmla="val 90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i="0" kern="1200" dirty="0"/>
            <a:t>Children Act 1989</a:t>
          </a:r>
          <a:endParaRPr lang="en-US" sz="1800" kern="1200" dirty="0"/>
        </a:p>
      </dsp:txBody>
      <dsp:txXfrm>
        <a:off x="1486009" y="3758015"/>
        <a:ext cx="1249208" cy="965297"/>
      </dsp:txXfrm>
    </dsp:sp>
    <dsp:sp modelId="{9C49FB1D-9109-CE43-AABF-CD88353636CA}">
      <dsp:nvSpPr>
        <dsp:cNvPr id="0" name=""/>
        <dsp:cNvSpPr/>
      </dsp:nvSpPr>
      <dsp:spPr>
        <a:xfrm>
          <a:off x="407147" y="436257"/>
          <a:ext cx="4769703" cy="4769703"/>
        </a:xfrm>
        <a:prstGeom prst="pie">
          <a:avLst>
            <a:gd name="adj1" fmla="val 9000000"/>
            <a:gd name="adj2" fmla="val 126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0" i="0" kern="1200" dirty="0"/>
            <a:t>Equality Act 2010 </a:t>
          </a:r>
          <a:endParaRPr lang="en-US" sz="1800" kern="1200" dirty="0"/>
        </a:p>
      </dsp:txBody>
      <dsp:txXfrm>
        <a:off x="634276" y="2366851"/>
        <a:ext cx="1305990" cy="936906"/>
      </dsp:txXfrm>
    </dsp:sp>
    <dsp:sp modelId="{26594C64-AF6F-874C-B356-AAA9E8FD7344}">
      <dsp:nvSpPr>
        <dsp:cNvPr id="0" name=""/>
        <dsp:cNvSpPr/>
      </dsp:nvSpPr>
      <dsp:spPr>
        <a:xfrm>
          <a:off x="463929" y="338024"/>
          <a:ext cx="4769703" cy="4769703"/>
        </a:xfrm>
        <a:prstGeom prst="pie">
          <a:avLst>
            <a:gd name="adj1" fmla="val 12600000"/>
            <a:gd name="adj2" fmla="val 162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Human Right act 1998</a:t>
          </a:r>
        </a:p>
      </dsp:txBody>
      <dsp:txXfrm>
        <a:off x="1486009" y="947297"/>
        <a:ext cx="1249208" cy="965297"/>
      </dsp:txXfrm>
    </dsp:sp>
    <dsp:sp modelId="{C98756CC-40C3-EB44-8660-2B5D1A651A06}">
      <dsp:nvSpPr>
        <dsp:cNvPr id="0" name=""/>
        <dsp:cNvSpPr/>
      </dsp:nvSpPr>
      <dsp:spPr>
        <a:xfrm>
          <a:off x="257870" y="96511"/>
          <a:ext cx="5360238" cy="5360238"/>
        </a:xfrm>
        <a:prstGeom prst="circularArrow">
          <a:avLst>
            <a:gd name="adj1" fmla="val 5085"/>
            <a:gd name="adj2" fmla="val 327528"/>
            <a:gd name="adj3" fmla="val 19472472"/>
            <a:gd name="adj4" fmla="val 16200251"/>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BFAFD3-BAA9-7F46-A55D-24E7D9C830F3}">
      <dsp:nvSpPr>
        <dsp:cNvPr id="0" name=""/>
        <dsp:cNvSpPr/>
      </dsp:nvSpPr>
      <dsp:spPr>
        <a:xfrm>
          <a:off x="338834" y="140990"/>
          <a:ext cx="5360238" cy="5360238"/>
        </a:xfrm>
        <a:prstGeom prst="circularArrow">
          <a:avLst>
            <a:gd name="adj1" fmla="val 5085"/>
            <a:gd name="adj2" fmla="val 327528"/>
            <a:gd name="adj3" fmla="val 1472472"/>
            <a:gd name="adj4" fmla="val 19800000"/>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779926-E6D3-5348-AF7D-AC8D02DAE048}">
      <dsp:nvSpPr>
        <dsp:cNvPr id="0" name=""/>
        <dsp:cNvSpPr/>
      </dsp:nvSpPr>
      <dsp:spPr>
        <a:xfrm>
          <a:off x="256343" y="207266"/>
          <a:ext cx="5360238" cy="5360238"/>
        </a:xfrm>
        <a:prstGeom prst="circularArrow">
          <a:avLst>
            <a:gd name="adj1" fmla="val 5085"/>
            <a:gd name="adj2" fmla="val 327528"/>
            <a:gd name="adj3" fmla="val 5072221"/>
            <a:gd name="adj4" fmla="val 1800000"/>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BC76832-3744-2247-8A18-1DF89E7A7E16}">
      <dsp:nvSpPr>
        <dsp:cNvPr id="0" name=""/>
        <dsp:cNvSpPr/>
      </dsp:nvSpPr>
      <dsp:spPr>
        <a:xfrm>
          <a:off x="168836" y="239223"/>
          <a:ext cx="5360238" cy="5360238"/>
        </a:xfrm>
        <a:prstGeom prst="circularArrow">
          <a:avLst>
            <a:gd name="adj1" fmla="val 5085"/>
            <a:gd name="adj2" fmla="val 327528"/>
            <a:gd name="adj3" fmla="val 8672472"/>
            <a:gd name="adj4" fmla="val 5400251"/>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CC4C33F-C2B9-8140-A382-2A30F91A74D3}">
      <dsp:nvSpPr>
        <dsp:cNvPr id="0" name=""/>
        <dsp:cNvSpPr/>
      </dsp:nvSpPr>
      <dsp:spPr>
        <a:xfrm>
          <a:off x="112054" y="140990"/>
          <a:ext cx="5360238" cy="5360238"/>
        </a:xfrm>
        <a:prstGeom prst="circularArrow">
          <a:avLst>
            <a:gd name="adj1" fmla="val 5085"/>
            <a:gd name="adj2" fmla="val 327528"/>
            <a:gd name="adj3" fmla="val 12272472"/>
            <a:gd name="adj4" fmla="val 9000000"/>
            <a:gd name="adj5" fmla="val 5932"/>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B8C7EE9-EF24-5D41-9BC1-08ED8EEC4D9E}">
      <dsp:nvSpPr>
        <dsp:cNvPr id="0" name=""/>
        <dsp:cNvSpPr/>
      </dsp:nvSpPr>
      <dsp:spPr>
        <a:xfrm>
          <a:off x="168836" y="42756"/>
          <a:ext cx="5360238" cy="5360238"/>
        </a:xfrm>
        <a:prstGeom prst="circularArrow">
          <a:avLst>
            <a:gd name="adj1" fmla="val 5085"/>
            <a:gd name="adj2" fmla="val 327528"/>
            <a:gd name="adj3" fmla="val 15872221"/>
            <a:gd name="adj4" fmla="val 12600000"/>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EF182E-FF63-8D4C-8067-D7D5CFFDCD9D}">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199F14-D7EA-6942-B0F8-AE547C8F601B}">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a:t>Lack of safety</a:t>
          </a:r>
          <a:r>
            <a:rPr lang="en-GB" sz="3200" kern="1200"/>
            <a:t>: Crime and fear of crime can be a major barrier to community development.</a:t>
          </a:r>
          <a:endParaRPr lang="en-US" sz="3200" kern="1200"/>
        </a:p>
      </dsp:txBody>
      <dsp:txXfrm>
        <a:off x="696297" y="538547"/>
        <a:ext cx="4171627" cy="2590157"/>
      </dsp:txXfrm>
    </dsp:sp>
    <dsp:sp modelId="{0AEAC89C-957A-D248-942D-01F6935F9CA7}">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25C1EE-30BE-5B43-A947-49BB402072E9}">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t>Lack of trust</a:t>
          </a:r>
          <a:r>
            <a:rPr lang="en-GB" sz="3200" kern="1200" dirty="0"/>
            <a:t>: Young People may have negative perceptions and lack trust in public institutions.</a:t>
          </a:r>
          <a:endParaRPr lang="en-US" sz="3200" kern="1200" dirty="0"/>
        </a:p>
      </dsp:txBody>
      <dsp:txXfrm>
        <a:off x="5991936" y="538547"/>
        <a:ext cx="4171627" cy="25901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1F6027-1CA6-854E-84D9-6F4D9667569A}">
      <dsp:nvSpPr>
        <dsp:cNvPr id="0" name=""/>
        <dsp:cNvSpPr/>
      </dsp:nvSpPr>
      <dsp:spPr>
        <a:xfrm>
          <a:off x="0" y="5023"/>
          <a:ext cx="10515600" cy="1642767"/>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Safety and crime prevention: </a:t>
          </a:r>
          <a:r>
            <a:rPr lang="en-GB" sz="2400" kern="1200" dirty="0">
              <a:latin typeface="Arial" panose="020B0604020202020204" pitchFamily="34" charset="0"/>
              <a:cs typeface="Arial" panose="020B0604020202020204" pitchFamily="34" charset="0"/>
            </a:rPr>
            <a:t>Create plans to reduce youth crime and provide other options instead of joining gangs.</a:t>
          </a:r>
          <a:endParaRPr lang="en-US" sz="2400" kern="1200" dirty="0">
            <a:latin typeface="Arial" panose="020B0604020202020204" pitchFamily="34" charset="0"/>
            <a:cs typeface="Arial" panose="020B0604020202020204" pitchFamily="34" charset="0"/>
          </a:endParaRPr>
        </a:p>
      </dsp:txBody>
      <dsp:txXfrm>
        <a:off x="80193" y="85216"/>
        <a:ext cx="10355214" cy="1482381"/>
      </dsp:txXfrm>
    </dsp:sp>
    <dsp:sp modelId="{1C6ED350-0113-964C-8968-E2B9C0BC255E}">
      <dsp:nvSpPr>
        <dsp:cNvPr id="0" name=""/>
        <dsp:cNvSpPr/>
      </dsp:nvSpPr>
      <dsp:spPr>
        <a:xfrm>
          <a:off x="0" y="1742830"/>
          <a:ext cx="10515600" cy="1254221"/>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Youth Engagement and Empowerment</a:t>
          </a:r>
          <a:r>
            <a:rPr lang="en-US" sz="2400" b="1" kern="1200" dirty="0">
              <a:latin typeface="Arial" panose="020B0604020202020204" pitchFamily="34" charset="0"/>
              <a:cs typeface="Arial" panose="020B0604020202020204" pitchFamily="34" charset="0"/>
            </a:rPr>
            <a:t>: </a:t>
          </a:r>
          <a:r>
            <a:rPr lang="en-GB" sz="2400" kern="1200" dirty="0">
              <a:latin typeface="Arial" panose="020B0604020202020204" pitchFamily="34" charset="0"/>
              <a:cs typeface="Arial" panose="020B0604020202020204" pitchFamily="34" charset="0"/>
            </a:rPr>
            <a:t>Create programs and youth councils to get young people involved and give them more power</a:t>
          </a:r>
          <a:r>
            <a:rPr lang="en-GB" sz="2400" kern="1200" dirty="0"/>
            <a:t>.</a:t>
          </a:r>
          <a:endParaRPr lang="en-US" sz="2400" kern="1200" dirty="0"/>
        </a:p>
      </dsp:txBody>
      <dsp:txXfrm>
        <a:off x="61226" y="1804056"/>
        <a:ext cx="10393148" cy="1131769"/>
      </dsp:txXfrm>
    </dsp:sp>
    <dsp:sp modelId="{C27584C2-FCFD-A845-BE3B-02B30A121D1D}">
      <dsp:nvSpPr>
        <dsp:cNvPr id="0" name=""/>
        <dsp:cNvSpPr/>
      </dsp:nvSpPr>
      <dsp:spPr>
        <a:xfrm>
          <a:off x="0" y="3092092"/>
          <a:ext cx="10515600" cy="1254221"/>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Role Models and Community Leaders</a:t>
          </a:r>
          <a:r>
            <a:rPr lang="en-GB" sz="2400" kern="1200" dirty="0">
              <a:latin typeface="Arial" panose="020B0604020202020204" pitchFamily="34" charset="0"/>
              <a:cs typeface="Arial" panose="020B0604020202020204" pitchFamily="34" charset="0"/>
            </a:rPr>
            <a:t>: Encourage community leaders and role models to speak out against knife crime and promote peace by setting a good example.</a:t>
          </a:r>
          <a:endParaRPr lang="en-US" sz="2400" kern="1200" dirty="0">
            <a:latin typeface="Arial" panose="020B0604020202020204" pitchFamily="34" charset="0"/>
            <a:cs typeface="Arial" panose="020B0604020202020204" pitchFamily="34" charset="0"/>
          </a:endParaRPr>
        </a:p>
      </dsp:txBody>
      <dsp:txXfrm>
        <a:off x="61226" y="3153318"/>
        <a:ext cx="10393148" cy="113176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2B1574-D8BA-7442-8B45-C10853E3A741}" type="datetimeFigureOut">
              <a:rPr lang="en-US" smtClean="0"/>
              <a:t>11/25/24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0C5FF6-1ACC-AC46-97B7-1488EC2EA895}" type="slidenum">
              <a:rPr lang="en-US" smtClean="0"/>
              <a:t>‹#›</a:t>
            </a:fld>
            <a:endParaRPr lang="en-US"/>
          </a:p>
        </p:txBody>
      </p:sp>
    </p:spTree>
    <p:extLst>
      <p:ext uri="{BB962C8B-B14F-4D97-AF65-F5344CB8AC3E}">
        <p14:creationId xmlns:p14="http://schemas.microsoft.com/office/powerpoint/2010/main" val="541230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goal is to make the area safer for everyone by cutting down on knife-related crimes.</a:t>
            </a:r>
            <a:endParaRPr lang="en-US" dirty="0"/>
          </a:p>
        </p:txBody>
      </p:sp>
      <p:sp>
        <p:nvSpPr>
          <p:cNvPr id="4" name="Slide Number Placeholder 3"/>
          <p:cNvSpPr>
            <a:spLocks noGrp="1"/>
          </p:cNvSpPr>
          <p:nvPr>
            <p:ph type="sldNum" sz="quarter" idx="5"/>
          </p:nvPr>
        </p:nvSpPr>
        <p:spPr/>
        <p:txBody>
          <a:bodyPr/>
          <a:lstStyle/>
          <a:p>
            <a:fld id="{3C0C5FF6-1ACC-AC46-97B7-1488EC2EA895}" type="slidenum">
              <a:rPr lang="en-US" smtClean="0"/>
              <a:t>3</a:t>
            </a:fld>
            <a:endParaRPr lang="en-US"/>
          </a:p>
        </p:txBody>
      </p:sp>
    </p:spTree>
    <p:extLst>
      <p:ext uri="{BB962C8B-B14F-4D97-AF65-F5344CB8AC3E}">
        <p14:creationId xmlns:p14="http://schemas.microsoft.com/office/powerpoint/2010/main" val="2473079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C0C5FF6-1ACC-AC46-97B7-1488EC2EA895}" type="slidenum">
              <a:rPr lang="en-US" smtClean="0"/>
              <a:t>11</a:t>
            </a:fld>
            <a:endParaRPr lang="en-US"/>
          </a:p>
        </p:txBody>
      </p:sp>
    </p:spTree>
    <p:extLst>
      <p:ext uri="{BB962C8B-B14F-4D97-AF65-F5344CB8AC3E}">
        <p14:creationId xmlns:p14="http://schemas.microsoft.com/office/powerpoint/2010/main" val="7902292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9C7C0-571D-EC9E-DF9A-EEEE3CCA19A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135A973-029C-15EA-C6D0-647D6F3DA7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B24995C-4C06-2094-1F1A-02FFFA99B7FE}"/>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5" name="Footer Placeholder 4">
            <a:extLst>
              <a:ext uri="{FF2B5EF4-FFF2-40B4-BE49-F238E27FC236}">
                <a16:creationId xmlns:a16="http://schemas.microsoft.com/office/drawing/2014/main" id="{B6F72A0A-79FD-C544-3E6F-6656C4913F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23F48F-9BD2-B777-7524-8AD1580A1458}"/>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3581401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2763A-2E78-1152-900C-C20611B285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56BEC97-6B4C-8537-17C7-DC484A83F8F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273CA80-C503-EBEC-A3DA-AAF69CF0B9CF}"/>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5" name="Footer Placeholder 4">
            <a:extLst>
              <a:ext uri="{FF2B5EF4-FFF2-40B4-BE49-F238E27FC236}">
                <a16:creationId xmlns:a16="http://schemas.microsoft.com/office/drawing/2014/main" id="{7B7FCC5B-A3FE-82D1-E4CA-C25195CC88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C240D0-8175-269F-694D-28CFAC65B6A0}"/>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3498553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A09AC-AF73-F69C-34CA-46DC45D0729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3532821-E310-4D08-DB1A-D197CE8E06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8A10330-49B8-B8E1-77D3-947C7D226C97}"/>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5" name="Footer Placeholder 4">
            <a:extLst>
              <a:ext uri="{FF2B5EF4-FFF2-40B4-BE49-F238E27FC236}">
                <a16:creationId xmlns:a16="http://schemas.microsoft.com/office/drawing/2014/main" id="{BF2BA90D-559F-90EF-2F76-54014C929A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4CA93D-8B78-4928-09EB-7EB420E05CA4}"/>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1428951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1BA0B-9C9A-0499-62B6-7FD3CB36201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45E59FA-A4EC-4438-4EC5-6DF62306E97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FEF6945-734A-CCF9-620F-5889C4B33FB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6342AB4-DBE8-4A28-352A-59B659BFC41A}"/>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6" name="Footer Placeholder 5">
            <a:extLst>
              <a:ext uri="{FF2B5EF4-FFF2-40B4-BE49-F238E27FC236}">
                <a16:creationId xmlns:a16="http://schemas.microsoft.com/office/drawing/2014/main" id="{C747B6D3-52B7-A694-3DC7-E12FAA4141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EBA334-D1AB-AC51-7236-D97E6B84B64F}"/>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1196098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1CA3E-3BF2-69C5-35E0-4C32A3D5CCC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FA2A6F2-FE46-2A2C-49CF-23AF3D7910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BCE5DDA-E718-6C5F-785C-E3F9A675721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0912EEE-3A03-C388-B674-8D24B5CEEB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A1A2C27-E7CF-F80A-B557-5245078C166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B197B22-E862-196F-49EB-D0028314D8CB}"/>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8" name="Footer Placeholder 7">
            <a:extLst>
              <a:ext uri="{FF2B5EF4-FFF2-40B4-BE49-F238E27FC236}">
                <a16:creationId xmlns:a16="http://schemas.microsoft.com/office/drawing/2014/main" id="{EFE709F1-8CC2-2A84-3B74-BEE91B7B128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8906784-E100-CDA4-3894-F37FD9C62317}"/>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2337047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D17CB-4B51-F707-6E8D-AD9BA80C59B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B959F40-3448-2F7B-BC68-AA9C40A43CFF}"/>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4" name="Footer Placeholder 3">
            <a:extLst>
              <a:ext uri="{FF2B5EF4-FFF2-40B4-BE49-F238E27FC236}">
                <a16:creationId xmlns:a16="http://schemas.microsoft.com/office/drawing/2014/main" id="{067A4671-DF66-A0A8-7957-4D3C6E88B89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C840B58-5A68-E83F-2DDC-DDEE086EC434}"/>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3896758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D4DF0E-C4D7-5FCA-E37B-74F129FCE59A}"/>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3" name="Footer Placeholder 2">
            <a:extLst>
              <a:ext uri="{FF2B5EF4-FFF2-40B4-BE49-F238E27FC236}">
                <a16:creationId xmlns:a16="http://schemas.microsoft.com/office/drawing/2014/main" id="{8FBD003D-9253-DE1B-C9B6-029219CBE21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E1FB06-9102-D7A2-91F1-29D275DAC50A}"/>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3906540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2C258-D89C-7E01-9B10-06B1C0E2268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CEDC398-576A-0630-49C1-96610D7EDD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40DB189-F58C-2957-0F91-2940A0EAD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C86F489-965B-479C-B64C-494821C01BB7}"/>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6" name="Footer Placeholder 5">
            <a:extLst>
              <a:ext uri="{FF2B5EF4-FFF2-40B4-BE49-F238E27FC236}">
                <a16:creationId xmlns:a16="http://schemas.microsoft.com/office/drawing/2014/main" id="{64F5627B-CBC7-2388-344D-1FC30D4A27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6114CD-B890-5FA7-A281-A15CA49EA8BF}"/>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2170718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EB2CF-A75B-9CE7-332A-CDEA8D73D5A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B33A007-E38D-C930-1C78-99753DACDD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150B893-E09E-7490-DCD8-0BE5D1C049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3450E8-CC4E-0243-A28B-C70513B4C315}"/>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6" name="Footer Placeholder 5">
            <a:extLst>
              <a:ext uri="{FF2B5EF4-FFF2-40B4-BE49-F238E27FC236}">
                <a16:creationId xmlns:a16="http://schemas.microsoft.com/office/drawing/2014/main" id="{4BF13E2E-4DC3-6B6B-40D9-846509BA9A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EEBC95-FA7D-3B5D-E2AE-C5F50C2BD3ED}"/>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4036277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4BC85-377E-932D-F554-048D897CB76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D58093A-D8A1-8F2C-9CA9-E078245F756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4D6DF0-746A-BC26-3E13-CE093690C5F7}"/>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5" name="Footer Placeholder 4">
            <a:extLst>
              <a:ext uri="{FF2B5EF4-FFF2-40B4-BE49-F238E27FC236}">
                <a16:creationId xmlns:a16="http://schemas.microsoft.com/office/drawing/2014/main" id="{DB28FD84-F62A-6A66-3312-8915A3542F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B7C73F-A3EB-E44B-547A-2BE0E3A333C7}"/>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2937079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699133-0FEF-79AB-8339-9F43774CDA0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2FA6C7B-D646-1A43-6D8D-B804FB27BF6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F7B623-E315-D7A7-6A7C-55250E678DDD}"/>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5" name="Footer Placeholder 4">
            <a:extLst>
              <a:ext uri="{FF2B5EF4-FFF2-40B4-BE49-F238E27FC236}">
                <a16:creationId xmlns:a16="http://schemas.microsoft.com/office/drawing/2014/main" id="{78C72BFE-FF4D-6D81-E265-CA7059D4DB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8FAE5D-F82F-872A-A238-F8810DD58187}"/>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3319892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4C223B-76E4-5DE8-B381-F4298F180A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1324564-8ACB-9B38-9477-412177A5AF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B2EDA4F-B4B6-3E17-6804-EC429946C6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092E7B-3CAE-E54A-96A6-5F1E4FF56788}" type="datetimeFigureOut">
              <a:rPr lang="en-US" smtClean="0"/>
              <a:t>11/25/24</a:t>
            </a:fld>
            <a:endParaRPr lang="en-US"/>
          </a:p>
        </p:txBody>
      </p:sp>
      <p:sp>
        <p:nvSpPr>
          <p:cNvPr id="5" name="Footer Placeholder 4">
            <a:extLst>
              <a:ext uri="{FF2B5EF4-FFF2-40B4-BE49-F238E27FC236}">
                <a16:creationId xmlns:a16="http://schemas.microsoft.com/office/drawing/2014/main" id="{895C7120-BBBA-CEF2-830C-C10287BBB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D63130A-36AB-7C83-6C21-BEF04892A9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398561-E9AB-9A4D-9AA6-C961F807F043}" type="slidenum">
              <a:rPr lang="en-US" smtClean="0"/>
              <a:t>‹#›</a:t>
            </a:fld>
            <a:endParaRPr lang="en-US"/>
          </a:p>
        </p:txBody>
      </p:sp>
    </p:spTree>
    <p:extLst>
      <p:ext uri="{BB962C8B-B14F-4D97-AF65-F5344CB8AC3E}">
        <p14:creationId xmlns:p14="http://schemas.microsoft.com/office/powerpoint/2010/main" val="38815553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image" Target="../media/image2.png"/><Relationship Id="rId7" Type="http://schemas.openxmlformats.org/officeDocument/2006/relationships/hyperlink" Target="https://creativecommons.org/licenses/by-sa/3.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www.flickr.com/photos/145558967@N03/33282494968" TargetMode="External"/><Relationship Id="rId5" Type="http://schemas.openxmlformats.org/officeDocument/2006/relationships/image" Target="../media/image3.jpg"/><Relationship Id="rId4" Type="http://schemas.openxmlformats.org/officeDocument/2006/relationships/hyperlink" Target="https://en.wikipedia.org/wiki/London_Borough_of_Newham"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en.wikipedia.org/wiki/Custom_House,_Newham"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newham.gov.uk/housing-homes-homelessness" TargetMode="External"/><Relationship Id="rId13" Type="http://schemas.openxmlformats.org/officeDocument/2006/relationships/hyperlink" Target="https://www.future.edu/2022/10/community-development/" TargetMode="External"/><Relationship Id="rId3" Type="http://schemas.openxmlformats.org/officeDocument/2006/relationships/hyperlink" Target="https://www.opennewham.co.uk/news/just-when-you-thought-it-couldnt-get-any-worse-for-newham-labour" TargetMode="External"/><Relationship Id="rId7" Type="http://schemas.openxmlformats.org/officeDocument/2006/relationships/hyperlink" Target="https://www.newham.gov.uk/downloads/file/606/health-and-wellbeing-strategy" TargetMode="External"/><Relationship Id="rId12" Type="http://schemas.openxmlformats.org/officeDocument/2006/relationships/hyperlink" Target="https://fastercapital.com/topics/common-obstacles-in-community-development-and-how-to-address-them.html" TargetMode="External"/><Relationship Id="rId2" Type="http://schemas.openxmlformats.org/officeDocument/2006/relationships/hyperlink" Target="https://en.wikipedia.org/wiki/London_Borough_of_Newham#/media/File:Ethnic_" TargetMode="External"/><Relationship Id="rId1" Type="http://schemas.openxmlformats.org/officeDocument/2006/relationships/slideLayout" Target="../slideLayouts/slideLayout2.xml"/><Relationship Id="rId6" Type="http://schemas.openxmlformats.org/officeDocument/2006/relationships/hyperlink" Target="https://www.newham.gov.uk/homepage/115/community-centres" TargetMode="External"/><Relationship Id="rId11" Type="http://schemas.openxmlformats.org/officeDocument/2006/relationships/hyperlink" Target="https://www.legislation.gov.uk/ukpga" TargetMode="External"/><Relationship Id="rId5" Type="http://schemas.openxmlformats.org/officeDocument/2006/relationships/hyperlink" Target="https://www.researchgate.net/figure/Maslows-hierarchy-of-needs-Source-Maslow-12-adapted-by-Chapman-13_fig3_252331706" TargetMode="External"/><Relationship Id="rId10" Type="http://schemas.openxmlformats.org/officeDocument/2006/relationships/hyperlink" Target="https://newhamco-create.co.uk/en/projects/working-group-sessions" TargetMode="External"/><Relationship Id="rId4" Type="http://schemas.openxmlformats.org/officeDocument/2006/relationships/hyperlink" Target="https://centralhousinggroup.com/landlords-guaranteed-rent-scheme/let-to-the-council/let-to-newham-council/" TargetMode="External"/><Relationship Id="rId9" Type="http://schemas.openxmlformats.org/officeDocument/2006/relationships/hyperlink" Target="https://trustforlondon.org.uk/data/boroughs/newham-poverty-and-inequality-indicators/?gad_source=1&amp;gclid=Cj0KCQjwj4K5BhDYARIsAD1Ly2qZK1Mya8rMA87Ddf8ee5LL_8EN1JWOYUnYDdBgdAMdZyqo54vBReAaAhIeEALw_wcB" TargetMode="External"/><Relationship Id="rId14" Type="http://schemas.openxmlformats.org/officeDocument/2006/relationships/hyperlink" Target="https://www.newham.gov.uk/news/article/1321/cabinet-welcomes-scrutiny-recommendations-aimed-at-improving-the-lives-of-black-boys-and-young-m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7F525F-6ABE-AC1A-715A-1A55942940C1}"/>
              </a:ext>
            </a:extLst>
          </p:cNvPr>
          <p:cNvSpPr>
            <a:spLocks noGrp="1"/>
          </p:cNvSpPr>
          <p:nvPr>
            <p:ph type="title"/>
          </p:nvPr>
        </p:nvSpPr>
        <p:spPr>
          <a:xfrm>
            <a:off x="638882" y="2837331"/>
            <a:ext cx="10909640" cy="2671722"/>
          </a:xfrm>
        </p:spPr>
        <p:txBody>
          <a:bodyPr vert="horz" lIns="91440" tIns="45720" rIns="91440" bIns="45720" rtlCol="0" anchor="b">
            <a:normAutofit fontScale="90000"/>
          </a:bodyPr>
          <a:lstStyle/>
          <a:p>
            <a:pPr algn="ctr"/>
            <a:r>
              <a:rPr lang="en-US" sz="3600" b="1" kern="1200" dirty="0" err="1">
                <a:solidFill>
                  <a:schemeClr val="tx1"/>
                </a:solidFill>
                <a:latin typeface="Arial" panose="020B0604020202020204" pitchFamily="34" charset="0"/>
                <a:cs typeface="Arial" panose="020B0604020202020204" pitchFamily="34" charset="0"/>
              </a:rPr>
              <a:t>Anabela</a:t>
            </a:r>
            <a:r>
              <a:rPr lang="en-US" sz="3600" b="1" kern="1200" dirty="0">
                <a:solidFill>
                  <a:schemeClr val="tx1"/>
                </a:solidFill>
                <a:latin typeface="Arial" panose="020B0604020202020204" pitchFamily="34" charset="0"/>
                <a:cs typeface="Arial" panose="020B0604020202020204" pitchFamily="34" charset="0"/>
              </a:rPr>
              <a:t> Mendes </a:t>
            </a:r>
            <a:br>
              <a:rPr lang="en-US" sz="3600" b="1" kern="1200" dirty="0">
                <a:solidFill>
                  <a:schemeClr val="tx1"/>
                </a:solidFill>
                <a:latin typeface="Arial" panose="020B0604020202020204" pitchFamily="34" charset="0"/>
                <a:cs typeface="Arial" panose="020B0604020202020204" pitchFamily="34" charset="0"/>
              </a:rPr>
            </a:br>
            <a:r>
              <a:rPr lang="en-US" sz="3600" b="1" kern="1200" dirty="0">
                <a:solidFill>
                  <a:schemeClr val="tx1"/>
                </a:solidFill>
                <a:latin typeface="Arial" panose="020B0604020202020204" pitchFamily="34" charset="0"/>
                <a:cs typeface="Arial" panose="020B0604020202020204" pitchFamily="34" charset="0"/>
              </a:rPr>
              <a:t>2124257</a:t>
            </a:r>
            <a:br>
              <a:rPr lang="en-US" sz="3600" b="1" kern="1200" dirty="0">
                <a:solidFill>
                  <a:schemeClr val="tx1"/>
                </a:solidFill>
                <a:latin typeface="Arial" panose="020B0604020202020204" pitchFamily="34" charset="0"/>
                <a:cs typeface="Arial" panose="020B0604020202020204" pitchFamily="34" charset="0"/>
              </a:rPr>
            </a:br>
            <a:r>
              <a:rPr lang="en-US" sz="3600" b="1" i="0" kern="1200" dirty="0">
                <a:solidFill>
                  <a:schemeClr val="tx1"/>
                </a:solidFill>
                <a:effectLst/>
                <a:latin typeface="Arial" panose="020B0604020202020204" pitchFamily="34" charset="0"/>
                <a:cs typeface="Arial" panose="020B0604020202020204" pitchFamily="34" charset="0"/>
              </a:rPr>
              <a:t>BMHP6022</a:t>
            </a:r>
            <a:br>
              <a:rPr lang="en-US" sz="3600" b="1" i="0" kern="1200" dirty="0">
                <a:solidFill>
                  <a:schemeClr val="tx1"/>
                </a:solidFill>
                <a:effectLst/>
                <a:latin typeface="Arial" panose="020B0604020202020204" pitchFamily="34" charset="0"/>
                <a:cs typeface="Arial" panose="020B0604020202020204" pitchFamily="34" charset="0"/>
              </a:rPr>
            </a:br>
            <a:r>
              <a:rPr lang="en-US" sz="3600" b="1" i="0" kern="1200" dirty="0">
                <a:solidFill>
                  <a:schemeClr val="tx1"/>
                </a:solidFill>
                <a:effectLst/>
                <a:latin typeface="Arial" panose="020B0604020202020204" pitchFamily="34" charset="0"/>
                <a:cs typeface="Arial" panose="020B0604020202020204" pitchFamily="34" charset="0"/>
              </a:rPr>
              <a:t>Community Care and Development</a:t>
            </a:r>
            <a:br>
              <a:rPr lang="en-US" sz="3600" b="1" i="0" kern="1200" dirty="0">
                <a:solidFill>
                  <a:schemeClr val="tx1"/>
                </a:solidFill>
                <a:effectLst/>
                <a:latin typeface="Arial" panose="020B0604020202020204" pitchFamily="34" charset="0"/>
                <a:cs typeface="Arial" panose="020B0604020202020204" pitchFamily="34" charset="0"/>
              </a:rPr>
            </a:br>
            <a:r>
              <a:rPr lang="en-US" sz="3600" b="1" i="0" kern="1200" dirty="0">
                <a:solidFill>
                  <a:schemeClr val="tx1"/>
                </a:solidFill>
                <a:effectLst/>
                <a:latin typeface="Arial" panose="020B0604020202020204" pitchFamily="34" charset="0"/>
                <a:cs typeface="Arial" panose="020B0604020202020204" pitchFamily="34" charset="0"/>
              </a:rPr>
              <a:t>Jolly Nwankwo</a:t>
            </a:r>
            <a:br>
              <a:rPr lang="en-US" sz="3600" b="1" kern="1200" dirty="0">
                <a:solidFill>
                  <a:schemeClr val="tx1"/>
                </a:solidFill>
                <a:latin typeface="Arial" panose="020B0604020202020204" pitchFamily="34" charset="0"/>
                <a:cs typeface="Arial" panose="020B0604020202020204" pitchFamily="34" charset="0"/>
              </a:rPr>
            </a:br>
            <a:br>
              <a:rPr lang="en-US" sz="1700" kern="1200" dirty="0">
                <a:solidFill>
                  <a:schemeClr val="tx1"/>
                </a:solidFill>
                <a:latin typeface="+mj-lt"/>
                <a:ea typeface="+mj-ea"/>
                <a:cs typeface="+mj-cs"/>
              </a:rPr>
            </a:br>
            <a:endParaRPr lang="en-US" sz="1700" kern="1200" dirty="0">
              <a:solidFill>
                <a:schemeClr val="tx1"/>
              </a:solidFill>
              <a:latin typeface="+mj-lt"/>
              <a:ea typeface="+mj-ea"/>
              <a:cs typeface="+mj-cs"/>
            </a:endParaRPr>
          </a:p>
        </p:txBody>
      </p:sp>
      <p:pic>
        <p:nvPicPr>
          <p:cNvPr id="4" name="Picture 3" descr="Text&#10;&#10;Description automatically generated">
            <a:extLst>
              <a:ext uri="{FF2B5EF4-FFF2-40B4-BE49-F238E27FC236}">
                <a16:creationId xmlns:a16="http://schemas.microsoft.com/office/drawing/2014/main" id="{C3715A97-7C12-4B07-9EE8-ACD18DB8518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4300" y="0"/>
            <a:ext cx="7077843" cy="2837330"/>
          </a:xfrm>
          <a:prstGeom prst="rect">
            <a:avLst/>
          </a:prstGeom>
        </p:spPr>
      </p:pic>
      <p:sp>
        <p:nvSpPr>
          <p:cNvPr id="11"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425178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C55AA-317D-CA9E-F48E-AD98CA31EE1F}"/>
              </a:ext>
            </a:extLst>
          </p:cNvPr>
          <p:cNvSpPr>
            <a:spLocks noGrp="1"/>
          </p:cNvSpPr>
          <p:nvPr>
            <p:ph type="title"/>
          </p:nvPr>
        </p:nvSpPr>
        <p:spPr>
          <a:xfrm>
            <a:off x="686834" y="1153572"/>
            <a:ext cx="3200400" cy="4461163"/>
          </a:xfrm>
        </p:spPr>
        <p:txBody>
          <a:bodyPr>
            <a:normAutofit/>
          </a:bodyPr>
          <a:lstStyle/>
          <a:p>
            <a:r>
              <a:rPr lang="en-US">
                <a:solidFill>
                  <a:srgbClr val="FFFFFF"/>
                </a:solidFill>
              </a:rPr>
              <a:t>AI</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4E3566B-5FAE-C3BB-01D3-C216224C6C21}"/>
              </a:ext>
            </a:extLst>
          </p:cNvPr>
          <p:cNvSpPr>
            <a:spLocks noGrp="1"/>
          </p:cNvSpPr>
          <p:nvPr>
            <p:ph idx="1"/>
          </p:nvPr>
        </p:nvSpPr>
        <p:spPr>
          <a:xfrm>
            <a:off x="4447308" y="591344"/>
            <a:ext cx="6906491" cy="5585619"/>
          </a:xfrm>
        </p:spPr>
        <p:txBody>
          <a:bodyPr anchor="ctr">
            <a:normAutofit/>
          </a:bodyPr>
          <a:lstStyle/>
          <a:p>
            <a:pPr marL="0" indent="0">
              <a:spcAft>
                <a:spcPts val="1100"/>
              </a:spcAft>
              <a:buNone/>
            </a:pPr>
            <a:r>
              <a:rPr lang="en-US" dirty="0">
                <a:effectLst/>
                <a:latin typeface="Arial" panose="020B0604020202020204" pitchFamily="34" charset="0"/>
                <a:ea typeface="Century Schoolbook" panose="02040604050505020304" pitchFamily="18" charset="0"/>
                <a:cs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296188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 name="tint">
            <a:extLst>
              <a:ext uri="{FF2B5EF4-FFF2-40B4-BE49-F238E27FC236}">
                <a16:creationId xmlns:a16="http://schemas.microsoft.com/office/drawing/2014/main" id="{E41E80BB-63A0-8437-52E4-AAFF0B134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4" name="Rectangle 74">
            <a:extLst>
              <a:ext uri="{FF2B5EF4-FFF2-40B4-BE49-F238E27FC236}">
                <a16:creationId xmlns:a16="http://schemas.microsoft.com/office/drawing/2014/main" id="{95D4C534-9A6A-81BC-7642-A0875C5DF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23904"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5" name="Rectangle 76">
            <a:extLst>
              <a:ext uri="{FF2B5EF4-FFF2-40B4-BE49-F238E27FC236}">
                <a16:creationId xmlns:a16="http://schemas.microsoft.com/office/drawing/2014/main" id="{A6FC486F-EE17-4AB5-AFD2-50FD675AE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95" y="8299"/>
            <a:ext cx="11433047" cy="3390300"/>
          </a:xfrm>
          <a:prstGeom prst="rect">
            <a:avLst/>
          </a:prstGeom>
          <a:ln>
            <a:noFill/>
          </a:ln>
          <a:effectLst>
            <a:outerShdw blurRad="596900" dist="2540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409053-8624-E049-AD27-1E98D8D96E43}"/>
              </a:ext>
            </a:extLst>
          </p:cNvPr>
          <p:cNvSpPr>
            <a:spLocks noGrp="1"/>
          </p:cNvSpPr>
          <p:nvPr>
            <p:ph type="ctrTitle"/>
          </p:nvPr>
        </p:nvSpPr>
        <p:spPr>
          <a:xfrm>
            <a:off x="758952" y="777240"/>
            <a:ext cx="5172407" cy="1932001"/>
          </a:xfrm>
        </p:spPr>
        <p:txBody>
          <a:bodyPr anchor="t">
            <a:normAutofit/>
          </a:bodyPr>
          <a:lstStyle/>
          <a:p>
            <a:pPr algn="l"/>
            <a:r>
              <a:rPr lang="en-GB" sz="4800" b="1" i="0" u="none" strike="noStrike" dirty="0">
                <a:effectLst/>
                <a:latin typeface="Arial" panose="020B0604020202020204" pitchFamily="34" charset="0"/>
                <a:cs typeface="Arial" panose="020B0604020202020204" pitchFamily="34" charset="0"/>
              </a:rPr>
              <a:t>Introduction</a:t>
            </a:r>
            <a:r>
              <a:rPr lang="en-GB" sz="4800" b="0" i="0" dirty="0">
                <a:effectLst/>
                <a:latin typeface="Myriad Pro"/>
              </a:rPr>
              <a:t>​</a:t>
            </a:r>
            <a:endParaRPr lang="en-US" sz="4800" dirty="0"/>
          </a:p>
        </p:txBody>
      </p:sp>
      <p:sp>
        <p:nvSpPr>
          <p:cNvPr id="3" name="Subtitle 2">
            <a:extLst>
              <a:ext uri="{FF2B5EF4-FFF2-40B4-BE49-F238E27FC236}">
                <a16:creationId xmlns:a16="http://schemas.microsoft.com/office/drawing/2014/main" id="{60D3045A-72BB-4FF0-7341-BBEBDD071394}"/>
              </a:ext>
            </a:extLst>
          </p:cNvPr>
          <p:cNvSpPr>
            <a:spLocks noGrp="1"/>
          </p:cNvSpPr>
          <p:nvPr>
            <p:ph type="subTitle" idx="1"/>
          </p:nvPr>
        </p:nvSpPr>
        <p:spPr>
          <a:xfrm>
            <a:off x="502844" y="4327292"/>
            <a:ext cx="6624154" cy="1810287"/>
          </a:xfrm>
        </p:spPr>
        <p:txBody>
          <a:bodyPr anchor="b">
            <a:normAutofit/>
          </a:bodyPr>
          <a:lstStyle/>
          <a:p>
            <a:pPr algn="l"/>
            <a:r>
              <a:rPr lang="en-US" b="1" dirty="0">
                <a:latin typeface="Arial" panose="020B0604020202020204" pitchFamily="34" charset="0"/>
                <a:cs typeface="Arial" panose="020B0604020202020204" pitchFamily="34" charset="0"/>
              </a:rPr>
              <a:t>Aim:</a:t>
            </a:r>
          </a:p>
          <a:p>
            <a:pPr marL="342900" indent="-342900" algn="just">
              <a:buFont typeface="Arial" panose="020B0604020202020204" pitchFamily="34" charset="0"/>
              <a:buChar char="•"/>
            </a:pPr>
            <a:r>
              <a:rPr lang="en-GB" dirty="0">
                <a:latin typeface="Arial" panose="020B0604020202020204" pitchFamily="34" charset="0"/>
                <a:cs typeface="Arial" panose="020B0604020202020204" pitchFamily="34" charset="0"/>
              </a:rPr>
              <a:t>Is to create a safer environment for all residents by reducing the prevalence of knife-Crime  incidents</a:t>
            </a:r>
            <a:endParaRPr lang="en-US" b="1" dirty="0">
              <a:latin typeface="Arial" panose="020B0604020202020204" pitchFamily="34" charset="0"/>
              <a:cs typeface="Arial" panose="020B0604020202020204" pitchFamily="34" charset="0"/>
            </a:endParaRPr>
          </a:p>
        </p:txBody>
      </p:sp>
      <p:pic>
        <p:nvPicPr>
          <p:cNvPr id="8" name="Picture 7" descr="A logo with a pink and white line&#10;&#10;Description automatically generated">
            <a:extLst>
              <a:ext uri="{FF2B5EF4-FFF2-40B4-BE49-F238E27FC236}">
                <a16:creationId xmlns:a16="http://schemas.microsoft.com/office/drawing/2014/main" id="{09E9AB26-331C-89EC-EA8B-3D564971749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255727" y="83095"/>
            <a:ext cx="3863195" cy="1699805"/>
          </a:xfrm>
          <a:prstGeom prst="rect">
            <a:avLst/>
          </a:prstGeom>
        </p:spPr>
      </p:pic>
      <p:pic>
        <p:nvPicPr>
          <p:cNvPr id="11" name="Picture 10" descr="A knife next to wooden blocks with letters&#10;&#10;Description automatically generated">
            <a:extLst>
              <a:ext uri="{FF2B5EF4-FFF2-40B4-BE49-F238E27FC236}">
                <a16:creationId xmlns:a16="http://schemas.microsoft.com/office/drawing/2014/main" id="{EE8A94D2-3B05-0CE1-2460-42888CEE49C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896082" y="1878123"/>
            <a:ext cx="4130708" cy="3390300"/>
          </a:xfrm>
          <a:prstGeom prst="rect">
            <a:avLst/>
          </a:prstGeom>
        </p:spPr>
      </p:pic>
      <p:sp>
        <p:nvSpPr>
          <p:cNvPr id="9" name="TextBox 8">
            <a:extLst>
              <a:ext uri="{FF2B5EF4-FFF2-40B4-BE49-F238E27FC236}">
                <a16:creationId xmlns:a16="http://schemas.microsoft.com/office/drawing/2014/main" id="{72B1624C-62E3-2438-4C54-410349878873}"/>
              </a:ext>
            </a:extLst>
          </p:cNvPr>
          <p:cNvSpPr txBox="1"/>
          <p:nvPr/>
        </p:nvSpPr>
        <p:spPr>
          <a:xfrm>
            <a:off x="9719748" y="1503394"/>
            <a:ext cx="2307042"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4" tooltip="https://en.wikipedia.org/wiki/London_Borough_of_Newham">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US" sz="700" dirty="0">
              <a:solidFill>
                <a:srgbClr val="FFFFFF"/>
              </a:solidFill>
            </a:endParaRPr>
          </a:p>
        </p:txBody>
      </p:sp>
      <p:sp>
        <p:nvSpPr>
          <p:cNvPr id="12" name="TextBox 11">
            <a:extLst>
              <a:ext uri="{FF2B5EF4-FFF2-40B4-BE49-F238E27FC236}">
                <a16:creationId xmlns:a16="http://schemas.microsoft.com/office/drawing/2014/main" id="{8DB8F235-82FC-79E1-3BD7-6742B8D7225B}"/>
              </a:ext>
            </a:extLst>
          </p:cNvPr>
          <p:cNvSpPr txBox="1"/>
          <p:nvPr/>
        </p:nvSpPr>
        <p:spPr>
          <a:xfrm>
            <a:off x="9621137" y="5354606"/>
            <a:ext cx="2186816"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6" tooltip="https://www.flickr.com/photos/145558967@N03/33282494968">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8" tooltip="https://creativecommons.org/licenses/by/3.0/">
                  <a:extLst>
                    <a:ext uri="{A12FA001-AC4F-418D-AE19-62706E023703}">
                      <ahyp:hlinkClr xmlns:ahyp="http://schemas.microsoft.com/office/drawing/2018/hyperlinkcolor" val="tx"/>
                    </a:ext>
                  </a:extLst>
                </a:hlinkClick>
              </a:rPr>
              <a:t>CC BY</a:t>
            </a:r>
            <a:endParaRPr lang="en-US" sz="700" dirty="0">
              <a:solidFill>
                <a:srgbClr val="FFFFFF"/>
              </a:solidFill>
            </a:endParaRPr>
          </a:p>
        </p:txBody>
      </p:sp>
      <p:sp>
        <p:nvSpPr>
          <p:cNvPr id="15" name="TextBox 14">
            <a:extLst>
              <a:ext uri="{FF2B5EF4-FFF2-40B4-BE49-F238E27FC236}">
                <a16:creationId xmlns:a16="http://schemas.microsoft.com/office/drawing/2014/main" id="{6C2F734F-2747-D6B1-AA61-7BC9AB428BEB}"/>
              </a:ext>
            </a:extLst>
          </p:cNvPr>
          <p:cNvSpPr txBox="1"/>
          <p:nvPr/>
        </p:nvSpPr>
        <p:spPr>
          <a:xfrm>
            <a:off x="63934" y="1782900"/>
            <a:ext cx="7073197" cy="2616101"/>
          </a:xfrm>
          <a:prstGeom prst="rect">
            <a:avLst/>
          </a:prstGeom>
          <a:noFill/>
        </p:spPr>
        <p:txBody>
          <a:bodyPr wrap="square" rtlCol="0">
            <a:spAutoFit/>
          </a:bodyPr>
          <a:lstStyle/>
          <a:p>
            <a:pPr marL="342900" indent="-342900" algn="just">
              <a:buFont typeface="Arial" panose="020B0604020202020204" pitchFamily="34" charset="0"/>
              <a:buChar char="•"/>
            </a:pPr>
            <a:r>
              <a:rPr lang="en-GB" sz="2800" dirty="0">
                <a:latin typeface="Arial" panose="020B0604020202020204" pitchFamily="34" charset="0"/>
                <a:cs typeface="Arial" panose="020B0604020202020204" pitchFamily="34" charset="0"/>
              </a:rPr>
              <a:t> Newham community is economically disadvantaged. Young people find it hard to get jobs and education, which makes them feel hopeless and tempted to do illegal things</a:t>
            </a:r>
            <a:r>
              <a:rPr lang="en-GB" sz="2400" dirty="0"/>
              <a:t>.</a:t>
            </a:r>
            <a:r>
              <a:rPr lang="en-GB" sz="2400" b="0" i="0" dirty="0">
                <a:effectLst/>
                <a:latin typeface="Roboto" panose="02000000000000000000" pitchFamily="2" charset="0"/>
              </a:rPr>
              <a:t>(Council, 2024)</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6028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75" name="Rectangle 6174">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77" name="Oval 6176">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9"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6181"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10" name="Content Placeholder 9">
            <a:extLst>
              <a:ext uri="{FF2B5EF4-FFF2-40B4-BE49-F238E27FC236}">
                <a16:creationId xmlns:a16="http://schemas.microsoft.com/office/drawing/2014/main" id="{2F622DA6-1FA4-370E-4220-20545BF73881}"/>
              </a:ext>
            </a:extLst>
          </p:cNvPr>
          <p:cNvSpPr>
            <a:spLocks noGrp="1"/>
          </p:cNvSpPr>
          <p:nvPr>
            <p:ph idx="1"/>
          </p:nvPr>
        </p:nvSpPr>
        <p:spPr>
          <a:xfrm>
            <a:off x="6065154" y="1241069"/>
            <a:ext cx="5521005" cy="5149660"/>
          </a:xfrm>
        </p:spPr>
        <p:txBody>
          <a:bodyPr vert="horz" lIns="91440" tIns="45720" rIns="91440" bIns="45720" rtlCol="0" anchor="t">
            <a:noAutofit/>
          </a:bodyPr>
          <a:lstStyle/>
          <a:p>
            <a:pPr algn="just"/>
            <a:r>
              <a:rPr lang="en-GB" dirty="0">
                <a:latin typeface="Arial" panose="020B0604020202020204" pitchFamily="34" charset="0"/>
                <a:cs typeface="Arial" panose="020B0604020202020204" pitchFamily="34" charset="0"/>
              </a:rPr>
              <a:t>Newham is a lively and diverse area in East London, known for its mix of cultures and quick growth. It has people from many different ethnic backgrounds, speaking various languages, and celebrating unique traditions. Lately, Newham has been key to city improvements since the 2012 London Olympics helped kickstart new development there.</a:t>
            </a:r>
            <a:endParaRPr lang="en-US" dirty="0">
              <a:solidFill>
                <a:schemeClr val="tx1">
                  <a:alpha val="80000"/>
                </a:schemeClr>
              </a:solidFill>
              <a:latin typeface="Arial" panose="020B0604020202020204" pitchFamily="34" charset="0"/>
              <a:cs typeface="Arial" panose="020B0604020202020204" pitchFamily="34" charset="0"/>
            </a:endParaRPr>
          </a:p>
        </p:txBody>
      </p:sp>
      <p:sp>
        <p:nvSpPr>
          <p:cNvPr id="6183"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6185"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A265B75F-97B7-0213-AB8E-A6F868AF61ED}"/>
              </a:ext>
            </a:extLst>
          </p:cNvPr>
          <p:cNvSpPr txBox="1"/>
          <p:nvPr/>
        </p:nvSpPr>
        <p:spPr>
          <a:xfrm>
            <a:off x="8241598" y="6390729"/>
            <a:ext cx="2598644" cy="369332"/>
          </a:xfrm>
          <a:prstGeom prst="rect">
            <a:avLst/>
          </a:prstGeom>
          <a:noFill/>
        </p:spPr>
        <p:txBody>
          <a:bodyPr wrap="square">
            <a:spAutoFit/>
          </a:bodyPr>
          <a:lstStyle/>
          <a:p>
            <a:pPr>
              <a:spcAft>
                <a:spcPts val="600"/>
              </a:spcAft>
            </a:pPr>
            <a:r>
              <a:rPr lang="en-GB" b="0" i="0" dirty="0">
                <a:solidFill>
                  <a:srgbClr val="2C3E50"/>
                </a:solidFill>
                <a:effectLst/>
                <a:latin typeface="Roboto" panose="02000000000000000000" pitchFamily="2" charset="0"/>
              </a:rPr>
              <a:t>(Council, 2024)</a:t>
            </a:r>
            <a:endParaRPr lang="en-US" dirty="0"/>
          </a:p>
        </p:txBody>
      </p:sp>
      <p:pic>
        <p:nvPicPr>
          <p:cNvPr id="6" name="Picture 5" descr="A red and black map&#10;&#10;Description automatically generated">
            <a:extLst>
              <a:ext uri="{FF2B5EF4-FFF2-40B4-BE49-F238E27FC236}">
                <a16:creationId xmlns:a16="http://schemas.microsoft.com/office/drawing/2014/main" id="{8524D533-65CC-E604-8778-3876097BD5E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58667" y="1799468"/>
            <a:ext cx="4803411" cy="3746660"/>
          </a:xfrm>
          <a:prstGeom prst="rect">
            <a:avLst/>
          </a:prstGeom>
        </p:spPr>
      </p:pic>
      <p:sp>
        <p:nvSpPr>
          <p:cNvPr id="7" name="TextBox 6">
            <a:extLst>
              <a:ext uri="{FF2B5EF4-FFF2-40B4-BE49-F238E27FC236}">
                <a16:creationId xmlns:a16="http://schemas.microsoft.com/office/drawing/2014/main" id="{C36D1CF2-395D-3DDE-9CBC-7C6264CC06C2}"/>
              </a:ext>
            </a:extLst>
          </p:cNvPr>
          <p:cNvSpPr txBox="1"/>
          <p:nvPr/>
        </p:nvSpPr>
        <p:spPr>
          <a:xfrm>
            <a:off x="1351758" y="6325199"/>
            <a:ext cx="3070628" cy="230832"/>
          </a:xfrm>
          <a:prstGeom prst="rect">
            <a:avLst/>
          </a:prstGeom>
          <a:noFill/>
        </p:spPr>
        <p:txBody>
          <a:bodyPr wrap="square" rtlCol="0">
            <a:spAutoFit/>
          </a:bodyPr>
          <a:lstStyle/>
          <a:p>
            <a:r>
              <a:rPr lang="en-US" sz="900" dirty="0">
                <a:hlinkClick r:id="rId3" tooltip="https://en.wikipedia.org/wiki/Custom_House,_Newham"/>
              </a:rPr>
              <a:t>This Photo</a:t>
            </a:r>
            <a:r>
              <a:rPr lang="en-US" sz="900" dirty="0"/>
              <a:t> by Unknown Author is licensed under </a:t>
            </a:r>
            <a:r>
              <a:rPr lang="en-US" sz="900" dirty="0">
                <a:hlinkClick r:id="rId4" tooltip="https://creativecommons.org/licenses/by-sa/3.0/"/>
              </a:rPr>
              <a:t>CC BY-SA</a:t>
            </a:r>
            <a:endParaRPr lang="en-US" sz="900" dirty="0"/>
          </a:p>
        </p:txBody>
      </p:sp>
      <p:sp>
        <p:nvSpPr>
          <p:cNvPr id="8" name="TextBox 7">
            <a:extLst>
              <a:ext uri="{FF2B5EF4-FFF2-40B4-BE49-F238E27FC236}">
                <a16:creationId xmlns:a16="http://schemas.microsoft.com/office/drawing/2014/main" id="{15F418A2-C21B-BDDE-AC38-B218508B55D8}"/>
              </a:ext>
            </a:extLst>
          </p:cNvPr>
          <p:cNvSpPr txBox="1"/>
          <p:nvPr/>
        </p:nvSpPr>
        <p:spPr>
          <a:xfrm>
            <a:off x="5103249" y="300038"/>
            <a:ext cx="5198040" cy="769441"/>
          </a:xfrm>
          <a:prstGeom prst="rect">
            <a:avLst/>
          </a:prstGeom>
          <a:noFill/>
        </p:spPr>
        <p:txBody>
          <a:bodyPr wrap="square" rtlCol="0">
            <a:spAutoFit/>
          </a:bodyPr>
          <a:lstStyle/>
          <a:p>
            <a:r>
              <a:rPr lang="en-US" sz="4400" b="1" dirty="0" err="1">
                <a:latin typeface="Arial" panose="020B0604020202020204" pitchFamily="34" charset="0"/>
                <a:cs typeface="Arial" panose="020B0604020202020204" pitchFamily="34" charset="0"/>
              </a:rPr>
              <a:t>Newham</a:t>
            </a:r>
            <a:endParaRPr lang="en-US" sz="4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9823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3" name="Freeform: Shape 1032">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5" name="Freeform: Shape 1034">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00D340-F14D-424A-356A-3D339C3791E9}"/>
              </a:ext>
            </a:extLst>
          </p:cNvPr>
          <p:cNvSpPr>
            <a:spLocks noGrp="1"/>
          </p:cNvSpPr>
          <p:nvPr>
            <p:ph type="title"/>
          </p:nvPr>
        </p:nvSpPr>
        <p:spPr>
          <a:xfrm>
            <a:off x="462763" y="2442524"/>
            <a:ext cx="4023360" cy="1283898"/>
          </a:xfrm>
        </p:spPr>
        <p:txBody>
          <a:bodyPr vert="horz" lIns="91440" tIns="45720" rIns="91440" bIns="45720" rtlCol="0" anchor="b">
            <a:normAutofit/>
          </a:bodyPr>
          <a:lstStyle/>
          <a:p>
            <a:r>
              <a:rPr lang="en-US" sz="4800" b="1" i="0" u="none" strike="noStrike" kern="1200" dirty="0">
                <a:solidFill>
                  <a:schemeClr val="tx1"/>
                </a:solidFill>
                <a:effectLst/>
                <a:latin typeface="+mj-lt"/>
                <a:ea typeface="+mj-ea"/>
                <a:cs typeface="+mj-cs"/>
              </a:rPr>
              <a:t> Demographic</a:t>
            </a:r>
            <a:endParaRPr lang="en-US" sz="4800" b="1" kern="1200" dirty="0">
              <a:solidFill>
                <a:schemeClr val="tx1"/>
              </a:solidFill>
              <a:latin typeface="+mj-lt"/>
              <a:ea typeface="+mj-ea"/>
              <a:cs typeface="+mj-cs"/>
            </a:endParaRPr>
          </a:p>
        </p:txBody>
      </p:sp>
      <p:sp>
        <p:nvSpPr>
          <p:cNvPr id="11" name="TextBox 10">
            <a:extLst>
              <a:ext uri="{FF2B5EF4-FFF2-40B4-BE49-F238E27FC236}">
                <a16:creationId xmlns:a16="http://schemas.microsoft.com/office/drawing/2014/main" id="{D7891A9B-9B33-93C0-4AE6-F5887C06F268}"/>
              </a:ext>
            </a:extLst>
          </p:cNvPr>
          <p:cNvSpPr txBox="1"/>
          <p:nvPr/>
        </p:nvSpPr>
        <p:spPr>
          <a:xfrm>
            <a:off x="6096000" y="6275543"/>
            <a:ext cx="3933306" cy="431205"/>
          </a:xfrm>
          <a:prstGeom prst="rect">
            <a:avLst/>
          </a:prstGeom>
        </p:spPr>
        <p:txBody>
          <a:bodyPr vert="horz" lIns="91440" tIns="45720" rIns="91440" bIns="45720" rtlCol="0">
            <a:normAutofit/>
          </a:bodyPr>
          <a:lstStyle/>
          <a:p>
            <a:pPr>
              <a:lnSpc>
                <a:spcPct val="90000"/>
              </a:lnSpc>
              <a:spcBef>
                <a:spcPts val="1000"/>
              </a:spcBef>
            </a:pPr>
            <a:r>
              <a:rPr lang="en-US" sz="2000" b="0" i="0" kern="1200" dirty="0">
                <a:solidFill>
                  <a:schemeClr val="tx1"/>
                </a:solidFill>
                <a:effectLst/>
                <a:latin typeface="+mn-lt"/>
                <a:ea typeface="+mn-ea"/>
                <a:cs typeface="+mn-cs"/>
              </a:rPr>
              <a:t> (Wikipedia Contributors, 2024)</a:t>
            </a:r>
            <a:endParaRPr lang="en-US" sz="2000" kern="1200" dirty="0">
              <a:solidFill>
                <a:schemeClr val="tx1"/>
              </a:solidFill>
              <a:latin typeface="+mn-lt"/>
              <a:ea typeface="+mn-ea"/>
              <a:cs typeface="+mn-cs"/>
            </a:endParaRPr>
          </a:p>
        </p:txBody>
      </p:sp>
      <p:sp>
        <p:nvSpPr>
          <p:cNvPr id="1037" name="Rectangle 103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9" name="Rectangle 103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undefined">
            <a:extLst>
              <a:ext uri="{FF2B5EF4-FFF2-40B4-BE49-F238E27FC236}">
                <a16:creationId xmlns:a16="http://schemas.microsoft.com/office/drawing/2014/main" id="{3EED582E-7110-B82B-0D61-470507282BB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548204" y="625684"/>
            <a:ext cx="6141140" cy="54553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6561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546A2E-ACA6-C9ED-770E-D1F3F18B6AC3}"/>
              </a:ext>
            </a:extLst>
          </p:cNvPr>
          <p:cNvSpPr>
            <a:spLocks noGrp="1"/>
          </p:cNvSpPr>
          <p:nvPr>
            <p:ph type="title"/>
          </p:nvPr>
        </p:nvSpPr>
        <p:spPr>
          <a:xfrm>
            <a:off x="841248" y="256032"/>
            <a:ext cx="10506456" cy="1014984"/>
          </a:xfrm>
        </p:spPr>
        <p:txBody>
          <a:bodyPr anchor="b">
            <a:normAutofit/>
          </a:bodyPr>
          <a:lstStyle/>
          <a:p>
            <a:r>
              <a:rPr lang="en-US" b="1" dirty="0">
                <a:latin typeface="Arial" panose="020B0604020202020204" pitchFamily="34" charset="0"/>
                <a:cs typeface="Arial" panose="020B0604020202020204" pitchFamily="34" charset="0"/>
              </a:rPr>
              <a:t>Key issue </a:t>
            </a:r>
          </a:p>
        </p:txBody>
      </p:sp>
      <p:sp>
        <p:nvSpPr>
          <p:cNvPr id="18" name="Rectangle 17">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2" name="Content Placeholder 2">
            <a:extLst>
              <a:ext uri="{FF2B5EF4-FFF2-40B4-BE49-F238E27FC236}">
                <a16:creationId xmlns:a16="http://schemas.microsoft.com/office/drawing/2014/main" id="{0E80B531-2ABB-56E3-DDE7-5D299BC6993A}"/>
              </a:ext>
            </a:extLst>
          </p:cNvPr>
          <p:cNvGraphicFramePr>
            <a:graphicFrameLocks noGrp="1"/>
          </p:cNvGraphicFramePr>
          <p:nvPr>
            <p:ph idx="1"/>
            <p:extLst>
              <p:ext uri="{D42A27DB-BD31-4B8C-83A1-F6EECF244321}">
                <p14:modId xmlns:p14="http://schemas.microsoft.com/office/powerpoint/2010/main" val="2957259239"/>
              </p:ext>
            </p:extLst>
          </p:nvPr>
        </p:nvGraphicFramePr>
        <p:xfrm>
          <a:off x="639363" y="1693753"/>
          <a:ext cx="10708341" cy="51136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302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Flowchart: Document 4102">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4245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C4A4A0-232C-5CF2-1DC4-2FB0091925EC}"/>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b="1" kern="1200">
                <a:solidFill>
                  <a:srgbClr val="FFFFFF"/>
                </a:solidFill>
                <a:latin typeface="+mj-lt"/>
                <a:ea typeface="+mj-ea"/>
                <a:cs typeface="+mj-cs"/>
              </a:rPr>
              <a:t> </a:t>
            </a:r>
            <a:r>
              <a:rPr lang="en-US" sz="3200" b="1" i="0" u="none" strike="noStrike" kern="1200">
                <a:solidFill>
                  <a:srgbClr val="FFFFFF"/>
                </a:solidFill>
                <a:effectLst/>
                <a:latin typeface="+mj-lt"/>
                <a:ea typeface="+mj-ea"/>
                <a:cs typeface="+mj-cs"/>
              </a:rPr>
              <a:t>Population</a:t>
            </a:r>
            <a:endParaRPr lang="en-US" sz="3200" b="1" kern="1200">
              <a:solidFill>
                <a:srgbClr val="FFFFFF"/>
              </a:solidFill>
              <a:latin typeface="+mj-lt"/>
              <a:ea typeface="+mj-ea"/>
              <a:cs typeface="+mj-cs"/>
            </a:endParaRPr>
          </a:p>
        </p:txBody>
      </p:sp>
      <p:pic>
        <p:nvPicPr>
          <p:cNvPr id="4098" name="Picture 2" descr="Let To Newham Council Central Housing Group">
            <a:extLst>
              <a:ext uri="{FF2B5EF4-FFF2-40B4-BE49-F238E27FC236}">
                <a16:creationId xmlns:a16="http://schemas.microsoft.com/office/drawing/2014/main" id="{4E2DFF77-ED18-A8D2-7F9E-714CAE67F7C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479396" y="264574"/>
            <a:ext cx="7347537" cy="4555472"/>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B0DC9A42-53F8-FE34-D4B7-262376AA4AF2}"/>
              </a:ext>
            </a:extLst>
          </p:cNvPr>
          <p:cNvSpPr txBox="1"/>
          <p:nvPr/>
        </p:nvSpPr>
        <p:spPr>
          <a:xfrm>
            <a:off x="184234" y="3391297"/>
            <a:ext cx="4530641" cy="2031325"/>
          </a:xfrm>
          <a:prstGeom prst="rect">
            <a:avLst/>
          </a:prstGeom>
          <a:noFill/>
        </p:spPr>
        <p:txBody>
          <a:bodyPr wrap="square" rtlCol="0">
            <a:spAutoFit/>
          </a:bodyPr>
          <a:lstStyle/>
          <a:p>
            <a:r>
              <a:rPr lang="en-US" dirty="0"/>
              <a:t>                                 Total populations</a:t>
            </a:r>
          </a:p>
          <a:p>
            <a:r>
              <a:rPr lang="en-GB" b="0" i="0" dirty="0">
                <a:solidFill>
                  <a:srgbClr val="1F1F1F"/>
                </a:solidFill>
                <a:effectLst/>
                <a:latin typeface="Google Sans"/>
              </a:rPr>
              <a:t>                                  370,057</a:t>
            </a:r>
          </a:p>
          <a:p>
            <a:endParaRPr lang="en-US" dirty="0"/>
          </a:p>
          <a:p>
            <a:r>
              <a:rPr lang="en-US" dirty="0"/>
              <a:t>Females                                                Males </a:t>
            </a:r>
          </a:p>
          <a:p>
            <a:r>
              <a:rPr lang="en-US" b="1" i="0" dirty="0">
                <a:solidFill>
                  <a:srgbClr val="333333"/>
                </a:solidFill>
                <a:effectLst/>
                <a:latin typeface="arial" panose="020B0604020202020204" pitchFamily="34" charset="0"/>
              </a:rPr>
              <a:t>                                                    </a:t>
            </a:r>
            <a:r>
              <a:rPr lang="en-GB" b="1" i="0" dirty="0">
                <a:solidFill>
                  <a:srgbClr val="333333"/>
                </a:solidFill>
                <a:effectLst/>
                <a:latin typeface="arial" panose="020B0604020202020204" pitchFamily="34" charset="0"/>
              </a:rPr>
              <a:t>175,313</a:t>
            </a:r>
            <a:r>
              <a:rPr lang="en-US" dirty="0"/>
              <a:t>                                         </a:t>
            </a:r>
          </a:p>
          <a:p>
            <a:r>
              <a:rPr lang="en-GB" b="1" i="0" dirty="0">
                <a:solidFill>
                  <a:srgbClr val="333333"/>
                </a:solidFill>
                <a:effectLst/>
                <a:latin typeface="arial" panose="020B0604020202020204" pitchFamily="34" charset="0"/>
              </a:rPr>
              <a:t>175,723</a:t>
            </a:r>
          </a:p>
          <a:p>
            <a:endParaRPr lang="en-US" dirty="0"/>
          </a:p>
        </p:txBody>
      </p:sp>
      <p:sp>
        <p:nvSpPr>
          <p:cNvPr id="31" name="TextBox 30">
            <a:extLst>
              <a:ext uri="{FF2B5EF4-FFF2-40B4-BE49-F238E27FC236}">
                <a16:creationId xmlns:a16="http://schemas.microsoft.com/office/drawing/2014/main" id="{2BFBE6B0-BEEC-692B-EB67-21B07B9F1199}"/>
              </a:ext>
            </a:extLst>
          </p:cNvPr>
          <p:cNvSpPr txBox="1"/>
          <p:nvPr/>
        </p:nvSpPr>
        <p:spPr>
          <a:xfrm>
            <a:off x="5102783" y="4936668"/>
            <a:ext cx="6100762"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(Central Housing Group, 2021)</a:t>
            </a:r>
            <a:endParaRPr lang="en-US" dirty="0"/>
          </a:p>
        </p:txBody>
      </p:sp>
    </p:spTree>
    <p:extLst>
      <p:ext uri="{BB962C8B-B14F-4D97-AF65-F5344CB8AC3E}">
        <p14:creationId xmlns:p14="http://schemas.microsoft.com/office/powerpoint/2010/main" val="3141526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8761DDFE-071F-4200-B0AA-394476C2D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6E3D84-A913-A595-B06C-CFF6B8013CE0}"/>
              </a:ext>
            </a:extLst>
          </p:cNvPr>
          <p:cNvSpPr>
            <a:spLocks noGrp="1"/>
          </p:cNvSpPr>
          <p:nvPr>
            <p:ph type="title"/>
          </p:nvPr>
        </p:nvSpPr>
        <p:spPr>
          <a:xfrm>
            <a:off x="838198" y="547815"/>
            <a:ext cx="5167185" cy="1680519"/>
          </a:xfrm>
        </p:spPr>
        <p:txBody>
          <a:bodyPr vert="horz" lIns="91440" tIns="45720" rIns="91440" bIns="45720" rtlCol="0" anchor="ctr">
            <a:normAutofit/>
          </a:bodyPr>
          <a:lstStyle/>
          <a:p>
            <a:r>
              <a:rPr lang="en-US" sz="4000" b="1"/>
              <a:t>E</a:t>
            </a:r>
            <a:r>
              <a:rPr lang="en-US" sz="4000" b="1" i="0" u="none" strike="noStrike">
                <a:effectLst/>
              </a:rPr>
              <a:t>thnicity and </a:t>
            </a:r>
            <a:r>
              <a:rPr lang="en-US" sz="4000" b="1"/>
              <a:t>R</a:t>
            </a:r>
            <a:r>
              <a:rPr lang="en-US" sz="4000" b="1" i="0" u="none" strike="noStrike">
                <a:effectLst/>
              </a:rPr>
              <a:t>eligion</a:t>
            </a:r>
            <a:r>
              <a:rPr lang="en-US" sz="4000" b="0" i="0" u="none" strike="noStrike">
                <a:effectLst/>
              </a:rPr>
              <a:t> </a:t>
            </a:r>
            <a:endParaRPr lang="en-US" sz="4000" b="1"/>
          </a:p>
        </p:txBody>
      </p:sp>
      <p:sp>
        <p:nvSpPr>
          <p:cNvPr id="5" name="TextBox 4">
            <a:extLst>
              <a:ext uri="{FF2B5EF4-FFF2-40B4-BE49-F238E27FC236}">
                <a16:creationId xmlns:a16="http://schemas.microsoft.com/office/drawing/2014/main" id="{97B9B175-A574-34FD-B082-33277B6B9B67}"/>
              </a:ext>
            </a:extLst>
          </p:cNvPr>
          <p:cNvSpPr txBox="1"/>
          <p:nvPr/>
        </p:nvSpPr>
        <p:spPr>
          <a:xfrm>
            <a:off x="4853903" y="6237915"/>
            <a:ext cx="3064957" cy="608632"/>
          </a:xfrm>
          <a:prstGeom prst="rect">
            <a:avLst/>
          </a:prstGeom>
        </p:spPr>
        <p:txBody>
          <a:bodyPr vert="horz" lIns="91440" tIns="45720" rIns="91440" bIns="45720" rtlCol="0" anchor="ctr">
            <a:normAutofit/>
          </a:bodyPr>
          <a:lstStyle/>
          <a:p>
            <a:pPr>
              <a:lnSpc>
                <a:spcPct val="90000"/>
              </a:lnSpc>
              <a:spcAft>
                <a:spcPts val="600"/>
              </a:spcAft>
            </a:pPr>
            <a:r>
              <a:rPr lang="en-US" sz="2000" b="0" i="0" dirty="0">
                <a:effectLst/>
              </a:rPr>
              <a:t>(Just, 2024)</a:t>
            </a:r>
            <a:endParaRPr lang="en-US" sz="2000" dirty="0"/>
          </a:p>
        </p:txBody>
      </p:sp>
      <p:pic>
        <p:nvPicPr>
          <p:cNvPr id="2052" name="Picture 4">
            <a:extLst>
              <a:ext uri="{FF2B5EF4-FFF2-40B4-BE49-F238E27FC236}">
                <a16:creationId xmlns:a16="http://schemas.microsoft.com/office/drawing/2014/main" id="{A63150F8-2307-9CB3-200A-6C83B761ED6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86381" y="2519003"/>
            <a:ext cx="5393243" cy="380104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a:extLst>
              <a:ext uri="{FF2B5EF4-FFF2-40B4-BE49-F238E27FC236}">
                <a16:creationId xmlns:a16="http://schemas.microsoft.com/office/drawing/2014/main" id="{429DAA2F-9CE5-C2F5-5F02-14F973EFE51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323" y="2436875"/>
            <a:ext cx="5167185" cy="3801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88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Freeform: Shape 23">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25">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16A044-D4AD-57EE-BC58-CBC2B7D06A22}"/>
              </a:ext>
            </a:extLst>
          </p:cNvPr>
          <p:cNvSpPr>
            <a:spLocks noGrp="1"/>
          </p:cNvSpPr>
          <p:nvPr>
            <p:ph type="title"/>
          </p:nvPr>
        </p:nvSpPr>
        <p:spPr>
          <a:xfrm>
            <a:off x="621792" y="1161288"/>
            <a:ext cx="3602736" cy="4526280"/>
          </a:xfrm>
        </p:spPr>
        <p:txBody>
          <a:bodyPr>
            <a:normAutofit/>
          </a:bodyPr>
          <a:lstStyle/>
          <a:p>
            <a:r>
              <a:rPr lang="en-GB" sz="4000" b="1" i="0" u="none" strike="noStrike" dirty="0">
                <a:effectLst/>
                <a:latin typeface="Arial" panose="020B0604020202020204" pitchFamily="34" charset="0"/>
                <a:cs typeface="Arial" panose="020B0604020202020204" pitchFamily="34" charset="0"/>
              </a:rPr>
              <a:t>Stakeholders</a:t>
            </a:r>
            <a:endParaRPr lang="en-US" sz="4000" dirty="0">
              <a:latin typeface="Arial" panose="020B0604020202020204" pitchFamily="34" charset="0"/>
              <a:cs typeface="Arial" panose="020B0604020202020204" pitchFamily="34" charset="0"/>
            </a:endParaRPr>
          </a:p>
        </p:txBody>
      </p:sp>
      <p:sp>
        <p:nvSpPr>
          <p:cNvPr id="28" name="Rectangle 27">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8" name="Content Placeholder 2">
            <a:extLst>
              <a:ext uri="{FF2B5EF4-FFF2-40B4-BE49-F238E27FC236}">
                <a16:creationId xmlns:a16="http://schemas.microsoft.com/office/drawing/2014/main" id="{396F5CEF-0F56-CCE4-8417-E6CA3501985A}"/>
              </a:ext>
            </a:extLst>
          </p:cNvPr>
          <p:cNvGraphicFramePr>
            <a:graphicFrameLocks noGrp="1"/>
          </p:cNvGraphicFramePr>
          <p:nvPr>
            <p:ph idx="1"/>
            <p:extLst>
              <p:ext uri="{D42A27DB-BD31-4B8C-83A1-F6EECF244321}">
                <p14:modId xmlns:p14="http://schemas.microsoft.com/office/powerpoint/2010/main" val="393002319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B4E84259-1944-27AC-F0FC-DBDBEDE64563}"/>
              </a:ext>
            </a:extLst>
          </p:cNvPr>
          <p:cNvSpPr txBox="1"/>
          <p:nvPr/>
        </p:nvSpPr>
        <p:spPr>
          <a:xfrm>
            <a:off x="6704076" y="6339578"/>
            <a:ext cx="3602736"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a:t>
            </a:r>
            <a:r>
              <a:rPr lang="en-GB" b="0" i="0" dirty="0" err="1">
                <a:solidFill>
                  <a:srgbClr val="2C3E50"/>
                </a:solidFill>
                <a:effectLst/>
                <a:latin typeface="Roboto" panose="02000000000000000000" pitchFamily="2" charset="0"/>
              </a:rPr>
              <a:t>Newhamco-create.co.uk</a:t>
            </a:r>
            <a:r>
              <a:rPr lang="en-GB" b="0" i="0" dirty="0">
                <a:solidFill>
                  <a:srgbClr val="2C3E50"/>
                </a:solidFill>
                <a:effectLst/>
                <a:latin typeface="Roboto" panose="02000000000000000000" pitchFamily="2" charset="0"/>
              </a:rPr>
              <a:t>, 2024)</a:t>
            </a:r>
            <a:endParaRPr lang="en-US" dirty="0"/>
          </a:p>
        </p:txBody>
      </p:sp>
    </p:spTree>
    <p:extLst>
      <p:ext uri="{BB962C8B-B14F-4D97-AF65-F5344CB8AC3E}">
        <p14:creationId xmlns:p14="http://schemas.microsoft.com/office/powerpoint/2010/main" val="2750989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95DF9F-40C2-CEBC-F20C-B01294B29A02}"/>
              </a:ext>
            </a:extLst>
          </p:cNvPr>
          <p:cNvSpPr>
            <a:spLocks noGrp="1"/>
          </p:cNvSpPr>
          <p:nvPr>
            <p:ph type="title"/>
          </p:nvPr>
        </p:nvSpPr>
        <p:spPr>
          <a:xfrm>
            <a:off x="1371597" y="348865"/>
            <a:ext cx="10044023" cy="877729"/>
          </a:xfrm>
        </p:spPr>
        <p:txBody>
          <a:bodyPr anchor="ctr">
            <a:normAutofit/>
          </a:bodyPr>
          <a:lstStyle/>
          <a:p>
            <a:r>
              <a:rPr lang="en-GB" sz="3100" b="1" dirty="0">
                <a:solidFill>
                  <a:srgbClr val="FFFFFF"/>
                </a:solidFill>
                <a:latin typeface="Arial" panose="020B0604020202020204" pitchFamily="34" charset="0"/>
                <a:cs typeface="Arial" panose="020B0604020202020204" pitchFamily="34" charset="0"/>
              </a:rPr>
              <a:t>P</a:t>
            </a:r>
            <a:r>
              <a:rPr lang="en-GB" sz="3100" b="1" i="0" u="none" strike="noStrike" dirty="0">
                <a:solidFill>
                  <a:srgbClr val="FFFFFF"/>
                </a:solidFill>
                <a:effectLst/>
                <a:latin typeface="Arial" panose="020B0604020202020204" pitchFamily="34" charset="0"/>
                <a:cs typeface="Arial" panose="020B0604020202020204" pitchFamily="34" charset="0"/>
              </a:rPr>
              <a:t>rinciples which support community development </a:t>
            </a:r>
            <a:r>
              <a:rPr lang="en-GB" sz="3100" b="1" i="0" dirty="0">
                <a:solidFill>
                  <a:srgbClr val="FFFFFF"/>
                </a:solidFill>
                <a:effectLst/>
                <a:latin typeface="Arial" panose="020B0604020202020204" pitchFamily="34" charset="0"/>
                <a:cs typeface="Arial" panose="020B0604020202020204" pitchFamily="34" charset="0"/>
              </a:rPr>
              <a:t>​</a:t>
            </a:r>
            <a:endParaRPr lang="en-US" sz="3100" b="1"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563C6B1D-8EC6-F840-3E19-E10BE4A6BFC8}"/>
              </a:ext>
            </a:extLst>
          </p:cNvPr>
          <p:cNvGraphicFramePr>
            <a:graphicFrameLocks noGrp="1"/>
          </p:cNvGraphicFramePr>
          <p:nvPr>
            <p:ph idx="1"/>
            <p:extLst>
              <p:ext uri="{D42A27DB-BD31-4B8C-83A1-F6EECF244321}">
                <p14:modId xmlns:p14="http://schemas.microsoft.com/office/powerpoint/2010/main" val="963268800"/>
              </p:ext>
            </p:extLst>
          </p:nvPr>
        </p:nvGraphicFramePr>
        <p:xfrm>
          <a:off x="134472" y="1748119"/>
          <a:ext cx="11437414" cy="45572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31E98AB4-1C02-97E8-813D-0BE3D4761920}"/>
              </a:ext>
            </a:extLst>
          </p:cNvPr>
          <p:cNvSpPr txBox="1"/>
          <p:nvPr/>
        </p:nvSpPr>
        <p:spPr>
          <a:xfrm>
            <a:off x="4778280" y="6212360"/>
            <a:ext cx="3230655"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(Web Master, 2022)</a:t>
            </a:r>
            <a:endParaRPr lang="en-US" dirty="0"/>
          </a:p>
        </p:txBody>
      </p:sp>
    </p:spTree>
    <p:extLst>
      <p:ext uri="{BB962C8B-B14F-4D97-AF65-F5344CB8AC3E}">
        <p14:creationId xmlns:p14="http://schemas.microsoft.com/office/powerpoint/2010/main" val="19867799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8" name="Rectangle 308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705A0B-C6E3-7A51-7142-512C1A62C016}"/>
              </a:ext>
            </a:extLst>
          </p:cNvPr>
          <p:cNvSpPr>
            <a:spLocks noGrp="1"/>
          </p:cNvSpPr>
          <p:nvPr>
            <p:ph type="title"/>
          </p:nvPr>
        </p:nvSpPr>
        <p:spPr>
          <a:xfrm>
            <a:off x="194053" y="370344"/>
            <a:ext cx="5260658" cy="1550690"/>
          </a:xfrm>
        </p:spPr>
        <p:txBody>
          <a:bodyPr anchor="b">
            <a:normAutofit/>
          </a:bodyPr>
          <a:lstStyle/>
          <a:p>
            <a:r>
              <a:rPr lang="en-GB" sz="4200" b="1" dirty="0">
                <a:latin typeface="Arial" panose="020B0604020202020204" pitchFamily="34" charset="0"/>
                <a:cs typeface="Arial" panose="020B0604020202020204" pitchFamily="34" charset="0"/>
              </a:rPr>
              <a:t>D</a:t>
            </a:r>
            <a:r>
              <a:rPr lang="en-GB" sz="4200" b="1" i="0" u="none" strike="noStrike" dirty="0">
                <a:effectLst/>
                <a:latin typeface="Arial" panose="020B0604020202020204" pitchFamily="34" charset="0"/>
                <a:cs typeface="Arial" panose="020B0604020202020204" pitchFamily="34" charset="0"/>
              </a:rPr>
              <a:t>igital media and Technologies</a:t>
            </a:r>
            <a:endParaRPr lang="en-US" sz="4200" b="1" dirty="0">
              <a:latin typeface="Arial" panose="020B0604020202020204" pitchFamily="34" charset="0"/>
              <a:cs typeface="Arial" panose="020B0604020202020204" pitchFamily="34" charset="0"/>
            </a:endParaRPr>
          </a:p>
        </p:txBody>
      </p:sp>
      <p:sp>
        <p:nvSpPr>
          <p:cNvPr id="309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Advertising Cybersecurity on Social Media: Best Practices">
            <a:extLst>
              <a:ext uri="{FF2B5EF4-FFF2-40B4-BE49-F238E27FC236}">
                <a16:creationId xmlns:a16="http://schemas.microsoft.com/office/drawing/2014/main" id="{6436BB7A-9538-57DB-F7E7-9F1F2790DB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2800" r="20779"/>
          <a:stretch/>
        </p:blipFill>
        <p:spPr bwMode="auto">
          <a:xfrm>
            <a:off x="6094476" y="0"/>
            <a:ext cx="7723166" cy="708545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E2687C5-8D5A-129B-060E-C99EC97A9EFA}"/>
              </a:ext>
            </a:extLst>
          </p:cNvPr>
          <p:cNvSpPr txBox="1"/>
          <p:nvPr/>
        </p:nvSpPr>
        <p:spPr>
          <a:xfrm>
            <a:off x="438374" y="3354895"/>
            <a:ext cx="5397650" cy="1384995"/>
          </a:xfrm>
          <a:prstGeom prst="rect">
            <a:avLst/>
          </a:prstGeom>
          <a:noFill/>
        </p:spPr>
        <p:txBody>
          <a:bodyPr wrap="square" rtlCol="0">
            <a:spAutoFit/>
          </a:bodyPr>
          <a:lstStyle/>
          <a:p>
            <a:r>
              <a:rPr lang="en-US" sz="2800" dirty="0"/>
              <a:t>#</a:t>
            </a:r>
            <a:r>
              <a:rPr lang="en-US" sz="2800" dirty="0" err="1"/>
              <a:t>NomoreKnifecrimeineastlondon</a:t>
            </a:r>
            <a:endParaRPr lang="en-US" sz="2800" dirty="0"/>
          </a:p>
          <a:p>
            <a:r>
              <a:rPr lang="en-US" sz="2800" dirty="0"/>
              <a:t>#</a:t>
            </a:r>
            <a:r>
              <a:rPr lang="en-US" sz="2800" dirty="0" err="1"/>
              <a:t>wearetiredofKnifecrimeinnewham</a:t>
            </a:r>
            <a:endParaRPr lang="en-US" sz="2800" dirty="0"/>
          </a:p>
          <a:p>
            <a:r>
              <a:rPr lang="en-US" sz="2800" dirty="0"/>
              <a:t>#</a:t>
            </a:r>
            <a:r>
              <a:rPr lang="en-US" sz="2800" dirty="0" err="1"/>
              <a:t>stopknifecrimes</a:t>
            </a:r>
            <a:endParaRPr lang="en-US" sz="2800" dirty="0"/>
          </a:p>
        </p:txBody>
      </p:sp>
    </p:spTree>
    <p:extLst>
      <p:ext uri="{BB962C8B-B14F-4D97-AF65-F5344CB8AC3E}">
        <p14:creationId xmlns:p14="http://schemas.microsoft.com/office/powerpoint/2010/main" val="2571333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9C5320-7318-5E15-6A36-4B34C206F79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b="1" i="0" u="none" strike="noStrike" kern="1200" dirty="0">
                <a:solidFill>
                  <a:srgbClr val="FFFFFF"/>
                </a:solidFill>
                <a:effectLst/>
                <a:latin typeface="+mj-lt"/>
                <a:ea typeface="+mj-ea"/>
                <a:cs typeface="+mj-cs"/>
              </a:rPr>
              <a:t>Maslow’s Theories</a:t>
            </a:r>
            <a:endParaRPr lang="en-US" sz="3600" b="1" kern="1200" dirty="0">
              <a:solidFill>
                <a:srgbClr val="FFFFFF"/>
              </a:solidFill>
              <a:latin typeface="+mj-lt"/>
              <a:ea typeface="+mj-ea"/>
              <a:cs typeface="+mj-cs"/>
            </a:endParaRPr>
          </a:p>
        </p:txBody>
      </p:sp>
      <p:pic>
        <p:nvPicPr>
          <p:cNvPr id="5122" name="Picture 2" descr="Maslow's hierarchy of needs. Source: Maslow [12] adapted by Chapman [13].">
            <a:extLst>
              <a:ext uri="{FF2B5EF4-FFF2-40B4-BE49-F238E27FC236}">
                <a16:creationId xmlns:a16="http://schemas.microsoft.com/office/drawing/2014/main" id="{4E6A850E-4612-F659-1828-82C187AE52A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77315" y="300038"/>
            <a:ext cx="7317935" cy="55435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F5F39AD-24BB-5866-C189-3137F573119A}"/>
              </a:ext>
            </a:extLst>
          </p:cNvPr>
          <p:cNvSpPr txBox="1"/>
          <p:nvPr/>
        </p:nvSpPr>
        <p:spPr>
          <a:xfrm>
            <a:off x="7714873" y="6074330"/>
            <a:ext cx="3097756"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(ResearchGate, 2024)</a:t>
            </a:r>
            <a:endParaRPr lang="en-US" dirty="0"/>
          </a:p>
        </p:txBody>
      </p:sp>
    </p:spTree>
    <p:extLst>
      <p:ext uri="{BB962C8B-B14F-4D97-AF65-F5344CB8AC3E}">
        <p14:creationId xmlns:p14="http://schemas.microsoft.com/office/powerpoint/2010/main" val="23460064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9" name="Rectangle 718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F87867-42E7-B467-19A7-A7CE1B6BEB99}"/>
              </a:ext>
            </a:extLst>
          </p:cNvPr>
          <p:cNvSpPr>
            <a:spLocks noGrp="1"/>
          </p:cNvSpPr>
          <p:nvPr>
            <p:ph type="title"/>
          </p:nvPr>
        </p:nvSpPr>
        <p:spPr>
          <a:xfrm>
            <a:off x="213594" y="204443"/>
            <a:ext cx="4049123" cy="1719072"/>
          </a:xfrm>
        </p:spPr>
        <p:txBody>
          <a:bodyPr vert="horz" lIns="91440" tIns="45720" rIns="91440" bIns="45720" rtlCol="0" anchor="b">
            <a:normAutofit/>
          </a:bodyPr>
          <a:lstStyle/>
          <a:p>
            <a:r>
              <a:rPr lang="en-US" sz="4200" b="1" kern="1200" dirty="0">
                <a:solidFill>
                  <a:schemeClr val="tx1"/>
                </a:solidFill>
                <a:latin typeface="+mj-lt"/>
                <a:ea typeface="+mj-ea"/>
                <a:cs typeface="+mj-cs"/>
              </a:rPr>
              <a:t>Bandura social learning theory</a:t>
            </a:r>
          </a:p>
        </p:txBody>
      </p:sp>
      <p:sp>
        <p:nvSpPr>
          <p:cNvPr id="7191"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CC5EC99-5BB7-E484-0492-1C275CE53E1C}"/>
              </a:ext>
            </a:extLst>
          </p:cNvPr>
          <p:cNvSpPr txBox="1"/>
          <p:nvPr/>
        </p:nvSpPr>
        <p:spPr>
          <a:xfrm>
            <a:off x="6785745" y="6250974"/>
            <a:ext cx="2287077" cy="373946"/>
          </a:xfrm>
          <a:prstGeom prst="rect">
            <a:avLst/>
          </a:prstGeom>
        </p:spPr>
        <p:txBody>
          <a:bodyPr vert="horz" lIns="91440" tIns="45720" rIns="91440" bIns="45720" rtlCol="0" anchor="t">
            <a:normAutofit lnSpcReduction="10000"/>
          </a:bodyPr>
          <a:lstStyle/>
          <a:p>
            <a:pPr>
              <a:lnSpc>
                <a:spcPct val="90000"/>
              </a:lnSpc>
              <a:spcAft>
                <a:spcPts val="600"/>
              </a:spcAft>
            </a:pPr>
            <a:r>
              <a:rPr lang="en-US" sz="2200" b="0" i="0" dirty="0">
                <a:effectLst/>
              </a:rPr>
              <a:t> (Sutton, 2021)</a:t>
            </a:r>
            <a:endParaRPr lang="en-US" sz="2200" dirty="0"/>
          </a:p>
        </p:txBody>
      </p:sp>
      <p:pic>
        <p:nvPicPr>
          <p:cNvPr id="7170" name="Picture 2" descr="What Is Bandura's Social Learning Theory? 3 Examples">
            <a:extLst>
              <a:ext uri="{FF2B5EF4-FFF2-40B4-BE49-F238E27FC236}">
                <a16:creationId xmlns:a16="http://schemas.microsoft.com/office/drawing/2014/main" id="{539250F6-E954-DA89-C5AE-D2A44C729B9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654296" y="840105"/>
            <a:ext cx="6903720" cy="517778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BA5BF6E-EC6A-0F90-FE44-9AE652E4A268}"/>
              </a:ext>
            </a:extLst>
          </p:cNvPr>
          <p:cNvSpPr txBox="1"/>
          <p:nvPr/>
        </p:nvSpPr>
        <p:spPr>
          <a:xfrm>
            <a:off x="126019" y="2863516"/>
            <a:ext cx="4361759" cy="3506482"/>
          </a:xfrm>
          <a:prstGeom prst="rect">
            <a:avLst/>
          </a:prstGeom>
          <a:noFill/>
        </p:spPr>
        <p:txBody>
          <a:bodyPr wrap="square" rtlCol="0">
            <a:spAutoFit/>
          </a:bodyPr>
          <a:lstStyle/>
          <a:p>
            <a:pPr algn="just"/>
            <a:r>
              <a:rPr lang="en-GB" sz="2400" dirty="0">
                <a:latin typeface="Arial" panose="020B0604020202020204" pitchFamily="34" charset="0"/>
                <a:cs typeface="Arial" panose="020B0604020202020204" pitchFamily="34" charset="0"/>
              </a:rPr>
              <a:t>Young people often look up to older individuals, some of whom may be involved in criminal activities. If these role models are seen carrying or using knives, it might lead young people to perceive this behaviours as acceptable or even attractive.</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08438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1CAE05E-BB8F-0F6D-8EBE-649C29952D06}"/>
              </a:ext>
            </a:extLst>
          </p:cNvPr>
          <p:cNvSpPr>
            <a:spLocks noGrp="1"/>
          </p:cNvSpPr>
          <p:nvPr>
            <p:ph type="title"/>
          </p:nvPr>
        </p:nvSpPr>
        <p:spPr>
          <a:xfrm>
            <a:off x="838200" y="673770"/>
            <a:ext cx="3220329" cy="2027227"/>
          </a:xfrm>
        </p:spPr>
        <p:txBody>
          <a:bodyPr anchor="t">
            <a:normAutofit/>
          </a:bodyPr>
          <a:lstStyle/>
          <a:p>
            <a:r>
              <a:rPr lang="en-GB" sz="4200" b="1" dirty="0">
                <a:solidFill>
                  <a:srgbClr val="FFFFFF"/>
                </a:solidFill>
                <a:latin typeface="Arial" panose="020B0604020202020204" pitchFamily="34" charset="0"/>
                <a:cs typeface="Arial" panose="020B0604020202020204" pitchFamily="34" charset="0"/>
              </a:rPr>
              <a:t>L</a:t>
            </a:r>
            <a:r>
              <a:rPr lang="en-GB" sz="4200" b="1" i="0" u="none" strike="noStrike" dirty="0">
                <a:solidFill>
                  <a:srgbClr val="FFFFFF"/>
                </a:solidFill>
                <a:effectLst/>
                <a:latin typeface="Arial" panose="020B0604020202020204" pitchFamily="34" charset="0"/>
                <a:cs typeface="Arial" panose="020B0604020202020204" pitchFamily="34" charset="0"/>
              </a:rPr>
              <a:t>egislation and Policy</a:t>
            </a:r>
            <a:endParaRPr lang="en-US" sz="4200"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CF69A47D-5157-5E54-4977-6C993F06AFCB}"/>
              </a:ext>
            </a:extLst>
          </p:cNvPr>
          <p:cNvGraphicFramePr>
            <a:graphicFrameLocks noGrp="1"/>
          </p:cNvGraphicFramePr>
          <p:nvPr>
            <p:ph idx="1"/>
            <p:extLst>
              <p:ext uri="{D42A27DB-BD31-4B8C-83A1-F6EECF244321}">
                <p14:modId xmlns:p14="http://schemas.microsoft.com/office/powerpoint/2010/main" val="2885091789"/>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5BECCAB6-E332-B925-506D-58C1D345E2D8}"/>
              </a:ext>
            </a:extLst>
          </p:cNvPr>
          <p:cNvSpPr txBox="1"/>
          <p:nvPr/>
        </p:nvSpPr>
        <p:spPr>
          <a:xfrm>
            <a:off x="8147395" y="6316394"/>
            <a:ext cx="2596805"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a:t>
            </a:r>
            <a:r>
              <a:rPr lang="en-GB" b="0" i="0" dirty="0" err="1">
                <a:solidFill>
                  <a:srgbClr val="2C3E50"/>
                </a:solidFill>
                <a:effectLst/>
                <a:latin typeface="Roboto" panose="02000000000000000000" pitchFamily="2" charset="0"/>
              </a:rPr>
              <a:t>gov.uk</a:t>
            </a:r>
            <a:r>
              <a:rPr lang="en-GB" b="0" i="0" dirty="0">
                <a:solidFill>
                  <a:srgbClr val="2C3E50"/>
                </a:solidFill>
                <a:effectLst/>
                <a:latin typeface="Roboto" panose="02000000000000000000" pitchFamily="2" charset="0"/>
              </a:rPr>
              <a:t>, 2019)</a:t>
            </a:r>
            <a:endParaRPr lang="en-US" dirty="0"/>
          </a:p>
        </p:txBody>
      </p:sp>
    </p:spTree>
    <p:extLst>
      <p:ext uri="{BB962C8B-B14F-4D97-AF65-F5344CB8AC3E}">
        <p14:creationId xmlns:p14="http://schemas.microsoft.com/office/powerpoint/2010/main" val="22974013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058409-0D72-9057-67C8-23EE54FE1009}"/>
              </a:ext>
            </a:extLst>
          </p:cNvPr>
          <p:cNvSpPr>
            <a:spLocks noGrp="1"/>
          </p:cNvSpPr>
          <p:nvPr>
            <p:ph type="title"/>
          </p:nvPr>
        </p:nvSpPr>
        <p:spPr>
          <a:xfrm>
            <a:off x="1043631" y="809898"/>
            <a:ext cx="10173010" cy="1554480"/>
          </a:xfrm>
        </p:spPr>
        <p:txBody>
          <a:bodyPr anchor="ctr">
            <a:normAutofit/>
          </a:bodyPr>
          <a:lstStyle/>
          <a:p>
            <a:r>
              <a:rPr lang="en-GB" sz="4800" b="1" i="0" u="none" strike="noStrike" dirty="0">
                <a:effectLst/>
                <a:latin typeface="Arial" panose="020B0604020202020204" pitchFamily="34" charset="0"/>
                <a:cs typeface="Arial" panose="020B0604020202020204" pitchFamily="34" charset="0"/>
              </a:rPr>
              <a:t>Barriers/obstacles community development</a:t>
            </a:r>
            <a:r>
              <a:rPr lang="en-GB" sz="4800" b="1" i="0" dirty="0">
                <a:effectLst/>
                <a:latin typeface="Arial" panose="020B0604020202020204" pitchFamily="34" charset="0"/>
                <a:cs typeface="Arial" panose="020B0604020202020204" pitchFamily="34" charset="0"/>
              </a:rPr>
              <a:t>​</a:t>
            </a:r>
            <a:endParaRPr lang="en-US" sz="4800" b="1" dirty="0">
              <a:latin typeface="Arial" panose="020B0604020202020204" pitchFamily="34" charset="0"/>
              <a:cs typeface="Arial" panose="020B0604020202020204" pitchFamily="34" charset="0"/>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581F373-2B71-4C2A-C1C0-AEEA013671B5}"/>
              </a:ext>
            </a:extLst>
          </p:cNvPr>
          <p:cNvGraphicFramePr>
            <a:graphicFrameLocks noGrp="1"/>
          </p:cNvGraphicFramePr>
          <p:nvPr>
            <p:ph idx="1"/>
            <p:extLst>
              <p:ext uri="{D42A27DB-BD31-4B8C-83A1-F6EECF244321}">
                <p14:modId xmlns:p14="http://schemas.microsoft.com/office/powerpoint/2010/main" val="2301563883"/>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4D09F595-2F18-263C-5E60-1E4B8DBF5551}"/>
              </a:ext>
            </a:extLst>
          </p:cNvPr>
          <p:cNvSpPr txBox="1"/>
          <p:nvPr/>
        </p:nvSpPr>
        <p:spPr>
          <a:xfrm>
            <a:off x="8384146" y="6485313"/>
            <a:ext cx="2832495"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a:t>
            </a:r>
            <a:r>
              <a:rPr lang="en-GB" b="0" i="0" dirty="0" err="1">
                <a:solidFill>
                  <a:srgbClr val="2C3E50"/>
                </a:solidFill>
                <a:effectLst/>
                <a:latin typeface="Roboto" panose="02000000000000000000" pitchFamily="2" charset="0"/>
              </a:rPr>
              <a:t>FasterCapital</a:t>
            </a:r>
            <a:r>
              <a:rPr lang="en-GB" b="0" i="0" dirty="0">
                <a:solidFill>
                  <a:srgbClr val="2C3E50"/>
                </a:solidFill>
                <a:effectLst/>
                <a:latin typeface="Roboto" panose="02000000000000000000" pitchFamily="2" charset="0"/>
              </a:rPr>
              <a:t>, </a:t>
            </a:r>
            <a:r>
              <a:rPr lang="en-GB" dirty="0">
                <a:solidFill>
                  <a:srgbClr val="2C3E50"/>
                </a:solidFill>
                <a:latin typeface="Roboto" panose="02000000000000000000" pitchFamily="2" charset="0"/>
              </a:rPr>
              <a:t>2019</a:t>
            </a:r>
            <a:r>
              <a:rPr lang="en-GB" b="0" i="0" dirty="0">
                <a:solidFill>
                  <a:srgbClr val="2C3E50"/>
                </a:solidFill>
                <a:effectLst/>
                <a:latin typeface="Roboto" panose="02000000000000000000" pitchFamily="2" charset="0"/>
              </a:rPr>
              <a:t>.)</a:t>
            </a:r>
            <a:endParaRPr lang="en-US" dirty="0"/>
          </a:p>
        </p:txBody>
      </p:sp>
    </p:spTree>
    <p:extLst>
      <p:ext uri="{BB962C8B-B14F-4D97-AF65-F5344CB8AC3E}">
        <p14:creationId xmlns:p14="http://schemas.microsoft.com/office/powerpoint/2010/main" val="41531221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descr="A blue and black background&#10;&#10;Description automatically generated">
            <a:extLst>
              <a:ext uri="{FF2B5EF4-FFF2-40B4-BE49-F238E27FC236}">
                <a16:creationId xmlns:a16="http://schemas.microsoft.com/office/drawing/2014/main" id="{B4F1E5F3-0482-A776-C18F-FF93051EE3AB}"/>
              </a:ext>
            </a:extLst>
          </p:cNvPr>
          <p:cNvPicPr>
            <a:picLocks noChangeAspect="1"/>
          </p:cNvPicPr>
          <p:nvPr/>
        </p:nvPicPr>
        <p:blipFill>
          <a:blip r:embed="rId2">
            <a:duotone>
              <a:schemeClr val="bg2">
                <a:shade val="45000"/>
                <a:satMod val="135000"/>
              </a:schemeClr>
              <a:prstClr val="white"/>
            </a:duotone>
          </a:blip>
          <a:srcRect t="19985" r="9091" b="3407"/>
          <a:stretch/>
        </p:blipFill>
        <p:spPr>
          <a:xfrm>
            <a:off x="20" y="365125"/>
            <a:ext cx="12191980" cy="6857990"/>
          </a:xfrm>
          <a:prstGeom prst="rect">
            <a:avLst/>
          </a:prstGeom>
        </p:spPr>
      </p:pic>
      <p:sp>
        <p:nvSpPr>
          <p:cNvPr id="31" name="Rectangle 3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31E10D-09E6-0C64-93E0-8DB7D574DC2E}"/>
              </a:ext>
            </a:extLst>
          </p:cNvPr>
          <p:cNvSpPr>
            <a:spLocks noGrp="1"/>
          </p:cNvSpPr>
          <p:nvPr>
            <p:ph type="title"/>
          </p:nvPr>
        </p:nvSpPr>
        <p:spPr>
          <a:xfrm>
            <a:off x="838200" y="365125"/>
            <a:ext cx="10515600" cy="1325563"/>
          </a:xfrm>
        </p:spPr>
        <p:txBody>
          <a:bodyPr>
            <a:normAutofit/>
          </a:bodyPr>
          <a:lstStyle/>
          <a:p>
            <a:r>
              <a:rPr lang="en-GB" b="1" i="0" u="none" strike="noStrike">
                <a:effectLst/>
                <a:latin typeface="Arial" panose="020B0604020202020204" pitchFamily="34" charset="0"/>
                <a:cs typeface="Arial" panose="020B0604020202020204" pitchFamily="34" charset="0"/>
              </a:rPr>
              <a:t>Recommendations</a:t>
            </a:r>
            <a:r>
              <a:rPr lang="en-GB" b="1" i="0">
                <a:effectLst/>
                <a:latin typeface="Arial" panose="020B0604020202020204" pitchFamily="34" charset="0"/>
                <a:cs typeface="Arial" panose="020B0604020202020204" pitchFamily="34" charset="0"/>
              </a:rPr>
              <a:t>​</a:t>
            </a:r>
            <a:endParaRPr lang="en-US" b="1">
              <a:latin typeface="Arial" panose="020B0604020202020204" pitchFamily="34" charset="0"/>
              <a:cs typeface="Arial" panose="020B0604020202020204" pitchFamily="34" charset="0"/>
            </a:endParaRPr>
          </a:p>
        </p:txBody>
      </p:sp>
      <p:graphicFrame>
        <p:nvGraphicFramePr>
          <p:cNvPr id="21" name="Content Placeholder 2">
            <a:extLst>
              <a:ext uri="{FF2B5EF4-FFF2-40B4-BE49-F238E27FC236}">
                <a16:creationId xmlns:a16="http://schemas.microsoft.com/office/drawing/2014/main" id="{BA2E55E1-25BB-E32F-E492-B5FC36C982F5}"/>
              </a:ext>
            </a:extLst>
          </p:cNvPr>
          <p:cNvGraphicFramePr>
            <a:graphicFrameLocks noGrp="1"/>
          </p:cNvGraphicFramePr>
          <p:nvPr>
            <p:ph idx="1"/>
            <p:extLst>
              <p:ext uri="{D42A27DB-BD31-4B8C-83A1-F6EECF244321}">
                <p14:modId xmlns:p14="http://schemas.microsoft.com/office/powerpoint/2010/main" val="21750973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1B9C4217-32BB-1E6D-6996-D123C9B3CFFD}"/>
              </a:ext>
            </a:extLst>
          </p:cNvPr>
          <p:cNvSpPr txBox="1"/>
          <p:nvPr/>
        </p:nvSpPr>
        <p:spPr>
          <a:xfrm>
            <a:off x="7056344" y="6371471"/>
            <a:ext cx="3046879"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(Council, 2024)</a:t>
            </a:r>
            <a:endParaRPr lang="en-US" dirty="0"/>
          </a:p>
        </p:txBody>
      </p:sp>
    </p:spTree>
    <p:extLst>
      <p:ext uri="{BB962C8B-B14F-4D97-AF65-F5344CB8AC3E}">
        <p14:creationId xmlns:p14="http://schemas.microsoft.com/office/powerpoint/2010/main" val="8334903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8E16EB-6E8F-E87F-A468-67E739021199}"/>
              </a:ext>
            </a:extLst>
          </p:cNvPr>
          <p:cNvSpPr>
            <a:spLocks noGrp="1"/>
          </p:cNvSpPr>
          <p:nvPr>
            <p:ph type="title"/>
          </p:nvPr>
        </p:nvSpPr>
        <p:spPr>
          <a:xfrm>
            <a:off x="1171074" y="1396686"/>
            <a:ext cx="3617494" cy="4064628"/>
          </a:xfrm>
        </p:spPr>
        <p:txBody>
          <a:bodyPr>
            <a:normAutofit/>
          </a:bodyPr>
          <a:lstStyle/>
          <a:p>
            <a:r>
              <a:rPr lang="en-GB" sz="4800" b="1" i="0" u="none" strike="noStrike" dirty="0">
                <a:solidFill>
                  <a:srgbClr val="FFFFFF"/>
                </a:solidFill>
                <a:effectLst/>
                <a:latin typeface="Arial" panose="020B0604020202020204" pitchFamily="34" charset="0"/>
                <a:cs typeface="Arial" panose="020B0604020202020204" pitchFamily="34" charset="0"/>
              </a:rPr>
              <a:t>Conclusion</a:t>
            </a:r>
            <a:r>
              <a:rPr lang="en-GB" b="1" i="0" u="none" strike="noStrike" dirty="0">
                <a:solidFill>
                  <a:srgbClr val="FFFFFF"/>
                </a:solidFill>
                <a:effectLst/>
                <a:latin typeface="Myriad Pro"/>
              </a:rPr>
              <a:t> </a:t>
            </a:r>
            <a:r>
              <a:rPr lang="en-GB" b="0" i="0" dirty="0">
                <a:solidFill>
                  <a:srgbClr val="FFFFFF"/>
                </a:solidFill>
                <a:effectLst/>
                <a:latin typeface="Myriad Pro"/>
              </a:rPr>
              <a:t>​</a:t>
            </a:r>
            <a:endParaRPr lang="en-US" dirty="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B89C353-D32A-4B69-F247-D536836466BE}"/>
              </a:ext>
            </a:extLst>
          </p:cNvPr>
          <p:cNvSpPr>
            <a:spLocks noGrp="1"/>
          </p:cNvSpPr>
          <p:nvPr>
            <p:ph idx="1"/>
          </p:nvPr>
        </p:nvSpPr>
        <p:spPr>
          <a:xfrm>
            <a:off x="5109127" y="1559859"/>
            <a:ext cx="6602505" cy="3901455"/>
          </a:xfrm>
        </p:spPr>
        <p:txBody>
          <a:bodyPr>
            <a:normAutofit lnSpcReduction="10000"/>
          </a:bodyPr>
          <a:lstStyle/>
          <a:p>
            <a:pPr algn="just"/>
            <a:r>
              <a:rPr lang="en-GB" dirty="0">
                <a:latin typeface="Arial" panose="020B0604020202020204" pitchFamily="34" charset="0"/>
                <a:cs typeface="Arial" panose="020B0604020202020204" pitchFamily="34" charset="0"/>
              </a:rPr>
              <a:t>To reduce knife crime in Newham, everyone needs to work together community members, police officers, and government leaders. Teaching young people and getting them involved in positive activities can help stop violence before it starts. It's important to create strong support networks so that there are better choices than turning to crime.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28358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1E23FC-F25F-90D8-F79A-6D96D6187350}"/>
              </a:ext>
            </a:extLst>
          </p:cNvPr>
          <p:cNvSpPr>
            <a:spLocks noGrp="1"/>
          </p:cNvSpPr>
          <p:nvPr>
            <p:ph type="title"/>
          </p:nvPr>
        </p:nvSpPr>
        <p:spPr>
          <a:xfrm>
            <a:off x="1371599" y="294538"/>
            <a:ext cx="9895951" cy="1033669"/>
          </a:xfrm>
        </p:spPr>
        <p:txBody>
          <a:bodyPr>
            <a:normAutofit/>
          </a:bodyPr>
          <a:lstStyle/>
          <a:p>
            <a:r>
              <a:rPr lang="en-GB" b="1" i="0" u="none" strike="noStrike" dirty="0">
                <a:solidFill>
                  <a:srgbClr val="FFFFFF"/>
                </a:solidFill>
                <a:effectLst/>
                <a:latin typeface="Arial" panose="020B0604020202020204" pitchFamily="34" charset="0"/>
                <a:cs typeface="Arial" panose="020B0604020202020204" pitchFamily="34" charset="0"/>
              </a:rPr>
              <a:t>Reference</a:t>
            </a:r>
            <a:endParaRPr lang="en-US"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F697383-75B2-1FDD-CCBE-E8F281A642D6}"/>
              </a:ext>
            </a:extLst>
          </p:cNvPr>
          <p:cNvSpPr>
            <a:spLocks noGrp="1"/>
          </p:cNvSpPr>
          <p:nvPr>
            <p:ph idx="1"/>
          </p:nvPr>
        </p:nvSpPr>
        <p:spPr>
          <a:xfrm>
            <a:off x="-7" y="1622745"/>
            <a:ext cx="11732646" cy="5235255"/>
          </a:xfrm>
        </p:spPr>
        <p:txBody>
          <a:bodyPr anchor="ctr">
            <a:normAutofit fontScale="25000" lnSpcReduction="20000"/>
          </a:bodyPr>
          <a:lstStyle/>
          <a:p>
            <a:pPr algn="l"/>
            <a:endParaRPr lang="en-GB" sz="1200" b="0" i="0" dirty="0">
              <a:solidFill>
                <a:srgbClr val="000000"/>
              </a:solidFill>
              <a:effectLst/>
              <a:latin typeface="Arial" panose="020B0604020202020204" pitchFamily="34" charset="0"/>
              <a:cs typeface="Arial" panose="020B0604020202020204" pitchFamily="34" charset="0"/>
            </a:endParaRPr>
          </a:p>
          <a:p>
            <a:pPr algn="l"/>
            <a:endParaRPr lang="en-GB" sz="1200" b="0" i="0" dirty="0">
              <a:solidFill>
                <a:srgbClr val="000000"/>
              </a:solidFill>
              <a:effectLst/>
              <a:latin typeface="Arial" panose="020B0604020202020204" pitchFamily="34" charset="0"/>
              <a:cs typeface="Arial" panose="020B0604020202020204" pitchFamily="34" charset="0"/>
            </a:endParaRPr>
          </a:p>
          <a:p>
            <a:pPr marL="0" indent="0" algn="l">
              <a:buNone/>
            </a:pPr>
            <a:endParaRPr lang="en-GB" sz="1200" b="0" i="0" dirty="0">
              <a:solidFill>
                <a:srgbClr val="000000"/>
              </a:solidFill>
              <a:effectLst/>
              <a:latin typeface="Arial" panose="020B0604020202020204" pitchFamily="34" charset="0"/>
              <a:cs typeface="Arial" panose="020B0604020202020204" pitchFamily="34" charset="0"/>
            </a:endParaRPr>
          </a:p>
          <a:p>
            <a:pPr marL="0" indent="0" algn="l">
              <a:buNone/>
            </a:pPr>
            <a:endParaRPr lang="en-GB" sz="2200" dirty="0">
              <a:solidFill>
                <a:srgbClr val="000000"/>
              </a:solidFill>
              <a:latin typeface="Arial" panose="020B0604020202020204" pitchFamily="34" charset="0"/>
              <a:cs typeface="Arial" panose="020B0604020202020204" pitchFamily="34" charset="0"/>
              <a:hlinkClick r:id="rId2"/>
            </a:endParaRPr>
          </a:p>
          <a:p>
            <a:pPr marL="0" indent="0">
              <a:buNone/>
            </a:pPr>
            <a:endParaRPr lang="en-GB" sz="2200" dirty="0">
              <a:solidFill>
                <a:srgbClr val="000000"/>
              </a:solidFill>
              <a:cs typeface="Arial" panose="020B0604020202020204" pitchFamily="34" charset="0"/>
              <a:hlinkClick r:id="rId2"/>
            </a:endParaRPr>
          </a:p>
          <a:p>
            <a:endParaRPr lang="en-GB" sz="2200" b="0" i="0" dirty="0">
              <a:solidFill>
                <a:srgbClr val="000000"/>
              </a:solidFill>
              <a:effectLst/>
              <a:cs typeface="Arial" panose="020B0604020202020204" pitchFamily="34" charset="0"/>
              <a:hlinkClick r:id="rId2"/>
            </a:endParaRPr>
          </a:p>
          <a:p>
            <a:r>
              <a:rPr lang="en-GB" sz="3700" b="0" i="0" dirty="0">
                <a:solidFill>
                  <a:srgbClr val="000000"/>
                </a:solidFill>
                <a:effectLst/>
                <a:latin typeface="Arial" panose="020B0604020202020204" pitchFamily="34" charset="0"/>
                <a:cs typeface="Arial" panose="020B0604020202020204" pitchFamily="34" charset="0"/>
                <a:hlinkClick r:id="rId2"/>
              </a:rPr>
              <a:t>https://en.wikipedia.org/wiki/London_Borough_of_Newham#/media/File:Ethnic_</a:t>
            </a:r>
            <a:r>
              <a:rPr lang="en-GB" sz="3700" b="0" i="0" dirty="0">
                <a:solidFill>
                  <a:srgbClr val="000000"/>
                </a:solidFill>
                <a:effectLst/>
                <a:latin typeface="Arial" panose="020B0604020202020204" pitchFamily="34" charset="0"/>
                <a:cs typeface="Arial" panose="020B0604020202020204" pitchFamily="34" charset="0"/>
              </a:rPr>
              <a:t>demography_of_the_London_Borough_of_Newham_over_time.gif [Accessed 21 Oct. 2024]. </a:t>
            </a:r>
          </a:p>
          <a:p>
            <a:pPr algn="l"/>
            <a:r>
              <a:rPr lang="en-GB" sz="3700" b="0" i="0" dirty="0">
                <a:solidFill>
                  <a:srgbClr val="000000"/>
                </a:solidFill>
                <a:effectLst/>
                <a:latin typeface="Arial" panose="020B0604020202020204" pitchFamily="34" charset="0"/>
                <a:cs typeface="Arial" panose="020B0604020202020204" pitchFamily="34" charset="0"/>
              </a:rPr>
              <a:t>Just (2024). </a:t>
            </a:r>
            <a:r>
              <a:rPr lang="en-GB" sz="3700" b="0" i="1" dirty="0">
                <a:solidFill>
                  <a:srgbClr val="000000"/>
                </a:solidFill>
                <a:effectLst/>
                <a:latin typeface="Arial" panose="020B0604020202020204" pitchFamily="34" charset="0"/>
                <a:cs typeface="Arial" panose="020B0604020202020204" pitchFamily="34" charset="0"/>
              </a:rPr>
              <a:t>OPEN Newham</a:t>
            </a:r>
            <a:r>
              <a:rPr lang="en-GB" sz="3700" b="0" i="0" dirty="0">
                <a:solidFill>
                  <a:srgbClr val="000000"/>
                </a:solidFill>
                <a:effectLst/>
                <a:latin typeface="Arial" panose="020B0604020202020204" pitchFamily="34" charset="0"/>
                <a:cs typeface="Arial" panose="020B0604020202020204" pitchFamily="34" charset="0"/>
              </a:rPr>
              <a:t>. [online] OPEN Newham. Available at: </a:t>
            </a:r>
            <a:r>
              <a:rPr lang="en-GB" sz="3700" b="0" i="0" dirty="0">
                <a:solidFill>
                  <a:srgbClr val="000000"/>
                </a:solidFill>
                <a:effectLst/>
                <a:latin typeface="Arial" panose="020B0604020202020204" pitchFamily="34" charset="0"/>
                <a:cs typeface="Arial" panose="020B0604020202020204" pitchFamily="34" charset="0"/>
                <a:hlinkClick r:id="rId3"/>
              </a:rPr>
              <a:t>https://www.opennewham.co.uk/news/just-when-you-thought-it-couldnt-get-any-worse-for-newham-labour</a:t>
            </a:r>
            <a:r>
              <a:rPr lang="en-GB" sz="3700" b="0" i="0" dirty="0">
                <a:solidFill>
                  <a:srgbClr val="000000"/>
                </a:solidFill>
                <a:effectLst/>
                <a:latin typeface="Arial" panose="020B0604020202020204" pitchFamily="34" charset="0"/>
                <a:cs typeface="Arial" panose="020B0604020202020204" pitchFamily="34" charset="0"/>
              </a:rPr>
              <a:t>  [Accessed 21 Oct. 2024].</a:t>
            </a:r>
          </a:p>
          <a:p>
            <a:pPr algn="l"/>
            <a:r>
              <a:rPr lang="en-GB" sz="3700" b="0" i="0" dirty="0">
                <a:solidFill>
                  <a:srgbClr val="000000"/>
                </a:solidFill>
                <a:effectLst/>
                <a:latin typeface="Arial" panose="020B0604020202020204" pitchFamily="34" charset="0"/>
                <a:cs typeface="Arial" panose="020B0604020202020204" pitchFamily="34" charset="0"/>
              </a:rPr>
              <a:t>‌ Central Housing Group. (2021). </a:t>
            </a:r>
            <a:r>
              <a:rPr lang="en-GB" sz="3700" b="0" i="1" dirty="0">
                <a:solidFill>
                  <a:srgbClr val="000000"/>
                </a:solidFill>
                <a:effectLst/>
                <a:latin typeface="Arial" panose="020B0604020202020204" pitchFamily="34" charset="0"/>
                <a:cs typeface="Arial" panose="020B0604020202020204" pitchFamily="34" charset="0"/>
              </a:rPr>
              <a:t>Let to Newham Council - Guaranteed Rent - Central Housing Group</a:t>
            </a:r>
            <a:r>
              <a:rPr lang="en-GB" sz="3700" b="0" i="0" dirty="0">
                <a:solidFill>
                  <a:srgbClr val="000000"/>
                </a:solidFill>
                <a:effectLst/>
                <a:latin typeface="Arial" panose="020B0604020202020204" pitchFamily="34" charset="0"/>
                <a:cs typeface="Arial" panose="020B0604020202020204" pitchFamily="34" charset="0"/>
              </a:rPr>
              <a:t>. [online] Available at: </a:t>
            </a:r>
            <a:r>
              <a:rPr lang="en-GB" sz="3700" b="0" i="0" dirty="0">
                <a:solidFill>
                  <a:srgbClr val="000000"/>
                </a:solidFill>
                <a:effectLst/>
                <a:latin typeface="Arial" panose="020B0604020202020204" pitchFamily="34" charset="0"/>
                <a:cs typeface="Arial" panose="020B0604020202020204" pitchFamily="34" charset="0"/>
                <a:hlinkClick r:id="rId4"/>
              </a:rPr>
              <a:t>https://centralhousinggroup.com/landlords-guaranteed-rent-scheme/let-to-the-council/let-to-newham-council/</a:t>
            </a:r>
            <a:r>
              <a:rPr lang="en-GB" sz="3700" b="0" i="0" dirty="0">
                <a:solidFill>
                  <a:srgbClr val="000000"/>
                </a:solidFill>
                <a:effectLst/>
                <a:latin typeface="Arial" panose="020B0604020202020204" pitchFamily="34" charset="0"/>
                <a:cs typeface="Arial" panose="020B0604020202020204" pitchFamily="34" charset="0"/>
              </a:rPr>
              <a:t>  [Accessed 27 Oct. 2024]. </a:t>
            </a:r>
          </a:p>
          <a:p>
            <a:pPr algn="l"/>
            <a:r>
              <a:rPr lang="en-GB" sz="3700" b="0" i="0" dirty="0">
                <a:solidFill>
                  <a:srgbClr val="000000"/>
                </a:solidFill>
                <a:effectLst/>
                <a:latin typeface="Arial" panose="020B0604020202020204" pitchFamily="34" charset="0"/>
                <a:cs typeface="Arial" panose="020B0604020202020204" pitchFamily="34" charset="0"/>
              </a:rPr>
              <a:t>ResearchGate. (2024). </a:t>
            </a:r>
            <a:r>
              <a:rPr lang="en-GB" sz="3700" b="0" i="1" dirty="0">
                <a:solidFill>
                  <a:srgbClr val="000000"/>
                </a:solidFill>
                <a:effectLst/>
                <a:latin typeface="Arial" panose="020B0604020202020204" pitchFamily="34" charset="0"/>
                <a:cs typeface="Arial" panose="020B0604020202020204" pitchFamily="34" charset="0"/>
              </a:rPr>
              <a:t>Figure 1: Maslow’s hierarchy of needs. Source: Maslow [12] adapted by...</a:t>
            </a:r>
            <a:r>
              <a:rPr lang="en-GB" sz="3700" b="0" i="0" dirty="0">
                <a:solidFill>
                  <a:srgbClr val="000000"/>
                </a:solidFill>
                <a:effectLst/>
                <a:latin typeface="Arial" panose="020B0604020202020204" pitchFamily="34" charset="0"/>
                <a:cs typeface="Arial" panose="020B0604020202020204" pitchFamily="34" charset="0"/>
              </a:rPr>
              <a:t> [online] Available at: </a:t>
            </a:r>
            <a:r>
              <a:rPr lang="en-GB" sz="3700" b="0" i="0" dirty="0">
                <a:solidFill>
                  <a:srgbClr val="000000"/>
                </a:solidFill>
                <a:effectLst/>
                <a:latin typeface="Arial" panose="020B0604020202020204" pitchFamily="34" charset="0"/>
                <a:cs typeface="Arial" panose="020B0604020202020204" pitchFamily="34" charset="0"/>
                <a:hlinkClick r:id="rId5"/>
              </a:rPr>
              <a:t>https://www.researchgate.net/figure/Maslows-hierarchy-of-needs-Source-Maslow-12-adapted-by-Chapman-13_fig3_252331706</a:t>
            </a:r>
            <a:r>
              <a:rPr lang="en-GB" sz="3700" b="0" i="0" dirty="0">
                <a:solidFill>
                  <a:srgbClr val="000000"/>
                </a:solidFill>
                <a:effectLst/>
                <a:latin typeface="Arial" panose="020B0604020202020204" pitchFamily="34" charset="0"/>
                <a:cs typeface="Arial" panose="020B0604020202020204" pitchFamily="34" charset="0"/>
              </a:rPr>
              <a:t>  [Accessed 28 Oct. 2024].</a:t>
            </a:r>
          </a:p>
          <a:p>
            <a:pPr algn="l"/>
            <a:r>
              <a:rPr lang="en-GB" sz="3700" b="0" i="0" dirty="0">
                <a:solidFill>
                  <a:srgbClr val="000000"/>
                </a:solidFill>
                <a:effectLst/>
                <a:latin typeface="Arial" panose="020B0604020202020204" pitchFamily="34" charset="0"/>
                <a:cs typeface="Arial" panose="020B0604020202020204" pitchFamily="34" charset="0"/>
              </a:rPr>
              <a:t>‌Council, N. (2024). </a:t>
            </a:r>
            <a:r>
              <a:rPr lang="en-GB" sz="3700" b="0" i="1" dirty="0">
                <a:solidFill>
                  <a:srgbClr val="000000"/>
                </a:solidFill>
                <a:effectLst/>
                <a:latin typeface="Arial" panose="020B0604020202020204" pitchFamily="34" charset="0"/>
                <a:cs typeface="Arial" panose="020B0604020202020204" pitchFamily="34" charset="0"/>
              </a:rPr>
              <a:t>Community centres – Newham Council</a:t>
            </a:r>
            <a:r>
              <a:rPr lang="en-GB" sz="3700" b="0" i="0" dirty="0">
                <a:solidFill>
                  <a:srgbClr val="000000"/>
                </a:solidFill>
                <a:effectLst/>
                <a:latin typeface="Arial" panose="020B0604020202020204" pitchFamily="34" charset="0"/>
                <a:cs typeface="Arial" panose="020B0604020202020204" pitchFamily="34" charset="0"/>
              </a:rPr>
              <a:t>. [online] Newham Council. Available at: </a:t>
            </a:r>
            <a:r>
              <a:rPr lang="en-GB" sz="3700" b="0" i="0" dirty="0">
                <a:solidFill>
                  <a:srgbClr val="000000"/>
                </a:solidFill>
                <a:effectLst/>
                <a:latin typeface="Arial" panose="020B0604020202020204" pitchFamily="34" charset="0"/>
                <a:cs typeface="Arial" panose="020B0604020202020204" pitchFamily="34" charset="0"/>
                <a:hlinkClick r:id="rId6"/>
              </a:rPr>
              <a:t>https://www.newham.gov.uk/homepage/115/community-centres</a:t>
            </a:r>
            <a:r>
              <a:rPr lang="en-GB" sz="3700" b="0" i="0" dirty="0">
                <a:solidFill>
                  <a:srgbClr val="000000"/>
                </a:solidFill>
                <a:effectLst/>
                <a:latin typeface="Arial" panose="020B0604020202020204" pitchFamily="34" charset="0"/>
                <a:cs typeface="Arial" panose="020B0604020202020204" pitchFamily="34" charset="0"/>
              </a:rPr>
              <a:t>  [Accessed 29 Oct. 2024].</a:t>
            </a:r>
          </a:p>
          <a:p>
            <a:pPr algn="l"/>
            <a:r>
              <a:rPr lang="en-GB" sz="3700" b="0" i="0" dirty="0">
                <a:solidFill>
                  <a:srgbClr val="000000"/>
                </a:solidFill>
                <a:effectLst/>
                <a:latin typeface="Arial" panose="020B0604020202020204" pitchFamily="34" charset="0"/>
                <a:cs typeface="Arial" panose="020B0604020202020204" pitchFamily="34" charset="0"/>
              </a:rPr>
              <a:t>‌ Improving the health of people in Newham: Newham’s Health &amp; Wellbeing Strategy. (n.d.). Available at: </a:t>
            </a:r>
            <a:r>
              <a:rPr lang="en-GB" sz="3700" b="0" i="0" dirty="0">
                <a:solidFill>
                  <a:srgbClr val="000000"/>
                </a:solidFill>
                <a:effectLst/>
                <a:latin typeface="Arial" panose="020B0604020202020204" pitchFamily="34" charset="0"/>
                <a:cs typeface="Arial" panose="020B0604020202020204" pitchFamily="34" charset="0"/>
                <a:hlinkClick r:id="rId7"/>
              </a:rPr>
              <a:t>https://www.newham.gov.uk/downloads/file/606/health-and-wellbeing-strategy</a:t>
            </a:r>
            <a:r>
              <a:rPr lang="en-GB" sz="3700" b="0" i="0" dirty="0">
                <a:solidFill>
                  <a:srgbClr val="000000"/>
                </a:solidFill>
                <a:effectLst/>
                <a:latin typeface="Arial" panose="020B0604020202020204" pitchFamily="34" charset="0"/>
                <a:cs typeface="Arial" panose="020B0604020202020204" pitchFamily="34" charset="0"/>
              </a:rPr>
              <a:t>. </a:t>
            </a:r>
          </a:p>
          <a:p>
            <a:pPr algn="l"/>
            <a:r>
              <a:rPr lang="en-GB" sz="3700" b="0" i="0" dirty="0">
                <a:solidFill>
                  <a:srgbClr val="000000"/>
                </a:solidFill>
                <a:effectLst/>
                <a:latin typeface="Arial" panose="020B0604020202020204" pitchFamily="34" charset="0"/>
                <a:cs typeface="Arial" panose="020B0604020202020204" pitchFamily="34" charset="0"/>
              </a:rPr>
              <a:t>Council, N. (n.d.). </a:t>
            </a:r>
            <a:r>
              <a:rPr lang="en-GB" sz="3700" b="0" i="1" dirty="0">
                <a:solidFill>
                  <a:srgbClr val="000000"/>
                </a:solidFill>
                <a:effectLst/>
                <a:latin typeface="Arial" panose="020B0604020202020204" pitchFamily="34" charset="0"/>
                <a:cs typeface="Arial" panose="020B0604020202020204" pitchFamily="34" charset="0"/>
              </a:rPr>
              <a:t>Housing, homes and homelessness</a:t>
            </a:r>
            <a:r>
              <a:rPr lang="en-GB" sz="3700" b="0" i="0" dirty="0">
                <a:solidFill>
                  <a:srgbClr val="000000"/>
                </a:solidFill>
                <a:effectLst/>
                <a:latin typeface="Arial" panose="020B0604020202020204" pitchFamily="34" charset="0"/>
                <a:cs typeface="Arial" panose="020B0604020202020204" pitchFamily="34" charset="0"/>
              </a:rPr>
              <a:t>. [online] Newham Council. Available at: </a:t>
            </a:r>
            <a:r>
              <a:rPr lang="en-GB" sz="3700" b="0" i="0" dirty="0">
                <a:solidFill>
                  <a:srgbClr val="000000"/>
                </a:solidFill>
                <a:effectLst/>
                <a:latin typeface="Arial" panose="020B0604020202020204" pitchFamily="34" charset="0"/>
                <a:cs typeface="Arial" panose="020B0604020202020204" pitchFamily="34" charset="0"/>
                <a:hlinkClick r:id="rId8"/>
              </a:rPr>
              <a:t>https://www.newham.gov.uk/housing-homes-homelessness</a:t>
            </a:r>
            <a:r>
              <a:rPr lang="en-GB" sz="3700" b="0" i="0" dirty="0">
                <a:solidFill>
                  <a:srgbClr val="000000"/>
                </a:solidFill>
                <a:effectLst/>
                <a:latin typeface="Arial" panose="020B0604020202020204" pitchFamily="34" charset="0"/>
                <a:cs typeface="Arial" panose="020B0604020202020204" pitchFamily="34" charset="0"/>
              </a:rPr>
              <a:t>. </a:t>
            </a:r>
          </a:p>
          <a:p>
            <a:pPr algn="l"/>
            <a:r>
              <a:rPr lang="en-GB" sz="3700" b="0" i="0" dirty="0">
                <a:solidFill>
                  <a:srgbClr val="000000"/>
                </a:solidFill>
                <a:effectLst/>
                <a:latin typeface="Arial" panose="020B0604020202020204" pitchFamily="34" charset="0"/>
                <a:cs typeface="Arial" panose="020B0604020202020204" pitchFamily="34" charset="0"/>
              </a:rPr>
              <a:t>‌Trust for London. (2021). </a:t>
            </a:r>
            <a:r>
              <a:rPr lang="en-GB" sz="3700" b="0" i="1" dirty="0">
                <a:solidFill>
                  <a:srgbClr val="000000"/>
                </a:solidFill>
                <a:effectLst/>
                <a:latin typeface="Arial" panose="020B0604020202020204" pitchFamily="34" charset="0"/>
                <a:cs typeface="Arial" panose="020B0604020202020204" pitchFamily="34" charset="0"/>
              </a:rPr>
              <a:t>Poverty and Inequality Data For Newham - Trust For London</a:t>
            </a:r>
            <a:r>
              <a:rPr lang="en-GB" sz="3700" b="0" i="0" dirty="0">
                <a:solidFill>
                  <a:srgbClr val="000000"/>
                </a:solidFill>
                <a:effectLst/>
                <a:latin typeface="Arial" panose="020B0604020202020204" pitchFamily="34" charset="0"/>
                <a:cs typeface="Arial" panose="020B0604020202020204" pitchFamily="34" charset="0"/>
              </a:rPr>
              <a:t>. [online] Available at: </a:t>
            </a:r>
            <a:r>
              <a:rPr lang="en-GB" sz="3700" b="0" i="0" dirty="0">
                <a:solidFill>
                  <a:srgbClr val="000000"/>
                </a:solidFill>
                <a:effectLst/>
                <a:latin typeface="Arial" panose="020B0604020202020204" pitchFamily="34" charset="0"/>
                <a:cs typeface="Arial" panose="020B0604020202020204" pitchFamily="34" charset="0"/>
                <a:hlinkClick r:id="rId9"/>
              </a:rPr>
              <a:t>https://trustforlondon.org.uk/data/boroughs/newham-poverty-and-inequality-indicators/?gad_source=1&amp;gclid=Cj0KCQjwj4K5BhDYARIsAD1Ly2qZK1Mya8rMA87Ddf8ee5LL_8EN1JWOYUnYDdBgdAMdZyqo54vBReAaAhIeEALw_wcB</a:t>
            </a:r>
            <a:r>
              <a:rPr lang="en-GB" sz="3700" b="0" i="0" dirty="0">
                <a:solidFill>
                  <a:srgbClr val="000000"/>
                </a:solidFill>
                <a:effectLst/>
                <a:latin typeface="Arial" panose="020B0604020202020204" pitchFamily="34" charset="0"/>
                <a:cs typeface="Arial" panose="020B0604020202020204" pitchFamily="34" charset="0"/>
              </a:rPr>
              <a:t>  [Accessed 29 Oct. 2024].</a:t>
            </a:r>
          </a:p>
          <a:p>
            <a:pPr algn="l"/>
            <a:r>
              <a:rPr lang="en-GB" sz="3700" b="0" i="0" dirty="0" err="1">
                <a:solidFill>
                  <a:srgbClr val="000000"/>
                </a:solidFill>
                <a:effectLst/>
                <a:latin typeface="Arial" panose="020B0604020202020204" pitchFamily="34" charset="0"/>
                <a:cs typeface="Arial" panose="020B0604020202020204" pitchFamily="34" charset="0"/>
              </a:rPr>
              <a:t>Newhamco-create.co.uk</a:t>
            </a:r>
            <a:r>
              <a:rPr lang="en-GB" sz="3700" b="0" i="0" dirty="0">
                <a:solidFill>
                  <a:srgbClr val="000000"/>
                </a:solidFill>
                <a:effectLst/>
                <a:latin typeface="Arial" panose="020B0604020202020204" pitchFamily="34" charset="0"/>
                <a:cs typeface="Arial" panose="020B0604020202020204" pitchFamily="34" charset="0"/>
              </a:rPr>
              <a:t>. (2024). Available at: </a:t>
            </a:r>
            <a:r>
              <a:rPr lang="en-GB" sz="3700" b="0" i="0" dirty="0">
                <a:solidFill>
                  <a:srgbClr val="000000"/>
                </a:solidFill>
                <a:effectLst/>
                <a:latin typeface="Arial" panose="020B0604020202020204" pitchFamily="34" charset="0"/>
                <a:cs typeface="Arial" panose="020B0604020202020204" pitchFamily="34" charset="0"/>
                <a:hlinkClick r:id="rId10"/>
              </a:rPr>
              <a:t>https://newhamco-create.co.uk/en/projects/working-group-sessions</a:t>
            </a:r>
            <a:r>
              <a:rPr lang="en-GB" sz="3700" b="0" i="0" dirty="0">
                <a:solidFill>
                  <a:srgbClr val="000000"/>
                </a:solidFill>
                <a:effectLst/>
                <a:latin typeface="Arial" panose="020B0604020202020204" pitchFamily="34" charset="0"/>
                <a:cs typeface="Arial" panose="020B0604020202020204" pitchFamily="34" charset="0"/>
              </a:rPr>
              <a:t>  [Accessed 2 Nov. 2024].</a:t>
            </a:r>
          </a:p>
          <a:p>
            <a:pPr algn="l"/>
            <a:r>
              <a:rPr lang="en-GB" sz="3700" b="0" i="0" dirty="0">
                <a:solidFill>
                  <a:srgbClr val="000000"/>
                </a:solidFill>
                <a:effectLst/>
                <a:latin typeface="Arial" panose="020B0604020202020204" pitchFamily="34" charset="0"/>
                <a:cs typeface="Arial" panose="020B0604020202020204" pitchFamily="34" charset="0"/>
              </a:rPr>
              <a:t>Sutton, J. (2021). </a:t>
            </a:r>
            <a:r>
              <a:rPr lang="en-GB" sz="3700" b="0" i="1" dirty="0">
                <a:solidFill>
                  <a:srgbClr val="000000"/>
                </a:solidFill>
                <a:effectLst/>
                <a:latin typeface="Arial" panose="020B0604020202020204" pitchFamily="34" charset="0"/>
                <a:cs typeface="Arial" panose="020B0604020202020204" pitchFamily="34" charset="0"/>
              </a:rPr>
              <a:t>What Is Bandura’s Social Learning Theory? 3 Examples</a:t>
            </a:r>
            <a:r>
              <a:rPr lang="en-GB" sz="3700" b="0" i="0" dirty="0">
                <a:solidFill>
                  <a:srgbClr val="000000"/>
                </a:solidFill>
                <a:effectLst/>
                <a:latin typeface="Arial" panose="020B0604020202020204" pitchFamily="34" charset="0"/>
                <a:cs typeface="Arial" panose="020B0604020202020204" pitchFamily="34" charset="0"/>
              </a:rPr>
              <a:t>. [online] </a:t>
            </a:r>
            <a:r>
              <a:rPr lang="en-GB" sz="3700" b="0" i="0" dirty="0" err="1">
                <a:solidFill>
                  <a:srgbClr val="000000"/>
                </a:solidFill>
                <a:effectLst/>
                <a:latin typeface="Arial" panose="020B0604020202020204" pitchFamily="34" charset="0"/>
                <a:cs typeface="Arial" panose="020B0604020202020204" pitchFamily="34" charset="0"/>
              </a:rPr>
              <a:t>PositivePsychology.com</a:t>
            </a:r>
            <a:r>
              <a:rPr lang="en-GB" sz="3700" b="0" i="0" dirty="0">
                <a:solidFill>
                  <a:srgbClr val="000000"/>
                </a:solidFill>
                <a:effectLst/>
                <a:latin typeface="Arial" panose="020B0604020202020204" pitchFamily="34" charset="0"/>
                <a:cs typeface="Arial" panose="020B0604020202020204" pitchFamily="34" charset="0"/>
              </a:rPr>
              <a:t>. Available at: https://</a:t>
            </a:r>
            <a:r>
              <a:rPr lang="en-GB" sz="3700" b="0" i="0" dirty="0" err="1">
                <a:solidFill>
                  <a:srgbClr val="000000"/>
                </a:solidFill>
                <a:effectLst/>
                <a:latin typeface="Arial" panose="020B0604020202020204" pitchFamily="34" charset="0"/>
                <a:cs typeface="Arial" panose="020B0604020202020204" pitchFamily="34" charset="0"/>
              </a:rPr>
              <a:t>positivepsychology.com</a:t>
            </a:r>
            <a:r>
              <a:rPr lang="en-GB" sz="3700" b="0" i="0" dirty="0">
                <a:solidFill>
                  <a:srgbClr val="000000"/>
                </a:solidFill>
                <a:effectLst/>
                <a:latin typeface="Arial" panose="020B0604020202020204" pitchFamily="34" charset="0"/>
                <a:cs typeface="Arial" panose="020B0604020202020204" pitchFamily="34" charset="0"/>
              </a:rPr>
              <a:t>/social-learning-theory-bandura/. </a:t>
            </a:r>
          </a:p>
          <a:p>
            <a:pPr algn="l"/>
            <a:r>
              <a:rPr lang="en-GB" sz="3700" b="0" i="0" dirty="0">
                <a:solidFill>
                  <a:srgbClr val="000000"/>
                </a:solidFill>
                <a:effectLst/>
                <a:latin typeface="Arial" panose="020B0604020202020204" pitchFamily="34" charset="0"/>
                <a:cs typeface="Arial" panose="020B0604020202020204" pitchFamily="34" charset="0"/>
              </a:rPr>
              <a:t>‌</a:t>
            </a:r>
            <a:r>
              <a:rPr lang="en-GB" sz="3700" b="0" i="0" dirty="0" err="1">
                <a:solidFill>
                  <a:srgbClr val="000000"/>
                </a:solidFill>
                <a:effectLst/>
                <a:latin typeface="Arial" panose="020B0604020202020204" pitchFamily="34" charset="0"/>
                <a:cs typeface="Arial" panose="020B0604020202020204" pitchFamily="34" charset="0"/>
              </a:rPr>
              <a:t>gov.uk</a:t>
            </a:r>
            <a:r>
              <a:rPr lang="en-GB" sz="3700" b="0" i="0" dirty="0">
                <a:solidFill>
                  <a:srgbClr val="000000"/>
                </a:solidFill>
                <a:effectLst/>
                <a:latin typeface="Arial" panose="020B0604020202020204" pitchFamily="34" charset="0"/>
                <a:cs typeface="Arial" panose="020B0604020202020204" pitchFamily="34" charset="0"/>
              </a:rPr>
              <a:t> (2019). </a:t>
            </a:r>
            <a:r>
              <a:rPr lang="en-GB" sz="3700" b="0" i="1" dirty="0" err="1">
                <a:solidFill>
                  <a:srgbClr val="000000"/>
                </a:solidFill>
                <a:effectLst/>
                <a:latin typeface="Arial" panose="020B0604020202020204" pitchFamily="34" charset="0"/>
                <a:cs typeface="Arial" panose="020B0604020202020204" pitchFamily="34" charset="0"/>
              </a:rPr>
              <a:t>Legislation.gov.uk</a:t>
            </a:r>
            <a:r>
              <a:rPr lang="en-GB" sz="3700" b="0" i="0" dirty="0">
                <a:solidFill>
                  <a:srgbClr val="000000"/>
                </a:solidFill>
                <a:effectLst/>
                <a:latin typeface="Arial" panose="020B0604020202020204" pitchFamily="34" charset="0"/>
                <a:cs typeface="Arial" panose="020B0604020202020204" pitchFamily="34" charset="0"/>
              </a:rPr>
              <a:t>. [online] </a:t>
            </a:r>
            <a:r>
              <a:rPr lang="en-GB" sz="3700" b="0" i="0" dirty="0" err="1">
                <a:solidFill>
                  <a:srgbClr val="000000"/>
                </a:solidFill>
                <a:effectLst/>
                <a:latin typeface="Arial" panose="020B0604020202020204" pitchFamily="34" charset="0"/>
                <a:cs typeface="Arial" panose="020B0604020202020204" pitchFamily="34" charset="0"/>
              </a:rPr>
              <a:t>Legislation.gov.uk</a:t>
            </a:r>
            <a:r>
              <a:rPr lang="en-GB" sz="3700" b="0" i="0" dirty="0">
                <a:solidFill>
                  <a:srgbClr val="000000"/>
                </a:solidFill>
                <a:effectLst/>
                <a:latin typeface="Arial" panose="020B0604020202020204" pitchFamily="34" charset="0"/>
                <a:cs typeface="Arial" panose="020B0604020202020204" pitchFamily="34" charset="0"/>
              </a:rPr>
              <a:t>. Available at: </a:t>
            </a:r>
            <a:r>
              <a:rPr lang="en-GB" sz="3700" b="0" i="0" dirty="0">
                <a:solidFill>
                  <a:srgbClr val="000000"/>
                </a:solidFill>
                <a:effectLst/>
                <a:latin typeface="Arial" panose="020B0604020202020204" pitchFamily="34" charset="0"/>
                <a:cs typeface="Arial" panose="020B0604020202020204" pitchFamily="34" charset="0"/>
                <a:hlinkClick r:id="rId11"/>
              </a:rPr>
              <a:t>https://www.legislation.gov.uk/ukpga</a:t>
            </a:r>
            <a:r>
              <a:rPr lang="en-GB" sz="3700" b="0" i="0" dirty="0">
                <a:solidFill>
                  <a:srgbClr val="000000"/>
                </a:solidFill>
                <a:effectLst/>
                <a:latin typeface="Arial" panose="020B0604020202020204" pitchFamily="34" charset="0"/>
                <a:cs typeface="Arial" panose="020B0604020202020204" pitchFamily="34" charset="0"/>
              </a:rPr>
              <a:t>. </a:t>
            </a:r>
          </a:p>
          <a:p>
            <a:pPr algn="l"/>
            <a:r>
              <a:rPr lang="en-GB" sz="3700" b="0" i="0" dirty="0">
                <a:solidFill>
                  <a:srgbClr val="000000"/>
                </a:solidFill>
                <a:effectLst/>
                <a:latin typeface="Arial" panose="020B0604020202020204" pitchFamily="34" charset="0"/>
                <a:cs typeface="Arial" panose="020B0604020202020204" pitchFamily="34" charset="0"/>
              </a:rPr>
              <a:t>‌ </a:t>
            </a:r>
            <a:r>
              <a:rPr lang="en-GB" sz="3700" b="0" i="0" dirty="0" err="1">
                <a:solidFill>
                  <a:srgbClr val="000000"/>
                </a:solidFill>
                <a:effectLst/>
                <a:latin typeface="Arial" panose="020B0604020202020204" pitchFamily="34" charset="0"/>
                <a:cs typeface="Arial" panose="020B0604020202020204" pitchFamily="34" charset="0"/>
              </a:rPr>
              <a:t>FasterCapital</a:t>
            </a:r>
            <a:r>
              <a:rPr lang="en-GB" sz="3700" b="0" i="0" dirty="0">
                <a:solidFill>
                  <a:srgbClr val="000000"/>
                </a:solidFill>
                <a:effectLst/>
                <a:latin typeface="Arial" panose="020B0604020202020204" pitchFamily="34" charset="0"/>
                <a:cs typeface="Arial" panose="020B0604020202020204" pitchFamily="34" charset="0"/>
              </a:rPr>
              <a:t>. (2019.). </a:t>
            </a:r>
            <a:r>
              <a:rPr lang="en-GB" sz="3700" b="0" i="1" dirty="0">
                <a:solidFill>
                  <a:srgbClr val="000000"/>
                </a:solidFill>
                <a:effectLst/>
                <a:latin typeface="Arial" panose="020B0604020202020204" pitchFamily="34" charset="0"/>
                <a:cs typeface="Arial" panose="020B0604020202020204" pitchFamily="34" charset="0"/>
              </a:rPr>
              <a:t>Common Obstacles In Community Development And How To Address Them</a:t>
            </a:r>
            <a:r>
              <a:rPr lang="en-GB" sz="3700" b="0" i="0" dirty="0">
                <a:solidFill>
                  <a:srgbClr val="000000"/>
                </a:solidFill>
                <a:effectLst/>
                <a:latin typeface="Arial" panose="020B0604020202020204" pitchFamily="34" charset="0"/>
                <a:cs typeface="Arial" panose="020B0604020202020204" pitchFamily="34" charset="0"/>
              </a:rPr>
              <a:t>. [online] Available at: </a:t>
            </a:r>
            <a:r>
              <a:rPr lang="en-GB" sz="3700" b="0" i="0" dirty="0">
                <a:solidFill>
                  <a:srgbClr val="000000"/>
                </a:solidFill>
                <a:effectLst/>
                <a:latin typeface="Arial" panose="020B0604020202020204" pitchFamily="34" charset="0"/>
                <a:cs typeface="Arial" panose="020B0604020202020204" pitchFamily="34" charset="0"/>
                <a:hlinkClick r:id="rId12"/>
              </a:rPr>
              <a:t>https://fastercapital.com/topics/common-obstacles-in-community-development-and-how-to-address-them.html</a:t>
            </a:r>
            <a:r>
              <a:rPr lang="en-GB" sz="3700" b="0" i="0" dirty="0">
                <a:solidFill>
                  <a:srgbClr val="000000"/>
                </a:solidFill>
                <a:effectLst/>
                <a:latin typeface="Arial" panose="020B0604020202020204" pitchFamily="34" charset="0"/>
                <a:cs typeface="Arial" panose="020B0604020202020204" pitchFamily="34" charset="0"/>
              </a:rPr>
              <a:t>. </a:t>
            </a:r>
          </a:p>
          <a:p>
            <a:pPr algn="l"/>
            <a:r>
              <a:rPr lang="en-GB" sz="3700" b="0" i="0" dirty="0">
                <a:solidFill>
                  <a:srgbClr val="000000"/>
                </a:solidFill>
                <a:effectLst/>
                <a:latin typeface="Arial" panose="020B0604020202020204" pitchFamily="34" charset="0"/>
                <a:cs typeface="Arial" panose="020B0604020202020204" pitchFamily="34" charset="0"/>
              </a:rPr>
              <a:t>Web Master (2022). </a:t>
            </a:r>
            <a:r>
              <a:rPr lang="en-GB" sz="3700" b="0" i="1" dirty="0">
                <a:solidFill>
                  <a:srgbClr val="000000"/>
                </a:solidFill>
                <a:effectLst/>
                <a:latin typeface="Arial" panose="020B0604020202020204" pitchFamily="34" charset="0"/>
                <a:cs typeface="Arial" panose="020B0604020202020204" pitchFamily="34" charset="0"/>
              </a:rPr>
              <a:t>Community Development | Principle &amp; Examples</a:t>
            </a:r>
            <a:r>
              <a:rPr lang="en-GB" sz="3700" b="0" i="0" dirty="0">
                <a:solidFill>
                  <a:srgbClr val="000000"/>
                </a:solidFill>
                <a:effectLst/>
                <a:latin typeface="Arial" panose="020B0604020202020204" pitchFamily="34" charset="0"/>
                <a:cs typeface="Arial" panose="020B0604020202020204" pitchFamily="34" charset="0"/>
              </a:rPr>
              <a:t>. [online] Future Generations University. Available at: </a:t>
            </a:r>
            <a:r>
              <a:rPr lang="en-GB" sz="3700" b="0" i="0" dirty="0">
                <a:solidFill>
                  <a:srgbClr val="000000"/>
                </a:solidFill>
                <a:effectLst/>
                <a:latin typeface="Arial" panose="020B0604020202020204" pitchFamily="34" charset="0"/>
                <a:cs typeface="Arial" panose="020B0604020202020204" pitchFamily="34" charset="0"/>
                <a:hlinkClick r:id="rId13"/>
              </a:rPr>
              <a:t>https://www.future.edu/2022/10/community-development/</a:t>
            </a:r>
            <a:r>
              <a:rPr lang="en-GB" sz="3700" b="0" i="0" dirty="0">
                <a:solidFill>
                  <a:srgbClr val="000000"/>
                </a:solidFill>
                <a:effectLst/>
                <a:latin typeface="Arial" panose="020B0604020202020204" pitchFamily="34" charset="0"/>
                <a:cs typeface="Arial" panose="020B0604020202020204" pitchFamily="34" charset="0"/>
              </a:rPr>
              <a:t>. </a:t>
            </a:r>
          </a:p>
          <a:p>
            <a:pPr algn="l"/>
            <a:r>
              <a:rPr lang="en-GB" sz="3700" b="0" i="0" dirty="0">
                <a:solidFill>
                  <a:srgbClr val="000000"/>
                </a:solidFill>
                <a:effectLst/>
                <a:latin typeface="Arial" panose="020B0604020202020204" pitchFamily="34" charset="0"/>
                <a:cs typeface="Arial" panose="020B0604020202020204" pitchFamily="34" charset="0"/>
              </a:rPr>
              <a:t>Council, N. (2024). </a:t>
            </a:r>
            <a:r>
              <a:rPr lang="en-GB" sz="3700" b="0" i="1" dirty="0">
                <a:solidFill>
                  <a:srgbClr val="000000"/>
                </a:solidFill>
                <a:effectLst/>
                <a:latin typeface="Arial" panose="020B0604020202020204" pitchFamily="34" charset="0"/>
                <a:cs typeface="Arial" panose="020B0604020202020204" pitchFamily="34" charset="0"/>
              </a:rPr>
              <a:t>Cabinet Welcomes Scrutiny Recommendations Aimed at Improving the Lives of Black Boys and Young Men – Newham Council</a:t>
            </a:r>
            <a:r>
              <a:rPr lang="en-GB" sz="3700" b="0" i="0" dirty="0">
                <a:solidFill>
                  <a:srgbClr val="000000"/>
                </a:solidFill>
                <a:effectLst/>
                <a:latin typeface="Arial" panose="020B0604020202020204" pitchFamily="34" charset="0"/>
                <a:cs typeface="Arial" panose="020B0604020202020204" pitchFamily="34" charset="0"/>
              </a:rPr>
              <a:t>. [online] Newham Council. Available at: </a:t>
            </a:r>
            <a:r>
              <a:rPr lang="en-GB" sz="3700" b="0" i="0" dirty="0">
                <a:solidFill>
                  <a:srgbClr val="000000"/>
                </a:solidFill>
                <a:effectLst/>
                <a:latin typeface="Arial" panose="020B0604020202020204" pitchFamily="34" charset="0"/>
                <a:cs typeface="Arial" panose="020B0604020202020204" pitchFamily="34" charset="0"/>
                <a:hlinkClick r:id="rId14"/>
              </a:rPr>
              <a:t>https://www.newham.gov.uk/news/article/1321/cabinet-welcomes-scrutiny-recommendations-aimed-at-improving-the-lives-of-black-boys-and-young-men</a:t>
            </a:r>
            <a:r>
              <a:rPr lang="en-GB" sz="3700" b="0" i="0" dirty="0">
                <a:solidFill>
                  <a:srgbClr val="000000"/>
                </a:solidFill>
                <a:effectLst/>
                <a:latin typeface="Arial" panose="020B0604020202020204" pitchFamily="34" charset="0"/>
                <a:cs typeface="Arial" panose="020B0604020202020204" pitchFamily="34" charset="0"/>
              </a:rPr>
              <a:t>  [Accessed 4 Nov. 2024].</a:t>
            </a:r>
          </a:p>
          <a:p>
            <a:pPr marL="0" indent="0" algn="l">
              <a:buNone/>
            </a:pPr>
            <a:r>
              <a:rPr lang="en-GB" sz="3700" b="0" i="0" dirty="0">
                <a:solidFill>
                  <a:srgbClr val="000000"/>
                </a:solidFill>
                <a:effectLst/>
                <a:latin typeface="Arial" panose="020B0604020202020204" pitchFamily="34" charset="0"/>
                <a:cs typeface="Arial" panose="020B0604020202020204" pitchFamily="34" charset="0"/>
              </a:rPr>
              <a:t>‌</a:t>
            </a:r>
          </a:p>
          <a:p>
            <a:pPr algn="l"/>
            <a:endParaRPr lang="en-GB" sz="3700" b="0" i="0" dirty="0">
              <a:solidFill>
                <a:srgbClr val="000000"/>
              </a:solidFill>
              <a:effectLst/>
              <a:latin typeface="Arial" panose="020B0604020202020204" pitchFamily="34" charset="0"/>
              <a:cs typeface="Arial" panose="020B0604020202020204" pitchFamily="34" charset="0"/>
            </a:endParaRPr>
          </a:p>
          <a:p>
            <a:pPr marL="0" indent="0" algn="l">
              <a:buNone/>
            </a:pPr>
            <a:endParaRPr lang="en-GB" sz="2200" b="0" i="0" dirty="0">
              <a:solidFill>
                <a:srgbClr val="000000"/>
              </a:solidFill>
              <a:effectLst/>
              <a:latin typeface="Calibri" panose="020F0502020204030204" pitchFamily="34" charset="0"/>
            </a:endParaRPr>
          </a:p>
          <a:p>
            <a:pPr algn="l"/>
            <a:endParaRPr lang="en-GB" sz="1700" b="0" i="0" dirty="0">
              <a:solidFill>
                <a:srgbClr val="000000"/>
              </a:solidFill>
              <a:effectLst/>
              <a:cs typeface="Arial" panose="020B0604020202020204" pitchFamily="34" charset="0"/>
            </a:endParaRPr>
          </a:p>
          <a:p>
            <a:pPr marL="0" indent="0" algn="l">
              <a:buNone/>
            </a:pPr>
            <a:endParaRPr lang="en-GB" sz="1700" b="0" i="0" dirty="0">
              <a:solidFill>
                <a:srgbClr val="000000"/>
              </a:solidFill>
              <a:effectLst/>
              <a:latin typeface="Calibri" panose="020F0502020204030204" pitchFamily="34" charset="0"/>
            </a:endParaRPr>
          </a:p>
          <a:p>
            <a:pPr algn="l"/>
            <a:endParaRPr lang="en-GB" sz="1200" b="0" i="0" dirty="0">
              <a:solidFill>
                <a:srgbClr val="000000"/>
              </a:solidFill>
              <a:effectLst/>
              <a:latin typeface="Calibri" panose="020F0502020204030204" pitchFamily="34" charset="0"/>
            </a:endParaRPr>
          </a:p>
          <a:p>
            <a:pPr algn="l"/>
            <a:endParaRPr lang="en-GB" sz="1200" b="0" i="0" dirty="0">
              <a:solidFill>
                <a:srgbClr val="000000"/>
              </a:solidFill>
              <a:effectLst/>
              <a:latin typeface="Arial" panose="020B0604020202020204" pitchFamily="34" charset="0"/>
              <a:cs typeface="Arial" panose="020B0604020202020204" pitchFamily="34" charset="0"/>
            </a:endParaRPr>
          </a:p>
          <a:p>
            <a:pPr algn="l"/>
            <a:endParaRPr lang="en-GB" sz="800" b="0" i="0" dirty="0">
              <a:solidFill>
                <a:srgbClr val="000000"/>
              </a:solidFill>
              <a:effectLst/>
              <a:latin typeface="Calibri" panose="020F0502020204030204" pitchFamily="34" charset="0"/>
            </a:endParaRPr>
          </a:p>
          <a:p>
            <a:pPr algn="l"/>
            <a:endParaRPr lang="en-GB" sz="1000" b="0" i="0" dirty="0">
              <a:solidFill>
                <a:srgbClr val="000000"/>
              </a:solidFill>
              <a:effectLst/>
              <a:latin typeface="Calibri" panose="020F0502020204030204" pitchFamily="34" charset="0"/>
            </a:endParaRPr>
          </a:p>
          <a:p>
            <a:pPr algn="l"/>
            <a:endParaRPr lang="en-GB" sz="1200" b="0" i="0" dirty="0">
              <a:solidFill>
                <a:srgbClr val="000000"/>
              </a:solidFill>
              <a:effectLst/>
              <a:latin typeface="Arial" panose="020B0604020202020204" pitchFamily="34" charset="0"/>
              <a:cs typeface="Arial" panose="020B0604020202020204" pitchFamily="34" charset="0"/>
            </a:endParaRPr>
          </a:p>
          <a:p>
            <a:pPr marL="0" indent="0">
              <a:buNone/>
            </a:pPr>
            <a:endParaRPr lang="en-US" sz="2000" dirty="0"/>
          </a:p>
        </p:txBody>
      </p:sp>
    </p:spTree>
    <p:extLst>
      <p:ext uri="{BB962C8B-B14F-4D97-AF65-F5344CB8AC3E}">
        <p14:creationId xmlns:p14="http://schemas.microsoft.com/office/powerpoint/2010/main" val="33259643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46572</TotalTime>
  <Words>1383</Words>
  <Application>Microsoft Macintosh PowerPoint</Application>
  <PresentationFormat>Widescreen</PresentationFormat>
  <Paragraphs>105</Paragraphs>
  <Slides>18</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Arial</vt:lpstr>
      <vt:lpstr>Arial</vt:lpstr>
      <vt:lpstr>Calibri</vt:lpstr>
      <vt:lpstr>Calibri Light</vt:lpstr>
      <vt:lpstr>Century Schoolbook</vt:lpstr>
      <vt:lpstr>Google Sans</vt:lpstr>
      <vt:lpstr>Myriad Pro</vt:lpstr>
      <vt:lpstr>Roboto</vt:lpstr>
      <vt:lpstr>Office Theme</vt:lpstr>
      <vt:lpstr>Anabela Mendes  2124257 BMHP6022 Community Care and Development Jolly Nwankwo  </vt:lpstr>
      <vt:lpstr>AI</vt:lpstr>
      <vt:lpstr>Introduction​</vt:lpstr>
      <vt:lpstr>PowerPoint Presentation</vt:lpstr>
      <vt:lpstr> Demographic</vt:lpstr>
      <vt:lpstr>Key issue </vt:lpstr>
      <vt:lpstr> Population</vt:lpstr>
      <vt:lpstr>Ethnicity and Religion </vt:lpstr>
      <vt:lpstr>Stakeholders</vt:lpstr>
      <vt:lpstr>Principles which support community development ​</vt:lpstr>
      <vt:lpstr>Digital media and Technologies</vt:lpstr>
      <vt:lpstr>Maslow’s Theories</vt:lpstr>
      <vt:lpstr>Bandura social learning theory</vt:lpstr>
      <vt:lpstr>Legislation and Policy</vt:lpstr>
      <vt:lpstr>Barriers/obstacles community development​</vt:lpstr>
      <vt:lpstr>Recommendations​</vt:lpstr>
      <vt:lpstr>Conclusion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Feliciana Mendes</dc:creator>
  <cp:lastModifiedBy>Feliciana Mendes</cp:lastModifiedBy>
  <cp:revision>21</cp:revision>
  <dcterms:created xsi:type="dcterms:W3CDTF">2024-10-16T19:44:07Z</dcterms:created>
  <dcterms:modified xsi:type="dcterms:W3CDTF">2024-11-28T11:31:22Z</dcterms:modified>
</cp:coreProperties>
</file>