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68" r:id="rId2"/>
    <p:sldId id="273" r:id="rId3"/>
    <p:sldId id="274" r:id="rId4"/>
    <p:sldId id="275" r:id="rId5"/>
    <p:sldId id="260" r:id="rId6"/>
    <p:sldId id="261" r:id="rId7"/>
    <p:sldId id="262" r:id="rId8"/>
    <p:sldId id="263" r:id="rId9"/>
    <p:sldId id="264" r:id="rId10"/>
    <p:sldId id="256" r:id="rId11"/>
    <p:sldId id="257" r:id="rId12"/>
    <p:sldId id="258" r:id="rId13"/>
    <p:sldId id="259"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8" d="100"/>
          <a:sy n="88" d="100"/>
        </p:scale>
        <p:origin x="37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90EC23-56CF-48F8-B8B0-53C8F3490711}" type="datetimeFigureOut">
              <a:rPr lang="en-GB" smtClean="0"/>
              <a:t>31/10/2018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7BEE74-95BD-4399-B522-FEAC71864F25}" type="slidenum">
              <a:rPr lang="en-GB" smtClean="0"/>
              <a:t>‹#›</a:t>
            </a:fld>
            <a:endParaRPr lang="en-GB"/>
          </a:p>
        </p:txBody>
      </p:sp>
    </p:spTree>
    <p:extLst>
      <p:ext uri="{BB962C8B-B14F-4D97-AF65-F5344CB8AC3E}">
        <p14:creationId xmlns:p14="http://schemas.microsoft.com/office/powerpoint/2010/main" val="199092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mosaic depicting Christ healing the ten lepers (Luke 17:11-19) decorates the</a:t>
            </a:r>
          </a:p>
          <a:p>
            <a:r>
              <a:rPr lang="en-GB" dirty="0" err="1"/>
              <a:t>Monreale</a:t>
            </a:r>
            <a:r>
              <a:rPr lang="en-GB" dirty="0"/>
              <a:t> Cathedral in Sicily. The church features some </a:t>
            </a:r>
            <a:r>
              <a:rPr lang="en-GB" dirty="0" err="1"/>
              <a:t>of'the</a:t>
            </a:r>
            <a:r>
              <a:rPr lang="en-GB" dirty="0"/>
              <a:t> largest and most</a:t>
            </a:r>
          </a:p>
          <a:p>
            <a:r>
              <a:rPr lang="en-GB" dirty="0"/>
              <a:t>important Greek mosaics of the twelfth century, including a </a:t>
            </a:r>
            <a:r>
              <a:rPr lang="en-GB" i="1" dirty="0"/>
              <a:t>Life of Christ </a:t>
            </a:r>
            <a:r>
              <a:rPr lang="en-GB" dirty="0"/>
              <a:t>that is dominated</a:t>
            </a:r>
          </a:p>
          <a:p>
            <a:r>
              <a:rPr lang="en-GB" dirty="0"/>
              <a:t>by images depicting Jesus’ miracles. In Christ’s encounter with the lepers, the </a:t>
            </a:r>
            <a:r>
              <a:rPr lang="en-GB" dirty="0" err="1"/>
              <a:t>aposties</a:t>
            </a:r>
            <a:endParaRPr lang="en-GB" dirty="0"/>
          </a:p>
          <a:p>
            <a:r>
              <a:rPr lang="en-GB" dirty="0"/>
              <a:t>seem less than pleased. The lepers are covered in dark spots, the conventional markers</a:t>
            </a:r>
          </a:p>
          <a:p>
            <a:r>
              <a:rPr lang="en-GB" dirty="0"/>
              <a:t>of leprosy in art (which apparently originated in earlier images of Job), and they are</a:t>
            </a:r>
          </a:p>
          <a:p>
            <a:r>
              <a:rPr lang="en-GB" dirty="0"/>
              <a:t>shown gesturing frantically to gain Jesus’ attention.” (From ‘Christian Century’ in </a:t>
            </a:r>
            <a:r>
              <a:rPr lang="en-GB" i="1" dirty="0"/>
              <a:t>On Art</a:t>
            </a:r>
            <a:r>
              <a:rPr lang="en-GB" i="0" dirty="0"/>
              <a:t>, 14 September, 2016)</a:t>
            </a:r>
            <a:endParaRPr lang="en-GB" dirty="0"/>
          </a:p>
          <a:p>
            <a:endParaRPr lang="en-GB" dirty="0"/>
          </a:p>
        </p:txBody>
      </p:sp>
      <p:sp>
        <p:nvSpPr>
          <p:cNvPr id="4" name="Slide Number Placeholder 3"/>
          <p:cNvSpPr>
            <a:spLocks noGrp="1"/>
          </p:cNvSpPr>
          <p:nvPr>
            <p:ph type="sldNum" sz="quarter" idx="5"/>
          </p:nvPr>
        </p:nvSpPr>
        <p:spPr/>
        <p:txBody>
          <a:bodyPr/>
          <a:lstStyle/>
          <a:p>
            <a:fld id="{306B57F0-0E12-4A8F-8933-06B5576771FE}" type="slidenum">
              <a:rPr lang="en-GB" smtClean="0"/>
              <a:t>5</a:t>
            </a:fld>
            <a:endParaRPr lang="en-GB"/>
          </a:p>
        </p:txBody>
      </p:sp>
    </p:spTree>
    <p:extLst>
      <p:ext uri="{BB962C8B-B14F-4D97-AF65-F5344CB8AC3E}">
        <p14:creationId xmlns:p14="http://schemas.microsoft.com/office/powerpoint/2010/main" val="2202140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6B57F0-0E12-4A8F-8933-06B5576771FE}" type="slidenum">
              <a:rPr lang="en-GB" smtClean="0"/>
              <a:t>6</a:t>
            </a:fld>
            <a:endParaRPr lang="en-GB"/>
          </a:p>
        </p:txBody>
      </p:sp>
    </p:spTree>
    <p:extLst>
      <p:ext uri="{BB962C8B-B14F-4D97-AF65-F5344CB8AC3E}">
        <p14:creationId xmlns:p14="http://schemas.microsoft.com/office/powerpoint/2010/main" val="665996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6B57F0-0E12-4A8F-8933-06B5576771FE}" type="slidenum">
              <a:rPr lang="en-GB" smtClean="0"/>
              <a:t>7</a:t>
            </a:fld>
            <a:endParaRPr lang="en-GB"/>
          </a:p>
        </p:txBody>
      </p:sp>
    </p:spTree>
    <p:extLst>
      <p:ext uri="{BB962C8B-B14F-4D97-AF65-F5344CB8AC3E}">
        <p14:creationId xmlns:p14="http://schemas.microsoft.com/office/powerpoint/2010/main" val="2966182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Norman kings of Sicily were among the greatest rulers of their day. Roger II clearly thought himself the equal</a:t>
            </a:r>
          </a:p>
          <a:p>
            <a:r>
              <a:rPr lang="en-GB" dirty="0"/>
              <a:t>of the Emperor in Constantinople. Under his reign Sicily, making full use of its pivotal position in the centre of the</a:t>
            </a:r>
          </a:p>
          <a:p>
            <a:r>
              <a:rPr lang="en-GB" dirty="0"/>
              <a:t>Mediterranean, was powerful and prosperous as it had seldom been before -- and never has been since. His hybrid</a:t>
            </a:r>
          </a:p>
          <a:p>
            <a:r>
              <a:rPr lang="en-GB" dirty="0"/>
              <a:t>Greek-Latin-Islamic state was hugely successful. Islamic bureaucrats kept records in flowing Arabic, the bishops</a:t>
            </a:r>
          </a:p>
          <a:p>
            <a:r>
              <a:rPr lang="en-GB" dirty="0"/>
              <a:t>were Italian, French and English, and the Syrian Christian Arabic and Greek-speaking George of Antioch functioned</a:t>
            </a:r>
          </a:p>
          <a:p>
            <a:r>
              <a:rPr lang="en-GB" dirty="0"/>
              <a:t>as </a:t>
            </a:r>
            <a:r>
              <a:rPr lang="en-GB" dirty="0" err="1"/>
              <a:t>ammiratus</a:t>
            </a:r>
            <a:r>
              <a:rPr lang="en-GB" dirty="0"/>
              <a:t> </a:t>
            </a:r>
            <a:r>
              <a:rPr lang="en-GB" dirty="0" err="1"/>
              <a:t>ammiratorum</a:t>
            </a:r>
            <a:r>
              <a:rPr lang="en-GB" dirty="0"/>
              <a:t> , emir of emirs, or commander-in-chief.’ (</a:t>
            </a:r>
            <a:r>
              <a:rPr lang="en-GB" sz="1200" b="0" i="0" u="none" strike="noStrike" kern="1200" baseline="0" dirty="0">
                <a:solidFill>
                  <a:schemeClr val="tx1"/>
                </a:solidFill>
                <a:latin typeface="+mn-lt"/>
                <a:ea typeface="+mn-ea"/>
                <a:cs typeface="+mn-cs"/>
              </a:rPr>
              <a:t>Arts feature: The rise and fall of Sicily</a:t>
            </a:r>
            <a:r>
              <a:rPr lang="en-GB" sz="1200" b="0" i="1" u="none" strike="noStrike" kern="1200" baseline="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in </a:t>
            </a:r>
            <a:r>
              <a:rPr lang="en-GB" sz="1200" b="0" i="1" u="none" strike="noStrike" kern="1200" baseline="0" dirty="0">
                <a:solidFill>
                  <a:schemeClr val="tx1"/>
                </a:solidFill>
                <a:latin typeface="+mn-lt"/>
                <a:ea typeface="+mn-ea"/>
                <a:cs typeface="+mn-cs"/>
              </a:rPr>
              <a:t>The Spectator,</a:t>
            </a:r>
          </a:p>
          <a:p>
            <a:r>
              <a:rPr lang="en-GB" sz="1200" b="0" i="0" u="none" strike="noStrike" kern="1200" baseline="0" dirty="0" err="1">
                <a:solidFill>
                  <a:schemeClr val="tx1"/>
                </a:solidFill>
                <a:latin typeface="+mn-lt"/>
                <a:ea typeface="+mn-ea"/>
                <a:cs typeface="+mn-cs"/>
              </a:rPr>
              <a:t>Gayford</a:t>
            </a:r>
            <a:r>
              <a:rPr lang="en-GB" sz="1200" b="0" i="0" u="none" strike="noStrike" kern="1200" baseline="0" dirty="0">
                <a:solidFill>
                  <a:schemeClr val="tx1"/>
                </a:solidFill>
                <a:latin typeface="+mn-lt"/>
                <a:ea typeface="+mn-ea"/>
                <a:cs typeface="+mn-cs"/>
              </a:rPr>
              <a:t>, Martin; London [Apr 9, 2016]</a:t>
            </a:r>
            <a:r>
              <a:rPr lang="en-GB" dirty="0"/>
              <a:t>)</a:t>
            </a:r>
          </a:p>
        </p:txBody>
      </p:sp>
      <p:sp>
        <p:nvSpPr>
          <p:cNvPr id="4" name="Slide Number Placeholder 3"/>
          <p:cNvSpPr>
            <a:spLocks noGrp="1"/>
          </p:cNvSpPr>
          <p:nvPr>
            <p:ph type="sldNum" sz="quarter" idx="5"/>
          </p:nvPr>
        </p:nvSpPr>
        <p:spPr/>
        <p:txBody>
          <a:bodyPr/>
          <a:lstStyle/>
          <a:p>
            <a:fld id="{306B57F0-0E12-4A8F-8933-06B5576771FE}" type="slidenum">
              <a:rPr lang="en-GB" smtClean="0"/>
              <a:t>9</a:t>
            </a:fld>
            <a:endParaRPr lang="en-GB"/>
          </a:p>
        </p:txBody>
      </p:sp>
    </p:spTree>
    <p:extLst>
      <p:ext uri="{BB962C8B-B14F-4D97-AF65-F5344CB8AC3E}">
        <p14:creationId xmlns:p14="http://schemas.microsoft.com/office/powerpoint/2010/main" val="4131254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number of wars between the Normans and the Byzantine Empire were fought from c. 1040 until 1185, when the last Norman invasion of the Byzantine Empire was defeated. At the end of the conflict, neither the Normans nor the Byzantines could boast much power; by the mid-13th century exhaustive fighting with other powers had weakened both, which led to both sides</a:t>
            </a:r>
            <a:r>
              <a:rPr lang="en-GB" baseline="0" dirty="0"/>
              <a:t> losing lands which will be discussed further later in the presentation.</a:t>
            </a:r>
            <a:endParaRPr lang="en-GB" dirty="0"/>
          </a:p>
          <a:p>
            <a:endParaRPr lang="en-GB" dirty="0"/>
          </a:p>
          <a:p>
            <a:r>
              <a:rPr lang="en-GB" dirty="0"/>
              <a:t>Although not located directly</a:t>
            </a:r>
            <a:r>
              <a:rPr lang="en-GB" baseline="0" dirty="0"/>
              <a:t> within Sicily, t</a:t>
            </a:r>
            <a:r>
              <a:rPr lang="en-GB" dirty="0"/>
              <a:t>he Duchy of Naples, nominally a Byzantine possession, was one of the last southern Italian states to be attacked by the Normans. Since </a:t>
            </a:r>
            <a:r>
              <a:rPr lang="en-GB" dirty="0" err="1"/>
              <a:t>Sergius</a:t>
            </a:r>
            <a:r>
              <a:rPr lang="en-GB" dirty="0"/>
              <a:t> IV asked for </a:t>
            </a:r>
            <a:r>
              <a:rPr lang="en-GB" dirty="0" err="1"/>
              <a:t>Ranulf</a:t>
            </a:r>
            <a:r>
              <a:rPr lang="en-GB" dirty="0"/>
              <a:t> </a:t>
            </a:r>
            <a:r>
              <a:rPr lang="en-GB" dirty="0" err="1"/>
              <a:t>Drengot's</a:t>
            </a:r>
            <a:r>
              <a:rPr lang="en-GB" dirty="0"/>
              <a:t> help during the 1020s, with brief exceptions the dukes of Naples were allied with the Normans of Aversa and Capua</a:t>
            </a:r>
            <a:r>
              <a:rPr lang="en-GB" baseline="0" dirty="0"/>
              <a:t> </a:t>
            </a:r>
            <a:r>
              <a:rPr lang="en-GB" dirty="0"/>
              <a:t>(Kingston:2011). This</a:t>
            </a:r>
            <a:r>
              <a:rPr lang="en-GB" baseline="0" dirty="0"/>
              <a:t> is significant to the overall impact of the Normans within Southern Italy</a:t>
            </a:r>
            <a:endParaRPr lang="en-GB" dirty="0"/>
          </a:p>
        </p:txBody>
      </p:sp>
      <p:sp>
        <p:nvSpPr>
          <p:cNvPr id="4" name="Slide Number Placeholder 3"/>
          <p:cNvSpPr>
            <a:spLocks noGrp="1"/>
          </p:cNvSpPr>
          <p:nvPr>
            <p:ph type="sldNum" sz="quarter" idx="10"/>
          </p:nvPr>
        </p:nvSpPr>
        <p:spPr/>
        <p:txBody>
          <a:bodyPr/>
          <a:lstStyle/>
          <a:p>
            <a:fld id="{1DAD89B0-FA07-4FAE-B53C-B43C6037EBAD}" type="slidenum">
              <a:rPr lang="en-GB" smtClean="0"/>
              <a:t>14</a:t>
            </a:fld>
            <a:endParaRPr lang="en-GB"/>
          </a:p>
        </p:txBody>
      </p:sp>
    </p:spTree>
    <p:extLst>
      <p:ext uri="{BB962C8B-B14F-4D97-AF65-F5344CB8AC3E}">
        <p14:creationId xmlns:p14="http://schemas.microsoft.com/office/powerpoint/2010/main" val="1008869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Kingdom of Sicily was formed</a:t>
            </a:r>
            <a:r>
              <a:rPr lang="en-GB" baseline="0" dirty="0"/>
              <a:t> in 1130 (Oxford:2010).</a:t>
            </a:r>
          </a:p>
          <a:p>
            <a:endParaRPr lang="en-GB" baseline="0" dirty="0"/>
          </a:p>
          <a:p>
            <a:r>
              <a:rPr lang="en-GB" dirty="0"/>
              <a:t>Although the conquest of Sicily was primarily military, the</a:t>
            </a:r>
            <a:r>
              <a:rPr lang="en-GB" baseline="0" dirty="0"/>
              <a:t> Normans </a:t>
            </a:r>
            <a:r>
              <a:rPr lang="en-GB" dirty="0"/>
              <a:t>also signed treaties with the Muslims to obtain land. Hindered by Sicily's hilly terrain and a relatively small army, the brothers sought influential, worn-down Muslim leaders to sign the treaties (offering peace and protection for land and titles). Because Sicily was conquered by a unified command, Roger's authority was not challenged by other conquerors and he maintained power over his Greek, Arab, Lombard and Norman subjects. One</a:t>
            </a:r>
            <a:r>
              <a:rPr lang="en-GB" baseline="0" dirty="0"/>
              <a:t> of the most important events to take place during this period was the introduction of the Roman Catholic Church to the island.</a:t>
            </a:r>
          </a:p>
          <a:p>
            <a:endParaRPr lang="en-GB" baseline="0" dirty="0"/>
          </a:p>
          <a:p>
            <a:r>
              <a:rPr lang="en-GB" baseline="0" dirty="0"/>
              <a:t>Image on top right features Roger II, the first Norman king of Sicily.</a:t>
            </a:r>
            <a:endParaRPr lang="en-GB" dirty="0"/>
          </a:p>
        </p:txBody>
      </p:sp>
      <p:sp>
        <p:nvSpPr>
          <p:cNvPr id="4" name="Slide Number Placeholder 3"/>
          <p:cNvSpPr>
            <a:spLocks noGrp="1"/>
          </p:cNvSpPr>
          <p:nvPr>
            <p:ph type="sldNum" sz="quarter" idx="10"/>
          </p:nvPr>
        </p:nvSpPr>
        <p:spPr/>
        <p:txBody>
          <a:bodyPr/>
          <a:lstStyle/>
          <a:p>
            <a:fld id="{1DAD89B0-FA07-4FAE-B53C-B43C6037EBAD}" type="slidenum">
              <a:rPr lang="en-GB" smtClean="0"/>
              <a:t>15</a:t>
            </a:fld>
            <a:endParaRPr lang="en-GB"/>
          </a:p>
        </p:txBody>
      </p:sp>
    </p:spTree>
    <p:extLst>
      <p:ext uri="{BB962C8B-B14F-4D97-AF65-F5344CB8AC3E}">
        <p14:creationId xmlns:p14="http://schemas.microsoft.com/office/powerpoint/2010/main" val="3040830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mentioned earlier</a:t>
            </a:r>
            <a:r>
              <a:rPr lang="en-GB" baseline="0" dirty="0"/>
              <a:t> in the presentation, conflicts and other outside issues led to the Normans losing land during this later period and this would include the Kingdom of Sicily.</a:t>
            </a:r>
            <a:endParaRPr lang="en-GB" dirty="0"/>
          </a:p>
          <a:p>
            <a:endParaRPr lang="en-GB" dirty="0"/>
          </a:p>
          <a:p>
            <a:r>
              <a:rPr lang="en-GB" dirty="0"/>
              <a:t>King William II had named his aunt Constance, the daughter of Roger II who married future Henry VI, Holy Roman Emperor his heiress. As the noblemen did not want to be ruled by a German, Tancred of Lecce seized the throne under their support, but he had to contend with the revolt of his distant cousin Roger of Andria and the invasion of Henry on behalf of his wife. Initially Roger was tricked into execution and Henry had to retreat after his attack failed, with Constance even captured and only released under the pressure of the Pope. Tancred died in 1194, and Constance and Henry eventually prevailed and the kingdom fell in 1194 to the House of Hohenstaufen, with William III of Sicily the young son of Tancred deposed. Henry and Constance were crowned as king and queen. Through Constance, the </a:t>
            </a:r>
            <a:r>
              <a:rPr lang="en-GB" dirty="0" err="1"/>
              <a:t>Hauteville</a:t>
            </a:r>
            <a:r>
              <a:rPr lang="en-GB" dirty="0"/>
              <a:t> blood was passed to Frederick II, Holy Roman Emperor. There is</a:t>
            </a:r>
            <a:r>
              <a:rPr lang="en-GB" baseline="0" dirty="0"/>
              <a:t> some debate among modern scholars as to whether or not this was truly the end of Norman Sicily (Huxbridge:2008).</a:t>
            </a:r>
          </a:p>
          <a:p>
            <a:endParaRPr lang="en-GB" baseline="0" dirty="0"/>
          </a:p>
          <a:p>
            <a:r>
              <a:rPr lang="en-GB" baseline="0" dirty="0"/>
              <a:t>Top picture shows Henry VI and Constance.</a:t>
            </a:r>
          </a:p>
          <a:p>
            <a:r>
              <a:rPr lang="en-GB" baseline="0" dirty="0"/>
              <a:t>Bottom shows Frederick II.</a:t>
            </a:r>
            <a:endParaRPr lang="en-GB" dirty="0"/>
          </a:p>
        </p:txBody>
      </p:sp>
      <p:sp>
        <p:nvSpPr>
          <p:cNvPr id="4" name="Slide Number Placeholder 3"/>
          <p:cNvSpPr>
            <a:spLocks noGrp="1"/>
          </p:cNvSpPr>
          <p:nvPr>
            <p:ph type="sldNum" sz="quarter" idx="10"/>
          </p:nvPr>
        </p:nvSpPr>
        <p:spPr/>
        <p:txBody>
          <a:bodyPr/>
          <a:lstStyle/>
          <a:p>
            <a:fld id="{1DAD89B0-FA07-4FAE-B53C-B43C6037EBAD}" type="slidenum">
              <a:rPr lang="en-GB" smtClean="0"/>
              <a:t>16</a:t>
            </a:fld>
            <a:endParaRPr lang="en-GB"/>
          </a:p>
        </p:txBody>
      </p:sp>
    </p:spTree>
    <p:extLst>
      <p:ext uri="{BB962C8B-B14F-4D97-AF65-F5344CB8AC3E}">
        <p14:creationId xmlns:p14="http://schemas.microsoft.com/office/powerpoint/2010/main" val="3130658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to briefly look</a:t>
            </a:r>
            <a:r>
              <a:rPr lang="en-GB" baseline="0" dirty="0"/>
              <a:t> over the aftermath of the Normans in Sicily before concluding this presentation, one should consider what happens next and the lasting legacy left behind by the Normans.</a:t>
            </a:r>
          </a:p>
          <a:p>
            <a:endParaRPr lang="en-GB" baseline="0" dirty="0"/>
          </a:p>
          <a:p>
            <a:r>
              <a:rPr lang="en-GB" baseline="0" dirty="0"/>
              <a:t>The Kingdom of Sicily itself continued on until as recently as 1816, although by this time had greatly evolved from the days of the Norman kingdom and shared its name only. Although it would greatly change and develop after the time of the Norman occupation, arguably one of the more lasting legacies left behind by the Normans was the political structures they incorporated. Although Sicily had been well governed for many centuries before the time of the Normans by Greeks, Romans and Carthaginians, the Normans, much like they did in other places, overhauled the old systems with their own and this is a framework that would stand the test of time after the Normans, although it would of course be altered.</a:t>
            </a:r>
          </a:p>
          <a:p>
            <a:endParaRPr lang="en-GB" baseline="0" dirty="0"/>
          </a:p>
          <a:p>
            <a:r>
              <a:rPr lang="en-GB" baseline="0" dirty="0"/>
              <a:t>Another of the important things left behind by the Normans in Sicily was their architecture. Although this was covered earlier in the presentation, it is important to highlight again here as it is one the most important ways we can understand the Normans in Sicily, and Southern Italy more generally. Their Romanesque styles tower over other Ancient sites in the area and to this day demonstrate the strong effect of wealth and power that the Normans were seeking to portray at the time. No matter what would happen in the coming centuries and much like here in the UK, the Norman towers still make their presence well known among the landscape.</a:t>
            </a:r>
          </a:p>
          <a:p>
            <a:endParaRPr lang="en-GB" baseline="0" dirty="0"/>
          </a:p>
          <a:p>
            <a:endParaRPr lang="en-GB" baseline="0" dirty="0"/>
          </a:p>
          <a:p>
            <a:r>
              <a:rPr lang="en-GB" baseline="0" dirty="0"/>
              <a:t>Picture: Norman castle, </a:t>
            </a:r>
            <a:r>
              <a:rPr lang="en-GB" baseline="0" dirty="0" err="1"/>
              <a:t>Erice</a:t>
            </a:r>
            <a:r>
              <a:rPr lang="en-GB" baseline="0" dirty="0"/>
              <a:t>, Sicily</a:t>
            </a:r>
          </a:p>
          <a:p>
            <a:endParaRPr lang="en-GB" baseline="0" dirty="0"/>
          </a:p>
          <a:p>
            <a:endParaRPr lang="en-GB" baseline="0" dirty="0"/>
          </a:p>
          <a:p>
            <a:r>
              <a:rPr lang="en-GB" baseline="0" dirty="0"/>
              <a:t>We’ll now move on to the end of the presentation…..</a:t>
            </a:r>
            <a:endParaRPr lang="en-GB" dirty="0"/>
          </a:p>
        </p:txBody>
      </p:sp>
      <p:sp>
        <p:nvSpPr>
          <p:cNvPr id="4" name="Slide Number Placeholder 3"/>
          <p:cNvSpPr>
            <a:spLocks noGrp="1"/>
          </p:cNvSpPr>
          <p:nvPr>
            <p:ph type="sldNum" sz="quarter" idx="10"/>
          </p:nvPr>
        </p:nvSpPr>
        <p:spPr/>
        <p:txBody>
          <a:bodyPr/>
          <a:lstStyle/>
          <a:p>
            <a:fld id="{1DAD89B0-FA07-4FAE-B53C-B43C6037EBAD}" type="slidenum">
              <a:rPr lang="en-GB" smtClean="0"/>
              <a:t>17</a:t>
            </a:fld>
            <a:endParaRPr lang="en-GB"/>
          </a:p>
        </p:txBody>
      </p:sp>
    </p:spTree>
    <p:extLst>
      <p:ext uri="{BB962C8B-B14F-4D97-AF65-F5344CB8AC3E}">
        <p14:creationId xmlns:p14="http://schemas.microsoft.com/office/powerpoint/2010/main" val="2019996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3DE30-A537-4C73-A5CE-10C677A37B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3F2518-4EB4-49EE-A908-460719E2A6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95093D-0EAA-4258-84F6-D15D24C9C27E}"/>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5" name="Footer Placeholder 4">
            <a:extLst>
              <a:ext uri="{FF2B5EF4-FFF2-40B4-BE49-F238E27FC236}">
                <a16:creationId xmlns:a16="http://schemas.microsoft.com/office/drawing/2014/main" id="{C671DB1D-4B83-4AF9-95A4-BC82AD7ADA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22E4F7-06BD-4C4E-B66D-FDC4B396BB26}"/>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2497047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D893D-E875-4441-86CC-E42DA96CC5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3A8C21-2B98-49E9-B000-ACC637612F5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38CE43-7916-4A5C-A7A8-AF2C71AA9E03}"/>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5" name="Footer Placeholder 4">
            <a:extLst>
              <a:ext uri="{FF2B5EF4-FFF2-40B4-BE49-F238E27FC236}">
                <a16:creationId xmlns:a16="http://schemas.microsoft.com/office/drawing/2014/main" id="{5C51CC28-3DE7-464B-B612-90DA8E07F4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EF1944-ACF2-4676-9829-4B75FFEBC191}"/>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1364691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274DF-DC8D-408B-B3DB-D7783616C1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FB9D99-4438-46F0-BC46-7CCFF6F68B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D24C61E-F4E4-442D-89F0-0A3BBF2DA215}"/>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5" name="Footer Placeholder 4">
            <a:extLst>
              <a:ext uri="{FF2B5EF4-FFF2-40B4-BE49-F238E27FC236}">
                <a16:creationId xmlns:a16="http://schemas.microsoft.com/office/drawing/2014/main" id="{E8B1B903-E8B1-4CA9-A1F2-A7B1AF788C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96E36E-B353-49ED-85AE-73E6D885B94F}"/>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2751239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06E1B-3BEE-4327-8019-98B8FEFAE6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3D9A26-F45D-4E26-982B-1FEA713DA82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4C6112-825E-4D3F-8DE2-DCD57E306FF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3656B3-D799-417D-BEA4-64E27868B0D7}"/>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6" name="Footer Placeholder 5">
            <a:extLst>
              <a:ext uri="{FF2B5EF4-FFF2-40B4-BE49-F238E27FC236}">
                <a16:creationId xmlns:a16="http://schemas.microsoft.com/office/drawing/2014/main" id="{FFDB0859-CA13-4496-A8AA-CFFFDD6252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38D376-6030-4E17-AC43-C0C8416E9E75}"/>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1420748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F149B-F915-4753-873D-0CBB672402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1DDA01-224C-4AE5-A6E5-DD00D2D654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D433E88-A342-415E-8726-BF83817FDF0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B24A3D-C134-4215-8125-6C9C98F3C2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25081C5-1896-460D-A087-BF946533987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E1AD85-B308-4A03-B489-620E8C2A859D}"/>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8" name="Footer Placeholder 7">
            <a:extLst>
              <a:ext uri="{FF2B5EF4-FFF2-40B4-BE49-F238E27FC236}">
                <a16:creationId xmlns:a16="http://schemas.microsoft.com/office/drawing/2014/main" id="{08061F91-0DF0-4F13-8D20-5416ADF6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E3F7D3-215A-46CE-A34E-8801A2C4B319}"/>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2006875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A6AC6-3447-4738-BBD7-1F0E3517CB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A733F0-E3C2-4BE0-AF2C-E5AF50CCECB4}"/>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4" name="Footer Placeholder 3">
            <a:extLst>
              <a:ext uri="{FF2B5EF4-FFF2-40B4-BE49-F238E27FC236}">
                <a16:creationId xmlns:a16="http://schemas.microsoft.com/office/drawing/2014/main" id="{17DCAE73-8D46-4B5C-A9CB-86653E3A16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BE047B-969F-4816-9110-5FA99CFBB2E1}"/>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65175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CD3BFB-A201-4510-AD75-9FA85EFD3E00}"/>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3" name="Footer Placeholder 2">
            <a:extLst>
              <a:ext uri="{FF2B5EF4-FFF2-40B4-BE49-F238E27FC236}">
                <a16:creationId xmlns:a16="http://schemas.microsoft.com/office/drawing/2014/main" id="{5B47328E-69CA-4DFB-B15D-AF03722553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8F5727-466B-45A6-AD85-EB34A1C24072}"/>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3565348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86F1A-3174-4BE5-9CA4-A04A0F5E90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ED1B06-66A5-456E-8CF9-35CB58572D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7B193D6-6D10-41B7-BCDC-C95BA7C2CD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FED98CF-61B0-405D-9D5F-140C541E9C62}"/>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6" name="Footer Placeholder 5">
            <a:extLst>
              <a:ext uri="{FF2B5EF4-FFF2-40B4-BE49-F238E27FC236}">
                <a16:creationId xmlns:a16="http://schemas.microsoft.com/office/drawing/2014/main" id="{E39B646E-969C-4EBB-9C99-8384EF442D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07D6D2-29C1-4DA2-AF9A-8896874EA20E}"/>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2988727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BD895-AE54-4547-9AB0-C772CC9BFA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A12446-A6BD-4E0F-A4AA-13B664E499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E6380D-7789-4026-A224-EFF763B353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AB8042E-B19F-4ABE-80E1-B13888D17A2A}"/>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6" name="Footer Placeholder 5">
            <a:extLst>
              <a:ext uri="{FF2B5EF4-FFF2-40B4-BE49-F238E27FC236}">
                <a16:creationId xmlns:a16="http://schemas.microsoft.com/office/drawing/2014/main" id="{CA59962F-2804-4C48-93C0-10E6161E1B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D2460C-9D4E-41F7-B2A9-EB89E6ED8EE4}"/>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2676209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F2266-7FBC-4254-A267-AD0D8272D1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85A245-FCE7-49F0-8E54-BA354968B7A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E8D481-FA14-4C27-B2B0-FA93742BAFCC}"/>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5" name="Footer Placeholder 4">
            <a:extLst>
              <a:ext uri="{FF2B5EF4-FFF2-40B4-BE49-F238E27FC236}">
                <a16:creationId xmlns:a16="http://schemas.microsoft.com/office/drawing/2014/main" id="{560E6080-3316-47C0-85BD-B40D607937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7317F2-6348-4169-8279-33E2C18A0E2B}"/>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1416416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C6975-3614-438B-A787-D35CC862B3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1F810D-FA14-42C6-8FD1-558E1F6DCEE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8A2F66-E59A-4C3D-8C3E-5DE169C13755}"/>
              </a:ext>
            </a:extLst>
          </p:cNvPr>
          <p:cNvSpPr>
            <a:spLocks noGrp="1"/>
          </p:cNvSpPr>
          <p:nvPr>
            <p:ph type="dt" sz="half" idx="10"/>
          </p:nvPr>
        </p:nvSpPr>
        <p:spPr/>
        <p:txBody>
          <a:bodyPr/>
          <a:lstStyle/>
          <a:p>
            <a:fld id="{71540469-7760-4881-BE9C-25576C5BE1E3}" type="datetimeFigureOut">
              <a:rPr lang="en-GB" smtClean="0"/>
              <a:t>31/10/2018</a:t>
            </a:fld>
            <a:endParaRPr lang="en-GB"/>
          </a:p>
        </p:txBody>
      </p:sp>
      <p:sp>
        <p:nvSpPr>
          <p:cNvPr id="5" name="Footer Placeholder 4">
            <a:extLst>
              <a:ext uri="{FF2B5EF4-FFF2-40B4-BE49-F238E27FC236}">
                <a16:creationId xmlns:a16="http://schemas.microsoft.com/office/drawing/2014/main" id="{D66B06CB-E63E-47D9-8BC8-59BD5A3DE3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C7D0EA-C39F-446F-B48B-0D2C308676A1}"/>
              </a:ext>
            </a:extLst>
          </p:cNvPr>
          <p:cNvSpPr>
            <a:spLocks noGrp="1"/>
          </p:cNvSpPr>
          <p:nvPr>
            <p:ph type="sldNum" sz="quarter" idx="12"/>
          </p:nvPr>
        </p:nvSpPr>
        <p:spPr/>
        <p:txBody>
          <a:bodyPr/>
          <a:lstStyle/>
          <a:p>
            <a:fld id="{39DB942E-B852-4AD1-AFED-979DFE32CF0F}" type="slidenum">
              <a:rPr lang="en-GB" smtClean="0"/>
              <a:t>‹#›</a:t>
            </a:fld>
            <a:endParaRPr lang="en-GB"/>
          </a:p>
        </p:txBody>
      </p:sp>
    </p:spTree>
    <p:extLst>
      <p:ext uri="{BB962C8B-B14F-4D97-AF65-F5344CB8AC3E}">
        <p14:creationId xmlns:p14="http://schemas.microsoft.com/office/powerpoint/2010/main" val="3175093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80CB62-DB35-4DF3-9FF5-1D71C58473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96E8F9-E738-4A18-8A2D-54F4FDD6FB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08417C-E8DE-4C0B-8AA0-4BC19C9B3C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540469-7760-4881-BE9C-25576C5BE1E3}" type="datetimeFigureOut">
              <a:rPr lang="en-GB" smtClean="0"/>
              <a:t>31/10/2018</a:t>
            </a:fld>
            <a:endParaRPr lang="en-GB"/>
          </a:p>
        </p:txBody>
      </p:sp>
      <p:sp>
        <p:nvSpPr>
          <p:cNvPr id="5" name="Footer Placeholder 4">
            <a:extLst>
              <a:ext uri="{FF2B5EF4-FFF2-40B4-BE49-F238E27FC236}">
                <a16:creationId xmlns:a16="http://schemas.microsoft.com/office/drawing/2014/main" id="{8354E3E4-E8C9-4E0F-9A7C-A79AF693FB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594A136-9E01-4D49-9824-714F241F59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DB942E-B852-4AD1-AFED-979DFE32CF0F}" type="slidenum">
              <a:rPr lang="en-GB" smtClean="0"/>
              <a:t>‹#›</a:t>
            </a:fld>
            <a:endParaRPr lang="en-GB"/>
          </a:p>
        </p:txBody>
      </p:sp>
    </p:spTree>
    <p:extLst>
      <p:ext uri="{BB962C8B-B14F-4D97-AF65-F5344CB8AC3E}">
        <p14:creationId xmlns:p14="http://schemas.microsoft.com/office/powerpoint/2010/main" val="4624360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uhstry.wordpress.com/2016/02/12/a-guide-to-norman-art-and-architecture-in-southern-italy-and-sicily/"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15.emf"/><Relationship Id="rId13" Type="http://schemas.openxmlformats.org/officeDocument/2006/relationships/image" Target="../media/image20.emf"/><Relationship Id="rId18" Type="http://schemas.openxmlformats.org/officeDocument/2006/relationships/image" Target="../media/image25.emf"/><Relationship Id="rId3" Type="http://schemas.openxmlformats.org/officeDocument/2006/relationships/image" Target="../media/image10.emf"/><Relationship Id="rId21" Type="http://schemas.openxmlformats.org/officeDocument/2006/relationships/image" Target="../media/image28.emf"/><Relationship Id="rId7" Type="http://schemas.openxmlformats.org/officeDocument/2006/relationships/image" Target="../media/image14.emf"/><Relationship Id="rId12" Type="http://schemas.openxmlformats.org/officeDocument/2006/relationships/image" Target="../media/image19.emf"/><Relationship Id="rId17" Type="http://schemas.openxmlformats.org/officeDocument/2006/relationships/image" Target="../media/image24.emf"/><Relationship Id="rId2" Type="http://schemas.openxmlformats.org/officeDocument/2006/relationships/notesSlide" Target="../notesSlides/notesSlide3.xml"/><Relationship Id="rId16" Type="http://schemas.openxmlformats.org/officeDocument/2006/relationships/image" Target="../media/image23.emf"/><Relationship Id="rId20" Type="http://schemas.openxmlformats.org/officeDocument/2006/relationships/image" Target="../media/image27.emf"/><Relationship Id="rId1" Type="http://schemas.openxmlformats.org/officeDocument/2006/relationships/slideLayout" Target="../slideLayouts/slideLayout2.xml"/><Relationship Id="rId6" Type="http://schemas.openxmlformats.org/officeDocument/2006/relationships/image" Target="../media/image13.emf"/><Relationship Id="rId11" Type="http://schemas.openxmlformats.org/officeDocument/2006/relationships/image" Target="../media/image18.emf"/><Relationship Id="rId5" Type="http://schemas.openxmlformats.org/officeDocument/2006/relationships/image" Target="../media/image12.emf"/><Relationship Id="rId15" Type="http://schemas.openxmlformats.org/officeDocument/2006/relationships/image" Target="../media/image22.emf"/><Relationship Id="rId10" Type="http://schemas.openxmlformats.org/officeDocument/2006/relationships/image" Target="../media/image17.emf"/><Relationship Id="rId19" Type="http://schemas.openxmlformats.org/officeDocument/2006/relationships/image" Target="../media/image26.emf"/><Relationship Id="rId4" Type="http://schemas.openxmlformats.org/officeDocument/2006/relationships/image" Target="../media/image11.emf"/><Relationship Id="rId9" Type="http://schemas.openxmlformats.org/officeDocument/2006/relationships/image" Target="../media/image16.emf"/><Relationship Id="rId14" Type="http://schemas.openxmlformats.org/officeDocument/2006/relationships/image" Target="../media/image21.emf"/><Relationship Id="rId22" Type="http://schemas.openxmlformats.org/officeDocument/2006/relationships/image" Target="../media/image29.emf"/></Relationships>
</file>

<file path=ppt/slides/_rels/slide8.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emf"/><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www.google.co.uk/url?sa=i&amp;rct=j&amp;q=&amp;esrc=s&amp;source=images&amp;cd=&amp;cad=rja&amp;uact=8&amp;ved=2ahUKEwjMle7jiKLeAhVHUhoKHWmQDN0QjRx6BAgBEAU&amp;url=https://en.wikipedia.org/wiki/Roger_II_of_Sicily&amp;psig=AOvVaw0sTfhzU7W8KVR2zftxdIG0&amp;ust=1540573257085730" TargetMode="External"/><Relationship Id="rId1" Type="http://schemas.openxmlformats.org/officeDocument/2006/relationships/slideLayout" Target="../slideLayouts/slideLayout1.xml"/><Relationship Id="rId5" Type="http://schemas.openxmlformats.org/officeDocument/2006/relationships/image" Target="../media/image34.jpeg"/><Relationship Id="rId4" Type="http://schemas.openxmlformats.org/officeDocument/2006/relationships/hyperlink" Target="https://www.google.co.uk/imgres?imgurl=http://www.energizer.com/images/default-source/bunny-center-images/welcome-bunnyus.png&amp;imgrefurl=http://www.energizer.com/energizer-bunny&amp;docid=N-sMkXjHkFXS6M&amp;tbnid=V3eOzZdKlAnb-M:&amp;vet=10ahUKEwjdx-DUlaLeAhWoCsAKHQFGClwQMwhcKAAwAA..i&amp;w=722&amp;h=698&amp;bih=787&amp;biw=1536&amp;q=energiser%20bunny&amp;ved=0ahUKEwjdx-DUlaLeAhWoCsAKHQFGClwQMwhcKAAwAA&amp;iact=mrc&amp;uact=8"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imgres?imgurl=https://www.decalsextremeonline.com/thumbnail.asp?file%3Dassets/images/sleepy(thesevendwarfs).jpg%26maxx%3D300%26maxy%3D0&amp;imgrefurl=https://www.decalsextremeonline.com/Sleepy-The-Seven-Dwarfs-Vinyl-Die-Cut-Decal-4-Sizes-_p_270.html&amp;docid=24EThOOlBTsvmM&amp;tbnid=Vo675Ks5d34wLM:&amp;vet=10ahUKEwiqm_aAlqLeAhWMB8AKHQeiDFEQMwh9KBAwEA..i&amp;w=300&amp;h=300&amp;bih=787&amp;biw=1536&amp;q=sleepy&amp;ved=0ahUKEwiqm_aAlqLeAhWMB8AKHQeiDFEQMwh9KBAwEA&amp;iact=mrc&amp;uact=8" TargetMode="Externa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12.xml.rels><?xml version="1.0" encoding="UTF-8" standalone="yes"?>
<Relationships xmlns="http://schemas.openxmlformats.org/package/2006/relationships"><Relationship Id="rId3" Type="http://schemas.openxmlformats.org/officeDocument/2006/relationships/hyperlink" Target="https://www.google.co.uk/imgres?imgurl=http://worldartsme.com/images/clip-art-relaxing-place-clipart-1.jpg&amp;imgrefurl=http://worldartsme.com/clip-art-relaxing-place-clipart.html&amp;docid=Kd-0k1udoAFn0M&amp;tbnid=D9HqgGPYCdmOUM:&amp;vet=10ahUKEwja1K33lqLeAhXlDMAKHcamC9YQMwhiKAcwBw..i&amp;w=1024&amp;h=1044&amp;bih=787&amp;biw=1536&amp;q=relaxing&amp;ved=0ahUKEwja1K33lqLeAhXlDMAKHcamC9YQMwhiKAcwBw&amp;iact=mrc&amp;uact=8" TargetMode="External"/><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13.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1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5797D-47CD-40A7-9078-792C87458838}"/>
              </a:ext>
            </a:extLst>
          </p:cNvPr>
          <p:cNvSpPr>
            <a:spLocks noGrp="1"/>
          </p:cNvSpPr>
          <p:nvPr>
            <p:ph type="title"/>
          </p:nvPr>
        </p:nvSpPr>
        <p:spPr>
          <a:xfrm>
            <a:off x="1212668" y="1828165"/>
            <a:ext cx="10515600" cy="1325563"/>
          </a:xfrm>
        </p:spPr>
        <p:txBody>
          <a:bodyPr>
            <a:noAutofit/>
          </a:bodyPr>
          <a:lstStyle/>
          <a:p>
            <a:r>
              <a:rPr lang="en-GB" sz="6600" dirty="0">
                <a:latin typeface="Goudy Stout" panose="0202090407030B020401" pitchFamily="18" charset="0"/>
              </a:rPr>
              <a:t>The </a:t>
            </a:r>
            <a:r>
              <a:rPr lang="en-GB" sz="6600" dirty="0" err="1">
                <a:latin typeface="Goudy Stout" panose="0202090407030B020401" pitchFamily="18" charset="0"/>
              </a:rPr>
              <a:t>normans</a:t>
            </a:r>
            <a:r>
              <a:rPr lang="en-GB" sz="6600" dirty="0">
                <a:latin typeface="Goudy Stout" panose="0202090407030B020401" pitchFamily="18" charset="0"/>
              </a:rPr>
              <a:t> in </a:t>
            </a:r>
            <a:r>
              <a:rPr lang="en-GB" sz="6600" dirty="0" err="1">
                <a:latin typeface="Goudy Stout" panose="0202090407030B020401" pitchFamily="18" charset="0"/>
              </a:rPr>
              <a:t>sicily</a:t>
            </a:r>
            <a:r>
              <a:rPr lang="en-GB" sz="6600" dirty="0">
                <a:latin typeface="Goudy Stout" panose="0202090407030B020401" pitchFamily="18" charset="0"/>
              </a:rPr>
              <a:t> </a:t>
            </a:r>
          </a:p>
        </p:txBody>
      </p:sp>
      <p:pic>
        <p:nvPicPr>
          <p:cNvPr id="4" name="Picture 3">
            <a:extLst>
              <a:ext uri="{FF2B5EF4-FFF2-40B4-BE49-F238E27FC236}">
                <a16:creationId xmlns:a16="http://schemas.microsoft.com/office/drawing/2014/main" id="{F63EA32D-0BCF-4FF3-8F80-CDE9D7918AD1}"/>
              </a:ext>
            </a:extLst>
          </p:cNvPr>
          <p:cNvPicPr>
            <a:picLocks noChangeAspect="1"/>
          </p:cNvPicPr>
          <p:nvPr/>
        </p:nvPicPr>
        <p:blipFill>
          <a:blip r:embed="rId2"/>
          <a:stretch>
            <a:fillRect/>
          </a:stretch>
        </p:blipFill>
        <p:spPr>
          <a:xfrm>
            <a:off x="6969816" y="3309630"/>
            <a:ext cx="4877628" cy="3249130"/>
          </a:xfrm>
          <a:prstGeom prst="rect">
            <a:avLst/>
          </a:prstGeom>
        </p:spPr>
      </p:pic>
      <p:pic>
        <p:nvPicPr>
          <p:cNvPr id="5" name="Picture 4">
            <a:extLst>
              <a:ext uri="{FF2B5EF4-FFF2-40B4-BE49-F238E27FC236}">
                <a16:creationId xmlns:a16="http://schemas.microsoft.com/office/drawing/2014/main" id="{7B401CC5-54D4-45E3-8A05-50C0D37FF8DF}"/>
              </a:ext>
            </a:extLst>
          </p:cNvPr>
          <p:cNvPicPr>
            <a:picLocks noChangeAspect="1"/>
          </p:cNvPicPr>
          <p:nvPr/>
        </p:nvPicPr>
        <p:blipFill>
          <a:blip r:embed="rId3"/>
          <a:stretch>
            <a:fillRect/>
          </a:stretch>
        </p:blipFill>
        <p:spPr>
          <a:xfrm>
            <a:off x="1212668" y="3892619"/>
            <a:ext cx="3143250" cy="2809875"/>
          </a:xfrm>
          <a:prstGeom prst="rect">
            <a:avLst/>
          </a:prstGeom>
        </p:spPr>
      </p:pic>
    </p:spTree>
    <p:extLst>
      <p:ext uri="{BB962C8B-B14F-4D97-AF65-F5344CB8AC3E}">
        <p14:creationId xmlns:p14="http://schemas.microsoft.com/office/powerpoint/2010/main" val="768127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ABD419-CEB3-472D-B0E1-1F55657A7622}"/>
              </a:ext>
            </a:extLst>
          </p:cNvPr>
          <p:cNvSpPr/>
          <p:nvPr/>
        </p:nvSpPr>
        <p:spPr>
          <a:xfrm>
            <a:off x="775548" y="754222"/>
            <a:ext cx="9156674" cy="769441"/>
          </a:xfrm>
          <a:prstGeom prst="rect">
            <a:avLst/>
          </a:prstGeom>
          <a:noFill/>
        </p:spPr>
        <p:txBody>
          <a:bodyPr wrap="none" lIns="91440" tIns="45720" rIns="91440" bIns="45720">
            <a:spAutoFit/>
          </a:bodyPr>
          <a:lstStyle/>
          <a:p>
            <a:pPr algn="ctr"/>
            <a:r>
              <a:rPr lang="en-US" sz="4400" b="1" dirty="0">
                <a:ln w="22225">
                  <a:solidFill>
                    <a:schemeClr val="accent2"/>
                  </a:solidFill>
                  <a:prstDash val="solid"/>
                </a:ln>
                <a:solidFill>
                  <a:schemeClr val="accent2">
                    <a:lumMod val="40000"/>
                    <a:lumOff val="60000"/>
                  </a:schemeClr>
                </a:solidFill>
              </a:rPr>
              <a:t>The Conquest Of Sicily 1061-1091</a:t>
            </a:r>
            <a:endParaRPr lang="en-US" sz="4400" b="1" cap="none" spc="0" dirty="0">
              <a:ln w="22225">
                <a:solidFill>
                  <a:schemeClr val="accent2"/>
                </a:solidFill>
                <a:prstDash val="solid"/>
              </a:ln>
              <a:solidFill>
                <a:schemeClr val="accent2">
                  <a:lumMod val="40000"/>
                  <a:lumOff val="60000"/>
                </a:schemeClr>
              </a:solidFill>
              <a:effectLst/>
            </a:endParaRPr>
          </a:p>
        </p:txBody>
      </p:sp>
      <p:pic>
        <p:nvPicPr>
          <p:cNvPr id="4" name="Picture 3">
            <a:extLst>
              <a:ext uri="{FF2B5EF4-FFF2-40B4-BE49-F238E27FC236}">
                <a16:creationId xmlns:a16="http://schemas.microsoft.com/office/drawing/2014/main" id="{29605FF8-7636-40BA-8BBA-898C102FB33B}"/>
              </a:ext>
            </a:extLst>
          </p:cNvPr>
          <p:cNvPicPr>
            <a:picLocks noChangeAspect="1"/>
          </p:cNvPicPr>
          <p:nvPr/>
        </p:nvPicPr>
        <p:blipFill rotWithShape="1">
          <a:blip r:embed="rId2">
            <a:extLst>
              <a:ext uri="{28A0092B-C50C-407E-A947-70E740481C1C}">
                <a14:useLocalDpi xmlns:a14="http://schemas.microsoft.com/office/drawing/2010/main" val="0"/>
              </a:ext>
            </a:extLst>
          </a:blip>
          <a:srcRect l="20789" r="19324" b="9138"/>
          <a:stretch/>
        </p:blipFill>
        <p:spPr>
          <a:xfrm>
            <a:off x="775548" y="1523662"/>
            <a:ext cx="2542377" cy="3374149"/>
          </a:xfrm>
          <a:prstGeom prst="rect">
            <a:avLst/>
          </a:prstGeom>
        </p:spPr>
      </p:pic>
      <p:pic>
        <p:nvPicPr>
          <p:cNvPr id="6" name="Picture 5">
            <a:extLst>
              <a:ext uri="{FF2B5EF4-FFF2-40B4-BE49-F238E27FC236}">
                <a16:creationId xmlns:a16="http://schemas.microsoft.com/office/drawing/2014/main" id="{E2DC449E-1530-4E71-B081-E0EE453789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17924" y="1523661"/>
            <a:ext cx="2194979" cy="3428113"/>
          </a:xfrm>
          <a:prstGeom prst="rect">
            <a:avLst/>
          </a:prstGeom>
        </p:spPr>
      </p:pic>
      <p:sp>
        <p:nvSpPr>
          <p:cNvPr id="7" name="Rectangle 6">
            <a:extLst>
              <a:ext uri="{FF2B5EF4-FFF2-40B4-BE49-F238E27FC236}">
                <a16:creationId xmlns:a16="http://schemas.microsoft.com/office/drawing/2014/main" id="{727C0CFF-1435-4D99-9632-494821E7C1FD}"/>
              </a:ext>
            </a:extLst>
          </p:cNvPr>
          <p:cNvSpPr/>
          <p:nvPr/>
        </p:nvSpPr>
        <p:spPr>
          <a:xfrm>
            <a:off x="553074" y="4965026"/>
            <a:ext cx="4775667" cy="461665"/>
          </a:xfrm>
          <a:prstGeom prst="rect">
            <a:avLst/>
          </a:prstGeom>
          <a:noFill/>
        </p:spPr>
        <p:txBody>
          <a:bodyPr wrap="none" lIns="91440" tIns="45720" rIns="91440" bIns="45720">
            <a:spAutoFit/>
          </a:bodyPr>
          <a:lstStyle/>
          <a:p>
            <a:pPr algn="ctr"/>
            <a:r>
              <a:rPr lang="en-US" sz="2400" b="1" cap="none" spc="0" dirty="0">
                <a:ln w="22225">
                  <a:solidFill>
                    <a:schemeClr val="accent2"/>
                  </a:solidFill>
                  <a:prstDash val="solid"/>
                </a:ln>
                <a:solidFill>
                  <a:schemeClr val="accent2">
                    <a:lumMod val="40000"/>
                    <a:lumOff val="60000"/>
                  </a:schemeClr>
                </a:solidFill>
                <a:effectLst/>
              </a:rPr>
              <a:t>Robert Guiscard &amp; Roger </a:t>
            </a:r>
            <a:r>
              <a:rPr lang="en-US" sz="2400" b="1" cap="none" spc="0" dirty="0" err="1">
                <a:ln w="22225">
                  <a:solidFill>
                    <a:schemeClr val="accent2"/>
                  </a:solidFill>
                  <a:prstDash val="solid"/>
                </a:ln>
                <a:solidFill>
                  <a:schemeClr val="accent2">
                    <a:lumMod val="40000"/>
                    <a:lumOff val="60000"/>
                  </a:schemeClr>
                </a:solidFill>
                <a:effectLst/>
              </a:rPr>
              <a:t>Bosso</a:t>
            </a:r>
            <a:endParaRPr lang="en-US" sz="2400" b="1" cap="none" spc="0" dirty="0">
              <a:ln w="22225">
                <a:solidFill>
                  <a:schemeClr val="accent2"/>
                </a:solidFill>
                <a:prstDash val="solid"/>
              </a:ln>
              <a:solidFill>
                <a:schemeClr val="accent2">
                  <a:lumMod val="40000"/>
                  <a:lumOff val="60000"/>
                </a:schemeClr>
              </a:solidFill>
              <a:effectLst/>
            </a:endParaRPr>
          </a:p>
        </p:txBody>
      </p:sp>
      <p:sp>
        <p:nvSpPr>
          <p:cNvPr id="9" name="Rectangle 8">
            <a:extLst>
              <a:ext uri="{FF2B5EF4-FFF2-40B4-BE49-F238E27FC236}">
                <a16:creationId xmlns:a16="http://schemas.microsoft.com/office/drawing/2014/main" id="{99306DDF-3159-4834-B2D6-A2A8500CE212}"/>
              </a:ext>
            </a:extLst>
          </p:cNvPr>
          <p:cNvSpPr/>
          <p:nvPr/>
        </p:nvSpPr>
        <p:spPr>
          <a:xfrm>
            <a:off x="5588510" y="1523661"/>
            <a:ext cx="2973891" cy="400110"/>
          </a:xfrm>
          <a:prstGeom prst="rect">
            <a:avLst/>
          </a:prstGeom>
          <a:noFill/>
        </p:spPr>
        <p:txBody>
          <a:bodyPr wrap="none" lIns="91440" tIns="45720" rIns="91440" bIns="45720">
            <a:spAutoFit/>
          </a:bodyPr>
          <a:lstStyle/>
          <a:p>
            <a:pPr algn="ctr"/>
            <a:r>
              <a:rPr lang="en-US" sz="2000" b="1" cap="none" spc="0" dirty="0">
                <a:ln w="22225">
                  <a:solidFill>
                    <a:schemeClr val="accent2"/>
                  </a:solidFill>
                  <a:prstDash val="solid"/>
                </a:ln>
                <a:solidFill>
                  <a:schemeClr val="accent2">
                    <a:lumMod val="40000"/>
                    <a:lumOff val="60000"/>
                  </a:schemeClr>
                </a:solidFill>
                <a:effectLst/>
              </a:rPr>
              <a:t>1</a:t>
            </a:r>
            <a:r>
              <a:rPr lang="en-US" sz="2000" b="1" cap="none" spc="0" baseline="30000" dirty="0">
                <a:ln w="22225">
                  <a:solidFill>
                    <a:schemeClr val="accent2"/>
                  </a:solidFill>
                  <a:prstDash val="solid"/>
                </a:ln>
                <a:solidFill>
                  <a:schemeClr val="accent2">
                    <a:lumMod val="40000"/>
                    <a:lumOff val="60000"/>
                  </a:schemeClr>
                </a:solidFill>
                <a:effectLst/>
              </a:rPr>
              <a:t>st</a:t>
            </a:r>
            <a:r>
              <a:rPr lang="en-US" sz="2000" b="1" cap="none" spc="0" dirty="0">
                <a:ln w="22225">
                  <a:solidFill>
                    <a:schemeClr val="accent2"/>
                  </a:solidFill>
                  <a:prstDash val="solid"/>
                </a:ln>
                <a:solidFill>
                  <a:schemeClr val="accent2">
                    <a:lumMod val="40000"/>
                    <a:lumOff val="60000"/>
                  </a:schemeClr>
                </a:solidFill>
                <a:effectLst/>
              </a:rPr>
              <a:t>  </a:t>
            </a:r>
            <a:r>
              <a:rPr lang="en-US" sz="2000" b="1" dirty="0">
                <a:ln w="22225">
                  <a:solidFill>
                    <a:schemeClr val="accent2"/>
                  </a:solidFill>
                  <a:prstDash val="solid"/>
                </a:ln>
                <a:solidFill>
                  <a:schemeClr val="accent2">
                    <a:lumMod val="40000"/>
                    <a:lumOff val="60000"/>
                  </a:schemeClr>
                </a:solidFill>
              </a:rPr>
              <a:t>Invasion May 1061.</a:t>
            </a:r>
            <a:endParaRPr lang="en-US" sz="2000" b="1" cap="none" spc="0" dirty="0">
              <a:ln w="22225">
                <a:solidFill>
                  <a:schemeClr val="accent2"/>
                </a:solidFill>
                <a:prstDash val="solid"/>
              </a:ln>
              <a:solidFill>
                <a:schemeClr val="accent2">
                  <a:lumMod val="40000"/>
                  <a:lumOff val="60000"/>
                </a:schemeClr>
              </a:solidFill>
              <a:effectLst/>
            </a:endParaRPr>
          </a:p>
        </p:txBody>
      </p:sp>
      <p:sp>
        <p:nvSpPr>
          <p:cNvPr id="10" name="Rectangle 9">
            <a:extLst>
              <a:ext uri="{FF2B5EF4-FFF2-40B4-BE49-F238E27FC236}">
                <a16:creationId xmlns:a16="http://schemas.microsoft.com/office/drawing/2014/main" id="{F9A636D7-7FC9-41A3-BB63-D4CF56218289}"/>
              </a:ext>
            </a:extLst>
          </p:cNvPr>
          <p:cNvSpPr/>
          <p:nvPr/>
        </p:nvSpPr>
        <p:spPr>
          <a:xfrm>
            <a:off x="5588510" y="1846026"/>
            <a:ext cx="2484976" cy="400110"/>
          </a:xfrm>
          <a:prstGeom prst="rect">
            <a:avLst/>
          </a:prstGeom>
          <a:noFill/>
        </p:spPr>
        <p:txBody>
          <a:bodyPr wrap="none" lIns="91440" tIns="45720" rIns="91440" bIns="45720">
            <a:spAutoFit/>
          </a:bodyPr>
          <a:lstStyle/>
          <a:p>
            <a:pPr algn="ctr"/>
            <a:r>
              <a:rPr lang="en-US" sz="2000" b="1" cap="none" spc="0" dirty="0">
                <a:ln w="22225">
                  <a:solidFill>
                    <a:schemeClr val="accent2"/>
                  </a:solidFill>
                  <a:prstDash val="solid"/>
                </a:ln>
                <a:solidFill>
                  <a:schemeClr val="accent2">
                    <a:lumMod val="40000"/>
                    <a:lumOff val="60000"/>
                  </a:schemeClr>
                </a:solidFill>
                <a:effectLst/>
              </a:rPr>
              <a:t>Besieged Messina.</a:t>
            </a:r>
          </a:p>
        </p:txBody>
      </p:sp>
      <p:pic>
        <p:nvPicPr>
          <p:cNvPr id="5" name="Picture 4">
            <a:extLst>
              <a:ext uri="{FF2B5EF4-FFF2-40B4-BE49-F238E27FC236}">
                <a16:creationId xmlns:a16="http://schemas.microsoft.com/office/drawing/2014/main" id="{99FD17D9-4B9C-4782-9881-A5DA3D61A0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91036" y="2293102"/>
            <a:ext cx="3242659" cy="3675014"/>
          </a:xfrm>
          <a:prstGeom prst="rect">
            <a:avLst/>
          </a:prstGeom>
        </p:spPr>
      </p:pic>
      <p:cxnSp>
        <p:nvCxnSpPr>
          <p:cNvPr id="12" name="Straight Arrow Connector 11">
            <a:extLst>
              <a:ext uri="{FF2B5EF4-FFF2-40B4-BE49-F238E27FC236}">
                <a16:creationId xmlns:a16="http://schemas.microsoft.com/office/drawing/2014/main" id="{B6976B63-F48F-4AE6-8A72-F39F048CA456}"/>
              </a:ext>
            </a:extLst>
          </p:cNvPr>
          <p:cNvCxnSpPr>
            <a:cxnSpLocks/>
          </p:cNvCxnSpPr>
          <p:nvPr/>
        </p:nvCxnSpPr>
        <p:spPr>
          <a:xfrm flipH="1">
            <a:off x="7496938" y="5029064"/>
            <a:ext cx="2710196" cy="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5" name="Rectangle 14">
            <a:extLst>
              <a:ext uri="{FF2B5EF4-FFF2-40B4-BE49-F238E27FC236}">
                <a16:creationId xmlns:a16="http://schemas.microsoft.com/office/drawing/2014/main" id="{485150D8-C582-4FC7-B83B-8675C1D8AB97}"/>
              </a:ext>
            </a:extLst>
          </p:cNvPr>
          <p:cNvSpPr/>
          <p:nvPr/>
        </p:nvSpPr>
        <p:spPr>
          <a:xfrm>
            <a:off x="8887030" y="4578152"/>
            <a:ext cx="1390125" cy="461665"/>
          </a:xfrm>
          <a:prstGeom prst="rect">
            <a:avLst/>
          </a:prstGeom>
          <a:noFill/>
        </p:spPr>
        <p:txBody>
          <a:bodyPr wrap="none" lIns="91440" tIns="45720" rIns="91440" bIns="45720">
            <a:spAutoFit/>
          </a:bodyPr>
          <a:lstStyle/>
          <a:p>
            <a:pPr algn="ctr"/>
            <a:r>
              <a:rPr lang="en-US" sz="2400" b="1" cap="none" spc="0" dirty="0">
                <a:ln w="22225">
                  <a:solidFill>
                    <a:schemeClr val="accent2"/>
                  </a:solidFill>
                  <a:prstDash val="solid"/>
                </a:ln>
                <a:solidFill>
                  <a:schemeClr val="accent2">
                    <a:lumMod val="40000"/>
                    <a:lumOff val="60000"/>
                  </a:schemeClr>
                </a:solidFill>
                <a:effectLst/>
              </a:rPr>
              <a:t>Messina</a:t>
            </a:r>
          </a:p>
        </p:txBody>
      </p:sp>
    </p:spTree>
    <p:extLst>
      <p:ext uri="{BB962C8B-B14F-4D97-AF65-F5344CB8AC3E}">
        <p14:creationId xmlns:p14="http://schemas.microsoft.com/office/powerpoint/2010/main" val="1657881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28B289D-8456-40E7-A66B-620AFB6956BF}"/>
              </a:ext>
            </a:extLst>
          </p:cNvPr>
          <p:cNvSpPr/>
          <p:nvPr/>
        </p:nvSpPr>
        <p:spPr>
          <a:xfrm>
            <a:off x="808757" y="762049"/>
            <a:ext cx="4639412"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Fortress of </a:t>
            </a:r>
            <a:r>
              <a:rPr lang="en-US" sz="2800" b="1" cap="none" spc="0" dirty="0" err="1">
                <a:ln w="22225">
                  <a:solidFill>
                    <a:schemeClr val="accent2"/>
                  </a:solidFill>
                  <a:prstDash val="solid"/>
                </a:ln>
                <a:solidFill>
                  <a:schemeClr val="accent2">
                    <a:lumMod val="40000"/>
                    <a:lumOff val="60000"/>
                  </a:schemeClr>
                </a:solidFill>
                <a:effectLst/>
              </a:rPr>
              <a:t>Castrogiovanni</a:t>
            </a:r>
            <a:endParaRPr lang="en-US" sz="2800" b="1" cap="none" spc="0" dirty="0">
              <a:ln w="22225">
                <a:solidFill>
                  <a:schemeClr val="accent2"/>
                </a:solidFill>
                <a:prstDash val="solid"/>
              </a:ln>
              <a:solidFill>
                <a:schemeClr val="accent2">
                  <a:lumMod val="40000"/>
                  <a:lumOff val="60000"/>
                </a:schemeClr>
              </a:solidFill>
              <a:effectLst/>
            </a:endParaRPr>
          </a:p>
        </p:txBody>
      </p:sp>
      <p:pic>
        <p:nvPicPr>
          <p:cNvPr id="3" name="Picture 2">
            <a:extLst>
              <a:ext uri="{FF2B5EF4-FFF2-40B4-BE49-F238E27FC236}">
                <a16:creationId xmlns:a16="http://schemas.microsoft.com/office/drawing/2014/main" id="{968345B6-E650-468D-8D9B-D90E09856A1B}"/>
              </a:ext>
            </a:extLst>
          </p:cNvPr>
          <p:cNvPicPr>
            <a:picLocks noChangeAspect="1"/>
          </p:cNvPicPr>
          <p:nvPr/>
        </p:nvPicPr>
        <p:blipFill>
          <a:blip r:embed="rId2"/>
          <a:stretch>
            <a:fillRect/>
          </a:stretch>
        </p:blipFill>
        <p:spPr>
          <a:xfrm>
            <a:off x="808757" y="1229139"/>
            <a:ext cx="5618922" cy="3160644"/>
          </a:xfrm>
          <a:prstGeom prst="rect">
            <a:avLst/>
          </a:prstGeom>
        </p:spPr>
      </p:pic>
      <p:sp>
        <p:nvSpPr>
          <p:cNvPr id="4" name="Rectangle 3">
            <a:extLst>
              <a:ext uri="{FF2B5EF4-FFF2-40B4-BE49-F238E27FC236}">
                <a16:creationId xmlns:a16="http://schemas.microsoft.com/office/drawing/2014/main" id="{8A764CE7-104A-4318-B134-254661C39744}"/>
              </a:ext>
            </a:extLst>
          </p:cNvPr>
          <p:cNvSpPr/>
          <p:nvPr/>
        </p:nvSpPr>
        <p:spPr>
          <a:xfrm>
            <a:off x="657953" y="4517839"/>
            <a:ext cx="317266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Capture of </a:t>
            </a:r>
            <a:r>
              <a:rPr lang="en-US" sz="2800" b="1" dirty="0" err="1">
                <a:ln w="22225">
                  <a:solidFill>
                    <a:schemeClr val="accent2"/>
                  </a:solidFill>
                  <a:prstDash val="solid"/>
                </a:ln>
                <a:solidFill>
                  <a:schemeClr val="accent2">
                    <a:lumMod val="40000"/>
                    <a:lumOff val="60000"/>
                  </a:schemeClr>
                </a:solidFill>
              </a:rPr>
              <a:t>Troina</a:t>
            </a:r>
            <a:endParaRPr lang="en-US" sz="2800" b="1" dirty="0">
              <a:ln w="22225">
                <a:solidFill>
                  <a:schemeClr val="accent2"/>
                </a:solidFill>
                <a:prstDash val="solid"/>
              </a:ln>
              <a:solidFill>
                <a:schemeClr val="accent2">
                  <a:lumMod val="40000"/>
                  <a:lumOff val="60000"/>
                </a:schemeClr>
              </a:solidFill>
            </a:endParaRPr>
          </a:p>
        </p:txBody>
      </p:sp>
      <p:sp>
        <p:nvSpPr>
          <p:cNvPr id="5" name="Rectangle 4">
            <a:extLst>
              <a:ext uri="{FF2B5EF4-FFF2-40B4-BE49-F238E27FC236}">
                <a16:creationId xmlns:a16="http://schemas.microsoft.com/office/drawing/2014/main" id="{6FCDF692-74CF-4AC6-BBFD-9C966039F102}"/>
              </a:ext>
            </a:extLst>
          </p:cNvPr>
          <p:cNvSpPr/>
          <p:nvPr/>
        </p:nvSpPr>
        <p:spPr>
          <a:xfrm>
            <a:off x="632427" y="5010293"/>
            <a:ext cx="4815742"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Battle of </a:t>
            </a:r>
            <a:r>
              <a:rPr lang="en-US" sz="2800" b="1" cap="none" spc="0" dirty="0" err="1">
                <a:ln w="22225">
                  <a:solidFill>
                    <a:schemeClr val="accent2"/>
                  </a:solidFill>
                  <a:prstDash val="solid"/>
                </a:ln>
                <a:solidFill>
                  <a:schemeClr val="accent2">
                    <a:lumMod val="40000"/>
                    <a:lumOff val="60000"/>
                  </a:schemeClr>
                </a:solidFill>
                <a:effectLst/>
              </a:rPr>
              <a:t>Cerami</a:t>
            </a:r>
            <a:r>
              <a:rPr lang="en-US" sz="2800" b="1" cap="none" spc="0" dirty="0">
                <a:ln w="22225">
                  <a:solidFill>
                    <a:schemeClr val="accent2"/>
                  </a:solidFill>
                  <a:prstDash val="solid"/>
                </a:ln>
                <a:solidFill>
                  <a:schemeClr val="accent2">
                    <a:lumMod val="40000"/>
                    <a:lumOff val="60000"/>
                  </a:schemeClr>
                </a:solidFill>
                <a:effectLst/>
              </a:rPr>
              <a:t> June 1063</a:t>
            </a:r>
          </a:p>
        </p:txBody>
      </p:sp>
      <p:pic>
        <p:nvPicPr>
          <p:cNvPr id="7" name="Picture 6">
            <a:extLst>
              <a:ext uri="{FF2B5EF4-FFF2-40B4-BE49-F238E27FC236}">
                <a16:creationId xmlns:a16="http://schemas.microsoft.com/office/drawing/2014/main" id="{96E57C75-663D-4EEB-8BD2-A716C84C2D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753599"/>
            <a:ext cx="5476875" cy="3400425"/>
          </a:xfrm>
          <a:prstGeom prst="rect">
            <a:avLst/>
          </a:prstGeom>
        </p:spPr>
      </p:pic>
      <p:sp>
        <p:nvSpPr>
          <p:cNvPr id="8" name="Rectangle 7">
            <a:extLst>
              <a:ext uri="{FF2B5EF4-FFF2-40B4-BE49-F238E27FC236}">
                <a16:creationId xmlns:a16="http://schemas.microsoft.com/office/drawing/2014/main" id="{63A126C4-1354-402B-BE86-2D20AC38C18E}"/>
              </a:ext>
            </a:extLst>
          </p:cNvPr>
          <p:cNvSpPr/>
          <p:nvPr/>
        </p:nvSpPr>
        <p:spPr>
          <a:xfrm>
            <a:off x="6375200" y="2230379"/>
            <a:ext cx="5250155"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Fortress San Marco d’ </a:t>
            </a:r>
            <a:r>
              <a:rPr lang="en-US" sz="2800" b="1" cap="none" spc="0" dirty="0" err="1">
                <a:ln w="22225">
                  <a:solidFill>
                    <a:schemeClr val="accent2"/>
                  </a:solidFill>
                  <a:prstDash val="solid"/>
                </a:ln>
                <a:solidFill>
                  <a:schemeClr val="accent2">
                    <a:lumMod val="40000"/>
                    <a:lumOff val="60000"/>
                  </a:schemeClr>
                </a:solidFill>
                <a:effectLst/>
              </a:rPr>
              <a:t>Alunzio</a:t>
            </a:r>
            <a:endParaRPr lang="en-US" sz="28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988404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ADC41F-CE49-411A-9446-EFDE65C5FB07}"/>
              </a:ext>
            </a:extLst>
          </p:cNvPr>
          <p:cNvSpPr/>
          <p:nvPr/>
        </p:nvSpPr>
        <p:spPr>
          <a:xfrm>
            <a:off x="699455" y="740970"/>
            <a:ext cx="7029488"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1064 1</a:t>
            </a:r>
            <a:r>
              <a:rPr lang="en-US" sz="2800" b="1" cap="none" spc="0" baseline="30000" dirty="0">
                <a:ln w="22225">
                  <a:solidFill>
                    <a:schemeClr val="accent2"/>
                  </a:solidFill>
                  <a:prstDash val="solid"/>
                </a:ln>
                <a:solidFill>
                  <a:schemeClr val="accent2">
                    <a:lumMod val="40000"/>
                    <a:lumOff val="60000"/>
                  </a:schemeClr>
                </a:solidFill>
                <a:effectLst/>
              </a:rPr>
              <a:t>ST</a:t>
            </a:r>
            <a:r>
              <a:rPr lang="en-US" sz="2800" b="1" cap="none" spc="0" dirty="0">
                <a:ln w="22225">
                  <a:solidFill>
                    <a:schemeClr val="accent2"/>
                  </a:solidFill>
                  <a:prstDash val="solid"/>
                </a:ln>
                <a:solidFill>
                  <a:schemeClr val="accent2">
                    <a:lumMod val="40000"/>
                    <a:lumOff val="60000"/>
                  </a:schemeClr>
                </a:solidFill>
                <a:effectLst/>
              </a:rPr>
              <a:t> Campaign to conquer Palermo</a:t>
            </a:r>
          </a:p>
        </p:txBody>
      </p:sp>
      <p:sp>
        <p:nvSpPr>
          <p:cNvPr id="3" name="Rectangle 2">
            <a:extLst>
              <a:ext uri="{FF2B5EF4-FFF2-40B4-BE49-F238E27FC236}">
                <a16:creationId xmlns:a16="http://schemas.microsoft.com/office/drawing/2014/main" id="{EB199EA5-498B-4B4E-A187-91E945DF2D6A}"/>
              </a:ext>
            </a:extLst>
          </p:cNvPr>
          <p:cNvSpPr/>
          <p:nvPr/>
        </p:nvSpPr>
        <p:spPr>
          <a:xfrm>
            <a:off x="699455" y="1259138"/>
            <a:ext cx="9486892"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Campaign aborted because of a tarantula infestation</a:t>
            </a:r>
          </a:p>
        </p:txBody>
      </p:sp>
      <p:sp>
        <p:nvSpPr>
          <p:cNvPr id="4" name="Rectangle 3">
            <a:extLst>
              <a:ext uri="{FF2B5EF4-FFF2-40B4-BE49-F238E27FC236}">
                <a16:creationId xmlns:a16="http://schemas.microsoft.com/office/drawing/2014/main" id="{BC704EFB-7A29-4A25-AF7E-598C9F4DCBAD}"/>
              </a:ext>
            </a:extLst>
          </p:cNvPr>
          <p:cNvSpPr/>
          <p:nvPr/>
        </p:nvSpPr>
        <p:spPr>
          <a:xfrm>
            <a:off x="699455" y="1777306"/>
            <a:ext cx="3560590"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2</a:t>
            </a:r>
            <a:r>
              <a:rPr lang="en-US" sz="2800" b="1" cap="none" spc="0" baseline="30000" dirty="0">
                <a:ln w="22225">
                  <a:solidFill>
                    <a:schemeClr val="accent2"/>
                  </a:solidFill>
                  <a:prstDash val="solid"/>
                </a:ln>
                <a:solidFill>
                  <a:schemeClr val="accent2">
                    <a:lumMod val="40000"/>
                    <a:lumOff val="60000"/>
                  </a:schemeClr>
                </a:solidFill>
                <a:effectLst/>
              </a:rPr>
              <a:t>nd</a:t>
            </a:r>
            <a:r>
              <a:rPr lang="en-US" sz="2800" b="1" cap="none" spc="0" dirty="0">
                <a:ln w="22225">
                  <a:solidFill>
                    <a:schemeClr val="accent2"/>
                  </a:solidFill>
                  <a:prstDash val="solid"/>
                </a:ln>
                <a:solidFill>
                  <a:schemeClr val="accent2">
                    <a:lumMod val="40000"/>
                    <a:lumOff val="60000"/>
                  </a:schemeClr>
                </a:solidFill>
                <a:effectLst/>
              </a:rPr>
              <a:t> Campaign 1072</a:t>
            </a:r>
          </a:p>
        </p:txBody>
      </p:sp>
      <p:pic>
        <p:nvPicPr>
          <p:cNvPr id="5" name="Picture 4">
            <a:extLst>
              <a:ext uri="{FF2B5EF4-FFF2-40B4-BE49-F238E27FC236}">
                <a16:creationId xmlns:a16="http://schemas.microsoft.com/office/drawing/2014/main" id="{942D04DE-8E87-45DE-94C0-44ECEB2B20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455" y="2442016"/>
            <a:ext cx="3242659" cy="3675014"/>
          </a:xfrm>
          <a:prstGeom prst="rect">
            <a:avLst/>
          </a:prstGeom>
        </p:spPr>
      </p:pic>
      <p:cxnSp>
        <p:nvCxnSpPr>
          <p:cNvPr id="7" name="Straight Arrow Connector 6">
            <a:extLst>
              <a:ext uri="{FF2B5EF4-FFF2-40B4-BE49-F238E27FC236}">
                <a16:creationId xmlns:a16="http://schemas.microsoft.com/office/drawing/2014/main" id="{C91E42E1-005A-4B73-A459-66282DB6CF79}"/>
              </a:ext>
            </a:extLst>
          </p:cNvPr>
          <p:cNvCxnSpPr>
            <a:cxnSpLocks/>
          </p:cNvCxnSpPr>
          <p:nvPr/>
        </p:nvCxnSpPr>
        <p:spPr>
          <a:xfrm flipH="1">
            <a:off x="1637731" y="5268036"/>
            <a:ext cx="3998794"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0" name="Rectangle 9">
            <a:extLst>
              <a:ext uri="{FF2B5EF4-FFF2-40B4-BE49-F238E27FC236}">
                <a16:creationId xmlns:a16="http://schemas.microsoft.com/office/drawing/2014/main" id="{B12D1800-8AD8-4A99-8E8F-B27FB590A392}"/>
              </a:ext>
            </a:extLst>
          </p:cNvPr>
          <p:cNvSpPr/>
          <p:nvPr/>
        </p:nvSpPr>
        <p:spPr>
          <a:xfrm>
            <a:off x="3978841" y="4744816"/>
            <a:ext cx="1620957"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Palermo</a:t>
            </a:r>
          </a:p>
        </p:txBody>
      </p:sp>
      <p:sp>
        <p:nvSpPr>
          <p:cNvPr id="11" name="Rectangle 10">
            <a:extLst>
              <a:ext uri="{FF2B5EF4-FFF2-40B4-BE49-F238E27FC236}">
                <a16:creationId xmlns:a16="http://schemas.microsoft.com/office/drawing/2014/main" id="{82E958E2-E1F9-4A16-9A77-FAFE034EF087}"/>
              </a:ext>
            </a:extLst>
          </p:cNvPr>
          <p:cNvSpPr/>
          <p:nvPr/>
        </p:nvSpPr>
        <p:spPr>
          <a:xfrm>
            <a:off x="3942114" y="2201802"/>
            <a:ext cx="4859022"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1077 Trapani was captured</a:t>
            </a:r>
          </a:p>
        </p:txBody>
      </p:sp>
      <p:sp>
        <p:nvSpPr>
          <p:cNvPr id="12" name="Rectangle 11">
            <a:extLst>
              <a:ext uri="{FF2B5EF4-FFF2-40B4-BE49-F238E27FC236}">
                <a16:creationId xmlns:a16="http://schemas.microsoft.com/office/drawing/2014/main" id="{86E7B283-7276-48E2-8548-0D0BFCB63409}"/>
              </a:ext>
            </a:extLst>
          </p:cNvPr>
          <p:cNvSpPr/>
          <p:nvPr/>
        </p:nvSpPr>
        <p:spPr>
          <a:xfrm>
            <a:off x="3978841" y="2700756"/>
            <a:ext cx="4599336"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1079 capture of Taormina</a:t>
            </a:r>
          </a:p>
        </p:txBody>
      </p:sp>
      <p:sp>
        <p:nvSpPr>
          <p:cNvPr id="13" name="Rectangle 12">
            <a:extLst>
              <a:ext uri="{FF2B5EF4-FFF2-40B4-BE49-F238E27FC236}">
                <a16:creationId xmlns:a16="http://schemas.microsoft.com/office/drawing/2014/main" id="{0CAFD6DD-72D1-456C-87D7-BF347E100B02}"/>
              </a:ext>
            </a:extLst>
          </p:cNvPr>
          <p:cNvSpPr/>
          <p:nvPr/>
        </p:nvSpPr>
        <p:spPr>
          <a:xfrm>
            <a:off x="3978841" y="3167390"/>
            <a:ext cx="4390946"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1081 capture of Catania</a:t>
            </a:r>
          </a:p>
        </p:txBody>
      </p:sp>
      <p:sp>
        <p:nvSpPr>
          <p:cNvPr id="14" name="Rectangle 13">
            <a:extLst>
              <a:ext uri="{FF2B5EF4-FFF2-40B4-BE49-F238E27FC236}">
                <a16:creationId xmlns:a16="http://schemas.microsoft.com/office/drawing/2014/main" id="{482E34C0-F926-4F53-8189-879B3865F5A3}"/>
              </a:ext>
            </a:extLst>
          </p:cNvPr>
          <p:cNvSpPr/>
          <p:nvPr/>
        </p:nvSpPr>
        <p:spPr>
          <a:xfrm>
            <a:off x="3978841" y="3593416"/>
            <a:ext cx="5497018"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May 1085 invasion of Syracuse</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15" name="Rectangle 14">
            <a:extLst>
              <a:ext uri="{FF2B5EF4-FFF2-40B4-BE49-F238E27FC236}">
                <a16:creationId xmlns:a16="http://schemas.microsoft.com/office/drawing/2014/main" id="{601F1BBD-F4F1-49ED-A9A5-1588C0A9E8DD}"/>
              </a:ext>
            </a:extLst>
          </p:cNvPr>
          <p:cNvSpPr/>
          <p:nvPr/>
        </p:nvSpPr>
        <p:spPr>
          <a:xfrm>
            <a:off x="3978841" y="4098738"/>
            <a:ext cx="5453737" cy="523220"/>
          </a:xfrm>
          <a:prstGeom prst="rect">
            <a:avLst/>
          </a:prstGeom>
          <a:noFill/>
        </p:spPr>
        <p:txBody>
          <a:bodyPr wrap="non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February 1091 capture of Noto</a:t>
            </a:r>
          </a:p>
        </p:txBody>
      </p:sp>
    </p:spTree>
    <p:extLst>
      <p:ext uri="{BB962C8B-B14F-4D97-AF65-F5344CB8AC3E}">
        <p14:creationId xmlns:p14="http://schemas.microsoft.com/office/powerpoint/2010/main" val="374935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0BADC8D-80ED-49F0-906E-BC1151375618}"/>
              </a:ext>
            </a:extLst>
          </p:cNvPr>
          <p:cNvPicPr>
            <a:picLocks noGrp="1" noChangeAspect="1"/>
          </p:cNvPicPr>
          <p:nvPr>
            <p:ph idx="1"/>
          </p:nvPr>
        </p:nvPicPr>
        <p:blipFill>
          <a:blip r:embed="rId3"/>
          <a:stretch>
            <a:fillRect/>
          </a:stretch>
        </p:blipFill>
        <p:spPr>
          <a:xfrm>
            <a:off x="0" y="1"/>
            <a:ext cx="8548188" cy="6896100"/>
          </a:xfrm>
          <a:prstGeom prst="rect">
            <a:avLst/>
          </a:prstGeom>
        </p:spPr>
      </p:pic>
      <p:sp>
        <p:nvSpPr>
          <p:cNvPr id="7" name="TextBox 6">
            <a:extLst>
              <a:ext uri="{FF2B5EF4-FFF2-40B4-BE49-F238E27FC236}">
                <a16:creationId xmlns:a16="http://schemas.microsoft.com/office/drawing/2014/main" id="{A6C90854-2968-491C-9AC7-CE20BCFA673C}"/>
              </a:ext>
            </a:extLst>
          </p:cNvPr>
          <p:cNvSpPr txBox="1"/>
          <p:nvPr/>
        </p:nvSpPr>
        <p:spPr>
          <a:xfrm>
            <a:off x="8775700" y="393700"/>
            <a:ext cx="2298700" cy="162560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769EFE67-16A4-4E7A-8098-84A96D76B9A0}"/>
              </a:ext>
            </a:extLst>
          </p:cNvPr>
          <p:cNvSpPr txBox="1"/>
          <p:nvPr/>
        </p:nvSpPr>
        <p:spPr>
          <a:xfrm>
            <a:off x="8928100" y="584200"/>
            <a:ext cx="2959100" cy="1200329"/>
          </a:xfrm>
          <a:prstGeom prst="rect">
            <a:avLst/>
          </a:prstGeom>
          <a:noFill/>
        </p:spPr>
        <p:txBody>
          <a:bodyPr wrap="square" rtlCol="0">
            <a:spAutoFit/>
          </a:bodyPr>
          <a:lstStyle/>
          <a:p>
            <a:r>
              <a:rPr lang="en-GB" b="1" i="1" dirty="0"/>
              <a:t>Miracles of Christ: Healing of the Ten Lepers </a:t>
            </a:r>
            <a:r>
              <a:rPr lang="en-GB" b="1" dirty="0"/>
              <a:t>(detail), Byzantine mosaic (12th century)</a:t>
            </a:r>
          </a:p>
        </p:txBody>
      </p:sp>
    </p:spTree>
    <p:extLst>
      <p:ext uri="{BB962C8B-B14F-4D97-AF65-F5344CB8AC3E}">
        <p14:creationId xmlns:p14="http://schemas.microsoft.com/office/powerpoint/2010/main" val="2760020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4001A1D-00DD-4BA7-92E7-9EE8EAEE05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9200" y="0"/>
            <a:ext cx="10612800" cy="6859712"/>
          </a:xfrm>
          <a:prstGeom prst="rect">
            <a:avLst/>
          </a:prstGeom>
        </p:spPr>
      </p:pic>
      <p:sp>
        <p:nvSpPr>
          <p:cNvPr id="6" name="TextBox 5">
            <a:extLst>
              <a:ext uri="{FF2B5EF4-FFF2-40B4-BE49-F238E27FC236}">
                <a16:creationId xmlns:a16="http://schemas.microsoft.com/office/drawing/2014/main" id="{931F2A21-791A-4EFA-9120-31076196D87E}"/>
              </a:ext>
            </a:extLst>
          </p:cNvPr>
          <p:cNvSpPr txBox="1"/>
          <p:nvPr/>
        </p:nvSpPr>
        <p:spPr>
          <a:xfrm>
            <a:off x="0" y="0"/>
            <a:ext cx="1579200" cy="5909310"/>
          </a:xfrm>
          <a:prstGeom prst="rect">
            <a:avLst/>
          </a:prstGeom>
          <a:noFill/>
        </p:spPr>
        <p:txBody>
          <a:bodyPr wrap="square" rtlCol="0">
            <a:spAutoFit/>
          </a:bodyPr>
          <a:lstStyle/>
          <a:p>
            <a:r>
              <a:rPr lang="en-GB" dirty="0"/>
              <a:t>Columns from </a:t>
            </a:r>
            <a:r>
              <a:rPr lang="en-GB" dirty="0" err="1"/>
              <a:t>Monreale</a:t>
            </a:r>
            <a:r>
              <a:rPr lang="en-GB" dirty="0"/>
              <a:t> Cathedral Cloister. Taken from ‘A Guide to Norman Art and Architecture in Southern Italy and Sicily’ </a:t>
            </a:r>
          </a:p>
          <a:p>
            <a:endParaRPr lang="en-GB" dirty="0"/>
          </a:p>
          <a:p>
            <a:r>
              <a:rPr lang="en-GB" dirty="0"/>
              <a:t>(</a:t>
            </a:r>
            <a:r>
              <a:rPr lang="en-GB" dirty="0">
                <a:hlinkClick r:id="rId4"/>
              </a:rPr>
              <a:t>https://wuhstry.wordpress.com/2016/02/12/</a:t>
            </a:r>
            <a:r>
              <a:rPr lang="en-GB">
                <a:hlinkClick r:id="rId4"/>
              </a:rPr>
              <a:t>a-guide-to-norman-art-and-architecture-in-southern-italy-and-sicily/</a:t>
            </a:r>
            <a:r>
              <a:rPr lang="en-GB"/>
              <a:t>)</a:t>
            </a:r>
            <a:endParaRPr lang="en-GB" dirty="0"/>
          </a:p>
        </p:txBody>
      </p:sp>
    </p:spTree>
    <p:extLst>
      <p:ext uri="{BB962C8B-B14F-4D97-AF65-F5344CB8AC3E}">
        <p14:creationId xmlns:p14="http://schemas.microsoft.com/office/powerpoint/2010/main" val="1808761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AF0443BA-CD75-4970-945E-A7C0FC3ED26B}"/>
              </a:ext>
            </a:extLst>
          </p:cNvPr>
          <p:cNvPicPr>
            <a:picLocks noGrp="1" noChangeAspect="1"/>
          </p:cNvPicPr>
          <p:nvPr>
            <p:ph idx="1"/>
          </p:nvPr>
        </p:nvPicPr>
        <p:blipFill>
          <a:blip r:embed="rId3"/>
          <a:stretch>
            <a:fillRect/>
          </a:stretch>
        </p:blipFill>
        <p:spPr>
          <a:xfrm>
            <a:off x="37142" y="26988"/>
            <a:ext cx="8739515" cy="827531"/>
          </a:xfrm>
          <a:prstGeom prst="rect">
            <a:avLst/>
          </a:prstGeom>
        </p:spPr>
      </p:pic>
      <p:pic>
        <p:nvPicPr>
          <p:cNvPr id="8" name="Picture 7">
            <a:extLst>
              <a:ext uri="{FF2B5EF4-FFF2-40B4-BE49-F238E27FC236}">
                <a16:creationId xmlns:a16="http://schemas.microsoft.com/office/drawing/2014/main" id="{2C15A92C-DC88-427B-BAF4-7E7C09DE5EC1}"/>
              </a:ext>
            </a:extLst>
          </p:cNvPr>
          <p:cNvPicPr>
            <a:picLocks noChangeAspect="1"/>
          </p:cNvPicPr>
          <p:nvPr/>
        </p:nvPicPr>
        <p:blipFill>
          <a:blip r:embed="rId4"/>
          <a:stretch>
            <a:fillRect/>
          </a:stretch>
        </p:blipFill>
        <p:spPr>
          <a:xfrm>
            <a:off x="37142" y="838477"/>
            <a:ext cx="8739515" cy="827531"/>
          </a:xfrm>
          <a:prstGeom prst="rect">
            <a:avLst/>
          </a:prstGeom>
        </p:spPr>
      </p:pic>
      <p:pic>
        <p:nvPicPr>
          <p:cNvPr id="9" name="Picture 8">
            <a:extLst>
              <a:ext uri="{FF2B5EF4-FFF2-40B4-BE49-F238E27FC236}">
                <a16:creationId xmlns:a16="http://schemas.microsoft.com/office/drawing/2014/main" id="{A307396B-699D-420F-A9B5-F06A967D5A0B}"/>
              </a:ext>
            </a:extLst>
          </p:cNvPr>
          <p:cNvPicPr>
            <a:picLocks noChangeAspect="1"/>
          </p:cNvPicPr>
          <p:nvPr/>
        </p:nvPicPr>
        <p:blipFill>
          <a:blip r:embed="rId5"/>
          <a:stretch>
            <a:fillRect/>
          </a:stretch>
        </p:blipFill>
        <p:spPr>
          <a:xfrm>
            <a:off x="37142" y="1649966"/>
            <a:ext cx="8739515" cy="827531"/>
          </a:xfrm>
          <a:prstGeom prst="rect">
            <a:avLst/>
          </a:prstGeom>
        </p:spPr>
      </p:pic>
      <p:pic>
        <p:nvPicPr>
          <p:cNvPr id="10" name="Picture 9">
            <a:extLst>
              <a:ext uri="{FF2B5EF4-FFF2-40B4-BE49-F238E27FC236}">
                <a16:creationId xmlns:a16="http://schemas.microsoft.com/office/drawing/2014/main" id="{BDE620CF-0B6F-4708-8415-CC74F748D41E}"/>
              </a:ext>
            </a:extLst>
          </p:cNvPr>
          <p:cNvPicPr>
            <a:picLocks noChangeAspect="1"/>
          </p:cNvPicPr>
          <p:nvPr/>
        </p:nvPicPr>
        <p:blipFill>
          <a:blip r:embed="rId6"/>
          <a:stretch>
            <a:fillRect/>
          </a:stretch>
        </p:blipFill>
        <p:spPr>
          <a:xfrm>
            <a:off x="37141" y="2461455"/>
            <a:ext cx="8739515" cy="827531"/>
          </a:xfrm>
          <a:prstGeom prst="rect">
            <a:avLst/>
          </a:prstGeom>
        </p:spPr>
      </p:pic>
      <p:pic>
        <p:nvPicPr>
          <p:cNvPr id="11" name="Picture 10">
            <a:extLst>
              <a:ext uri="{FF2B5EF4-FFF2-40B4-BE49-F238E27FC236}">
                <a16:creationId xmlns:a16="http://schemas.microsoft.com/office/drawing/2014/main" id="{C15400B3-16BA-4160-8373-C54AFE617D94}"/>
              </a:ext>
            </a:extLst>
          </p:cNvPr>
          <p:cNvPicPr>
            <a:picLocks noChangeAspect="1"/>
          </p:cNvPicPr>
          <p:nvPr/>
        </p:nvPicPr>
        <p:blipFill>
          <a:blip r:embed="rId7"/>
          <a:stretch>
            <a:fillRect/>
          </a:stretch>
        </p:blipFill>
        <p:spPr>
          <a:xfrm>
            <a:off x="37141" y="3265540"/>
            <a:ext cx="8739515" cy="827531"/>
          </a:xfrm>
          <a:prstGeom prst="rect">
            <a:avLst/>
          </a:prstGeom>
        </p:spPr>
      </p:pic>
      <p:pic>
        <p:nvPicPr>
          <p:cNvPr id="12" name="Picture 11">
            <a:extLst>
              <a:ext uri="{FF2B5EF4-FFF2-40B4-BE49-F238E27FC236}">
                <a16:creationId xmlns:a16="http://schemas.microsoft.com/office/drawing/2014/main" id="{7BEBB127-B6C4-4B72-B7B6-FEB95A0C7404}"/>
              </a:ext>
            </a:extLst>
          </p:cNvPr>
          <p:cNvPicPr>
            <a:picLocks noChangeAspect="1"/>
          </p:cNvPicPr>
          <p:nvPr/>
        </p:nvPicPr>
        <p:blipFill>
          <a:blip r:embed="rId8"/>
          <a:stretch>
            <a:fillRect/>
          </a:stretch>
        </p:blipFill>
        <p:spPr>
          <a:xfrm>
            <a:off x="37141" y="4069625"/>
            <a:ext cx="8739515" cy="827531"/>
          </a:xfrm>
          <a:prstGeom prst="rect">
            <a:avLst/>
          </a:prstGeom>
        </p:spPr>
      </p:pic>
      <p:pic>
        <p:nvPicPr>
          <p:cNvPr id="13" name="Picture 12">
            <a:extLst>
              <a:ext uri="{FF2B5EF4-FFF2-40B4-BE49-F238E27FC236}">
                <a16:creationId xmlns:a16="http://schemas.microsoft.com/office/drawing/2014/main" id="{7D596426-2955-4EFF-889E-D042F4C3D90A}"/>
              </a:ext>
            </a:extLst>
          </p:cNvPr>
          <p:cNvPicPr>
            <a:picLocks noChangeAspect="1"/>
          </p:cNvPicPr>
          <p:nvPr/>
        </p:nvPicPr>
        <p:blipFill>
          <a:blip r:embed="rId9"/>
          <a:stretch>
            <a:fillRect/>
          </a:stretch>
        </p:blipFill>
        <p:spPr>
          <a:xfrm>
            <a:off x="37141" y="4873710"/>
            <a:ext cx="8739515" cy="827531"/>
          </a:xfrm>
          <a:prstGeom prst="rect">
            <a:avLst/>
          </a:prstGeom>
        </p:spPr>
      </p:pic>
      <p:pic>
        <p:nvPicPr>
          <p:cNvPr id="14" name="Picture 13">
            <a:extLst>
              <a:ext uri="{FF2B5EF4-FFF2-40B4-BE49-F238E27FC236}">
                <a16:creationId xmlns:a16="http://schemas.microsoft.com/office/drawing/2014/main" id="{A56587AF-4C9B-4D46-A022-1ECD600AF281}"/>
              </a:ext>
            </a:extLst>
          </p:cNvPr>
          <p:cNvPicPr>
            <a:picLocks noChangeAspect="1"/>
          </p:cNvPicPr>
          <p:nvPr/>
        </p:nvPicPr>
        <p:blipFill>
          <a:blip r:embed="rId10"/>
          <a:stretch>
            <a:fillRect/>
          </a:stretch>
        </p:blipFill>
        <p:spPr>
          <a:xfrm>
            <a:off x="37141" y="5677795"/>
            <a:ext cx="8739515" cy="818438"/>
          </a:xfrm>
          <a:prstGeom prst="rect">
            <a:avLst/>
          </a:prstGeom>
        </p:spPr>
      </p:pic>
      <p:sp>
        <p:nvSpPr>
          <p:cNvPr id="15" name="TextBox 14">
            <a:extLst>
              <a:ext uri="{FF2B5EF4-FFF2-40B4-BE49-F238E27FC236}">
                <a16:creationId xmlns:a16="http://schemas.microsoft.com/office/drawing/2014/main" id="{46CDF1A0-2AA7-414E-B7AD-5239FCF74E31}"/>
              </a:ext>
            </a:extLst>
          </p:cNvPr>
          <p:cNvSpPr txBox="1"/>
          <p:nvPr/>
        </p:nvSpPr>
        <p:spPr>
          <a:xfrm>
            <a:off x="9055100" y="254000"/>
            <a:ext cx="2908300" cy="646331"/>
          </a:xfrm>
          <a:prstGeom prst="rect">
            <a:avLst/>
          </a:prstGeom>
          <a:noFill/>
        </p:spPr>
        <p:txBody>
          <a:bodyPr wrap="square" rtlCol="0">
            <a:spAutoFit/>
          </a:bodyPr>
          <a:lstStyle/>
          <a:p>
            <a:r>
              <a:rPr lang="en-GB" dirty="0"/>
              <a:t>Main façade of Cathedral of </a:t>
            </a:r>
            <a:r>
              <a:rPr lang="en-GB" dirty="0" err="1"/>
              <a:t>Monreale</a:t>
            </a:r>
            <a:endParaRPr lang="en-GB" dirty="0"/>
          </a:p>
        </p:txBody>
      </p:sp>
      <p:pic>
        <p:nvPicPr>
          <p:cNvPr id="16" name="Picture 15">
            <a:extLst>
              <a:ext uri="{FF2B5EF4-FFF2-40B4-BE49-F238E27FC236}">
                <a16:creationId xmlns:a16="http://schemas.microsoft.com/office/drawing/2014/main" id="{2F812C78-F666-4230-9EBB-50453B7F1605}"/>
              </a:ext>
            </a:extLst>
          </p:cNvPr>
          <p:cNvPicPr>
            <a:picLocks noChangeAspect="1"/>
          </p:cNvPicPr>
          <p:nvPr/>
        </p:nvPicPr>
        <p:blipFill>
          <a:blip r:embed="rId11"/>
          <a:stretch>
            <a:fillRect/>
          </a:stretch>
        </p:blipFill>
        <p:spPr>
          <a:xfrm>
            <a:off x="8799402" y="2081674"/>
            <a:ext cx="3392597" cy="381183"/>
          </a:xfrm>
          <a:prstGeom prst="rect">
            <a:avLst/>
          </a:prstGeom>
        </p:spPr>
      </p:pic>
      <p:pic>
        <p:nvPicPr>
          <p:cNvPr id="17" name="Picture 16">
            <a:extLst>
              <a:ext uri="{FF2B5EF4-FFF2-40B4-BE49-F238E27FC236}">
                <a16:creationId xmlns:a16="http://schemas.microsoft.com/office/drawing/2014/main" id="{8536E874-29D8-49C3-826E-465A14F42602}"/>
              </a:ext>
            </a:extLst>
          </p:cNvPr>
          <p:cNvPicPr>
            <a:picLocks noChangeAspect="1"/>
          </p:cNvPicPr>
          <p:nvPr/>
        </p:nvPicPr>
        <p:blipFill>
          <a:blip r:embed="rId12"/>
          <a:stretch>
            <a:fillRect/>
          </a:stretch>
        </p:blipFill>
        <p:spPr>
          <a:xfrm>
            <a:off x="8799402" y="2440753"/>
            <a:ext cx="3392597" cy="381183"/>
          </a:xfrm>
          <a:prstGeom prst="rect">
            <a:avLst/>
          </a:prstGeom>
        </p:spPr>
      </p:pic>
      <p:pic>
        <p:nvPicPr>
          <p:cNvPr id="18" name="Picture 17">
            <a:extLst>
              <a:ext uri="{FF2B5EF4-FFF2-40B4-BE49-F238E27FC236}">
                <a16:creationId xmlns:a16="http://schemas.microsoft.com/office/drawing/2014/main" id="{479A2F68-7A51-4517-BDA4-AE8C41136CC4}"/>
              </a:ext>
            </a:extLst>
          </p:cNvPr>
          <p:cNvPicPr>
            <a:picLocks noChangeAspect="1"/>
          </p:cNvPicPr>
          <p:nvPr/>
        </p:nvPicPr>
        <p:blipFill>
          <a:blip r:embed="rId13"/>
          <a:stretch>
            <a:fillRect/>
          </a:stretch>
        </p:blipFill>
        <p:spPr>
          <a:xfrm>
            <a:off x="8799402" y="2803160"/>
            <a:ext cx="3381187" cy="379901"/>
          </a:xfrm>
          <a:prstGeom prst="rect">
            <a:avLst/>
          </a:prstGeom>
        </p:spPr>
      </p:pic>
      <p:pic>
        <p:nvPicPr>
          <p:cNvPr id="19" name="Picture 18">
            <a:extLst>
              <a:ext uri="{FF2B5EF4-FFF2-40B4-BE49-F238E27FC236}">
                <a16:creationId xmlns:a16="http://schemas.microsoft.com/office/drawing/2014/main" id="{1506474C-4AE1-4CA2-BB48-70050AF77140}"/>
              </a:ext>
            </a:extLst>
          </p:cNvPr>
          <p:cNvPicPr>
            <a:picLocks noChangeAspect="1"/>
          </p:cNvPicPr>
          <p:nvPr/>
        </p:nvPicPr>
        <p:blipFill>
          <a:blip r:embed="rId14"/>
          <a:stretch>
            <a:fillRect/>
          </a:stretch>
        </p:blipFill>
        <p:spPr>
          <a:xfrm>
            <a:off x="8802614" y="3168513"/>
            <a:ext cx="3381187" cy="379901"/>
          </a:xfrm>
          <a:prstGeom prst="rect">
            <a:avLst/>
          </a:prstGeom>
        </p:spPr>
      </p:pic>
      <p:pic>
        <p:nvPicPr>
          <p:cNvPr id="20" name="Picture 19">
            <a:extLst>
              <a:ext uri="{FF2B5EF4-FFF2-40B4-BE49-F238E27FC236}">
                <a16:creationId xmlns:a16="http://schemas.microsoft.com/office/drawing/2014/main" id="{E4A5F2EC-0A0B-4ED5-BE1A-361A3D46440B}"/>
              </a:ext>
            </a:extLst>
          </p:cNvPr>
          <p:cNvPicPr>
            <a:picLocks noChangeAspect="1"/>
          </p:cNvPicPr>
          <p:nvPr/>
        </p:nvPicPr>
        <p:blipFill>
          <a:blip r:embed="rId15"/>
          <a:stretch>
            <a:fillRect/>
          </a:stretch>
        </p:blipFill>
        <p:spPr>
          <a:xfrm>
            <a:off x="8799402" y="3536382"/>
            <a:ext cx="3384399" cy="380262"/>
          </a:xfrm>
          <a:prstGeom prst="rect">
            <a:avLst/>
          </a:prstGeom>
        </p:spPr>
      </p:pic>
      <p:pic>
        <p:nvPicPr>
          <p:cNvPr id="21" name="Picture 20">
            <a:extLst>
              <a:ext uri="{FF2B5EF4-FFF2-40B4-BE49-F238E27FC236}">
                <a16:creationId xmlns:a16="http://schemas.microsoft.com/office/drawing/2014/main" id="{088FC19C-B997-4B38-A43B-6E22F0A0D551}"/>
              </a:ext>
            </a:extLst>
          </p:cNvPr>
          <p:cNvPicPr>
            <a:picLocks noChangeAspect="1"/>
          </p:cNvPicPr>
          <p:nvPr/>
        </p:nvPicPr>
        <p:blipFill>
          <a:blip r:embed="rId16"/>
          <a:stretch>
            <a:fillRect/>
          </a:stretch>
        </p:blipFill>
        <p:spPr>
          <a:xfrm>
            <a:off x="8801250" y="3888485"/>
            <a:ext cx="3384399" cy="380262"/>
          </a:xfrm>
          <a:prstGeom prst="rect">
            <a:avLst/>
          </a:prstGeom>
        </p:spPr>
      </p:pic>
      <p:pic>
        <p:nvPicPr>
          <p:cNvPr id="22" name="Picture 21">
            <a:extLst>
              <a:ext uri="{FF2B5EF4-FFF2-40B4-BE49-F238E27FC236}">
                <a16:creationId xmlns:a16="http://schemas.microsoft.com/office/drawing/2014/main" id="{ECC2CB1E-52D3-4FDE-B466-AD40A72A9461}"/>
              </a:ext>
            </a:extLst>
          </p:cNvPr>
          <p:cNvPicPr>
            <a:picLocks noChangeAspect="1"/>
          </p:cNvPicPr>
          <p:nvPr/>
        </p:nvPicPr>
        <p:blipFill>
          <a:blip r:embed="rId17"/>
          <a:stretch>
            <a:fillRect/>
          </a:stretch>
        </p:blipFill>
        <p:spPr>
          <a:xfrm>
            <a:off x="8801250" y="4256716"/>
            <a:ext cx="3386247" cy="380470"/>
          </a:xfrm>
          <a:prstGeom prst="rect">
            <a:avLst/>
          </a:prstGeom>
        </p:spPr>
      </p:pic>
      <p:pic>
        <p:nvPicPr>
          <p:cNvPr id="23" name="Picture 22">
            <a:extLst>
              <a:ext uri="{FF2B5EF4-FFF2-40B4-BE49-F238E27FC236}">
                <a16:creationId xmlns:a16="http://schemas.microsoft.com/office/drawing/2014/main" id="{E8B7EBC1-5C4A-42A3-BC3E-25C6CBE186AA}"/>
              </a:ext>
            </a:extLst>
          </p:cNvPr>
          <p:cNvPicPr>
            <a:picLocks noChangeAspect="1"/>
          </p:cNvPicPr>
          <p:nvPr/>
        </p:nvPicPr>
        <p:blipFill>
          <a:blip r:embed="rId18"/>
          <a:stretch>
            <a:fillRect/>
          </a:stretch>
        </p:blipFill>
        <p:spPr>
          <a:xfrm>
            <a:off x="8799402" y="4625886"/>
            <a:ext cx="3387537" cy="380615"/>
          </a:xfrm>
          <a:prstGeom prst="rect">
            <a:avLst/>
          </a:prstGeom>
        </p:spPr>
      </p:pic>
      <p:pic>
        <p:nvPicPr>
          <p:cNvPr id="24" name="Picture 23">
            <a:extLst>
              <a:ext uri="{FF2B5EF4-FFF2-40B4-BE49-F238E27FC236}">
                <a16:creationId xmlns:a16="http://schemas.microsoft.com/office/drawing/2014/main" id="{875D18D7-5FE2-4914-825B-10319A3A2398}"/>
              </a:ext>
            </a:extLst>
          </p:cNvPr>
          <p:cNvPicPr>
            <a:picLocks noChangeAspect="1"/>
          </p:cNvPicPr>
          <p:nvPr/>
        </p:nvPicPr>
        <p:blipFill>
          <a:blip r:embed="rId19"/>
          <a:stretch>
            <a:fillRect/>
          </a:stretch>
        </p:blipFill>
        <p:spPr>
          <a:xfrm>
            <a:off x="8799403" y="4995929"/>
            <a:ext cx="3386247" cy="380470"/>
          </a:xfrm>
          <a:prstGeom prst="rect">
            <a:avLst/>
          </a:prstGeom>
        </p:spPr>
      </p:pic>
      <p:pic>
        <p:nvPicPr>
          <p:cNvPr id="25" name="Picture 24">
            <a:extLst>
              <a:ext uri="{FF2B5EF4-FFF2-40B4-BE49-F238E27FC236}">
                <a16:creationId xmlns:a16="http://schemas.microsoft.com/office/drawing/2014/main" id="{DA878735-158D-49E0-B758-7B5BE9369196}"/>
              </a:ext>
            </a:extLst>
          </p:cNvPr>
          <p:cNvPicPr>
            <a:picLocks noChangeAspect="1"/>
          </p:cNvPicPr>
          <p:nvPr/>
        </p:nvPicPr>
        <p:blipFill>
          <a:blip r:embed="rId20"/>
          <a:stretch>
            <a:fillRect/>
          </a:stretch>
        </p:blipFill>
        <p:spPr>
          <a:xfrm>
            <a:off x="8800251" y="5352538"/>
            <a:ext cx="3386247" cy="380470"/>
          </a:xfrm>
          <a:prstGeom prst="rect">
            <a:avLst/>
          </a:prstGeom>
        </p:spPr>
      </p:pic>
      <p:pic>
        <p:nvPicPr>
          <p:cNvPr id="26" name="Picture 25">
            <a:extLst>
              <a:ext uri="{FF2B5EF4-FFF2-40B4-BE49-F238E27FC236}">
                <a16:creationId xmlns:a16="http://schemas.microsoft.com/office/drawing/2014/main" id="{9DF2CB5F-42DA-4142-BA68-C937D3C855AB}"/>
              </a:ext>
            </a:extLst>
          </p:cNvPr>
          <p:cNvPicPr>
            <a:picLocks noChangeAspect="1"/>
          </p:cNvPicPr>
          <p:nvPr/>
        </p:nvPicPr>
        <p:blipFill>
          <a:blip r:embed="rId21"/>
          <a:stretch>
            <a:fillRect/>
          </a:stretch>
        </p:blipFill>
        <p:spPr>
          <a:xfrm>
            <a:off x="8786696" y="5723751"/>
            <a:ext cx="3406597" cy="382756"/>
          </a:xfrm>
          <a:prstGeom prst="rect">
            <a:avLst/>
          </a:prstGeom>
        </p:spPr>
      </p:pic>
      <p:pic>
        <p:nvPicPr>
          <p:cNvPr id="27" name="Picture 26">
            <a:extLst>
              <a:ext uri="{FF2B5EF4-FFF2-40B4-BE49-F238E27FC236}">
                <a16:creationId xmlns:a16="http://schemas.microsoft.com/office/drawing/2014/main" id="{62A3C15D-AA7A-4C47-BFEC-A709CB4ADE2D}"/>
              </a:ext>
            </a:extLst>
          </p:cNvPr>
          <p:cNvPicPr>
            <a:picLocks noChangeAspect="1"/>
          </p:cNvPicPr>
          <p:nvPr/>
        </p:nvPicPr>
        <p:blipFill>
          <a:blip r:embed="rId22"/>
          <a:stretch>
            <a:fillRect/>
          </a:stretch>
        </p:blipFill>
        <p:spPr>
          <a:xfrm>
            <a:off x="8780342" y="6090741"/>
            <a:ext cx="3406597" cy="382756"/>
          </a:xfrm>
          <a:prstGeom prst="rect">
            <a:avLst/>
          </a:prstGeom>
        </p:spPr>
      </p:pic>
    </p:spTree>
    <p:extLst>
      <p:ext uri="{BB962C8B-B14F-4D97-AF65-F5344CB8AC3E}">
        <p14:creationId xmlns:p14="http://schemas.microsoft.com/office/powerpoint/2010/main" val="1444525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7C1FDA7-7C19-4692-B679-6F8367881AF8}"/>
              </a:ext>
            </a:extLst>
          </p:cNvPr>
          <p:cNvSpPr>
            <a:spLocks noGrp="1"/>
          </p:cNvSpPr>
          <p:nvPr>
            <p:ph type="pic" idx="1"/>
          </p:nvPr>
        </p:nvSpPr>
        <p:spPr/>
      </p:sp>
      <p:sp>
        <p:nvSpPr>
          <p:cNvPr id="6" name="Text Placeholder 5">
            <a:extLst>
              <a:ext uri="{FF2B5EF4-FFF2-40B4-BE49-F238E27FC236}">
                <a16:creationId xmlns:a16="http://schemas.microsoft.com/office/drawing/2014/main" id="{1D1478F5-C684-4ED2-A9B8-EEA3F85F2C4C}"/>
              </a:ext>
            </a:extLst>
          </p:cNvPr>
          <p:cNvSpPr>
            <a:spLocks noGrp="1"/>
          </p:cNvSpPr>
          <p:nvPr>
            <p:ph type="body" sz="half" idx="2"/>
          </p:nvPr>
        </p:nvSpPr>
        <p:spPr>
          <a:xfrm>
            <a:off x="69485" y="2876720"/>
            <a:ext cx="3521514" cy="3188819"/>
          </a:xfrm>
        </p:spPr>
        <p:txBody>
          <a:bodyPr>
            <a:noAutofit/>
          </a:bodyPr>
          <a:lstStyle/>
          <a:p>
            <a:r>
              <a:rPr lang="en-GB" sz="2000" dirty="0"/>
              <a:t>Above: The ceiling of the nave of the Cappella </a:t>
            </a:r>
            <a:r>
              <a:rPr lang="en-GB" sz="2000" dirty="0" err="1"/>
              <a:t>Palatina</a:t>
            </a:r>
            <a:r>
              <a:rPr lang="en-GB" sz="2000" dirty="0"/>
              <a:t>, Palermo: an eight-pointed star and the Kufic inscription that frames it. (Photo: Maria Antonietta </a:t>
            </a:r>
            <a:r>
              <a:rPr lang="en-GB" sz="2000" dirty="0" err="1"/>
              <a:t>Badalamenti</a:t>
            </a:r>
            <a:r>
              <a:rPr lang="en-GB" sz="2000" dirty="0"/>
              <a:t> and Domenico Carbone </a:t>
            </a:r>
          </a:p>
          <a:p>
            <a:r>
              <a:rPr lang="en-GB" sz="2000" dirty="0"/>
              <a:t>Right: ‘The ceiling of the nave of the Cappella </a:t>
            </a:r>
            <a:r>
              <a:rPr lang="en-GB" sz="2000" dirty="0" err="1"/>
              <a:t>Palatina</a:t>
            </a:r>
            <a:r>
              <a:rPr lang="en-GB" sz="2000" dirty="0"/>
              <a:t>, Palermo: detail of the muqarnas frame.’</a:t>
            </a:r>
          </a:p>
        </p:txBody>
      </p:sp>
      <p:pic>
        <p:nvPicPr>
          <p:cNvPr id="7" name="Picture 6">
            <a:extLst>
              <a:ext uri="{FF2B5EF4-FFF2-40B4-BE49-F238E27FC236}">
                <a16:creationId xmlns:a16="http://schemas.microsoft.com/office/drawing/2014/main" id="{753ADF50-57D1-4500-B4CB-35FF8272C06D}"/>
              </a:ext>
            </a:extLst>
          </p:cNvPr>
          <p:cNvPicPr>
            <a:picLocks noChangeAspect="1"/>
          </p:cNvPicPr>
          <p:nvPr/>
        </p:nvPicPr>
        <p:blipFill>
          <a:blip r:embed="rId2"/>
          <a:stretch>
            <a:fillRect/>
          </a:stretch>
        </p:blipFill>
        <p:spPr>
          <a:xfrm>
            <a:off x="3660487" y="0"/>
            <a:ext cx="8547279" cy="6400800"/>
          </a:xfrm>
          <a:prstGeom prst="rect">
            <a:avLst/>
          </a:prstGeom>
        </p:spPr>
      </p:pic>
      <p:pic>
        <p:nvPicPr>
          <p:cNvPr id="8" name="Picture 7">
            <a:extLst>
              <a:ext uri="{FF2B5EF4-FFF2-40B4-BE49-F238E27FC236}">
                <a16:creationId xmlns:a16="http://schemas.microsoft.com/office/drawing/2014/main" id="{9BCDF38A-2355-431F-87FC-8A81BDDAC082}"/>
              </a:ext>
            </a:extLst>
          </p:cNvPr>
          <p:cNvPicPr>
            <a:picLocks noChangeAspect="1"/>
          </p:cNvPicPr>
          <p:nvPr/>
        </p:nvPicPr>
        <p:blipFill>
          <a:blip r:embed="rId3"/>
          <a:stretch>
            <a:fillRect/>
          </a:stretch>
        </p:blipFill>
        <p:spPr>
          <a:xfrm>
            <a:off x="-1" y="0"/>
            <a:ext cx="3660487" cy="2455236"/>
          </a:xfrm>
          <a:prstGeom prst="rect">
            <a:avLst/>
          </a:prstGeom>
        </p:spPr>
      </p:pic>
    </p:spTree>
    <p:extLst>
      <p:ext uri="{BB962C8B-B14F-4D97-AF65-F5344CB8AC3E}">
        <p14:creationId xmlns:p14="http://schemas.microsoft.com/office/powerpoint/2010/main" val="481824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ABA848-DFB9-4F55-81E2-25E01E2197A9}"/>
              </a:ext>
            </a:extLst>
          </p:cNvPr>
          <p:cNvPicPr>
            <a:picLocks noChangeAspect="1"/>
          </p:cNvPicPr>
          <p:nvPr/>
        </p:nvPicPr>
        <p:blipFill>
          <a:blip r:embed="rId3"/>
          <a:stretch>
            <a:fillRect/>
          </a:stretch>
        </p:blipFill>
        <p:spPr>
          <a:xfrm>
            <a:off x="3926936" y="0"/>
            <a:ext cx="8265064" cy="6858000"/>
          </a:xfrm>
          <a:prstGeom prst="rect">
            <a:avLst/>
          </a:prstGeom>
        </p:spPr>
      </p:pic>
    </p:spTree>
    <p:extLst>
      <p:ext uri="{BB962C8B-B14F-4D97-AF65-F5344CB8AC3E}">
        <p14:creationId xmlns:p14="http://schemas.microsoft.com/office/powerpoint/2010/main" val="389994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CDCE33B-9AE7-4009-97C5-1480D6BE75AB}"/>
              </a:ext>
            </a:extLst>
          </p:cNvPr>
          <p:cNvSpPr>
            <a:spLocks noGrp="1"/>
          </p:cNvSpPr>
          <p:nvPr>
            <p:ph type="subTitle" idx="1"/>
          </p:nvPr>
        </p:nvSpPr>
        <p:spPr>
          <a:xfrm>
            <a:off x="1402080" y="301490"/>
            <a:ext cx="9144000" cy="1655762"/>
          </a:xfrm>
        </p:spPr>
        <p:txBody>
          <a:bodyPr>
            <a:normAutofit/>
          </a:bodyPr>
          <a:lstStyle/>
          <a:p>
            <a:r>
              <a:rPr lang="en-GB" sz="3200" dirty="0">
                <a:latin typeface="Goudy Stout" panose="0202090407030B020401" pitchFamily="18" charset="0"/>
              </a:rPr>
              <a:t>        Roger II 1130 - 54</a:t>
            </a:r>
          </a:p>
        </p:txBody>
      </p:sp>
      <p:pic>
        <p:nvPicPr>
          <p:cNvPr id="4" name="Picture 3" descr="Image result for king roger ii of sicily">
            <a:hlinkClick r:id="rId2" tgtFrame="&quot;_blank&quot;"/>
            <a:extLst>
              <a:ext uri="{FF2B5EF4-FFF2-40B4-BE49-F238E27FC236}">
                <a16:creationId xmlns:a16="http://schemas.microsoft.com/office/drawing/2014/main" id="{7C595D09-3375-4E4A-B264-B3D006CB6103}"/>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73505" y="301490"/>
            <a:ext cx="2095500" cy="2857500"/>
          </a:xfrm>
          <a:prstGeom prst="rect">
            <a:avLst/>
          </a:prstGeom>
          <a:noFill/>
          <a:ln>
            <a:noFill/>
          </a:ln>
        </p:spPr>
      </p:pic>
      <p:sp>
        <p:nvSpPr>
          <p:cNvPr id="8" name="TextBox 7">
            <a:extLst>
              <a:ext uri="{FF2B5EF4-FFF2-40B4-BE49-F238E27FC236}">
                <a16:creationId xmlns:a16="http://schemas.microsoft.com/office/drawing/2014/main" id="{AAAFAFC1-CEB2-464B-9EB4-1F8DF35F7179}"/>
              </a:ext>
            </a:extLst>
          </p:cNvPr>
          <p:cNvSpPr txBox="1"/>
          <p:nvPr/>
        </p:nvSpPr>
        <p:spPr>
          <a:xfrm>
            <a:off x="2934789" y="1129371"/>
            <a:ext cx="8917577"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t>Naturally more diplomatic than violent </a:t>
            </a:r>
          </a:p>
          <a:p>
            <a:pPr marL="285750" indent="-285750">
              <a:buFont typeface="Arial" panose="020B0604020202020204" pitchFamily="34" charset="0"/>
              <a:buChar char="•"/>
            </a:pPr>
            <a:r>
              <a:rPr lang="en-GB" sz="2400" dirty="0"/>
              <a:t>Energetic and ambitious </a:t>
            </a:r>
          </a:p>
          <a:p>
            <a:pPr marL="285750" indent="-285750">
              <a:buFont typeface="Arial" panose="020B0604020202020204" pitchFamily="34" charset="0"/>
              <a:buChar char="•"/>
            </a:pPr>
            <a:r>
              <a:rPr lang="en-GB" sz="2400" dirty="0"/>
              <a:t>Crowned first King of Sicily on Christmas Day 1130 </a:t>
            </a:r>
          </a:p>
          <a:p>
            <a:pPr marL="285750" indent="-285750">
              <a:buFont typeface="Arial" panose="020B0604020202020204" pitchFamily="34" charset="0"/>
              <a:buChar char="•"/>
            </a:pPr>
            <a:r>
              <a:rPr lang="en-GB" sz="2400" dirty="0"/>
              <a:t>Sword ring engraved with ‘The </a:t>
            </a:r>
            <a:r>
              <a:rPr lang="en-GB" sz="2400" dirty="0" err="1"/>
              <a:t>Apulican</a:t>
            </a:r>
            <a:r>
              <a:rPr lang="en-GB" sz="2400" dirty="0"/>
              <a:t>, Calabrian, Sicilian and African, all obey my will’ </a:t>
            </a:r>
          </a:p>
          <a:p>
            <a:pPr marL="285750" indent="-285750">
              <a:buFont typeface="Arial" panose="020B0604020202020204" pitchFamily="34" charset="0"/>
              <a:buChar char="•"/>
            </a:pPr>
            <a:r>
              <a:rPr lang="en-GB" sz="2400" dirty="0"/>
              <a:t>Under his rule the Kingdom grew in prosperity and power</a:t>
            </a:r>
          </a:p>
          <a:p>
            <a:pPr marL="285750" indent="-285750">
              <a:buFont typeface="Arial" panose="020B0604020202020204" pitchFamily="34" charset="0"/>
              <a:buChar char="•"/>
            </a:pPr>
            <a:r>
              <a:rPr lang="en-GB" sz="2400" dirty="0"/>
              <a:t>Government centralised in Palermo </a:t>
            </a:r>
          </a:p>
          <a:p>
            <a:pPr marL="285750" indent="-285750">
              <a:buFont typeface="Arial" panose="020B0604020202020204" pitchFamily="34" charset="0"/>
              <a:buChar char="•"/>
            </a:pPr>
            <a:r>
              <a:rPr lang="en-GB" sz="2400" dirty="0"/>
              <a:t>Industries, Palaces, Administrative offices and a Mint </a:t>
            </a:r>
          </a:p>
          <a:p>
            <a:pPr marL="285750" indent="-285750">
              <a:buFont typeface="Arial" panose="020B0604020202020204" pitchFamily="34" charset="0"/>
              <a:buChar char="•"/>
            </a:pPr>
            <a:r>
              <a:rPr lang="en-GB" sz="2400" dirty="0"/>
              <a:t>Plenty of Norman coins bore Arabic and Islamic inscriptions </a:t>
            </a:r>
          </a:p>
          <a:p>
            <a:pPr marL="285750" indent="-285750">
              <a:buFont typeface="Arial" panose="020B0604020202020204" pitchFamily="34" charset="0"/>
              <a:buChar char="•"/>
            </a:pPr>
            <a:r>
              <a:rPr lang="en-GB" sz="2400" dirty="0"/>
              <a:t>Norman Sicily did not participate in either of first two crusades as many in kingdom were Muslims  religious toleration was a key aspect </a:t>
            </a:r>
          </a:p>
        </p:txBody>
      </p:sp>
      <p:pic>
        <p:nvPicPr>
          <p:cNvPr id="1029" name="Picture 5" descr="Image result for energiser bunny">
            <a:hlinkClick r:id="rId4"/>
            <a:extLst>
              <a:ext uri="{FF2B5EF4-FFF2-40B4-BE49-F238E27FC236}">
                <a16:creationId xmlns:a16="http://schemas.microsoft.com/office/drawing/2014/main" id="{8660F7B2-8FAA-4DC1-9AEE-E60F6C748B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9634" y="3733327"/>
            <a:ext cx="2171700" cy="210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56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45CCB-6895-4ECA-BBA5-1AC5EC021892}"/>
              </a:ext>
            </a:extLst>
          </p:cNvPr>
          <p:cNvSpPr>
            <a:spLocks noGrp="1"/>
          </p:cNvSpPr>
          <p:nvPr>
            <p:ph type="title"/>
          </p:nvPr>
        </p:nvSpPr>
        <p:spPr/>
        <p:txBody>
          <a:bodyPr>
            <a:normAutofit/>
          </a:bodyPr>
          <a:lstStyle/>
          <a:p>
            <a:r>
              <a:rPr lang="en-GB" sz="2800" dirty="0">
                <a:latin typeface="Goudy Stout" panose="0202090407030B020401" pitchFamily="18" charset="0"/>
              </a:rPr>
              <a:t>William I (The Bad) 1154- 66</a:t>
            </a:r>
          </a:p>
        </p:txBody>
      </p:sp>
      <p:sp>
        <p:nvSpPr>
          <p:cNvPr id="3" name="Content Placeholder 2">
            <a:extLst>
              <a:ext uri="{FF2B5EF4-FFF2-40B4-BE49-F238E27FC236}">
                <a16:creationId xmlns:a16="http://schemas.microsoft.com/office/drawing/2014/main" id="{6E05575A-D76D-49C2-9E0D-4286284458F4}"/>
              </a:ext>
            </a:extLst>
          </p:cNvPr>
          <p:cNvSpPr>
            <a:spLocks noGrp="1"/>
          </p:cNvSpPr>
          <p:nvPr>
            <p:ph idx="1"/>
          </p:nvPr>
        </p:nvSpPr>
        <p:spPr>
          <a:xfrm>
            <a:off x="3204754" y="1799499"/>
            <a:ext cx="8177349" cy="4351338"/>
          </a:xfrm>
        </p:spPr>
        <p:txBody>
          <a:bodyPr>
            <a:normAutofit/>
          </a:bodyPr>
          <a:lstStyle/>
          <a:p>
            <a:r>
              <a:rPr lang="en-GB" sz="4000" dirty="0"/>
              <a:t>Co-ruler with father William in 1151 </a:t>
            </a:r>
          </a:p>
          <a:p>
            <a:r>
              <a:rPr lang="en-GB" sz="4000" dirty="0"/>
              <a:t>Less energetic than father </a:t>
            </a:r>
          </a:p>
          <a:p>
            <a:r>
              <a:rPr lang="en-GB" sz="4000" dirty="0"/>
              <a:t>Rebellions under his leadership </a:t>
            </a:r>
          </a:p>
          <a:p>
            <a:r>
              <a:rPr lang="en-GB" sz="4000" dirty="0"/>
              <a:t>1160 – Lost imperial outpost in N. Africa </a:t>
            </a:r>
          </a:p>
          <a:p>
            <a:r>
              <a:rPr lang="en-GB" sz="4000" dirty="0"/>
              <a:t>Cruel but did he deserve ‘Bad’ title? </a:t>
            </a:r>
          </a:p>
        </p:txBody>
      </p:sp>
      <p:pic>
        <p:nvPicPr>
          <p:cNvPr id="4" name="Picture 3">
            <a:extLst>
              <a:ext uri="{FF2B5EF4-FFF2-40B4-BE49-F238E27FC236}">
                <a16:creationId xmlns:a16="http://schemas.microsoft.com/office/drawing/2014/main" id="{802F3A3F-B0E9-4E39-82E8-55B5E558B97B}"/>
              </a:ext>
            </a:extLst>
          </p:cNvPr>
          <p:cNvPicPr/>
          <p:nvPr/>
        </p:nvPicPr>
        <p:blipFill>
          <a:blip r:embed="rId2"/>
          <a:stretch>
            <a:fillRect/>
          </a:stretch>
        </p:blipFill>
        <p:spPr>
          <a:xfrm>
            <a:off x="499257" y="1341977"/>
            <a:ext cx="2124075" cy="2924175"/>
          </a:xfrm>
          <a:prstGeom prst="rect">
            <a:avLst/>
          </a:prstGeom>
        </p:spPr>
      </p:pic>
      <p:pic>
        <p:nvPicPr>
          <p:cNvPr id="2051" name="Picture 3" descr="Image result for sleepy">
            <a:hlinkClick r:id="rId3"/>
            <a:extLst>
              <a:ext uri="{FF2B5EF4-FFF2-40B4-BE49-F238E27FC236}">
                <a16:creationId xmlns:a16="http://schemas.microsoft.com/office/drawing/2014/main" id="{7EF7F8E5-E94F-4FB9-877A-91B424BA11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207" y="4444460"/>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7715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8FD77-C9E5-43E3-9618-135B1DAC4D68}"/>
              </a:ext>
            </a:extLst>
          </p:cNvPr>
          <p:cNvSpPr>
            <a:spLocks noGrp="1"/>
          </p:cNvSpPr>
          <p:nvPr>
            <p:ph type="title"/>
          </p:nvPr>
        </p:nvSpPr>
        <p:spPr/>
        <p:txBody>
          <a:bodyPr>
            <a:normAutofit/>
          </a:bodyPr>
          <a:lstStyle/>
          <a:p>
            <a:r>
              <a:rPr lang="en-GB" sz="2400" dirty="0">
                <a:latin typeface="Goudy Stout" panose="0202090407030B020401" pitchFamily="18" charset="0"/>
              </a:rPr>
              <a:t>William II (The Good) 1166 – 89</a:t>
            </a:r>
          </a:p>
        </p:txBody>
      </p:sp>
      <p:sp>
        <p:nvSpPr>
          <p:cNvPr id="3" name="Content Placeholder 2">
            <a:extLst>
              <a:ext uri="{FF2B5EF4-FFF2-40B4-BE49-F238E27FC236}">
                <a16:creationId xmlns:a16="http://schemas.microsoft.com/office/drawing/2014/main" id="{86E040FB-59F2-4E8B-9C2C-9DAAE26B056B}"/>
              </a:ext>
            </a:extLst>
          </p:cNvPr>
          <p:cNvSpPr>
            <a:spLocks noGrp="1"/>
          </p:cNvSpPr>
          <p:nvPr>
            <p:ph idx="1"/>
          </p:nvPr>
        </p:nvSpPr>
        <p:spPr>
          <a:xfrm>
            <a:off x="3178629" y="1825625"/>
            <a:ext cx="8175171" cy="4351338"/>
          </a:xfrm>
        </p:spPr>
        <p:txBody>
          <a:bodyPr/>
          <a:lstStyle/>
          <a:p>
            <a:r>
              <a:rPr lang="en-GB" dirty="0"/>
              <a:t>Rarely appeared in public</a:t>
            </a:r>
          </a:p>
          <a:p>
            <a:r>
              <a:rPr lang="en-GB" dirty="0"/>
              <a:t>Reputation of loving ‘luxury &amp; comfort’ </a:t>
            </a:r>
          </a:p>
          <a:p>
            <a:r>
              <a:rPr lang="en-GB" dirty="0"/>
              <a:t>Adopted many Arabic ways</a:t>
            </a:r>
          </a:p>
          <a:p>
            <a:r>
              <a:rPr lang="en-GB" dirty="0"/>
              <a:t>Sent expeditions across the Mediterranean against Muslim possessions – religious reasons but also aimed at establishing naval &amp; commercial superiority in order to protect Sicilian trade </a:t>
            </a:r>
          </a:p>
          <a:p>
            <a:r>
              <a:rPr lang="en-GB" dirty="0"/>
              <a:t>Almost married Eastern Emperor's daughter in 1172 but instead chose Joan, daughter of Henry II </a:t>
            </a:r>
          </a:p>
        </p:txBody>
      </p:sp>
      <p:pic>
        <p:nvPicPr>
          <p:cNvPr id="4" name="Picture 3">
            <a:extLst>
              <a:ext uri="{FF2B5EF4-FFF2-40B4-BE49-F238E27FC236}">
                <a16:creationId xmlns:a16="http://schemas.microsoft.com/office/drawing/2014/main" id="{1A78CBC3-92DD-4A98-A404-7AEFD53AD9EB}"/>
              </a:ext>
            </a:extLst>
          </p:cNvPr>
          <p:cNvPicPr/>
          <p:nvPr/>
        </p:nvPicPr>
        <p:blipFill>
          <a:blip r:embed="rId2"/>
          <a:stretch>
            <a:fillRect/>
          </a:stretch>
        </p:blipFill>
        <p:spPr>
          <a:xfrm>
            <a:off x="450314" y="1367594"/>
            <a:ext cx="2095500" cy="2905125"/>
          </a:xfrm>
          <a:prstGeom prst="rect">
            <a:avLst/>
          </a:prstGeom>
        </p:spPr>
      </p:pic>
      <p:pic>
        <p:nvPicPr>
          <p:cNvPr id="3075" name="Picture 3" descr="Image result for relaxing">
            <a:hlinkClick r:id="rId3"/>
            <a:extLst>
              <a:ext uri="{FF2B5EF4-FFF2-40B4-BE49-F238E27FC236}">
                <a16:creationId xmlns:a16="http://schemas.microsoft.com/office/drawing/2014/main" id="{AC7561E5-0C9E-401A-B11D-0E64B550E4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1264" y="4409318"/>
            <a:ext cx="2114550" cy="2162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34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72225-EA05-4553-AF58-D2397C927A54}"/>
              </a:ext>
            </a:extLst>
          </p:cNvPr>
          <p:cNvSpPr>
            <a:spLocks noGrp="1"/>
          </p:cNvSpPr>
          <p:nvPr>
            <p:ph type="title"/>
          </p:nvPr>
        </p:nvSpPr>
        <p:spPr/>
        <p:txBody>
          <a:bodyPr>
            <a:normAutofit/>
          </a:bodyPr>
          <a:lstStyle/>
          <a:p>
            <a:r>
              <a:rPr lang="en-GB" sz="3200" dirty="0">
                <a:latin typeface="Goudy Stout" panose="0202090407030B020401" pitchFamily="18" charset="0"/>
              </a:rPr>
              <a:t>The Kingdom </a:t>
            </a:r>
          </a:p>
        </p:txBody>
      </p:sp>
      <p:sp>
        <p:nvSpPr>
          <p:cNvPr id="3" name="Content Placeholder 2">
            <a:extLst>
              <a:ext uri="{FF2B5EF4-FFF2-40B4-BE49-F238E27FC236}">
                <a16:creationId xmlns:a16="http://schemas.microsoft.com/office/drawing/2014/main" id="{C70B3819-F436-46C4-9C2B-FE97B175CEE3}"/>
              </a:ext>
            </a:extLst>
          </p:cNvPr>
          <p:cNvSpPr>
            <a:spLocks noGrp="1"/>
          </p:cNvSpPr>
          <p:nvPr>
            <p:ph idx="1"/>
          </p:nvPr>
        </p:nvSpPr>
        <p:spPr>
          <a:xfrm>
            <a:off x="2812774" y="1825625"/>
            <a:ext cx="8541026" cy="4775472"/>
          </a:xfrm>
        </p:spPr>
        <p:txBody>
          <a:bodyPr/>
          <a:lstStyle/>
          <a:p>
            <a:r>
              <a:rPr lang="en-GB" sz="2400" dirty="0"/>
              <a:t>No other King enjoyed as large revenues as Roger II, with his income from Palermo itself apparently exceeding what his Norman cousins were getting from the entirety of England </a:t>
            </a:r>
          </a:p>
          <a:p>
            <a:r>
              <a:rPr lang="en-GB" sz="2400" dirty="0"/>
              <a:t>Revenue gained from public baths </a:t>
            </a:r>
          </a:p>
          <a:p>
            <a:r>
              <a:rPr lang="en-GB" sz="2400" dirty="0"/>
              <a:t>Successful currency boosted by African gold </a:t>
            </a:r>
          </a:p>
          <a:p>
            <a:r>
              <a:rPr lang="en-GB" sz="2400" dirty="0"/>
              <a:t>Distinct oriental character </a:t>
            </a:r>
          </a:p>
          <a:p>
            <a:r>
              <a:rPr lang="en-GB" sz="2400" dirty="0"/>
              <a:t>‘Centre of Science’ &amp; Regulation of Medicine </a:t>
            </a:r>
          </a:p>
          <a:p>
            <a:r>
              <a:rPr lang="en-GB" sz="2400" dirty="0"/>
              <a:t>Kingdom established by Roger II survived up until the nineteenth century </a:t>
            </a:r>
          </a:p>
          <a:p>
            <a:r>
              <a:rPr lang="en-GB" sz="2400" dirty="0"/>
              <a:t>Responsible for bringing S. Italy &amp; Sicily into the world of Latin Christendom </a:t>
            </a:r>
          </a:p>
          <a:p>
            <a:endParaRPr lang="en-GB" dirty="0"/>
          </a:p>
        </p:txBody>
      </p:sp>
      <p:pic>
        <p:nvPicPr>
          <p:cNvPr id="7" name="Picture 6">
            <a:extLst>
              <a:ext uri="{FF2B5EF4-FFF2-40B4-BE49-F238E27FC236}">
                <a16:creationId xmlns:a16="http://schemas.microsoft.com/office/drawing/2014/main" id="{E8F43DFB-2BE7-47DB-A21D-42413A309D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2489545"/>
            <a:ext cx="2286000" cy="2276475"/>
          </a:xfrm>
          <a:prstGeom prst="rect">
            <a:avLst/>
          </a:prstGeom>
        </p:spPr>
      </p:pic>
    </p:spTree>
    <p:extLst>
      <p:ext uri="{BB962C8B-B14F-4D97-AF65-F5344CB8AC3E}">
        <p14:creationId xmlns:p14="http://schemas.microsoft.com/office/powerpoint/2010/main" val="441651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Normans in Italy – Later years</a:t>
            </a:r>
          </a:p>
        </p:txBody>
      </p:sp>
      <p:sp>
        <p:nvSpPr>
          <p:cNvPr id="3" name="Content Placeholder 2"/>
          <p:cNvSpPr>
            <a:spLocks noGrp="1"/>
          </p:cNvSpPr>
          <p:nvPr>
            <p:ph idx="1"/>
          </p:nvPr>
        </p:nvSpPr>
        <p:spPr/>
        <p:txBody>
          <a:bodyPr/>
          <a:lstStyle/>
          <a:p>
            <a:endParaRPr lang="en-GB" b="1" dirty="0"/>
          </a:p>
          <a:p>
            <a:r>
              <a:rPr lang="en-GB" b="1" dirty="0"/>
              <a:t>Conflicts with Byzantines</a:t>
            </a:r>
          </a:p>
          <a:p>
            <a:pPr marL="0" indent="0">
              <a:buNone/>
            </a:pPr>
            <a:r>
              <a:rPr lang="en-GB" dirty="0"/>
              <a:t> - Mainly over land disputes</a:t>
            </a:r>
          </a:p>
          <a:p>
            <a:pPr marL="0" indent="0">
              <a:buNone/>
            </a:pPr>
            <a:r>
              <a:rPr lang="en-GB" dirty="0"/>
              <a:t> - Weakened both sides irreversibly </a:t>
            </a:r>
          </a:p>
          <a:p>
            <a:endParaRPr lang="en-GB" b="1" dirty="0"/>
          </a:p>
          <a:p>
            <a:r>
              <a:rPr lang="en-GB" b="1" dirty="0"/>
              <a:t>Conquest of Naples</a:t>
            </a:r>
          </a:p>
          <a:p>
            <a:pPr marL="0" indent="0">
              <a:buNone/>
            </a:pPr>
            <a:r>
              <a:rPr lang="en-GB" dirty="0"/>
              <a:t> - Took place between 1077-1139 </a:t>
            </a:r>
          </a:p>
        </p:txBody>
      </p:sp>
      <p:pic>
        <p:nvPicPr>
          <p:cNvPr id="4" name="Picture 3"/>
          <p:cNvPicPr>
            <a:picLocks noChangeAspect="1"/>
          </p:cNvPicPr>
          <p:nvPr/>
        </p:nvPicPr>
        <p:blipFill>
          <a:blip r:embed="rId3"/>
          <a:stretch>
            <a:fillRect/>
          </a:stretch>
        </p:blipFill>
        <p:spPr>
          <a:xfrm>
            <a:off x="6332220" y="1825625"/>
            <a:ext cx="4803592" cy="2512279"/>
          </a:xfrm>
          <a:prstGeom prst="rect">
            <a:avLst/>
          </a:prstGeom>
        </p:spPr>
      </p:pic>
    </p:spTree>
    <p:extLst>
      <p:ext uri="{BB962C8B-B14F-4D97-AF65-F5344CB8AC3E}">
        <p14:creationId xmlns:p14="http://schemas.microsoft.com/office/powerpoint/2010/main" val="2279335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Kingdom of Sicily</a:t>
            </a:r>
          </a:p>
        </p:txBody>
      </p:sp>
      <p:sp>
        <p:nvSpPr>
          <p:cNvPr id="3" name="Content Placeholder 2"/>
          <p:cNvSpPr>
            <a:spLocks noGrp="1"/>
          </p:cNvSpPr>
          <p:nvPr>
            <p:ph idx="1"/>
          </p:nvPr>
        </p:nvSpPr>
        <p:spPr/>
        <p:txBody>
          <a:bodyPr/>
          <a:lstStyle/>
          <a:p>
            <a:pPr marL="0" indent="0">
              <a:buNone/>
            </a:pPr>
            <a:r>
              <a:rPr lang="en-GB" b="1" dirty="0"/>
              <a:t>The Kingdom of Sicily was formed in 1130</a:t>
            </a:r>
          </a:p>
          <a:p>
            <a:pPr marL="0" indent="0">
              <a:buNone/>
            </a:pPr>
            <a:endParaRPr lang="en-GB" b="1" dirty="0"/>
          </a:p>
          <a:p>
            <a:r>
              <a:rPr lang="en-GB" dirty="0"/>
              <a:t>Treaties between parties</a:t>
            </a:r>
          </a:p>
          <a:p>
            <a:r>
              <a:rPr lang="en-GB" dirty="0"/>
              <a:t>Normans authority was not challenged</a:t>
            </a:r>
          </a:p>
          <a:p>
            <a:r>
              <a:rPr lang="en-GB" dirty="0"/>
              <a:t>Roman Catholic church was brought to the island</a:t>
            </a:r>
          </a:p>
        </p:txBody>
      </p:sp>
      <p:pic>
        <p:nvPicPr>
          <p:cNvPr id="4" name="Picture 3"/>
          <p:cNvPicPr>
            <a:picLocks noChangeAspect="1"/>
          </p:cNvPicPr>
          <p:nvPr/>
        </p:nvPicPr>
        <p:blipFill>
          <a:blip r:embed="rId3"/>
          <a:stretch>
            <a:fillRect/>
          </a:stretch>
        </p:blipFill>
        <p:spPr>
          <a:xfrm>
            <a:off x="8574978" y="1690688"/>
            <a:ext cx="2998087" cy="2871809"/>
          </a:xfrm>
          <a:prstGeom prst="rect">
            <a:avLst/>
          </a:prstGeom>
        </p:spPr>
      </p:pic>
    </p:spTree>
    <p:extLst>
      <p:ext uri="{BB962C8B-B14F-4D97-AF65-F5344CB8AC3E}">
        <p14:creationId xmlns:p14="http://schemas.microsoft.com/office/powerpoint/2010/main" val="64500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 of the Kingdom of Sicily</a:t>
            </a:r>
          </a:p>
        </p:txBody>
      </p:sp>
      <p:sp>
        <p:nvSpPr>
          <p:cNvPr id="3" name="Content Placeholder 2"/>
          <p:cNvSpPr>
            <a:spLocks noGrp="1"/>
          </p:cNvSpPr>
          <p:nvPr>
            <p:ph idx="1"/>
          </p:nvPr>
        </p:nvSpPr>
        <p:spPr/>
        <p:txBody>
          <a:bodyPr/>
          <a:lstStyle/>
          <a:p>
            <a:r>
              <a:rPr lang="en-GB" dirty="0"/>
              <a:t>Marriage of Constance and Henry VI</a:t>
            </a:r>
          </a:p>
          <a:p>
            <a:r>
              <a:rPr lang="en-GB" dirty="0"/>
              <a:t>Revolt under Tancred</a:t>
            </a:r>
          </a:p>
          <a:p>
            <a:r>
              <a:rPr lang="en-GB" dirty="0"/>
              <a:t>Constance is captured</a:t>
            </a:r>
          </a:p>
          <a:p>
            <a:r>
              <a:rPr lang="en-GB" dirty="0"/>
              <a:t>Kingdom passes to Henry and Constance in 1194</a:t>
            </a:r>
          </a:p>
        </p:txBody>
      </p:sp>
      <p:pic>
        <p:nvPicPr>
          <p:cNvPr id="4" name="Picture 3"/>
          <p:cNvPicPr>
            <a:picLocks noChangeAspect="1"/>
          </p:cNvPicPr>
          <p:nvPr/>
        </p:nvPicPr>
        <p:blipFill>
          <a:blip r:embed="rId3"/>
          <a:stretch>
            <a:fillRect/>
          </a:stretch>
        </p:blipFill>
        <p:spPr>
          <a:xfrm>
            <a:off x="2344093" y="3938952"/>
            <a:ext cx="1946159" cy="2684583"/>
          </a:xfrm>
          <a:prstGeom prst="rect">
            <a:avLst/>
          </a:prstGeom>
        </p:spPr>
      </p:pic>
      <p:pic>
        <p:nvPicPr>
          <p:cNvPr id="1026" name="Picture 2" descr="Heinrich VI - Konstanze von Sizilie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97497" y="1312091"/>
            <a:ext cx="2792985" cy="3120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0740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Aftermath</a:t>
            </a:r>
          </a:p>
        </p:txBody>
      </p:sp>
      <p:sp>
        <p:nvSpPr>
          <p:cNvPr id="3" name="Content Placeholder 2"/>
          <p:cNvSpPr>
            <a:spLocks noGrp="1"/>
          </p:cNvSpPr>
          <p:nvPr>
            <p:ph idx="1"/>
          </p:nvPr>
        </p:nvSpPr>
        <p:spPr/>
        <p:txBody>
          <a:bodyPr/>
          <a:lstStyle/>
          <a:p>
            <a:r>
              <a:rPr lang="en-GB" b="1" dirty="0"/>
              <a:t>The Kingdom of Sicily survived until as recently as 1816</a:t>
            </a:r>
          </a:p>
        </p:txBody>
      </p:sp>
      <p:pic>
        <p:nvPicPr>
          <p:cNvPr id="4" name="Picture 3"/>
          <p:cNvPicPr>
            <a:picLocks noChangeAspect="1"/>
          </p:cNvPicPr>
          <p:nvPr/>
        </p:nvPicPr>
        <p:blipFill rotWithShape="1">
          <a:blip r:embed="rId3"/>
          <a:srcRect r="8331"/>
          <a:stretch/>
        </p:blipFill>
        <p:spPr>
          <a:xfrm>
            <a:off x="918797" y="2873145"/>
            <a:ext cx="2902926" cy="3865522"/>
          </a:xfrm>
          <a:prstGeom prst="rect">
            <a:avLst/>
          </a:prstGeom>
        </p:spPr>
      </p:pic>
      <p:sp>
        <p:nvSpPr>
          <p:cNvPr id="6" name="TextBox 5"/>
          <p:cNvSpPr txBox="1"/>
          <p:nvPr/>
        </p:nvSpPr>
        <p:spPr>
          <a:xfrm>
            <a:off x="4642338" y="3235569"/>
            <a:ext cx="4631664" cy="2308324"/>
          </a:xfrm>
          <a:prstGeom prst="rect">
            <a:avLst/>
          </a:prstGeom>
          <a:noFill/>
        </p:spPr>
        <p:txBody>
          <a:bodyPr wrap="square" rtlCol="0">
            <a:spAutoFit/>
          </a:bodyPr>
          <a:lstStyle/>
          <a:p>
            <a:r>
              <a:rPr lang="en-GB" dirty="0"/>
              <a:t>Two of the most important legacies left behind are:</a:t>
            </a:r>
          </a:p>
          <a:p>
            <a:endParaRPr lang="en-GB" dirty="0"/>
          </a:p>
          <a:p>
            <a:pPr marL="285750" indent="-285750">
              <a:buFont typeface="Arial" panose="020B0604020202020204" pitchFamily="34" charset="0"/>
              <a:buChar char="•"/>
            </a:pPr>
            <a:r>
              <a:rPr lang="en-GB" i="1" dirty="0"/>
              <a:t>Romanesque architecture among the landscape</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i="1" dirty="0"/>
              <a:t>Political structures that have been used and adapted over time</a:t>
            </a:r>
          </a:p>
        </p:txBody>
      </p:sp>
    </p:spTree>
    <p:extLst>
      <p:ext uri="{BB962C8B-B14F-4D97-AF65-F5344CB8AC3E}">
        <p14:creationId xmlns:p14="http://schemas.microsoft.com/office/powerpoint/2010/main" val="39135277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1675</Words>
  <Application>Microsoft Office PowerPoint</Application>
  <PresentationFormat>Widescreen</PresentationFormat>
  <Paragraphs>129</Paragraphs>
  <Slides>17</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Goudy Stout</vt:lpstr>
      <vt:lpstr>Office Theme</vt:lpstr>
      <vt:lpstr>The normans in sicily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William I (The Bad) 1154- 66</vt:lpstr>
      <vt:lpstr>William II (The Good) 1166 – 89</vt:lpstr>
      <vt:lpstr>The Kingdom </vt:lpstr>
      <vt:lpstr>Normans in Italy – Later years</vt:lpstr>
      <vt:lpstr>Kingdom of Sicily</vt:lpstr>
      <vt:lpstr>End of the Kingdom of Sicily</vt:lpstr>
      <vt:lpstr>Aftermath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 Woodgate</dc:creator>
  <cp:lastModifiedBy>Martin Woodgate</cp:lastModifiedBy>
  <cp:revision>18</cp:revision>
  <dcterms:created xsi:type="dcterms:W3CDTF">2018-10-25T17:33:10Z</dcterms:created>
  <dcterms:modified xsi:type="dcterms:W3CDTF">2018-10-31T17:41:57Z</dcterms:modified>
</cp:coreProperties>
</file>