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7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6" r:id="rId47"/>
    <p:sldId id="307" r:id="rId48"/>
    <p:sldId id="308" r:id="rId49"/>
    <p:sldId id="309" r:id="rId50"/>
    <p:sldId id="328" r:id="rId51"/>
    <p:sldId id="329" r:id="rId52"/>
    <p:sldId id="330" r:id="rId53"/>
    <p:sldId id="331" r:id="rId54"/>
    <p:sldId id="332" r:id="rId55"/>
    <p:sldId id="333" r:id="rId56"/>
    <p:sldId id="334" r:id="rId57"/>
    <p:sldId id="335" r:id="rId58"/>
    <p:sldId id="336" r:id="rId59"/>
    <p:sldId id="337" r:id="rId60"/>
    <p:sldId id="338" r:id="rId61"/>
    <p:sldId id="339" r:id="rId62"/>
    <p:sldId id="340" r:id="rId63"/>
    <p:sldId id="341" r:id="rId64"/>
    <p:sldId id="342" r:id="rId65"/>
    <p:sldId id="343" r:id="rId66"/>
    <p:sldId id="344" r:id="rId67"/>
    <p:sldId id="345" r:id="rId68"/>
    <p:sldId id="346" r:id="rId69"/>
    <p:sldId id="347" r:id="rId70"/>
    <p:sldId id="348" r:id="rId71"/>
    <p:sldId id="349" r:id="rId72"/>
    <p:sldId id="350" r:id="rId73"/>
    <p:sldId id="351" r:id="rId74"/>
    <p:sldId id="352"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542" autoAdjust="0"/>
  </p:normalViewPr>
  <p:slideViewPr>
    <p:cSldViewPr snapToGrid="0" snapToObjects="1">
      <p:cViewPr varScale="1">
        <p:scale>
          <a:sx n="73" d="100"/>
          <a:sy n="73" d="100"/>
        </p:scale>
        <p:origin x="-95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theme" Target="theme/theme1.xml"/><Relationship Id="rId81"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notesMaster" Target="notesMasters/notesMaster1.xml"/><Relationship Id="rId77" Type="http://schemas.openxmlformats.org/officeDocument/2006/relationships/printerSettings" Target="printerSettings/printerSettings1.bin"/><Relationship Id="rId78" Type="http://schemas.openxmlformats.org/officeDocument/2006/relationships/presProps" Target="presProps.xml"/><Relationship Id="rId79" Type="http://schemas.openxmlformats.org/officeDocument/2006/relationships/viewProps" Target="viewProp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B9A329-9A3F-024D-B743-962DBFE9B63A}" type="datetimeFigureOut">
              <a:rPr lang="en-US" smtClean="0"/>
              <a:t>07/01/2013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65E286-7DC1-F448-8B8E-EAB26C1A6882}" type="slidenum">
              <a:rPr lang="en-US" smtClean="0"/>
              <a:t>‹#›</a:t>
            </a:fld>
            <a:endParaRPr lang="en-US"/>
          </a:p>
        </p:txBody>
      </p:sp>
    </p:spTree>
    <p:extLst>
      <p:ext uri="{BB962C8B-B14F-4D97-AF65-F5344CB8AC3E}">
        <p14:creationId xmlns:p14="http://schemas.microsoft.com/office/powerpoint/2010/main" val="378542831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65E286-7DC1-F448-8B8E-EAB26C1A6882}" type="slidenum">
              <a:rPr lang="en-US" smtClean="0"/>
              <a:t>3</a:t>
            </a:fld>
            <a:endParaRPr lang="en-US"/>
          </a:p>
        </p:txBody>
      </p:sp>
    </p:spTree>
    <p:extLst>
      <p:ext uri="{BB962C8B-B14F-4D97-AF65-F5344CB8AC3E}">
        <p14:creationId xmlns:p14="http://schemas.microsoft.com/office/powerpoint/2010/main" val="2311761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US" smtClean="0"/>
              <a:t>The </a:t>
            </a:r>
            <a:r>
              <a:rPr lang="en-US" dirty="0" smtClean="0"/>
              <a:t>DR and BDR add value to the network in the following ways:</a:t>
            </a:r>
          </a:p>
          <a:p>
            <a:r>
              <a:rPr lang="en-US" b="1" dirty="0" smtClean="0"/>
              <a:t>Reducing routing update traffic</a:t>
            </a:r>
            <a:r>
              <a:rPr lang="en-US" dirty="0" smtClean="0"/>
              <a:t>—The DR and BDR act as a central point of contact for link-state information exchange on a given multiaccess broadcast network; therefore, each router must establish a full adjacency with the DR and the BDR only. Instead of each router exchanging link-state information with every other router on the segment, each router sends the link-state information to the DR and BDR only. The DR represents the multiaccess broadcast network in the sense that it sends link-state information from each router to all other routers in the network. This flooding process significantly reduces the router-related traffic on a segment.</a:t>
            </a:r>
          </a:p>
          <a:p>
            <a:r>
              <a:rPr lang="en-US" b="1" dirty="0" smtClean="0"/>
              <a:t>Managing link-state synchronization</a:t>
            </a:r>
            <a:r>
              <a:rPr lang="en-US" dirty="0" smtClean="0"/>
              <a:t>—The DR and BDR ensure that the other routers on the network have the same link-state information about the internetwork. In this way, the DR and BDR reduce the number of routing errors.</a:t>
            </a:r>
          </a:p>
          <a:p>
            <a:pPr marL="110605" lvl="1" indent="-110605" defTabSz="1001675" eaLnBrk="0" fontAlgn="base" hangingPunct="0">
              <a:lnSpc>
                <a:spcPct val="90000"/>
              </a:lnSpc>
              <a:spcBef>
                <a:spcPct val="50000"/>
              </a:spcBef>
              <a:spcAft>
                <a:spcPct val="0"/>
              </a:spcAft>
              <a:buSzPct val="100000"/>
              <a:defRPr/>
            </a:pPr>
            <a:endParaRPr lang="en-US" b="1" smtClean="0"/>
          </a:p>
          <a:p>
            <a:pPr marL="110605" lvl="1" indent="-110605" defTabSz="1001675" eaLnBrk="0" fontAlgn="base" hangingPunct="0">
              <a:lnSpc>
                <a:spcPct val="90000"/>
              </a:lnSpc>
              <a:spcBef>
                <a:spcPct val="50000"/>
              </a:spcBef>
              <a:spcAft>
                <a:spcPct val="0"/>
              </a:spcAft>
              <a:buSzPct val="100000"/>
              <a:defRPr/>
            </a:pPr>
            <a:r>
              <a:rPr lang="en-US" b="1" smtClean="0"/>
              <a:t>Note</a:t>
            </a:r>
            <a:r>
              <a:rPr lang="en-US" dirty="0" smtClean="0"/>
              <a:t>: DR/BDR elections DO NOT occur in point-to-point networks.</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7</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dirty="0" smtClean="0"/>
              <a:t>If a router joins a broadcast network in which there is already a DR and BDR, it will get to the </a:t>
            </a:r>
            <a:r>
              <a:rPr lang="en-US" i="1" dirty="0" smtClean="0"/>
              <a:t>two-way </a:t>
            </a:r>
            <a:r>
              <a:rPr lang="en-US" dirty="0" smtClean="0"/>
              <a:t>state with all routers, including the DR and BDR, and those that are </a:t>
            </a:r>
            <a:r>
              <a:rPr lang="en-US" dirty="0" err="1" smtClean="0"/>
              <a:t>DROTHER</a:t>
            </a:r>
            <a:r>
              <a:rPr lang="en-US" dirty="0" smtClean="0"/>
              <a:t> (not DR or BDR). </a:t>
            </a:r>
          </a:p>
          <a:p>
            <a:pPr lvl="0"/>
            <a:r>
              <a:rPr lang="en-US" dirty="0" smtClean="0"/>
              <a:t>The joining router will form </a:t>
            </a:r>
            <a:r>
              <a:rPr lang="en-US" i="1" dirty="0" smtClean="0"/>
              <a:t>full</a:t>
            </a:r>
            <a:r>
              <a:rPr lang="en-US" dirty="0" smtClean="0"/>
              <a:t> bidirectional adjacencies only with the DR and BDR.</a:t>
            </a:r>
          </a:p>
          <a:p>
            <a:pPr lvl="0"/>
            <a:r>
              <a:rPr lang="en-US" dirty="0" smtClean="0"/>
              <a:t>Only the DR exchanges and synchronizes link-state information with the routers to which it has established adjacencies. Having the DR represent the network in this capacity reduces the amount of routing update traffic.</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8</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10</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11</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defTabSz="1001675" eaLnBrk="0" fontAlgn="base" hangingPunct="0">
              <a:lnSpc>
                <a:spcPct val="90000"/>
              </a:lnSpc>
              <a:spcBef>
                <a:spcPct val="50000"/>
              </a:spcBef>
              <a:spcAft>
                <a:spcPct val="0"/>
              </a:spcAft>
              <a:buSzPct val="100000"/>
              <a:defRPr/>
            </a:pP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If two routers have the same priority, the router with the highest router ID (IP Address) will be selected. </a:t>
            </a:r>
          </a:p>
          <a:p>
            <a:pPr lvl="0"/>
            <a:r>
              <a:rPr lang="en-CA" dirty="0" smtClean="0"/>
              <a:t>The router ID can be manipulated by configuring an address on a loopback interface.</a:t>
            </a:r>
          </a:p>
          <a:p>
            <a:pPr lvl="0"/>
            <a:r>
              <a:rPr lang="en-CA" dirty="0" smtClean="0"/>
              <a:t>A router can be configured to win an election on one interface, and lose an election on another.</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12</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13</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ECD601-D451-4F96-96E3-7E809FB26BBE}" type="slidenum">
              <a:rPr lang="en-US"/>
              <a:pPr/>
              <a:t>17</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pPr>
              <a:buNone/>
            </a:pPr>
            <a:r>
              <a:rPr lang="en-US" dirty="0">
                <a:latin typeface="Arial" charset="0"/>
              </a:rPr>
              <a:t>The following examples are types of Frame Relay topologies:</a:t>
            </a:r>
          </a:p>
          <a:p>
            <a:r>
              <a:rPr lang="en-US" b="1" dirty="0">
                <a:latin typeface="Arial" charset="0"/>
              </a:rPr>
              <a:t>Star topology</a:t>
            </a:r>
            <a:r>
              <a:rPr lang="en-US" dirty="0">
                <a:latin typeface="Arial" charset="0"/>
              </a:rPr>
              <a:t>—A star topology, also known as a hub-and-spoke configuration, is the most common Frame Relay network topology. In this topology, remote sites connect to a central site that generally provides a service or application. The star topology is the least expensive topology because it requires the fewest PVCs. The central router provides a multipoint connection because it typically uses a single interface to interconnect multiple PVCs.</a:t>
            </a:r>
          </a:p>
          <a:p>
            <a:r>
              <a:rPr lang="en-US" b="1" dirty="0">
                <a:latin typeface="Arial" charset="0"/>
              </a:rPr>
              <a:t>Full-mesh topology</a:t>
            </a:r>
            <a:r>
              <a:rPr lang="en-US" dirty="0">
                <a:latin typeface="Arial" charset="0"/>
              </a:rPr>
              <a:t>—In a full-mesh topology, all routers have virtual circuits (VCs) to all other destinations. This method, although costly, provides direct connections from each site to all other sites and allows for redundancy. As the number of nodes in the full-mesh topology increases, the topology becomes increasingly expensive. To calculate how many VCs are needed to implement a full-mesh topology, use the formula </a:t>
            </a:r>
            <a:r>
              <a:rPr lang="en-US" i="1" dirty="0">
                <a:latin typeface="Arial" charset="0"/>
              </a:rPr>
              <a:t>n</a:t>
            </a:r>
            <a:r>
              <a:rPr lang="en-US" dirty="0">
                <a:latin typeface="Arial" charset="0"/>
              </a:rPr>
              <a:t>(</a:t>
            </a:r>
            <a:r>
              <a:rPr lang="en-US" i="1" dirty="0">
                <a:latin typeface="Arial" charset="0"/>
              </a:rPr>
              <a:t>n</a:t>
            </a:r>
            <a:r>
              <a:rPr lang="en-US" dirty="0">
                <a:latin typeface="Arial" charset="0"/>
              </a:rPr>
              <a:t> – 1)/2, where </a:t>
            </a:r>
            <a:r>
              <a:rPr lang="en-US" i="1" dirty="0">
                <a:latin typeface="Arial" charset="0"/>
              </a:rPr>
              <a:t>n</a:t>
            </a:r>
            <a:r>
              <a:rPr lang="en-US" dirty="0">
                <a:latin typeface="Arial" charset="0"/>
              </a:rPr>
              <a:t> is the number of nodes in the network.</a:t>
            </a:r>
          </a:p>
          <a:p>
            <a:r>
              <a:rPr lang="en-US" b="1" dirty="0">
                <a:latin typeface="Arial" charset="0"/>
              </a:rPr>
              <a:t>Partial-mesh topology</a:t>
            </a:r>
            <a:r>
              <a:rPr lang="en-US" dirty="0">
                <a:latin typeface="Arial" charset="0"/>
              </a:rPr>
              <a:t>—In a partial-mesh topology, not all sites have direct access to a central site. This method reduces the cost compared to implementing a full-mesh topology.</a:t>
            </a:r>
          </a:p>
          <a:p>
            <a:pPr>
              <a:lnSpc>
                <a:spcPct val="104000"/>
              </a:lnSpc>
              <a:spcBef>
                <a:spcPts val="600"/>
              </a:spcBef>
              <a:spcAft>
                <a:spcPts val="600"/>
              </a:spcAft>
            </a:pPr>
            <a:endParaRPr lang="en-US" dirty="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ECD601-D451-4F96-96E3-7E809FB26BBE}" type="slidenum">
              <a:rPr lang="en-US"/>
              <a:pPr/>
              <a:t>18</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r>
              <a:rPr lang="en-US" dirty="0">
                <a:latin typeface="Arial" charset="0"/>
              </a:rPr>
              <a:t>The choice between </a:t>
            </a:r>
            <a:r>
              <a:rPr lang="en-US" dirty="0" err="1">
                <a:latin typeface="Arial" charset="0"/>
              </a:rPr>
              <a:t>nonbroadcast</a:t>
            </a:r>
            <a:r>
              <a:rPr lang="en-US" dirty="0">
                <a:latin typeface="Arial" charset="0"/>
              </a:rPr>
              <a:t> and point-to-multipoint modes determines how the Hello protocol and flooding work over the </a:t>
            </a:r>
            <a:r>
              <a:rPr lang="en-US" dirty="0" err="1">
                <a:latin typeface="Arial" charset="0"/>
              </a:rPr>
              <a:t>nonbroadcast</a:t>
            </a:r>
            <a:r>
              <a:rPr lang="en-US" dirty="0">
                <a:latin typeface="Arial" charset="0"/>
              </a:rPr>
              <a:t> network.</a:t>
            </a:r>
          </a:p>
          <a:p>
            <a:r>
              <a:rPr lang="en-US" dirty="0">
                <a:latin typeface="Arial" charset="0"/>
              </a:rPr>
              <a:t>The main advantage of point-to-multipoint mode is that it requires less manual configuration. The main advantage of </a:t>
            </a:r>
            <a:r>
              <a:rPr lang="en-US" dirty="0" err="1">
                <a:latin typeface="Arial" charset="0"/>
              </a:rPr>
              <a:t>nonbroadcast</a:t>
            </a:r>
            <a:r>
              <a:rPr lang="en-US" dirty="0">
                <a:latin typeface="Arial" charset="0"/>
              </a:rPr>
              <a:t> mode is that there is less overhead traffic compared to point-to-multipoint mode.</a:t>
            </a:r>
          </a:p>
          <a:p>
            <a:pPr>
              <a:lnSpc>
                <a:spcPct val="104000"/>
              </a:lnSpc>
              <a:spcBef>
                <a:spcPts val="600"/>
              </a:spcBef>
              <a:spcAft>
                <a:spcPts val="600"/>
              </a:spcAft>
            </a:pPr>
            <a:endParaRPr lang="en-US" dirty="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19</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a:lnSpc>
                <a:spcPct val="104000"/>
              </a:lnSpc>
              <a:spcBef>
                <a:spcPts val="600"/>
              </a:spcBef>
              <a:spcAft>
                <a:spcPts val="600"/>
              </a:spcAft>
            </a:pPr>
            <a:r>
              <a:rPr lang="en-US" dirty="0" smtClean="0">
                <a:latin typeface="Times New Roman" pitchFamily="18" charset="0"/>
              </a:rPr>
              <a:t>The </a:t>
            </a:r>
            <a:r>
              <a:rPr lang="en-US" b="1" dirty="0" smtClean="0">
                <a:latin typeface="Times New Roman" pitchFamily="18" charset="0"/>
              </a:rPr>
              <a:t>ip ospf network</a:t>
            </a:r>
            <a:r>
              <a:rPr lang="en-US" dirty="0" smtClean="0">
                <a:latin typeface="Times New Roman" pitchFamily="18" charset="0"/>
              </a:rPr>
              <a:t> interface command has several options. Each option applies to a different NBMA OSPF mode. Your students should be comfortable configuring OSPF over NBMA using the two RFC-compliant modes (non-broadcast and point-to-multipoint) and the three Cisco modes (broadcast, point-to-multipoint non-broadcast, and point-to-point)</a:t>
            </a:r>
          </a:p>
          <a:p>
            <a:pPr>
              <a:lnSpc>
                <a:spcPct val="104000"/>
              </a:lnSpc>
              <a:spcBef>
                <a:spcPts val="600"/>
              </a:spcBef>
              <a:spcAft>
                <a:spcPts val="600"/>
              </a:spcAft>
            </a:pPr>
            <a:r>
              <a:rPr lang="en-US" dirty="0" smtClean="0">
                <a:latin typeface="Times New Roman" pitchFamily="18" charset="0"/>
              </a:rPr>
              <a:t>Over the next couple of slides, we will detail the OSPF configurations for the five NBMA modes.</a:t>
            </a:r>
          </a:p>
          <a:p>
            <a:pPr marL="224325" indent="-224325" defTabSz="1001675" eaLnBrk="0" fontAlgn="base" hangingPunct="0">
              <a:lnSpc>
                <a:spcPct val="90000"/>
              </a:lnSpc>
              <a:spcBef>
                <a:spcPct val="50000"/>
              </a:spcBef>
              <a:spcAft>
                <a:spcPct val="0"/>
              </a:spcAft>
              <a:buSzPct val="100000"/>
              <a:defRPr/>
            </a:pP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ECD601-D451-4F96-96E3-7E809FB26BBE}" type="slidenum">
              <a:rPr lang="en-US"/>
              <a:pPr/>
              <a:t>20</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r>
              <a:rPr lang="en-US" dirty="0">
                <a:latin typeface="Arial" charset="0"/>
              </a:rPr>
              <a:t>The choice between </a:t>
            </a:r>
            <a:r>
              <a:rPr lang="en-US" dirty="0" err="1">
                <a:latin typeface="Arial" charset="0"/>
              </a:rPr>
              <a:t>nonbroadcast</a:t>
            </a:r>
            <a:r>
              <a:rPr lang="en-US" dirty="0">
                <a:latin typeface="Arial" charset="0"/>
              </a:rPr>
              <a:t> and point-to-multipoint modes determines how the Hello protocol and flooding work over the </a:t>
            </a:r>
            <a:r>
              <a:rPr lang="en-US" dirty="0" err="1">
                <a:latin typeface="Arial" charset="0"/>
              </a:rPr>
              <a:t>nonbroadcast</a:t>
            </a:r>
            <a:r>
              <a:rPr lang="en-US" dirty="0">
                <a:latin typeface="Arial" charset="0"/>
              </a:rPr>
              <a:t> network.</a:t>
            </a:r>
          </a:p>
          <a:p>
            <a:r>
              <a:rPr lang="en-US" dirty="0">
                <a:latin typeface="Arial" charset="0"/>
              </a:rPr>
              <a:t>The main advantage of point-to-multipoint mode is that it requires less manual configuration. The main advantage of </a:t>
            </a:r>
            <a:r>
              <a:rPr lang="en-US" dirty="0" err="1">
                <a:latin typeface="Arial" charset="0"/>
              </a:rPr>
              <a:t>nonbroadcast</a:t>
            </a:r>
            <a:r>
              <a:rPr lang="en-US" dirty="0">
                <a:latin typeface="Arial" charset="0"/>
              </a:rPr>
              <a:t> mode is that there is less overhead traffic compared to point-to-multipoint mode.</a:t>
            </a:r>
          </a:p>
          <a:p>
            <a:pPr>
              <a:lnSpc>
                <a:spcPct val="104000"/>
              </a:lnSpc>
              <a:spcBef>
                <a:spcPts val="600"/>
              </a:spcBef>
              <a:spcAft>
                <a:spcPts val="600"/>
              </a:spcAft>
            </a:pPr>
            <a:endParaRPr lang="en-US" dirty="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21</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a:lnSpc>
                <a:spcPct val="104000"/>
              </a:lnSpc>
              <a:spcBef>
                <a:spcPts val="600"/>
              </a:spcBef>
              <a:spcAft>
                <a:spcPts val="600"/>
              </a:spcAft>
            </a:pPr>
            <a:r>
              <a:rPr lang="en-US" dirty="0" smtClean="0">
                <a:latin typeface="Times New Roman" pitchFamily="18" charset="0"/>
              </a:rPr>
              <a:t>The </a:t>
            </a:r>
            <a:r>
              <a:rPr lang="en-US" b="1" dirty="0" smtClean="0">
                <a:latin typeface="Times New Roman" pitchFamily="18" charset="0"/>
              </a:rPr>
              <a:t>ip ospf network</a:t>
            </a:r>
            <a:r>
              <a:rPr lang="en-US" dirty="0" smtClean="0">
                <a:latin typeface="Times New Roman" pitchFamily="18" charset="0"/>
              </a:rPr>
              <a:t> interface command has several options. Each option applies to a different NBMA OSPF mode.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Typically fully-meshed but can also be partial mesh.</a:t>
            </a:r>
          </a:p>
          <a:p>
            <a:r>
              <a:rPr lang="en-US" dirty="0">
                <a:latin typeface="Arial" charset="0"/>
              </a:rPr>
              <a:t>In </a:t>
            </a:r>
            <a:r>
              <a:rPr lang="en-US" dirty="0" err="1">
                <a:latin typeface="Arial" charset="0"/>
              </a:rPr>
              <a:t>nonbroadcast</a:t>
            </a:r>
            <a:r>
              <a:rPr lang="en-US" dirty="0">
                <a:latin typeface="Arial" charset="0"/>
              </a:rPr>
              <a:t> mode, </a:t>
            </a:r>
            <a:r>
              <a:rPr lang="en-US" b="1" dirty="0">
                <a:latin typeface="Arial" charset="0"/>
              </a:rPr>
              <a:t>neighbor </a:t>
            </a:r>
            <a:r>
              <a:rPr lang="en-US" dirty="0">
                <a:latin typeface="Arial" charset="0"/>
              </a:rPr>
              <a:t>statements are required only on the DR and BDR. </a:t>
            </a:r>
          </a:p>
          <a:p>
            <a:pPr marL="110605" indent="-110605" defTabSz="1001675" eaLnBrk="0" fontAlgn="base" hangingPunct="0">
              <a:lnSpc>
                <a:spcPct val="90000"/>
              </a:lnSpc>
              <a:spcBef>
                <a:spcPct val="50000"/>
              </a:spcBef>
              <a:spcAft>
                <a:spcPct val="0"/>
              </a:spcAft>
              <a:buSzPct val="100000"/>
              <a:buFontTx/>
              <a:buChar char="•"/>
              <a:defRPr/>
            </a:pPr>
            <a:r>
              <a:rPr lang="en-US" dirty="0">
                <a:latin typeface="Arial" charset="0"/>
              </a:rPr>
              <a:t>In a full-mesh NBMA topology, you might need </a:t>
            </a:r>
            <a:r>
              <a:rPr lang="en-US" b="1" dirty="0">
                <a:latin typeface="Arial" charset="0"/>
              </a:rPr>
              <a:t>neighbor </a:t>
            </a:r>
            <a:r>
              <a:rPr lang="en-US" dirty="0">
                <a:latin typeface="Arial" charset="0"/>
              </a:rPr>
              <a:t>statements on all routers unless the DR and BDR are statically configured using the </a:t>
            </a:r>
            <a:r>
              <a:rPr lang="en-US" b="1" dirty="0">
                <a:latin typeface="Arial" charset="0"/>
              </a:rPr>
              <a:t>ip ospf priority command.</a:t>
            </a:r>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22</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0605" indent="-110605" defTabSz="1001675" eaLnBrk="0" fontAlgn="base" hangingPunct="0">
              <a:lnSpc>
                <a:spcPct val="90000"/>
              </a:lnSpc>
              <a:spcBef>
                <a:spcPct val="50000"/>
              </a:spcBef>
              <a:spcAft>
                <a:spcPct val="0"/>
              </a:spcAft>
              <a:buSzPct val="100000"/>
              <a:buFontTx/>
              <a:buChar char="•"/>
              <a:defRPr/>
            </a:pPr>
            <a:r>
              <a:rPr lang="en-US" dirty="0">
                <a:latin typeface="Arial" charset="0"/>
              </a:rPr>
              <a:t>In a hub-and-spoke topology, </a:t>
            </a:r>
            <a:r>
              <a:rPr lang="en-US" b="1" dirty="0">
                <a:latin typeface="Arial" charset="0"/>
              </a:rPr>
              <a:t>neighbor </a:t>
            </a:r>
            <a:r>
              <a:rPr lang="en-US" dirty="0">
                <a:latin typeface="Arial" charset="0"/>
              </a:rPr>
              <a:t>statements must be placed on the hub, which must be configured to become the DR by being assigned a higher priority. Neighbor statements are not mandatory on the spoke routers. </a:t>
            </a:r>
          </a:p>
          <a:p>
            <a:r>
              <a:rPr lang="en-US" dirty="0">
                <a:latin typeface="Arial" charset="0"/>
              </a:rPr>
              <a:t>If the routers are not fully meshed, the DR and BDR should be selected manually to ensure that the selected DR and BDR have full connectivity to all</a:t>
            </a:r>
          </a:p>
          <a:p>
            <a:r>
              <a:rPr lang="en-US" dirty="0">
                <a:latin typeface="Arial" charset="0"/>
              </a:rPr>
              <a:t>other neighbor routers. Neighboring routers are statically defined to start the DR/BDR election process. When using </a:t>
            </a:r>
            <a:r>
              <a:rPr lang="en-US" dirty="0" err="1">
                <a:latin typeface="Arial" charset="0"/>
              </a:rPr>
              <a:t>nonbroadcast</a:t>
            </a:r>
            <a:r>
              <a:rPr lang="en-US" dirty="0">
                <a:latin typeface="Arial" charset="0"/>
              </a:rPr>
              <a:t> mode, all routers are on one IP subnet. For flooding over a </a:t>
            </a:r>
            <a:r>
              <a:rPr lang="en-US" dirty="0" err="1">
                <a:latin typeface="Arial" charset="0"/>
              </a:rPr>
              <a:t>nonbroadcast</a:t>
            </a:r>
            <a:r>
              <a:rPr lang="en-US" dirty="0">
                <a:latin typeface="Arial" charset="0"/>
              </a:rPr>
              <a:t> interface, the LSU packet must be replicated for each PVC. The updates are sent to each of the interface’s neighboring routers, as defined in the neighbor table.</a:t>
            </a:r>
          </a:p>
          <a:p>
            <a:r>
              <a:rPr lang="en-US" dirty="0">
                <a:latin typeface="Arial" charset="0"/>
              </a:rPr>
              <a:t>The </a:t>
            </a:r>
            <a:r>
              <a:rPr lang="en-US" b="1" dirty="0">
                <a:latin typeface="Arial" charset="0"/>
              </a:rPr>
              <a:t>priority </a:t>
            </a:r>
            <a:r>
              <a:rPr lang="en-US" dirty="0">
                <a:latin typeface="Arial" charset="0"/>
              </a:rPr>
              <a:t>parameter is set to 0 for</a:t>
            </a:r>
            <a:r>
              <a:rPr lang="en-US" b="1" dirty="0">
                <a:latin typeface="Arial" charset="0"/>
              </a:rPr>
              <a:t> </a:t>
            </a:r>
            <a:r>
              <a:rPr lang="en-US" dirty="0">
                <a:latin typeface="Arial" charset="0"/>
              </a:rPr>
              <a:t>R2 and R3 to ensure that R1 becomes the DR. Only R1 has full connectivity to the other two routers because the topology is not a full-mesh. No BDR will be elected in this case.</a:t>
            </a:r>
          </a:p>
          <a:p>
            <a:r>
              <a:rPr lang="en-US" dirty="0">
                <a:latin typeface="Arial" charset="0"/>
              </a:rPr>
              <a:t>When few neighbors exist in the network, </a:t>
            </a:r>
            <a:r>
              <a:rPr lang="en-US" dirty="0" err="1">
                <a:latin typeface="Arial" charset="0"/>
              </a:rPr>
              <a:t>nonbroadcast</a:t>
            </a:r>
            <a:r>
              <a:rPr lang="en-US" dirty="0">
                <a:latin typeface="Arial" charset="0"/>
              </a:rPr>
              <a:t> mode is the most efficient way to run OSPF over NBMA networks because it has less overhead than point-to-multipoint mode.</a:t>
            </a:r>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23</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In large networks, using point-to-multipoint mode reduces the number of PVCs required for complete connectivity, because you are not required to have a full-mesh topology. In addition, not having a full-mesh topology reduces the number of neighbor entries in the </a:t>
            </a:r>
            <a:r>
              <a:rPr lang="en-US" dirty="0" err="1">
                <a:latin typeface="Arial" charset="0"/>
              </a:rPr>
              <a:t>neighborship</a:t>
            </a:r>
            <a:r>
              <a:rPr lang="en-US" dirty="0">
                <a:latin typeface="Arial" charset="0"/>
              </a:rPr>
              <a:t> table.</a:t>
            </a:r>
          </a:p>
          <a:p>
            <a:r>
              <a:rPr lang="en-US" dirty="0">
                <a:latin typeface="Arial" charset="0"/>
              </a:rPr>
              <a:t>Point-to-multipoint mode has the following properties:</a:t>
            </a:r>
          </a:p>
          <a:p>
            <a:pPr lvl="1"/>
            <a:r>
              <a:rPr lang="en-US" b="1" dirty="0">
                <a:latin typeface="Arial" charset="0"/>
              </a:rPr>
              <a:t>Does not require a full-mesh network</a:t>
            </a:r>
            <a:r>
              <a:rPr lang="en-US" dirty="0">
                <a:latin typeface="Arial" charset="0"/>
              </a:rPr>
              <a:t>—This environment allows routing to occur between two routers that are not directly connected but that are connected through a router that has VCs to each of the two routers. All three routers connected to the Frame Relay network in Figure 3-21 could be configured for point-to-multipoint mode.</a:t>
            </a:r>
          </a:p>
          <a:p>
            <a:pPr lvl="1"/>
            <a:r>
              <a:rPr lang="en-US" b="1" dirty="0">
                <a:latin typeface="Arial" charset="0"/>
              </a:rPr>
              <a:t>Does not require a static neighbor configuration</a:t>
            </a:r>
            <a:r>
              <a:rPr lang="en-US" dirty="0">
                <a:latin typeface="Arial" charset="0"/>
              </a:rPr>
              <a:t>—In </a:t>
            </a:r>
            <a:r>
              <a:rPr lang="en-US" dirty="0" err="1">
                <a:latin typeface="Arial" charset="0"/>
              </a:rPr>
              <a:t>nonbroadcast</a:t>
            </a:r>
            <a:r>
              <a:rPr lang="en-US" dirty="0">
                <a:latin typeface="Arial" charset="0"/>
              </a:rPr>
              <a:t> mode, neighboring routers are statically defined to start the DR election process, and allow the exchange of routing updates. However, because point-to-multipoint mode treats the network as a collection of point-to-point links, multicast hello packets discover neighboring routers dynamically. Statically configuring neighboring routers is not necessary.</a:t>
            </a:r>
          </a:p>
          <a:p>
            <a:pPr lvl="1"/>
            <a:r>
              <a:rPr lang="en-US" b="1" dirty="0">
                <a:latin typeface="Arial" charset="0"/>
              </a:rPr>
              <a:t>Uses one IP subnet</a:t>
            </a:r>
            <a:r>
              <a:rPr lang="en-US" dirty="0">
                <a:latin typeface="Arial" charset="0"/>
              </a:rPr>
              <a:t>—As in </a:t>
            </a:r>
            <a:r>
              <a:rPr lang="en-US" dirty="0" err="1">
                <a:latin typeface="Arial" charset="0"/>
              </a:rPr>
              <a:t>nonbroadcast</a:t>
            </a:r>
            <a:r>
              <a:rPr lang="en-US" dirty="0">
                <a:latin typeface="Arial" charset="0"/>
              </a:rPr>
              <a:t> mode, when using point-to-multipoint mode, all routers are on one IP subnet.</a:t>
            </a:r>
          </a:p>
          <a:p>
            <a:pPr lvl="1"/>
            <a:r>
              <a:rPr lang="en-US" b="1" dirty="0">
                <a:latin typeface="Arial" charset="0"/>
              </a:rPr>
              <a:t>Duplicates LSA packets</a:t>
            </a:r>
            <a:r>
              <a:rPr lang="en-US" dirty="0">
                <a:latin typeface="Arial" charset="0"/>
              </a:rPr>
              <a:t>—Also as in </a:t>
            </a:r>
            <a:r>
              <a:rPr lang="en-US" dirty="0" err="1">
                <a:latin typeface="Arial" charset="0"/>
              </a:rPr>
              <a:t>nonbroadcast</a:t>
            </a:r>
            <a:r>
              <a:rPr lang="en-US" dirty="0">
                <a:latin typeface="Arial" charset="0"/>
              </a:rPr>
              <a:t> mode, when flooding out a </a:t>
            </a:r>
            <a:r>
              <a:rPr lang="en-US" dirty="0" err="1">
                <a:latin typeface="Arial" charset="0"/>
              </a:rPr>
              <a:t>nonbroadcast</a:t>
            </a:r>
            <a:r>
              <a:rPr lang="en-US" dirty="0">
                <a:latin typeface="Arial" charset="0"/>
              </a:rPr>
              <a:t> interface in point-to-multipoint mode, the router must replicate the LSU. The LSU packet is sent to each of the interface’s neighboring routers, as defined in the neighbor table.</a:t>
            </a:r>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24</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400"/>
              </a:spcBef>
              <a:spcAft>
                <a:spcPts val="400"/>
              </a:spcAft>
            </a:pPr>
            <a:r>
              <a:rPr lang="en-US" dirty="0" smtClean="0"/>
              <a:t>The </a:t>
            </a:r>
            <a:r>
              <a:rPr lang="en-US" b="1" dirty="0" smtClean="0"/>
              <a:t>point-to-multipoint non-broadcast </a:t>
            </a:r>
            <a:r>
              <a:rPr lang="en-US" dirty="0" smtClean="0"/>
              <a:t>mode is a Cisco extension of the RFC-compliant </a:t>
            </a:r>
            <a:r>
              <a:rPr lang="en-US" b="1" dirty="0" smtClean="0"/>
              <a:t>point-to-multipoint</a:t>
            </a:r>
            <a:r>
              <a:rPr lang="en-US" dirty="0" smtClean="0"/>
              <a:t> mode and is used when the media does not support broadcast (such as classic IP over ATM: see “Configuring OSPF” white paper). You must statically define neighbors, and you can modify the cost of the link to the neighboring router to reflect the different bandwidths of each link. The RFC point-to-multipoint mode was developed to support underlying point-to-multipoint VCs that support multicast and broadcast; therefore, this mode allows dynamic neighboring router discovery. If multicast and broadcast are not enabled on the VCs, the RFC-compliant point-to-multipoint mode cannot be used because the router cannot dynamically discover its neighboring routers using the hello multicast packets; this Cisco mode should be used instead.</a:t>
            </a:r>
          </a:p>
          <a:p>
            <a:pPr>
              <a:spcBef>
                <a:spcPts val="400"/>
              </a:spcBef>
              <a:spcAft>
                <a:spcPts val="400"/>
              </a:spcAft>
            </a:pPr>
            <a:r>
              <a:rPr lang="en-US" dirty="0" smtClean="0"/>
              <a:t>Also, it is a good idea to configure the neighbor cost. Otherwise, the local router will assume equal cost to the configured neighbors. In the example, RTA is configured as a neighbor with a cost of 10 and </a:t>
            </a:r>
            <a:r>
              <a:rPr lang="en-US" dirty="0" err="1" smtClean="0"/>
              <a:t>RTC</a:t>
            </a:r>
            <a:r>
              <a:rPr lang="en-US" dirty="0" smtClean="0"/>
              <a:t> is configured as a neighbor with a cost of 20. These cost values are purely arbitrary and are only meant for demonstration purposes. You would, of course, configure an accurate cost value in a live network configuration.</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25</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104000"/>
              </a:lnSpc>
              <a:spcBef>
                <a:spcPts val="600"/>
              </a:spcBef>
              <a:spcAft>
                <a:spcPts val="600"/>
              </a:spcAft>
            </a:pPr>
            <a:r>
              <a:rPr lang="en-US" dirty="0" smtClean="0">
                <a:latin typeface="Times New Roman" pitchFamily="18" charset="0"/>
              </a:rPr>
              <a:t>The Cisco </a:t>
            </a:r>
            <a:r>
              <a:rPr lang="en-US" b="1" dirty="0" smtClean="0">
                <a:latin typeface="Times New Roman" pitchFamily="18" charset="0"/>
              </a:rPr>
              <a:t>broadcast</a:t>
            </a:r>
            <a:r>
              <a:rPr lang="en-US" dirty="0" smtClean="0">
                <a:latin typeface="Times New Roman" pitchFamily="18" charset="0"/>
              </a:rPr>
              <a:t> mode is a workaround so that you don’t have to statically listing all existing neighbors. The interface is set to broadcast and behaves as though the router connects to a LAN. DR and BDR election is still performed; therefore, take special care to ensure either a full-mesh topology or a static election of the DR based on the interface priority.</a:t>
            </a:r>
          </a:p>
          <a:p>
            <a:pPr>
              <a:lnSpc>
                <a:spcPct val="104000"/>
              </a:lnSpc>
              <a:spcBef>
                <a:spcPts val="600"/>
              </a:spcBef>
              <a:spcAft>
                <a:spcPts val="600"/>
              </a:spcAft>
            </a:pPr>
            <a:r>
              <a:rPr lang="en-US" dirty="0" smtClean="0">
                <a:latin typeface="Times New Roman" pitchFamily="18" charset="0"/>
              </a:rPr>
              <a:t>This mode has the following characteristics:</a:t>
            </a:r>
            <a:endParaRPr lang="en-US" dirty="0" smtClean="0"/>
          </a:p>
          <a:p>
            <a:pPr lvl="1">
              <a:spcBef>
                <a:spcPts val="400"/>
              </a:spcBef>
              <a:spcAft>
                <a:spcPts val="400"/>
              </a:spcAft>
            </a:pPr>
            <a:r>
              <a:rPr lang="en-US" dirty="0" smtClean="0">
                <a:latin typeface="Times New Roman" pitchFamily="18" charset="0"/>
              </a:rPr>
              <a:t>Makes the WAN interface appear to be a LAN.</a:t>
            </a:r>
          </a:p>
          <a:p>
            <a:pPr lvl="1">
              <a:spcBef>
                <a:spcPts val="400"/>
              </a:spcBef>
              <a:spcAft>
                <a:spcPts val="400"/>
              </a:spcAft>
            </a:pPr>
            <a:r>
              <a:rPr lang="en-US" dirty="0" smtClean="0">
                <a:latin typeface="Times New Roman" pitchFamily="18" charset="0"/>
              </a:rPr>
              <a:t>One IP subnet.</a:t>
            </a:r>
          </a:p>
          <a:p>
            <a:pPr lvl="1">
              <a:spcBef>
                <a:spcPts val="400"/>
              </a:spcBef>
              <a:spcAft>
                <a:spcPts val="400"/>
              </a:spcAft>
            </a:pPr>
            <a:r>
              <a:rPr lang="en-US" dirty="0" smtClean="0">
                <a:latin typeface="Times New Roman" pitchFamily="18" charset="0"/>
              </a:rPr>
              <a:t>Uses multicast OSPF hello packet to automatically discover the neighbors.</a:t>
            </a:r>
          </a:p>
          <a:p>
            <a:pPr lvl="1">
              <a:spcBef>
                <a:spcPts val="400"/>
              </a:spcBef>
              <a:spcAft>
                <a:spcPts val="400"/>
              </a:spcAft>
            </a:pPr>
            <a:r>
              <a:rPr lang="en-US" dirty="0" smtClean="0">
                <a:latin typeface="Times New Roman" pitchFamily="18" charset="0"/>
              </a:rPr>
              <a:t>DR and BDR elected.</a:t>
            </a:r>
          </a:p>
          <a:p>
            <a:pPr lvl="1"/>
            <a:r>
              <a:rPr lang="en-US" dirty="0" smtClean="0">
                <a:latin typeface="Times New Roman" pitchFamily="18" charset="0"/>
              </a:rPr>
              <a:t>Requires a full-mesh </a:t>
            </a:r>
            <a:r>
              <a:rPr lang="en-US" smtClean="0">
                <a:latin typeface="Times New Roman" pitchFamily="18" charset="0"/>
              </a:rPr>
              <a:t>topology.</a:t>
            </a:r>
            <a:endParaRPr lang="en-US" b="1" dirty="0" smtClean="0">
              <a:latin typeface="Times New Roman" pitchFamily="18"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26</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a:spcBef>
                <a:spcPts val="400"/>
              </a:spcBef>
              <a:spcAft>
                <a:spcPts val="400"/>
              </a:spcAft>
            </a:pPr>
            <a:endParaRPr lang="en-US" dirty="0">
              <a:latin typeface="Times New Roman" pitchFamily="18"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27</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It is important to remember that OSPF defaults to:</a:t>
            </a:r>
          </a:p>
          <a:p>
            <a:pPr lvl="1"/>
            <a:r>
              <a:rPr lang="en-US" dirty="0" smtClean="0"/>
              <a:t>Point-to-point mode on point-to-point subinterfaces</a:t>
            </a:r>
          </a:p>
          <a:p>
            <a:pPr lvl="1"/>
            <a:r>
              <a:rPr lang="en-US" dirty="0" err="1" smtClean="0"/>
              <a:t>Nonbroadcast</a:t>
            </a:r>
            <a:r>
              <a:rPr lang="en-US" dirty="0" smtClean="0"/>
              <a:t> mode on the multipoint subinterfaces.</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28</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29</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defTabSz="1001675" eaLnBrk="0" fontAlgn="base" hangingPunct="0">
              <a:lnSpc>
                <a:spcPct val="90000"/>
              </a:lnSpc>
              <a:spcBef>
                <a:spcPct val="50000"/>
              </a:spcBef>
              <a:spcAft>
                <a:spcPct val="0"/>
              </a:spcAft>
              <a:buSzPct val="100000"/>
              <a:defRPr/>
            </a:pPr>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400"/>
              </a:spcBef>
              <a:spcAft>
                <a:spcPts val="400"/>
              </a:spcAft>
            </a:pPr>
            <a:r>
              <a:rPr lang="en-US" dirty="0" smtClean="0"/>
              <a:t>As we already know, a physical interface can be split into multiple logical interfaces, called subinterfaces. Each subinterface is defined as a point-to-point or a point-to-multipoint interface. Subinterfaces were originally created to better handle issues caused by split horizon over an NBMA for distance vector-based routing protocols. Each subinterface requires an IP subnet. There is no need to use the </a:t>
            </a:r>
            <a:r>
              <a:rPr lang="en-US" b="1" dirty="0" smtClean="0"/>
              <a:t>ip ospf network</a:t>
            </a:r>
            <a:r>
              <a:rPr lang="en-US" dirty="0" smtClean="0"/>
              <a:t> command since IOS treats these interfaces like physical point-to-point interfaces.</a:t>
            </a:r>
          </a:p>
          <a:p>
            <a:pPr>
              <a:spcBef>
                <a:spcPts val="400"/>
              </a:spcBef>
              <a:spcAft>
                <a:spcPts val="400"/>
              </a:spcAft>
            </a:pPr>
            <a:r>
              <a:rPr lang="en-US" dirty="0" smtClean="0">
                <a:latin typeface="Times New Roman" pitchFamily="18" charset="0"/>
              </a:rPr>
              <a:t>This mode can also be used in a hub-and-spoke topology and includes that following characteristics:</a:t>
            </a:r>
            <a:endParaRPr lang="en-US" b="1" dirty="0" smtClean="0">
              <a:latin typeface="Times New Roman" pitchFamily="18" charset="0"/>
            </a:endParaRPr>
          </a:p>
          <a:p>
            <a:pPr lvl="1">
              <a:spcBef>
                <a:spcPts val="400"/>
              </a:spcBef>
              <a:spcAft>
                <a:spcPts val="400"/>
              </a:spcAft>
            </a:pPr>
            <a:r>
              <a:rPr lang="en-US" dirty="0" smtClean="0">
                <a:latin typeface="Times New Roman" pitchFamily="18" charset="0"/>
              </a:rPr>
              <a:t>One IP subnet.</a:t>
            </a:r>
          </a:p>
          <a:p>
            <a:pPr lvl="1">
              <a:spcBef>
                <a:spcPts val="400"/>
              </a:spcBef>
              <a:spcAft>
                <a:spcPts val="400"/>
              </a:spcAft>
            </a:pPr>
            <a:r>
              <a:rPr lang="en-US" dirty="0" smtClean="0">
                <a:latin typeface="Times New Roman" pitchFamily="18" charset="0"/>
              </a:rPr>
              <a:t>No DR or BDR election.</a:t>
            </a:r>
          </a:p>
          <a:p>
            <a:pPr lvl="1">
              <a:spcBef>
                <a:spcPts val="400"/>
              </a:spcBef>
              <a:spcAft>
                <a:spcPts val="400"/>
              </a:spcAft>
            </a:pPr>
            <a:r>
              <a:rPr lang="en-US" dirty="0" smtClean="0">
                <a:latin typeface="Times New Roman" pitchFamily="18" charset="0"/>
              </a:rPr>
              <a:t>Used when only two routers need to form an adjacency on a pair of interfaces.</a:t>
            </a:r>
          </a:p>
          <a:p>
            <a:pPr lvl="1"/>
            <a:r>
              <a:rPr lang="en-US" dirty="0" smtClean="0">
                <a:latin typeface="Times New Roman" pitchFamily="18" charset="0"/>
              </a:rPr>
              <a:t>Interfaces can be either LAN or WAN.	</a:t>
            </a:r>
            <a:endParaRPr lang="en-US" dirty="0">
              <a:latin typeface="Times New Roman" pitchFamily="18"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30</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400"/>
              </a:spcBef>
              <a:spcAft>
                <a:spcPts val="400"/>
              </a:spcAft>
            </a:pPr>
            <a:r>
              <a:rPr lang="en-US" dirty="0">
                <a:latin typeface="Arial" charset="0"/>
              </a:rPr>
              <a:t>Multipoint Frame Relay subinterfaces default to OSPF </a:t>
            </a:r>
            <a:r>
              <a:rPr lang="en-US" dirty="0" err="1">
                <a:latin typeface="Arial" charset="0"/>
              </a:rPr>
              <a:t>nonbroadcast</a:t>
            </a:r>
            <a:r>
              <a:rPr lang="en-US" dirty="0">
                <a:latin typeface="Arial" charset="0"/>
              </a:rPr>
              <a:t> mode, which requires neighbors to be statically configured and a DR and BDR election</a:t>
            </a:r>
            <a:r>
              <a:rPr lang="en-US" dirty="0" smtClean="0">
                <a:latin typeface="Times New Roman" pitchFamily="18" charset="0"/>
              </a:rPr>
              <a:t>.</a:t>
            </a:r>
            <a:endParaRPr lang="en-US" dirty="0">
              <a:latin typeface="Times New Roman" pitchFamily="18"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31</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32</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34</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a:t>
            </a:r>
            <a:r>
              <a:rPr lang="en-US" baseline="0" dirty="0" smtClean="0"/>
              <a:t> this configuration, </a:t>
            </a:r>
            <a:r>
              <a:rPr lang="en-US" dirty="0" smtClean="0"/>
              <a:t>routing updates are no longer sent on interface Fa0/0 of R1 and R2.</a:t>
            </a:r>
          </a:p>
          <a:p>
            <a:r>
              <a:rPr lang="en-US" smtClean="0"/>
              <a:t>The </a:t>
            </a:r>
            <a:r>
              <a:rPr lang="en-US" dirty="0" smtClean="0"/>
              <a:t>alternative configuration makes all interfaces</a:t>
            </a:r>
            <a:r>
              <a:rPr lang="en-US" baseline="0" dirty="0" smtClean="0"/>
              <a:t> passive and then makes interface S0/0/0 not passive. This method is efficient when there are many interface that should be passive and only a few that should not be passive.</a:t>
            </a:r>
          </a:p>
          <a:p>
            <a:r>
              <a:rPr lang="en-US" baseline="0" smtClean="0"/>
              <a:t>Commands </a:t>
            </a:r>
            <a:r>
              <a:rPr lang="en-US" baseline="0" dirty="0" smtClean="0"/>
              <a:t>to </a:t>
            </a:r>
            <a:r>
              <a:rPr lang="en-US" baseline="0" smtClean="0"/>
              <a:t>verify include:</a:t>
            </a:r>
            <a:endParaRPr lang="en-US" baseline="0" dirty="0" smtClean="0"/>
          </a:p>
          <a:p>
            <a:pPr lvl="1"/>
            <a:r>
              <a:rPr lang="en-US" b="1" baseline="0" dirty="0" smtClean="0"/>
              <a:t>show ip protocols</a:t>
            </a:r>
          </a:p>
          <a:p>
            <a:pPr lvl="1"/>
            <a:r>
              <a:rPr lang="en-US" b="1" baseline="0" dirty="0" smtClean="0"/>
              <a:t>show ip ospf neighbors</a:t>
            </a:r>
            <a:endParaRPr lang="en-US" b="1" dirty="0" smtClean="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37</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In this example the OSPF network </a:t>
            </a:r>
            <a:r>
              <a:rPr lang="en-US" dirty="0" err="1">
                <a:latin typeface="Arial" charset="0"/>
              </a:rPr>
              <a:t>multihomed</a:t>
            </a:r>
            <a:r>
              <a:rPr lang="en-US" dirty="0">
                <a:latin typeface="Arial" charset="0"/>
              </a:rPr>
              <a:t> to dual ISPs and therefore it makes no sense to redistribute all the ISP’s routes into OSPF. </a:t>
            </a:r>
          </a:p>
          <a:p>
            <a:r>
              <a:rPr lang="en-US" dirty="0">
                <a:latin typeface="Arial" charset="0"/>
              </a:rPr>
              <a:t>In this case, default routes are sent into OSPF. </a:t>
            </a:r>
          </a:p>
          <a:p>
            <a:r>
              <a:rPr lang="en-US" dirty="0">
                <a:latin typeface="Arial" charset="0"/>
              </a:rPr>
              <a:t>The optional </a:t>
            </a:r>
            <a:r>
              <a:rPr lang="en-US" b="1" dirty="0">
                <a:latin typeface="Arial" charset="0"/>
              </a:rPr>
              <a:t>metric </a:t>
            </a:r>
            <a:r>
              <a:rPr lang="en-US" dirty="0">
                <a:latin typeface="Arial" charset="0"/>
              </a:rPr>
              <a:t>parameter has been used to prefer the default route to ISP A with its metric of 10, over the backup connection to ISP B with its metric of 100. </a:t>
            </a:r>
          </a:p>
          <a:p>
            <a:pPr lvl="1"/>
            <a:r>
              <a:rPr lang="en-US" dirty="0">
                <a:latin typeface="Arial" charset="0"/>
              </a:rPr>
              <a:t>The default route being generated has a metric-type of E2 by default, so the metric does not increase as it goes through the area. </a:t>
            </a:r>
          </a:p>
          <a:p>
            <a:pPr lvl="1"/>
            <a:r>
              <a:rPr lang="en-US" dirty="0">
                <a:latin typeface="Arial" charset="0"/>
              </a:rPr>
              <a:t>As a result, all routers, regardless of their proximity to the border router, prefer ISP A over ISP B. </a:t>
            </a:r>
          </a:p>
          <a:p>
            <a:r>
              <a:rPr lang="en-US" dirty="0">
                <a:latin typeface="Arial" charset="0"/>
              </a:rPr>
              <a:t>Because the </a:t>
            </a:r>
            <a:r>
              <a:rPr lang="en-US" b="1" dirty="0">
                <a:latin typeface="Arial" charset="0"/>
              </a:rPr>
              <a:t>always </a:t>
            </a:r>
            <a:r>
              <a:rPr lang="en-US" dirty="0">
                <a:latin typeface="Arial" charset="0"/>
              </a:rPr>
              <a:t>parameter is not used on these routers, a default route must exist in the IP routing table for the router to advertise a default route into OSPF. </a:t>
            </a:r>
          </a:p>
          <a:p>
            <a:r>
              <a:rPr lang="en-US" dirty="0">
                <a:latin typeface="Arial" charset="0"/>
              </a:rPr>
              <a:t>Both routers have a default static route configured.</a:t>
            </a: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38</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With route summarization, the ABR or ASBR routers consolidate multiple routes into fewer advertisements. </a:t>
            </a:r>
          </a:p>
          <a:p>
            <a:r>
              <a:rPr lang="en-US" dirty="0">
                <a:latin typeface="Arial" charset="0"/>
              </a:rPr>
              <a:t>ABR routers summarize type 3 LSAs and ASBR routers summarize type 5 LSAs. </a:t>
            </a:r>
          </a:p>
          <a:p>
            <a:r>
              <a:rPr lang="en-US" dirty="0">
                <a:latin typeface="Arial" charset="0"/>
              </a:rPr>
              <a:t>Instead of advertising many specific prefixes, the ABR routers and ASBR routers advertise only one summary prefix.</a:t>
            </a:r>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39</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42</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1" dirty="0" smtClean="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43</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44</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defTabSz="1001675" eaLnBrk="0" fontAlgn="base" hangingPunct="0">
              <a:lnSpc>
                <a:spcPct val="90000"/>
              </a:lnSpc>
              <a:spcBef>
                <a:spcPct val="50000"/>
              </a:spcBef>
              <a:spcAft>
                <a:spcPct val="0"/>
              </a:spcAft>
              <a:buSzPct val="100000"/>
              <a:defRPr/>
            </a:pPr>
            <a:r>
              <a:rPr lang="en-US" dirty="0">
                <a:latin typeface="Arial" charset="0"/>
              </a:rPr>
              <a:t>Summarization of external routes can be done on an ASBR for type-5 LSAs (redistributed routes) before injecting them into the OSPF domain. A summary route to null 0 is automatically created for each summary range.</a:t>
            </a:r>
          </a:p>
          <a:p>
            <a:pPr marL="224325" indent="-224325"/>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0605" indent="-110605" defTabSz="1001675" eaLnBrk="0" fontAlgn="base" hangingPunct="0">
              <a:lnSpc>
                <a:spcPct val="90000"/>
              </a:lnSpc>
              <a:spcBef>
                <a:spcPct val="50000"/>
              </a:spcBef>
              <a:spcAft>
                <a:spcPct val="0"/>
              </a:spcAft>
              <a:buSzPct val="100000"/>
              <a:buFontTx/>
              <a:buChar char="•"/>
              <a:defRPr/>
            </a:pPr>
            <a:r>
              <a:rPr lang="en-US" dirty="0">
                <a:latin typeface="Arial" charset="0"/>
              </a:rPr>
              <a:t>RIPv2 routes must also be redistributed into OSPF in this example; redistribution is covered in Chapter 4.</a:t>
            </a:r>
          </a:p>
          <a:p>
            <a:endParaRPr lang="en-US" b="1" dirty="0" smtClean="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45</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47</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defTabSz="1001675" eaLnBrk="0" fontAlgn="base" hangingPunct="0">
              <a:lnSpc>
                <a:spcPct val="90000"/>
              </a:lnSpc>
              <a:spcBef>
                <a:spcPct val="50000"/>
              </a:spcBef>
              <a:spcAft>
                <a:spcPct val="0"/>
              </a:spcAft>
              <a:buSzPct val="100000"/>
              <a:defRPr/>
            </a:pPr>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49</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224325" indent="-224325" defTabSz="1001675" eaLnBrk="0" fontAlgn="base" hangingPunct="0">
              <a:lnSpc>
                <a:spcPct val="90000"/>
              </a:lnSpc>
              <a:spcBef>
                <a:spcPct val="50000"/>
              </a:spcBef>
              <a:spcAft>
                <a:spcPct val="0"/>
              </a:spcAft>
              <a:buSzPct val="100000"/>
              <a:defRPr/>
            </a:pPr>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330B1C-982E-47E4-908E-66726F3B9983}" type="slidenum">
              <a:rPr lang="en-US"/>
              <a:pPr/>
              <a:t>52</a:t>
            </a:fld>
            <a:endParaRPr lang="en-US" dirty="0"/>
          </a:p>
        </p:txBody>
      </p:sp>
      <p:sp>
        <p:nvSpPr>
          <p:cNvPr id="211970" name="Rectangle 2"/>
          <p:cNvSpPr>
            <a:spLocks noGrp="1" noRot="1" noChangeAspect="1" noChangeArrowheads="1" noTextEdit="1"/>
          </p:cNvSpPr>
          <p:nvPr>
            <p:ph type="sldImg"/>
          </p:nvPr>
        </p:nvSpPr>
        <p:spPr>
          <a:xfrm>
            <a:off x="1243013" y="563563"/>
            <a:ext cx="4381500" cy="3287712"/>
          </a:xfrm>
          <a:ln/>
        </p:spPr>
      </p:sp>
      <p:sp>
        <p:nvSpPr>
          <p:cNvPr id="211971" name="Rectangle 3"/>
          <p:cNvSpPr>
            <a:spLocks noGrp="1" noChangeArrowheads="1"/>
          </p:cNvSpPr>
          <p:nvPr>
            <p:ph type="body" idx="1"/>
          </p:nvPr>
        </p:nvSpPr>
        <p:spPr>
          <a:xfrm>
            <a:off x="858838" y="3997325"/>
            <a:ext cx="5160962" cy="4306888"/>
          </a:xfrm>
        </p:spPr>
        <p:txBody>
          <a:bodyPr lIns="89792" tIns="44895" rIns="89792" bIns="44895"/>
          <a:lstStyle/>
          <a:p>
            <a:pPr marL="228587" indent="-228587"/>
            <a:r>
              <a:rPr lang="en-US"/>
              <a:t>Authentication </a:t>
            </a:r>
            <a:r>
              <a:rPr lang="en-US" smtClean="0"/>
              <a:t>types: simple </a:t>
            </a:r>
            <a:r>
              <a:rPr lang="en-US" dirty="0"/>
              <a:t>password authentication (plain text) and MD5 authentication</a:t>
            </a:r>
          </a:p>
          <a:p>
            <a:pPr marL="228587" indent="-228587"/>
            <a:r>
              <a:rPr lang="en-US" smtClean="0"/>
              <a:t>Recall </a:t>
            </a:r>
            <a:r>
              <a:rPr lang="en-US" dirty="0"/>
              <a:t>that when neighbor authentication has been configured on a router, the router authenticates the source of each routing update packet that it receives. This is accomplished by the exchange of an authenticating key (sometimes referred to as a password) that is known to both the sending and the receiving router. </a:t>
            </a:r>
          </a:p>
          <a:p>
            <a:pPr marL="228587" indent="-228587"/>
            <a:r>
              <a:rPr lang="en-US" smtClean="0"/>
              <a:t>By </a:t>
            </a:r>
            <a:r>
              <a:rPr lang="en-US" dirty="0"/>
              <a:t>default, OSPF uses null authentication, which means that routing exchanges over a network are not authenticated. </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53</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0C914AD7-6F87-4E4B-8704-54FDDA587EE9}" type="slidenum">
              <a:rPr lang="en-US"/>
              <a:pPr/>
              <a:t>54</a:t>
            </a:fld>
            <a:endParaRPr lang="en-US" dirty="0"/>
          </a:p>
        </p:txBody>
      </p:sp>
      <p:sp>
        <p:nvSpPr>
          <p:cNvPr id="978946" name="Rectangle 2"/>
          <p:cNvSpPr>
            <a:spLocks noGrp="1" noRot="1" noChangeAspect="1" noChangeArrowheads="1" noTextEdit="1"/>
          </p:cNvSpPr>
          <p:nvPr>
            <p:ph type="sldImg"/>
          </p:nvPr>
        </p:nvSpPr>
        <p:spPr>
          <a:xfrm>
            <a:off x="1143000" y="687388"/>
            <a:ext cx="4572000" cy="3429000"/>
          </a:xfrm>
          <a:ln/>
        </p:spPr>
      </p:sp>
      <p:sp>
        <p:nvSpPr>
          <p:cNvPr id="978947" name="Rectangle 3"/>
          <p:cNvSpPr>
            <a:spLocks noGrp="1" noChangeArrowheads="1"/>
          </p:cNvSpPr>
          <p:nvPr>
            <p:ph type="body" idx="1"/>
          </p:nvPr>
        </p:nvSpPr>
        <p:spPr>
          <a:xfrm>
            <a:off x="914711" y="4344025"/>
            <a:ext cx="5028579" cy="4112926"/>
          </a:xfrm>
        </p:spPr>
        <p:txBody>
          <a:bodyPr/>
          <a:lstStyle/>
          <a:p>
            <a:pPr marL="224325" indent="-224325"/>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0C914AD7-6F87-4E4B-8704-54FDDA587EE9}" type="slidenum">
              <a:rPr lang="en-US"/>
              <a:pPr/>
              <a:t>55</a:t>
            </a:fld>
            <a:endParaRPr lang="en-US" dirty="0"/>
          </a:p>
        </p:txBody>
      </p:sp>
      <p:sp>
        <p:nvSpPr>
          <p:cNvPr id="978946" name="Rectangle 2"/>
          <p:cNvSpPr>
            <a:spLocks noGrp="1" noRot="1" noChangeAspect="1" noChangeArrowheads="1" noTextEdit="1"/>
          </p:cNvSpPr>
          <p:nvPr>
            <p:ph type="sldImg"/>
          </p:nvPr>
        </p:nvSpPr>
        <p:spPr>
          <a:xfrm>
            <a:off x="1143000" y="687388"/>
            <a:ext cx="4572000" cy="3429000"/>
          </a:xfrm>
          <a:ln/>
        </p:spPr>
      </p:sp>
      <p:sp>
        <p:nvSpPr>
          <p:cNvPr id="978947" name="Rectangle 3"/>
          <p:cNvSpPr>
            <a:spLocks noGrp="1" noChangeArrowheads="1"/>
          </p:cNvSpPr>
          <p:nvPr>
            <p:ph type="body" idx="1"/>
          </p:nvPr>
        </p:nvSpPr>
        <p:spPr>
          <a:xfrm>
            <a:off x="914711" y="4344025"/>
            <a:ext cx="5028579" cy="4112926"/>
          </a:xfrm>
        </p:spPr>
        <p:txBody>
          <a:bodyPr/>
          <a:lstStyle/>
          <a:p>
            <a:pPr marL="224325" indent="-224325"/>
            <a:r>
              <a:rPr lang="en-US" dirty="0">
                <a:latin typeface="Arial" charset="0"/>
              </a:rPr>
              <a:t>Usually, one key per interface is used to generate authentication information when sending packets and to authenticate incoming packets. </a:t>
            </a:r>
          </a:p>
          <a:p>
            <a:pPr marL="224325" indent="-224325"/>
            <a:r>
              <a:rPr lang="en-US" dirty="0">
                <a:latin typeface="Arial" charset="0"/>
              </a:rPr>
              <a:t>All neighboring routers on the same network must have the same password to be able to exchange OSPF information; in other words, the same </a:t>
            </a:r>
            <a:r>
              <a:rPr lang="en-US" i="1" dirty="0">
                <a:latin typeface="Arial" charset="0"/>
              </a:rPr>
              <a:t>key-id </a:t>
            </a:r>
            <a:r>
              <a:rPr lang="en-US" dirty="0">
                <a:latin typeface="Arial" charset="0"/>
              </a:rPr>
              <a:t>on the neighbor router must have the same </a:t>
            </a:r>
            <a:r>
              <a:rPr lang="en-US" i="1" dirty="0">
                <a:latin typeface="Arial" charset="0"/>
              </a:rPr>
              <a:t>key</a:t>
            </a:r>
            <a:r>
              <a:rPr lang="en-US" dirty="0">
                <a:latin typeface="Arial" charset="0"/>
              </a:rPr>
              <a:t> value.</a:t>
            </a:r>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0C914AD7-6F87-4E4B-8704-54FDDA587EE9}" type="slidenum">
              <a:rPr lang="en-US"/>
              <a:pPr/>
              <a:t>56</a:t>
            </a:fld>
            <a:endParaRPr lang="en-US" dirty="0"/>
          </a:p>
        </p:txBody>
      </p:sp>
      <p:sp>
        <p:nvSpPr>
          <p:cNvPr id="978946" name="Rectangle 2"/>
          <p:cNvSpPr>
            <a:spLocks noGrp="1" noRot="1" noChangeAspect="1" noChangeArrowheads="1" noTextEdit="1"/>
          </p:cNvSpPr>
          <p:nvPr>
            <p:ph type="sldImg"/>
          </p:nvPr>
        </p:nvSpPr>
        <p:spPr>
          <a:xfrm>
            <a:off x="1143000" y="687388"/>
            <a:ext cx="4572000" cy="3429000"/>
          </a:xfrm>
          <a:ln/>
        </p:spPr>
      </p:sp>
      <p:sp>
        <p:nvSpPr>
          <p:cNvPr id="978947" name="Rectangle 3"/>
          <p:cNvSpPr>
            <a:spLocks noGrp="1" noChangeArrowheads="1"/>
          </p:cNvSpPr>
          <p:nvPr>
            <p:ph type="body" idx="1"/>
          </p:nvPr>
        </p:nvSpPr>
        <p:spPr>
          <a:xfrm>
            <a:off x="914711" y="4344025"/>
            <a:ext cx="5028579" cy="4112926"/>
          </a:xfrm>
        </p:spPr>
        <p:txBody>
          <a:bodyPr/>
          <a:lstStyle/>
          <a:p>
            <a:pPr marL="224325" indent="-224325" defTabSz="1001675" eaLnBrk="0" fontAlgn="base" hangingPunct="0">
              <a:lnSpc>
                <a:spcPct val="90000"/>
              </a:lnSpc>
              <a:spcBef>
                <a:spcPct val="50000"/>
              </a:spcBef>
              <a:spcAft>
                <a:spcPct val="0"/>
              </a:spcAft>
              <a:buSzPct val="100000"/>
              <a:defRPr/>
            </a:pPr>
            <a:r>
              <a:rPr lang="en-US" dirty="0">
                <a:latin typeface="Arial" charset="0"/>
              </a:rPr>
              <a:t>For backward compatibility, authentication type for an area is still supported. </a:t>
            </a:r>
          </a:p>
          <a:p>
            <a:pPr marL="224325" indent="-224325" defTabSz="1001675" eaLnBrk="0" fontAlgn="base" hangingPunct="0">
              <a:lnSpc>
                <a:spcPct val="90000"/>
              </a:lnSpc>
              <a:spcBef>
                <a:spcPct val="50000"/>
              </a:spcBef>
              <a:spcAft>
                <a:spcPct val="0"/>
              </a:spcAft>
              <a:buSzPct val="100000"/>
              <a:defRPr/>
            </a:pPr>
            <a:r>
              <a:rPr lang="en-US" dirty="0">
                <a:latin typeface="Arial" charset="0"/>
              </a:rPr>
              <a:t>If the authentication type is not specified for an interface, the authentication type for the area will be used (the area default is null authentication). </a:t>
            </a:r>
          </a:p>
          <a:p>
            <a:pPr marL="224325" indent="-224325" defTabSz="1001675" eaLnBrk="0" fontAlgn="base" hangingPunct="0">
              <a:lnSpc>
                <a:spcPct val="90000"/>
              </a:lnSpc>
              <a:spcBef>
                <a:spcPct val="50000"/>
              </a:spcBef>
              <a:spcAft>
                <a:spcPct val="0"/>
              </a:spcAft>
              <a:buSzPct val="100000"/>
              <a:defRPr/>
            </a:pPr>
            <a:r>
              <a:rPr lang="en-US" dirty="0">
                <a:latin typeface="Arial" charset="0"/>
              </a:rPr>
              <a:t>To enable authentication for an OSPF area, use the</a:t>
            </a:r>
            <a:r>
              <a:rPr lang="en-US" b="1" dirty="0">
                <a:latin typeface="Arial" charset="0"/>
              </a:rPr>
              <a:t> area </a:t>
            </a:r>
            <a:r>
              <a:rPr lang="en-US" i="1" dirty="0" err="1">
                <a:latin typeface="Arial" charset="0"/>
              </a:rPr>
              <a:t>area</a:t>
            </a:r>
            <a:r>
              <a:rPr lang="en-US" i="1" dirty="0">
                <a:latin typeface="Arial" charset="0"/>
              </a:rPr>
              <a:t>-id</a:t>
            </a:r>
            <a:r>
              <a:rPr lang="en-US" dirty="0">
                <a:latin typeface="Arial" charset="0"/>
              </a:rPr>
              <a:t> </a:t>
            </a:r>
            <a:r>
              <a:rPr lang="en-US" b="1" dirty="0">
                <a:latin typeface="Arial" charset="0"/>
              </a:rPr>
              <a:t>authentication</a:t>
            </a:r>
            <a:r>
              <a:rPr lang="en-US" dirty="0">
                <a:latin typeface="Arial" charset="0"/>
              </a:rPr>
              <a:t> [</a:t>
            </a:r>
            <a:r>
              <a:rPr lang="en-US" b="1" dirty="0">
                <a:latin typeface="Arial" charset="0"/>
              </a:rPr>
              <a:t>message-digest</a:t>
            </a:r>
            <a:r>
              <a:rPr lang="en-US" dirty="0">
                <a:latin typeface="Arial" charset="0"/>
              </a:rPr>
              <a:t>] router configuration command. </a:t>
            </a:r>
          </a:p>
          <a:p>
            <a:pPr marL="224325" indent="-224325"/>
            <a:endParaRPr lang="en-US"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endParaRPr lang="en-US" dirty="0" smtClean="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57</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0605" indent="-110605" defTabSz="1001675" eaLnBrk="0" fontAlgn="base" hangingPunct="0">
              <a:lnSpc>
                <a:spcPct val="90000"/>
              </a:lnSpc>
              <a:spcBef>
                <a:spcPct val="50000"/>
              </a:spcBef>
              <a:spcAft>
                <a:spcPct val="0"/>
              </a:spcAft>
              <a:buSzPct val="100000"/>
              <a:buFontTx/>
              <a:buChar char="•"/>
              <a:defRPr/>
            </a:pPr>
            <a:r>
              <a:rPr lang="en-US" dirty="0">
                <a:latin typeface="Arial" charset="0"/>
              </a:rPr>
              <a:t>Notice that the connecting interfaces on both R1 and R2 are configured for the same type of authentication with the same authentication key. Simple password authentication is configured on interface serial 0/0/1 on both routers, with the </a:t>
            </a:r>
            <a:r>
              <a:rPr lang="en-US" b="1" dirty="0">
                <a:latin typeface="Arial" charset="0"/>
              </a:rPr>
              <a:t>ip ospf authentication</a:t>
            </a:r>
            <a:r>
              <a:rPr lang="en-US" dirty="0">
                <a:latin typeface="Arial" charset="0"/>
              </a:rPr>
              <a:t> command. The interfaces are configured with an authentication key of </a:t>
            </a:r>
            <a:r>
              <a:rPr lang="en-US" i="1" dirty="0">
                <a:latin typeface="Arial" charset="0"/>
              </a:rPr>
              <a:t>PLAINPAS</a:t>
            </a:r>
            <a:r>
              <a:rPr lang="en-US" dirty="0">
                <a:latin typeface="Arial" charset="0"/>
              </a:rPr>
              <a:t>. </a:t>
            </a:r>
          </a:p>
          <a:p>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58</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0C914AD7-6F87-4E4B-8704-54FDDA587EE9}" type="slidenum">
              <a:rPr lang="en-US"/>
              <a:pPr/>
              <a:t>59</a:t>
            </a:fld>
            <a:endParaRPr lang="en-US" dirty="0"/>
          </a:p>
        </p:txBody>
      </p:sp>
      <p:sp>
        <p:nvSpPr>
          <p:cNvPr id="978946" name="Rectangle 2"/>
          <p:cNvSpPr>
            <a:spLocks noGrp="1" noRot="1" noChangeAspect="1" noChangeArrowheads="1" noTextEdit="1"/>
          </p:cNvSpPr>
          <p:nvPr>
            <p:ph type="sldImg"/>
          </p:nvPr>
        </p:nvSpPr>
        <p:spPr>
          <a:xfrm>
            <a:off x="1143000" y="687388"/>
            <a:ext cx="4572000" cy="3429000"/>
          </a:xfrm>
          <a:ln/>
        </p:spPr>
      </p:sp>
      <p:sp>
        <p:nvSpPr>
          <p:cNvPr id="978947" name="Rectangle 3"/>
          <p:cNvSpPr>
            <a:spLocks noGrp="1" noChangeArrowheads="1"/>
          </p:cNvSpPr>
          <p:nvPr>
            <p:ph type="body" idx="1"/>
          </p:nvPr>
        </p:nvSpPr>
        <p:spPr>
          <a:xfrm>
            <a:off x="914711" y="4344025"/>
            <a:ext cx="5028579" cy="4112926"/>
          </a:xfrm>
        </p:spPr>
        <p:txBody>
          <a:bodyPr/>
          <a:lstStyle/>
          <a:p>
            <a:pPr marL="228587" indent="-228587"/>
            <a:r>
              <a:rPr lang="en-US" dirty="0" smtClean="0"/>
              <a:t>The </a:t>
            </a:r>
            <a:r>
              <a:rPr lang="en-US" b="1" dirty="0" smtClean="0"/>
              <a:t>debug ip ospf adj</a:t>
            </a:r>
            <a:r>
              <a:rPr lang="en-US" dirty="0" smtClean="0"/>
              <a:t> command is used to display OSPF adjacency-related events and is very useful when troubleshooting authentication. This displays a successful connection.</a:t>
            </a:r>
          </a:p>
          <a:p>
            <a:pPr marL="228587" indent="-228587"/>
            <a:r>
              <a:rPr lang="en-US" smtClean="0"/>
              <a:t>The </a:t>
            </a:r>
            <a:r>
              <a:rPr lang="en-US" dirty="0" smtClean="0"/>
              <a:t>output of the </a:t>
            </a:r>
            <a:r>
              <a:rPr lang="en-US" b="1" dirty="0" smtClean="0"/>
              <a:t>show ip ospf neighbor</a:t>
            </a:r>
            <a:r>
              <a:rPr lang="en-US" dirty="0" smtClean="0"/>
              <a:t> command shown in the figure illustrates that R1 has successfully formed an adjacency with the R2.</a:t>
            </a:r>
          </a:p>
          <a:p>
            <a:pPr marL="224325" indent="-224325"/>
            <a:endParaRPr lang="en-US"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F88204-FB28-4EBC-8501-A5D4E0EF7108}" type="slidenum">
              <a:rPr lang="en-US"/>
              <a:pPr/>
              <a:t>60</a:t>
            </a:fld>
            <a:endParaRPr lang="en-US" dirty="0"/>
          </a:p>
        </p:txBody>
      </p:sp>
      <p:sp>
        <p:nvSpPr>
          <p:cNvPr id="232450" name="Rectangle 2"/>
          <p:cNvSpPr>
            <a:spLocks noGrp="1" noRot="1" noChangeAspect="1" noChangeArrowheads="1" noTextEdit="1"/>
          </p:cNvSpPr>
          <p:nvPr>
            <p:ph type="sldImg"/>
          </p:nvPr>
        </p:nvSpPr>
        <p:spPr>
          <a:xfrm>
            <a:off x="1243013" y="563563"/>
            <a:ext cx="4381500" cy="3287712"/>
          </a:xfrm>
          <a:ln/>
        </p:spPr>
      </p:sp>
      <p:sp>
        <p:nvSpPr>
          <p:cNvPr id="232451" name="Rectangle 3"/>
          <p:cNvSpPr>
            <a:spLocks noGrp="1" noChangeArrowheads="1"/>
          </p:cNvSpPr>
          <p:nvPr>
            <p:ph type="body" idx="1"/>
          </p:nvPr>
        </p:nvSpPr>
        <p:spPr>
          <a:xfrm>
            <a:off x="858838" y="3997325"/>
            <a:ext cx="5160962" cy="4306888"/>
          </a:xfrm>
        </p:spPr>
        <p:txBody>
          <a:bodyPr lIns="89792" tIns="44895" rIns="89792" bIns="44895"/>
          <a:lstStyle/>
          <a:p>
            <a:r>
              <a:rPr lang="en-US" dirty="0"/>
              <a:t>If simple password authentication is configured on the R1 serial 0/0/1 interface but no authentication is configured on the R2 serial 0/0/1 interface, the routers will not be able to form an adjacency over that link. The outputs of the </a:t>
            </a:r>
            <a:r>
              <a:rPr lang="en-US" b="1" dirty="0"/>
              <a:t>debug ip ospf adj</a:t>
            </a:r>
            <a:r>
              <a:rPr lang="en-US" dirty="0"/>
              <a:t> command shown in the upper portion of the figure illustrates that the routers report a mismatch in authentication type; no OSPF packets will be sent between the neighbors. </a:t>
            </a:r>
          </a:p>
          <a:p>
            <a:pPr>
              <a:buNone/>
            </a:pPr>
            <a:endParaRPr lang="en-US" b="1" smtClean="0"/>
          </a:p>
          <a:p>
            <a:pPr>
              <a:buNone/>
            </a:pPr>
            <a:r>
              <a:rPr lang="en-US" b="1" smtClean="0"/>
              <a:t>NOTE</a:t>
            </a:r>
            <a:r>
              <a:rPr lang="en-US" b="1" dirty="0"/>
              <a:t>:</a:t>
            </a:r>
            <a:r>
              <a:rPr lang="en-US" dirty="0"/>
              <a:t> The different types of authentication have the following type </a:t>
            </a:r>
            <a:r>
              <a:rPr lang="en-US"/>
              <a:t>codes</a:t>
            </a:r>
            <a:r>
              <a:rPr lang="en-US" smtClean="0"/>
              <a:t>:</a:t>
            </a:r>
          </a:p>
          <a:p>
            <a:r>
              <a:rPr lang="en-US" smtClean="0"/>
              <a:t>null</a:t>
            </a:r>
            <a:r>
              <a:rPr lang="en-US" dirty="0"/>
              <a:t>: </a:t>
            </a:r>
            <a:r>
              <a:rPr lang="en-US"/>
              <a:t>type </a:t>
            </a:r>
            <a:r>
              <a:rPr lang="en-US" smtClean="0"/>
              <a:t>0</a:t>
            </a:r>
            <a:endParaRPr lang="en-US"/>
          </a:p>
          <a:p>
            <a:r>
              <a:rPr lang="en-US" smtClean="0"/>
              <a:t>simple </a:t>
            </a:r>
            <a:r>
              <a:rPr lang="en-US" dirty="0"/>
              <a:t>password: </a:t>
            </a:r>
            <a:r>
              <a:rPr lang="en-US"/>
              <a:t>type </a:t>
            </a:r>
            <a:r>
              <a:rPr lang="en-US" smtClean="0"/>
              <a:t>1</a:t>
            </a:r>
          </a:p>
          <a:p>
            <a:r>
              <a:rPr lang="en-US" smtClean="0"/>
              <a:t>MD5</a:t>
            </a:r>
            <a:r>
              <a:rPr lang="en-US" dirty="0"/>
              <a:t>: </a:t>
            </a:r>
            <a:r>
              <a:rPr lang="en-US"/>
              <a:t>type </a:t>
            </a:r>
            <a:r>
              <a:rPr lang="en-US" smtClean="0"/>
              <a:t>2</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F88204-FB28-4EBC-8501-A5D4E0EF7108}" type="slidenum">
              <a:rPr lang="en-US"/>
              <a:pPr/>
              <a:t>61</a:t>
            </a:fld>
            <a:endParaRPr lang="en-US" dirty="0"/>
          </a:p>
        </p:txBody>
      </p:sp>
      <p:sp>
        <p:nvSpPr>
          <p:cNvPr id="232450" name="Rectangle 2"/>
          <p:cNvSpPr>
            <a:spLocks noGrp="1" noRot="1" noChangeAspect="1" noChangeArrowheads="1" noTextEdit="1"/>
          </p:cNvSpPr>
          <p:nvPr>
            <p:ph type="sldImg"/>
          </p:nvPr>
        </p:nvSpPr>
        <p:spPr>
          <a:xfrm>
            <a:off x="1243013" y="563563"/>
            <a:ext cx="4381500" cy="3287712"/>
          </a:xfrm>
          <a:ln/>
        </p:spPr>
      </p:sp>
      <p:sp>
        <p:nvSpPr>
          <p:cNvPr id="232451" name="Rectangle 3"/>
          <p:cNvSpPr>
            <a:spLocks noGrp="1" noChangeArrowheads="1"/>
          </p:cNvSpPr>
          <p:nvPr>
            <p:ph type="body" idx="1"/>
          </p:nvPr>
        </p:nvSpPr>
        <p:spPr>
          <a:xfrm>
            <a:off x="858838" y="3997325"/>
            <a:ext cx="5160962" cy="4306888"/>
          </a:xfrm>
        </p:spPr>
        <p:txBody>
          <a:bodyPr lIns="89792" tIns="44895" rIns="89792" bIns="44895"/>
          <a:lstStyle/>
          <a:p>
            <a:r>
              <a:rPr lang="en-US" smtClean="0"/>
              <a:t>If </a:t>
            </a:r>
            <a:r>
              <a:rPr lang="en-US" dirty="0"/>
              <a:t>simple password authentication is configured on the R1 serial 0/0/1 interface and on the R2 serial 0/0/1 interface, but with different passwords, the routers will not be able to form an adjacency over that link. The outputs of the </a:t>
            </a:r>
            <a:r>
              <a:rPr lang="en-US" b="1" dirty="0"/>
              <a:t>debug ip ospf adj</a:t>
            </a:r>
            <a:r>
              <a:rPr lang="en-US" dirty="0"/>
              <a:t> command shown in the lower portion of the figure illustrates that the routers report a mismatch in authentication key; no OSPF packets will be sent between the neighbors.</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endParaRPr lang="en-US" dirty="0" smtClean="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62</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0605" indent="-110605" defTabSz="1001675" eaLnBrk="0" fontAlgn="base" hangingPunct="0">
              <a:lnSpc>
                <a:spcPct val="90000"/>
              </a:lnSpc>
              <a:spcBef>
                <a:spcPct val="50000"/>
              </a:spcBef>
              <a:spcAft>
                <a:spcPct val="0"/>
              </a:spcAft>
              <a:buSzPct val="100000"/>
              <a:buFontTx/>
              <a:buChar char="•"/>
              <a:defRPr/>
            </a:pPr>
            <a:r>
              <a:rPr lang="en-US" dirty="0">
                <a:latin typeface="Arial" charset="0"/>
              </a:rPr>
              <a:t>Notice that the connecting interfaces on both R1 and R2 are configured for the same type of authentication with the same authentication key. Simple password authentication is configured on interface serial 0/0/1 on both routers, with the </a:t>
            </a:r>
            <a:r>
              <a:rPr lang="en-US" b="1" dirty="0">
                <a:latin typeface="Arial" charset="0"/>
              </a:rPr>
              <a:t>ip ospf authentication</a:t>
            </a:r>
            <a:r>
              <a:rPr lang="en-US" dirty="0">
                <a:latin typeface="Arial" charset="0"/>
              </a:rPr>
              <a:t> command. The interfaces are configured with an authentication key of </a:t>
            </a:r>
            <a:r>
              <a:rPr lang="en-US" i="1" dirty="0">
                <a:latin typeface="Arial" charset="0"/>
              </a:rPr>
              <a:t>PLAINPAS</a:t>
            </a:r>
            <a:r>
              <a:rPr lang="en-US" dirty="0">
                <a:latin typeface="Arial" charset="0"/>
              </a:rPr>
              <a:t>. </a:t>
            </a:r>
          </a:p>
          <a:p>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63</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F2212B61-07C8-40E2-9B66-82DEDDD06454}" type="slidenum">
              <a:rPr lang="en-US"/>
              <a:pPr/>
              <a:t>64</a:t>
            </a:fld>
            <a:endParaRPr lang="en-US" dirty="0"/>
          </a:p>
        </p:txBody>
      </p:sp>
      <p:sp>
        <p:nvSpPr>
          <p:cNvPr id="991234" name="Rectangle 2"/>
          <p:cNvSpPr>
            <a:spLocks noGrp="1" noRot="1" noChangeAspect="1" noChangeArrowheads="1" noTextEdit="1"/>
          </p:cNvSpPr>
          <p:nvPr>
            <p:ph type="sldImg"/>
          </p:nvPr>
        </p:nvSpPr>
        <p:spPr>
          <a:xfrm>
            <a:off x="846138" y="239713"/>
            <a:ext cx="5233987" cy="3925887"/>
          </a:xfrm>
          <a:ln/>
        </p:spPr>
      </p:sp>
      <p:sp>
        <p:nvSpPr>
          <p:cNvPr id="991235" name="Rectangle 3"/>
          <p:cNvSpPr>
            <a:spLocks noGrp="1" noChangeArrowheads="1"/>
          </p:cNvSpPr>
          <p:nvPr>
            <p:ph type="body" idx="1"/>
          </p:nvPr>
        </p:nvSpPr>
        <p:spPr>
          <a:xfrm>
            <a:off x="396013" y="4306550"/>
            <a:ext cx="5988326" cy="4181631"/>
          </a:xfrm>
        </p:spPr>
        <p:txBody>
          <a:bodyPr/>
          <a:lstStyle/>
          <a:p>
            <a:r>
              <a:rPr lang="en-US" dirty="0">
                <a:latin typeface="Arial" charset="0"/>
              </a:rPr>
              <a:t>Notice that the </a:t>
            </a:r>
            <a:r>
              <a:rPr lang="en-US" b="1" dirty="0">
                <a:latin typeface="Arial" charset="0"/>
              </a:rPr>
              <a:t>show ip ospf interface </a:t>
            </a:r>
            <a:r>
              <a:rPr lang="en-US" dirty="0">
                <a:latin typeface="Arial" charset="0"/>
              </a:rPr>
              <a:t>output shows that router R1 has on adjacent neighbor and that message digest authentication is enabled. The </a:t>
            </a:r>
            <a:r>
              <a:rPr lang="en-US" b="1" dirty="0">
                <a:latin typeface="Arial" charset="0"/>
              </a:rPr>
              <a:t>show ip ospf neighbor</a:t>
            </a:r>
            <a:r>
              <a:rPr lang="en-US" dirty="0">
                <a:latin typeface="Arial" charset="0"/>
              </a:rPr>
              <a:t> command output shows that that the neighbor state is FULL, indicating that the two routers have successfully formed an OSPF adjacency. </a:t>
            </a:r>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E1E8F6-78B3-4696-8AD7-D02207C674B9}" type="slidenum">
              <a:rPr lang="en-US"/>
              <a:pPr/>
              <a:t>65</a:t>
            </a:fld>
            <a:endParaRPr lang="en-US" dirty="0"/>
          </a:p>
        </p:txBody>
      </p:sp>
      <p:sp>
        <p:nvSpPr>
          <p:cNvPr id="234498" name="Rectangle 2"/>
          <p:cNvSpPr>
            <a:spLocks noGrp="1" noRot="1" noChangeAspect="1" noChangeArrowheads="1" noTextEdit="1"/>
          </p:cNvSpPr>
          <p:nvPr>
            <p:ph type="sldImg"/>
          </p:nvPr>
        </p:nvSpPr>
        <p:spPr>
          <a:xfrm>
            <a:off x="841375" y="241300"/>
            <a:ext cx="5233988" cy="3925888"/>
          </a:xfrm>
          <a:ln/>
        </p:spPr>
      </p:sp>
      <p:sp>
        <p:nvSpPr>
          <p:cNvPr id="234499" name="Rectangle 3"/>
          <p:cNvSpPr>
            <a:spLocks noGrp="1" noChangeArrowheads="1"/>
          </p:cNvSpPr>
          <p:nvPr>
            <p:ph type="body" idx="1"/>
          </p:nvPr>
        </p:nvSpPr>
        <p:spPr>
          <a:xfrm>
            <a:off x="395289" y="4306888"/>
            <a:ext cx="5989637" cy="4181475"/>
          </a:xfrm>
        </p:spPr>
        <p:txBody>
          <a:bodyPr/>
          <a:lstStyle/>
          <a:p>
            <a:pPr>
              <a:lnSpc>
                <a:spcPct val="104000"/>
              </a:lnSpc>
              <a:spcBef>
                <a:spcPts val="600"/>
              </a:spcBef>
              <a:spcAft>
                <a:spcPts val="600"/>
              </a:spcAft>
            </a:pPr>
            <a:r>
              <a:rPr lang="en-US" dirty="0"/>
              <a:t>The output of the </a:t>
            </a:r>
            <a:r>
              <a:rPr lang="en-US" b="1" dirty="0"/>
              <a:t>debug ip ospf adj</a:t>
            </a:r>
            <a:r>
              <a:rPr lang="en-US" dirty="0"/>
              <a:t> command illustrates a successful MD5 authentication on R1 after the serial 0/0/1 interface, on which authentication has been configured, comes up.</a:t>
            </a:r>
          </a:p>
          <a:p>
            <a:pPr>
              <a:lnSpc>
                <a:spcPct val="104000"/>
              </a:lnSpc>
              <a:spcBef>
                <a:spcPts val="600"/>
              </a:spcBef>
              <a:spcAft>
                <a:spcPts val="600"/>
              </a:spcAft>
            </a:pPr>
            <a:r>
              <a:rPr lang="en-US" smtClean="0"/>
              <a:t>The </a:t>
            </a:r>
            <a:r>
              <a:rPr lang="en-US" dirty="0"/>
              <a:t>output of the </a:t>
            </a:r>
            <a:r>
              <a:rPr lang="en-US" b="1" dirty="0"/>
              <a:t>show ip ospf neighbor</a:t>
            </a:r>
            <a:r>
              <a:rPr lang="en-US" dirty="0"/>
              <a:t> command shown in the figure illustrates that R1 has successfully formed an adjacency with the R2.</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1E29B2-3B11-4DCB-B793-7A8F6D482C82}" type="slidenum">
              <a:rPr lang="en-US"/>
              <a:pPr/>
              <a:t>66</a:t>
            </a:fld>
            <a:endParaRPr lang="en-US" dirty="0"/>
          </a:p>
        </p:txBody>
      </p:sp>
      <p:sp>
        <p:nvSpPr>
          <p:cNvPr id="236546" name="Rectangle 2"/>
          <p:cNvSpPr>
            <a:spLocks noGrp="1" noRot="1" noChangeAspect="1" noChangeArrowheads="1" noTextEdit="1"/>
          </p:cNvSpPr>
          <p:nvPr>
            <p:ph type="sldImg"/>
          </p:nvPr>
        </p:nvSpPr>
        <p:spPr>
          <a:xfrm>
            <a:off x="841375" y="241300"/>
            <a:ext cx="5233988" cy="3925888"/>
          </a:xfrm>
          <a:ln/>
        </p:spPr>
      </p:sp>
      <p:sp>
        <p:nvSpPr>
          <p:cNvPr id="236547" name="Rectangle 3"/>
          <p:cNvSpPr>
            <a:spLocks noGrp="1" noChangeArrowheads="1"/>
          </p:cNvSpPr>
          <p:nvPr>
            <p:ph type="body" idx="1"/>
          </p:nvPr>
        </p:nvSpPr>
        <p:spPr>
          <a:xfrm>
            <a:off x="395289" y="4306888"/>
            <a:ext cx="5989637" cy="4181475"/>
          </a:xfrm>
        </p:spPr>
        <p:txBody>
          <a:bodyPr/>
          <a:lstStyle/>
          <a:p>
            <a:r>
              <a:rPr lang="en-US" dirty="0"/>
              <a:t>If MD5 authentication is configured on the R1 serial 0/0/1 interface and on the R2 serial 0/0/1 interface, but R1 has key 1 and R2 has key 2, the routers will not be able to form an adjacency over that link, even though both have the same passwords configured. The outputs of the </a:t>
            </a:r>
            <a:r>
              <a:rPr lang="en-US" b="1" dirty="0"/>
              <a:t>debug ip ospf adj</a:t>
            </a:r>
            <a:r>
              <a:rPr lang="en-US" dirty="0"/>
              <a:t> command shown in the figure illustrate that the routers report a mismatch in authentication key. No OSPF packets will be sent between the neighbors.</a:t>
            </a:r>
          </a:p>
          <a:p>
            <a:r>
              <a:rPr lang="en-US" b="1" smtClean="0"/>
              <a:t>NOTE</a:t>
            </a:r>
            <a:r>
              <a:rPr lang="en-US" dirty="0"/>
              <a:t>: When configuring any authentication, watch for the “space” at the end of the authentication key. It is a common mistake to hit the space bar after a word when setting passwords/authentication keys. Checking for potential typos can save a great deal of troubleshooting time.</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67</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68</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69</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70</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71</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72</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73</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5" name="Footer Placeholder 4"/>
          <p:cNvSpPr>
            <a:spLocks noGrp="1"/>
          </p:cNvSpPr>
          <p:nvPr>
            <p:ph type="ftr" sz="quarter" idx="11"/>
          </p:nvPr>
        </p:nvSpPr>
        <p:spPr>
          <a:xfrm>
            <a:off x="264458" y="6275668"/>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5" name="Footer Placeholder 4"/>
          <p:cNvSpPr>
            <a:spLocks noGrp="1"/>
          </p:cNvSpPr>
          <p:nvPr>
            <p:ph type="ftr" sz="quarter" idx="11"/>
          </p:nvPr>
        </p:nvSpPr>
        <p:spPr>
          <a:xfrm>
            <a:off x="264458" y="6275668"/>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5" name="Footer Placeholder 4"/>
          <p:cNvSpPr>
            <a:spLocks noGrp="1"/>
          </p:cNvSpPr>
          <p:nvPr>
            <p:ph type="ftr" sz="quarter" idx="11"/>
          </p:nvPr>
        </p:nvSpPr>
        <p:spPr>
          <a:xfrm>
            <a:off x="264458" y="6275668"/>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5" name="Footer Placeholder 4"/>
          <p:cNvSpPr>
            <a:spLocks noGrp="1"/>
          </p:cNvSpPr>
          <p:nvPr>
            <p:ph type="ftr" sz="quarter" idx="11"/>
          </p:nvPr>
        </p:nvSpPr>
        <p:spPr>
          <a:xfrm>
            <a:off x="264458" y="6275668"/>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6" name="Footer Placeholder 5"/>
          <p:cNvSpPr>
            <a:spLocks noGrp="1"/>
          </p:cNvSpPr>
          <p:nvPr>
            <p:ph type="ftr" sz="quarter" idx="11"/>
          </p:nvPr>
        </p:nvSpPr>
        <p:spPr>
          <a:xfrm>
            <a:off x="264458" y="6275668"/>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8" name="Footer Placeholder 7"/>
          <p:cNvSpPr>
            <a:spLocks noGrp="1"/>
          </p:cNvSpPr>
          <p:nvPr>
            <p:ph type="ftr" sz="quarter" idx="11"/>
          </p:nvPr>
        </p:nvSpPr>
        <p:spPr>
          <a:xfrm>
            <a:off x="264458" y="6275668"/>
            <a:ext cx="4840941"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4" name="Footer Placeholder 3"/>
          <p:cNvSpPr>
            <a:spLocks noGrp="1"/>
          </p:cNvSpPr>
          <p:nvPr>
            <p:ph type="ftr" sz="quarter" idx="11"/>
          </p:nvPr>
        </p:nvSpPr>
        <p:spPr>
          <a:xfrm>
            <a:off x="264458" y="6275668"/>
            <a:ext cx="4840941"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3" name="Footer Placeholder 2"/>
          <p:cNvSpPr>
            <a:spLocks noGrp="1"/>
          </p:cNvSpPr>
          <p:nvPr>
            <p:ph type="ftr" sz="quarter" idx="11"/>
          </p:nvPr>
        </p:nvSpPr>
        <p:spPr>
          <a:xfrm>
            <a:off x="264458" y="6275668"/>
            <a:ext cx="4840941"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6" name="Footer Placeholder 5"/>
          <p:cNvSpPr>
            <a:spLocks noGrp="1"/>
          </p:cNvSpPr>
          <p:nvPr>
            <p:ph type="ftr" sz="quarter" idx="11"/>
          </p:nvPr>
        </p:nvSpPr>
        <p:spPr>
          <a:xfrm>
            <a:off x="264458" y="6275668"/>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6" name="Footer Placeholder 5"/>
          <p:cNvSpPr>
            <a:spLocks noGrp="1"/>
          </p:cNvSpPr>
          <p:nvPr>
            <p:ph type="ftr" sz="quarter" idx="11"/>
          </p:nvPr>
        </p:nvSpPr>
        <p:spPr>
          <a:xfrm>
            <a:off x="264458" y="6275668"/>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5" name="Footer Placeholder 4"/>
          <p:cNvSpPr>
            <a:spLocks noGrp="1"/>
          </p:cNvSpPr>
          <p:nvPr>
            <p:ph type="ftr" sz="quarter" idx="11"/>
          </p:nvPr>
        </p:nvSpPr>
        <p:spPr>
          <a:xfrm>
            <a:off x="264458" y="6275668"/>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07/01/2013</a:t>
            </a:fld>
            <a:endParaRPr lang="en-US"/>
          </a:p>
        </p:txBody>
      </p:sp>
      <p:sp>
        <p:nvSpPr>
          <p:cNvPr id="5" name="Footer Placeholder 4"/>
          <p:cNvSpPr>
            <a:spLocks noGrp="1"/>
          </p:cNvSpPr>
          <p:nvPr>
            <p:ph type="ftr" sz="quarter" idx="11"/>
          </p:nvPr>
        </p:nvSpPr>
        <p:spPr>
          <a:xfrm>
            <a:off x="264458" y="6275668"/>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 Rows Graphic Bottom">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79"/>
            <a:ext cx="8521700" cy="740664"/>
          </a:xfrm>
          <a:prstGeom prst="rect">
            <a:avLst/>
          </a:prstGeom>
        </p:spPr>
        <p:txBody>
          <a:bodyPr>
            <a:normAutofit/>
          </a:bodyPr>
          <a:lstStyle>
            <a:lvl1pPr>
              <a:defRPr baseline="0"/>
            </a:lvl1pPr>
          </a:lstStyle>
          <a:p>
            <a:r>
              <a:rPr lang="en-US" smtClean="0"/>
              <a:t>2 Rows Graphic Bottom</a:t>
            </a:r>
            <a:endParaRPr lang="en-US"/>
          </a:p>
        </p:txBody>
      </p:sp>
      <p:sp>
        <p:nvSpPr>
          <p:cNvPr id="4" name="Content Placeholder 2"/>
          <p:cNvSpPr>
            <a:spLocks noGrp="1"/>
          </p:cNvSpPr>
          <p:nvPr>
            <p:ph idx="10"/>
          </p:nvPr>
        </p:nvSpPr>
        <p:spPr>
          <a:xfrm>
            <a:off x="279400" y="1174380"/>
            <a:ext cx="8520354" cy="2160492"/>
          </a:xfrm>
        </p:spPr>
        <p:txBody>
          <a:bodyPr>
            <a:normAutofit/>
          </a:bodyPr>
          <a:lstStyle>
            <a:lvl1pPr>
              <a:defRPr sz="2400"/>
            </a:lvl1pPr>
            <a:lvl2pPr marL="461963" indent="-236538">
              <a:buFont typeface="Arial" pitchFamily="34" charset="0"/>
              <a:buChar char="•"/>
              <a:defRPr sz="2000"/>
            </a:lvl2pPr>
            <a:lvl3pPr marL="688975" indent="-227013">
              <a:buFont typeface="Arial" pitchFamily="34" charset="0"/>
              <a:buChar char="•"/>
              <a:defRPr sz="1800"/>
            </a:lvl3pPr>
            <a:lvl4pPr marL="565150" indent="176213">
              <a:buFont typeface="Arial" pitchFamily="34" charset="0"/>
              <a:buChar char="•"/>
              <a:defRPr/>
            </a:lvl4pPr>
            <a:lvl5pPr marL="744538" indent="169863">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p:txBody>
      </p:sp>
      <p:sp>
        <p:nvSpPr>
          <p:cNvPr id="6" name="Content Placeholder 5"/>
          <p:cNvSpPr>
            <a:spLocks noGrp="1"/>
          </p:cNvSpPr>
          <p:nvPr>
            <p:ph sz="quarter" idx="11"/>
          </p:nvPr>
        </p:nvSpPr>
        <p:spPr>
          <a:xfrm>
            <a:off x="279400" y="3443288"/>
            <a:ext cx="8520113" cy="3097212"/>
          </a:xfrm>
        </p:spPr>
        <p:txBody>
          <a:bodyPr>
            <a:normAutofit/>
          </a:bodyPr>
          <a:lstStyle>
            <a:lvl1pPr>
              <a:buNone/>
              <a:defRPr/>
            </a:lvl1pPr>
            <a:lvl2pPr>
              <a:buNone/>
              <a:defRPr/>
            </a:lvl2pPr>
            <a:lvl3pPr>
              <a:buNone/>
              <a:defRPr/>
            </a:lvl3pPr>
          </a:lstStyle>
          <a:p>
            <a:pPr lvl="0"/>
            <a:r>
              <a:rPr lang="en-US" smtClean="0"/>
              <a:t>Click to edit Master text styles</a:t>
            </a:r>
          </a:p>
        </p:txBody>
      </p:sp>
    </p:spTree>
    <p:extLst>
      <p:ext uri="{BB962C8B-B14F-4D97-AF65-F5344CB8AC3E}">
        <p14:creationId xmlns:p14="http://schemas.microsoft.com/office/powerpoint/2010/main" val="22241197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ommand Example">
    <p:spTree>
      <p:nvGrpSpPr>
        <p:cNvPr id="1" name=""/>
        <p:cNvGrpSpPr/>
        <p:nvPr/>
      </p:nvGrpSpPr>
      <p:grpSpPr>
        <a:xfrm>
          <a:off x="0" y="0"/>
          <a:ext cx="0" cy="0"/>
          <a:chOff x="0" y="0"/>
          <a:chExt cx="0" cy="0"/>
        </a:xfrm>
      </p:grpSpPr>
      <p:sp>
        <p:nvSpPr>
          <p:cNvPr id="2" name="Title 1"/>
          <p:cNvSpPr>
            <a:spLocks noGrp="1"/>
          </p:cNvSpPr>
          <p:nvPr>
            <p:ph type="title"/>
          </p:nvPr>
        </p:nvSpPr>
        <p:spPr>
          <a:xfrm>
            <a:off x="268941" y="365379"/>
            <a:ext cx="8532159" cy="620712"/>
          </a:xfrm>
          <a:prstGeom prst="rect">
            <a:avLst/>
          </a:prstGeom>
        </p:spPr>
        <p:txBody>
          <a:bodyPr/>
          <a:lstStyle/>
          <a:p>
            <a:r>
              <a:rPr lang="en-US" smtClean="0"/>
              <a:t>Click to edit Master title style</a:t>
            </a:r>
            <a:endParaRPr lang="en-US"/>
          </a:p>
        </p:txBody>
      </p:sp>
      <p:sp>
        <p:nvSpPr>
          <p:cNvPr id="7" name="Content Placeholder 2"/>
          <p:cNvSpPr>
            <a:spLocks noGrp="1"/>
          </p:cNvSpPr>
          <p:nvPr>
            <p:ph idx="1"/>
          </p:nvPr>
        </p:nvSpPr>
        <p:spPr>
          <a:xfrm>
            <a:off x="279400" y="1139566"/>
            <a:ext cx="8316913" cy="491994"/>
          </a:xfrm>
        </p:spPr>
        <p:txBody>
          <a:bodyPr/>
          <a:lstStyle/>
          <a:p>
            <a:pPr lvl="0"/>
            <a:r>
              <a:rPr lang="en-US" smtClean="0"/>
              <a:t>Click to edit Master text styles</a:t>
            </a:r>
          </a:p>
        </p:txBody>
      </p:sp>
      <p:sp>
        <p:nvSpPr>
          <p:cNvPr id="10" name="Text Placeholder 9"/>
          <p:cNvSpPr>
            <a:spLocks noGrp="1"/>
          </p:cNvSpPr>
          <p:nvPr>
            <p:ph type="body" sz="quarter" idx="10" hasCustomPrompt="1"/>
          </p:nvPr>
        </p:nvSpPr>
        <p:spPr>
          <a:xfrm>
            <a:off x="613533" y="1677605"/>
            <a:ext cx="7745412" cy="377078"/>
          </a:xfrm>
        </p:spPr>
        <p:txBody>
          <a:bodyPr/>
          <a:lstStyle>
            <a:lvl1pPr>
              <a:buNone/>
              <a:defRPr sz="1600" b="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Router(config)#</a:t>
            </a:r>
          </a:p>
        </p:txBody>
      </p:sp>
      <p:sp>
        <p:nvSpPr>
          <p:cNvPr id="11" name="Text Placeholder 9"/>
          <p:cNvSpPr>
            <a:spLocks noGrp="1"/>
          </p:cNvSpPr>
          <p:nvPr>
            <p:ph type="body" sz="quarter" idx="11" hasCustomPrompt="1"/>
          </p:nvPr>
        </p:nvSpPr>
        <p:spPr>
          <a:xfrm>
            <a:off x="615326" y="2137492"/>
            <a:ext cx="7745412" cy="377078"/>
          </a:xfrm>
          <a:ln w="28575">
            <a:solidFill>
              <a:schemeClr val="tx1"/>
            </a:solidFill>
          </a:ln>
        </p:spPr>
        <p:txBody>
          <a:bodyPr/>
          <a:lstStyle>
            <a:lvl1pPr>
              <a:buNone/>
              <a:defRPr sz="1600" b="1" i="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Command parameters</a:t>
            </a:r>
          </a:p>
        </p:txBody>
      </p:sp>
    </p:spTree>
    <p:extLst>
      <p:ext uri="{BB962C8B-B14F-4D97-AF65-F5344CB8AC3E}">
        <p14:creationId xmlns:p14="http://schemas.microsoft.com/office/powerpoint/2010/main" val="30946903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Command Examp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8941" y="365379"/>
            <a:ext cx="8522208" cy="740664"/>
          </a:xfrm>
          <a:prstGeom prst="rect">
            <a:avLst/>
          </a:prstGeom>
        </p:spPr>
        <p:txBody>
          <a:bodyPr>
            <a:normAutofit/>
          </a:bodyPr>
          <a:lstStyle>
            <a:lvl1pPr>
              <a:defRPr/>
            </a:lvl1pPr>
          </a:lstStyle>
          <a:p>
            <a:r>
              <a:rPr lang="en-US" smtClean="0"/>
              <a:t>Command Example</a:t>
            </a:r>
            <a:endParaRPr lang="en-US"/>
          </a:p>
        </p:txBody>
      </p:sp>
      <p:sp>
        <p:nvSpPr>
          <p:cNvPr id="7" name="Content Placeholder 2"/>
          <p:cNvSpPr>
            <a:spLocks noGrp="1"/>
          </p:cNvSpPr>
          <p:nvPr>
            <p:ph idx="1"/>
          </p:nvPr>
        </p:nvSpPr>
        <p:spPr>
          <a:xfrm>
            <a:off x="279400" y="1193356"/>
            <a:ext cx="8316913" cy="491994"/>
          </a:xfrm>
        </p:spPr>
        <p:txBody>
          <a:bodyPr/>
          <a:lstStyle/>
          <a:p>
            <a:pPr lvl="0"/>
            <a:r>
              <a:rPr lang="en-US" smtClean="0"/>
              <a:t>Click to edit Master text styles</a:t>
            </a:r>
          </a:p>
        </p:txBody>
      </p:sp>
      <p:sp>
        <p:nvSpPr>
          <p:cNvPr id="10" name="Text Placeholder 9"/>
          <p:cNvSpPr>
            <a:spLocks noGrp="1"/>
          </p:cNvSpPr>
          <p:nvPr>
            <p:ph type="body" sz="quarter" idx="10" hasCustomPrompt="1"/>
          </p:nvPr>
        </p:nvSpPr>
        <p:spPr>
          <a:xfrm>
            <a:off x="613533" y="1731395"/>
            <a:ext cx="7745412" cy="377078"/>
          </a:xfrm>
        </p:spPr>
        <p:txBody>
          <a:bodyPr/>
          <a:lstStyle>
            <a:lvl1pPr>
              <a:buNone/>
              <a:defRPr sz="1600" b="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Router(config)#</a:t>
            </a:r>
          </a:p>
        </p:txBody>
      </p:sp>
      <p:sp>
        <p:nvSpPr>
          <p:cNvPr id="11" name="Text Placeholder 9"/>
          <p:cNvSpPr>
            <a:spLocks noGrp="1"/>
          </p:cNvSpPr>
          <p:nvPr>
            <p:ph type="body" sz="quarter" idx="11" hasCustomPrompt="1"/>
          </p:nvPr>
        </p:nvSpPr>
        <p:spPr>
          <a:xfrm>
            <a:off x="615326" y="2191282"/>
            <a:ext cx="7745412" cy="377078"/>
          </a:xfrm>
          <a:ln w="28575">
            <a:solidFill>
              <a:schemeClr val="tx1"/>
            </a:solidFill>
          </a:ln>
        </p:spPr>
        <p:txBody>
          <a:bodyPr/>
          <a:lstStyle>
            <a:lvl1pPr>
              <a:buNone/>
              <a:defRPr sz="1600" b="1" i="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Command parameters</a:t>
            </a:r>
          </a:p>
        </p:txBody>
      </p:sp>
      <p:sp>
        <p:nvSpPr>
          <p:cNvPr id="6" name="Content Placeholder 2"/>
          <p:cNvSpPr>
            <a:spLocks noGrp="1"/>
          </p:cNvSpPr>
          <p:nvPr>
            <p:ph idx="12"/>
          </p:nvPr>
        </p:nvSpPr>
        <p:spPr>
          <a:xfrm>
            <a:off x="279400" y="2852057"/>
            <a:ext cx="8316913" cy="3320143"/>
          </a:xfrm>
        </p:spPr>
        <p:txBody>
          <a:bodyPr/>
          <a:lstStyle/>
          <a:p>
            <a:pPr lvl="0"/>
            <a:r>
              <a:rPr lang="en-US" smtClean="0"/>
              <a:t>Click to edit Master text styles</a:t>
            </a:r>
          </a:p>
        </p:txBody>
      </p:sp>
    </p:spTree>
    <p:extLst>
      <p:ext uri="{BB962C8B-B14F-4D97-AF65-F5344CB8AC3E}">
        <p14:creationId xmlns:p14="http://schemas.microsoft.com/office/powerpoint/2010/main" val="1686724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Config Example 2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8941" y="365379"/>
            <a:ext cx="8532159" cy="740664"/>
          </a:xfrm>
          <a:prstGeom prst="rect">
            <a:avLst/>
          </a:prstGeom>
        </p:spPr>
        <p:txBody>
          <a:bodyPr>
            <a:normAutofit/>
          </a:bodyPr>
          <a:lstStyle>
            <a:lvl1pPr>
              <a:defRPr/>
            </a:lvl1pPr>
          </a:lstStyle>
          <a:p>
            <a:r>
              <a:rPr lang="en-US" smtClean="0"/>
              <a:t>Config Example 2 column</a:t>
            </a:r>
            <a:endParaRPr lang="en-US"/>
          </a:p>
        </p:txBody>
      </p:sp>
      <p:sp>
        <p:nvSpPr>
          <p:cNvPr id="8" name="Content Placeholder 3"/>
          <p:cNvSpPr>
            <a:spLocks noGrp="1"/>
          </p:cNvSpPr>
          <p:nvPr>
            <p:ph sz="half" idx="10"/>
          </p:nvPr>
        </p:nvSpPr>
        <p:spPr>
          <a:xfrm>
            <a:off x="279399" y="1186191"/>
            <a:ext cx="4152751" cy="3957760"/>
          </a:xfrm>
        </p:spPr>
        <p:txBody>
          <a:bodyPr>
            <a:normAutofit/>
          </a:bodyPr>
          <a:lstStyle>
            <a:lvl1pPr>
              <a:defRPr sz="2400" baseline="0"/>
            </a:lvl1pPr>
            <a:lvl2pPr>
              <a:defRPr sz="2000" baseline="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p:txBody>
      </p:sp>
      <p:sp>
        <p:nvSpPr>
          <p:cNvPr id="10" name="Content Placeholder 3"/>
          <p:cNvSpPr>
            <a:spLocks noGrp="1"/>
          </p:cNvSpPr>
          <p:nvPr>
            <p:ph sz="half" idx="11"/>
          </p:nvPr>
        </p:nvSpPr>
        <p:spPr>
          <a:xfrm>
            <a:off x="4659554" y="1186191"/>
            <a:ext cx="4152751" cy="3957760"/>
          </a:xfrm>
        </p:spPr>
        <p:txBody>
          <a:bodyPr>
            <a:normAutofit/>
          </a:bodyPr>
          <a:lstStyle>
            <a:lvl1pPr>
              <a:defRPr sz="2400" baseline="0"/>
            </a:lvl1pPr>
            <a:lvl2pPr>
              <a:defRPr sz="2000" baseline="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p:txBody>
      </p:sp>
      <p:sp>
        <p:nvSpPr>
          <p:cNvPr id="11" name="Content Placeholder 3"/>
          <p:cNvSpPr>
            <a:spLocks noGrp="1"/>
          </p:cNvSpPr>
          <p:nvPr>
            <p:ph sz="half" idx="12" hasCustomPrompt="1"/>
          </p:nvPr>
        </p:nvSpPr>
        <p:spPr>
          <a:xfrm>
            <a:off x="279400" y="5254375"/>
            <a:ext cx="8552628" cy="1178698"/>
          </a:xfrm>
          <a:ln w="19050">
            <a:solidFill>
              <a:schemeClr val="tx1"/>
            </a:solidFill>
          </a:ln>
        </p:spPr>
        <p:txBody>
          <a:bodyPr>
            <a:noAutofit/>
          </a:bodyPr>
          <a:lstStyle>
            <a:lvl1pPr marL="0" indent="0" algn="l" defTabSz="814388">
              <a:lnSpc>
                <a:spcPct val="100000"/>
              </a:lnSpc>
              <a:spcBef>
                <a:spcPts val="0"/>
              </a:spcBef>
              <a:spcAft>
                <a:spcPts val="0"/>
              </a:spcAft>
              <a:buNone/>
              <a:defRPr sz="1600" baseline="0">
                <a:latin typeface="Courier New" pitchFamily="49" charset="0"/>
                <a:cs typeface="Courier New" pitchFamily="49" charset="0"/>
              </a:defRPr>
            </a:lvl1pPr>
            <a:lvl2pPr>
              <a:buNone/>
              <a:defRPr sz="2000" baseline="0">
                <a:latin typeface="Courier New" pitchFamily="49" charset="0"/>
                <a:cs typeface="Courier New" pitchFamily="49" charset="0"/>
              </a:defRPr>
            </a:lvl2pPr>
            <a:lvl3pPr>
              <a:buNone/>
              <a:defRPr sz="1800">
                <a:latin typeface="Courier New" pitchFamily="49" charset="0"/>
                <a:cs typeface="Courier New" pitchFamily="49" charset="0"/>
              </a:defRPr>
            </a:lvl3pPr>
            <a:lvl4pPr>
              <a:defRPr sz="1800"/>
            </a:lvl4pPr>
            <a:lvl5pPr>
              <a:defRPr sz="1800"/>
            </a:lvl5pPr>
            <a:lvl6pPr>
              <a:defRPr sz="1800"/>
            </a:lvl6pPr>
            <a:lvl7pPr>
              <a:defRPr sz="1800"/>
            </a:lvl7pPr>
            <a:lvl8pPr>
              <a:defRPr sz="1800"/>
            </a:lvl8pPr>
            <a:lvl9pPr>
              <a:defRPr sz="1800"/>
            </a:lvl9pPr>
          </a:lstStyle>
          <a:p>
            <a:pPr algn="l" defTabSz="814388">
              <a:defRPr/>
            </a:pPr>
            <a:r>
              <a:rPr lang="en-US" sz="1800" b="0" smtClean="0">
                <a:latin typeface="Courier New" pitchFamily="49" charset="0"/>
              </a:rPr>
              <a:t>RTB(config-if)# </a:t>
            </a:r>
            <a:r>
              <a:rPr lang="en-US" sz="1800" b="1" smtClean="0">
                <a:latin typeface="Courier New" pitchFamily="49" charset="0"/>
              </a:rPr>
              <a:t>ip ospf network non-broadcast</a:t>
            </a:r>
          </a:p>
          <a:p>
            <a:pPr algn="l" defTabSz="814388">
              <a:defRPr/>
            </a:pPr>
            <a:r>
              <a:rPr lang="en-US" sz="1800" b="0" smtClean="0">
                <a:latin typeface="Courier New" pitchFamily="49" charset="0"/>
              </a:rPr>
              <a:t>RTB(config-router)# </a:t>
            </a:r>
            <a:r>
              <a:rPr lang="en-US" sz="1800" b="1" smtClean="0">
                <a:latin typeface="Courier New" pitchFamily="49" charset="0"/>
              </a:rPr>
              <a:t>network 3.1.1.0 0.0.0.255 area 0</a:t>
            </a:r>
          </a:p>
          <a:p>
            <a:pPr algn="l" defTabSz="814388">
              <a:defRPr/>
            </a:pPr>
            <a:r>
              <a:rPr lang="en-US" sz="1800" b="0" smtClean="0">
                <a:latin typeface="Courier New" pitchFamily="49" charset="0"/>
              </a:rPr>
              <a:t>RTB(config-router)# </a:t>
            </a:r>
            <a:r>
              <a:rPr lang="en-US" sz="1800" b="1" smtClean="0">
                <a:latin typeface="Courier New" pitchFamily="49" charset="0"/>
              </a:rPr>
              <a:t>neighbor 3.1.1.1</a:t>
            </a:r>
          </a:p>
          <a:p>
            <a:pPr algn="l" defTabSz="814388">
              <a:defRPr/>
            </a:pPr>
            <a:r>
              <a:rPr lang="en-US" sz="1800" b="0" smtClean="0">
                <a:latin typeface="Courier New" pitchFamily="49" charset="0"/>
              </a:rPr>
              <a:t>RTB(config-router)# </a:t>
            </a:r>
            <a:r>
              <a:rPr lang="en-US" sz="1800" b="1" smtClean="0">
                <a:latin typeface="Courier New" pitchFamily="49" charset="0"/>
              </a:rPr>
              <a:t>neighbor 3.1.1.3 </a:t>
            </a:r>
            <a:endParaRPr lang="en-US" sz="1800" b="1">
              <a:latin typeface="Courier New" pitchFamily="49" charset="0"/>
            </a:endParaRPr>
          </a:p>
        </p:txBody>
      </p:sp>
    </p:spTree>
    <p:extLst>
      <p:ext uri="{BB962C8B-B14F-4D97-AF65-F5344CB8AC3E}">
        <p14:creationId xmlns:p14="http://schemas.microsoft.com/office/powerpoint/2010/main" val="24517161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abl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80"/>
            <a:ext cx="8521700" cy="740664"/>
          </a:xfrm>
          <a:prstGeom prst="rect">
            <a:avLst/>
          </a:prstGeom>
        </p:spPr>
        <p:txBody>
          <a:bodyPr>
            <a:normAutofit/>
          </a:bodyPr>
          <a:lstStyle>
            <a:lvl1pPr>
              <a:defRPr/>
            </a:lvl1pPr>
          </a:lstStyle>
          <a:p>
            <a:r>
              <a:rPr lang="en-US" smtClean="0"/>
              <a:t>Table</a:t>
            </a:r>
            <a:endParaRPr lang="en-US"/>
          </a:p>
        </p:txBody>
      </p:sp>
      <p:sp>
        <p:nvSpPr>
          <p:cNvPr id="3" name="Table Placeholder 2"/>
          <p:cNvSpPr>
            <a:spLocks noGrp="1"/>
          </p:cNvSpPr>
          <p:nvPr>
            <p:ph type="tbl" idx="1"/>
          </p:nvPr>
        </p:nvSpPr>
        <p:spPr>
          <a:xfrm>
            <a:off x="279400" y="1204856"/>
            <a:ext cx="8316913" cy="5099125"/>
          </a:xfrm>
        </p:spPr>
        <p:txBody>
          <a:bodyPr/>
          <a:lstStyle/>
          <a:p>
            <a:pPr lvl="0"/>
            <a:r>
              <a:rPr lang="en-US" noProof="0" smtClean="0"/>
              <a:t>Click icon to add table</a:t>
            </a:r>
          </a:p>
        </p:txBody>
      </p:sp>
    </p:spTree>
    <p:extLst>
      <p:ext uri="{BB962C8B-B14F-4D97-AF65-F5344CB8AC3E}">
        <p14:creationId xmlns:p14="http://schemas.microsoft.com/office/powerpoint/2010/main" val="38586207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 Rows Graphic Top">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79"/>
            <a:ext cx="8521700" cy="740664"/>
          </a:xfrm>
          <a:prstGeom prst="rect">
            <a:avLst/>
          </a:prstGeom>
        </p:spPr>
        <p:txBody>
          <a:bodyPr>
            <a:normAutofit/>
          </a:bodyPr>
          <a:lstStyle>
            <a:lvl1pPr>
              <a:defRPr baseline="0"/>
            </a:lvl1pPr>
          </a:lstStyle>
          <a:p>
            <a:r>
              <a:rPr lang="en-US" smtClean="0"/>
              <a:t>2 Rows Graphic Top</a:t>
            </a:r>
            <a:endParaRPr lang="en-US"/>
          </a:p>
        </p:txBody>
      </p:sp>
      <p:sp>
        <p:nvSpPr>
          <p:cNvPr id="5" name="Content Placeholder 2"/>
          <p:cNvSpPr>
            <a:spLocks noGrp="1"/>
          </p:cNvSpPr>
          <p:nvPr>
            <p:ph idx="11"/>
          </p:nvPr>
        </p:nvSpPr>
        <p:spPr>
          <a:xfrm>
            <a:off x="279400" y="3897849"/>
            <a:ext cx="8520354" cy="2526255"/>
          </a:xfrm>
        </p:spPr>
        <p:txBody>
          <a:bodyPr>
            <a:normAutofit/>
          </a:bodyPr>
          <a:lstStyle>
            <a:lvl1pPr>
              <a:defRPr sz="2400"/>
            </a:lvl1pPr>
            <a:lvl2pPr marL="461963" indent="-236538">
              <a:buFont typeface="Arial" pitchFamily="34" charset="0"/>
              <a:buChar char="•"/>
              <a:defRPr sz="2000"/>
            </a:lvl2pPr>
            <a:lvl3pPr marL="688975" indent="-227013">
              <a:buFont typeface="Arial" pitchFamily="34" charset="0"/>
              <a:buChar char="•"/>
              <a:defRPr sz="1800"/>
            </a:lvl3pPr>
            <a:lvl4pPr marL="565150" indent="176213">
              <a:buFont typeface="Arial" pitchFamily="34" charset="0"/>
              <a:buChar char="•"/>
              <a:defRPr/>
            </a:lvl4pPr>
            <a:lvl5pPr marL="744538" indent="169863">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p:txBody>
      </p:sp>
      <p:sp>
        <p:nvSpPr>
          <p:cNvPr id="8" name="Content Placeholder 7"/>
          <p:cNvSpPr>
            <a:spLocks noGrp="1"/>
          </p:cNvSpPr>
          <p:nvPr>
            <p:ph sz="quarter" idx="12"/>
          </p:nvPr>
        </p:nvSpPr>
        <p:spPr>
          <a:xfrm>
            <a:off x="279400" y="1076325"/>
            <a:ext cx="8531225" cy="2732088"/>
          </a:xfrm>
        </p:spPr>
        <p:txBody>
          <a:bodyPr>
            <a:normAutofit/>
          </a:bodyPr>
          <a:lstStyle>
            <a:lvl1pPr>
              <a:buNone/>
              <a:defRPr/>
            </a:lvl1pPr>
          </a:lstStyle>
          <a:p>
            <a:pPr lvl="0"/>
            <a:r>
              <a:rPr lang="en-US" smtClean="0"/>
              <a:t>Click to edit Master text styles</a:t>
            </a:r>
          </a:p>
        </p:txBody>
      </p:sp>
    </p:spTree>
    <p:extLst>
      <p:ext uri="{BB962C8B-B14F-4D97-AF65-F5344CB8AC3E}">
        <p14:creationId xmlns:p14="http://schemas.microsoft.com/office/powerpoint/2010/main" val="3971562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 column horizonta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79"/>
            <a:ext cx="8521700" cy="740664"/>
          </a:xfrm>
          <a:prstGeom prst="rect">
            <a:avLst/>
          </a:prstGeom>
        </p:spPr>
        <p:txBody>
          <a:bodyPr>
            <a:normAutofit/>
          </a:bodyPr>
          <a:lstStyle>
            <a:lvl1pPr>
              <a:defRPr baseline="0"/>
            </a:lvl1pPr>
          </a:lstStyle>
          <a:p>
            <a:r>
              <a:rPr lang="en-US" smtClean="0"/>
              <a:t>2 Rows</a:t>
            </a:r>
            <a:endParaRPr lang="en-US"/>
          </a:p>
        </p:txBody>
      </p:sp>
      <p:sp>
        <p:nvSpPr>
          <p:cNvPr id="4" name="Content Placeholder 2"/>
          <p:cNvSpPr>
            <a:spLocks noGrp="1"/>
          </p:cNvSpPr>
          <p:nvPr>
            <p:ph idx="10"/>
          </p:nvPr>
        </p:nvSpPr>
        <p:spPr>
          <a:xfrm>
            <a:off x="279400" y="1206653"/>
            <a:ext cx="8520354" cy="2526255"/>
          </a:xfrm>
        </p:spPr>
        <p:txBody>
          <a:bodyPr>
            <a:normAutofit/>
          </a:bodyPr>
          <a:lstStyle>
            <a:lvl1pPr>
              <a:defRPr sz="2400"/>
            </a:lvl1pPr>
            <a:lvl2pPr marL="461963" indent="-236538">
              <a:buFont typeface="Arial" pitchFamily="34" charset="0"/>
              <a:buChar char="•"/>
              <a:defRPr sz="2000"/>
            </a:lvl2pPr>
            <a:lvl3pPr marL="688975" indent="-227013">
              <a:buFont typeface="Arial" pitchFamily="34" charset="0"/>
              <a:buChar char="•"/>
              <a:defRPr sz="1800"/>
            </a:lvl3pPr>
            <a:lvl4pPr marL="565150" indent="176213">
              <a:buFont typeface="Arial" pitchFamily="34" charset="0"/>
              <a:buChar char="•"/>
              <a:defRPr/>
            </a:lvl4pPr>
            <a:lvl5pPr marL="744538" indent="169863">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p:txBody>
      </p:sp>
      <p:sp>
        <p:nvSpPr>
          <p:cNvPr id="5" name="Content Placeholder 2"/>
          <p:cNvSpPr>
            <a:spLocks noGrp="1"/>
          </p:cNvSpPr>
          <p:nvPr>
            <p:ph idx="11"/>
          </p:nvPr>
        </p:nvSpPr>
        <p:spPr>
          <a:xfrm>
            <a:off x="279400" y="3797451"/>
            <a:ext cx="8520354" cy="2669685"/>
          </a:xfrm>
        </p:spPr>
        <p:txBody>
          <a:bodyPr>
            <a:normAutofit/>
          </a:bodyPr>
          <a:lstStyle>
            <a:lvl1pPr>
              <a:defRPr sz="2400"/>
            </a:lvl1pPr>
            <a:lvl2pPr marL="461963" indent="-236538">
              <a:buFont typeface="Arial" pitchFamily="34" charset="0"/>
              <a:buChar char="•"/>
              <a:defRPr sz="2000"/>
            </a:lvl2pPr>
            <a:lvl3pPr marL="688975" indent="-227013">
              <a:buFont typeface="Arial" pitchFamily="34" charset="0"/>
              <a:buChar char="•"/>
              <a:defRPr sz="1800"/>
            </a:lvl3pPr>
            <a:lvl4pPr marL="565150" indent="176213">
              <a:buFont typeface="Arial" pitchFamily="34" charset="0"/>
              <a:buChar char="•"/>
              <a:defRPr/>
            </a:lvl4pPr>
            <a:lvl5pPr marL="744538" indent="169863">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11157012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_Command Examp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8941" y="365379"/>
            <a:ext cx="8522208" cy="740664"/>
          </a:xfrm>
          <a:prstGeom prst="rect">
            <a:avLst/>
          </a:prstGeom>
        </p:spPr>
        <p:txBody>
          <a:bodyPr>
            <a:normAutofit/>
          </a:bodyPr>
          <a:lstStyle>
            <a:lvl1pPr>
              <a:defRPr/>
            </a:lvl1pPr>
          </a:lstStyle>
          <a:p>
            <a:r>
              <a:rPr lang="en-US" smtClean="0"/>
              <a:t>Command Example</a:t>
            </a:r>
            <a:endParaRPr lang="en-US"/>
          </a:p>
        </p:txBody>
      </p:sp>
      <p:sp>
        <p:nvSpPr>
          <p:cNvPr id="7" name="Content Placeholder 2"/>
          <p:cNvSpPr>
            <a:spLocks noGrp="1"/>
          </p:cNvSpPr>
          <p:nvPr>
            <p:ph idx="1"/>
          </p:nvPr>
        </p:nvSpPr>
        <p:spPr>
          <a:xfrm>
            <a:off x="279400" y="1193356"/>
            <a:ext cx="8316913" cy="491994"/>
          </a:xfrm>
        </p:spPr>
        <p:txBody>
          <a:bodyPr/>
          <a:lstStyle/>
          <a:p>
            <a:pPr lvl="0"/>
            <a:r>
              <a:rPr lang="en-US" smtClean="0"/>
              <a:t>Click to edit Master text styles</a:t>
            </a:r>
          </a:p>
        </p:txBody>
      </p:sp>
      <p:sp>
        <p:nvSpPr>
          <p:cNvPr id="10" name="Text Placeholder 9"/>
          <p:cNvSpPr>
            <a:spLocks noGrp="1"/>
          </p:cNvSpPr>
          <p:nvPr>
            <p:ph type="body" sz="quarter" idx="10" hasCustomPrompt="1"/>
          </p:nvPr>
        </p:nvSpPr>
        <p:spPr>
          <a:xfrm>
            <a:off x="613533" y="1731395"/>
            <a:ext cx="7745412" cy="377078"/>
          </a:xfrm>
        </p:spPr>
        <p:txBody>
          <a:bodyPr/>
          <a:lstStyle>
            <a:lvl1pPr>
              <a:buNone/>
              <a:defRPr sz="1600" b="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Router(config)#</a:t>
            </a:r>
          </a:p>
        </p:txBody>
      </p:sp>
      <p:sp>
        <p:nvSpPr>
          <p:cNvPr id="11" name="Text Placeholder 9"/>
          <p:cNvSpPr>
            <a:spLocks noGrp="1"/>
          </p:cNvSpPr>
          <p:nvPr>
            <p:ph type="body" sz="quarter" idx="11" hasCustomPrompt="1"/>
          </p:nvPr>
        </p:nvSpPr>
        <p:spPr>
          <a:xfrm>
            <a:off x="615326" y="2191282"/>
            <a:ext cx="7745412" cy="377078"/>
          </a:xfrm>
          <a:ln w="28575">
            <a:solidFill>
              <a:schemeClr val="tx1"/>
            </a:solidFill>
          </a:ln>
        </p:spPr>
        <p:txBody>
          <a:bodyPr/>
          <a:lstStyle>
            <a:lvl1pPr>
              <a:buNone/>
              <a:defRPr sz="1600" b="1" i="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Command parameters</a:t>
            </a:r>
          </a:p>
        </p:txBody>
      </p:sp>
    </p:spTree>
    <p:extLst>
      <p:ext uri="{BB962C8B-B14F-4D97-AF65-F5344CB8AC3E}">
        <p14:creationId xmlns:p14="http://schemas.microsoft.com/office/powerpoint/2010/main" val="4961397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2_Command Examp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8941" y="365379"/>
            <a:ext cx="8522208" cy="740664"/>
          </a:xfrm>
          <a:prstGeom prst="rect">
            <a:avLst/>
          </a:prstGeom>
        </p:spPr>
        <p:txBody>
          <a:bodyPr>
            <a:normAutofit/>
          </a:bodyPr>
          <a:lstStyle>
            <a:lvl1pPr>
              <a:defRPr/>
            </a:lvl1pPr>
          </a:lstStyle>
          <a:p>
            <a:r>
              <a:rPr lang="en-US" smtClean="0"/>
              <a:t>Command Example</a:t>
            </a:r>
            <a:endParaRPr lang="en-US"/>
          </a:p>
        </p:txBody>
      </p:sp>
      <p:sp>
        <p:nvSpPr>
          <p:cNvPr id="7" name="Content Placeholder 2"/>
          <p:cNvSpPr>
            <a:spLocks noGrp="1"/>
          </p:cNvSpPr>
          <p:nvPr>
            <p:ph idx="1"/>
          </p:nvPr>
        </p:nvSpPr>
        <p:spPr>
          <a:xfrm>
            <a:off x="279400" y="1193356"/>
            <a:ext cx="8316913" cy="491994"/>
          </a:xfrm>
        </p:spPr>
        <p:txBody>
          <a:bodyPr/>
          <a:lstStyle/>
          <a:p>
            <a:pPr lvl="0"/>
            <a:r>
              <a:rPr lang="en-US" smtClean="0"/>
              <a:t>Click to edit Master text styles</a:t>
            </a:r>
          </a:p>
        </p:txBody>
      </p:sp>
      <p:sp>
        <p:nvSpPr>
          <p:cNvPr id="10" name="Text Placeholder 9"/>
          <p:cNvSpPr>
            <a:spLocks noGrp="1"/>
          </p:cNvSpPr>
          <p:nvPr>
            <p:ph type="body" sz="quarter" idx="10" hasCustomPrompt="1"/>
          </p:nvPr>
        </p:nvSpPr>
        <p:spPr>
          <a:xfrm>
            <a:off x="613533" y="1731395"/>
            <a:ext cx="7745412" cy="377078"/>
          </a:xfrm>
        </p:spPr>
        <p:txBody>
          <a:bodyPr/>
          <a:lstStyle>
            <a:lvl1pPr>
              <a:buNone/>
              <a:defRPr sz="1600" b="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Router(config)#</a:t>
            </a:r>
          </a:p>
        </p:txBody>
      </p:sp>
      <p:sp>
        <p:nvSpPr>
          <p:cNvPr id="11" name="Text Placeholder 9"/>
          <p:cNvSpPr>
            <a:spLocks noGrp="1"/>
          </p:cNvSpPr>
          <p:nvPr>
            <p:ph type="body" sz="quarter" idx="11" hasCustomPrompt="1"/>
          </p:nvPr>
        </p:nvSpPr>
        <p:spPr>
          <a:xfrm>
            <a:off x="615326" y="2191282"/>
            <a:ext cx="7745412" cy="377078"/>
          </a:xfrm>
          <a:ln w="28575">
            <a:solidFill>
              <a:schemeClr val="tx1"/>
            </a:solidFill>
          </a:ln>
        </p:spPr>
        <p:txBody>
          <a:bodyPr/>
          <a:lstStyle>
            <a:lvl1pPr>
              <a:buNone/>
              <a:defRPr sz="1600" b="1" i="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Command parameters</a:t>
            </a:r>
          </a:p>
        </p:txBody>
      </p:sp>
    </p:spTree>
    <p:extLst>
      <p:ext uri="{BB962C8B-B14F-4D97-AF65-F5344CB8AC3E}">
        <p14:creationId xmlns:p14="http://schemas.microsoft.com/office/powerpoint/2010/main" val="22484418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Output with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8941" y="365379"/>
            <a:ext cx="8532159" cy="740664"/>
          </a:xfrm>
          <a:prstGeom prst="rect">
            <a:avLst/>
          </a:prstGeom>
        </p:spPr>
        <p:txBody>
          <a:bodyPr>
            <a:normAutofit/>
          </a:bodyPr>
          <a:lstStyle>
            <a:lvl1pPr>
              <a:defRPr/>
            </a:lvl1pPr>
          </a:lstStyle>
          <a:p>
            <a:r>
              <a:rPr lang="en-US" smtClean="0"/>
              <a:t>Output with Explanation</a:t>
            </a:r>
            <a:endParaRPr lang="en-US"/>
          </a:p>
        </p:txBody>
      </p:sp>
      <p:sp>
        <p:nvSpPr>
          <p:cNvPr id="5" name="Text Placeholder 4"/>
          <p:cNvSpPr>
            <a:spLocks noGrp="1"/>
          </p:cNvSpPr>
          <p:nvPr>
            <p:ph type="body" sz="quarter" idx="10" hasCustomPrompt="1"/>
          </p:nvPr>
        </p:nvSpPr>
        <p:spPr>
          <a:xfrm>
            <a:off x="279399" y="2000922"/>
            <a:ext cx="8531114" cy="4399878"/>
          </a:xfrm>
          <a:ln w="19050">
            <a:solidFill>
              <a:schemeClr val="tx1"/>
            </a:solidFill>
          </a:ln>
        </p:spPr>
        <p:txBody>
          <a:bodyPr/>
          <a:lstStyle>
            <a:lvl1pPr marL="0" indent="0">
              <a:lnSpc>
                <a:spcPct val="100000"/>
              </a:lnSpc>
              <a:spcBef>
                <a:spcPts val="0"/>
              </a:spcBef>
              <a:spcAft>
                <a:spcPts val="0"/>
              </a:spcAft>
              <a:buFont typeface="Arial" pitchFamily="34" charset="0"/>
              <a:buNone/>
              <a:defRPr sz="1400">
                <a:latin typeface="Courier New" pitchFamily="49" charset="0"/>
                <a:cs typeface="Courier New" pitchFamily="49" charset="0"/>
              </a:defRPr>
            </a:lvl1pPr>
            <a:lvl2pPr marL="0" indent="0">
              <a:lnSpc>
                <a:spcPct val="100000"/>
              </a:lnSpc>
              <a:spcBef>
                <a:spcPts val="0"/>
              </a:spcBef>
              <a:buNone/>
              <a:defRPr sz="1400">
                <a:latin typeface="Courier New" pitchFamily="49" charset="0"/>
                <a:cs typeface="Courier New" pitchFamily="49" charset="0"/>
              </a:defRPr>
            </a:lvl2pPr>
            <a:lvl3pPr marL="0" indent="0">
              <a:lnSpc>
                <a:spcPct val="100000"/>
              </a:lnSpc>
              <a:spcBef>
                <a:spcPts val="0"/>
              </a:spcBef>
              <a:buNone/>
              <a:defRPr sz="1400">
                <a:latin typeface="Courier New" pitchFamily="49" charset="0"/>
                <a:cs typeface="Courier New" pitchFamily="49" charset="0"/>
              </a:defRPr>
            </a:lvl3pPr>
            <a:lvl4pPr marL="0" indent="0">
              <a:lnSpc>
                <a:spcPct val="100000"/>
              </a:lnSpc>
              <a:spcBef>
                <a:spcPts val="0"/>
              </a:spcBef>
              <a:buFont typeface="Arial" pitchFamily="34" charset="0"/>
              <a:buNone/>
              <a:defRPr sz="1400">
                <a:latin typeface="Courier New" pitchFamily="49" charset="0"/>
                <a:cs typeface="Courier New" pitchFamily="49" charset="0"/>
              </a:defRPr>
            </a:lvl4pPr>
            <a:lvl5pPr marL="0" indent="0">
              <a:lnSpc>
                <a:spcPct val="100000"/>
              </a:lnSpc>
              <a:spcBef>
                <a:spcPts val="0"/>
              </a:spcBef>
              <a:buFont typeface="Arial" pitchFamily="34" charset="0"/>
              <a:buNone/>
              <a:defRPr sz="1400">
                <a:latin typeface="Courier New" pitchFamily="49" charset="0"/>
                <a:cs typeface="Courier New" pitchFamily="49" charset="0"/>
              </a:defRPr>
            </a:lvl5pPr>
          </a:lstStyle>
          <a:p>
            <a:pPr lvl="0"/>
            <a:r>
              <a:rPr lang="en-US" smtClean="0"/>
              <a:t>Router# show command</a:t>
            </a:r>
          </a:p>
          <a:p>
            <a:pPr lvl="0"/>
            <a:r>
              <a:rPr lang="en-US" smtClean="0"/>
              <a:t>Output output output output output</a:t>
            </a:r>
            <a:endParaRPr lang="en-US"/>
          </a:p>
        </p:txBody>
      </p:sp>
      <p:sp>
        <p:nvSpPr>
          <p:cNvPr id="6" name="Content Placeholder 5"/>
          <p:cNvSpPr>
            <a:spLocks noGrp="1"/>
          </p:cNvSpPr>
          <p:nvPr>
            <p:ph sz="quarter" idx="11" hasCustomPrompt="1"/>
          </p:nvPr>
        </p:nvSpPr>
        <p:spPr>
          <a:xfrm>
            <a:off x="279400" y="1215615"/>
            <a:ext cx="8520113" cy="687798"/>
          </a:xfrm>
        </p:spPr>
        <p:txBody>
          <a:bodyPr>
            <a:normAutofit/>
          </a:bodyPr>
          <a:lstStyle>
            <a:lvl1pPr marL="11113" indent="-11113">
              <a:buNone/>
              <a:defRPr sz="2400" b="0"/>
            </a:lvl1pPr>
          </a:lstStyle>
          <a:p>
            <a:pPr lvl="0"/>
            <a:r>
              <a:rPr lang="en-US" smtClean="0"/>
              <a:t>Brief explanation of the command.</a:t>
            </a:r>
          </a:p>
        </p:txBody>
      </p:sp>
    </p:spTree>
    <p:extLst>
      <p:ext uri="{BB962C8B-B14F-4D97-AF65-F5344CB8AC3E}">
        <p14:creationId xmlns:p14="http://schemas.microsoft.com/office/powerpoint/2010/main" val="18322504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Content and Command Examp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79"/>
            <a:ext cx="8521700" cy="740664"/>
          </a:xfrm>
          <a:prstGeom prst="rect">
            <a:avLst/>
          </a:prstGeom>
        </p:spPr>
        <p:txBody>
          <a:bodyPr>
            <a:normAutofit/>
          </a:bodyPr>
          <a:lstStyle>
            <a:lvl1pPr>
              <a:defRPr baseline="0"/>
            </a:lvl1pPr>
          </a:lstStyle>
          <a:p>
            <a:r>
              <a:rPr lang="en-US" smtClean="0"/>
              <a:t>Config Example 2 Rows</a:t>
            </a:r>
            <a:endParaRPr lang="en-US"/>
          </a:p>
        </p:txBody>
      </p:sp>
      <p:sp>
        <p:nvSpPr>
          <p:cNvPr id="4" name="Content Placeholder 2"/>
          <p:cNvSpPr>
            <a:spLocks noGrp="1"/>
          </p:cNvSpPr>
          <p:nvPr>
            <p:ph idx="10"/>
          </p:nvPr>
        </p:nvSpPr>
        <p:spPr>
          <a:xfrm>
            <a:off x="279400" y="1174379"/>
            <a:ext cx="8520354" cy="2496283"/>
          </a:xfrm>
        </p:spPr>
        <p:txBody>
          <a:bodyPr>
            <a:normAutofit/>
          </a:bodyPr>
          <a:lstStyle>
            <a:lvl1pPr>
              <a:defRPr sz="2400"/>
            </a:lvl1pPr>
            <a:lvl2pPr marL="461963" indent="-236538">
              <a:buFont typeface="Arial" pitchFamily="34" charset="0"/>
              <a:buChar char="•"/>
              <a:defRPr sz="2000"/>
            </a:lvl2pPr>
            <a:lvl3pPr marL="688975" indent="-227013">
              <a:buFont typeface="Arial" pitchFamily="34" charset="0"/>
              <a:buChar char="•"/>
              <a:defRPr sz="1800"/>
            </a:lvl3pPr>
            <a:lvl4pPr marL="565150" indent="176213">
              <a:buFont typeface="Arial" pitchFamily="34" charset="0"/>
              <a:buChar char="•"/>
              <a:defRPr/>
            </a:lvl4pPr>
            <a:lvl5pPr marL="744538" indent="169863">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p:txBody>
      </p:sp>
      <p:sp>
        <p:nvSpPr>
          <p:cNvPr id="6" name="Content Placeholder 5"/>
          <p:cNvSpPr>
            <a:spLocks noGrp="1"/>
          </p:cNvSpPr>
          <p:nvPr>
            <p:ph sz="quarter" idx="11" hasCustomPrompt="1"/>
          </p:nvPr>
        </p:nvSpPr>
        <p:spPr>
          <a:xfrm>
            <a:off x="279400" y="3762102"/>
            <a:ext cx="8520113" cy="2778397"/>
          </a:xfrm>
          <a:ln>
            <a:solidFill>
              <a:schemeClr val="tx1"/>
            </a:solidFill>
          </a:ln>
        </p:spPr>
        <p:txBody>
          <a:bodyPr>
            <a:normAutofit/>
          </a:bodyPr>
          <a:lstStyle>
            <a:lvl1pPr marL="0" indent="0">
              <a:lnSpc>
                <a:spcPct val="100000"/>
              </a:lnSpc>
              <a:spcBef>
                <a:spcPts val="0"/>
              </a:spcBef>
              <a:spcAft>
                <a:spcPts val="0"/>
              </a:spcAft>
              <a:buNone/>
              <a:defRPr sz="1600">
                <a:latin typeface="Courier New" pitchFamily="49" charset="0"/>
                <a:cs typeface="Courier New" pitchFamily="49" charset="0"/>
              </a:defRPr>
            </a:lvl1pPr>
            <a:lvl2pPr>
              <a:buNone/>
              <a:defRPr/>
            </a:lvl2pPr>
            <a:lvl3pPr>
              <a:buNone/>
              <a:defRPr/>
            </a:lvl3pPr>
          </a:lstStyle>
          <a:p>
            <a:pPr lvl="0"/>
            <a:r>
              <a:rPr lang="en-US" smtClean="0"/>
              <a:t>Config example</a:t>
            </a:r>
          </a:p>
        </p:txBody>
      </p:sp>
    </p:spTree>
    <p:extLst>
      <p:ext uri="{BB962C8B-B14F-4D97-AF65-F5344CB8AC3E}">
        <p14:creationId xmlns:p14="http://schemas.microsoft.com/office/powerpoint/2010/main" val="14712304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Outp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8941" y="365379"/>
            <a:ext cx="8532159" cy="740664"/>
          </a:xfrm>
          <a:prstGeom prst="rect">
            <a:avLst/>
          </a:prstGeom>
        </p:spPr>
        <p:txBody>
          <a:bodyPr>
            <a:normAutofit/>
          </a:bodyPr>
          <a:lstStyle>
            <a:lvl1pPr>
              <a:defRPr/>
            </a:lvl1pPr>
          </a:lstStyle>
          <a:p>
            <a:r>
              <a:rPr lang="en-US" smtClean="0"/>
              <a:t>Output</a:t>
            </a:r>
            <a:endParaRPr lang="en-US"/>
          </a:p>
        </p:txBody>
      </p:sp>
      <p:sp>
        <p:nvSpPr>
          <p:cNvPr id="5" name="Text Placeholder 4"/>
          <p:cNvSpPr>
            <a:spLocks noGrp="1"/>
          </p:cNvSpPr>
          <p:nvPr>
            <p:ph type="body" sz="quarter" idx="10" hasCustomPrompt="1"/>
          </p:nvPr>
        </p:nvSpPr>
        <p:spPr>
          <a:xfrm>
            <a:off x="279399" y="1183340"/>
            <a:ext cx="8531114" cy="5217459"/>
          </a:xfrm>
          <a:ln w="19050">
            <a:solidFill>
              <a:schemeClr val="tx1"/>
            </a:solidFill>
          </a:ln>
        </p:spPr>
        <p:txBody>
          <a:bodyPr/>
          <a:lstStyle>
            <a:lvl1pPr marL="0" indent="0">
              <a:lnSpc>
                <a:spcPct val="100000"/>
              </a:lnSpc>
              <a:spcBef>
                <a:spcPts val="0"/>
              </a:spcBef>
              <a:spcAft>
                <a:spcPts val="0"/>
              </a:spcAft>
              <a:buFont typeface="Arial" pitchFamily="34" charset="0"/>
              <a:buNone/>
              <a:defRPr sz="1400">
                <a:latin typeface="Courier New" pitchFamily="49" charset="0"/>
                <a:cs typeface="Courier New" pitchFamily="49" charset="0"/>
              </a:defRPr>
            </a:lvl1pPr>
            <a:lvl2pPr marL="0" indent="0">
              <a:lnSpc>
                <a:spcPct val="100000"/>
              </a:lnSpc>
              <a:spcBef>
                <a:spcPts val="0"/>
              </a:spcBef>
              <a:buNone/>
              <a:defRPr sz="1400">
                <a:latin typeface="Courier New" pitchFamily="49" charset="0"/>
                <a:cs typeface="Courier New" pitchFamily="49" charset="0"/>
              </a:defRPr>
            </a:lvl2pPr>
            <a:lvl3pPr marL="0" indent="0">
              <a:lnSpc>
                <a:spcPct val="100000"/>
              </a:lnSpc>
              <a:spcBef>
                <a:spcPts val="0"/>
              </a:spcBef>
              <a:buNone/>
              <a:defRPr sz="1400">
                <a:latin typeface="Courier New" pitchFamily="49" charset="0"/>
                <a:cs typeface="Courier New" pitchFamily="49" charset="0"/>
              </a:defRPr>
            </a:lvl3pPr>
            <a:lvl4pPr marL="0" indent="0">
              <a:lnSpc>
                <a:spcPct val="100000"/>
              </a:lnSpc>
              <a:spcBef>
                <a:spcPts val="0"/>
              </a:spcBef>
              <a:buFont typeface="Arial" pitchFamily="34" charset="0"/>
              <a:buNone/>
              <a:defRPr sz="1400">
                <a:latin typeface="Courier New" pitchFamily="49" charset="0"/>
                <a:cs typeface="Courier New" pitchFamily="49" charset="0"/>
              </a:defRPr>
            </a:lvl4pPr>
            <a:lvl5pPr marL="0" indent="0">
              <a:lnSpc>
                <a:spcPct val="100000"/>
              </a:lnSpc>
              <a:spcBef>
                <a:spcPts val="0"/>
              </a:spcBef>
              <a:buFont typeface="Arial" pitchFamily="34" charset="0"/>
              <a:buNone/>
              <a:defRPr sz="1400">
                <a:latin typeface="Courier New" pitchFamily="49" charset="0"/>
                <a:cs typeface="Courier New" pitchFamily="49" charset="0"/>
              </a:defRPr>
            </a:lvl5pPr>
          </a:lstStyle>
          <a:p>
            <a:pPr lvl="0"/>
            <a:r>
              <a:rPr lang="en-US" smtClean="0"/>
              <a:t>Router# show command</a:t>
            </a:r>
          </a:p>
          <a:p>
            <a:pPr lvl="0"/>
            <a:r>
              <a:rPr lang="en-US" smtClean="0"/>
              <a:t>Output output output output output</a:t>
            </a:r>
            <a:endParaRPr lang="en-US"/>
          </a:p>
        </p:txBody>
      </p:sp>
    </p:spTree>
    <p:extLst>
      <p:ext uri="{BB962C8B-B14F-4D97-AF65-F5344CB8AC3E}">
        <p14:creationId xmlns:p14="http://schemas.microsoft.com/office/powerpoint/2010/main" val="2842012961"/>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theme" Target="../theme/theme1.xml"/><Relationship Id="rId26" Type="http://schemas.openxmlformats.org/officeDocument/2006/relationships/image" Target="../media/image2.jpe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dirty="0"/>
          </a:p>
        </p:txBody>
      </p:sp>
      <p:sp>
        <p:nvSpPr>
          <p:cNvPr id="8" name="TextBox 7"/>
          <p:cNvSpPr txBox="1"/>
          <p:nvPr userDrawn="1"/>
        </p:nvSpPr>
        <p:spPr>
          <a:xfrm>
            <a:off x="28202" y="6210968"/>
            <a:ext cx="4840941" cy="523220"/>
          </a:xfrm>
          <a:prstGeom prst="rect">
            <a:avLst/>
          </a:prstGeom>
          <a:noFill/>
        </p:spPr>
        <p:txBody>
          <a:bodyPr wrap="square" rtlCol="0">
            <a:spAutoFit/>
          </a:bodyPr>
          <a:lstStyle/>
          <a:p>
            <a:r>
              <a:rPr lang="en-US" sz="1400" b="0" dirty="0" smtClean="0">
                <a:solidFill>
                  <a:schemeClr val="tx2">
                    <a:lumMod val="90000"/>
                    <a:lumOff val="10000"/>
                  </a:schemeClr>
                </a:solidFill>
                <a:latin typeface="+mn-lt"/>
                <a:cs typeface="Apple Chancery"/>
              </a:rPr>
              <a:t>School of Applied Computing</a:t>
            </a:r>
          </a:p>
          <a:p>
            <a:r>
              <a:rPr lang="en-US" sz="1400" b="0" dirty="0" smtClean="0">
                <a:solidFill>
                  <a:schemeClr val="tx2">
                    <a:lumMod val="90000"/>
                    <a:lumOff val="10000"/>
                  </a:schemeClr>
                </a:solidFill>
                <a:latin typeface="+mn-lt"/>
                <a:cs typeface="Apple Chancery"/>
              </a:rPr>
              <a:t>Faculty of Applied Design and Engineering</a:t>
            </a:r>
            <a:endParaRPr lang="en-US" sz="1400" b="0" dirty="0">
              <a:solidFill>
                <a:schemeClr val="tx2">
                  <a:lumMod val="90000"/>
                  <a:lumOff val="10000"/>
                </a:schemeClr>
              </a:solidFill>
              <a:latin typeface="+mn-lt"/>
              <a:cs typeface="Apple Chancery"/>
            </a:endParaRPr>
          </a:p>
        </p:txBody>
      </p:sp>
      <p:sp>
        <p:nvSpPr>
          <p:cNvPr id="10" name="TextBox 9"/>
          <p:cNvSpPr txBox="1"/>
          <p:nvPr userDrawn="1"/>
        </p:nvSpPr>
        <p:spPr>
          <a:xfrm>
            <a:off x="6644785" y="6253604"/>
            <a:ext cx="2388114" cy="523220"/>
          </a:xfrm>
          <a:prstGeom prst="rect">
            <a:avLst/>
          </a:prstGeom>
          <a:noFill/>
        </p:spPr>
        <p:txBody>
          <a:bodyPr wrap="square" rtlCol="0">
            <a:spAutoFit/>
          </a:bodyPr>
          <a:lstStyle/>
          <a:p>
            <a:pPr algn="r"/>
            <a:r>
              <a:rPr lang="en-US" sz="1400" b="0" dirty="0" smtClean="0">
                <a:solidFill>
                  <a:schemeClr val="tx2">
                    <a:lumMod val="90000"/>
                    <a:lumOff val="10000"/>
                  </a:schemeClr>
                </a:solidFill>
                <a:latin typeface="+mn-lt"/>
                <a:cs typeface="Apple Chancery"/>
              </a:rPr>
              <a:t>OSPF – Part 3</a:t>
            </a:r>
            <a:endParaRPr lang="en-US" sz="1400" b="0" baseline="0" dirty="0" smtClean="0">
              <a:solidFill>
                <a:schemeClr val="tx2">
                  <a:lumMod val="90000"/>
                  <a:lumOff val="10000"/>
                </a:schemeClr>
              </a:solidFill>
              <a:latin typeface="+mn-lt"/>
              <a:cs typeface="Apple Chancery"/>
            </a:endParaRPr>
          </a:p>
          <a:p>
            <a:pPr algn="r"/>
            <a:r>
              <a:rPr lang="en-US" sz="1400" b="0" baseline="0" dirty="0" smtClean="0">
                <a:solidFill>
                  <a:schemeClr val="tx2">
                    <a:lumMod val="90000"/>
                    <a:lumOff val="10000"/>
                  </a:schemeClr>
                </a:solidFill>
                <a:latin typeface="+mn-lt"/>
                <a:cs typeface="Apple Chancery"/>
              </a:rPr>
              <a:t>Lecture 8</a:t>
            </a:r>
            <a:endParaRPr lang="en-US" sz="1400" b="0" dirty="0">
              <a:solidFill>
                <a:schemeClr val="tx2">
                  <a:lumMod val="90000"/>
                  <a:lumOff val="10000"/>
                </a:schemeClr>
              </a:solidFill>
              <a:latin typeface="+mn-lt"/>
              <a:cs typeface="Apple Chancery"/>
            </a:endParaRPr>
          </a:p>
        </p:txBody>
      </p:sp>
      <p:pic>
        <p:nvPicPr>
          <p:cNvPr id="11" name="Picture 10" descr="Swansea Met Logo.jpg"/>
          <p:cNvPicPr/>
          <p:nvPr userDrawn="1"/>
        </p:nvPicPr>
        <p:blipFill>
          <a:blip r:embed="rId26" cstate="print"/>
          <a:stretch>
            <a:fillRect/>
          </a:stretch>
        </p:blipFill>
        <p:spPr>
          <a:xfrm>
            <a:off x="0" y="0"/>
            <a:ext cx="2842260" cy="647700"/>
          </a:xfrm>
          <a:prstGeom prst="rect">
            <a:avLst/>
          </a:prstGeom>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1" Type="http://schemas.openxmlformats.org/officeDocument/2006/relationships/image" Target="../media/image14.png"/><Relationship Id="rId12" Type="http://schemas.openxmlformats.org/officeDocument/2006/relationships/image" Target="../media/image15.png"/><Relationship Id="rId13" Type="http://schemas.openxmlformats.org/officeDocument/2006/relationships/image" Target="../media/image16.png"/><Relationship Id="rId1" Type="http://schemas.openxmlformats.org/officeDocument/2006/relationships/slideLayout" Target="../slideLayouts/slideLayout13.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11.png"/><Relationship Id="rId9" Type="http://schemas.openxmlformats.org/officeDocument/2006/relationships/image" Target="../media/image12.png"/><Relationship Id="rId10"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 Id="rId3"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 Id="rId3"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2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2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2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2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image" Target="../media/image2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6.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4.xml"/></Relationships>
</file>

<file path=ppt/slides/_rels/slide35.xml.rels><?xml version="1.0" encoding="UTF-8" standalone="yes"?>
<Relationships xmlns="http://schemas.openxmlformats.org/package/2006/relationships"><Relationship Id="rId3" Type="http://schemas.openxmlformats.org/officeDocument/2006/relationships/image" Target="../media/image27.wmf"/><Relationship Id="rId4" Type="http://schemas.openxmlformats.org/officeDocument/2006/relationships/image" Target="../media/image28.emf"/><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s>
</file>

<file path=ppt/slides/_rels/slide38.xml.rels><?xml version="1.0" encoding="UTF-8" standalone="yes"?>
<Relationships xmlns="http://schemas.openxmlformats.org/package/2006/relationships"><Relationship Id="rId3" Type="http://schemas.openxmlformats.org/officeDocument/2006/relationships/image" Target="../media/image27.wmf"/><Relationship Id="rId4" Type="http://schemas.openxmlformats.org/officeDocument/2006/relationships/image" Target="../media/image28.emf"/><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image" Target="../media/image27.w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1.xml"/></Relationships>
</file>

<file path=ppt/slides/_rels/slide45.xml.rels><?xml version="1.0" encoding="UTF-8" standalone="yes"?>
<Relationships xmlns="http://schemas.openxmlformats.org/package/2006/relationships"><Relationship Id="rId3" Type="http://schemas.openxmlformats.org/officeDocument/2006/relationships/image" Target="../media/image28.emf"/><Relationship Id="rId4" Type="http://schemas.openxmlformats.org/officeDocument/2006/relationships/image" Target="../media/image27.wmf"/><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3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6.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3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 Id="rId3" Type="http://schemas.openxmlformats.org/officeDocument/2006/relationships/image" Target="../media/image27.wm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 Id="rId3" Type="http://schemas.openxmlformats.org/officeDocument/2006/relationships/image" Target="../media/image27.wm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 Id="rId3" Type="http://schemas.openxmlformats.org/officeDocument/2006/relationships/image" Target="../media/image27.wmf"/></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 Id="rId3" Type="http://schemas.openxmlformats.org/officeDocument/2006/relationships/image" Target="../media/image27.wmf"/></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9.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74.xml.rels><?xml version="1.0" encoding="UTF-8" standalone="yes"?>
<Relationships xmlns="http://schemas.openxmlformats.org/package/2006/relationships"><Relationship Id="rId3" Type="http://schemas.openxmlformats.org/officeDocument/2006/relationships/hyperlink" Target="http://www.cisco.com/en/US/docs/ios/12_0/np1/configuration/guide/1cospf.html" TargetMode="External"/><Relationship Id="rId4" Type="http://schemas.openxmlformats.org/officeDocument/2006/relationships/hyperlink" Target="http://www.cisco.com/en/US/tech/tk365/tk480/tsd_technology_support_sub-protocol_home.html" TargetMode="External"/><Relationship Id="rId5" Type="http://schemas.openxmlformats.org/officeDocument/2006/relationships/hyperlink" Target="http://www.cisco.com/en/US/tech/tk365/technologies_configuration_example09186a0080094069.shtml" TargetMode="External"/><Relationship Id="rId1" Type="http://schemas.openxmlformats.org/officeDocument/2006/relationships/slideLayout" Target="../slideLayouts/slideLayout2.xml"/><Relationship Id="rId2" Type="http://schemas.openxmlformats.org/officeDocument/2006/relationships/hyperlink" Target="http://www.cisco.com/en/US/tech/tk365/technologies_white_paper09186a0080094e9e.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2921" y="3083140"/>
            <a:ext cx="6498158" cy="672494"/>
          </a:xfrm>
        </p:spPr>
        <p:txBody>
          <a:bodyPr/>
          <a:lstStyle/>
          <a:p>
            <a:r>
              <a:rPr lang="en-US" dirty="0" smtClean="0">
                <a:latin typeface="Arial"/>
                <a:cs typeface="Arial"/>
              </a:rPr>
              <a:t>Open Shortest Path First – </a:t>
            </a:r>
            <a:r>
              <a:rPr lang="en-US" smtClean="0">
                <a:latin typeface="Arial"/>
                <a:cs typeface="Arial"/>
              </a:rPr>
              <a:t>Part 3</a:t>
            </a:r>
            <a:endParaRPr lang="en-US" dirty="0">
              <a:solidFill>
                <a:srgbClr val="0F3661"/>
              </a:solidFill>
              <a:latin typeface="Arial"/>
              <a:cs typeface="Arial"/>
            </a:endParaRPr>
          </a:p>
        </p:txBody>
      </p:sp>
    </p:spTree>
    <p:extLst>
      <p:ext uri="{BB962C8B-B14F-4D97-AF65-F5344CB8AC3E}">
        <p14:creationId xmlns:p14="http://schemas.microsoft.com/office/powerpoint/2010/main" val="66044921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0" descr="ss4"/>
          <p:cNvPicPr>
            <a:picLocks noChangeAspect="1" noChangeArrowheads="1"/>
          </p:cNvPicPr>
          <p:nvPr/>
        </p:nvPicPr>
        <p:blipFill>
          <a:blip r:embed="rId2" cstate="print"/>
          <a:srcRect/>
          <a:stretch>
            <a:fillRect/>
          </a:stretch>
        </p:blipFill>
        <p:spPr bwMode="auto">
          <a:xfrm>
            <a:off x="0" y="1600200"/>
            <a:ext cx="9144000" cy="3200400"/>
          </a:xfrm>
          <a:prstGeom prst="rect">
            <a:avLst/>
          </a:prstGeom>
          <a:noFill/>
          <a:ln w="9525">
            <a:noFill/>
            <a:miter lim="800000"/>
            <a:headEnd/>
            <a:tailEnd/>
          </a:ln>
        </p:spPr>
      </p:pic>
      <p:sp>
        <p:nvSpPr>
          <p:cNvPr id="13315" name="Rectangle 10"/>
          <p:cNvSpPr>
            <a:spLocks noChangeArrowheads="1"/>
          </p:cNvSpPr>
          <p:nvPr/>
        </p:nvSpPr>
        <p:spPr bwMode="auto">
          <a:xfrm>
            <a:off x="0" y="0"/>
            <a:ext cx="9144000" cy="1600200"/>
          </a:xfrm>
          <a:prstGeom prst="rect">
            <a:avLst/>
          </a:prstGeom>
          <a:solidFill>
            <a:schemeClr val="bg1"/>
          </a:solidFill>
          <a:ln w="9525" algn="ctr">
            <a:noFill/>
            <a:miter lim="800000"/>
            <a:headEnd/>
            <a:tailEnd/>
          </a:ln>
        </p:spPr>
        <p:txBody>
          <a:bodyPr wrap="none" lIns="82124" tIns="41061" rIns="82124" bIns="41061" anchor="ctr">
            <a:spAutoFit/>
          </a:bodyPr>
          <a:lstStyle/>
          <a:p>
            <a:endParaRPr lang="en-US"/>
          </a:p>
        </p:txBody>
      </p:sp>
      <p:sp>
        <p:nvSpPr>
          <p:cNvPr id="6" name="Rectangle 32"/>
          <p:cNvSpPr>
            <a:spLocks noGrp="1" noChangeArrowheads="1"/>
          </p:cNvSpPr>
          <p:nvPr>
            <p:ph type="title"/>
          </p:nvPr>
        </p:nvSpPr>
        <p:spPr>
          <a:xfrm>
            <a:off x="293688" y="1841863"/>
            <a:ext cx="3233284" cy="2743200"/>
          </a:xfrm>
          <a:prstGeom prst="rect">
            <a:avLst/>
          </a:prstGeom>
          <a:noFill/>
        </p:spPr>
        <p:txBody>
          <a:bodyPr anchor="ctr"/>
          <a:lstStyle/>
          <a:p>
            <a:r>
              <a:rPr lang="en-US" sz="2800" dirty="0" smtClean="0">
                <a:solidFill>
                  <a:schemeClr val="bg1"/>
                </a:solidFill>
              </a:rPr>
              <a:t>Understanding OSPF Network Types</a:t>
            </a:r>
            <a:endParaRPr lang="en-US" sz="3000" b="0" dirty="0" smtClean="0">
              <a:solidFill>
                <a:schemeClr val="bg1"/>
              </a:solidFill>
            </a:endParaRPr>
          </a:p>
        </p:txBody>
      </p:sp>
    </p:spTree>
    <p:extLst>
      <p:ext uri="{BB962C8B-B14F-4D97-AF65-F5344CB8AC3E}">
        <p14:creationId xmlns:p14="http://schemas.microsoft.com/office/powerpoint/2010/main" val="231049482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title"/>
          </p:nvPr>
        </p:nvSpPr>
        <p:spPr>
          <a:xfrm>
            <a:off x="549275" y="-27888"/>
            <a:ext cx="8042276" cy="1336956"/>
          </a:xfrm>
        </p:spPr>
        <p:txBody>
          <a:bodyPr/>
          <a:lstStyle/>
          <a:p>
            <a:r>
              <a:rPr lang="en-US" sz="3200" dirty="0" smtClean="0"/>
              <a:t>OSPF Network Types</a:t>
            </a:r>
          </a:p>
        </p:txBody>
      </p:sp>
      <p:sp>
        <p:nvSpPr>
          <p:cNvPr id="88067" name="Rectangle 8"/>
          <p:cNvSpPr>
            <a:spLocks noGrp="1" noChangeArrowheads="1"/>
          </p:cNvSpPr>
          <p:nvPr>
            <p:ph idx="1"/>
          </p:nvPr>
        </p:nvSpPr>
        <p:spPr/>
        <p:txBody>
          <a:bodyPr/>
          <a:lstStyle/>
          <a:p>
            <a:r>
              <a:rPr lang="en-US" smtClean="0"/>
              <a:t>OSPF defines three types of network:</a:t>
            </a:r>
            <a:endParaRPr lang="en-US" dirty="0" smtClean="0"/>
          </a:p>
        </p:txBody>
      </p:sp>
      <p:graphicFrame>
        <p:nvGraphicFramePr>
          <p:cNvPr id="8" name="Table 7"/>
          <p:cNvGraphicFramePr>
            <a:graphicFrameLocks noGrp="1"/>
          </p:cNvGraphicFramePr>
          <p:nvPr>
            <p:extLst>
              <p:ext uri="{D42A27DB-BD31-4B8C-83A1-F6EECF244321}">
                <p14:modId xmlns:p14="http://schemas.microsoft.com/office/powerpoint/2010/main" val="3162658732"/>
              </p:ext>
            </p:extLst>
          </p:nvPr>
        </p:nvGraphicFramePr>
        <p:xfrm>
          <a:off x="162138" y="1472437"/>
          <a:ext cx="8829367" cy="5175856"/>
        </p:xfrm>
        <a:graphic>
          <a:graphicData uri="http://schemas.openxmlformats.org/drawingml/2006/table">
            <a:tbl>
              <a:tblPr firstRow="1" bandRow="1">
                <a:tableStyleId>{5C22544A-7EE6-4342-B048-85BDC9FD1C3A}</a:tableStyleId>
              </a:tblPr>
              <a:tblGrid>
                <a:gridCol w="1706257"/>
                <a:gridCol w="4841248"/>
                <a:gridCol w="2281862"/>
              </a:tblGrid>
              <a:tr h="400676">
                <a:tc>
                  <a:txBody>
                    <a:bodyPr/>
                    <a:lstStyle/>
                    <a:p>
                      <a:pPr algn="ctr">
                        <a:spcBef>
                          <a:spcPts val="0"/>
                        </a:spcBef>
                        <a:spcAft>
                          <a:spcPts val="200"/>
                        </a:spcAft>
                      </a:pPr>
                      <a:r>
                        <a:rPr lang="en-US" sz="1600" dirty="0" smtClean="0"/>
                        <a:t>Network Type</a:t>
                      </a:r>
                      <a:endParaRPr lang="en-US" sz="1600" dirty="0"/>
                    </a:p>
                  </a:txBody>
                  <a:tcPr anchor="ctr"/>
                </a:tc>
                <a:tc>
                  <a:txBody>
                    <a:bodyPr/>
                    <a:lstStyle/>
                    <a:p>
                      <a:pPr>
                        <a:spcBef>
                          <a:spcPts val="0"/>
                        </a:spcBef>
                        <a:spcAft>
                          <a:spcPts val="200"/>
                        </a:spcAft>
                      </a:pPr>
                      <a:r>
                        <a:rPr lang="en-US" sz="1600" dirty="0" smtClean="0"/>
                        <a:t>Description</a:t>
                      </a:r>
                      <a:endParaRPr lang="en-US" sz="1600" dirty="0"/>
                    </a:p>
                  </a:txBody>
                  <a:tcPr anchor="ctr"/>
                </a:tc>
                <a:tc>
                  <a:txBody>
                    <a:bodyPr/>
                    <a:lstStyle/>
                    <a:p>
                      <a:pPr algn="ctr">
                        <a:spcBef>
                          <a:spcPts val="0"/>
                        </a:spcBef>
                        <a:spcAft>
                          <a:spcPts val="200"/>
                        </a:spcAft>
                      </a:pPr>
                      <a:r>
                        <a:rPr lang="en-US" sz="1600" dirty="0" smtClean="0"/>
                        <a:t>Example</a:t>
                      </a:r>
                      <a:endParaRPr lang="en-US" sz="1600" dirty="0"/>
                    </a:p>
                  </a:txBody>
                  <a:tcPr anchor="ctr"/>
                </a:tc>
              </a:tr>
              <a:tr h="587292">
                <a:tc>
                  <a:txBody>
                    <a:bodyPr/>
                    <a:lstStyle/>
                    <a:p>
                      <a:pPr algn="ctr">
                        <a:spcBef>
                          <a:spcPts val="0"/>
                        </a:spcBef>
                        <a:spcAft>
                          <a:spcPts val="200"/>
                        </a:spcAft>
                      </a:pPr>
                      <a:r>
                        <a:rPr lang="en-US" sz="1400" b="1" dirty="0" smtClean="0"/>
                        <a:t>Broadcast</a:t>
                      </a:r>
                      <a:endParaRPr lang="en-US" sz="1400" b="1" dirty="0"/>
                    </a:p>
                  </a:txBody>
                  <a:tcPr anchor="ctr"/>
                </a:tc>
                <a:tc>
                  <a:txBody>
                    <a:bodyPr/>
                    <a:lstStyle/>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A multiaccess broadcast network.</a:t>
                      </a:r>
                    </a:p>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DR / BDR required.</a:t>
                      </a:r>
                    </a:p>
                  </a:txBody>
                  <a:tcPr anchor="ctr"/>
                </a:tc>
                <a:tc>
                  <a:txBody>
                    <a:bodyPr/>
                    <a:lstStyle/>
                    <a:p>
                      <a:pPr algn="ctr">
                        <a:spcBef>
                          <a:spcPts val="0"/>
                        </a:spcBef>
                        <a:spcAft>
                          <a:spcPts val="200"/>
                        </a:spcAft>
                      </a:pPr>
                      <a:r>
                        <a:rPr lang="en-US" sz="1400" dirty="0" smtClean="0"/>
                        <a:t>All Ethernet networks</a:t>
                      </a:r>
                      <a:endParaRPr lang="en-US" sz="1400" dirty="0"/>
                    </a:p>
                  </a:txBody>
                  <a:tcPr anchor="ctr"/>
                </a:tc>
              </a:tr>
              <a:tr h="587292">
                <a:tc>
                  <a:txBody>
                    <a:bodyPr/>
                    <a:lstStyle/>
                    <a:p>
                      <a:pPr algn="ctr">
                        <a:spcBef>
                          <a:spcPts val="0"/>
                        </a:spcBef>
                        <a:spcAft>
                          <a:spcPts val="200"/>
                        </a:spcAft>
                      </a:pPr>
                      <a:r>
                        <a:rPr lang="en-US" sz="1400" b="1" dirty="0" smtClean="0"/>
                        <a:t>Point-to-point</a:t>
                      </a:r>
                      <a:endParaRPr lang="en-US" sz="1400" b="1" dirty="0"/>
                    </a:p>
                  </a:txBody>
                  <a:tcPr anchor="ctr"/>
                </a:tc>
                <a:tc>
                  <a:txBody>
                    <a:bodyPr/>
                    <a:lstStyle/>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dirty="0" smtClean="0"/>
                        <a:t>A network that joins a single pair of routers.</a:t>
                      </a:r>
                    </a:p>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dirty="0" smtClean="0"/>
                        <a:t>No DR / BDR required.</a:t>
                      </a:r>
                    </a:p>
                  </a:txBody>
                  <a:tcPr anchor="ctr"/>
                </a:tc>
                <a:tc>
                  <a:txBody>
                    <a:bodyPr/>
                    <a:lstStyle/>
                    <a:p>
                      <a:pPr algn="ctr">
                        <a:spcBef>
                          <a:spcPts val="0"/>
                        </a:spcBef>
                        <a:spcAft>
                          <a:spcPts val="200"/>
                        </a:spcAft>
                      </a:pPr>
                      <a:r>
                        <a:rPr lang="en-US" sz="1400" dirty="0" smtClean="0"/>
                        <a:t>Serial</a:t>
                      </a:r>
                      <a:r>
                        <a:rPr lang="en-US" sz="1400" baseline="0" dirty="0" smtClean="0"/>
                        <a:t> link using PPP / HDLC</a:t>
                      </a:r>
                      <a:endParaRPr lang="en-US" sz="1400" dirty="0"/>
                    </a:p>
                  </a:txBody>
                  <a:tcPr anchor="ctr"/>
                </a:tc>
              </a:tr>
              <a:tr h="3600596">
                <a:tc>
                  <a:txBody>
                    <a:bodyPr/>
                    <a:lstStyle/>
                    <a:p>
                      <a:pPr marL="0" marR="0" lvl="1" indent="0" algn="ctr" defTabSz="914400" rtl="0" eaLnBrk="1" fontAlgn="auto" latinLnBrk="0" hangingPunct="1">
                        <a:lnSpc>
                          <a:spcPct val="100000"/>
                        </a:lnSpc>
                        <a:spcBef>
                          <a:spcPts val="0"/>
                        </a:spcBef>
                        <a:spcAft>
                          <a:spcPts val="200"/>
                        </a:spcAft>
                        <a:buClrTx/>
                        <a:buSzTx/>
                        <a:buFontTx/>
                        <a:buNone/>
                        <a:tabLst/>
                        <a:defRPr/>
                      </a:pPr>
                      <a:r>
                        <a:rPr lang="en-US" sz="1400" b="1" dirty="0" err="1" smtClean="0"/>
                        <a:t>Nonbroadcast</a:t>
                      </a:r>
                      <a:r>
                        <a:rPr lang="en-US" sz="1400" b="1" dirty="0" smtClean="0"/>
                        <a:t> multiaccess (NBMA)</a:t>
                      </a:r>
                    </a:p>
                  </a:txBody>
                  <a:tcPr anchor="ctr"/>
                </a:tc>
                <a:tc>
                  <a:txBody>
                    <a:bodyPr/>
                    <a:lstStyle/>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A network that interconnects more than two routers but that has no broadcast capability. </a:t>
                      </a:r>
                    </a:p>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baseline="0" dirty="0" smtClean="0">
                          <a:solidFill>
                            <a:schemeClr val="dk1"/>
                          </a:solidFill>
                          <a:latin typeface="+mn-lt"/>
                          <a:ea typeface="+mn-ea"/>
                          <a:cs typeface="+mn-cs"/>
                        </a:rPr>
                        <a:t>DR / BDR may or may not be required.</a:t>
                      </a:r>
                      <a:endParaRPr lang="en-US" sz="1400" kern="1200" dirty="0" smtClean="0">
                        <a:solidFill>
                          <a:schemeClr val="dk1"/>
                        </a:solidFill>
                        <a:latin typeface="+mn-lt"/>
                        <a:ea typeface="+mn-ea"/>
                        <a:cs typeface="+mn-cs"/>
                      </a:endParaRPr>
                    </a:p>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There are five modes of OSPF operation available for NBMA networks:</a:t>
                      </a:r>
                    </a:p>
                    <a:p>
                      <a:pPr marL="349250" marR="0" lvl="2"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RFC-compliant modes:</a:t>
                      </a:r>
                    </a:p>
                    <a:p>
                      <a:pPr marL="569913" marR="0" lvl="3"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non-broadcast</a:t>
                      </a:r>
                    </a:p>
                    <a:p>
                      <a:pPr marL="569913" marR="0" lvl="3"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point-to-multipoint </a:t>
                      </a:r>
                    </a:p>
                    <a:p>
                      <a:pPr marL="349250" marR="0" lvl="2"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Cisco proprietary modes:</a:t>
                      </a:r>
                    </a:p>
                    <a:p>
                      <a:pPr marL="569913" marR="0" lvl="3"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broadcast </a:t>
                      </a:r>
                    </a:p>
                    <a:p>
                      <a:pPr marL="569913" marR="0" lvl="3"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point-to-multipoint non-broadcast</a:t>
                      </a:r>
                    </a:p>
                    <a:p>
                      <a:pPr marL="569913" marR="0" lvl="3"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point-to-point </a:t>
                      </a:r>
                    </a:p>
                    <a:p>
                      <a:pPr marL="166688" marR="0" lvl="1" indent="-166688" algn="l" defTabSz="914400" rtl="0" eaLnBrk="1" fontAlgn="auto" latinLnBrk="0" hangingPunct="1">
                        <a:lnSpc>
                          <a:spcPct val="100000"/>
                        </a:lnSpc>
                        <a:spcBef>
                          <a:spcPts val="0"/>
                        </a:spcBef>
                        <a:spcAft>
                          <a:spcPts val="200"/>
                        </a:spcAft>
                        <a:buClrTx/>
                        <a:buSzTx/>
                        <a:buFont typeface="Arial" pitchFamily="34" charset="0"/>
                        <a:buChar char="•"/>
                        <a:tabLst/>
                        <a:defRPr/>
                      </a:pPr>
                      <a:r>
                        <a:rPr lang="en-US" sz="1400" kern="1200" dirty="0" smtClean="0">
                          <a:solidFill>
                            <a:schemeClr val="dk1"/>
                          </a:solidFill>
                          <a:latin typeface="+mn-lt"/>
                          <a:ea typeface="+mn-ea"/>
                          <a:cs typeface="+mn-cs"/>
                        </a:rPr>
                        <a:t>The choice of mode depends on the topology of the NBMA network.</a:t>
                      </a:r>
                    </a:p>
                  </a:txBody>
                  <a:tcPr anchor="ctr"/>
                </a:tc>
                <a:tc>
                  <a:txBody>
                    <a:bodyPr/>
                    <a:lstStyle/>
                    <a:p>
                      <a:pPr algn="ctr">
                        <a:spcBef>
                          <a:spcPts val="0"/>
                        </a:spcBef>
                        <a:spcAft>
                          <a:spcPts val="200"/>
                        </a:spcAft>
                      </a:pPr>
                      <a:r>
                        <a:rPr lang="en-US" sz="1400" dirty="0" smtClean="0"/>
                        <a:t>Frame Relay</a:t>
                      </a:r>
                    </a:p>
                    <a:p>
                      <a:pPr algn="ctr">
                        <a:spcBef>
                          <a:spcPts val="0"/>
                        </a:spcBef>
                        <a:spcAft>
                          <a:spcPts val="200"/>
                        </a:spcAft>
                      </a:pPr>
                      <a:r>
                        <a:rPr lang="en-US" sz="1400" dirty="0" smtClean="0"/>
                        <a:t> ATM</a:t>
                      </a:r>
                    </a:p>
                    <a:p>
                      <a:pPr algn="ctr">
                        <a:spcBef>
                          <a:spcPts val="0"/>
                        </a:spcBef>
                        <a:spcAft>
                          <a:spcPts val="200"/>
                        </a:spcAft>
                      </a:pPr>
                      <a:r>
                        <a:rPr lang="en-US" sz="1400" dirty="0" err="1" smtClean="0"/>
                        <a:t>X.25</a:t>
                      </a:r>
                      <a:r>
                        <a:rPr lang="en-US" sz="1400" dirty="0" smtClean="0"/>
                        <a:t> </a:t>
                      </a:r>
                      <a:endParaRPr lang="en-US" sz="1400" dirty="0"/>
                    </a:p>
                  </a:txBody>
                  <a:tcPr anchor="ctr"/>
                </a:tc>
              </a:tr>
            </a:tbl>
          </a:graphicData>
        </a:graphic>
      </p:graphicFrame>
    </p:spTree>
    <p:extLst>
      <p:ext uri="{BB962C8B-B14F-4D97-AF65-F5344CB8AC3E}">
        <p14:creationId xmlns:p14="http://schemas.microsoft.com/office/powerpoint/2010/main" val="131179140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0914" name="Rectangle 2"/>
          <p:cNvSpPr>
            <a:spLocks noGrp="1" noChangeArrowheads="1"/>
          </p:cNvSpPr>
          <p:nvPr>
            <p:ph type="title"/>
          </p:nvPr>
        </p:nvSpPr>
        <p:spPr>
          <a:xfrm>
            <a:off x="1905000" y="191512"/>
            <a:ext cx="5809351" cy="740664"/>
          </a:xfrm>
        </p:spPr>
        <p:txBody>
          <a:bodyPr>
            <a:normAutofit/>
          </a:bodyPr>
          <a:lstStyle/>
          <a:p>
            <a:r>
              <a:rPr lang="en-US" sz="3600" dirty="0" smtClean="0"/>
              <a:t>Broadcast </a:t>
            </a:r>
          </a:p>
        </p:txBody>
      </p:sp>
      <p:sp>
        <p:nvSpPr>
          <p:cNvPr id="1190915" name="Rectangle 3"/>
          <p:cNvSpPr>
            <a:spLocks noGrp="1" noChangeArrowheads="1"/>
          </p:cNvSpPr>
          <p:nvPr>
            <p:ph idx="10"/>
          </p:nvPr>
        </p:nvSpPr>
        <p:spPr>
          <a:xfrm>
            <a:off x="279400" y="1165896"/>
            <a:ext cx="8520354" cy="2160492"/>
          </a:xfrm>
        </p:spPr>
        <p:txBody>
          <a:bodyPr>
            <a:normAutofit fontScale="85000" lnSpcReduction="20000"/>
          </a:bodyPr>
          <a:lstStyle/>
          <a:p>
            <a:r>
              <a:rPr lang="en-US" dirty="0" smtClean="0">
                <a:solidFill>
                  <a:srgbClr val="000000"/>
                </a:solidFill>
              </a:rPr>
              <a:t>DR /BDR election required since there could be many devices.</a:t>
            </a:r>
          </a:p>
          <a:p>
            <a:pPr lvl="1"/>
            <a:r>
              <a:rPr lang="en-US" dirty="0" smtClean="0">
                <a:solidFill>
                  <a:srgbClr val="000000"/>
                </a:solidFill>
              </a:rPr>
              <a:t>Establishing adjacencies with all routers in a broadcast network would easily overload a router due to the overhead of maintaining those adjacencies.</a:t>
            </a:r>
          </a:p>
          <a:p>
            <a:pPr lvl="1"/>
            <a:r>
              <a:rPr lang="en-US" dirty="0" smtClean="0">
                <a:solidFill>
                  <a:srgbClr val="000000"/>
                </a:solidFill>
              </a:rPr>
              <a:t>Instead, OSPF routers form full adjacencies with the DR and BDR only. </a:t>
            </a:r>
          </a:p>
          <a:p>
            <a:r>
              <a:rPr lang="en-US" dirty="0" smtClean="0">
                <a:solidFill>
                  <a:srgbClr val="000000"/>
                </a:solidFill>
              </a:rPr>
              <a:t>Packets to all OSPF routers are forwarded to 224.0.0.5.</a:t>
            </a:r>
          </a:p>
          <a:p>
            <a:r>
              <a:rPr lang="en-US" dirty="0" smtClean="0">
                <a:solidFill>
                  <a:srgbClr val="000000"/>
                </a:solidFill>
              </a:rPr>
              <a:t>Packets to the DR / BDR are forwarded to 224.0.0.6.</a:t>
            </a:r>
          </a:p>
          <a:p>
            <a:endParaRPr lang="en-US" dirty="0" smtClean="0">
              <a:solidFill>
                <a:srgbClr val="000000"/>
              </a:solidFill>
            </a:endParaRPr>
          </a:p>
        </p:txBody>
      </p:sp>
      <p:pic>
        <p:nvPicPr>
          <p:cNvPr id="225283" name="Picture 3"/>
          <p:cNvPicPr>
            <a:picLocks noGrp="1" noChangeAspect="1" noChangeArrowheads="1"/>
          </p:cNvPicPr>
          <p:nvPr>
            <p:ph sz="quarter" idx="11"/>
          </p:nvPr>
        </p:nvPicPr>
        <p:blipFill>
          <a:blip r:embed="rId2"/>
          <a:stretch>
            <a:fillRect/>
          </a:stretch>
        </p:blipFill>
        <p:spPr>
          <a:xfrm>
            <a:off x="591478" y="3443287"/>
            <a:ext cx="7863187" cy="3236413"/>
          </a:xfrm>
        </p:spPr>
      </p:pic>
    </p:spTree>
    <p:extLst>
      <p:ext uri="{BB962C8B-B14F-4D97-AF65-F5344CB8AC3E}">
        <p14:creationId xmlns:p14="http://schemas.microsoft.com/office/powerpoint/2010/main" val="73072060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344246" y="365379"/>
            <a:ext cx="8799754" cy="740664"/>
          </a:xfrm>
        </p:spPr>
        <p:txBody>
          <a:bodyPr>
            <a:noAutofit/>
          </a:bodyPr>
          <a:lstStyle/>
          <a:p>
            <a:pPr algn="l"/>
            <a:r>
              <a:rPr lang="en-US" sz="3200" dirty="0" smtClean="0"/>
              <a:t>Broadcast Challenge: Multiple Adjacencies</a:t>
            </a:r>
          </a:p>
        </p:txBody>
      </p:sp>
      <p:sp>
        <p:nvSpPr>
          <p:cNvPr id="15" name="Content Placeholder 14"/>
          <p:cNvSpPr>
            <a:spLocks noGrp="1"/>
          </p:cNvSpPr>
          <p:nvPr>
            <p:ph idx="10"/>
          </p:nvPr>
        </p:nvSpPr>
        <p:spPr>
          <a:xfrm>
            <a:off x="279400" y="1209170"/>
            <a:ext cx="8520354" cy="2160492"/>
          </a:xfrm>
        </p:spPr>
        <p:txBody>
          <a:bodyPr/>
          <a:lstStyle/>
          <a:p>
            <a:r>
              <a:rPr lang="en-US" dirty="0" smtClean="0">
                <a:solidFill>
                  <a:srgbClr val="000000"/>
                </a:solidFill>
              </a:rPr>
              <a:t>A challenge of broadcast network is the number of adjacencies that would be required.</a:t>
            </a:r>
          </a:p>
          <a:p>
            <a:pPr lvl="1"/>
            <a:r>
              <a:rPr lang="en-US" dirty="0" smtClean="0">
                <a:solidFill>
                  <a:srgbClr val="000000"/>
                </a:solidFill>
              </a:rPr>
              <a:t>One adjacency for every pair of routers.</a:t>
            </a:r>
          </a:p>
          <a:p>
            <a:pPr lvl="1"/>
            <a:r>
              <a:rPr lang="en-US" dirty="0" smtClean="0">
                <a:solidFill>
                  <a:srgbClr val="000000"/>
                </a:solidFill>
              </a:rPr>
              <a:t>This would increase network traffic and load on each router to manage each individual adjacency.</a:t>
            </a:r>
            <a:endParaRPr lang="en-US" dirty="0">
              <a:solidFill>
                <a:srgbClr val="000000"/>
              </a:solidFill>
            </a:endParaRPr>
          </a:p>
        </p:txBody>
      </p:sp>
      <p:pic>
        <p:nvPicPr>
          <p:cNvPr id="17" name="Picture 5"/>
          <p:cNvPicPr>
            <a:picLocks noGrp="1" noChangeAspect="1" noChangeArrowheads="1"/>
          </p:cNvPicPr>
          <p:nvPr>
            <p:ph sz="quarter" idx="11"/>
          </p:nvPr>
        </p:nvPicPr>
        <p:blipFill>
          <a:blip r:embed="rId2"/>
          <a:stretch>
            <a:fillRect/>
          </a:stretch>
        </p:blipFill>
        <p:spPr>
          <a:xfrm>
            <a:off x="121775" y="3465494"/>
            <a:ext cx="5221117" cy="3357716"/>
          </a:xfrm>
        </p:spPr>
      </p:pic>
      <p:grpSp>
        <p:nvGrpSpPr>
          <p:cNvPr id="18" name="Group 17"/>
          <p:cNvGrpSpPr/>
          <p:nvPr/>
        </p:nvGrpSpPr>
        <p:grpSpPr>
          <a:xfrm>
            <a:off x="5566859" y="3465494"/>
            <a:ext cx="3232895" cy="2250553"/>
            <a:chOff x="5884863" y="4633913"/>
            <a:chExt cx="3259137" cy="2224087"/>
          </a:xfrm>
        </p:grpSpPr>
        <p:pic>
          <p:nvPicPr>
            <p:cNvPr id="90116" name="Picture 7"/>
            <p:cNvPicPr>
              <a:picLocks noChangeAspect="1" noChangeArrowheads="1"/>
            </p:cNvPicPr>
            <p:nvPr/>
          </p:nvPicPr>
          <p:blipFill>
            <a:blip r:embed="rId3"/>
            <a:srcRect/>
            <a:stretch>
              <a:fillRect/>
            </a:stretch>
          </p:blipFill>
          <p:spPr bwMode="auto">
            <a:xfrm>
              <a:off x="5884863" y="4633913"/>
              <a:ext cx="3259137" cy="2224087"/>
            </a:xfrm>
            <a:prstGeom prst="rect">
              <a:avLst/>
            </a:prstGeom>
            <a:noFill/>
            <a:ln w="9525" algn="ctr">
              <a:noFill/>
              <a:miter lim="800000"/>
              <a:headEnd/>
              <a:tailEnd/>
            </a:ln>
          </p:spPr>
        </p:pic>
        <p:pic>
          <p:nvPicPr>
            <p:cNvPr id="1383433" name="Picture 9"/>
            <p:cNvPicPr>
              <a:picLocks noChangeAspect="1" noChangeArrowheads="1"/>
            </p:cNvPicPr>
            <p:nvPr/>
          </p:nvPicPr>
          <p:blipFill>
            <a:blip r:embed="rId4"/>
            <a:srcRect/>
            <a:stretch>
              <a:fillRect/>
            </a:stretch>
          </p:blipFill>
          <p:spPr bwMode="auto">
            <a:xfrm>
              <a:off x="6389688" y="5368925"/>
              <a:ext cx="244475" cy="225425"/>
            </a:xfrm>
            <a:prstGeom prst="rect">
              <a:avLst/>
            </a:prstGeom>
            <a:noFill/>
            <a:ln w="9525" algn="ctr">
              <a:noFill/>
              <a:miter lim="800000"/>
              <a:headEnd/>
              <a:tailEnd/>
            </a:ln>
          </p:spPr>
        </p:pic>
        <p:pic>
          <p:nvPicPr>
            <p:cNvPr id="1383434" name="Picture 10"/>
            <p:cNvPicPr>
              <a:picLocks noChangeAspect="1" noChangeArrowheads="1"/>
            </p:cNvPicPr>
            <p:nvPr/>
          </p:nvPicPr>
          <p:blipFill>
            <a:blip r:embed="rId5"/>
            <a:srcRect/>
            <a:stretch>
              <a:fillRect/>
            </a:stretch>
          </p:blipFill>
          <p:spPr bwMode="auto">
            <a:xfrm>
              <a:off x="8305800" y="5392738"/>
              <a:ext cx="293688" cy="204787"/>
            </a:xfrm>
            <a:prstGeom prst="rect">
              <a:avLst/>
            </a:prstGeom>
            <a:noFill/>
            <a:ln w="9525" algn="ctr">
              <a:noFill/>
              <a:miter lim="800000"/>
              <a:headEnd/>
              <a:tailEnd/>
            </a:ln>
          </p:spPr>
        </p:pic>
        <p:pic>
          <p:nvPicPr>
            <p:cNvPr id="1383435" name="Picture 11"/>
            <p:cNvPicPr>
              <a:picLocks noChangeAspect="1" noChangeArrowheads="1"/>
            </p:cNvPicPr>
            <p:nvPr/>
          </p:nvPicPr>
          <p:blipFill>
            <a:blip r:embed="rId6"/>
            <a:srcRect/>
            <a:stretch>
              <a:fillRect/>
            </a:stretch>
          </p:blipFill>
          <p:spPr bwMode="auto">
            <a:xfrm>
              <a:off x="6303963" y="5695950"/>
              <a:ext cx="331787" cy="225425"/>
            </a:xfrm>
            <a:prstGeom prst="rect">
              <a:avLst/>
            </a:prstGeom>
            <a:noFill/>
            <a:ln w="9525" algn="ctr">
              <a:noFill/>
              <a:miter lim="800000"/>
              <a:headEnd/>
              <a:tailEnd/>
            </a:ln>
          </p:spPr>
        </p:pic>
        <p:pic>
          <p:nvPicPr>
            <p:cNvPr id="1383436" name="Picture 12"/>
            <p:cNvPicPr>
              <a:picLocks noChangeAspect="1" noChangeArrowheads="1"/>
            </p:cNvPicPr>
            <p:nvPr/>
          </p:nvPicPr>
          <p:blipFill>
            <a:blip r:embed="rId7"/>
            <a:srcRect/>
            <a:stretch>
              <a:fillRect/>
            </a:stretch>
          </p:blipFill>
          <p:spPr bwMode="auto">
            <a:xfrm>
              <a:off x="8299450" y="5702300"/>
              <a:ext cx="282575" cy="204788"/>
            </a:xfrm>
            <a:prstGeom prst="rect">
              <a:avLst/>
            </a:prstGeom>
            <a:noFill/>
            <a:ln w="9525" algn="ctr">
              <a:noFill/>
              <a:miter lim="800000"/>
              <a:headEnd/>
              <a:tailEnd/>
            </a:ln>
          </p:spPr>
        </p:pic>
        <p:pic>
          <p:nvPicPr>
            <p:cNvPr id="1383437" name="Picture 13"/>
            <p:cNvPicPr>
              <a:picLocks noChangeAspect="1" noChangeArrowheads="1"/>
            </p:cNvPicPr>
            <p:nvPr/>
          </p:nvPicPr>
          <p:blipFill>
            <a:blip r:embed="rId8"/>
            <a:srcRect/>
            <a:stretch>
              <a:fillRect/>
            </a:stretch>
          </p:blipFill>
          <p:spPr bwMode="auto">
            <a:xfrm>
              <a:off x="6288088" y="6069013"/>
              <a:ext cx="312737" cy="204787"/>
            </a:xfrm>
            <a:prstGeom prst="rect">
              <a:avLst/>
            </a:prstGeom>
            <a:noFill/>
            <a:ln w="9525" algn="ctr">
              <a:noFill/>
              <a:miter lim="800000"/>
              <a:headEnd/>
              <a:tailEnd/>
            </a:ln>
          </p:spPr>
        </p:pic>
        <p:pic>
          <p:nvPicPr>
            <p:cNvPr id="1383438" name="Picture 14"/>
            <p:cNvPicPr>
              <a:picLocks noChangeAspect="1" noChangeArrowheads="1"/>
            </p:cNvPicPr>
            <p:nvPr/>
          </p:nvPicPr>
          <p:blipFill>
            <a:blip r:embed="rId9"/>
            <a:srcRect/>
            <a:stretch>
              <a:fillRect/>
            </a:stretch>
          </p:blipFill>
          <p:spPr bwMode="auto">
            <a:xfrm>
              <a:off x="8216900" y="6081713"/>
              <a:ext cx="360363" cy="204787"/>
            </a:xfrm>
            <a:prstGeom prst="rect">
              <a:avLst/>
            </a:prstGeom>
            <a:noFill/>
            <a:ln w="9525" algn="ctr">
              <a:noFill/>
              <a:miter lim="800000"/>
              <a:headEnd/>
              <a:tailEnd/>
            </a:ln>
          </p:spPr>
        </p:pic>
        <p:pic>
          <p:nvPicPr>
            <p:cNvPr id="1383439" name="Picture 15"/>
            <p:cNvPicPr>
              <a:picLocks noChangeAspect="1" noChangeArrowheads="1"/>
            </p:cNvPicPr>
            <p:nvPr/>
          </p:nvPicPr>
          <p:blipFill>
            <a:blip r:embed="rId10"/>
            <a:srcRect/>
            <a:stretch>
              <a:fillRect/>
            </a:stretch>
          </p:blipFill>
          <p:spPr bwMode="auto">
            <a:xfrm>
              <a:off x="6203950" y="6402388"/>
              <a:ext cx="371475" cy="185737"/>
            </a:xfrm>
            <a:prstGeom prst="rect">
              <a:avLst/>
            </a:prstGeom>
            <a:noFill/>
            <a:ln w="9525" algn="ctr">
              <a:noFill/>
              <a:miter lim="800000"/>
              <a:headEnd/>
              <a:tailEnd/>
            </a:ln>
          </p:spPr>
        </p:pic>
        <p:pic>
          <p:nvPicPr>
            <p:cNvPr id="1383440" name="Picture 16"/>
            <p:cNvPicPr>
              <a:picLocks noChangeAspect="1" noChangeArrowheads="1"/>
            </p:cNvPicPr>
            <p:nvPr/>
          </p:nvPicPr>
          <p:blipFill>
            <a:blip r:embed="rId11"/>
            <a:srcRect/>
            <a:stretch>
              <a:fillRect/>
            </a:stretch>
          </p:blipFill>
          <p:spPr bwMode="auto">
            <a:xfrm>
              <a:off x="8018463" y="6384925"/>
              <a:ext cx="565150" cy="234950"/>
            </a:xfrm>
            <a:prstGeom prst="rect">
              <a:avLst/>
            </a:prstGeom>
            <a:noFill/>
            <a:ln w="9525" algn="ctr">
              <a:noFill/>
              <a:miter lim="800000"/>
              <a:headEnd/>
              <a:tailEnd/>
            </a:ln>
          </p:spPr>
        </p:pic>
        <p:pic>
          <p:nvPicPr>
            <p:cNvPr id="1383441" name="Picture 17"/>
            <p:cNvPicPr>
              <a:picLocks noChangeAspect="1" noChangeArrowheads="1"/>
            </p:cNvPicPr>
            <p:nvPr/>
          </p:nvPicPr>
          <p:blipFill>
            <a:blip r:embed="rId12"/>
            <a:srcRect/>
            <a:stretch>
              <a:fillRect/>
            </a:stretch>
          </p:blipFill>
          <p:spPr bwMode="auto">
            <a:xfrm>
              <a:off x="6330950" y="5083175"/>
              <a:ext cx="273050" cy="225425"/>
            </a:xfrm>
            <a:prstGeom prst="rect">
              <a:avLst/>
            </a:prstGeom>
            <a:noFill/>
            <a:ln w="9525" algn="ctr">
              <a:noFill/>
              <a:miter lim="800000"/>
              <a:headEnd/>
              <a:tailEnd/>
            </a:ln>
          </p:spPr>
        </p:pic>
        <p:pic>
          <p:nvPicPr>
            <p:cNvPr id="1383442" name="Picture 18"/>
            <p:cNvPicPr>
              <a:picLocks noChangeAspect="1" noChangeArrowheads="1"/>
            </p:cNvPicPr>
            <p:nvPr/>
          </p:nvPicPr>
          <p:blipFill>
            <a:blip r:embed="rId13"/>
            <a:srcRect/>
            <a:stretch>
              <a:fillRect/>
            </a:stretch>
          </p:blipFill>
          <p:spPr bwMode="auto">
            <a:xfrm>
              <a:off x="8021638" y="5054600"/>
              <a:ext cx="858837" cy="263525"/>
            </a:xfrm>
            <a:prstGeom prst="rect">
              <a:avLst/>
            </a:prstGeom>
            <a:noFill/>
            <a:ln w="9525" algn="ctr">
              <a:noFill/>
              <a:miter lim="800000"/>
              <a:headEnd/>
              <a:tailEnd/>
            </a:ln>
          </p:spPr>
        </p:pic>
      </p:grpSp>
    </p:spTree>
    <p:extLst>
      <p:ext uri="{BB962C8B-B14F-4D97-AF65-F5344CB8AC3E}">
        <p14:creationId xmlns:p14="http://schemas.microsoft.com/office/powerpoint/2010/main" val="5184313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6"/>
          <p:cNvSpPr>
            <a:spLocks noGrp="1" noChangeArrowheads="1"/>
          </p:cNvSpPr>
          <p:nvPr>
            <p:ph type="title"/>
          </p:nvPr>
        </p:nvSpPr>
        <p:spPr>
          <a:xfrm>
            <a:off x="279400" y="671651"/>
            <a:ext cx="8521700" cy="740664"/>
          </a:xfrm>
        </p:spPr>
        <p:txBody>
          <a:bodyPr>
            <a:normAutofit/>
          </a:bodyPr>
          <a:lstStyle/>
          <a:p>
            <a:r>
              <a:rPr lang="en-US" sz="3600" dirty="0" smtClean="0"/>
              <a:t>Broadcast Challenge: Extensive LSAs</a:t>
            </a:r>
          </a:p>
        </p:txBody>
      </p:sp>
      <p:sp>
        <p:nvSpPr>
          <p:cNvPr id="91139" name="Rectangle 7"/>
          <p:cNvSpPr>
            <a:spLocks noGrp="1" noChangeArrowheads="1"/>
          </p:cNvSpPr>
          <p:nvPr>
            <p:ph idx="10"/>
          </p:nvPr>
        </p:nvSpPr>
        <p:spPr>
          <a:xfrm>
            <a:off x="279400" y="1632448"/>
            <a:ext cx="8520354" cy="2959845"/>
          </a:xfrm>
        </p:spPr>
        <p:txBody>
          <a:bodyPr>
            <a:normAutofit/>
          </a:bodyPr>
          <a:lstStyle/>
          <a:p>
            <a:r>
              <a:rPr lang="en-US" dirty="0" smtClean="0">
                <a:solidFill>
                  <a:srgbClr val="000000"/>
                </a:solidFill>
              </a:rPr>
              <a:t>Another challenge is the increase in network LSAs.</a:t>
            </a:r>
          </a:p>
          <a:p>
            <a:pPr lvl="1"/>
            <a:r>
              <a:rPr lang="en-US" dirty="0" smtClean="0">
                <a:solidFill>
                  <a:srgbClr val="000000"/>
                </a:solidFill>
              </a:rPr>
              <a:t>Every LSA sent out also requires an acknowledgement.</a:t>
            </a:r>
          </a:p>
          <a:p>
            <a:endParaRPr lang="en-US" dirty="0" smtClean="0">
              <a:solidFill>
                <a:srgbClr val="000000"/>
              </a:solidFill>
            </a:endParaRPr>
          </a:p>
          <a:p>
            <a:r>
              <a:rPr lang="en-US" dirty="0" smtClean="0">
                <a:solidFill>
                  <a:srgbClr val="000000"/>
                </a:solidFill>
              </a:rPr>
              <a:t>Consequence:  </a:t>
            </a:r>
          </a:p>
          <a:p>
            <a:pPr lvl="1"/>
            <a:r>
              <a:rPr lang="en-US" dirty="0" smtClean="0">
                <a:solidFill>
                  <a:srgbClr val="000000"/>
                </a:solidFill>
              </a:rPr>
              <a:t>Lots of bandwidth consumed</a:t>
            </a:r>
          </a:p>
          <a:p>
            <a:pPr lvl="1"/>
            <a:r>
              <a:rPr lang="en-US" dirty="0" smtClean="0">
                <a:solidFill>
                  <a:srgbClr val="000000"/>
                </a:solidFill>
              </a:rPr>
              <a:t>Chaotic traffic</a:t>
            </a:r>
          </a:p>
        </p:txBody>
      </p:sp>
      <p:pic>
        <p:nvPicPr>
          <p:cNvPr id="8" name="Picture 5"/>
          <p:cNvPicPr>
            <a:picLocks noGrp="1" noChangeAspect="1" noChangeArrowheads="1"/>
          </p:cNvPicPr>
          <p:nvPr>
            <p:ph sz="quarter" idx="11"/>
          </p:nvPr>
        </p:nvPicPr>
        <p:blipFill>
          <a:blip r:embed="rId2"/>
          <a:stretch>
            <a:fillRect/>
          </a:stretch>
        </p:blipFill>
        <p:spPr>
          <a:xfrm>
            <a:off x="5136759" y="2712695"/>
            <a:ext cx="3363261" cy="3097212"/>
          </a:xfrm>
        </p:spPr>
      </p:pic>
    </p:spTree>
    <p:extLst>
      <p:ext uri="{BB962C8B-B14F-4D97-AF65-F5344CB8AC3E}">
        <p14:creationId xmlns:p14="http://schemas.microsoft.com/office/powerpoint/2010/main" val="1454150573"/>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title"/>
          </p:nvPr>
        </p:nvSpPr>
        <p:spPr>
          <a:xfrm>
            <a:off x="279400" y="504788"/>
            <a:ext cx="8521700" cy="740664"/>
          </a:xfrm>
        </p:spPr>
        <p:txBody>
          <a:bodyPr>
            <a:normAutofit/>
          </a:bodyPr>
          <a:lstStyle/>
          <a:p>
            <a:r>
              <a:rPr lang="en-US" sz="3600" dirty="0" smtClean="0"/>
              <a:t>Solution: Designated Router</a:t>
            </a:r>
          </a:p>
        </p:txBody>
      </p:sp>
      <p:sp>
        <p:nvSpPr>
          <p:cNvPr id="92163" name="Rectangle 8"/>
          <p:cNvSpPr>
            <a:spLocks noGrp="1" noChangeArrowheads="1"/>
          </p:cNvSpPr>
          <p:nvPr>
            <p:ph idx="10"/>
          </p:nvPr>
        </p:nvSpPr>
        <p:spPr>
          <a:xfrm>
            <a:off x="279400" y="1417910"/>
            <a:ext cx="8520354" cy="2160492"/>
          </a:xfrm>
        </p:spPr>
        <p:txBody>
          <a:bodyPr/>
          <a:lstStyle/>
          <a:p>
            <a:r>
              <a:rPr lang="en-US" dirty="0" smtClean="0">
                <a:solidFill>
                  <a:srgbClr val="000000"/>
                </a:solidFill>
              </a:rPr>
              <a:t>A designated router (DR) and backup designated router (BDR) solve these challenges because they:</a:t>
            </a:r>
          </a:p>
          <a:p>
            <a:pPr lvl="1"/>
            <a:r>
              <a:rPr lang="en-US" dirty="0" smtClean="0">
                <a:solidFill>
                  <a:srgbClr val="000000"/>
                </a:solidFill>
              </a:rPr>
              <a:t>Reduce routing update traffic</a:t>
            </a:r>
          </a:p>
          <a:p>
            <a:pPr lvl="1"/>
            <a:r>
              <a:rPr lang="en-US" dirty="0" smtClean="0">
                <a:solidFill>
                  <a:srgbClr val="000000"/>
                </a:solidFill>
              </a:rPr>
              <a:t>Manage link-state synchronization</a:t>
            </a:r>
          </a:p>
        </p:txBody>
      </p:sp>
      <p:pic>
        <p:nvPicPr>
          <p:cNvPr id="9" name="Picture 4"/>
          <p:cNvPicPr>
            <a:picLocks noChangeAspect="1" noChangeArrowheads="1"/>
          </p:cNvPicPr>
          <p:nvPr/>
        </p:nvPicPr>
        <p:blipFill>
          <a:blip r:embed="rId3"/>
          <a:srcRect/>
          <a:stretch>
            <a:fillRect/>
          </a:stretch>
        </p:blipFill>
        <p:spPr bwMode="auto">
          <a:xfrm>
            <a:off x="0" y="3129951"/>
            <a:ext cx="4279522" cy="2941222"/>
          </a:xfrm>
          <a:prstGeom prst="rect">
            <a:avLst/>
          </a:prstGeom>
          <a:noFill/>
          <a:ln w="9525" algn="ctr">
            <a:noFill/>
            <a:miter lim="800000"/>
            <a:headEnd/>
            <a:tailEnd/>
          </a:ln>
        </p:spPr>
      </p:pic>
      <p:pic>
        <p:nvPicPr>
          <p:cNvPr id="10" name="Picture 5"/>
          <p:cNvPicPr>
            <a:picLocks noChangeAspect="1" noChangeArrowheads="1"/>
          </p:cNvPicPr>
          <p:nvPr/>
        </p:nvPicPr>
        <p:blipFill>
          <a:blip r:embed="rId4"/>
          <a:srcRect/>
          <a:stretch>
            <a:fillRect/>
          </a:stretch>
        </p:blipFill>
        <p:spPr bwMode="auto">
          <a:xfrm>
            <a:off x="4784019" y="3129951"/>
            <a:ext cx="4359981" cy="3226026"/>
          </a:xfrm>
          <a:prstGeom prst="rect">
            <a:avLst/>
          </a:prstGeom>
          <a:noFill/>
          <a:ln w="9525" algn="ctr">
            <a:noFill/>
            <a:miter lim="800000"/>
            <a:headEnd/>
            <a:tailEnd/>
          </a:ln>
        </p:spPr>
      </p:pic>
    </p:spTree>
    <p:extLst>
      <p:ext uri="{BB962C8B-B14F-4D97-AF65-F5344CB8AC3E}">
        <p14:creationId xmlns:p14="http://schemas.microsoft.com/office/powerpoint/2010/main" val="331267403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7058" name="Rectangle 2"/>
          <p:cNvSpPr>
            <a:spLocks noGrp="1" noChangeArrowheads="1"/>
          </p:cNvSpPr>
          <p:nvPr>
            <p:ph type="title"/>
          </p:nvPr>
        </p:nvSpPr>
        <p:spPr/>
        <p:txBody>
          <a:bodyPr/>
          <a:lstStyle/>
          <a:p>
            <a:pPr>
              <a:defRPr/>
            </a:pPr>
            <a:r>
              <a:rPr lang="en-US" dirty="0" smtClean="0"/>
              <a:t>Designated Router (DR)</a:t>
            </a:r>
          </a:p>
        </p:txBody>
      </p:sp>
      <p:sp>
        <p:nvSpPr>
          <p:cNvPr id="1197059" name="Rectangle 3"/>
          <p:cNvSpPr>
            <a:spLocks noGrp="1" noChangeArrowheads="1"/>
          </p:cNvSpPr>
          <p:nvPr>
            <p:ph idx="1"/>
          </p:nvPr>
        </p:nvSpPr>
        <p:spPr/>
        <p:txBody>
          <a:bodyPr/>
          <a:lstStyle/>
          <a:p>
            <a:r>
              <a:rPr lang="en-US" dirty="0" smtClean="0">
                <a:solidFill>
                  <a:srgbClr val="000000"/>
                </a:solidFill>
                <a:cs typeface="Arial" charset="0"/>
              </a:rPr>
              <a:t>The DR is elected and becomes responsible for maintaining the topology table for the segment.</a:t>
            </a:r>
          </a:p>
          <a:p>
            <a:r>
              <a:rPr lang="en-US" dirty="0" smtClean="0">
                <a:solidFill>
                  <a:srgbClr val="000000"/>
                </a:solidFill>
                <a:cs typeface="Arial" charset="0"/>
              </a:rPr>
              <a:t>This DR has two main functions: </a:t>
            </a:r>
          </a:p>
          <a:p>
            <a:pPr lvl="1"/>
            <a:r>
              <a:rPr lang="en-US" dirty="0" smtClean="0">
                <a:solidFill>
                  <a:srgbClr val="000000"/>
                </a:solidFill>
                <a:cs typeface="Arial" charset="0"/>
              </a:rPr>
              <a:t>To become adjacent to all other routers on the network segment.</a:t>
            </a:r>
          </a:p>
          <a:p>
            <a:pPr lvl="1"/>
            <a:r>
              <a:rPr lang="en-US" dirty="0" smtClean="0">
                <a:solidFill>
                  <a:srgbClr val="000000"/>
                </a:solidFill>
                <a:cs typeface="Arial" charset="0"/>
              </a:rPr>
              <a:t>To act as a spokesperson for the network. </a:t>
            </a:r>
          </a:p>
          <a:p>
            <a:r>
              <a:rPr lang="en-US" dirty="0" smtClean="0">
                <a:solidFill>
                  <a:srgbClr val="000000"/>
                </a:solidFill>
                <a:cs typeface="Arial" charset="0"/>
              </a:rPr>
              <a:t>As spokesperson the DR becomes the focal point for collecting and sending routing information (LSAs).</a:t>
            </a:r>
          </a:p>
          <a:p>
            <a:pPr lvl="1"/>
            <a:endParaRPr lang="en-US" dirty="0" smtClean="0">
              <a:solidFill>
                <a:srgbClr val="000000"/>
              </a:solidFill>
              <a:cs typeface="Arial" charset="0"/>
            </a:endParaRPr>
          </a:p>
        </p:txBody>
      </p:sp>
    </p:spTree>
    <p:extLst>
      <p:ext uri="{BB962C8B-B14F-4D97-AF65-F5344CB8AC3E}">
        <p14:creationId xmlns:p14="http://schemas.microsoft.com/office/powerpoint/2010/main" val="389262740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9106" name="Rectangle 2"/>
          <p:cNvSpPr>
            <a:spLocks noGrp="1" noChangeArrowheads="1"/>
          </p:cNvSpPr>
          <p:nvPr>
            <p:ph type="title"/>
          </p:nvPr>
        </p:nvSpPr>
        <p:spPr/>
        <p:txBody>
          <a:bodyPr/>
          <a:lstStyle/>
          <a:p>
            <a:pPr>
              <a:defRPr/>
            </a:pPr>
            <a:r>
              <a:rPr lang="en-US" sz="3600" dirty="0" smtClean="0"/>
              <a:t>Backup Designated Router (BDR)</a:t>
            </a:r>
          </a:p>
        </p:txBody>
      </p:sp>
      <p:sp>
        <p:nvSpPr>
          <p:cNvPr id="1199107" name="Rectangle 3"/>
          <p:cNvSpPr>
            <a:spLocks noGrp="1" noChangeArrowheads="1"/>
          </p:cNvSpPr>
          <p:nvPr>
            <p:ph idx="1"/>
          </p:nvPr>
        </p:nvSpPr>
        <p:spPr>
          <a:xfrm>
            <a:off x="549275" y="1739361"/>
            <a:ext cx="8042276" cy="4343400"/>
          </a:xfrm>
        </p:spPr>
        <p:txBody>
          <a:bodyPr>
            <a:normAutofit lnSpcReduction="10000"/>
          </a:bodyPr>
          <a:lstStyle/>
          <a:p>
            <a:r>
              <a:rPr lang="en-US" dirty="0" smtClean="0">
                <a:solidFill>
                  <a:srgbClr val="0D0D0D"/>
                </a:solidFill>
              </a:rPr>
              <a:t>For fault tolerance, a second router is elected as the BDR.</a:t>
            </a:r>
          </a:p>
          <a:p>
            <a:pPr lvl="1"/>
            <a:r>
              <a:rPr lang="en-US" dirty="0" smtClean="0">
                <a:solidFill>
                  <a:srgbClr val="0D0D0D"/>
                </a:solidFill>
              </a:rPr>
              <a:t>The BDR must also become adjacent to all routers on the network and must serve as a second focal point for LSAs.</a:t>
            </a:r>
          </a:p>
          <a:p>
            <a:pPr lvl="1"/>
            <a:r>
              <a:rPr lang="en-US" dirty="0" smtClean="0">
                <a:solidFill>
                  <a:srgbClr val="0D0D0D"/>
                </a:solidFill>
              </a:rPr>
              <a:t>However, the BDR is not responsible for updating the other routers or sending network LSAs. </a:t>
            </a:r>
          </a:p>
          <a:p>
            <a:r>
              <a:rPr lang="en-US" dirty="0" smtClean="0">
                <a:solidFill>
                  <a:srgbClr val="0D0D0D"/>
                </a:solidFill>
              </a:rPr>
              <a:t>The BDR keeps a timer on the </a:t>
            </a:r>
            <a:r>
              <a:rPr lang="en-US" dirty="0" err="1" smtClean="0">
                <a:solidFill>
                  <a:srgbClr val="0D0D0D"/>
                </a:solidFill>
              </a:rPr>
              <a:t>DR's</a:t>
            </a:r>
            <a:r>
              <a:rPr lang="en-US" dirty="0" smtClean="0">
                <a:solidFill>
                  <a:srgbClr val="0D0D0D"/>
                </a:solidFill>
              </a:rPr>
              <a:t> update activity to ensure that it is operational. </a:t>
            </a:r>
          </a:p>
          <a:p>
            <a:pPr lvl="1"/>
            <a:r>
              <a:rPr lang="en-US" dirty="0" smtClean="0">
                <a:solidFill>
                  <a:srgbClr val="0D0D0D"/>
                </a:solidFill>
              </a:rPr>
              <a:t>If the BDR does not detect activity from the DR after the timer expires, the BDR immediately becomes the DR and a new BDR is elected. </a:t>
            </a:r>
          </a:p>
          <a:p>
            <a:endParaRPr lang="en-US" dirty="0" smtClean="0">
              <a:solidFill>
                <a:srgbClr val="0D0D0D"/>
              </a:solidFill>
            </a:endParaRPr>
          </a:p>
        </p:txBody>
      </p:sp>
    </p:spTree>
    <p:extLst>
      <p:ext uri="{BB962C8B-B14F-4D97-AF65-F5344CB8AC3E}">
        <p14:creationId xmlns:p14="http://schemas.microsoft.com/office/powerpoint/2010/main" val="259842748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01154" name="Rectangle 2"/>
          <p:cNvSpPr>
            <a:spLocks noGrp="1" noChangeArrowheads="1"/>
          </p:cNvSpPr>
          <p:nvPr>
            <p:ph type="title"/>
          </p:nvPr>
        </p:nvSpPr>
        <p:spPr>
          <a:xfrm>
            <a:off x="2005541" y="281382"/>
            <a:ext cx="4478294" cy="936127"/>
          </a:xfrm>
        </p:spPr>
        <p:txBody>
          <a:bodyPr/>
          <a:lstStyle/>
          <a:p>
            <a:r>
              <a:rPr lang="en-US" dirty="0" smtClean="0"/>
              <a:t>DR/BDR</a:t>
            </a:r>
          </a:p>
        </p:txBody>
      </p:sp>
      <p:sp>
        <p:nvSpPr>
          <p:cNvPr id="1201155" name="Rectangle 3"/>
          <p:cNvSpPr>
            <a:spLocks noGrp="1" noChangeArrowheads="1"/>
          </p:cNvSpPr>
          <p:nvPr>
            <p:ph idx="1"/>
          </p:nvPr>
        </p:nvSpPr>
        <p:spPr>
          <a:xfrm>
            <a:off x="549275" y="1217509"/>
            <a:ext cx="8042276" cy="4679413"/>
          </a:xfrm>
        </p:spPr>
        <p:txBody>
          <a:bodyPr>
            <a:normAutofit fontScale="92500" lnSpcReduction="20000"/>
          </a:bodyPr>
          <a:lstStyle/>
          <a:p>
            <a:r>
              <a:rPr lang="en-CA" dirty="0" err="1" smtClean="0">
                <a:solidFill>
                  <a:srgbClr val="0D0D0D"/>
                </a:solidFill>
              </a:rPr>
              <a:t>DRs</a:t>
            </a:r>
            <a:r>
              <a:rPr lang="en-CA" dirty="0" smtClean="0">
                <a:solidFill>
                  <a:srgbClr val="0D0D0D"/>
                </a:solidFill>
              </a:rPr>
              <a:t> and </a:t>
            </a:r>
            <a:r>
              <a:rPr lang="en-CA" dirty="0" err="1" smtClean="0">
                <a:solidFill>
                  <a:srgbClr val="0D0D0D"/>
                </a:solidFill>
              </a:rPr>
              <a:t>BDRs</a:t>
            </a:r>
            <a:r>
              <a:rPr lang="en-CA" dirty="0" smtClean="0">
                <a:solidFill>
                  <a:srgbClr val="0D0D0D"/>
                </a:solidFill>
              </a:rPr>
              <a:t> are elected on a per-network basis and therefore e</a:t>
            </a:r>
            <a:r>
              <a:rPr lang="en-US" dirty="0" smtClean="0">
                <a:solidFill>
                  <a:srgbClr val="0D0D0D"/>
                </a:solidFill>
              </a:rPr>
              <a:t>ach network segment has its own DR and BDR.</a:t>
            </a:r>
          </a:p>
          <a:p>
            <a:pPr lvl="1"/>
            <a:r>
              <a:rPr lang="en-US" dirty="0" smtClean="0">
                <a:solidFill>
                  <a:srgbClr val="0D0D0D"/>
                </a:solidFill>
              </a:rPr>
              <a:t>For example, a router connected to multiple multiaccess broadcast networks can be a DR on one segment and a regular (</a:t>
            </a:r>
            <a:r>
              <a:rPr lang="en-US" dirty="0" err="1" smtClean="0">
                <a:solidFill>
                  <a:srgbClr val="0D0D0D"/>
                </a:solidFill>
              </a:rPr>
              <a:t>DROTHER</a:t>
            </a:r>
            <a:r>
              <a:rPr lang="en-US" dirty="0" smtClean="0">
                <a:solidFill>
                  <a:srgbClr val="0D0D0D"/>
                </a:solidFill>
              </a:rPr>
              <a:t>) router on another segment.</a:t>
            </a:r>
            <a:endParaRPr lang="en-CA" dirty="0" smtClean="0">
              <a:solidFill>
                <a:srgbClr val="0D0D0D"/>
              </a:solidFill>
            </a:endParaRPr>
          </a:p>
          <a:p>
            <a:r>
              <a:rPr lang="en-CA" dirty="0" smtClean="0">
                <a:solidFill>
                  <a:srgbClr val="0D0D0D"/>
                </a:solidFill>
              </a:rPr>
              <a:t>The election process is accomplished dynamically using the Hello protocol.</a:t>
            </a:r>
          </a:p>
          <a:p>
            <a:pPr lvl="1"/>
            <a:r>
              <a:rPr lang="en-CA" dirty="0" smtClean="0">
                <a:solidFill>
                  <a:srgbClr val="0D0D0D"/>
                </a:solidFill>
              </a:rPr>
              <a:t>However, the election can be manually manipulated the</a:t>
            </a:r>
            <a:r>
              <a:rPr lang="en-CA" dirty="0" smtClean="0">
                <a:solidFill>
                  <a:srgbClr val="0D0D0D"/>
                </a:solidFill>
                <a:latin typeface="Courier New" pitchFamily="49" charset="0"/>
                <a:cs typeface="Courier New" pitchFamily="49" charset="0"/>
              </a:rPr>
              <a:t> </a:t>
            </a:r>
            <a:r>
              <a:rPr lang="en-CA" b="1" dirty="0" smtClean="0">
                <a:solidFill>
                  <a:srgbClr val="0D0D0D"/>
                </a:solidFill>
                <a:latin typeface="Courier New" pitchFamily="49" charset="0"/>
                <a:cs typeface="Courier New" pitchFamily="49" charset="0"/>
              </a:rPr>
              <a:t>ip ospf priority </a:t>
            </a:r>
            <a:r>
              <a:rPr lang="en-CA" i="1" dirty="0" smtClean="0">
                <a:solidFill>
                  <a:srgbClr val="0D0D0D"/>
                </a:solidFill>
                <a:latin typeface="Courier New" pitchFamily="49" charset="0"/>
                <a:cs typeface="Courier New" pitchFamily="49" charset="0"/>
              </a:rPr>
              <a:t>number </a:t>
            </a:r>
            <a:r>
              <a:rPr lang="en-CA" dirty="0" smtClean="0">
                <a:solidFill>
                  <a:srgbClr val="0D0D0D"/>
                </a:solidFill>
              </a:rPr>
              <a:t>interface configuration command.</a:t>
            </a:r>
          </a:p>
          <a:p>
            <a:r>
              <a:rPr lang="en-US" dirty="0" smtClean="0">
                <a:solidFill>
                  <a:srgbClr val="0D0D0D"/>
                </a:solidFill>
              </a:rPr>
              <a:t>After a DR and BDR have been selected, any router added to the broadcast network establishes full adjacencies with the DR and BDR only.</a:t>
            </a:r>
          </a:p>
          <a:p>
            <a:endParaRPr lang="en-US" dirty="0" smtClean="0">
              <a:solidFill>
                <a:srgbClr val="0D0D0D"/>
              </a:solidFill>
            </a:endParaRPr>
          </a:p>
          <a:p>
            <a:endParaRPr lang="en-CA" dirty="0" smtClean="0">
              <a:solidFill>
                <a:srgbClr val="0D0D0D"/>
              </a:solidFill>
            </a:endParaRPr>
          </a:p>
        </p:txBody>
      </p:sp>
    </p:spTree>
    <p:extLst>
      <p:ext uri="{BB962C8B-B14F-4D97-AF65-F5344CB8AC3E}">
        <p14:creationId xmlns:p14="http://schemas.microsoft.com/office/powerpoint/2010/main" val="247469059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762710"/>
            <a:ext cx="8532159" cy="620712"/>
          </a:xfrm>
        </p:spPr>
        <p:txBody>
          <a:bodyPr/>
          <a:lstStyle/>
          <a:p>
            <a:r>
              <a:rPr lang="en-US" sz="4000" dirty="0" smtClean="0"/>
              <a:t>Assigning Router Priority</a:t>
            </a:r>
            <a:endParaRPr lang="en-US" sz="4000" dirty="0"/>
          </a:p>
        </p:txBody>
      </p:sp>
      <p:sp>
        <p:nvSpPr>
          <p:cNvPr id="13" name="Content Placeholder 12"/>
          <p:cNvSpPr>
            <a:spLocks noGrp="1"/>
          </p:cNvSpPr>
          <p:nvPr>
            <p:ph idx="1"/>
          </p:nvPr>
        </p:nvSpPr>
        <p:spPr>
          <a:xfrm>
            <a:off x="279400" y="1605657"/>
            <a:ext cx="8316913" cy="491994"/>
          </a:xfrm>
        </p:spPr>
        <p:txBody>
          <a:bodyPr>
            <a:normAutofit/>
          </a:bodyPr>
          <a:lstStyle/>
          <a:p>
            <a:r>
              <a:rPr lang="en-US" dirty="0" smtClean="0">
                <a:solidFill>
                  <a:srgbClr val="000000"/>
                </a:solidFill>
              </a:rPr>
              <a:t>Assign a specific OSPF priority to the router.</a:t>
            </a:r>
            <a:endParaRPr lang="en-US" dirty="0">
              <a:solidFill>
                <a:srgbClr val="000000"/>
              </a:solidFill>
            </a:endParaRPr>
          </a:p>
        </p:txBody>
      </p:sp>
      <p:sp>
        <p:nvSpPr>
          <p:cNvPr id="14" name="Text Placeholder 13"/>
          <p:cNvSpPr>
            <a:spLocks noGrp="1"/>
          </p:cNvSpPr>
          <p:nvPr>
            <p:ph type="body" sz="quarter" idx="10"/>
          </p:nvPr>
        </p:nvSpPr>
        <p:spPr>
          <a:xfrm>
            <a:off x="615326" y="2062363"/>
            <a:ext cx="7745412" cy="377078"/>
          </a:xfrm>
        </p:spPr>
        <p:txBody>
          <a:bodyPr>
            <a:normAutofit/>
          </a:bodyPr>
          <a:lstStyle/>
          <a:p>
            <a:r>
              <a:rPr lang="en-US" sz="1800" smtClean="0"/>
              <a:t>Router(config-if)#</a:t>
            </a:r>
            <a:endParaRPr lang="en-US" sz="1800" dirty="0"/>
          </a:p>
        </p:txBody>
      </p:sp>
      <p:sp>
        <p:nvSpPr>
          <p:cNvPr id="15" name="Text Placeholder 14"/>
          <p:cNvSpPr>
            <a:spLocks noGrp="1"/>
          </p:cNvSpPr>
          <p:nvPr>
            <p:ph type="body" sz="quarter" idx="11"/>
          </p:nvPr>
        </p:nvSpPr>
        <p:spPr>
          <a:xfrm>
            <a:off x="615326" y="2514570"/>
            <a:ext cx="7745412" cy="377078"/>
          </a:xfrm>
        </p:spPr>
        <p:txBody>
          <a:bodyPr>
            <a:normAutofit/>
          </a:bodyPr>
          <a:lstStyle/>
          <a:p>
            <a:r>
              <a:rPr lang="en-US" sz="1800" smtClean="0">
                <a:solidFill>
                  <a:srgbClr val="000000"/>
                </a:solidFill>
              </a:rPr>
              <a:t>ip ospf priority </a:t>
            </a:r>
            <a:r>
              <a:rPr lang="en-US" sz="1800" b="0" i="1" smtClean="0">
                <a:solidFill>
                  <a:srgbClr val="000000"/>
                </a:solidFill>
              </a:rPr>
              <a:t>number</a:t>
            </a:r>
            <a:endParaRPr lang="en-US" sz="1800" b="0" i="1" dirty="0">
              <a:solidFill>
                <a:srgbClr val="000000"/>
              </a:solidFill>
            </a:endParaRPr>
          </a:p>
        </p:txBody>
      </p:sp>
      <p:sp>
        <p:nvSpPr>
          <p:cNvPr id="7" name="Rectangle 6"/>
          <p:cNvSpPr/>
          <p:nvPr/>
        </p:nvSpPr>
        <p:spPr>
          <a:xfrm>
            <a:off x="279400" y="3104749"/>
            <a:ext cx="8487008" cy="3585597"/>
          </a:xfrm>
          <a:prstGeom prst="rect">
            <a:avLst/>
          </a:prstGeom>
        </p:spPr>
        <p:txBody>
          <a:bodyPr wrap="square">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smtClean="0">
                <a:solidFill>
                  <a:srgbClr val="000000"/>
                </a:solidFill>
                <a:latin typeface="+mn-lt"/>
              </a:rPr>
              <a:t>A router interface can have a priority number between 0 - 255:</a:t>
            </a:r>
          </a:p>
          <a:p>
            <a:pPr marL="693738" lvl="1" indent="-236538" algn="l" defTabSz="814388" eaLnBrk="1" hangingPunct="1">
              <a:lnSpc>
                <a:spcPct val="100000"/>
              </a:lnSpc>
              <a:spcBef>
                <a:spcPts val="0"/>
              </a:spcBef>
              <a:buClr>
                <a:srgbClr val="708CA1"/>
              </a:buClr>
              <a:buFont typeface="Wingdings" pitchFamily="2" charset="2"/>
              <a:buChar char="§"/>
              <a:tabLst>
                <a:tab pos="1885950" algn="l"/>
              </a:tabLst>
            </a:pPr>
            <a:r>
              <a:rPr lang="en-US" sz="1800" dirty="0" smtClean="0">
                <a:solidFill>
                  <a:srgbClr val="000000"/>
                </a:solidFill>
                <a:latin typeface="+mn-lt"/>
              </a:rPr>
              <a:t>0	= </a:t>
            </a:r>
            <a:r>
              <a:rPr lang="en-US" sz="1800" dirty="0" err="1" smtClean="0">
                <a:solidFill>
                  <a:srgbClr val="000000"/>
                </a:solidFill>
                <a:latin typeface="+mn-lt"/>
              </a:rPr>
              <a:t>DROTHER</a:t>
            </a:r>
            <a:r>
              <a:rPr lang="en-US" sz="1800" dirty="0" smtClean="0">
                <a:solidFill>
                  <a:srgbClr val="000000"/>
                </a:solidFill>
                <a:latin typeface="+mn-lt"/>
              </a:rPr>
              <a:t> 	- Router cannot be a DR</a:t>
            </a:r>
          </a:p>
          <a:p>
            <a:pPr marL="693738" lvl="1" indent="-236538" algn="l" defTabSz="814388" eaLnBrk="1" hangingPunct="1">
              <a:lnSpc>
                <a:spcPct val="100000"/>
              </a:lnSpc>
              <a:spcBef>
                <a:spcPts val="0"/>
              </a:spcBef>
              <a:buClr>
                <a:srgbClr val="708CA1"/>
              </a:buClr>
              <a:buFont typeface="Wingdings" pitchFamily="2" charset="2"/>
              <a:buChar char="§"/>
              <a:tabLst>
                <a:tab pos="1885950" algn="l"/>
              </a:tabLst>
            </a:pPr>
            <a:r>
              <a:rPr lang="en-US" sz="1800" dirty="0" smtClean="0">
                <a:solidFill>
                  <a:srgbClr val="000000"/>
                </a:solidFill>
                <a:latin typeface="+mn-lt"/>
              </a:rPr>
              <a:t>1	= Favorable		- Default for all routers	</a:t>
            </a:r>
          </a:p>
          <a:p>
            <a:pPr marL="693738" lvl="1" indent="-236538" algn="l" defTabSz="814388" eaLnBrk="1" hangingPunct="1">
              <a:lnSpc>
                <a:spcPct val="100000"/>
              </a:lnSpc>
              <a:spcBef>
                <a:spcPts val="0"/>
              </a:spcBef>
              <a:buClr>
                <a:srgbClr val="708CA1"/>
              </a:buClr>
              <a:buFont typeface="Wingdings" pitchFamily="2" charset="2"/>
              <a:buChar char="§"/>
              <a:tabLst>
                <a:tab pos="1885950" algn="l"/>
              </a:tabLst>
            </a:pPr>
            <a:r>
              <a:rPr lang="en-US" sz="1800" dirty="0" smtClean="0">
                <a:solidFill>
                  <a:srgbClr val="000000"/>
                </a:solidFill>
                <a:latin typeface="+mn-lt"/>
              </a:rPr>
              <a:t>255	= Very favorable	- Ensures at least of a tie.</a:t>
            </a:r>
          </a:p>
          <a:p>
            <a:pPr marL="236538" indent="-236538" algn="l" defTabSz="814388" eaLnBrk="1" hangingPunct="1">
              <a:lnSpc>
                <a:spcPct val="95000"/>
              </a:lnSpc>
              <a:spcBef>
                <a:spcPct val="50000"/>
              </a:spcBef>
              <a:buClr>
                <a:srgbClr val="708CA1"/>
              </a:buClr>
              <a:buFont typeface="Wingdings" pitchFamily="2" charset="2"/>
              <a:buChar char="§"/>
              <a:defRPr/>
            </a:pPr>
            <a:r>
              <a:rPr lang="en-CA" sz="2000" dirty="0" smtClean="0">
                <a:solidFill>
                  <a:srgbClr val="000000"/>
                </a:solidFill>
                <a:latin typeface="+mn-lt"/>
              </a:rPr>
              <a:t>The priority must be configured before the election takes place to figure into the election. </a:t>
            </a:r>
          </a:p>
          <a:p>
            <a:pPr marL="236538" indent="-236538" algn="l" defTabSz="814388" eaLnBrk="1" hangingPunct="1">
              <a:lnSpc>
                <a:spcPct val="95000"/>
              </a:lnSpc>
              <a:spcBef>
                <a:spcPct val="50000"/>
              </a:spcBef>
              <a:buClr>
                <a:srgbClr val="708CA1"/>
              </a:buClr>
              <a:buFont typeface="Wingdings" pitchFamily="2" charset="2"/>
              <a:buChar char="§"/>
              <a:defRPr/>
            </a:pPr>
            <a:r>
              <a:rPr lang="en-CA" sz="2000" dirty="0" smtClean="0">
                <a:solidFill>
                  <a:srgbClr val="000000"/>
                </a:solidFill>
                <a:latin typeface="+mn-lt"/>
              </a:rPr>
              <a:t>To display an interface's priority value and other key information use the</a:t>
            </a:r>
            <a:r>
              <a:rPr lang="en-CA" sz="2000" dirty="0" smtClean="0">
                <a:solidFill>
                  <a:srgbClr val="000000"/>
                </a:solidFill>
                <a:latin typeface="Courier New" pitchFamily="49" charset="0"/>
                <a:cs typeface="Courier New" pitchFamily="49" charset="0"/>
              </a:rPr>
              <a:t> </a:t>
            </a:r>
            <a:r>
              <a:rPr lang="en-CA" sz="2000" b="1" dirty="0" smtClean="0">
                <a:solidFill>
                  <a:srgbClr val="000000"/>
                </a:solidFill>
                <a:latin typeface="Courier New" pitchFamily="49" charset="0"/>
                <a:cs typeface="Courier New" pitchFamily="49" charset="0"/>
              </a:rPr>
              <a:t>show ip ospf interface </a:t>
            </a:r>
            <a:r>
              <a:rPr lang="en-CA" sz="2000" dirty="0" smtClean="0">
                <a:solidFill>
                  <a:srgbClr val="000000"/>
                </a:solidFill>
                <a:latin typeface="+mn-lt"/>
              </a:rPr>
              <a:t>command.</a:t>
            </a:r>
          </a:p>
          <a:p>
            <a:pPr marL="236538" lvl="1" indent="-236538" algn="l" defTabSz="814388" eaLnBrk="1" hangingPunct="1">
              <a:lnSpc>
                <a:spcPct val="95000"/>
              </a:lnSpc>
              <a:spcBef>
                <a:spcPct val="50000"/>
              </a:spcBef>
              <a:buClr>
                <a:srgbClr val="708CA1"/>
              </a:buClr>
              <a:buFont typeface="Wingdings" pitchFamily="2" charset="2"/>
              <a:buChar char="§"/>
              <a:tabLst>
                <a:tab pos="1885950" algn="l"/>
              </a:tabLst>
            </a:pPr>
            <a:endParaRPr lang="en-US" sz="2000" dirty="0" smtClean="0">
              <a:solidFill>
                <a:srgbClr val="000000"/>
              </a:solidFill>
              <a:latin typeface="+mn-lt"/>
            </a:endParaRPr>
          </a:p>
          <a:p>
            <a:pPr marL="236538" indent="-236538" algn="l" defTabSz="814388" eaLnBrk="1" hangingPunct="1">
              <a:lnSpc>
                <a:spcPct val="95000"/>
              </a:lnSpc>
              <a:spcBef>
                <a:spcPct val="50000"/>
              </a:spcBef>
              <a:buClr>
                <a:srgbClr val="708CA1"/>
              </a:buClr>
              <a:buFont typeface="Wingdings" pitchFamily="2" charset="2"/>
              <a:buChar char="§"/>
            </a:pPr>
            <a:endParaRPr lang="en-US" sz="2000" dirty="0" smtClean="0">
              <a:solidFill>
                <a:srgbClr val="000000"/>
              </a:solidFill>
              <a:latin typeface="+mn-lt"/>
            </a:endParaRPr>
          </a:p>
        </p:txBody>
      </p:sp>
    </p:spTree>
    <p:extLst>
      <p:ext uri="{BB962C8B-B14F-4D97-AF65-F5344CB8AC3E}">
        <p14:creationId xmlns:p14="http://schemas.microsoft.com/office/powerpoint/2010/main" val="90684930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06274" name="Rectangle 2"/>
          <p:cNvSpPr>
            <a:spLocks noGrp="1" noChangeArrowheads="1"/>
          </p:cNvSpPr>
          <p:nvPr>
            <p:ph type="title"/>
          </p:nvPr>
        </p:nvSpPr>
        <p:spPr>
          <a:xfrm>
            <a:off x="549275" y="177899"/>
            <a:ext cx="8042276" cy="1336956"/>
          </a:xfrm>
        </p:spPr>
        <p:txBody>
          <a:bodyPr/>
          <a:lstStyle/>
          <a:p>
            <a:r>
              <a:rPr lang="en-CA" dirty="0" smtClean="0"/>
              <a:t>The Election of the DR</a:t>
            </a:r>
            <a:endParaRPr lang="en-US" dirty="0" smtClean="0"/>
          </a:p>
        </p:txBody>
      </p:sp>
      <p:sp>
        <p:nvSpPr>
          <p:cNvPr id="1206275" name="Rectangle 3"/>
          <p:cNvSpPr>
            <a:spLocks noGrp="1" noChangeArrowheads="1"/>
          </p:cNvSpPr>
          <p:nvPr>
            <p:ph idx="1"/>
          </p:nvPr>
        </p:nvSpPr>
        <p:spPr>
          <a:xfrm>
            <a:off x="549275" y="1756756"/>
            <a:ext cx="8042276" cy="4343400"/>
          </a:xfrm>
        </p:spPr>
        <p:txBody>
          <a:bodyPr/>
          <a:lstStyle/>
          <a:p>
            <a:pPr marL="457200" indent="-457200">
              <a:buFont typeface="+mj-lt"/>
              <a:buAutoNum type="arabicPeriod"/>
            </a:pPr>
            <a:r>
              <a:rPr lang="en-CA" dirty="0" smtClean="0"/>
              <a:t>All </a:t>
            </a:r>
            <a:r>
              <a:rPr lang="en-CA" dirty="0" err="1" smtClean="0"/>
              <a:t>neighbors</a:t>
            </a:r>
            <a:r>
              <a:rPr lang="en-CA" dirty="0" smtClean="0"/>
              <a:t> with a priority &gt; 0 are listed.</a:t>
            </a:r>
          </a:p>
          <a:p>
            <a:pPr marL="457200" indent="-457200">
              <a:buFont typeface="+mj-lt"/>
              <a:buAutoNum type="arabicPeriod"/>
            </a:pPr>
            <a:r>
              <a:rPr lang="en-CA" dirty="0" smtClean="0"/>
              <a:t>The router with highest priority is elected BDR.</a:t>
            </a:r>
          </a:p>
          <a:p>
            <a:pPr lvl="2">
              <a:buNone/>
            </a:pPr>
            <a:r>
              <a:rPr lang="en-CA" dirty="0" smtClean="0"/>
              <a:t>If there is a tie, the highest router IDs are used.</a:t>
            </a:r>
          </a:p>
          <a:p>
            <a:pPr marL="457200" indent="-457200">
              <a:buFont typeface="+mj-lt"/>
              <a:buAutoNum type="arabicPeriod"/>
            </a:pPr>
            <a:r>
              <a:rPr lang="en-CA" dirty="0" smtClean="0"/>
              <a:t>If there is no DR, the BDR is promoted as DR.</a:t>
            </a:r>
          </a:p>
          <a:p>
            <a:pPr marL="457200" indent="-457200">
              <a:buFont typeface="+mj-lt"/>
              <a:buAutoNum type="arabicPeriod"/>
            </a:pPr>
            <a:r>
              <a:rPr lang="en-CA" dirty="0" smtClean="0"/>
              <a:t>The </a:t>
            </a:r>
            <a:r>
              <a:rPr lang="en-CA" dirty="0" err="1" smtClean="0"/>
              <a:t>neighbor</a:t>
            </a:r>
            <a:r>
              <a:rPr lang="en-CA" dirty="0" smtClean="0"/>
              <a:t> with the next highest priority is elected BDR.</a:t>
            </a:r>
          </a:p>
        </p:txBody>
      </p:sp>
    </p:spTree>
    <p:extLst>
      <p:ext uri="{BB962C8B-B14F-4D97-AF65-F5344CB8AC3E}">
        <p14:creationId xmlns:p14="http://schemas.microsoft.com/office/powerpoint/2010/main" val="165696911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4"/>
          <p:cNvSpPr>
            <a:spLocks noGrp="1" noChangeArrowheads="1"/>
          </p:cNvSpPr>
          <p:nvPr>
            <p:ph type="title"/>
          </p:nvPr>
        </p:nvSpPr>
        <p:spPr>
          <a:xfrm>
            <a:off x="173964" y="141480"/>
            <a:ext cx="8767802" cy="1336956"/>
          </a:xfrm>
        </p:spPr>
        <p:txBody>
          <a:bodyPr/>
          <a:lstStyle/>
          <a:p>
            <a:pPr eaLnBrk="1" hangingPunct="1"/>
            <a:r>
              <a:rPr lang="en-US" sz="4000" dirty="0" smtClean="0"/>
              <a:t>Manipulating the Election Process</a:t>
            </a:r>
          </a:p>
        </p:txBody>
      </p:sp>
      <p:sp>
        <p:nvSpPr>
          <p:cNvPr id="107523" name="Rectangle 5"/>
          <p:cNvSpPr>
            <a:spLocks noGrp="1" noChangeArrowheads="1"/>
          </p:cNvSpPr>
          <p:nvPr>
            <p:ph idx="1"/>
          </p:nvPr>
        </p:nvSpPr>
        <p:spPr/>
        <p:txBody>
          <a:bodyPr>
            <a:normAutofit lnSpcReduction="10000"/>
          </a:bodyPr>
          <a:lstStyle/>
          <a:p>
            <a:r>
              <a:rPr lang="en-CA" dirty="0" smtClean="0">
                <a:solidFill>
                  <a:srgbClr val="000000"/>
                </a:solidFill>
              </a:rPr>
              <a:t>The DR / BDR maintain these roles until they fail even when more routers with higher priorities show up on the network.</a:t>
            </a:r>
          </a:p>
          <a:p>
            <a:pPr eaLnBrk="1" hangingPunct="1"/>
            <a:r>
              <a:rPr lang="en-US" dirty="0" smtClean="0">
                <a:solidFill>
                  <a:srgbClr val="000000"/>
                </a:solidFill>
              </a:rPr>
              <a:t>To influence the election of DR &amp; BDR, do one of the following:</a:t>
            </a:r>
          </a:p>
          <a:p>
            <a:pPr lvl="1" eaLnBrk="1" hangingPunct="1"/>
            <a:r>
              <a:rPr lang="en-US" dirty="0" smtClean="0">
                <a:solidFill>
                  <a:srgbClr val="000000"/>
                </a:solidFill>
              </a:rPr>
              <a:t>Boot up the DR first, followed by the BDR, and then boot all other routers. </a:t>
            </a:r>
          </a:p>
          <a:p>
            <a:pPr lvl="1" eaLnBrk="1" hangingPunct="1">
              <a:buFontTx/>
              <a:buNone/>
            </a:pPr>
            <a:r>
              <a:rPr lang="en-US" dirty="0" smtClean="0">
                <a:solidFill>
                  <a:srgbClr val="000000"/>
                </a:solidFill>
              </a:rPr>
              <a:t>OR</a:t>
            </a:r>
          </a:p>
          <a:p>
            <a:pPr lvl="1" eaLnBrk="1" hangingPunct="1"/>
            <a:r>
              <a:rPr lang="en-US" dirty="0" smtClean="0">
                <a:solidFill>
                  <a:srgbClr val="000000"/>
                </a:solidFill>
              </a:rPr>
              <a:t>Shut down the interface on all routers, followed by a</a:t>
            </a:r>
            <a:r>
              <a:rPr lang="en-US" b="1" dirty="0" smtClean="0">
                <a:solidFill>
                  <a:srgbClr val="000000"/>
                </a:solidFill>
                <a:latin typeface="Courier New" pitchFamily="49" charset="0"/>
              </a:rPr>
              <a:t> no shutdown </a:t>
            </a:r>
            <a:r>
              <a:rPr lang="en-US" dirty="0" smtClean="0">
                <a:solidFill>
                  <a:srgbClr val="000000"/>
                </a:solidFill>
              </a:rPr>
              <a:t>on the DR, then the BDR, and then all other routers.</a:t>
            </a:r>
          </a:p>
        </p:txBody>
      </p:sp>
    </p:spTree>
    <p:extLst>
      <p:ext uri="{BB962C8B-B14F-4D97-AF65-F5344CB8AC3E}">
        <p14:creationId xmlns:p14="http://schemas.microsoft.com/office/powerpoint/2010/main" val="270018104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3986" name="Rectangle 2"/>
          <p:cNvSpPr>
            <a:spLocks noGrp="1" noChangeArrowheads="1"/>
          </p:cNvSpPr>
          <p:nvPr>
            <p:ph type="title"/>
          </p:nvPr>
        </p:nvSpPr>
        <p:spPr>
          <a:xfrm>
            <a:off x="1092200" y="348067"/>
            <a:ext cx="6870534" cy="740664"/>
          </a:xfrm>
        </p:spPr>
        <p:txBody>
          <a:bodyPr>
            <a:normAutofit fontScale="90000"/>
          </a:bodyPr>
          <a:lstStyle/>
          <a:p>
            <a:r>
              <a:rPr lang="en-US" dirty="0" smtClean="0"/>
              <a:t>Point-to-Point</a:t>
            </a:r>
          </a:p>
        </p:txBody>
      </p:sp>
      <p:sp>
        <p:nvSpPr>
          <p:cNvPr id="1193987" name="Rectangle 3"/>
          <p:cNvSpPr>
            <a:spLocks noGrp="1" noChangeArrowheads="1"/>
          </p:cNvSpPr>
          <p:nvPr>
            <p:ph idx="10"/>
          </p:nvPr>
        </p:nvSpPr>
        <p:spPr>
          <a:xfrm>
            <a:off x="279400" y="1174380"/>
            <a:ext cx="8520354" cy="2810766"/>
          </a:xfrm>
        </p:spPr>
        <p:txBody>
          <a:bodyPr>
            <a:normAutofit fontScale="85000" lnSpcReduction="10000"/>
          </a:bodyPr>
          <a:lstStyle/>
          <a:p>
            <a:r>
              <a:rPr lang="en-US" dirty="0" smtClean="0">
                <a:solidFill>
                  <a:srgbClr val="000000"/>
                </a:solidFill>
              </a:rPr>
              <a:t>Both routers become fully adjacent to each another. </a:t>
            </a:r>
          </a:p>
          <a:p>
            <a:r>
              <a:rPr lang="en-US" dirty="0" smtClean="0">
                <a:solidFill>
                  <a:srgbClr val="000000"/>
                </a:solidFill>
              </a:rPr>
              <a:t>Usually a serial interface running either PPP or HDLC.</a:t>
            </a:r>
          </a:p>
          <a:p>
            <a:pPr lvl="1"/>
            <a:r>
              <a:rPr lang="en-US" dirty="0" smtClean="0">
                <a:solidFill>
                  <a:srgbClr val="000000"/>
                </a:solidFill>
              </a:rPr>
              <a:t>May also be a point-to-point </a:t>
            </a:r>
            <a:r>
              <a:rPr lang="en-US" dirty="0" err="1" smtClean="0">
                <a:solidFill>
                  <a:srgbClr val="000000"/>
                </a:solidFill>
              </a:rPr>
              <a:t>subinterface</a:t>
            </a:r>
            <a:r>
              <a:rPr lang="en-US" dirty="0" smtClean="0">
                <a:solidFill>
                  <a:srgbClr val="000000"/>
                </a:solidFill>
              </a:rPr>
              <a:t> running Frame Relay or ATM.</a:t>
            </a:r>
          </a:p>
          <a:p>
            <a:r>
              <a:rPr lang="en-US" dirty="0" smtClean="0">
                <a:solidFill>
                  <a:srgbClr val="000000"/>
                </a:solidFill>
              </a:rPr>
              <a:t>No DR /BDR election required since there are only two devices.</a:t>
            </a:r>
          </a:p>
          <a:p>
            <a:r>
              <a:rPr lang="en-US" dirty="0" smtClean="0">
                <a:solidFill>
                  <a:srgbClr val="000000"/>
                </a:solidFill>
              </a:rPr>
              <a:t>OSPF </a:t>
            </a:r>
            <a:r>
              <a:rPr lang="en-US" dirty="0" err="1" smtClean="0">
                <a:solidFill>
                  <a:srgbClr val="000000"/>
                </a:solidFill>
              </a:rPr>
              <a:t>autodetects</a:t>
            </a:r>
            <a:r>
              <a:rPr lang="en-US" dirty="0" smtClean="0">
                <a:solidFill>
                  <a:srgbClr val="000000"/>
                </a:solidFill>
              </a:rPr>
              <a:t> this type of network.</a:t>
            </a:r>
          </a:p>
          <a:p>
            <a:r>
              <a:rPr lang="en-US" dirty="0" smtClean="0">
                <a:solidFill>
                  <a:srgbClr val="000000"/>
                </a:solidFill>
              </a:rPr>
              <a:t>Packets are sent to 224.0.0.5.</a:t>
            </a:r>
          </a:p>
          <a:p>
            <a:endParaRPr lang="en-US" dirty="0" smtClean="0">
              <a:solidFill>
                <a:srgbClr val="000000"/>
              </a:solidFill>
            </a:endParaRPr>
          </a:p>
        </p:txBody>
      </p:sp>
      <p:pic>
        <p:nvPicPr>
          <p:cNvPr id="226307" name="Picture 3"/>
          <p:cNvPicPr>
            <a:picLocks noGrp="1" noChangeAspect="1" noChangeArrowheads="1"/>
          </p:cNvPicPr>
          <p:nvPr>
            <p:ph sz="quarter" idx="11"/>
          </p:nvPr>
        </p:nvPicPr>
        <p:blipFill>
          <a:blip r:embed="rId2"/>
          <a:srcRect t="27189" b="27424"/>
          <a:stretch>
            <a:fillRect/>
          </a:stretch>
        </p:blipFill>
        <p:spPr>
          <a:xfrm>
            <a:off x="848854" y="4285397"/>
            <a:ext cx="7381205" cy="1405719"/>
          </a:xfrm>
        </p:spPr>
      </p:pic>
    </p:spTree>
    <p:extLst>
      <p:ext uri="{BB962C8B-B14F-4D97-AF65-F5344CB8AC3E}">
        <p14:creationId xmlns:p14="http://schemas.microsoft.com/office/powerpoint/2010/main" val="144069910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normAutofit fontScale="85000" lnSpcReduction="10000"/>
          </a:bodyPr>
          <a:lstStyle/>
          <a:p>
            <a:r>
              <a:rPr lang="en-US" dirty="0" smtClean="0">
                <a:solidFill>
                  <a:srgbClr val="000000"/>
                </a:solidFill>
              </a:rPr>
              <a:t>Frame Relay, ATM, and </a:t>
            </a:r>
            <a:r>
              <a:rPr lang="en-US" dirty="0" err="1" smtClean="0">
                <a:solidFill>
                  <a:srgbClr val="000000"/>
                </a:solidFill>
              </a:rPr>
              <a:t>X.25</a:t>
            </a:r>
            <a:r>
              <a:rPr lang="en-US" dirty="0" smtClean="0">
                <a:solidFill>
                  <a:srgbClr val="000000"/>
                </a:solidFill>
              </a:rPr>
              <a:t> are examples of NBMA networks.</a:t>
            </a:r>
          </a:p>
          <a:p>
            <a:r>
              <a:rPr lang="en-US" dirty="0" smtClean="0">
                <a:solidFill>
                  <a:srgbClr val="000000"/>
                </a:solidFill>
              </a:rPr>
              <a:t>The default OSPF hello and dead intervals on NBMA interfaces are 30 seconds and 120 seconds, respectively.</a:t>
            </a:r>
          </a:p>
          <a:p>
            <a:r>
              <a:rPr lang="en-US" dirty="0" smtClean="0">
                <a:solidFill>
                  <a:srgbClr val="000000"/>
                </a:solidFill>
              </a:rPr>
              <a:t>Although NBMA networks can support more than two routers, they have no inherent broadcast capability. </a:t>
            </a:r>
          </a:p>
          <a:p>
            <a:pPr lvl="1"/>
            <a:r>
              <a:rPr lang="en-US" dirty="0" smtClean="0">
                <a:solidFill>
                  <a:srgbClr val="000000"/>
                </a:solidFill>
              </a:rPr>
              <a:t>This can create reachability issues. </a:t>
            </a:r>
          </a:p>
          <a:p>
            <a:r>
              <a:rPr lang="en-US" dirty="0" smtClean="0">
                <a:solidFill>
                  <a:srgbClr val="000000"/>
                </a:solidFill>
              </a:rPr>
              <a:t>To implement broadcasting or multicasting, the router replicates the packets to be broadcast or multicast and sends them individually on each permanent virtual circuit (PVC) to all destinations.</a:t>
            </a:r>
          </a:p>
          <a:p>
            <a:pPr lvl="1"/>
            <a:r>
              <a:rPr lang="en-US" dirty="0" smtClean="0">
                <a:solidFill>
                  <a:srgbClr val="000000"/>
                </a:solidFill>
              </a:rPr>
              <a:t>This process is CPU and bandwidth intensive.</a:t>
            </a:r>
          </a:p>
        </p:txBody>
      </p:sp>
      <p:sp>
        <p:nvSpPr>
          <p:cNvPr id="4" name="Rectangle 2"/>
          <p:cNvSpPr txBox="1">
            <a:spLocks noChangeArrowheads="1"/>
          </p:cNvSpPr>
          <p:nvPr/>
        </p:nvSpPr>
        <p:spPr>
          <a:xfrm>
            <a:off x="905672" y="591598"/>
            <a:ext cx="6870534" cy="740664"/>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4600" kern="1200">
                <a:solidFill>
                  <a:schemeClr val="accent1"/>
                </a:solidFill>
                <a:latin typeface="+mj-lt"/>
                <a:ea typeface="+mj-ea"/>
                <a:cs typeface="+mj-cs"/>
              </a:defRPr>
            </a:lvl1pPr>
          </a:lstStyle>
          <a:p>
            <a:r>
              <a:rPr lang="en-US" dirty="0" err="1"/>
              <a:t>Nonbroadcast</a:t>
            </a:r>
            <a:r>
              <a:rPr lang="en-US" dirty="0"/>
              <a:t> </a:t>
            </a:r>
            <a:r>
              <a:rPr lang="en-US" dirty="0" err="1"/>
              <a:t>Multiaccess</a:t>
            </a:r>
            <a:r>
              <a:rPr lang="en-US" dirty="0"/>
              <a:t> (NBMA)</a:t>
            </a:r>
            <a:endParaRPr lang="en-US" dirty="0" smtClean="0"/>
          </a:p>
        </p:txBody>
      </p:sp>
    </p:spTree>
    <p:extLst>
      <p:ext uri="{BB962C8B-B14F-4D97-AF65-F5344CB8AC3E}">
        <p14:creationId xmlns:p14="http://schemas.microsoft.com/office/powerpoint/2010/main" val="4028774110"/>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30532" y="107576"/>
            <a:ext cx="8261019" cy="1336956"/>
          </a:xfrm>
        </p:spPr>
        <p:txBody>
          <a:bodyPr/>
          <a:lstStyle/>
          <a:p>
            <a:r>
              <a:rPr lang="en-US" sz="3600" dirty="0" smtClean="0"/>
              <a:t>DR Election in an NBMA Topology</a:t>
            </a:r>
            <a:endParaRPr lang="en-US" sz="3600" dirty="0"/>
          </a:p>
        </p:txBody>
      </p:sp>
      <p:sp>
        <p:nvSpPr>
          <p:cNvPr id="6" name="Content Placeholder 5"/>
          <p:cNvSpPr>
            <a:spLocks noGrp="1"/>
          </p:cNvSpPr>
          <p:nvPr>
            <p:ph idx="1"/>
          </p:nvPr>
        </p:nvSpPr>
        <p:spPr/>
        <p:txBody>
          <a:bodyPr>
            <a:normAutofit fontScale="85000" lnSpcReduction="20000"/>
          </a:bodyPr>
          <a:lstStyle/>
          <a:p>
            <a:r>
              <a:rPr lang="en-US" dirty="0" smtClean="0">
                <a:solidFill>
                  <a:srgbClr val="000000"/>
                </a:solidFill>
              </a:rPr>
              <a:t>By default, OSPF cannot automatically build adjacencies with neighbor routers over NBMA interfaces.</a:t>
            </a:r>
          </a:p>
          <a:p>
            <a:r>
              <a:rPr lang="en-US" dirty="0" smtClean="0">
                <a:solidFill>
                  <a:srgbClr val="000000"/>
                </a:solidFill>
              </a:rPr>
              <a:t>OSPF considers the NBMA environment to function similarly to other multiaccess media such as Ethernet. </a:t>
            </a:r>
          </a:p>
          <a:p>
            <a:pPr lvl="1"/>
            <a:r>
              <a:rPr lang="en-US" dirty="0" smtClean="0">
                <a:solidFill>
                  <a:srgbClr val="000000"/>
                </a:solidFill>
              </a:rPr>
              <a:t>However, NBMA networks are usually hub-and-spoke (star) topologies using PVCs or switched virtual circuits (</a:t>
            </a:r>
            <a:r>
              <a:rPr lang="en-US" dirty="0" err="1" smtClean="0">
                <a:solidFill>
                  <a:srgbClr val="000000"/>
                </a:solidFill>
              </a:rPr>
              <a:t>SVCs</a:t>
            </a:r>
            <a:r>
              <a:rPr lang="en-US" dirty="0" smtClean="0">
                <a:solidFill>
                  <a:srgbClr val="000000"/>
                </a:solidFill>
              </a:rPr>
              <a:t>). </a:t>
            </a:r>
          </a:p>
          <a:p>
            <a:pPr lvl="1"/>
            <a:r>
              <a:rPr lang="en-US" dirty="0" smtClean="0">
                <a:solidFill>
                  <a:srgbClr val="000000"/>
                </a:solidFill>
              </a:rPr>
              <a:t>In these cases, the physical topology does not provide the multiaccess capability on which OSPF relies.</a:t>
            </a:r>
          </a:p>
          <a:p>
            <a:r>
              <a:rPr lang="en-US" dirty="0" smtClean="0">
                <a:solidFill>
                  <a:srgbClr val="000000"/>
                </a:solidFill>
              </a:rPr>
              <a:t>The election of the DR becomes an issue in NBMA topologies because the DR and BDR need to have full Layer 2 connectivity with all routers in the NBMA network. </a:t>
            </a:r>
          </a:p>
          <a:p>
            <a:r>
              <a:rPr lang="en-US" dirty="0" smtClean="0">
                <a:solidFill>
                  <a:srgbClr val="000000"/>
                </a:solidFill>
              </a:rPr>
              <a:t>The DR and BDR also need to have a list of all the other routers so that they can establish adjacencies.</a:t>
            </a:r>
            <a:endParaRPr lang="en-US" dirty="0">
              <a:solidFill>
                <a:srgbClr val="000000"/>
              </a:solidFill>
            </a:endParaRPr>
          </a:p>
        </p:txBody>
      </p:sp>
    </p:spTree>
    <p:extLst>
      <p:ext uri="{BB962C8B-B14F-4D97-AF65-F5344CB8AC3E}">
        <p14:creationId xmlns:p14="http://schemas.microsoft.com/office/powerpoint/2010/main" val="125644871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79400" y="735711"/>
            <a:ext cx="8521700" cy="740664"/>
          </a:xfrm>
        </p:spPr>
        <p:txBody>
          <a:bodyPr>
            <a:normAutofit fontScale="90000"/>
          </a:bodyPr>
          <a:lstStyle/>
          <a:p>
            <a:r>
              <a:rPr lang="en-US" dirty="0" smtClean="0"/>
              <a:t>OSPF over NBMA Topology</a:t>
            </a:r>
            <a:endParaRPr lang="en-US" dirty="0"/>
          </a:p>
        </p:txBody>
      </p:sp>
      <p:sp>
        <p:nvSpPr>
          <p:cNvPr id="49155" name="Rectangle 3"/>
          <p:cNvSpPr>
            <a:spLocks noGrp="1" noChangeArrowheads="1"/>
          </p:cNvSpPr>
          <p:nvPr>
            <p:ph idx="10"/>
          </p:nvPr>
        </p:nvSpPr>
        <p:spPr>
          <a:xfrm>
            <a:off x="122832" y="1974512"/>
            <a:ext cx="4452430" cy="3435310"/>
          </a:xfrm>
        </p:spPr>
        <p:txBody>
          <a:bodyPr/>
          <a:lstStyle/>
          <a:p>
            <a:r>
              <a:rPr lang="en-US" dirty="0" smtClean="0">
                <a:solidFill>
                  <a:srgbClr val="000000"/>
                </a:solidFill>
              </a:rPr>
              <a:t>Depending on the network topology, several OSPF configuration choices are available for a Frame Relay network.</a:t>
            </a:r>
          </a:p>
          <a:p>
            <a:pPr lvl="1"/>
            <a:r>
              <a:rPr lang="en-US" dirty="0" smtClean="0">
                <a:solidFill>
                  <a:srgbClr val="000000"/>
                </a:solidFill>
              </a:rPr>
              <a:t>Star </a:t>
            </a:r>
          </a:p>
          <a:p>
            <a:pPr lvl="1"/>
            <a:r>
              <a:rPr lang="en-US" dirty="0" smtClean="0">
                <a:solidFill>
                  <a:srgbClr val="000000"/>
                </a:solidFill>
              </a:rPr>
              <a:t>Full-mesh</a:t>
            </a:r>
          </a:p>
          <a:p>
            <a:pPr lvl="1"/>
            <a:r>
              <a:rPr lang="en-US" dirty="0" smtClean="0">
                <a:solidFill>
                  <a:srgbClr val="000000"/>
                </a:solidFill>
              </a:rPr>
              <a:t>Partial-mesh</a:t>
            </a:r>
            <a:endParaRPr lang="en-US" dirty="0">
              <a:solidFill>
                <a:srgbClr val="000000"/>
              </a:solidFill>
            </a:endParaRPr>
          </a:p>
        </p:txBody>
      </p:sp>
      <p:pic>
        <p:nvPicPr>
          <p:cNvPr id="12" name="Picture 1"/>
          <p:cNvPicPr>
            <a:picLocks noGrp="1" noChangeAspect="1" noChangeArrowheads="1"/>
          </p:cNvPicPr>
          <p:nvPr>
            <p:ph sz="quarter" idx="11"/>
          </p:nvPr>
        </p:nvPicPr>
        <p:blipFill>
          <a:blip r:embed="rId3"/>
          <a:stretch>
            <a:fillRect/>
          </a:stretch>
        </p:blipFill>
        <p:spPr bwMode="auto">
          <a:xfrm>
            <a:off x="4731830" y="1739505"/>
            <a:ext cx="4262126" cy="3670317"/>
          </a:xfrm>
          <a:prstGeom prst="rect">
            <a:avLst/>
          </a:prstGeom>
          <a:noFill/>
          <a:ln w="9525">
            <a:noFill/>
            <a:miter lim="800000"/>
            <a:headEnd/>
            <a:tailEnd/>
          </a:ln>
        </p:spPr>
      </p:pic>
    </p:spTree>
    <p:extLst>
      <p:ext uri="{BB962C8B-B14F-4D97-AF65-F5344CB8AC3E}">
        <p14:creationId xmlns:p14="http://schemas.microsoft.com/office/powerpoint/2010/main" val="246299468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smtClean="0"/>
              <a:t>OSPF over NBMA Topology</a:t>
            </a:r>
            <a:endParaRPr lang="en-US" dirty="0"/>
          </a:p>
        </p:txBody>
      </p:sp>
      <p:sp>
        <p:nvSpPr>
          <p:cNvPr id="49155" name="Rectangle 3"/>
          <p:cNvSpPr>
            <a:spLocks noGrp="1" noChangeArrowheads="1"/>
          </p:cNvSpPr>
          <p:nvPr>
            <p:ph idx="1"/>
          </p:nvPr>
        </p:nvSpPr>
        <p:spPr/>
        <p:txBody>
          <a:bodyPr>
            <a:normAutofit fontScale="70000" lnSpcReduction="20000"/>
          </a:bodyPr>
          <a:lstStyle/>
          <a:p>
            <a:r>
              <a:rPr lang="en-US" dirty="0" smtClean="0">
                <a:solidFill>
                  <a:srgbClr val="000000"/>
                </a:solidFill>
              </a:rPr>
              <a:t>There are five NBMA topology modes of operation:</a:t>
            </a:r>
          </a:p>
          <a:p>
            <a:pPr lvl="1"/>
            <a:r>
              <a:rPr lang="en-US" dirty="0" smtClean="0">
                <a:solidFill>
                  <a:srgbClr val="000000"/>
                </a:solidFill>
              </a:rPr>
              <a:t>Two official OSPF modes described in </a:t>
            </a:r>
            <a:r>
              <a:rPr lang="en-US" dirty="0" err="1" smtClean="0">
                <a:solidFill>
                  <a:srgbClr val="000000"/>
                </a:solidFill>
              </a:rPr>
              <a:t>RFCs</a:t>
            </a:r>
            <a:endParaRPr lang="en-US" dirty="0" smtClean="0">
              <a:solidFill>
                <a:srgbClr val="000000"/>
              </a:solidFill>
            </a:endParaRPr>
          </a:p>
          <a:p>
            <a:pPr lvl="1"/>
            <a:r>
              <a:rPr lang="en-US" dirty="0" smtClean="0">
                <a:solidFill>
                  <a:srgbClr val="000000"/>
                </a:solidFill>
              </a:rPr>
              <a:t>Three customized Cisco modes. </a:t>
            </a:r>
          </a:p>
          <a:p>
            <a:r>
              <a:rPr lang="en-US" dirty="0" smtClean="0">
                <a:solidFill>
                  <a:srgbClr val="000000"/>
                </a:solidFill>
              </a:rPr>
              <a:t>RFC 2328-compliant modes are as follows:</a:t>
            </a:r>
          </a:p>
          <a:p>
            <a:pPr lvl="1"/>
            <a:r>
              <a:rPr lang="en-US" dirty="0" err="1" smtClean="0">
                <a:solidFill>
                  <a:srgbClr val="000000"/>
                </a:solidFill>
              </a:rPr>
              <a:t>Nonbroadcast</a:t>
            </a:r>
            <a:r>
              <a:rPr lang="en-US" dirty="0" smtClean="0">
                <a:solidFill>
                  <a:srgbClr val="000000"/>
                </a:solidFill>
              </a:rPr>
              <a:t> (NBMA)</a:t>
            </a:r>
          </a:p>
          <a:p>
            <a:pPr lvl="1"/>
            <a:r>
              <a:rPr lang="en-US" dirty="0" smtClean="0">
                <a:solidFill>
                  <a:srgbClr val="000000"/>
                </a:solidFill>
              </a:rPr>
              <a:t>Point-to-multipoint</a:t>
            </a:r>
          </a:p>
          <a:p>
            <a:r>
              <a:rPr lang="en-US" dirty="0" smtClean="0">
                <a:solidFill>
                  <a:srgbClr val="000000"/>
                </a:solidFill>
              </a:rPr>
              <a:t>Cisco modes are as follows:</a:t>
            </a:r>
          </a:p>
          <a:p>
            <a:pPr lvl="1"/>
            <a:r>
              <a:rPr lang="en-US" dirty="0" smtClean="0">
                <a:solidFill>
                  <a:srgbClr val="000000"/>
                </a:solidFill>
              </a:rPr>
              <a:t>Point-to-multipoint </a:t>
            </a:r>
            <a:r>
              <a:rPr lang="en-US" dirty="0" err="1" smtClean="0">
                <a:solidFill>
                  <a:srgbClr val="000000"/>
                </a:solidFill>
              </a:rPr>
              <a:t>nonbroadcast</a:t>
            </a:r>
            <a:endParaRPr lang="en-US" dirty="0" smtClean="0">
              <a:solidFill>
                <a:srgbClr val="000000"/>
              </a:solidFill>
            </a:endParaRPr>
          </a:p>
          <a:p>
            <a:pPr lvl="1"/>
            <a:r>
              <a:rPr lang="en-US" dirty="0" smtClean="0">
                <a:solidFill>
                  <a:srgbClr val="000000"/>
                </a:solidFill>
              </a:rPr>
              <a:t>Broadcast</a:t>
            </a:r>
          </a:p>
          <a:p>
            <a:pPr lvl="1"/>
            <a:r>
              <a:rPr lang="en-US" dirty="0" smtClean="0">
                <a:solidFill>
                  <a:srgbClr val="000000"/>
                </a:solidFill>
              </a:rPr>
              <a:t>Point-to-point</a:t>
            </a:r>
          </a:p>
          <a:p>
            <a:r>
              <a:rPr lang="en-US" dirty="0" smtClean="0">
                <a:solidFill>
                  <a:srgbClr val="000000"/>
                </a:solidFill>
              </a:rPr>
              <a:t>OSPF NBMA topology modes are configured using the</a:t>
            </a:r>
            <a:r>
              <a:rPr lang="en-US" b="1" dirty="0" smtClean="0">
                <a:solidFill>
                  <a:srgbClr val="000000"/>
                </a:solidFill>
                <a:latin typeface="Courier New" pitchFamily="49" charset="0"/>
                <a:cs typeface="Courier New" pitchFamily="49" charset="0"/>
              </a:rPr>
              <a:t> ip ospf network </a:t>
            </a:r>
            <a:r>
              <a:rPr lang="en-US" dirty="0" smtClean="0">
                <a:solidFill>
                  <a:srgbClr val="000000"/>
                </a:solidFill>
              </a:rPr>
              <a:t>interface configuration command.</a:t>
            </a:r>
          </a:p>
          <a:p>
            <a:pPr lvl="1"/>
            <a:r>
              <a:rPr lang="en-US" dirty="0" smtClean="0">
                <a:solidFill>
                  <a:srgbClr val="000000"/>
                </a:solidFill>
              </a:rPr>
              <a:t>Some modes require that a neighbor be manually configured using the</a:t>
            </a:r>
            <a:r>
              <a:rPr lang="en-US" b="1" dirty="0" smtClean="0">
                <a:solidFill>
                  <a:srgbClr val="000000"/>
                </a:solidFill>
                <a:latin typeface="Courier New" pitchFamily="49" charset="0"/>
                <a:cs typeface="Courier New" pitchFamily="49" charset="0"/>
              </a:rPr>
              <a:t> neighbor </a:t>
            </a:r>
            <a:r>
              <a:rPr lang="en-US" dirty="0" smtClean="0">
                <a:solidFill>
                  <a:srgbClr val="000000"/>
                </a:solidFill>
              </a:rPr>
              <a:t>router configuration command.</a:t>
            </a:r>
          </a:p>
        </p:txBody>
      </p:sp>
    </p:spTree>
    <p:extLst>
      <p:ext uri="{BB962C8B-B14F-4D97-AF65-F5344CB8AC3E}">
        <p14:creationId xmlns:p14="http://schemas.microsoft.com/office/powerpoint/2010/main" val="414992481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735711"/>
            <a:ext cx="8522208" cy="740664"/>
          </a:xfrm>
        </p:spPr>
        <p:txBody>
          <a:bodyPr>
            <a:normAutofit fontScale="90000"/>
          </a:bodyPr>
          <a:lstStyle/>
          <a:p>
            <a:r>
              <a:rPr lang="en-US" dirty="0" smtClean="0"/>
              <a:t>Assign an NBMA Topology Mode</a:t>
            </a:r>
            <a:endParaRPr lang="en-US" dirty="0"/>
          </a:p>
        </p:txBody>
      </p:sp>
      <p:sp>
        <p:nvSpPr>
          <p:cNvPr id="13" name="Content Placeholder 12"/>
          <p:cNvSpPr>
            <a:spLocks noGrp="1"/>
          </p:cNvSpPr>
          <p:nvPr>
            <p:ph idx="1"/>
          </p:nvPr>
        </p:nvSpPr>
        <p:spPr>
          <a:xfrm>
            <a:off x="279400" y="1616479"/>
            <a:ext cx="8316913" cy="491994"/>
          </a:xfrm>
        </p:spPr>
        <p:txBody>
          <a:bodyPr/>
          <a:lstStyle/>
          <a:p>
            <a:r>
              <a:rPr lang="en-US" dirty="0" smtClean="0">
                <a:solidFill>
                  <a:srgbClr val="000000"/>
                </a:solidFill>
              </a:rPr>
              <a:t>Define an OSPF network type on an interface.</a:t>
            </a:r>
            <a:endParaRPr lang="en-US" dirty="0">
              <a:solidFill>
                <a:srgbClr val="000000"/>
              </a:solidFill>
            </a:endParaRPr>
          </a:p>
        </p:txBody>
      </p:sp>
      <p:sp>
        <p:nvSpPr>
          <p:cNvPr id="14" name="Text Placeholder 13"/>
          <p:cNvSpPr>
            <a:spLocks noGrp="1"/>
          </p:cNvSpPr>
          <p:nvPr>
            <p:ph type="body" sz="quarter" idx="10"/>
          </p:nvPr>
        </p:nvSpPr>
        <p:spPr>
          <a:xfrm>
            <a:off x="613533" y="2108473"/>
            <a:ext cx="7745412" cy="377078"/>
          </a:xfrm>
        </p:spPr>
        <p:txBody>
          <a:bodyPr/>
          <a:lstStyle/>
          <a:p>
            <a:r>
              <a:rPr lang="en-US" dirty="0" smtClean="0"/>
              <a:t>Router(</a:t>
            </a:r>
            <a:r>
              <a:rPr lang="en-US" dirty="0" err="1" smtClean="0"/>
              <a:t>config</a:t>
            </a:r>
            <a:r>
              <a:rPr lang="en-US" dirty="0" smtClean="0"/>
              <a:t>-if)#</a:t>
            </a:r>
            <a:endParaRPr lang="en-US" dirty="0"/>
          </a:p>
        </p:txBody>
      </p:sp>
      <p:sp>
        <p:nvSpPr>
          <p:cNvPr id="15" name="Text Placeholder 14"/>
          <p:cNvSpPr>
            <a:spLocks noGrp="1"/>
          </p:cNvSpPr>
          <p:nvPr>
            <p:ph type="body" sz="quarter" idx="11"/>
          </p:nvPr>
        </p:nvSpPr>
        <p:spPr>
          <a:xfrm>
            <a:off x="613533" y="2518041"/>
            <a:ext cx="7745412" cy="653518"/>
          </a:xfrm>
        </p:spPr>
        <p:txBody>
          <a:bodyPr>
            <a:normAutofit/>
          </a:bodyPr>
          <a:lstStyle/>
          <a:p>
            <a:r>
              <a:rPr lang="en-US" dirty="0" err="1" smtClean="0">
                <a:solidFill>
                  <a:srgbClr val="000000"/>
                </a:solidFill>
              </a:rPr>
              <a:t>ip</a:t>
            </a:r>
            <a:r>
              <a:rPr lang="en-US" dirty="0" smtClean="0">
                <a:solidFill>
                  <a:srgbClr val="000000"/>
                </a:solidFill>
              </a:rPr>
              <a:t> </a:t>
            </a:r>
            <a:r>
              <a:rPr lang="en-US" dirty="0" err="1" smtClean="0">
                <a:solidFill>
                  <a:srgbClr val="000000"/>
                </a:solidFill>
              </a:rPr>
              <a:t>ospf</a:t>
            </a:r>
            <a:r>
              <a:rPr lang="en-US" dirty="0" smtClean="0">
                <a:solidFill>
                  <a:srgbClr val="000000"/>
                </a:solidFill>
              </a:rPr>
              <a:t> network [{non-broadcast | point-to-multipoint [non-broadcast] | broadcast | point-to-point}]</a:t>
            </a:r>
            <a:endParaRPr lang="en-US" dirty="0">
              <a:solidFill>
                <a:srgbClr val="000000"/>
              </a:solidFill>
            </a:endParaRPr>
          </a:p>
        </p:txBody>
      </p:sp>
      <p:sp>
        <p:nvSpPr>
          <p:cNvPr id="20" name="Content Placeholder 19"/>
          <p:cNvSpPr>
            <a:spLocks noGrp="1"/>
          </p:cNvSpPr>
          <p:nvPr>
            <p:ph idx="12"/>
          </p:nvPr>
        </p:nvSpPr>
        <p:spPr>
          <a:xfrm>
            <a:off x="279400" y="3294476"/>
            <a:ext cx="8316913" cy="3156045"/>
          </a:xfrm>
        </p:spPr>
        <p:txBody>
          <a:bodyPr>
            <a:normAutofit/>
          </a:bodyPr>
          <a:lstStyle/>
          <a:p>
            <a:r>
              <a:rPr lang="en-US" dirty="0" smtClean="0">
                <a:solidFill>
                  <a:srgbClr val="000000"/>
                </a:solidFill>
              </a:rPr>
              <a:t>The choice of mode depends on the NBMA topology.</a:t>
            </a:r>
          </a:p>
          <a:p>
            <a:r>
              <a:rPr lang="en-US" dirty="0" smtClean="0">
                <a:solidFill>
                  <a:srgbClr val="000000"/>
                </a:solidFill>
              </a:rPr>
              <a:t>The default OSPF mode on a Frame Relay:</a:t>
            </a:r>
          </a:p>
          <a:p>
            <a:pPr lvl="1"/>
            <a:r>
              <a:rPr lang="en-US" dirty="0" smtClean="0">
                <a:solidFill>
                  <a:srgbClr val="000000"/>
                </a:solidFill>
              </a:rPr>
              <a:t>Interface is</a:t>
            </a:r>
            <a:r>
              <a:rPr lang="en-US" b="1" dirty="0" smtClean="0">
                <a:solidFill>
                  <a:srgbClr val="000000"/>
                </a:solidFill>
                <a:latin typeface="Courier New" pitchFamily="49" charset="0"/>
                <a:cs typeface="Courier New" pitchFamily="49" charset="0"/>
              </a:rPr>
              <a:t> non-broadcast </a:t>
            </a:r>
            <a:r>
              <a:rPr lang="en-US" dirty="0" smtClean="0">
                <a:solidFill>
                  <a:srgbClr val="000000"/>
                </a:solidFill>
              </a:rPr>
              <a:t>mode.</a:t>
            </a:r>
          </a:p>
          <a:p>
            <a:pPr lvl="1"/>
            <a:r>
              <a:rPr lang="en-US" dirty="0" smtClean="0">
                <a:solidFill>
                  <a:srgbClr val="000000"/>
                </a:solidFill>
              </a:rPr>
              <a:t>Point-to-point subinterface is</a:t>
            </a:r>
            <a:r>
              <a:rPr lang="en-US" b="1" dirty="0" smtClean="0">
                <a:solidFill>
                  <a:srgbClr val="000000"/>
                </a:solidFill>
                <a:latin typeface="Courier New" pitchFamily="49" charset="0"/>
                <a:cs typeface="Courier New" pitchFamily="49" charset="0"/>
              </a:rPr>
              <a:t> point-to-point </a:t>
            </a:r>
            <a:r>
              <a:rPr lang="en-US" dirty="0" smtClean="0">
                <a:solidFill>
                  <a:srgbClr val="000000"/>
                </a:solidFill>
              </a:rPr>
              <a:t>mode</a:t>
            </a:r>
            <a:r>
              <a:rPr lang="en-US" sz="2800" dirty="0" smtClean="0">
                <a:solidFill>
                  <a:srgbClr val="000000"/>
                </a:solidFill>
              </a:rPr>
              <a:t>.</a:t>
            </a:r>
          </a:p>
          <a:p>
            <a:pPr lvl="1"/>
            <a:r>
              <a:rPr lang="en-US" dirty="0" smtClean="0">
                <a:solidFill>
                  <a:srgbClr val="000000"/>
                </a:solidFill>
              </a:rPr>
              <a:t>Multipoint subinterface is</a:t>
            </a:r>
            <a:r>
              <a:rPr lang="en-US" b="1" dirty="0" smtClean="0">
                <a:solidFill>
                  <a:srgbClr val="000000"/>
                </a:solidFill>
                <a:latin typeface="Courier New" pitchFamily="49" charset="0"/>
                <a:cs typeface="Courier New" pitchFamily="49" charset="0"/>
              </a:rPr>
              <a:t> non-broadcast </a:t>
            </a:r>
            <a:r>
              <a:rPr lang="en-US" dirty="0" smtClean="0">
                <a:solidFill>
                  <a:srgbClr val="000000"/>
                </a:solidFill>
              </a:rPr>
              <a:t>mode.</a:t>
            </a:r>
          </a:p>
        </p:txBody>
      </p:sp>
    </p:spTree>
    <p:extLst>
      <p:ext uri="{BB962C8B-B14F-4D97-AF65-F5344CB8AC3E}">
        <p14:creationId xmlns:p14="http://schemas.microsoft.com/office/powerpoint/2010/main" val="2147220480"/>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73964" y="37996"/>
            <a:ext cx="8663634" cy="1336956"/>
          </a:xfrm>
        </p:spPr>
        <p:txBody>
          <a:bodyPr>
            <a:normAutofit/>
          </a:bodyPr>
          <a:lstStyle/>
          <a:p>
            <a:r>
              <a:rPr lang="en-US" sz="3600" dirty="0" smtClean="0"/>
              <a:t>NBMA Topology Modes of Operation</a:t>
            </a:r>
            <a:endParaRPr lang="en-US" sz="36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90359555"/>
              </p:ext>
            </p:extLst>
          </p:nvPr>
        </p:nvGraphicFramePr>
        <p:xfrm>
          <a:off x="314192" y="1374033"/>
          <a:ext cx="8523406" cy="5313646"/>
        </p:xfrm>
        <a:graphic>
          <a:graphicData uri="http://schemas.openxmlformats.org/drawingml/2006/table">
            <a:tbl>
              <a:tblPr firstRow="1" bandRow="1">
                <a:tableStyleId>{5C22544A-7EE6-4342-B048-85BDC9FD1C3A}</a:tableStyleId>
              </a:tblPr>
              <a:tblGrid>
                <a:gridCol w="1986128"/>
                <a:gridCol w="6537278"/>
              </a:tblGrid>
              <a:tr h="398660">
                <a:tc>
                  <a:txBody>
                    <a:bodyPr/>
                    <a:lstStyle/>
                    <a:p>
                      <a:pPr marL="0" marR="0" algn="ctr">
                        <a:lnSpc>
                          <a:spcPct val="100000"/>
                        </a:lnSpc>
                        <a:spcBef>
                          <a:spcPts val="0"/>
                        </a:spcBef>
                        <a:spcAft>
                          <a:spcPts val="0"/>
                        </a:spcAft>
                      </a:pPr>
                      <a:r>
                        <a:rPr lang="en-US" sz="1400" b="1" noProof="0" dirty="0" smtClean="0"/>
                        <a:t>NBMA Modes</a:t>
                      </a:r>
                      <a:endParaRPr lang="en-US" sz="1400" b="1" noProof="0" dirty="0">
                        <a:solidFill>
                          <a:srgbClr val="000000"/>
                        </a:solidFill>
                        <a:latin typeface="Arial"/>
                        <a:ea typeface="SimSun"/>
                      </a:endParaRPr>
                    </a:p>
                  </a:txBody>
                  <a:tcPr marL="40463" marR="40463" marT="0" marB="0" anchor="ctr"/>
                </a:tc>
                <a:tc>
                  <a:txBody>
                    <a:bodyPr/>
                    <a:lstStyle/>
                    <a:p>
                      <a:pPr marL="0" marR="0" algn="l">
                        <a:lnSpc>
                          <a:spcPct val="100000"/>
                        </a:lnSpc>
                        <a:spcBef>
                          <a:spcPts val="0"/>
                        </a:spcBef>
                        <a:spcAft>
                          <a:spcPts val="0"/>
                        </a:spcAft>
                      </a:pPr>
                      <a:r>
                        <a:rPr lang="en-US" sz="1400" b="1" noProof="0" dirty="0"/>
                        <a:t>Description</a:t>
                      </a:r>
                      <a:endParaRPr lang="en-US" sz="1400" b="1" noProof="0" dirty="0">
                        <a:solidFill>
                          <a:srgbClr val="000000"/>
                        </a:solidFill>
                        <a:latin typeface="Arial"/>
                        <a:ea typeface="SimSun"/>
                      </a:endParaRPr>
                    </a:p>
                  </a:txBody>
                  <a:tcPr marL="40463" marR="40463" marT="0" marB="0" anchor="ctr"/>
                </a:tc>
              </a:tr>
              <a:tr h="982997">
                <a:tc>
                  <a:txBody>
                    <a:bodyPr/>
                    <a:lstStyle/>
                    <a:p>
                      <a:pPr marL="0" marR="0" algn="ctr">
                        <a:lnSpc>
                          <a:spcPct val="100000"/>
                        </a:lnSpc>
                        <a:spcBef>
                          <a:spcPts val="0"/>
                        </a:spcBef>
                        <a:spcAft>
                          <a:spcPts val="0"/>
                        </a:spcAft>
                      </a:pPr>
                      <a:r>
                        <a:rPr lang="en-US" sz="1200" b="1" noProof="0" dirty="0" smtClean="0">
                          <a:latin typeface="Courier New" pitchFamily="49" charset="0"/>
                          <a:cs typeface="Courier New" pitchFamily="49" charset="0"/>
                        </a:rPr>
                        <a:t>non-broadcast</a:t>
                      </a:r>
                      <a:r>
                        <a:rPr lang="en-US" sz="1400" b="1" noProof="0" dirty="0" smtClean="0">
                          <a:latin typeface="Courier New" pitchFamily="49" charset="0"/>
                          <a:cs typeface="Courier New" pitchFamily="49" charset="0"/>
                        </a:rPr>
                        <a:t> </a:t>
                      </a:r>
                    </a:p>
                    <a:p>
                      <a:pPr marL="0" marR="0" algn="ctr">
                        <a:lnSpc>
                          <a:spcPct val="100000"/>
                        </a:lnSpc>
                        <a:spcBef>
                          <a:spcPts val="0"/>
                        </a:spcBef>
                        <a:spcAft>
                          <a:spcPts val="0"/>
                        </a:spcAft>
                      </a:pPr>
                      <a:r>
                        <a:rPr lang="en-US" sz="1200" b="0" noProof="0" dirty="0" smtClean="0"/>
                        <a:t>(RFC-compliant)</a:t>
                      </a:r>
                      <a:endParaRPr lang="en-US" sz="1200" b="0" noProof="0" dirty="0"/>
                    </a:p>
                  </a:txBody>
                  <a:tcPr marL="40463" marR="40463" marT="0" marB="0" anchor="ctr"/>
                </a:tc>
                <a:tc>
                  <a:txBody>
                    <a:bodyPr/>
                    <a:lstStyle/>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One IP subnet.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Neighbors must be manually configured.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DR and BDR are elected.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DR and BDR need to have full connectivity with all other routers.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Typically used in a full- or partial-mesh topology.</a:t>
                      </a:r>
                    </a:p>
                  </a:txBody>
                  <a:tcPr marL="40463" marR="40463" marT="0" marB="0" anchor="ctr"/>
                </a:tc>
              </a:tr>
              <a:tr h="982997">
                <a:tc>
                  <a:txBody>
                    <a:bodyPr/>
                    <a:lstStyle/>
                    <a:p>
                      <a:pPr marL="0" marR="0" algn="ctr" defTabSz="914400" rtl="0" eaLnBrk="1" latinLnBrk="0" hangingPunct="1">
                        <a:lnSpc>
                          <a:spcPct val="100000"/>
                        </a:lnSpc>
                        <a:spcBef>
                          <a:spcPts val="0"/>
                        </a:spcBef>
                        <a:spcAft>
                          <a:spcPts val="0"/>
                        </a:spcAft>
                      </a:pPr>
                      <a:r>
                        <a:rPr lang="en-US" sz="1200" b="1" kern="1200" noProof="0" dirty="0" smtClean="0">
                          <a:solidFill>
                            <a:schemeClr val="dk1"/>
                          </a:solidFill>
                          <a:latin typeface="Courier New" pitchFamily="49" charset="0"/>
                          <a:ea typeface="+mn-ea"/>
                          <a:cs typeface="Courier New" pitchFamily="49" charset="0"/>
                        </a:rPr>
                        <a:t>point-to-multipoint</a:t>
                      </a:r>
                    </a:p>
                    <a:p>
                      <a:pPr marL="0" marR="0" algn="ctr">
                        <a:lnSpc>
                          <a:spcPct val="100000"/>
                        </a:lnSpc>
                        <a:spcBef>
                          <a:spcPts val="0"/>
                        </a:spcBef>
                        <a:spcAft>
                          <a:spcPts val="0"/>
                        </a:spcAft>
                      </a:pPr>
                      <a:r>
                        <a:rPr lang="en-US" sz="1200" b="0" noProof="0" dirty="0" smtClean="0"/>
                        <a:t>(RFC-compliant)</a:t>
                      </a:r>
                      <a:r>
                        <a:rPr lang="en-US" sz="1200" b="1" noProof="0" dirty="0" smtClean="0"/>
                        <a:t> </a:t>
                      </a:r>
                      <a:endParaRPr lang="en-US" sz="1200" b="1" noProof="0" dirty="0"/>
                    </a:p>
                  </a:txBody>
                  <a:tcPr marL="40463" marR="40463" marT="0" marB="0" anchor="ctr"/>
                </a:tc>
                <a:tc>
                  <a:txBody>
                    <a:bodyPr/>
                    <a:lstStyle/>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One IP subnet.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Uses a multicast OSPF hello packet to automatically discover the neighbors.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DR and BDR are not required. The router sends additional LSAs with more information about neighboring routers.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Typically used in a partial-mesh or star topology.</a:t>
                      </a:r>
                    </a:p>
                  </a:txBody>
                  <a:tcPr marL="40463" marR="40463" marT="0" marB="0" anchor="ctr"/>
                </a:tc>
              </a:tr>
              <a:tr h="1179597">
                <a:tc>
                  <a:txBody>
                    <a:bodyPr/>
                    <a:lstStyle/>
                    <a:p>
                      <a:pPr marL="0" marR="0" algn="ctr" defTabSz="914400" rtl="0" eaLnBrk="1" latinLnBrk="0" hangingPunct="1">
                        <a:lnSpc>
                          <a:spcPct val="100000"/>
                        </a:lnSpc>
                        <a:spcBef>
                          <a:spcPts val="0"/>
                        </a:spcBef>
                        <a:spcAft>
                          <a:spcPts val="0"/>
                        </a:spcAft>
                      </a:pPr>
                      <a:r>
                        <a:rPr lang="en-US" sz="1200" b="1" kern="1200" noProof="0" dirty="0" smtClean="0">
                          <a:solidFill>
                            <a:schemeClr val="dk1"/>
                          </a:solidFill>
                          <a:latin typeface="Courier New" pitchFamily="49" charset="0"/>
                          <a:ea typeface="+mn-ea"/>
                          <a:cs typeface="Courier New" pitchFamily="49" charset="0"/>
                        </a:rPr>
                        <a:t>point-to-multipoint </a:t>
                      </a:r>
                      <a:br>
                        <a:rPr lang="en-US" sz="1200" b="1" kern="1200" noProof="0" dirty="0" smtClean="0">
                          <a:solidFill>
                            <a:schemeClr val="dk1"/>
                          </a:solidFill>
                          <a:latin typeface="Courier New" pitchFamily="49" charset="0"/>
                          <a:ea typeface="+mn-ea"/>
                          <a:cs typeface="Courier New" pitchFamily="49" charset="0"/>
                        </a:rPr>
                      </a:br>
                      <a:r>
                        <a:rPr lang="en-US" sz="1200" b="1" kern="1200" noProof="0" dirty="0" err="1" smtClean="0">
                          <a:solidFill>
                            <a:schemeClr val="dk1"/>
                          </a:solidFill>
                          <a:latin typeface="Courier New" pitchFamily="49" charset="0"/>
                          <a:ea typeface="+mn-ea"/>
                          <a:cs typeface="Courier New" pitchFamily="49" charset="0"/>
                        </a:rPr>
                        <a:t>nonbroadcast</a:t>
                      </a:r>
                      <a:endParaRPr lang="en-US" sz="1200" b="1" kern="1200" noProof="0" dirty="0" smtClean="0">
                        <a:solidFill>
                          <a:schemeClr val="dk1"/>
                        </a:solidFill>
                        <a:latin typeface="Courier New" pitchFamily="49" charset="0"/>
                        <a:ea typeface="+mn-ea"/>
                        <a:cs typeface="Courier New" pitchFamily="49" charset="0"/>
                      </a:endParaRPr>
                    </a:p>
                    <a:p>
                      <a:pPr marL="0" marR="0" algn="ctr">
                        <a:lnSpc>
                          <a:spcPct val="100000"/>
                        </a:lnSpc>
                        <a:spcBef>
                          <a:spcPts val="0"/>
                        </a:spcBef>
                        <a:spcAft>
                          <a:spcPts val="0"/>
                        </a:spcAft>
                      </a:pPr>
                      <a:r>
                        <a:rPr lang="en-US" sz="1200" b="0" noProof="0" dirty="0" smtClean="0"/>
                        <a:t>(Cisco</a:t>
                      </a:r>
                      <a:r>
                        <a:rPr lang="en-US" sz="1200" b="0" baseline="0" noProof="0" dirty="0" smtClean="0"/>
                        <a:t> proprietary</a:t>
                      </a:r>
                      <a:r>
                        <a:rPr lang="en-US" sz="1200" b="0" noProof="0" dirty="0" smtClean="0"/>
                        <a:t>)</a:t>
                      </a:r>
                      <a:r>
                        <a:rPr lang="en-US" sz="1200" b="1" noProof="0" dirty="0" smtClean="0"/>
                        <a:t> </a:t>
                      </a:r>
                      <a:endParaRPr lang="en-US" sz="1200" b="1" noProof="0" dirty="0"/>
                    </a:p>
                  </a:txBody>
                  <a:tcPr marL="40463" marR="40463" marT="0" marB="0" anchor="ctr"/>
                </a:tc>
                <a:tc>
                  <a:txBody>
                    <a:bodyPr/>
                    <a:lstStyle/>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If multicast and broadcast are not enabled on the VCs, the RFC-compliant point-to-multipoint mode cannot be used, because the router cannot dynamically discover its neighboring routers using the hello multicast packets; this Cisco mode should be used instead.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Neighbors must be manually configured.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DR and BDR election is not required.</a:t>
                      </a:r>
                    </a:p>
                  </a:txBody>
                  <a:tcPr marL="40463" marR="40463" marT="0" marB="0" anchor="ctr"/>
                </a:tc>
              </a:tr>
              <a:tr h="982997">
                <a:tc>
                  <a:txBody>
                    <a:bodyPr/>
                    <a:lstStyle/>
                    <a:p>
                      <a:pPr marL="0" marR="0" algn="ctr" defTabSz="914400" rtl="0" eaLnBrk="1" latinLnBrk="0" hangingPunct="1">
                        <a:lnSpc>
                          <a:spcPct val="100000"/>
                        </a:lnSpc>
                        <a:spcBef>
                          <a:spcPts val="0"/>
                        </a:spcBef>
                        <a:spcAft>
                          <a:spcPts val="0"/>
                        </a:spcAft>
                      </a:pPr>
                      <a:r>
                        <a:rPr lang="en-US" sz="1200" b="1" kern="1200" noProof="0" dirty="0">
                          <a:solidFill>
                            <a:schemeClr val="dk1"/>
                          </a:solidFill>
                          <a:latin typeface="Courier New" pitchFamily="49" charset="0"/>
                          <a:ea typeface="+mn-ea"/>
                          <a:cs typeface="Courier New" pitchFamily="49" charset="0"/>
                        </a:rPr>
                        <a:t>broadcast </a:t>
                      </a:r>
                      <a:endParaRPr lang="en-US" sz="1200" b="1" kern="1200" noProof="0" dirty="0" smtClean="0">
                        <a:solidFill>
                          <a:schemeClr val="dk1"/>
                        </a:solidFill>
                        <a:latin typeface="Courier New" pitchFamily="49" charset="0"/>
                        <a:ea typeface="+mn-ea"/>
                        <a:cs typeface="Courier New" pitchFamily="49"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200" b="0" noProof="0" dirty="0" smtClean="0"/>
                        <a:t>(Cisco</a:t>
                      </a:r>
                      <a:r>
                        <a:rPr lang="en-US" sz="1200" b="0" baseline="0" noProof="0" dirty="0" smtClean="0"/>
                        <a:t> proprietary</a:t>
                      </a:r>
                      <a:r>
                        <a:rPr lang="en-US" sz="1200" b="0" noProof="0" dirty="0" smtClean="0"/>
                        <a:t>)</a:t>
                      </a:r>
                      <a:r>
                        <a:rPr lang="en-US" sz="1200" b="1" noProof="0" dirty="0" smtClean="0"/>
                        <a:t> </a:t>
                      </a:r>
                    </a:p>
                  </a:txBody>
                  <a:tcPr marL="40463" marR="40463" marT="0" marB="0" anchor="ctr"/>
                </a:tc>
                <a:tc>
                  <a:txBody>
                    <a:bodyPr/>
                    <a:lstStyle/>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Makes the WAN interface appear to be a LAN.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One IP subnet.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Uses a multicast OSPF hello packet to automatically discover the neighbors.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DR and BDR are elected.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Full- or partial-mesh topology.</a:t>
                      </a:r>
                    </a:p>
                  </a:txBody>
                  <a:tcPr marL="40463" marR="40463" marT="0" marB="0" anchor="ctr"/>
                </a:tc>
              </a:tr>
              <a:tr h="786398">
                <a:tc>
                  <a:txBody>
                    <a:bodyPr/>
                    <a:lstStyle/>
                    <a:p>
                      <a:pPr marL="0" marR="0" algn="ctr" defTabSz="914400" rtl="0" eaLnBrk="1" latinLnBrk="0" hangingPunct="1">
                        <a:lnSpc>
                          <a:spcPct val="100000"/>
                        </a:lnSpc>
                        <a:spcBef>
                          <a:spcPts val="0"/>
                        </a:spcBef>
                        <a:spcAft>
                          <a:spcPts val="0"/>
                        </a:spcAft>
                      </a:pPr>
                      <a:r>
                        <a:rPr lang="en-US" sz="1200" b="1" kern="1200" noProof="0" dirty="0" smtClean="0">
                          <a:solidFill>
                            <a:schemeClr val="dk1"/>
                          </a:solidFill>
                          <a:latin typeface="Courier New" pitchFamily="49" charset="0"/>
                          <a:ea typeface="+mn-ea"/>
                          <a:cs typeface="Courier New" pitchFamily="49" charset="0"/>
                        </a:rPr>
                        <a:t>point-to-point</a:t>
                      </a:r>
                      <a:r>
                        <a:rPr lang="en-US" sz="1400" b="1" kern="1200" noProof="0" dirty="0" smtClean="0">
                          <a:solidFill>
                            <a:schemeClr val="dk1"/>
                          </a:solidFill>
                          <a:latin typeface="Courier New" pitchFamily="49" charset="0"/>
                          <a:ea typeface="+mn-ea"/>
                          <a:cs typeface="Courier New" pitchFamily="49" charset="0"/>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200" b="0" noProof="0" dirty="0" smtClean="0"/>
                        <a:t>(Cisco</a:t>
                      </a:r>
                      <a:r>
                        <a:rPr lang="en-US" sz="1200" b="0" baseline="0" noProof="0" dirty="0" smtClean="0"/>
                        <a:t> proprietary</a:t>
                      </a:r>
                      <a:r>
                        <a:rPr lang="en-US" sz="1200" b="0" noProof="0" dirty="0" smtClean="0"/>
                        <a:t>)</a:t>
                      </a:r>
                      <a:r>
                        <a:rPr lang="en-US" sz="1200" b="1" noProof="0" dirty="0" smtClean="0"/>
                        <a:t> </a:t>
                      </a:r>
                    </a:p>
                  </a:txBody>
                  <a:tcPr marL="40463" marR="40463" marT="0" marB="0" anchor="ctr"/>
                </a:tc>
                <a:tc>
                  <a:txBody>
                    <a:bodyPr/>
                    <a:lstStyle/>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Different IP subnet on each subinterface.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No DR or BDR election.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Used when only two routers need to form an adjacency on a pair of interfaces. </a:t>
                      </a:r>
                    </a:p>
                    <a:p>
                      <a:pPr marL="169863" marR="0" indent="-169863" algn="l" defTabSz="914400" rtl="0" eaLnBrk="1" latinLnBrk="0" hangingPunct="1">
                        <a:lnSpc>
                          <a:spcPct val="100000"/>
                        </a:lnSpc>
                        <a:spcBef>
                          <a:spcPts val="0"/>
                        </a:spcBef>
                        <a:spcAft>
                          <a:spcPts val="0"/>
                        </a:spcAft>
                        <a:buFont typeface="Arial" pitchFamily="34" charset="0"/>
                        <a:buChar char="•"/>
                      </a:pPr>
                      <a:r>
                        <a:rPr lang="en-US" sz="1200" kern="1200" noProof="0" dirty="0">
                          <a:solidFill>
                            <a:schemeClr val="dk1"/>
                          </a:solidFill>
                          <a:latin typeface="+mn-lt"/>
                          <a:ea typeface="+mn-ea"/>
                          <a:cs typeface="+mn-cs"/>
                        </a:rPr>
                        <a:t>Interfaces can be either LAN or WAN.</a:t>
                      </a:r>
                    </a:p>
                  </a:txBody>
                  <a:tcPr marL="40463" marR="40463" marT="0" marB="0" anchor="ctr"/>
                </a:tc>
              </a:tr>
            </a:tbl>
          </a:graphicData>
        </a:graphic>
      </p:graphicFrame>
    </p:spTree>
    <p:extLst>
      <p:ext uri="{BB962C8B-B14F-4D97-AF65-F5344CB8AC3E}">
        <p14:creationId xmlns:p14="http://schemas.microsoft.com/office/powerpoint/2010/main" val="289720788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539750"/>
            <a:ext cx="8522208" cy="740664"/>
          </a:xfrm>
        </p:spPr>
        <p:txBody>
          <a:bodyPr>
            <a:normAutofit/>
          </a:bodyPr>
          <a:lstStyle/>
          <a:p>
            <a:r>
              <a:rPr lang="en-US" sz="3600" dirty="0" smtClean="0"/>
              <a:t>Identify a Neighboring Router</a:t>
            </a:r>
            <a:endParaRPr lang="en-US" sz="3600" dirty="0"/>
          </a:p>
        </p:txBody>
      </p:sp>
      <p:sp>
        <p:nvSpPr>
          <p:cNvPr id="13" name="Content Placeholder 12"/>
          <p:cNvSpPr>
            <a:spLocks noGrp="1"/>
          </p:cNvSpPr>
          <p:nvPr>
            <p:ph idx="1"/>
          </p:nvPr>
        </p:nvSpPr>
        <p:spPr>
          <a:xfrm>
            <a:off x="279400" y="1315121"/>
            <a:ext cx="8316913" cy="491994"/>
          </a:xfrm>
        </p:spPr>
        <p:txBody>
          <a:bodyPr>
            <a:normAutofit fontScale="92500"/>
          </a:bodyPr>
          <a:lstStyle/>
          <a:p>
            <a:r>
              <a:rPr lang="en-US" dirty="0" smtClean="0">
                <a:solidFill>
                  <a:srgbClr val="000000"/>
                </a:solidFill>
              </a:rPr>
              <a:t>Statically define adjacent relationships in NBMA networks.</a:t>
            </a:r>
            <a:endParaRPr lang="en-US" dirty="0">
              <a:solidFill>
                <a:srgbClr val="000000"/>
              </a:solidFill>
            </a:endParaRPr>
          </a:p>
        </p:txBody>
      </p:sp>
      <p:sp>
        <p:nvSpPr>
          <p:cNvPr id="14" name="Text Placeholder 13"/>
          <p:cNvSpPr>
            <a:spLocks noGrp="1"/>
          </p:cNvSpPr>
          <p:nvPr>
            <p:ph type="body" sz="quarter" idx="10"/>
          </p:nvPr>
        </p:nvSpPr>
        <p:spPr/>
        <p:txBody>
          <a:bodyPr>
            <a:normAutofit/>
          </a:bodyPr>
          <a:lstStyle/>
          <a:p>
            <a:r>
              <a:rPr lang="en-US" sz="1800" dirty="0" smtClean="0"/>
              <a:t>Router(config-router)#</a:t>
            </a:r>
            <a:endParaRPr lang="en-US" sz="1800" dirty="0"/>
          </a:p>
        </p:txBody>
      </p:sp>
      <p:sp>
        <p:nvSpPr>
          <p:cNvPr id="15" name="Text Placeholder 14"/>
          <p:cNvSpPr>
            <a:spLocks noGrp="1"/>
          </p:cNvSpPr>
          <p:nvPr>
            <p:ph type="body" sz="quarter" idx="11"/>
          </p:nvPr>
        </p:nvSpPr>
        <p:spPr>
          <a:xfrm>
            <a:off x="615326" y="2191282"/>
            <a:ext cx="7745412" cy="579214"/>
          </a:xfrm>
        </p:spPr>
        <p:txBody>
          <a:bodyPr>
            <a:normAutofit fontScale="92500" lnSpcReduction="10000"/>
          </a:bodyPr>
          <a:lstStyle/>
          <a:p>
            <a:pPr lvl="0"/>
            <a:r>
              <a:rPr lang="en-US" sz="1800" dirty="0" smtClean="0">
                <a:solidFill>
                  <a:srgbClr val="000000"/>
                </a:solidFill>
              </a:rPr>
              <a:t>neighbor </a:t>
            </a:r>
            <a:r>
              <a:rPr lang="en-US" sz="1800" b="0" i="1" dirty="0" smtClean="0">
                <a:solidFill>
                  <a:srgbClr val="000000"/>
                </a:solidFill>
              </a:rPr>
              <a:t>ip-address</a:t>
            </a:r>
            <a:r>
              <a:rPr lang="en-US" sz="1800" dirty="0" smtClean="0">
                <a:solidFill>
                  <a:srgbClr val="000000"/>
                </a:solidFill>
              </a:rPr>
              <a:t> [priority </a:t>
            </a:r>
            <a:r>
              <a:rPr lang="en-US" sz="1800" b="0" i="1" dirty="0" smtClean="0">
                <a:solidFill>
                  <a:srgbClr val="000000"/>
                </a:solidFill>
              </a:rPr>
              <a:t>number</a:t>
            </a:r>
            <a:r>
              <a:rPr lang="en-US" sz="1800" dirty="0" smtClean="0">
                <a:solidFill>
                  <a:srgbClr val="000000"/>
                </a:solidFill>
              </a:rPr>
              <a:t>] [poll-interval </a:t>
            </a:r>
            <a:r>
              <a:rPr lang="en-US" sz="1800" b="0" i="1" dirty="0" smtClean="0">
                <a:solidFill>
                  <a:srgbClr val="000000"/>
                </a:solidFill>
              </a:rPr>
              <a:t>number</a:t>
            </a:r>
            <a:r>
              <a:rPr lang="en-US" sz="1800" dirty="0" smtClean="0">
                <a:solidFill>
                  <a:srgbClr val="000000"/>
                </a:solidFill>
              </a:rPr>
              <a:t>] [cost </a:t>
            </a:r>
            <a:r>
              <a:rPr lang="en-US" sz="1800" b="0" i="1" dirty="0" smtClean="0">
                <a:solidFill>
                  <a:srgbClr val="000000"/>
                </a:solidFill>
              </a:rPr>
              <a:t>number</a:t>
            </a:r>
            <a:r>
              <a:rPr lang="en-US" sz="1800" dirty="0" smtClean="0">
                <a:solidFill>
                  <a:srgbClr val="000000"/>
                </a:solidFill>
              </a:rPr>
              <a:t>] [database-filter all]</a:t>
            </a:r>
            <a:endParaRPr lang="en-US" sz="1800" b="0" i="1" dirty="0">
              <a:solidFill>
                <a:srgbClr val="000000"/>
              </a:solidFill>
            </a:endParaRPr>
          </a:p>
        </p:txBody>
      </p:sp>
      <p:graphicFrame>
        <p:nvGraphicFramePr>
          <p:cNvPr id="8" name="Content Placeholder 7"/>
          <p:cNvGraphicFramePr>
            <a:graphicFrameLocks noGrp="1"/>
          </p:cNvGraphicFramePr>
          <p:nvPr>
            <p:ph idx="12"/>
            <p:extLst>
              <p:ext uri="{D42A27DB-BD31-4B8C-83A1-F6EECF244321}">
                <p14:modId xmlns:p14="http://schemas.microsoft.com/office/powerpoint/2010/main" val="1653515415"/>
              </p:ext>
            </p:extLst>
          </p:nvPr>
        </p:nvGraphicFramePr>
        <p:xfrm>
          <a:off x="348984" y="2852738"/>
          <a:ext cx="8316914" cy="3962399"/>
        </p:xfrm>
        <a:graphic>
          <a:graphicData uri="http://schemas.openxmlformats.org/drawingml/2006/table">
            <a:tbl>
              <a:tblPr firstRow="1" bandRow="1">
                <a:tableStyleId>{5C22544A-7EE6-4342-B048-85BDC9FD1C3A}</a:tableStyleId>
              </a:tblPr>
              <a:tblGrid>
                <a:gridCol w="2545687"/>
                <a:gridCol w="5771227"/>
              </a:tblGrid>
              <a:tr h="370840">
                <a:tc>
                  <a:txBody>
                    <a:bodyPr/>
                    <a:lstStyle/>
                    <a:p>
                      <a:pPr marL="0" marR="0">
                        <a:lnSpc>
                          <a:spcPct val="100000"/>
                        </a:lnSpc>
                        <a:spcBef>
                          <a:spcPts val="0"/>
                        </a:spcBef>
                        <a:spcAft>
                          <a:spcPts val="600"/>
                        </a:spcAft>
                      </a:pPr>
                      <a:r>
                        <a:rPr lang="en-US" sz="1400" b="1" dirty="0"/>
                        <a:t>Parameter</a:t>
                      </a:r>
                      <a:endParaRPr lang="en-US" sz="1400" b="1" dirty="0">
                        <a:solidFill>
                          <a:srgbClr val="000000"/>
                        </a:solidFill>
                        <a:latin typeface="Arial"/>
                        <a:ea typeface="SimSun"/>
                      </a:endParaRPr>
                    </a:p>
                  </a:txBody>
                  <a:tcPr marL="68580" marR="68580" marT="0" marB="0" anchor="ctr"/>
                </a:tc>
                <a:tc>
                  <a:txBody>
                    <a:bodyPr/>
                    <a:lstStyle/>
                    <a:p>
                      <a:pPr marL="0" marR="0">
                        <a:lnSpc>
                          <a:spcPct val="100000"/>
                        </a:lnSpc>
                        <a:spcBef>
                          <a:spcPts val="0"/>
                        </a:spcBef>
                        <a:spcAft>
                          <a:spcPts val="600"/>
                        </a:spcAft>
                      </a:pPr>
                      <a:r>
                        <a:rPr lang="en-US" sz="1400" b="1" dirty="0"/>
                        <a:t>Description</a:t>
                      </a:r>
                      <a:endParaRPr lang="en-US" sz="1400" b="1" dirty="0">
                        <a:solidFill>
                          <a:srgbClr val="000000"/>
                        </a:solidFill>
                        <a:latin typeface="Arial"/>
                        <a:ea typeface="SimSun"/>
                      </a:endParaRPr>
                    </a:p>
                  </a:txBody>
                  <a:tcPr marL="68580" marR="68580" marT="0" marB="0" anchor="ctr"/>
                </a:tc>
              </a:tr>
              <a:tr h="370840">
                <a:tc>
                  <a:txBody>
                    <a:bodyPr/>
                    <a:lstStyle/>
                    <a:p>
                      <a:pPr marL="0" marR="0">
                        <a:lnSpc>
                          <a:spcPct val="100000"/>
                        </a:lnSpc>
                        <a:spcBef>
                          <a:spcPts val="0"/>
                        </a:spcBef>
                        <a:spcAft>
                          <a:spcPts val="600"/>
                        </a:spcAft>
                      </a:pPr>
                      <a:r>
                        <a:rPr lang="en-US" sz="1400" b="0" i="1" dirty="0">
                          <a:latin typeface="Courier New" pitchFamily="49" charset="0"/>
                          <a:cs typeface="Courier New" pitchFamily="49" charset="0"/>
                        </a:rPr>
                        <a:t>ip-address</a:t>
                      </a:r>
                      <a:endParaRPr lang="en-US" sz="1400" b="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169863" marR="0" indent="-169863" algn="l" defTabSz="914400" rtl="0" eaLnBrk="1" latinLnBrk="0" hangingPunct="1">
                        <a:lnSpc>
                          <a:spcPct val="100000"/>
                        </a:lnSpc>
                        <a:spcBef>
                          <a:spcPts val="0"/>
                        </a:spcBef>
                        <a:spcAft>
                          <a:spcPts val="600"/>
                        </a:spcAft>
                        <a:buFont typeface="Arial" pitchFamily="34" charset="0"/>
                        <a:buChar char="•"/>
                      </a:pPr>
                      <a:r>
                        <a:rPr lang="en-US" sz="1400" kern="1200" noProof="0" dirty="0" smtClean="0">
                          <a:solidFill>
                            <a:schemeClr val="dk1"/>
                          </a:solidFill>
                          <a:latin typeface="+mn-lt"/>
                          <a:ea typeface="+mn-ea"/>
                          <a:cs typeface="+mn-cs"/>
                        </a:rPr>
                        <a:t>Specifies the IP address of the neighboring router.</a:t>
                      </a:r>
                      <a:endParaRPr lang="en-US" sz="1400" kern="1200" noProof="0" dirty="0">
                        <a:solidFill>
                          <a:schemeClr val="dk1"/>
                        </a:solidFill>
                        <a:latin typeface="+mn-lt"/>
                        <a:ea typeface="+mn-ea"/>
                        <a:cs typeface="+mn-cs"/>
                      </a:endParaRPr>
                    </a:p>
                  </a:txBody>
                  <a:tcPr marL="68580" marR="68580" marT="0" marB="0" anchor="ctr"/>
                </a:tc>
              </a:tr>
              <a:tr h="370840">
                <a:tc>
                  <a:txBody>
                    <a:bodyPr/>
                    <a:lstStyle/>
                    <a:p>
                      <a:pPr marL="0" marR="0">
                        <a:lnSpc>
                          <a:spcPct val="100000"/>
                        </a:lnSpc>
                        <a:spcBef>
                          <a:spcPts val="0"/>
                        </a:spcBef>
                        <a:spcAft>
                          <a:spcPts val="600"/>
                        </a:spcAft>
                      </a:pPr>
                      <a:r>
                        <a:rPr lang="en-US" sz="1400" b="1" dirty="0">
                          <a:latin typeface="Courier New" pitchFamily="49" charset="0"/>
                          <a:cs typeface="Courier New" pitchFamily="49" charset="0"/>
                        </a:rPr>
                        <a:t>priority </a:t>
                      </a:r>
                      <a:r>
                        <a:rPr lang="en-US" sz="1400" b="0" i="1" dirty="0">
                          <a:latin typeface="Courier New" pitchFamily="49" charset="0"/>
                          <a:cs typeface="Courier New" pitchFamily="49" charset="0"/>
                        </a:rPr>
                        <a:t>number</a:t>
                      </a:r>
                      <a:endParaRPr lang="en-US" sz="1400" b="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169863" marR="0" indent="-169863" algn="l" defTabSz="914400" rtl="0" eaLnBrk="1" latinLnBrk="0" hangingPunct="1">
                        <a:lnSpc>
                          <a:spcPct val="100000"/>
                        </a:lnSpc>
                        <a:spcBef>
                          <a:spcPts val="0"/>
                        </a:spcBef>
                        <a:spcAft>
                          <a:spcPts val="600"/>
                        </a:spcAft>
                        <a:buFont typeface="Arial" pitchFamily="34" charset="0"/>
                        <a:buChar char="•"/>
                      </a:pPr>
                      <a:r>
                        <a:rPr lang="en-US" sz="1400" kern="1200" noProof="0" dirty="0" smtClean="0">
                          <a:solidFill>
                            <a:schemeClr val="dk1"/>
                          </a:solidFill>
                          <a:latin typeface="+mn-lt"/>
                          <a:ea typeface="+mn-ea"/>
                          <a:cs typeface="+mn-cs"/>
                        </a:rPr>
                        <a:t>(Optional) Specifies priority of neighbor. The default is 0, which means that the neighboring router does not become the DR or BDR.</a:t>
                      </a:r>
                      <a:endParaRPr lang="en-US" sz="1400" kern="1200" noProof="0" dirty="0">
                        <a:solidFill>
                          <a:schemeClr val="dk1"/>
                        </a:solidFill>
                        <a:latin typeface="+mn-lt"/>
                        <a:ea typeface="+mn-ea"/>
                        <a:cs typeface="+mn-cs"/>
                      </a:endParaRPr>
                    </a:p>
                  </a:txBody>
                  <a:tcPr marL="68580" marR="68580" marT="0" marB="0" anchor="ctr"/>
                </a:tc>
              </a:tr>
              <a:tr h="370840">
                <a:tc>
                  <a:txBody>
                    <a:bodyPr/>
                    <a:lstStyle/>
                    <a:p>
                      <a:pPr marL="0" marR="0">
                        <a:lnSpc>
                          <a:spcPct val="100000"/>
                        </a:lnSpc>
                        <a:spcBef>
                          <a:spcPts val="0"/>
                        </a:spcBef>
                        <a:spcAft>
                          <a:spcPts val="600"/>
                        </a:spcAft>
                      </a:pPr>
                      <a:r>
                        <a:rPr lang="en-US" sz="1400" b="1" dirty="0">
                          <a:latin typeface="Courier New" pitchFamily="49" charset="0"/>
                          <a:cs typeface="Courier New" pitchFamily="49" charset="0"/>
                        </a:rPr>
                        <a:t>poll-interval </a:t>
                      </a:r>
                      <a:r>
                        <a:rPr lang="en-US" sz="1400" b="0" i="1" dirty="0">
                          <a:latin typeface="Courier New" pitchFamily="49" charset="0"/>
                          <a:cs typeface="Courier New" pitchFamily="49" charset="0"/>
                        </a:rPr>
                        <a:t>number</a:t>
                      </a:r>
                      <a:endParaRPr lang="en-US" sz="1400" b="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169863" marR="0" indent="-169863" algn="l" defTabSz="914400" rtl="0" eaLnBrk="1" latinLnBrk="0" hangingPunct="1">
                        <a:lnSpc>
                          <a:spcPct val="100000"/>
                        </a:lnSpc>
                        <a:spcBef>
                          <a:spcPts val="0"/>
                        </a:spcBef>
                        <a:spcAft>
                          <a:spcPts val="600"/>
                        </a:spcAft>
                        <a:buFont typeface="Arial" pitchFamily="34" charset="0"/>
                        <a:buChar char="•"/>
                      </a:pPr>
                      <a:r>
                        <a:rPr lang="en-US" sz="1400" kern="1200" noProof="0" dirty="0">
                          <a:solidFill>
                            <a:schemeClr val="dk1"/>
                          </a:solidFill>
                          <a:latin typeface="+mn-lt"/>
                          <a:ea typeface="+mn-ea"/>
                          <a:cs typeface="+mn-cs"/>
                        </a:rPr>
                        <a:t>(Optional) Specifies how long an NBMA interface waits before sending hellos to the neighbors even if the neighbor is inactive. The poll interval is defined in seconds.</a:t>
                      </a:r>
                    </a:p>
                  </a:txBody>
                  <a:tcPr marL="68580" marR="68580" marT="0" marB="0" anchor="ctr"/>
                </a:tc>
              </a:tr>
              <a:tr h="370840">
                <a:tc>
                  <a:txBody>
                    <a:bodyPr/>
                    <a:lstStyle/>
                    <a:p>
                      <a:pPr marL="0" marR="0">
                        <a:lnSpc>
                          <a:spcPct val="100000"/>
                        </a:lnSpc>
                        <a:spcBef>
                          <a:spcPts val="0"/>
                        </a:spcBef>
                        <a:spcAft>
                          <a:spcPts val="600"/>
                        </a:spcAft>
                      </a:pPr>
                      <a:r>
                        <a:rPr lang="en-US" sz="1400" b="1" dirty="0">
                          <a:latin typeface="Courier New" pitchFamily="49" charset="0"/>
                          <a:cs typeface="Courier New" pitchFamily="49" charset="0"/>
                        </a:rPr>
                        <a:t>cost </a:t>
                      </a:r>
                      <a:r>
                        <a:rPr lang="en-US" sz="1400" b="0" i="1" dirty="0">
                          <a:latin typeface="Courier New" pitchFamily="49" charset="0"/>
                          <a:cs typeface="Courier New" pitchFamily="49" charset="0"/>
                        </a:rPr>
                        <a:t>number</a:t>
                      </a:r>
                      <a:endParaRPr lang="en-US" sz="1400" b="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169863" marR="0" indent="-169863" algn="l" defTabSz="914400" rtl="0" eaLnBrk="1" latinLnBrk="0" hangingPunct="1">
                        <a:lnSpc>
                          <a:spcPct val="100000"/>
                        </a:lnSpc>
                        <a:spcBef>
                          <a:spcPts val="0"/>
                        </a:spcBef>
                        <a:spcAft>
                          <a:spcPts val="600"/>
                        </a:spcAft>
                        <a:buFont typeface="Arial" pitchFamily="34" charset="0"/>
                        <a:buChar char="•"/>
                      </a:pPr>
                      <a:r>
                        <a:rPr lang="en-US" sz="1400" kern="1200" noProof="0" dirty="0">
                          <a:solidFill>
                            <a:schemeClr val="dk1"/>
                          </a:solidFill>
                          <a:latin typeface="+mn-lt"/>
                          <a:ea typeface="+mn-ea"/>
                          <a:cs typeface="+mn-cs"/>
                        </a:rPr>
                        <a:t>(Optional) Assigns a cost to the neighbor in the form of an integer from 1 to 65535. Neighbors with no specific cost configured assume the cost of the interface based on the</a:t>
                      </a:r>
                      <a:r>
                        <a:rPr lang="en-US" sz="1400" b="1" kern="1200" noProof="0" dirty="0">
                          <a:solidFill>
                            <a:schemeClr val="dk1"/>
                          </a:solidFill>
                          <a:latin typeface="Courier New" pitchFamily="49" charset="0"/>
                          <a:ea typeface="+mn-ea"/>
                          <a:cs typeface="Courier New" pitchFamily="49" charset="0"/>
                        </a:rPr>
                        <a:t> ip ospf cost </a:t>
                      </a:r>
                      <a:r>
                        <a:rPr lang="en-US" sz="1400" kern="1200" noProof="0" dirty="0">
                          <a:solidFill>
                            <a:schemeClr val="dk1"/>
                          </a:solidFill>
                          <a:latin typeface="+mn-lt"/>
                          <a:ea typeface="+mn-ea"/>
                          <a:cs typeface="+mn-cs"/>
                        </a:rPr>
                        <a:t>command. </a:t>
                      </a:r>
                      <a:endParaRPr lang="en-US" sz="1400" kern="1200" noProof="0" dirty="0" smtClean="0">
                        <a:solidFill>
                          <a:schemeClr val="dk1"/>
                        </a:solidFill>
                        <a:latin typeface="+mn-lt"/>
                        <a:ea typeface="+mn-ea"/>
                        <a:cs typeface="+mn-cs"/>
                      </a:endParaRPr>
                    </a:p>
                    <a:p>
                      <a:pPr marL="169863" marR="0" indent="-169863" algn="l" defTabSz="914400" rtl="0" eaLnBrk="1" latinLnBrk="0" hangingPunct="1">
                        <a:lnSpc>
                          <a:spcPct val="100000"/>
                        </a:lnSpc>
                        <a:spcBef>
                          <a:spcPts val="0"/>
                        </a:spcBef>
                        <a:spcAft>
                          <a:spcPts val="600"/>
                        </a:spcAft>
                        <a:buFont typeface="Arial" pitchFamily="34" charset="0"/>
                        <a:buChar char="•"/>
                      </a:pPr>
                      <a:r>
                        <a:rPr lang="en-US" sz="1400" kern="1200" noProof="0" dirty="0" smtClean="0">
                          <a:solidFill>
                            <a:schemeClr val="dk1"/>
                          </a:solidFill>
                          <a:latin typeface="+mn-lt"/>
                          <a:ea typeface="+mn-ea"/>
                          <a:cs typeface="+mn-cs"/>
                        </a:rPr>
                        <a:t>For </a:t>
                      </a:r>
                      <a:r>
                        <a:rPr lang="en-US" sz="1400" kern="1200" noProof="0" dirty="0">
                          <a:solidFill>
                            <a:schemeClr val="dk1"/>
                          </a:solidFill>
                          <a:latin typeface="+mn-lt"/>
                          <a:ea typeface="+mn-ea"/>
                          <a:cs typeface="+mn-cs"/>
                        </a:rPr>
                        <a:t>point-to-multipoint interfaces, the</a:t>
                      </a:r>
                      <a:r>
                        <a:rPr lang="en-US" sz="1400" b="1" kern="1200" noProof="0" dirty="0">
                          <a:solidFill>
                            <a:schemeClr val="dk1"/>
                          </a:solidFill>
                          <a:latin typeface="Courier New" pitchFamily="49" charset="0"/>
                          <a:ea typeface="+mn-ea"/>
                          <a:cs typeface="Courier New" pitchFamily="49" charset="0"/>
                        </a:rPr>
                        <a:t> </a:t>
                      </a:r>
                      <a:r>
                        <a:rPr lang="en-US" sz="1400" b="1" kern="1200" noProof="0" dirty="0" smtClean="0">
                          <a:solidFill>
                            <a:schemeClr val="dk1"/>
                          </a:solidFill>
                          <a:latin typeface="Courier New" pitchFamily="49" charset="0"/>
                          <a:ea typeface="+mn-ea"/>
                          <a:cs typeface="Courier New" pitchFamily="49" charset="0"/>
                        </a:rPr>
                        <a:t>cost </a:t>
                      </a:r>
                      <a:r>
                        <a:rPr lang="en-US" sz="1400" kern="1200" noProof="0" dirty="0" smtClean="0">
                          <a:solidFill>
                            <a:schemeClr val="dk1"/>
                          </a:solidFill>
                          <a:latin typeface="+mn-lt"/>
                          <a:ea typeface="+mn-ea"/>
                          <a:cs typeface="+mn-cs"/>
                        </a:rPr>
                        <a:t>keyword </a:t>
                      </a:r>
                      <a:r>
                        <a:rPr lang="en-US" sz="1400" kern="1200" noProof="0" dirty="0">
                          <a:solidFill>
                            <a:schemeClr val="dk1"/>
                          </a:solidFill>
                          <a:latin typeface="+mn-lt"/>
                          <a:ea typeface="+mn-ea"/>
                          <a:cs typeface="+mn-cs"/>
                        </a:rPr>
                        <a:t>and </a:t>
                      </a:r>
                      <a:r>
                        <a:rPr lang="en-US" sz="1400" kern="1200" noProof="0" dirty="0" smtClean="0">
                          <a:solidFill>
                            <a:schemeClr val="dk1"/>
                          </a:solidFill>
                          <a:latin typeface="+mn-lt"/>
                          <a:ea typeface="+mn-ea"/>
                          <a:cs typeface="+mn-cs"/>
                        </a:rPr>
                        <a:t>the</a:t>
                      </a:r>
                      <a:r>
                        <a:rPr lang="en-US" sz="1400" i="1" kern="1200" noProof="0" dirty="0" smtClean="0">
                          <a:solidFill>
                            <a:schemeClr val="dk1"/>
                          </a:solidFill>
                          <a:latin typeface="Courier New" pitchFamily="49" charset="0"/>
                          <a:ea typeface="+mn-ea"/>
                          <a:cs typeface="Courier New" pitchFamily="49" charset="0"/>
                        </a:rPr>
                        <a:t> number </a:t>
                      </a:r>
                      <a:r>
                        <a:rPr lang="en-US" sz="1400" kern="1200" noProof="0" dirty="0" smtClean="0">
                          <a:solidFill>
                            <a:schemeClr val="dk1"/>
                          </a:solidFill>
                          <a:latin typeface="+mn-lt"/>
                          <a:ea typeface="+mn-ea"/>
                          <a:cs typeface="+mn-cs"/>
                        </a:rPr>
                        <a:t>argument </a:t>
                      </a:r>
                      <a:r>
                        <a:rPr lang="en-US" sz="1400" kern="1200" noProof="0" dirty="0">
                          <a:solidFill>
                            <a:schemeClr val="dk1"/>
                          </a:solidFill>
                          <a:latin typeface="+mn-lt"/>
                          <a:ea typeface="+mn-ea"/>
                          <a:cs typeface="+mn-cs"/>
                        </a:rPr>
                        <a:t>are the only options that are applicable. This keyword does not apply to </a:t>
                      </a:r>
                      <a:r>
                        <a:rPr lang="en-US" sz="1400" kern="1200" noProof="0" dirty="0" err="1">
                          <a:solidFill>
                            <a:schemeClr val="dk1"/>
                          </a:solidFill>
                          <a:latin typeface="+mn-lt"/>
                          <a:ea typeface="+mn-ea"/>
                          <a:cs typeface="+mn-cs"/>
                        </a:rPr>
                        <a:t>nonbroadcast</a:t>
                      </a:r>
                      <a:r>
                        <a:rPr lang="en-US" sz="1400" kern="1200" noProof="0" dirty="0">
                          <a:solidFill>
                            <a:schemeClr val="dk1"/>
                          </a:solidFill>
                          <a:latin typeface="+mn-lt"/>
                          <a:ea typeface="+mn-ea"/>
                          <a:cs typeface="+mn-cs"/>
                        </a:rPr>
                        <a:t> mode.</a:t>
                      </a:r>
                    </a:p>
                  </a:txBody>
                  <a:tcPr marL="68580" marR="68580" marT="0" marB="0" anchor="ctr"/>
                </a:tc>
              </a:tr>
              <a:tr h="370840">
                <a:tc>
                  <a:txBody>
                    <a:bodyPr/>
                    <a:lstStyle/>
                    <a:p>
                      <a:pPr marL="0" marR="0">
                        <a:lnSpc>
                          <a:spcPct val="100000"/>
                        </a:lnSpc>
                        <a:spcBef>
                          <a:spcPts val="0"/>
                        </a:spcBef>
                        <a:spcAft>
                          <a:spcPts val="600"/>
                        </a:spcAft>
                      </a:pPr>
                      <a:r>
                        <a:rPr lang="en-US" sz="1400" b="1" dirty="0">
                          <a:latin typeface="Courier New" pitchFamily="49" charset="0"/>
                          <a:cs typeface="Courier New" pitchFamily="49" charset="0"/>
                        </a:rPr>
                        <a:t>database-filter all</a:t>
                      </a:r>
                      <a:endParaRPr lang="en-US" sz="1400" b="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169863" marR="0" indent="-169863" algn="l" defTabSz="914400" rtl="0" eaLnBrk="1" latinLnBrk="0" hangingPunct="1">
                        <a:lnSpc>
                          <a:spcPct val="100000"/>
                        </a:lnSpc>
                        <a:spcBef>
                          <a:spcPts val="0"/>
                        </a:spcBef>
                        <a:spcAft>
                          <a:spcPts val="600"/>
                        </a:spcAft>
                        <a:buFont typeface="Arial" pitchFamily="34" charset="0"/>
                        <a:buChar char="•"/>
                      </a:pPr>
                      <a:r>
                        <a:rPr lang="en-US" sz="1400" kern="1200" noProof="0" dirty="0" smtClean="0">
                          <a:solidFill>
                            <a:schemeClr val="dk1"/>
                          </a:solidFill>
                          <a:latin typeface="+mn-lt"/>
                          <a:ea typeface="+mn-ea"/>
                          <a:cs typeface="+mn-cs"/>
                        </a:rPr>
                        <a:t>(Optional) Filters outgoing LSAs to an OSPF neighbor.</a:t>
                      </a:r>
                      <a:endParaRPr lang="en-US" sz="1400" kern="1200" noProof="0" dirty="0">
                        <a:solidFill>
                          <a:schemeClr val="dk1"/>
                        </a:solidFill>
                        <a:latin typeface="+mn-lt"/>
                        <a:ea typeface="+mn-ea"/>
                        <a:cs typeface="+mn-cs"/>
                      </a:endParaRPr>
                    </a:p>
                  </a:txBody>
                  <a:tcPr marL="68580" marR="68580" marT="0" marB="0" anchor="ctr"/>
                </a:tc>
              </a:tr>
            </a:tbl>
          </a:graphicData>
        </a:graphic>
      </p:graphicFrame>
    </p:spTree>
    <p:extLst>
      <p:ext uri="{BB962C8B-B14F-4D97-AF65-F5344CB8AC3E}">
        <p14:creationId xmlns:p14="http://schemas.microsoft.com/office/powerpoint/2010/main" val="349430276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bwMode="auto">
          <a:xfrm>
            <a:off x="4816057" y="5674190"/>
            <a:ext cx="1962644" cy="385739"/>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2" name="Rectangle 41"/>
          <p:cNvSpPr/>
          <p:nvPr/>
        </p:nvSpPr>
        <p:spPr bwMode="auto">
          <a:xfrm>
            <a:off x="4424785" y="4919752"/>
            <a:ext cx="2771605" cy="229779"/>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0" y="932092"/>
            <a:ext cx="5176142" cy="740664"/>
          </a:xfrm>
        </p:spPr>
        <p:txBody>
          <a:bodyPr>
            <a:noAutofit/>
          </a:bodyPr>
          <a:lstStyle/>
          <a:p>
            <a:r>
              <a:rPr lang="en-US" sz="3200" dirty="0" smtClean="0"/>
              <a:t>Non-Broadcast Mode Example (Full-Mesh)</a:t>
            </a:r>
            <a:endParaRPr lang="en-US" sz="3200" dirty="0"/>
          </a:p>
        </p:txBody>
      </p:sp>
      <p:pic>
        <p:nvPicPr>
          <p:cNvPr id="349188" name="Picture 4"/>
          <p:cNvPicPr>
            <a:picLocks noGrp="1" noChangeAspect="1" noChangeArrowheads="1"/>
          </p:cNvPicPr>
          <p:nvPr>
            <p:ph sz="half" idx="10"/>
          </p:nvPr>
        </p:nvPicPr>
        <p:blipFill>
          <a:blip r:embed="rId3"/>
          <a:stretch>
            <a:fillRect/>
          </a:stretch>
        </p:blipFill>
        <p:spPr bwMode="auto">
          <a:xfrm>
            <a:off x="271885" y="1777642"/>
            <a:ext cx="4152900" cy="3896548"/>
          </a:xfrm>
          <a:prstGeom prst="rect">
            <a:avLst/>
          </a:prstGeom>
          <a:noFill/>
          <a:ln w="9525">
            <a:noFill/>
            <a:miter lim="800000"/>
            <a:headEnd/>
            <a:tailEnd/>
          </a:ln>
        </p:spPr>
      </p:pic>
      <p:sp>
        <p:nvSpPr>
          <p:cNvPr id="104" name="Content Placeholder 103"/>
          <p:cNvSpPr>
            <a:spLocks noGrp="1"/>
          </p:cNvSpPr>
          <p:nvPr>
            <p:ph sz="half" idx="11"/>
          </p:nvPr>
        </p:nvSpPr>
        <p:spPr>
          <a:xfrm>
            <a:off x="4991249" y="970209"/>
            <a:ext cx="4152751" cy="3957760"/>
          </a:xfrm>
        </p:spPr>
        <p:txBody>
          <a:bodyPr>
            <a:normAutofit lnSpcReduction="10000"/>
          </a:bodyPr>
          <a:lstStyle/>
          <a:p>
            <a:r>
              <a:rPr lang="en-US" sz="2000" dirty="0" smtClean="0">
                <a:solidFill>
                  <a:srgbClr val="000000"/>
                </a:solidFill>
              </a:rPr>
              <a:t>Characteristics of the RFC-compliant</a:t>
            </a:r>
            <a:r>
              <a:rPr lang="en-US" sz="2000" b="1" dirty="0" smtClean="0">
                <a:solidFill>
                  <a:srgbClr val="000000"/>
                </a:solidFill>
                <a:latin typeface="Courier New" pitchFamily="49" charset="0"/>
                <a:cs typeface="Courier New" pitchFamily="49" charset="0"/>
              </a:rPr>
              <a:t> non-broadcast </a:t>
            </a:r>
            <a:r>
              <a:rPr lang="en-US" sz="2000" dirty="0" smtClean="0">
                <a:solidFill>
                  <a:srgbClr val="000000"/>
                </a:solidFill>
              </a:rPr>
              <a:t>parameter include: </a:t>
            </a:r>
          </a:p>
          <a:p>
            <a:pPr lvl="1"/>
            <a:r>
              <a:rPr lang="en-US" sz="1800" dirty="0" smtClean="0">
                <a:solidFill>
                  <a:srgbClr val="000000"/>
                </a:solidFill>
              </a:rPr>
              <a:t>A full-mesh topology is typically used therefore the DR and BDR are dynamically elected.</a:t>
            </a:r>
          </a:p>
          <a:p>
            <a:pPr lvl="2"/>
            <a:r>
              <a:rPr lang="en-US" sz="1600" dirty="0" smtClean="0">
                <a:solidFill>
                  <a:srgbClr val="000000"/>
                </a:solidFill>
              </a:rPr>
              <a:t>DR / BDR require full connectivity with all other routers.</a:t>
            </a:r>
          </a:p>
          <a:p>
            <a:pPr lvl="1"/>
            <a:r>
              <a:rPr lang="en-US" sz="1800" dirty="0" smtClean="0">
                <a:solidFill>
                  <a:srgbClr val="000000"/>
                </a:solidFill>
              </a:rPr>
              <a:t>One IP subnet.</a:t>
            </a:r>
          </a:p>
          <a:p>
            <a:pPr lvl="1"/>
            <a:r>
              <a:rPr lang="en-US" sz="1800" dirty="0" smtClean="0">
                <a:solidFill>
                  <a:srgbClr val="000000"/>
                </a:solidFill>
              </a:rPr>
              <a:t>OSPF neighbors must be manually configured.</a:t>
            </a:r>
          </a:p>
          <a:p>
            <a:endParaRPr lang="en-US" sz="2000" dirty="0" smtClean="0">
              <a:solidFill>
                <a:srgbClr val="000000"/>
              </a:solidFill>
            </a:endParaRPr>
          </a:p>
          <a:p>
            <a:endParaRPr lang="en-US" sz="2000" dirty="0">
              <a:solidFill>
                <a:srgbClr val="000000"/>
              </a:solidFill>
            </a:endParaRPr>
          </a:p>
        </p:txBody>
      </p:sp>
      <p:sp>
        <p:nvSpPr>
          <p:cNvPr id="47" name="Content Placeholder 46"/>
          <p:cNvSpPr>
            <a:spLocks noGrp="1"/>
          </p:cNvSpPr>
          <p:nvPr>
            <p:ph sz="half" idx="12"/>
          </p:nvPr>
        </p:nvSpPr>
        <p:spPr>
          <a:xfrm>
            <a:off x="3027968" y="4716552"/>
            <a:ext cx="5374441" cy="1420806"/>
          </a:xfrm>
        </p:spPr>
        <p:txBody>
          <a:bodyPr/>
          <a:lstStyle/>
          <a:p>
            <a:pPr marL="236538" indent="-236538">
              <a:defRPr/>
            </a:pPr>
            <a:r>
              <a:rPr lang="en-US" sz="1200" dirty="0" smtClean="0">
                <a:solidFill>
                  <a:srgbClr val="000000"/>
                </a:solidFill>
              </a:rPr>
              <a:t>R1(config)# </a:t>
            </a:r>
            <a:r>
              <a:rPr lang="en-US" sz="1200" b="1" dirty="0" smtClean="0">
                <a:solidFill>
                  <a:srgbClr val="000000"/>
                </a:solidFill>
              </a:rPr>
              <a:t>interface S0/0/0</a:t>
            </a:r>
          </a:p>
          <a:p>
            <a:pPr marL="236538" indent="-236538">
              <a:defRPr/>
            </a:pPr>
            <a:r>
              <a:rPr lang="en-US" sz="1200" dirty="0" smtClean="0">
                <a:solidFill>
                  <a:srgbClr val="000000"/>
                </a:solidFill>
              </a:rPr>
              <a:t>R1(config-if)# </a:t>
            </a:r>
            <a:r>
              <a:rPr lang="en-US" sz="1200" b="1" dirty="0" smtClean="0">
                <a:solidFill>
                  <a:srgbClr val="000000"/>
                </a:solidFill>
              </a:rPr>
              <a:t>ip ospf network non-broadcast</a:t>
            </a:r>
          </a:p>
          <a:p>
            <a:pPr marL="236538" indent="-236538">
              <a:defRPr/>
            </a:pPr>
            <a:r>
              <a:rPr lang="en-US" sz="1200" dirty="0" smtClean="0">
                <a:solidFill>
                  <a:srgbClr val="000000"/>
                </a:solidFill>
              </a:rPr>
              <a:t>R1(config-if)# </a:t>
            </a:r>
            <a:r>
              <a:rPr lang="en-US" sz="1200" b="1" dirty="0" smtClean="0">
                <a:solidFill>
                  <a:srgbClr val="000000"/>
                </a:solidFill>
              </a:rPr>
              <a:t>exit</a:t>
            </a:r>
          </a:p>
          <a:p>
            <a:pPr marL="236538" indent="-236538">
              <a:defRPr/>
            </a:pPr>
            <a:r>
              <a:rPr lang="en-US" sz="1200" dirty="0" smtClean="0">
                <a:solidFill>
                  <a:srgbClr val="000000"/>
                </a:solidFill>
              </a:rPr>
              <a:t>R1(config)# </a:t>
            </a:r>
            <a:r>
              <a:rPr lang="en-US" sz="1200" b="1" dirty="0" smtClean="0">
                <a:solidFill>
                  <a:srgbClr val="000000"/>
                </a:solidFill>
              </a:rPr>
              <a:t>router ospf 1</a:t>
            </a:r>
          </a:p>
          <a:p>
            <a:pPr marL="236538" indent="-236538">
              <a:defRPr/>
            </a:pPr>
            <a:r>
              <a:rPr lang="en-US" sz="1200" dirty="0" smtClean="0">
                <a:solidFill>
                  <a:srgbClr val="000000"/>
                </a:solidFill>
              </a:rPr>
              <a:t>R1(config-router)# </a:t>
            </a:r>
            <a:r>
              <a:rPr lang="en-US" sz="1200" b="1" dirty="0" smtClean="0">
                <a:solidFill>
                  <a:srgbClr val="000000"/>
                </a:solidFill>
              </a:rPr>
              <a:t>network 192.168.1.0 0.0.0.255 area 0</a:t>
            </a:r>
          </a:p>
          <a:p>
            <a:pPr marL="236538" indent="-236538">
              <a:defRPr/>
            </a:pPr>
            <a:r>
              <a:rPr lang="en-US" sz="1200" dirty="0" smtClean="0">
                <a:solidFill>
                  <a:srgbClr val="000000"/>
                </a:solidFill>
              </a:rPr>
              <a:t>R1(config-router)# </a:t>
            </a:r>
            <a:r>
              <a:rPr lang="en-US" sz="1200" b="1" dirty="0" smtClean="0">
                <a:solidFill>
                  <a:srgbClr val="000000"/>
                </a:solidFill>
              </a:rPr>
              <a:t>neighbor 192.168.1.2</a:t>
            </a:r>
          </a:p>
          <a:p>
            <a:pPr marL="236538" indent="-236538">
              <a:defRPr/>
            </a:pPr>
            <a:r>
              <a:rPr lang="en-US" sz="1200" dirty="0" smtClean="0">
                <a:solidFill>
                  <a:srgbClr val="000000"/>
                </a:solidFill>
              </a:rPr>
              <a:t>R1(config-router)# </a:t>
            </a:r>
            <a:r>
              <a:rPr lang="en-US" sz="1200" b="1" dirty="0" smtClean="0">
                <a:solidFill>
                  <a:srgbClr val="000000"/>
                </a:solidFill>
              </a:rPr>
              <a:t>neighbor 192.168.1.3</a:t>
            </a:r>
            <a:endParaRPr lang="en-US" sz="1200" dirty="0" smtClean="0">
              <a:solidFill>
                <a:srgbClr val="000000"/>
              </a:solidFill>
            </a:endParaRPr>
          </a:p>
          <a:p>
            <a:endParaRPr lang="en-US" sz="1200" dirty="0">
              <a:solidFill>
                <a:srgbClr val="000000"/>
              </a:solidFill>
            </a:endParaRPr>
          </a:p>
        </p:txBody>
      </p:sp>
    </p:spTree>
    <p:extLst>
      <p:ext uri="{BB962C8B-B14F-4D97-AF65-F5344CB8AC3E}">
        <p14:creationId xmlns:p14="http://schemas.microsoft.com/office/powerpoint/2010/main" val="304314069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bwMode="auto">
          <a:xfrm>
            <a:off x="4946066" y="5601388"/>
            <a:ext cx="2978644" cy="42147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Arial" charset="0"/>
            </a:endParaRPr>
          </a:p>
        </p:txBody>
      </p:sp>
      <p:sp>
        <p:nvSpPr>
          <p:cNvPr id="42" name="Rectangle 41"/>
          <p:cNvSpPr/>
          <p:nvPr/>
        </p:nvSpPr>
        <p:spPr bwMode="auto">
          <a:xfrm>
            <a:off x="4554794" y="4768970"/>
            <a:ext cx="2771605" cy="42147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Arial" charset="0"/>
            </a:endParaRPr>
          </a:p>
        </p:txBody>
      </p:sp>
      <p:sp>
        <p:nvSpPr>
          <p:cNvPr id="2" name="Title 1"/>
          <p:cNvSpPr>
            <a:spLocks noGrp="1"/>
          </p:cNvSpPr>
          <p:nvPr>
            <p:ph type="title"/>
          </p:nvPr>
        </p:nvSpPr>
        <p:spPr>
          <a:xfrm>
            <a:off x="-162854" y="850732"/>
            <a:ext cx="5208988" cy="740664"/>
          </a:xfrm>
        </p:spPr>
        <p:txBody>
          <a:bodyPr>
            <a:normAutofit fontScale="90000"/>
          </a:bodyPr>
          <a:lstStyle/>
          <a:p>
            <a:r>
              <a:rPr lang="en-US" sz="3200" dirty="0" smtClean="0"/>
              <a:t>Non-Broadcast Mode Example (Partial-Mesh)</a:t>
            </a:r>
            <a:endParaRPr lang="en-US" sz="3200" dirty="0"/>
          </a:p>
        </p:txBody>
      </p:sp>
      <p:pic>
        <p:nvPicPr>
          <p:cNvPr id="349188" name="Picture 4"/>
          <p:cNvPicPr>
            <a:picLocks noGrp="1" noChangeAspect="1" noChangeArrowheads="1"/>
          </p:cNvPicPr>
          <p:nvPr>
            <p:ph sz="half" idx="10"/>
          </p:nvPr>
        </p:nvPicPr>
        <p:blipFill>
          <a:blip r:embed="rId3"/>
          <a:stretch>
            <a:fillRect/>
          </a:stretch>
        </p:blipFill>
        <p:spPr bwMode="auto">
          <a:xfrm>
            <a:off x="121775" y="1885244"/>
            <a:ext cx="4152900" cy="3896548"/>
          </a:xfrm>
          <a:prstGeom prst="rect">
            <a:avLst/>
          </a:prstGeom>
          <a:noFill/>
          <a:ln w="9525">
            <a:noFill/>
            <a:miter lim="800000"/>
            <a:headEnd/>
            <a:tailEnd/>
          </a:ln>
        </p:spPr>
      </p:pic>
      <p:sp>
        <p:nvSpPr>
          <p:cNvPr id="104" name="Content Placeholder 103"/>
          <p:cNvSpPr>
            <a:spLocks noGrp="1"/>
          </p:cNvSpPr>
          <p:nvPr>
            <p:ph sz="half" idx="11"/>
          </p:nvPr>
        </p:nvSpPr>
        <p:spPr>
          <a:xfrm>
            <a:off x="5046133" y="1186191"/>
            <a:ext cx="4152751" cy="3957760"/>
          </a:xfrm>
        </p:spPr>
        <p:txBody>
          <a:bodyPr>
            <a:normAutofit/>
          </a:bodyPr>
          <a:lstStyle/>
          <a:p>
            <a:r>
              <a:rPr lang="en-US" sz="2000" dirty="0" smtClean="0">
                <a:solidFill>
                  <a:srgbClr val="000000"/>
                </a:solidFill>
              </a:rPr>
              <a:t>Characteristics of the RFC-compliant</a:t>
            </a:r>
            <a:r>
              <a:rPr lang="en-US" sz="2000" b="1" dirty="0" smtClean="0">
                <a:solidFill>
                  <a:srgbClr val="000000"/>
                </a:solidFill>
                <a:latin typeface="Courier New" pitchFamily="49" charset="0"/>
                <a:cs typeface="Courier New" pitchFamily="49" charset="0"/>
              </a:rPr>
              <a:t> non-broadcast </a:t>
            </a:r>
            <a:r>
              <a:rPr lang="en-US" sz="2000" dirty="0" smtClean="0">
                <a:solidFill>
                  <a:srgbClr val="000000"/>
                </a:solidFill>
              </a:rPr>
              <a:t>parameter include: </a:t>
            </a:r>
          </a:p>
          <a:p>
            <a:pPr lvl="1"/>
            <a:r>
              <a:rPr lang="en-US" sz="1800" dirty="0" smtClean="0">
                <a:solidFill>
                  <a:srgbClr val="000000"/>
                </a:solidFill>
              </a:rPr>
              <a:t>If a partial-mesh topology is used then the DR and BDR are elected manually using the</a:t>
            </a:r>
            <a:r>
              <a:rPr lang="en-US" sz="1800" b="1" dirty="0" smtClean="0">
                <a:solidFill>
                  <a:srgbClr val="000000"/>
                </a:solidFill>
                <a:latin typeface="Courier New" pitchFamily="49" charset="0"/>
                <a:cs typeface="Courier New" pitchFamily="49" charset="0"/>
              </a:rPr>
              <a:t> priority </a:t>
            </a:r>
            <a:r>
              <a:rPr lang="en-US" sz="1800" dirty="0" smtClean="0">
                <a:solidFill>
                  <a:srgbClr val="000000"/>
                </a:solidFill>
              </a:rPr>
              <a:t>parameter on the hub router.</a:t>
            </a:r>
          </a:p>
          <a:p>
            <a:pPr lvl="1"/>
            <a:r>
              <a:rPr lang="en-US" sz="1800" dirty="0" smtClean="0">
                <a:solidFill>
                  <a:srgbClr val="000000"/>
                </a:solidFill>
              </a:rPr>
              <a:t>One IP subnet.</a:t>
            </a:r>
          </a:p>
          <a:p>
            <a:pPr lvl="1"/>
            <a:r>
              <a:rPr lang="en-US" sz="1800" dirty="0" smtClean="0">
                <a:solidFill>
                  <a:srgbClr val="000000"/>
                </a:solidFill>
              </a:rPr>
              <a:t>OSPF neighbors must be manually configured.</a:t>
            </a:r>
          </a:p>
          <a:p>
            <a:endParaRPr lang="en-US" sz="2000" dirty="0" smtClean="0">
              <a:solidFill>
                <a:srgbClr val="000000"/>
              </a:solidFill>
            </a:endParaRPr>
          </a:p>
          <a:p>
            <a:endParaRPr lang="en-US" sz="2000" dirty="0">
              <a:solidFill>
                <a:srgbClr val="000000"/>
              </a:solidFill>
            </a:endParaRPr>
          </a:p>
        </p:txBody>
      </p:sp>
      <p:sp>
        <p:nvSpPr>
          <p:cNvPr id="47" name="Content Placeholder 46"/>
          <p:cNvSpPr>
            <a:spLocks noGrp="1"/>
          </p:cNvSpPr>
          <p:nvPr>
            <p:ph sz="half" idx="12"/>
          </p:nvPr>
        </p:nvSpPr>
        <p:spPr>
          <a:xfrm>
            <a:off x="3157977" y="4661619"/>
            <a:ext cx="5444026" cy="1420806"/>
          </a:xfrm>
        </p:spPr>
        <p:txBody>
          <a:bodyPr/>
          <a:lstStyle/>
          <a:p>
            <a:pPr marL="236538" indent="-236538">
              <a:defRPr/>
            </a:pPr>
            <a:r>
              <a:rPr lang="en-US" sz="1200" dirty="0" smtClean="0">
                <a:solidFill>
                  <a:srgbClr val="000000"/>
                </a:solidFill>
              </a:rPr>
              <a:t>R1(config)# </a:t>
            </a:r>
            <a:r>
              <a:rPr lang="en-US" sz="1200" b="1" dirty="0" smtClean="0">
                <a:solidFill>
                  <a:srgbClr val="000000"/>
                </a:solidFill>
              </a:rPr>
              <a:t>interface S0/0/0</a:t>
            </a:r>
          </a:p>
          <a:p>
            <a:pPr marL="236538" indent="-236538">
              <a:defRPr/>
            </a:pPr>
            <a:r>
              <a:rPr lang="en-US" sz="1200" dirty="0" smtClean="0">
                <a:solidFill>
                  <a:srgbClr val="000000"/>
                </a:solidFill>
              </a:rPr>
              <a:t>R1(config-if)# </a:t>
            </a:r>
            <a:r>
              <a:rPr lang="en-US" sz="1200" b="1" dirty="0" smtClean="0">
                <a:solidFill>
                  <a:srgbClr val="000000"/>
                </a:solidFill>
              </a:rPr>
              <a:t>ip ospf network non-broadcast</a:t>
            </a:r>
          </a:p>
          <a:p>
            <a:pPr marL="236538" indent="-236538">
              <a:defRPr/>
            </a:pPr>
            <a:r>
              <a:rPr lang="en-US" sz="1200" dirty="0" smtClean="0">
                <a:solidFill>
                  <a:srgbClr val="000000"/>
                </a:solidFill>
              </a:rPr>
              <a:t>R1(config-if)# </a:t>
            </a:r>
            <a:r>
              <a:rPr lang="en-US" sz="1200" b="1" dirty="0" smtClean="0">
                <a:solidFill>
                  <a:srgbClr val="000000"/>
                </a:solidFill>
              </a:rPr>
              <a:t>exit</a:t>
            </a:r>
          </a:p>
          <a:p>
            <a:pPr marL="236538" indent="-236538">
              <a:defRPr/>
            </a:pPr>
            <a:r>
              <a:rPr lang="en-US" sz="1200" dirty="0" smtClean="0">
                <a:solidFill>
                  <a:srgbClr val="000000"/>
                </a:solidFill>
              </a:rPr>
              <a:t>R1(config)# </a:t>
            </a:r>
            <a:r>
              <a:rPr lang="en-US" sz="1200" b="1" dirty="0" smtClean="0">
                <a:solidFill>
                  <a:srgbClr val="000000"/>
                </a:solidFill>
              </a:rPr>
              <a:t>router ospf 1</a:t>
            </a:r>
          </a:p>
          <a:p>
            <a:pPr marL="236538" indent="-236538">
              <a:defRPr/>
            </a:pPr>
            <a:r>
              <a:rPr lang="en-US" sz="1200" dirty="0" smtClean="0">
                <a:solidFill>
                  <a:srgbClr val="000000"/>
                </a:solidFill>
              </a:rPr>
              <a:t>R1(config-router)# </a:t>
            </a:r>
            <a:r>
              <a:rPr lang="en-US" sz="1200" b="1" dirty="0" smtClean="0">
                <a:solidFill>
                  <a:srgbClr val="000000"/>
                </a:solidFill>
              </a:rPr>
              <a:t>network 192.168.1.0 0.0.0.255 area 0</a:t>
            </a:r>
          </a:p>
          <a:p>
            <a:pPr marL="236538" indent="-236538">
              <a:defRPr/>
            </a:pPr>
            <a:r>
              <a:rPr lang="en-US" sz="1200" dirty="0" smtClean="0">
                <a:solidFill>
                  <a:srgbClr val="000000"/>
                </a:solidFill>
              </a:rPr>
              <a:t>R1(config-router)# </a:t>
            </a:r>
            <a:r>
              <a:rPr lang="en-US" sz="1200" b="1" dirty="0" smtClean="0">
                <a:solidFill>
                  <a:srgbClr val="000000"/>
                </a:solidFill>
              </a:rPr>
              <a:t>neighbor 192.168.1.2 priority 0</a:t>
            </a:r>
          </a:p>
          <a:p>
            <a:pPr marL="236538" indent="-236538">
              <a:defRPr/>
            </a:pPr>
            <a:r>
              <a:rPr lang="en-US" sz="1200" dirty="0" smtClean="0">
                <a:solidFill>
                  <a:srgbClr val="000000"/>
                </a:solidFill>
              </a:rPr>
              <a:t>R1(config-router)# </a:t>
            </a:r>
            <a:r>
              <a:rPr lang="en-US" sz="1200" b="1" dirty="0" smtClean="0">
                <a:solidFill>
                  <a:srgbClr val="000000"/>
                </a:solidFill>
              </a:rPr>
              <a:t>neighbor 192.168.1.3 priority 0</a:t>
            </a:r>
            <a:endParaRPr lang="en-US" sz="1200" dirty="0" smtClean="0">
              <a:solidFill>
                <a:srgbClr val="000000"/>
              </a:solidFill>
            </a:endParaRPr>
          </a:p>
          <a:p>
            <a:endParaRPr lang="en-US" sz="1200" dirty="0">
              <a:solidFill>
                <a:srgbClr val="000000"/>
              </a:solidFill>
            </a:endParaRPr>
          </a:p>
        </p:txBody>
      </p:sp>
      <p:sp>
        <p:nvSpPr>
          <p:cNvPr id="8" name="Rectangle 7"/>
          <p:cNvSpPr/>
          <p:nvPr/>
        </p:nvSpPr>
        <p:spPr bwMode="auto">
          <a:xfrm>
            <a:off x="1098218" y="2021785"/>
            <a:ext cx="2077155" cy="541866"/>
          </a:xfrm>
          <a:prstGeom prst="rect">
            <a:avLst/>
          </a:prstGeom>
          <a:solidFill>
            <a:schemeClr val="bg1"/>
          </a:solidFill>
          <a:ln w="9525" cap="flat" cmpd="sng" algn="ctr">
            <a:no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83957927"/>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bwMode="auto">
          <a:xfrm>
            <a:off x="4572188" y="5197423"/>
            <a:ext cx="3290894" cy="21448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268942" y="837309"/>
            <a:ext cx="4698170" cy="740664"/>
          </a:xfrm>
        </p:spPr>
        <p:txBody>
          <a:bodyPr>
            <a:noAutofit/>
          </a:bodyPr>
          <a:lstStyle/>
          <a:p>
            <a:r>
              <a:rPr lang="en-US" sz="3200" dirty="0" smtClean="0"/>
              <a:t>Point-to-multipoint Mode Example</a:t>
            </a:r>
            <a:endParaRPr lang="en-US" sz="3200" dirty="0"/>
          </a:p>
        </p:txBody>
      </p:sp>
      <p:pic>
        <p:nvPicPr>
          <p:cNvPr id="349188" name="Picture 4"/>
          <p:cNvPicPr>
            <a:picLocks noGrp="1" noChangeAspect="1" noChangeArrowheads="1"/>
          </p:cNvPicPr>
          <p:nvPr>
            <p:ph sz="half" idx="10"/>
          </p:nvPr>
        </p:nvPicPr>
        <p:blipFill>
          <a:blip r:embed="rId3"/>
          <a:stretch>
            <a:fillRect/>
          </a:stretch>
        </p:blipFill>
        <p:spPr bwMode="auto">
          <a:xfrm>
            <a:off x="0" y="1515363"/>
            <a:ext cx="4152900" cy="3896548"/>
          </a:xfrm>
          <a:prstGeom prst="rect">
            <a:avLst/>
          </a:prstGeom>
          <a:noFill/>
          <a:ln w="9525">
            <a:noFill/>
            <a:miter lim="800000"/>
            <a:headEnd/>
            <a:tailEnd/>
          </a:ln>
        </p:spPr>
      </p:pic>
      <p:sp>
        <p:nvSpPr>
          <p:cNvPr id="104" name="Content Placeholder 103"/>
          <p:cNvSpPr>
            <a:spLocks noGrp="1"/>
          </p:cNvSpPr>
          <p:nvPr>
            <p:ph sz="half" idx="11"/>
          </p:nvPr>
        </p:nvSpPr>
        <p:spPr>
          <a:xfrm>
            <a:off x="4967111" y="1106043"/>
            <a:ext cx="4152751" cy="3957760"/>
          </a:xfrm>
        </p:spPr>
        <p:txBody>
          <a:bodyPr>
            <a:normAutofit/>
          </a:bodyPr>
          <a:lstStyle/>
          <a:p>
            <a:r>
              <a:rPr lang="en-US" sz="2000" dirty="0" smtClean="0">
                <a:solidFill>
                  <a:srgbClr val="000000"/>
                </a:solidFill>
              </a:rPr>
              <a:t>Characteristics of the RFC-compliant</a:t>
            </a:r>
            <a:r>
              <a:rPr lang="en-US" sz="2000" b="1" dirty="0" smtClean="0">
                <a:solidFill>
                  <a:srgbClr val="000000"/>
                </a:solidFill>
                <a:latin typeface="Courier New" pitchFamily="49" charset="0"/>
                <a:cs typeface="Courier New" pitchFamily="49" charset="0"/>
              </a:rPr>
              <a:t> point-to-multipoint </a:t>
            </a:r>
            <a:r>
              <a:rPr lang="en-US" sz="2000" dirty="0" smtClean="0">
                <a:solidFill>
                  <a:srgbClr val="000000"/>
                </a:solidFill>
              </a:rPr>
              <a:t>parameter include: </a:t>
            </a:r>
          </a:p>
          <a:p>
            <a:pPr lvl="1"/>
            <a:r>
              <a:rPr lang="en-US" sz="1800" dirty="0" smtClean="0">
                <a:solidFill>
                  <a:srgbClr val="000000"/>
                </a:solidFill>
              </a:rPr>
              <a:t>Used with partial-mesh or hub-and-spoke (star) topology. </a:t>
            </a:r>
          </a:p>
          <a:p>
            <a:pPr lvl="1"/>
            <a:r>
              <a:rPr lang="en-US" sz="1800" dirty="0" smtClean="0">
                <a:solidFill>
                  <a:srgbClr val="000000"/>
                </a:solidFill>
              </a:rPr>
              <a:t>One IP subnet.</a:t>
            </a:r>
          </a:p>
          <a:p>
            <a:pPr lvl="1"/>
            <a:r>
              <a:rPr lang="en-US" sz="1800" dirty="0" smtClean="0">
                <a:solidFill>
                  <a:srgbClr val="000000"/>
                </a:solidFill>
              </a:rPr>
              <a:t>DR and BDR not required.</a:t>
            </a:r>
          </a:p>
          <a:p>
            <a:pPr lvl="1"/>
            <a:r>
              <a:rPr lang="en-US" sz="1800" dirty="0" smtClean="0">
                <a:solidFill>
                  <a:srgbClr val="000000"/>
                </a:solidFill>
              </a:rPr>
              <a:t>Uses multicast OSPF hello packets to dynamically discover neighbors.</a:t>
            </a:r>
          </a:p>
          <a:p>
            <a:endParaRPr lang="en-US" sz="2000" dirty="0">
              <a:solidFill>
                <a:srgbClr val="000000"/>
              </a:solidFill>
            </a:endParaRPr>
          </a:p>
        </p:txBody>
      </p:sp>
      <p:sp>
        <p:nvSpPr>
          <p:cNvPr id="47" name="Content Placeholder 46"/>
          <p:cNvSpPr>
            <a:spLocks noGrp="1"/>
          </p:cNvSpPr>
          <p:nvPr>
            <p:ph sz="half" idx="12"/>
          </p:nvPr>
        </p:nvSpPr>
        <p:spPr>
          <a:xfrm>
            <a:off x="3175371" y="4994223"/>
            <a:ext cx="5270062" cy="1198416"/>
          </a:xfrm>
        </p:spPr>
        <p:txBody>
          <a:bodyPr/>
          <a:lstStyle/>
          <a:p>
            <a:pPr marL="236538" indent="-236538">
              <a:defRPr/>
            </a:pPr>
            <a:r>
              <a:rPr lang="en-US" sz="1200" dirty="0" smtClean="0">
                <a:solidFill>
                  <a:srgbClr val="000000"/>
                </a:solidFill>
              </a:rPr>
              <a:t>R1(config)# </a:t>
            </a:r>
            <a:r>
              <a:rPr lang="en-US" sz="1200" b="1" dirty="0" smtClean="0">
                <a:solidFill>
                  <a:srgbClr val="000000"/>
                </a:solidFill>
              </a:rPr>
              <a:t>interface S0/0/0</a:t>
            </a:r>
          </a:p>
          <a:p>
            <a:pPr marL="236538" indent="-236538">
              <a:defRPr/>
            </a:pPr>
            <a:r>
              <a:rPr lang="en-US" sz="1200" dirty="0" smtClean="0">
                <a:solidFill>
                  <a:srgbClr val="000000"/>
                </a:solidFill>
              </a:rPr>
              <a:t>R1(config-if)# </a:t>
            </a:r>
            <a:r>
              <a:rPr lang="en-US" sz="1200" b="1" dirty="0" smtClean="0">
                <a:solidFill>
                  <a:srgbClr val="000000"/>
                </a:solidFill>
              </a:rPr>
              <a:t>ip ospf network point-to-multipoint</a:t>
            </a:r>
          </a:p>
          <a:p>
            <a:pPr marL="236538" indent="-236538">
              <a:defRPr/>
            </a:pPr>
            <a:r>
              <a:rPr lang="en-US" sz="1200" dirty="0" smtClean="0">
                <a:solidFill>
                  <a:srgbClr val="000000"/>
                </a:solidFill>
              </a:rPr>
              <a:t>R1(config-if)# </a:t>
            </a:r>
            <a:r>
              <a:rPr lang="en-US" sz="1200" b="1" dirty="0" smtClean="0">
                <a:solidFill>
                  <a:srgbClr val="000000"/>
                </a:solidFill>
              </a:rPr>
              <a:t>exit</a:t>
            </a:r>
          </a:p>
          <a:p>
            <a:pPr marL="236538" indent="-236538">
              <a:defRPr/>
            </a:pPr>
            <a:r>
              <a:rPr lang="en-US" sz="1200" dirty="0" smtClean="0">
                <a:solidFill>
                  <a:srgbClr val="000000"/>
                </a:solidFill>
              </a:rPr>
              <a:t>R1(config)# </a:t>
            </a:r>
            <a:r>
              <a:rPr lang="en-US" sz="1200" b="1" dirty="0" smtClean="0">
                <a:solidFill>
                  <a:srgbClr val="000000"/>
                </a:solidFill>
              </a:rPr>
              <a:t>router ospf 1</a:t>
            </a:r>
          </a:p>
          <a:p>
            <a:pPr marL="236538" indent="-236538">
              <a:defRPr/>
            </a:pPr>
            <a:r>
              <a:rPr lang="en-US" sz="1200" dirty="0" smtClean="0">
                <a:solidFill>
                  <a:srgbClr val="000000"/>
                </a:solidFill>
              </a:rPr>
              <a:t>R1(config-router)# </a:t>
            </a:r>
            <a:r>
              <a:rPr lang="en-US" sz="1200" b="1" dirty="0" smtClean="0">
                <a:solidFill>
                  <a:srgbClr val="000000"/>
                </a:solidFill>
              </a:rPr>
              <a:t>network 192.168.1.0 0.0.0.255 area 0</a:t>
            </a:r>
          </a:p>
          <a:p>
            <a:pPr marL="236538" indent="-236538">
              <a:defRPr/>
            </a:pPr>
            <a:r>
              <a:rPr lang="en-US" sz="1200" dirty="0" smtClean="0">
                <a:solidFill>
                  <a:srgbClr val="000000"/>
                </a:solidFill>
              </a:rPr>
              <a:t>R1(config-router)#</a:t>
            </a:r>
          </a:p>
          <a:p>
            <a:endParaRPr lang="en-US" sz="1200" dirty="0">
              <a:solidFill>
                <a:srgbClr val="000000"/>
              </a:solidFill>
            </a:endParaRPr>
          </a:p>
        </p:txBody>
      </p:sp>
      <p:sp>
        <p:nvSpPr>
          <p:cNvPr id="11" name="Rectangle 10"/>
          <p:cNvSpPr/>
          <p:nvPr/>
        </p:nvSpPr>
        <p:spPr bwMode="auto">
          <a:xfrm>
            <a:off x="1046028" y="1614311"/>
            <a:ext cx="2077155" cy="541866"/>
          </a:xfrm>
          <a:prstGeom prst="rect">
            <a:avLst/>
          </a:prstGeom>
          <a:solidFill>
            <a:schemeClr val="bg1"/>
          </a:solidFill>
          <a:ln w="9525" cap="flat" cmpd="sng" algn="ctr">
            <a:no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826229100"/>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bwMode="auto">
          <a:xfrm>
            <a:off x="4366140" y="4664963"/>
            <a:ext cx="4589116" cy="42147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Arial" charset="0"/>
            </a:endParaRPr>
          </a:p>
        </p:txBody>
      </p:sp>
      <p:sp>
        <p:nvSpPr>
          <p:cNvPr id="7" name="Rectangle 6"/>
          <p:cNvSpPr/>
          <p:nvPr/>
        </p:nvSpPr>
        <p:spPr bwMode="auto">
          <a:xfrm>
            <a:off x="4710451" y="5508807"/>
            <a:ext cx="2698228" cy="42147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Arial" charset="0"/>
            </a:endParaRPr>
          </a:p>
        </p:txBody>
      </p:sp>
      <p:sp>
        <p:nvSpPr>
          <p:cNvPr id="2" name="Title 1"/>
          <p:cNvSpPr>
            <a:spLocks noGrp="1"/>
          </p:cNvSpPr>
          <p:nvPr>
            <p:ph type="title"/>
          </p:nvPr>
        </p:nvSpPr>
        <p:spPr>
          <a:xfrm>
            <a:off x="947248" y="363732"/>
            <a:ext cx="7842126" cy="740664"/>
          </a:xfrm>
        </p:spPr>
        <p:txBody>
          <a:bodyPr>
            <a:normAutofit fontScale="90000"/>
          </a:bodyPr>
          <a:lstStyle/>
          <a:p>
            <a:r>
              <a:rPr lang="en-US" sz="3200" dirty="0" smtClean="0"/>
              <a:t>Point-to-multipoint non-broadcast Mode</a:t>
            </a:r>
            <a:endParaRPr lang="en-US" sz="3200" dirty="0"/>
          </a:p>
        </p:txBody>
      </p:sp>
      <p:pic>
        <p:nvPicPr>
          <p:cNvPr id="349188" name="Picture 4"/>
          <p:cNvPicPr>
            <a:picLocks noGrp="1" noChangeAspect="1" noChangeArrowheads="1"/>
          </p:cNvPicPr>
          <p:nvPr>
            <p:ph sz="half" idx="10"/>
          </p:nvPr>
        </p:nvPicPr>
        <p:blipFill>
          <a:blip r:embed="rId3"/>
          <a:stretch>
            <a:fillRect/>
          </a:stretch>
        </p:blipFill>
        <p:spPr bwMode="auto">
          <a:xfrm>
            <a:off x="0" y="1391604"/>
            <a:ext cx="4388072" cy="4117203"/>
          </a:xfrm>
          <a:prstGeom prst="rect">
            <a:avLst/>
          </a:prstGeom>
          <a:noFill/>
          <a:ln w="9525">
            <a:noFill/>
            <a:miter lim="800000"/>
            <a:headEnd/>
            <a:tailEnd/>
          </a:ln>
        </p:spPr>
      </p:pic>
      <p:sp>
        <p:nvSpPr>
          <p:cNvPr id="104" name="Content Placeholder 103"/>
          <p:cNvSpPr>
            <a:spLocks noGrp="1"/>
          </p:cNvSpPr>
          <p:nvPr>
            <p:ph sz="half" idx="11"/>
          </p:nvPr>
        </p:nvSpPr>
        <p:spPr>
          <a:xfrm>
            <a:off x="4868311" y="1155195"/>
            <a:ext cx="4152751" cy="3957760"/>
          </a:xfrm>
        </p:spPr>
        <p:txBody>
          <a:bodyPr>
            <a:normAutofit/>
          </a:bodyPr>
          <a:lstStyle/>
          <a:p>
            <a:r>
              <a:rPr lang="en-US" sz="2000" dirty="0" smtClean="0">
                <a:solidFill>
                  <a:srgbClr val="000000"/>
                </a:solidFill>
              </a:rPr>
              <a:t>Characteristics of Cisco’s</a:t>
            </a:r>
            <a:r>
              <a:rPr lang="en-US" sz="2000" b="1" dirty="0" smtClean="0">
                <a:solidFill>
                  <a:srgbClr val="000000"/>
                </a:solidFill>
                <a:latin typeface="Courier New" pitchFamily="49" charset="0"/>
                <a:cs typeface="Courier New" pitchFamily="49" charset="0"/>
              </a:rPr>
              <a:t> point-to-multipoint non-broadcast </a:t>
            </a:r>
            <a:r>
              <a:rPr lang="en-US" sz="2000" dirty="0" smtClean="0">
                <a:solidFill>
                  <a:srgbClr val="000000"/>
                </a:solidFill>
              </a:rPr>
              <a:t>parameter include: </a:t>
            </a:r>
          </a:p>
          <a:p>
            <a:pPr lvl="1"/>
            <a:r>
              <a:rPr lang="en-US" sz="1800" dirty="0" smtClean="0">
                <a:solidFill>
                  <a:srgbClr val="000000"/>
                </a:solidFill>
              </a:rPr>
              <a:t>DR and BDR not required.</a:t>
            </a:r>
          </a:p>
          <a:p>
            <a:pPr lvl="1"/>
            <a:r>
              <a:rPr lang="en-US" sz="1800" dirty="0" smtClean="0">
                <a:solidFill>
                  <a:srgbClr val="000000"/>
                </a:solidFill>
              </a:rPr>
              <a:t>OSPF neighbors must be manually configured. </a:t>
            </a:r>
          </a:p>
          <a:p>
            <a:pPr lvl="1"/>
            <a:r>
              <a:rPr lang="en-US" sz="1800" dirty="0" smtClean="0">
                <a:solidFill>
                  <a:srgbClr val="000000"/>
                </a:solidFill>
              </a:rPr>
              <a:t>Used in special cases where neighbors cannot be automatically discovered.</a:t>
            </a:r>
          </a:p>
          <a:p>
            <a:endParaRPr lang="en-US" sz="2000" dirty="0">
              <a:solidFill>
                <a:srgbClr val="000000"/>
              </a:solidFill>
            </a:endParaRPr>
          </a:p>
        </p:txBody>
      </p:sp>
      <p:sp>
        <p:nvSpPr>
          <p:cNvPr id="47" name="Content Placeholder 46"/>
          <p:cNvSpPr>
            <a:spLocks noGrp="1"/>
          </p:cNvSpPr>
          <p:nvPr>
            <p:ph sz="half" idx="12"/>
          </p:nvPr>
        </p:nvSpPr>
        <p:spPr>
          <a:xfrm>
            <a:off x="2969323" y="4565258"/>
            <a:ext cx="6174677" cy="1420806"/>
          </a:xfrm>
        </p:spPr>
        <p:txBody>
          <a:bodyPr/>
          <a:lstStyle/>
          <a:p>
            <a:pPr marL="236538" indent="-236538">
              <a:defRPr/>
            </a:pPr>
            <a:r>
              <a:rPr lang="en-US" sz="1200" dirty="0" smtClean="0">
                <a:solidFill>
                  <a:srgbClr val="000000"/>
                </a:solidFill>
              </a:rPr>
              <a:t>R1(config)# </a:t>
            </a:r>
            <a:r>
              <a:rPr lang="en-US" sz="1200" b="1" dirty="0" smtClean="0">
                <a:solidFill>
                  <a:srgbClr val="000000"/>
                </a:solidFill>
              </a:rPr>
              <a:t>interface S0/0/0</a:t>
            </a:r>
          </a:p>
          <a:p>
            <a:pPr marL="236538" indent="-236538">
              <a:defRPr/>
            </a:pPr>
            <a:r>
              <a:rPr lang="en-US" sz="1200" dirty="0" smtClean="0">
                <a:solidFill>
                  <a:srgbClr val="000000"/>
                </a:solidFill>
              </a:rPr>
              <a:t>R1(config-if)# </a:t>
            </a:r>
            <a:r>
              <a:rPr lang="en-US" sz="1200" b="1" dirty="0" smtClean="0">
                <a:solidFill>
                  <a:srgbClr val="000000"/>
                </a:solidFill>
              </a:rPr>
              <a:t>ip ospf network point-to-multipoint non-broadcast</a:t>
            </a:r>
          </a:p>
          <a:p>
            <a:pPr marL="236538" indent="-236538">
              <a:defRPr/>
            </a:pPr>
            <a:r>
              <a:rPr lang="en-US" sz="1200" dirty="0" smtClean="0">
                <a:solidFill>
                  <a:srgbClr val="000000"/>
                </a:solidFill>
              </a:rPr>
              <a:t>R1(config-if)# </a:t>
            </a:r>
            <a:r>
              <a:rPr lang="en-US" sz="1200" b="1" dirty="0" smtClean="0">
                <a:solidFill>
                  <a:srgbClr val="000000"/>
                </a:solidFill>
              </a:rPr>
              <a:t>exit</a:t>
            </a:r>
          </a:p>
          <a:p>
            <a:pPr marL="236538" indent="-236538">
              <a:defRPr/>
            </a:pPr>
            <a:r>
              <a:rPr lang="en-US" sz="1200" dirty="0" smtClean="0">
                <a:solidFill>
                  <a:srgbClr val="000000"/>
                </a:solidFill>
              </a:rPr>
              <a:t>R1(config)# router </a:t>
            </a:r>
            <a:r>
              <a:rPr lang="en-US" sz="1200" b="1" dirty="0" smtClean="0">
                <a:solidFill>
                  <a:srgbClr val="000000"/>
                </a:solidFill>
              </a:rPr>
              <a:t>ospf 1</a:t>
            </a:r>
          </a:p>
          <a:p>
            <a:pPr marL="236538" indent="-236538">
              <a:defRPr/>
            </a:pPr>
            <a:r>
              <a:rPr lang="en-US" sz="1200" dirty="0" smtClean="0">
                <a:solidFill>
                  <a:srgbClr val="000000"/>
                </a:solidFill>
              </a:rPr>
              <a:t>R1(config-router)# </a:t>
            </a:r>
            <a:r>
              <a:rPr lang="en-US" sz="1200" b="1" dirty="0" smtClean="0">
                <a:solidFill>
                  <a:srgbClr val="000000"/>
                </a:solidFill>
              </a:rPr>
              <a:t>network 192.168.1.0 0.0.0.255 area 0</a:t>
            </a:r>
          </a:p>
          <a:p>
            <a:pPr marL="236538" indent="-236538">
              <a:defRPr/>
            </a:pPr>
            <a:r>
              <a:rPr lang="en-US" sz="1200" dirty="0" smtClean="0">
                <a:solidFill>
                  <a:srgbClr val="000000"/>
                </a:solidFill>
              </a:rPr>
              <a:t>R1(config-router)# </a:t>
            </a:r>
            <a:r>
              <a:rPr lang="en-US" sz="1200" b="1" dirty="0" smtClean="0">
                <a:solidFill>
                  <a:srgbClr val="000000"/>
                </a:solidFill>
              </a:rPr>
              <a:t>neighbor 192.168.1.2 cost 10</a:t>
            </a:r>
          </a:p>
          <a:p>
            <a:pPr marL="236538" indent="-236538">
              <a:defRPr/>
            </a:pPr>
            <a:r>
              <a:rPr lang="en-US" sz="1200" dirty="0" smtClean="0">
                <a:solidFill>
                  <a:srgbClr val="000000"/>
                </a:solidFill>
              </a:rPr>
              <a:t>R1(config-router)# </a:t>
            </a:r>
            <a:r>
              <a:rPr lang="en-US" sz="1200" b="1" dirty="0" smtClean="0">
                <a:solidFill>
                  <a:srgbClr val="000000"/>
                </a:solidFill>
              </a:rPr>
              <a:t>neighbor 192.168.1.3 cost 20</a:t>
            </a:r>
          </a:p>
        </p:txBody>
      </p:sp>
    </p:spTree>
    <p:extLst>
      <p:ext uri="{BB962C8B-B14F-4D97-AF65-F5344CB8AC3E}">
        <p14:creationId xmlns:p14="http://schemas.microsoft.com/office/powerpoint/2010/main" val="3824335447"/>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bwMode="auto">
          <a:xfrm>
            <a:off x="4511835" y="5278940"/>
            <a:ext cx="2500672" cy="203199"/>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268941" y="450903"/>
            <a:ext cx="4793421" cy="740664"/>
          </a:xfrm>
        </p:spPr>
        <p:txBody>
          <a:bodyPr>
            <a:normAutofit fontScale="90000"/>
          </a:bodyPr>
          <a:lstStyle/>
          <a:p>
            <a:r>
              <a:rPr lang="en-US" sz="3200" dirty="0" smtClean="0"/>
              <a:t>Broadcast Mode Example</a:t>
            </a:r>
            <a:endParaRPr lang="en-US" sz="3200" dirty="0"/>
          </a:p>
        </p:txBody>
      </p:sp>
      <p:pic>
        <p:nvPicPr>
          <p:cNvPr id="349188" name="Picture 4"/>
          <p:cNvPicPr>
            <a:picLocks noGrp="1" noChangeAspect="1" noChangeArrowheads="1"/>
          </p:cNvPicPr>
          <p:nvPr>
            <p:ph sz="half" idx="10"/>
          </p:nvPr>
        </p:nvPicPr>
        <p:blipFill>
          <a:blip r:embed="rId3"/>
          <a:stretch>
            <a:fillRect/>
          </a:stretch>
        </p:blipFill>
        <p:spPr bwMode="auto">
          <a:xfrm>
            <a:off x="31984" y="1585591"/>
            <a:ext cx="4152900" cy="3896548"/>
          </a:xfrm>
          <a:prstGeom prst="rect">
            <a:avLst/>
          </a:prstGeom>
          <a:noFill/>
          <a:ln w="9525">
            <a:noFill/>
            <a:miter lim="800000"/>
            <a:headEnd/>
            <a:tailEnd/>
          </a:ln>
        </p:spPr>
      </p:pic>
      <p:sp>
        <p:nvSpPr>
          <p:cNvPr id="104" name="Content Placeholder 103"/>
          <p:cNvSpPr>
            <a:spLocks noGrp="1"/>
          </p:cNvSpPr>
          <p:nvPr>
            <p:ph sz="half" idx="11"/>
          </p:nvPr>
        </p:nvSpPr>
        <p:spPr/>
        <p:txBody>
          <a:bodyPr>
            <a:normAutofit lnSpcReduction="10000"/>
          </a:bodyPr>
          <a:lstStyle/>
          <a:p>
            <a:r>
              <a:rPr lang="en-US" sz="2000" dirty="0" smtClean="0">
                <a:solidFill>
                  <a:srgbClr val="000000"/>
                </a:solidFill>
              </a:rPr>
              <a:t>Characteristics of Cisco’s</a:t>
            </a:r>
            <a:r>
              <a:rPr lang="en-US" sz="2000" b="1" dirty="0" smtClean="0">
                <a:solidFill>
                  <a:srgbClr val="000000"/>
                </a:solidFill>
                <a:latin typeface="Courier New" pitchFamily="49" charset="0"/>
                <a:cs typeface="Courier New" pitchFamily="49" charset="0"/>
              </a:rPr>
              <a:t> broadcast </a:t>
            </a:r>
            <a:r>
              <a:rPr lang="en-US" sz="2000" dirty="0" smtClean="0">
                <a:solidFill>
                  <a:srgbClr val="000000"/>
                </a:solidFill>
              </a:rPr>
              <a:t>parameter include: </a:t>
            </a:r>
          </a:p>
          <a:p>
            <a:pPr lvl="1"/>
            <a:r>
              <a:rPr lang="en-US" sz="1800" dirty="0" smtClean="0">
                <a:solidFill>
                  <a:srgbClr val="000000"/>
                </a:solidFill>
              </a:rPr>
              <a:t>DR and BDR are elected and require full connectivity with all other routers.</a:t>
            </a:r>
          </a:p>
          <a:p>
            <a:pPr lvl="1"/>
            <a:r>
              <a:rPr lang="en-US" sz="1800" dirty="0" smtClean="0">
                <a:solidFill>
                  <a:srgbClr val="000000"/>
                </a:solidFill>
              </a:rPr>
              <a:t>Can be configured for a full-mesh topology or a static election of the DR based on the interface priority.</a:t>
            </a:r>
          </a:p>
          <a:p>
            <a:pPr lvl="1"/>
            <a:r>
              <a:rPr lang="en-US" sz="1800" dirty="0" smtClean="0">
                <a:solidFill>
                  <a:srgbClr val="000000"/>
                </a:solidFill>
              </a:rPr>
              <a:t>One IP subnet.</a:t>
            </a:r>
          </a:p>
          <a:p>
            <a:pPr lvl="1"/>
            <a:r>
              <a:rPr lang="en-US" sz="1800" dirty="0" smtClean="0">
                <a:solidFill>
                  <a:srgbClr val="000000"/>
                </a:solidFill>
              </a:rPr>
              <a:t>Uses multicast OSPF hello packets to dynamically discover neighbors.</a:t>
            </a:r>
          </a:p>
          <a:p>
            <a:endParaRPr lang="en-US" sz="2000" dirty="0">
              <a:solidFill>
                <a:srgbClr val="000000"/>
              </a:solidFill>
            </a:endParaRPr>
          </a:p>
        </p:txBody>
      </p:sp>
      <p:sp>
        <p:nvSpPr>
          <p:cNvPr id="47" name="Content Placeholder 46"/>
          <p:cNvSpPr>
            <a:spLocks noGrp="1"/>
          </p:cNvSpPr>
          <p:nvPr>
            <p:ph sz="half" idx="12"/>
          </p:nvPr>
        </p:nvSpPr>
        <p:spPr>
          <a:xfrm>
            <a:off x="3115018" y="5064452"/>
            <a:ext cx="5304855" cy="1093397"/>
          </a:xfrm>
        </p:spPr>
        <p:txBody>
          <a:bodyPr/>
          <a:lstStyle/>
          <a:p>
            <a:pPr marL="236538" indent="-236538">
              <a:defRPr/>
            </a:pPr>
            <a:r>
              <a:rPr lang="en-US" sz="1200" dirty="0" smtClean="0">
                <a:solidFill>
                  <a:srgbClr val="000000"/>
                </a:solidFill>
              </a:rPr>
              <a:t>R1(config)# </a:t>
            </a:r>
            <a:r>
              <a:rPr lang="en-US" sz="1200" b="1" dirty="0" smtClean="0">
                <a:solidFill>
                  <a:srgbClr val="000000"/>
                </a:solidFill>
              </a:rPr>
              <a:t>interface S0/0/0</a:t>
            </a:r>
          </a:p>
          <a:p>
            <a:pPr marL="236538" indent="-236538">
              <a:defRPr/>
            </a:pPr>
            <a:r>
              <a:rPr lang="en-US" sz="1200" dirty="0" smtClean="0">
                <a:solidFill>
                  <a:srgbClr val="000000"/>
                </a:solidFill>
              </a:rPr>
              <a:t>R1(config-if)# </a:t>
            </a:r>
            <a:r>
              <a:rPr lang="en-US" sz="1200" b="1" dirty="0" smtClean="0">
                <a:solidFill>
                  <a:srgbClr val="000000"/>
                </a:solidFill>
              </a:rPr>
              <a:t>ip ospf network broadcast</a:t>
            </a:r>
          </a:p>
          <a:p>
            <a:pPr marL="236538" indent="-236538">
              <a:defRPr/>
            </a:pPr>
            <a:r>
              <a:rPr lang="en-US" sz="1200" dirty="0" smtClean="0">
                <a:solidFill>
                  <a:srgbClr val="000000"/>
                </a:solidFill>
              </a:rPr>
              <a:t>R1(config-if)# </a:t>
            </a:r>
            <a:r>
              <a:rPr lang="en-US" sz="1200" b="1" dirty="0" smtClean="0">
                <a:solidFill>
                  <a:srgbClr val="000000"/>
                </a:solidFill>
              </a:rPr>
              <a:t>exit</a:t>
            </a:r>
          </a:p>
          <a:p>
            <a:pPr marL="236538" indent="-236538">
              <a:defRPr/>
            </a:pPr>
            <a:r>
              <a:rPr lang="en-US" sz="1200" dirty="0" smtClean="0">
                <a:solidFill>
                  <a:srgbClr val="000000"/>
                </a:solidFill>
              </a:rPr>
              <a:t>R1(config)# </a:t>
            </a:r>
            <a:r>
              <a:rPr lang="en-US" sz="1200" b="1" dirty="0" smtClean="0">
                <a:solidFill>
                  <a:srgbClr val="000000"/>
                </a:solidFill>
              </a:rPr>
              <a:t>router ospf 1</a:t>
            </a:r>
          </a:p>
          <a:p>
            <a:pPr marL="236538" indent="-236538">
              <a:defRPr/>
            </a:pPr>
            <a:r>
              <a:rPr lang="en-US" sz="1200" dirty="0" smtClean="0">
                <a:solidFill>
                  <a:srgbClr val="000000"/>
                </a:solidFill>
              </a:rPr>
              <a:t>R1(config-router)# </a:t>
            </a:r>
            <a:r>
              <a:rPr lang="en-US" sz="1200" b="1" dirty="0" smtClean="0">
                <a:solidFill>
                  <a:srgbClr val="000000"/>
                </a:solidFill>
              </a:rPr>
              <a:t>network 192.168.1.0 0.0.0.255 area 0</a:t>
            </a:r>
          </a:p>
          <a:p>
            <a:endParaRPr lang="en-US" sz="1200" dirty="0">
              <a:solidFill>
                <a:srgbClr val="000000"/>
              </a:solidFill>
            </a:endParaRPr>
          </a:p>
        </p:txBody>
      </p:sp>
    </p:spTree>
    <p:extLst>
      <p:ext uri="{BB962C8B-B14F-4D97-AF65-F5344CB8AC3E}">
        <p14:creationId xmlns:p14="http://schemas.microsoft.com/office/powerpoint/2010/main" val="61200881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bwMode="auto">
          <a:xfrm>
            <a:off x="5096789" y="4592757"/>
            <a:ext cx="3059472" cy="15240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268941" y="626388"/>
            <a:ext cx="8532159" cy="740664"/>
          </a:xfrm>
        </p:spPr>
        <p:txBody>
          <a:bodyPr>
            <a:normAutofit/>
          </a:bodyPr>
          <a:lstStyle/>
          <a:p>
            <a:r>
              <a:rPr lang="en-US" sz="3600" dirty="0" smtClean="0"/>
              <a:t>Point-to-point Mode Example</a:t>
            </a:r>
            <a:endParaRPr lang="en-US" sz="3600" dirty="0"/>
          </a:p>
        </p:txBody>
      </p:sp>
      <p:pic>
        <p:nvPicPr>
          <p:cNvPr id="368642" name="Picture 2"/>
          <p:cNvPicPr>
            <a:picLocks noGrp="1" noChangeAspect="1" noChangeArrowheads="1"/>
          </p:cNvPicPr>
          <p:nvPr>
            <p:ph sz="half" idx="10"/>
          </p:nvPr>
        </p:nvPicPr>
        <p:blipFill>
          <a:blip r:embed="rId3"/>
          <a:srcRect/>
          <a:stretch>
            <a:fillRect/>
          </a:stretch>
        </p:blipFill>
        <p:spPr bwMode="auto">
          <a:xfrm>
            <a:off x="504484" y="1881665"/>
            <a:ext cx="2564692" cy="3515646"/>
          </a:xfrm>
          <a:prstGeom prst="rect">
            <a:avLst/>
          </a:prstGeom>
          <a:noFill/>
          <a:ln w="9525">
            <a:noFill/>
            <a:miter lim="800000"/>
            <a:headEnd/>
            <a:tailEnd/>
          </a:ln>
        </p:spPr>
      </p:pic>
      <p:sp>
        <p:nvSpPr>
          <p:cNvPr id="104" name="Content Placeholder 103"/>
          <p:cNvSpPr>
            <a:spLocks noGrp="1"/>
          </p:cNvSpPr>
          <p:nvPr>
            <p:ph sz="half" idx="11"/>
          </p:nvPr>
        </p:nvSpPr>
        <p:spPr>
          <a:xfrm>
            <a:off x="4520382" y="1548469"/>
            <a:ext cx="4152751" cy="3957760"/>
          </a:xfrm>
        </p:spPr>
        <p:txBody>
          <a:bodyPr>
            <a:normAutofit/>
          </a:bodyPr>
          <a:lstStyle/>
          <a:p>
            <a:r>
              <a:rPr lang="en-US" sz="2000" dirty="0" smtClean="0">
                <a:solidFill>
                  <a:srgbClr val="000000"/>
                </a:solidFill>
              </a:rPr>
              <a:t>Characteristics of Cisco’s</a:t>
            </a:r>
            <a:r>
              <a:rPr lang="en-US" sz="2000" b="1" dirty="0" smtClean="0">
                <a:solidFill>
                  <a:srgbClr val="000000"/>
                </a:solidFill>
                <a:latin typeface="Courier New" pitchFamily="49" charset="0"/>
                <a:cs typeface="Courier New" pitchFamily="49" charset="0"/>
              </a:rPr>
              <a:t> point-to-point </a:t>
            </a:r>
            <a:r>
              <a:rPr lang="en-US" sz="2000" dirty="0" smtClean="0">
                <a:solidFill>
                  <a:srgbClr val="000000"/>
                </a:solidFill>
              </a:rPr>
              <a:t>parameter include: </a:t>
            </a:r>
          </a:p>
          <a:p>
            <a:pPr lvl="1"/>
            <a:r>
              <a:rPr lang="en-US" sz="1800" dirty="0" smtClean="0">
                <a:solidFill>
                  <a:srgbClr val="000000"/>
                </a:solidFill>
              </a:rPr>
              <a:t>Partial mesh or star topology.</a:t>
            </a:r>
          </a:p>
          <a:p>
            <a:pPr lvl="1"/>
            <a:r>
              <a:rPr lang="en-US" sz="1800" dirty="0" smtClean="0">
                <a:solidFill>
                  <a:srgbClr val="000000"/>
                </a:solidFill>
              </a:rPr>
              <a:t>DR and BDR not required.</a:t>
            </a:r>
          </a:p>
          <a:p>
            <a:pPr lvl="1"/>
            <a:r>
              <a:rPr lang="en-US" sz="1800" dirty="0" smtClean="0">
                <a:solidFill>
                  <a:srgbClr val="000000"/>
                </a:solidFill>
              </a:rPr>
              <a:t>Only IP subnet.</a:t>
            </a:r>
          </a:p>
        </p:txBody>
      </p:sp>
      <p:sp>
        <p:nvSpPr>
          <p:cNvPr id="47" name="Content Placeholder 46"/>
          <p:cNvSpPr>
            <a:spLocks noGrp="1"/>
          </p:cNvSpPr>
          <p:nvPr>
            <p:ph sz="half" idx="12"/>
          </p:nvPr>
        </p:nvSpPr>
        <p:spPr>
          <a:xfrm>
            <a:off x="3699974" y="3959651"/>
            <a:ext cx="5444026" cy="1546578"/>
          </a:xfrm>
        </p:spPr>
        <p:txBody>
          <a:bodyPr/>
          <a:lstStyle/>
          <a:p>
            <a:pPr marL="236538" indent="-236538">
              <a:defRPr/>
            </a:pPr>
            <a:r>
              <a:rPr lang="en-US" sz="1200" dirty="0" smtClean="0"/>
              <a:t>R1(config)# </a:t>
            </a:r>
            <a:r>
              <a:rPr lang="en-US" sz="1200" b="1" dirty="0" smtClean="0"/>
              <a:t>interface </a:t>
            </a:r>
            <a:r>
              <a:rPr lang="en-US" sz="1200" b="1" dirty="0" smtClean="0">
                <a:solidFill>
                  <a:srgbClr val="000000"/>
                </a:solidFill>
              </a:rPr>
              <a:t>S0</a:t>
            </a:r>
            <a:r>
              <a:rPr lang="en-US" sz="1200" b="1" dirty="0" smtClean="0"/>
              <a:t>/0/0 </a:t>
            </a:r>
          </a:p>
          <a:p>
            <a:pPr marL="236538" indent="-236538">
              <a:defRPr/>
            </a:pPr>
            <a:r>
              <a:rPr lang="en-US" sz="1200" dirty="0" smtClean="0"/>
              <a:t>R1(config-if)# </a:t>
            </a:r>
            <a:r>
              <a:rPr lang="en-US" sz="1200" b="1" dirty="0" smtClean="0"/>
              <a:t>ip address 192.168.1.1 255.255.255.0</a:t>
            </a:r>
          </a:p>
          <a:p>
            <a:pPr marL="236538" indent="-236538">
              <a:defRPr/>
            </a:pPr>
            <a:r>
              <a:rPr lang="en-US" sz="1200" dirty="0" smtClean="0"/>
              <a:t>R1(config-if)# </a:t>
            </a:r>
            <a:r>
              <a:rPr lang="en-US" sz="1200" b="1" dirty="0" smtClean="0"/>
              <a:t>encapsulation frame-relay</a:t>
            </a:r>
          </a:p>
          <a:p>
            <a:pPr marL="236538" indent="-236538">
              <a:defRPr/>
            </a:pPr>
            <a:r>
              <a:rPr lang="en-US" sz="1200" dirty="0" smtClean="0"/>
              <a:t>R1(config-if)# </a:t>
            </a:r>
            <a:r>
              <a:rPr lang="en-US" sz="1200" b="1" dirty="0" smtClean="0"/>
              <a:t>ip ospf network point-to-point</a:t>
            </a:r>
          </a:p>
          <a:p>
            <a:pPr marL="236538" indent="-236538">
              <a:defRPr/>
            </a:pPr>
            <a:r>
              <a:rPr lang="en-US" sz="1200" dirty="0" smtClean="0"/>
              <a:t>R1(config-if)# </a:t>
            </a:r>
            <a:r>
              <a:rPr lang="en-US" sz="1200" b="1" dirty="0" smtClean="0"/>
              <a:t>exit</a:t>
            </a:r>
          </a:p>
          <a:p>
            <a:pPr marL="236538" indent="-236538">
              <a:defRPr/>
            </a:pPr>
            <a:r>
              <a:rPr lang="en-US" sz="1200" dirty="0" smtClean="0"/>
              <a:t>R1(config)# </a:t>
            </a:r>
            <a:r>
              <a:rPr lang="en-US" sz="1200" b="1" dirty="0" smtClean="0"/>
              <a:t>router ospf 1</a:t>
            </a:r>
          </a:p>
          <a:p>
            <a:pPr marL="236538" indent="-236538">
              <a:defRPr/>
            </a:pPr>
            <a:r>
              <a:rPr lang="en-US" sz="1200" dirty="0" smtClean="0"/>
              <a:t>R1(config-router)# </a:t>
            </a:r>
            <a:r>
              <a:rPr lang="en-US" sz="1200" b="1" dirty="0" smtClean="0"/>
              <a:t>network 192.168.1.0 0.0.0.255 area 0</a:t>
            </a:r>
          </a:p>
          <a:p>
            <a:pPr marL="236538" indent="-236538">
              <a:defRPr/>
            </a:pPr>
            <a:r>
              <a:rPr lang="en-US" sz="1200" dirty="0" smtClean="0"/>
              <a:t>R1(config-router)#</a:t>
            </a:r>
            <a:endParaRPr lang="en-US" sz="1200" b="1" dirty="0" smtClean="0"/>
          </a:p>
        </p:txBody>
      </p:sp>
    </p:spTree>
    <p:extLst>
      <p:ext uri="{BB962C8B-B14F-4D97-AF65-F5344CB8AC3E}">
        <p14:creationId xmlns:p14="http://schemas.microsoft.com/office/powerpoint/2010/main" val="3990313175"/>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Subinterfaces</a:t>
            </a:r>
            <a:endParaRPr lang="en-US" dirty="0"/>
          </a:p>
        </p:txBody>
      </p:sp>
      <p:sp>
        <p:nvSpPr>
          <p:cNvPr id="3" name="Content Placeholder 2"/>
          <p:cNvSpPr>
            <a:spLocks noGrp="1"/>
          </p:cNvSpPr>
          <p:nvPr>
            <p:ph idx="1"/>
          </p:nvPr>
        </p:nvSpPr>
        <p:spPr/>
        <p:txBody>
          <a:bodyPr>
            <a:normAutofit/>
          </a:bodyPr>
          <a:lstStyle/>
          <a:p>
            <a:r>
              <a:rPr lang="en-US" dirty="0" smtClean="0">
                <a:solidFill>
                  <a:srgbClr val="000000"/>
                </a:solidFill>
              </a:rPr>
              <a:t>OSPF can also be run over subinterfaces.</a:t>
            </a:r>
          </a:p>
          <a:p>
            <a:pPr lvl="1"/>
            <a:r>
              <a:rPr lang="en-US" dirty="0" smtClean="0">
                <a:solidFill>
                  <a:srgbClr val="000000"/>
                </a:solidFill>
              </a:rPr>
              <a:t>A subinterface is a physical interface that can be split into multiple logical interfaces.</a:t>
            </a:r>
          </a:p>
          <a:p>
            <a:pPr lvl="1"/>
            <a:r>
              <a:rPr lang="en-US" dirty="0" smtClean="0">
                <a:solidFill>
                  <a:srgbClr val="000000"/>
                </a:solidFill>
              </a:rPr>
              <a:t>Each subinterface requires an IP subnet. </a:t>
            </a:r>
          </a:p>
          <a:p>
            <a:r>
              <a:rPr lang="en-US" dirty="0" smtClean="0">
                <a:solidFill>
                  <a:srgbClr val="000000"/>
                </a:solidFill>
              </a:rPr>
              <a:t>Subinterfaces can be defined as either a point-to-point or multipoint interface. </a:t>
            </a:r>
          </a:p>
          <a:p>
            <a:pPr lvl="1"/>
            <a:r>
              <a:rPr lang="en-US" dirty="0" smtClean="0">
                <a:solidFill>
                  <a:srgbClr val="000000"/>
                </a:solidFill>
              </a:rPr>
              <a:t>A point-to-point subinterface has similar properties to a physical point-to-point interface.</a:t>
            </a:r>
          </a:p>
          <a:p>
            <a:pPr marL="236538" lvl="1">
              <a:buFont typeface="Wingdings" pitchFamily="2" charset="2"/>
              <a:buChar char="§"/>
            </a:pPr>
            <a:r>
              <a:rPr lang="en-US" sz="2400" dirty="0" smtClean="0">
                <a:solidFill>
                  <a:srgbClr val="000000"/>
                </a:solidFill>
                <a:ea typeface="+mn-ea"/>
                <a:cs typeface="+mn-cs"/>
              </a:rPr>
              <a:t>Note:</a:t>
            </a:r>
          </a:p>
          <a:p>
            <a:pPr marL="463550" lvl="2">
              <a:buFont typeface="Wingdings" pitchFamily="2" charset="2"/>
              <a:buChar char="§"/>
            </a:pPr>
            <a:r>
              <a:rPr lang="en-US" sz="2200" dirty="0" smtClean="0">
                <a:solidFill>
                  <a:srgbClr val="000000"/>
                </a:solidFill>
                <a:ea typeface="+mn-ea"/>
                <a:cs typeface="+mn-cs"/>
              </a:rPr>
              <a:t>The</a:t>
            </a:r>
            <a:r>
              <a:rPr lang="en-US" sz="2200" b="1" dirty="0" smtClean="0">
                <a:solidFill>
                  <a:srgbClr val="000000"/>
                </a:solidFill>
                <a:latin typeface="Courier New" pitchFamily="49" charset="0"/>
                <a:ea typeface="+mn-ea"/>
                <a:cs typeface="Courier New" pitchFamily="49" charset="0"/>
              </a:rPr>
              <a:t> ip ospf network </a:t>
            </a:r>
            <a:r>
              <a:rPr lang="en-US" sz="2200" dirty="0" smtClean="0">
                <a:solidFill>
                  <a:srgbClr val="000000"/>
                </a:solidFill>
                <a:ea typeface="+mn-ea"/>
                <a:cs typeface="+mn-cs"/>
              </a:rPr>
              <a:t>command is not required.</a:t>
            </a:r>
          </a:p>
          <a:p>
            <a:endParaRPr lang="en-US" dirty="0" smtClean="0">
              <a:solidFill>
                <a:srgbClr val="000000"/>
              </a:solidFill>
            </a:endParaRPr>
          </a:p>
        </p:txBody>
      </p:sp>
    </p:spTree>
    <p:extLst>
      <p:ext uri="{BB962C8B-B14F-4D97-AF65-F5344CB8AC3E}">
        <p14:creationId xmlns:p14="http://schemas.microsoft.com/office/powerpoint/2010/main" val="1885196158"/>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365379"/>
            <a:ext cx="5228332" cy="740664"/>
          </a:xfrm>
        </p:spPr>
        <p:txBody>
          <a:bodyPr>
            <a:normAutofit/>
          </a:bodyPr>
          <a:lstStyle/>
          <a:p>
            <a:r>
              <a:rPr lang="en-US" sz="3600" dirty="0" smtClean="0"/>
              <a:t>Define a Subinterface</a:t>
            </a:r>
            <a:endParaRPr lang="en-US" sz="3600" dirty="0"/>
          </a:p>
        </p:txBody>
      </p:sp>
      <p:sp>
        <p:nvSpPr>
          <p:cNvPr id="13" name="Content Placeholder 12"/>
          <p:cNvSpPr>
            <a:spLocks noGrp="1"/>
          </p:cNvSpPr>
          <p:nvPr>
            <p:ph idx="1"/>
          </p:nvPr>
        </p:nvSpPr>
        <p:spPr>
          <a:xfrm>
            <a:off x="279400" y="1403642"/>
            <a:ext cx="8316913" cy="491994"/>
          </a:xfrm>
        </p:spPr>
        <p:txBody>
          <a:bodyPr/>
          <a:lstStyle/>
          <a:p>
            <a:r>
              <a:rPr lang="en-US" dirty="0" smtClean="0">
                <a:solidFill>
                  <a:srgbClr val="000000"/>
                </a:solidFill>
              </a:rPr>
              <a:t>Define a </a:t>
            </a:r>
            <a:r>
              <a:rPr lang="en-US" dirty="0" err="1" smtClean="0">
                <a:solidFill>
                  <a:srgbClr val="000000"/>
                </a:solidFill>
              </a:rPr>
              <a:t>subinterface</a:t>
            </a:r>
            <a:r>
              <a:rPr lang="en-US" dirty="0" smtClean="0">
                <a:solidFill>
                  <a:srgbClr val="000000"/>
                </a:solidFill>
              </a:rPr>
              <a:t>.</a:t>
            </a:r>
            <a:endParaRPr lang="en-US" dirty="0">
              <a:solidFill>
                <a:srgbClr val="000000"/>
              </a:solidFill>
            </a:endParaRPr>
          </a:p>
        </p:txBody>
      </p:sp>
      <p:sp>
        <p:nvSpPr>
          <p:cNvPr id="14" name="Text Placeholder 13"/>
          <p:cNvSpPr>
            <a:spLocks noGrp="1"/>
          </p:cNvSpPr>
          <p:nvPr>
            <p:ph type="body" sz="quarter" idx="10"/>
          </p:nvPr>
        </p:nvSpPr>
        <p:spPr>
          <a:xfrm>
            <a:off x="613533" y="1919934"/>
            <a:ext cx="7745412" cy="377078"/>
          </a:xfrm>
        </p:spPr>
        <p:txBody>
          <a:bodyPr/>
          <a:lstStyle/>
          <a:p>
            <a:r>
              <a:rPr lang="en-US" smtClean="0"/>
              <a:t>Router(config)#</a:t>
            </a:r>
            <a:endParaRPr lang="en-US" dirty="0"/>
          </a:p>
        </p:txBody>
      </p:sp>
      <p:sp>
        <p:nvSpPr>
          <p:cNvPr id="15" name="Text Placeholder 14"/>
          <p:cNvSpPr>
            <a:spLocks noGrp="1"/>
          </p:cNvSpPr>
          <p:nvPr>
            <p:ph type="body" sz="quarter" idx="11"/>
          </p:nvPr>
        </p:nvSpPr>
        <p:spPr>
          <a:xfrm>
            <a:off x="615326" y="2313046"/>
            <a:ext cx="7745412" cy="661101"/>
          </a:xfrm>
        </p:spPr>
        <p:txBody>
          <a:bodyPr>
            <a:normAutofit fontScale="77500" lnSpcReduction="20000"/>
          </a:bodyPr>
          <a:lstStyle/>
          <a:p>
            <a:pPr lvl="0"/>
            <a:r>
              <a:rPr lang="en-US" dirty="0" smtClean="0">
                <a:solidFill>
                  <a:srgbClr val="000000"/>
                </a:solidFill>
              </a:rPr>
              <a:t>interface serial </a:t>
            </a:r>
            <a:r>
              <a:rPr lang="en-US" b="0" i="1" dirty="0" smtClean="0">
                <a:solidFill>
                  <a:srgbClr val="000000"/>
                </a:solidFill>
              </a:rPr>
              <a:t>number.subinterface-number</a:t>
            </a:r>
            <a:r>
              <a:rPr lang="en-US" dirty="0" smtClean="0">
                <a:solidFill>
                  <a:srgbClr val="000000"/>
                </a:solidFill>
              </a:rPr>
              <a:t> {multipoint</a:t>
            </a:r>
          </a:p>
          <a:p>
            <a:pPr lvl="0"/>
            <a:r>
              <a:rPr lang="en-US" dirty="0" smtClean="0">
                <a:solidFill>
                  <a:srgbClr val="000000"/>
                </a:solidFill>
              </a:rPr>
              <a:t>| point-to-point}</a:t>
            </a:r>
            <a:endParaRPr lang="en-US" dirty="0">
              <a:solidFill>
                <a:srgbClr val="000000"/>
              </a:solidFill>
            </a:endParaRPr>
          </a:p>
        </p:txBody>
      </p:sp>
      <p:graphicFrame>
        <p:nvGraphicFramePr>
          <p:cNvPr id="8" name="Content Placeholder 7"/>
          <p:cNvGraphicFramePr>
            <a:graphicFrameLocks noGrp="1"/>
          </p:cNvGraphicFramePr>
          <p:nvPr>
            <p:ph idx="12"/>
            <p:extLst>
              <p:ext uri="{D42A27DB-BD31-4B8C-83A1-F6EECF244321}">
                <p14:modId xmlns:p14="http://schemas.microsoft.com/office/powerpoint/2010/main" val="3903342184"/>
              </p:ext>
            </p:extLst>
          </p:nvPr>
        </p:nvGraphicFramePr>
        <p:xfrm>
          <a:off x="279399" y="3098395"/>
          <a:ext cx="8679763" cy="3633491"/>
        </p:xfrm>
        <a:graphic>
          <a:graphicData uri="http://schemas.openxmlformats.org/drawingml/2006/table">
            <a:tbl>
              <a:tblPr firstRow="1" bandRow="1">
                <a:tableStyleId>{5C22544A-7EE6-4342-B048-85BDC9FD1C3A}</a:tableStyleId>
              </a:tblPr>
              <a:tblGrid>
                <a:gridCol w="2968723"/>
                <a:gridCol w="5711040"/>
              </a:tblGrid>
              <a:tr h="625855">
                <a:tc>
                  <a:txBody>
                    <a:bodyPr/>
                    <a:lstStyle/>
                    <a:p>
                      <a:pPr marL="0" marR="0" algn="ctr">
                        <a:lnSpc>
                          <a:spcPct val="100000"/>
                        </a:lnSpc>
                        <a:spcBef>
                          <a:spcPts val="600"/>
                        </a:spcBef>
                        <a:spcAft>
                          <a:spcPts val="600"/>
                        </a:spcAft>
                      </a:pPr>
                      <a:r>
                        <a:rPr lang="en-US" sz="1600" b="1" dirty="0"/>
                        <a:t>Parameter</a:t>
                      </a:r>
                      <a:endParaRPr lang="en-US" sz="1600" b="1" dirty="0">
                        <a:solidFill>
                          <a:srgbClr val="000000"/>
                        </a:solidFill>
                        <a:latin typeface="Arial"/>
                        <a:ea typeface="SimSun"/>
                      </a:endParaRPr>
                    </a:p>
                  </a:txBody>
                  <a:tcPr marL="68580" marR="68580" marT="0" marB="0" anchor="ctr"/>
                </a:tc>
                <a:tc>
                  <a:txBody>
                    <a:bodyPr/>
                    <a:lstStyle/>
                    <a:p>
                      <a:pPr marL="0" marR="0">
                        <a:lnSpc>
                          <a:spcPct val="100000"/>
                        </a:lnSpc>
                        <a:spcBef>
                          <a:spcPts val="600"/>
                        </a:spcBef>
                        <a:spcAft>
                          <a:spcPts val="600"/>
                        </a:spcAft>
                      </a:pPr>
                      <a:r>
                        <a:rPr lang="en-US" sz="1600" b="1" dirty="0"/>
                        <a:t>Description</a:t>
                      </a:r>
                      <a:endParaRPr lang="en-US" sz="1600" b="1" dirty="0">
                        <a:solidFill>
                          <a:srgbClr val="000000"/>
                        </a:solidFill>
                        <a:latin typeface="Arial"/>
                        <a:ea typeface="SimSun"/>
                      </a:endParaRPr>
                    </a:p>
                  </a:txBody>
                  <a:tcPr marL="68580" marR="68580" marT="0" marB="0" anchor="ctr"/>
                </a:tc>
              </a:tr>
              <a:tr h="1455308">
                <a:tc>
                  <a:txBody>
                    <a:bodyPr/>
                    <a:lstStyle/>
                    <a:p>
                      <a:pPr marL="0" marR="0" algn="ctr">
                        <a:lnSpc>
                          <a:spcPct val="100000"/>
                        </a:lnSpc>
                        <a:spcBef>
                          <a:spcPts val="600"/>
                        </a:spcBef>
                        <a:spcAft>
                          <a:spcPts val="600"/>
                        </a:spcAft>
                      </a:pPr>
                      <a:r>
                        <a:rPr lang="en-US" sz="1600" b="0" i="1" dirty="0">
                          <a:latin typeface="Courier New" pitchFamily="49" charset="0"/>
                          <a:cs typeface="Courier New" pitchFamily="49" charset="0"/>
                        </a:rPr>
                        <a:t>number.subinterface-number</a:t>
                      </a:r>
                      <a:endParaRPr lang="en-US" sz="1600" b="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nSpc>
                          <a:spcPct val="100000"/>
                        </a:lnSpc>
                        <a:spcBef>
                          <a:spcPts val="600"/>
                        </a:spcBef>
                        <a:spcAft>
                          <a:spcPts val="600"/>
                        </a:spcAft>
                      </a:pPr>
                      <a:r>
                        <a:rPr lang="en-US" sz="1600" dirty="0"/>
                        <a:t>Specifies the interface number and subinterface number. The subinterface number is in the range of 1 to 4294967293.</a:t>
                      </a:r>
                    </a:p>
                    <a:p>
                      <a:pPr marL="0" marR="0">
                        <a:lnSpc>
                          <a:spcPct val="100000"/>
                        </a:lnSpc>
                        <a:spcBef>
                          <a:spcPts val="600"/>
                        </a:spcBef>
                        <a:spcAft>
                          <a:spcPts val="600"/>
                        </a:spcAft>
                      </a:pPr>
                      <a:r>
                        <a:rPr lang="en-US" sz="1600" dirty="0"/>
                        <a:t>The interface number that precedes the period (.) is the interface number to which this subinterface belongs.</a:t>
                      </a:r>
                      <a:endParaRPr lang="en-US" sz="1600" dirty="0">
                        <a:solidFill>
                          <a:srgbClr val="000000"/>
                        </a:solidFill>
                        <a:latin typeface="Times New Roman"/>
                        <a:ea typeface="SimSun"/>
                        <a:cs typeface="Arial"/>
                      </a:endParaRPr>
                    </a:p>
                  </a:txBody>
                  <a:tcPr marL="68580" marR="68580" marT="0" marB="0" anchor="ctr"/>
                </a:tc>
              </a:tr>
              <a:tr h="776164">
                <a:tc>
                  <a:txBody>
                    <a:bodyPr/>
                    <a:lstStyle/>
                    <a:p>
                      <a:pPr marL="0" marR="0" algn="ctr">
                        <a:lnSpc>
                          <a:spcPct val="100000"/>
                        </a:lnSpc>
                        <a:spcBef>
                          <a:spcPts val="600"/>
                        </a:spcBef>
                        <a:spcAft>
                          <a:spcPts val="600"/>
                        </a:spcAft>
                      </a:pPr>
                      <a:r>
                        <a:rPr lang="en-US" sz="1600" b="1" dirty="0">
                          <a:latin typeface="Courier New" pitchFamily="49" charset="0"/>
                          <a:cs typeface="Courier New" pitchFamily="49" charset="0"/>
                        </a:rPr>
                        <a:t>multipoint</a:t>
                      </a:r>
                      <a:endParaRPr lang="en-US" sz="1600" b="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nSpc>
                          <a:spcPct val="100000"/>
                        </a:lnSpc>
                        <a:spcBef>
                          <a:spcPts val="600"/>
                        </a:spcBef>
                        <a:spcAft>
                          <a:spcPts val="600"/>
                        </a:spcAft>
                      </a:pPr>
                      <a:r>
                        <a:rPr lang="en-US" sz="1600" dirty="0"/>
                        <a:t>Specifies that the subinterface is multipoint; on multipoint subinterfaces routing IP, all routers are in the same subnet.</a:t>
                      </a:r>
                      <a:endParaRPr lang="en-US" sz="1600" dirty="0">
                        <a:solidFill>
                          <a:srgbClr val="000000"/>
                        </a:solidFill>
                        <a:latin typeface="Times New Roman"/>
                        <a:ea typeface="SimSun"/>
                        <a:cs typeface="Arial"/>
                      </a:endParaRPr>
                    </a:p>
                  </a:txBody>
                  <a:tcPr marL="68580" marR="68580" marT="0" marB="0" anchor="ctr"/>
                </a:tc>
              </a:tr>
              <a:tr h="776164">
                <a:tc>
                  <a:txBody>
                    <a:bodyPr/>
                    <a:lstStyle/>
                    <a:p>
                      <a:pPr marL="0" marR="0" algn="ctr">
                        <a:lnSpc>
                          <a:spcPct val="100000"/>
                        </a:lnSpc>
                        <a:spcBef>
                          <a:spcPts val="600"/>
                        </a:spcBef>
                        <a:spcAft>
                          <a:spcPts val="600"/>
                        </a:spcAft>
                      </a:pPr>
                      <a:r>
                        <a:rPr lang="en-US" sz="1600" b="1" dirty="0">
                          <a:latin typeface="Courier New" pitchFamily="49" charset="0"/>
                          <a:cs typeface="Courier New" pitchFamily="49" charset="0"/>
                        </a:rPr>
                        <a:t>point-to-point</a:t>
                      </a:r>
                      <a:endParaRPr lang="en-US" sz="1600" b="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nSpc>
                          <a:spcPct val="100000"/>
                        </a:lnSpc>
                        <a:spcBef>
                          <a:spcPts val="600"/>
                        </a:spcBef>
                        <a:spcAft>
                          <a:spcPts val="600"/>
                        </a:spcAft>
                      </a:pPr>
                      <a:r>
                        <a:rPr lang="en-US" sz="1600" dirty="0"/>
                        <a:t>Specifies that the subinterface is point-to-point; on point-to-point subinterfaces routing IP, each pair of point-to-point routers is in its own subnet.</a:t>
                      </a:r>
                      <a:endParaRPr lang="en-US" sz="1600" dirty="0">
                        <a:solidFill>
                          <a:srgbClr val="000000"/>
                        </a:solidFill>
                        <a:latin typeface="Times New Roman"/>
                        <a:ea typeface="SimSun"/>
                        <a:cs typeface="Arial"/>
                      </a:endParaRPr>
                    </a:p>
                  </a:txBody>
                  <a:tcPr marL="68580" marR="68580" marT="0" marB="0" anchor="ctr"/>
                </a:tc>
              </a:tr>
            </a:tbl>
          </a:graphicData>
        </a:graphic>
      </p:graphicFrame>
    </p:spTree>
    <p:extLst>
      <p:ext uri="{BB962C8B-B14F-4D97-AF65-F5344CB8AC3E}">
        <p14:creationId xmlns:p14="http://schemas.microsoft.com/office/powerpoint/2010/main" val="75811924"/>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bwMode="auto">
          <a:xfrm>
            <a:off x="4661169" y="5001074"/>
            <a:ext cx="3059472" cy="15240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7" name="Rectangle 6"/>
          <p:cNvSpPr/>
          <p:nvPr/>
        </p:nvSpPr>
        <p:spPr bwMode="auto">
          <a:xfrm>
            <a:off x="4903883" y="5356673"/>
            <a:ext cx="3059472" cy="15240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8" name="Rectangle 7"/>
          <p:cNvSpPr/>
          <p:nvPr/>
        </p:nvSpPr>
        <p:spPr bwMode="auto">
          <a:xfrm>
            <a:off x="4965968" y="5915474"/>
            <a:ext cx="3166717" cy="39511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641583" y="71428"/>
            <a:ext cx="8502417" cy="1269839"/>
          </a:xfrm>
        </p:spPr>
        <p:txBody>
          <a:bodyPr>
            <a:normAutofit/>
          </a:bodyPr>
          <a:lstStyle/>
          <a:p>
            <a:r>
              <a:rPr lang="en-US" sz="3200" dirty="0" smtClean="0"/>
              <a:t>Using Point-to-point Subinterfaces</a:t>
            </a:r>
            <a:endParaRPr lang="en-US" sz="3200" dirty="0"/>
          </a:p>
        </p:txBody>
      </p:sp>
      <p:pic>
        <p:nvPicPr>
          <p:cNvPr id="350213" name="Picture 5"/>
          <p:cNvPicPr>
            <a:picLocks noGrp="1" noChangeAspect="1" noChangeArrowheads="1"/>
          </p:cNvPicPr>
          <p:nvPr>
            <p:ph sz="half" idx="10"/>
          </p:nvPr>
        </p:nvPicPr>
        <p:blipFill>
          <a:blip r:embed="rId3"/>
          <a:srcRect/>
          <a:stretch>
            <a:fillRect/>
          </a:stretch>
        </p:blipFill>
        <p:spPr bwMode="auto">
          <a:xfrm>
            <a:off x="377032" y="1767343"/>
            <a:ext cx="3250670" cy="3250670"/>
          </a:xfrm>
          <a:prstGeom prst="rect">
            <a:avLst/>
          </a:prstGeom>
          <a:noFill/>
          <a:ln w="9525">
            <a:noFill/>
            <a:miter lim="800000"/>
            <a:headEnd/>
            <a:tailEnd/>
          </a:ln>
        </p:spPr>
      </p:pic>
      <p:sp>
        <p:nvSpPr>
          <p:cNvPr id="104" name="Content Placeholder 103"/>
          <p:cNvSpPr>
            <a:spLocks noGrp="1"/>
          </p:cNvSpPr>
          <p:nvPr>
            <p:ph sz="half" idx="11"/>
          </p:nvPr>
        </p:nvSpPr>
        <p:spPr>
          <a:xfrm>
            <a:off x="4679277" y="1307255"/>
            <a:ext cx="4152751" cy="3957760"/>
          </a:xfrm>
        </p:spPr>
        <p:txBody>
          <a:bodyPr>
            <a:normAutofit/>
          </a:bodyPr>
          <a:lstStyle/>
          <a:p>
            <a:r>
              <a:rPr lang="en-US" sz="2000" dirty="0" smtClean="0">
                <a:solidFill>
                  <a:srgbClr val="000000"/>
                </a:solidFill>
              </a:rPr>
              <a:t>Characteristics: </a:t>
            </a:r>
          </a:p>
          <a:p>
            <a:pPr lvl="1"/>
            <a:r>
              <a:rPr lang="en-US" sz="1800" dirty="0" smtClean="0">
                <a:solidFill>
                  <a:srgbClr val="000000"/>
                </a:solidFill>
              </a:rPr>
              <a:t>Same properties as any physical point-to-point physical interface</a:t>
            </a:r>
          </a:p>
          <a:p>
            <a:pPr lvl="1"/>
            <a:r>
              <a:rPr lang="en-US" sz="1800" dirty="0" smtClean="0">
                <a:solidFill>
                  <a:srgbClr val="000000"/>
                </a:solidFill>
              </a:rPr>
              <a:t>DR and BDR not required.</a:t>
            </a:r>
          </a:p>
          <a:p>
            <a:pPr lvl="1"/>
            <a:r>
              <a:rPr lang="en-US" sz="1800" dirty="0" smtClean="0">
                <a:solidFill>
                  <a:srgbClr val="000000"/>
                </a:solidFill>
              </a:rPr>
              <a:t>One IP subnet per subinterface pair.</a:t>
            </a:r>
          </a:p>
          <a:p>
            <a:pPr lvl="1"/>
            <a:r>
              <a:rPr lang="en-US" sz="1800" dirty="0" smtClean="0">
                <a:solidFill>
                  <a:srgbClr val="000000"/>
                </a:solidFill>
              </a:rPr>
              <a:t>Used when only 2 routers need to form an adjacency on a pair of interfaces.</a:t>
            </a:r>
          </a:p>
        </p:txBody>
      </p:sp>
      <p:sp>
        <p:nvSpPr>
          <p:cNvPr id="47" name="Content Placeholder 46"/>
          <p:cNvSpPr>
            <a:spLocks noGrp="1"/>
          </p:cNvSpPr>
          <p:nvPr>
            <p:ph sz="half" idx="12"/>
          </p:nvPr>
        </p:nvSpPr>
        <p:spPr>
          <a:xfrm>
            <a:off x="3169324" y="4572097"/>
            <a:ext cx="4963361" cy="1849784"/>
          </a:xfrm>
        </p:spPr>
        <p:txBody>
          <a:bodyPr/>
          <a:lstStyle/>
          <a:p>
            <a:pPr marL="236538" indent="-236538">
              <a:defRPr/>
            </a:pPr>
            <a:r>
              <a:rPr lang="en-US" sz="1200" dirty="0" smtClean="0">
                <a:solidFill>
                  <a:srgbClr val="000000"/>
                </a:solidFill>
              </a:rPr>
              <a:t>R1(config)# </a:t>
            </a:r>
            <a:r>
              <a:rPr lang="en-US" sz="1200" b="1" dirty="0" smtClean="0">
                <a:solidFill>
                  <a:srgbClr val="000000"/>
                </a:solidFill>
              </a:rPr>
              <a:t>interface S0/0/0</a:t>
            </a:r>
          </a:p>
          <a:p>
            <a:pPr marL="236538" indent="-236538">
              <a:defRPr/>
            </a:pPr>
            <a:r>
              <a:rPr lang="en-US" sz="1200" dirty="0" smtClean="0">
                <a:solidFill>
                  <a:srgbClr val="000000"/>
                </a:solidFill>
              </a:rPr>
              <a:t>R1(config-if)# </a:t>
            </a:r>
            <a:r>
              <a:rPr lang="en-US" sz="1200" b="1" dirty="0" smtClean="0">
                <a:solidFill>
                  <a:srgbClr val="000000"/>
                </a:solidFill>
              </a:rPr>
              <a:t>encapsulation frame-relay</a:t>
            </a:r>
          </a:p>
          <a:p>
            <a:pPr marL="236538" indent="-236538">
              <a:defRPr/>
            </a:pPr>
            <a:r>
              <a:rPr lang="en-US" sz="1200" dirty="0" smtClean="0">
                <a:solidFill>
                  <a:srgbClr val="000000"/>
                </a:solidFill>
              </a:rPr>
              <a:t>R1(config-if)# </a:t>
            </a:r>
            <a:r>
              <a:rPr lang="en-US" sz="1200" b="1" dirty="0" smtClean="0">
                <a:solidFill>
                  <a:srgbClr val="000000"/>
                </a:solidFill>
              </a:rPr>
              <a:t>interface S0/0/0.1 point-to-point</a:t>
            </a:r>
          </a:p>
          <a:p>
            <a:pPr marL="236538" indent="-236538">
              <a:defRPr/>
            </a:pPr>
            <a:r>
              <a:rPr lang="en-US" sz="1200" dirty="0" smtClean="0">
                <a:solidFill>
                  <a:srgbClr val="000000"/>
                </a:solidFill>
              </a:rPr>
              <a:t>R1(config-subif)# </a:t>
            </a:r>
            <a:r>
              <a:rPr lang="en-US" sz="1200" b="1" dirty="0" smtClean="0">
                <a:solidFill>
                  <a:srgbClr val="000000"/>
                </a:solidFill>
              </a:rPr>
              <a:t>ip address 10.1.1.1 255.255.255.0</a:t>
            </a:r>
          </a:p>
          <a:p>
            <a:pPr marL="236538" indent="-236538">
              <a:defRPr/>
            </a:pPr>
            <a:r>
              <a:rPr lang="en-US" sz="1200" dirty="0" smtClean="0">
                <a:solidFill>
                  <a:srgbClr val="000000"/>
                </a:solidFill>
              </a:rPr>
              <a:t>R1(config-subif)# </a:t>
            </a:r>
            <a:r>
              <a:rPr lang="en-US" sz="1200" b="1" dirty="0" smtClean="0">
                <a:solidFill>
                  <a:srgbClr val="000000"/>
                </a:solidFill>
              </a:rPr>
              <a:t>interface S0/0/0.2 point-to-point</a:t>
            </a:r>
          </a:p>
          <a:p>
            <a:pPr marL="236538" indent="-236538">
              <a:defRPr/>
            </a:pPr>
            <a:r>
              <a:rPr lang="en-US" sz="1200" dirty="0" smtClean="0">
                <a:solidFill>
                  <a:srgbClr val="000000"/>
                </a:solidFill>
              </a:rPr>
              <a:t>R1(config-subif)# </a:t>
            </a:r>
            <a:r>
              <a:rPr lang="en-US" sz="1200" b="1" dirty="0" smtClean="0">
                <a:solidFill>
                  <a:srgbClr val="000000"/>
                </a:solidFill>
              </a:rPr>
              <a:t>ip address 10.2.2.1 255.255.255.0</a:t>
            </a:r>
          </a:p>
          <a:p>
            <a:pPr marL="236538" indent="-236538">
              <a:defRPr/>
            </a:pPr>
            <a:r>
              <a:rPr lang="en-US" sz="1200" dirty="0" smtClean="0">
                <a:solidFill>
                  <a:srgbClr val="000000"/>
                </a:solidFill>
              </a:rPr>
              <a:t>R1(config-subif)# </a:t>
            </a:r>
            <a:r>
              <a:rPr lang="en-US" sz="1200" b="1" dirty="0" smtClean="0">
                <a:solidFill>
                  <a:srgbClr val="000000"/>
                </a:solidFill>
              </a:rPr>
              <a:t>router ospf 1</a:t>
            </a:r>
          </a:p>
          <a:p>
            <a:pPr marL="236538" indent="-236538">
              <a:defRPr/>
            </a:pPr>
            <a:r>
              <a:rPr lang="en-US" sz="1200" dirty="0" smtClean="0">
                <a:solidFill>
                  <a:srgbClr val="000000"/>
                </a:solidFill>
              </a:rPr>
              <a:t>R1(config-router)# </a:t>
            </a:r>
            <a:r>
              <a:rPr lang="en-US" sz="1200" b="1" dirty="0" smtClean="0">
                <a:solidFill>
                  <a:srgbClr val="000000"/>
                </a:solidFill>
              </a:rPr>
              <a:t>network 10.1.1.0 0.0.0.255 area 0</a:t>
            </a:r>
          </a:p>
          <a:p>
            <a:pPr marL="236538" indent="-236538">
              <a:defRPr/>
            </a:pPr>
            <a:r>
              <a:rPr lang="en-US" sz="1200" dirty="0" smtClean="0">
                <a:solidFill>
                  <a:srgbClr val="000000"/>
                </a:solidFill>
              </a:rPr>
              <a:t>R1(config-router)# </a:t>
            </a:r>
            <a:r>
              <a:rPr lang="en-US" sz="1200" b="1" dirty="0" smtClean="0">
                <a:solidFill>
                  <a:srgbClr val="000000"/>
                </a:solidFill>
              </a:rPr>
              <a:t>network 10.2.2.0 0.0.0.255 area 0</a:t>
            </a:r>
          </a:p>
        </p:txBody>
      </p:sp>
    </p:spTree>
    <p:extLst>
      <p:ext uri="{BB962C8B-B14F-4D97-AF65-F5344CB8AC3E}">
        <p14:creationId xmlns:p14="http://schemas.microsoft.com/office/powerpoint/2010/main" val="254181984"/>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bwMode="auto">
          <a:xfrm>
            <a:off x="4467400" y="5043627"/>
            <a:ext cx="2709515" cy="16369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8" name="Rectangle 7"/>
          <p:cNvSpPr/>
          <p:nvPr/>
        </p:nvSpPr>
        <p:spPr bwMode="auto">
          <a:xfrm>
            <a:off x="4529487" y="5760472"/>
            <a:ext cx="2715162" cy="39511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2" name="Rectangle 41"/>
          <p:cNvSpPr/>
          <p:nvPr/>
        </p:nvSpPr>
        <p:spPr bwMode="auto">
          <a:xfrm>
            <a:off x="4224687" y="4688028"/>
            <a:ext cx="3059472" cy="15240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268941" y="558673"/>
            <a:ext cx="8532159" cy="740664"/>
          </a:xfrm>
        </p:spPr>
        <p:txBody>
          <a:bodyPr>
            <a:normAutofit/>
          </a:bodyPr>
          <a:lstStyle/>
          <a:p>
            <a:r>
              <a:rPr lang="en-US" sz="3600" dirty="0" smtClean="0"/>
              <a:t>Using Multipoint Subinterfaces</a:t>
            </a:r>
            <a:endParaRPr lang="en-US" sz="3600" dirty="0"/>
          </a:p>
        </p:txBody>
      </p:sp>
      <p:pic>
        <p:nvPicPr>
          <p:cNvPr id="12289" name="Picture 1"/>
          <p:cNvPicPr>
            <a:picLocks noGrp="1" noChangeAspect="1" noChangeArrowheads="1"/>
          </p:cNvPicPr>
          <p:nvPr>
            <p:ph sz="half" idx="10"/>
          </p:nvPr>
        </p:nvPicPr>
        <p:blipFill>
          <a:blip r:embed="rId3"/>
          <a:srcRect/>
          <a:stretch>
            <a:fillRect/>
          </a:stretch>
        </p:blipFill>
        <p:spPr bwMode="auto">
          <a:xfrm>
            <a:off x="151422" y="1428317"/>
            <a:ext cx="3243754" cy="3193850"/>
          </a:xfrm>
          <a:prstGeom prst="rect">
            <a:avLst/>
          </a:prstGeom>
          <a:noFill/>
          <a:ln w="9525">
            <a:noFill/>
            <a:miter lim="800000"/>
            <a:headEnd/>
            <a:tailEnd/>
          </a:ln>
        </p:spPr>
      </p:pic>
      <p:sp>
        <p:nvSpPr>
          <p:cNvPr id="104" name="Content Placeholder 103"/>
          <p:cNvSpPr>
            <a:spLocks noGrp="1"/>
          </p:cNvSpPr>
          <p:nvPr>
            <p:ph sz="half" idx="11"/>
          </p:nvPr>
        </p:nvSpPr>
        <p:spPr>
          <a:xfrm>
            <a:off x="3631800" y="1404127"/>
            <a:ext cx="5358394" cy="3957760"/>
          </a:xfrm>
        </p:spPr>
        <p:txBody>
          <a:bodyPr>
            <a:normAutofit/>
          </a:bodyPr>
          <a:lstStyle/>
          <a:p>
            <a:r>
              <a:rPr lang="en-US" sz="1800" dirty="0" smtClean="0">
                <a:solidFill>
                  <a:srgbClr val="000000"/>
                </a:solidFill>
              </a:rPr>
              <a:t>The example has one point-to-point subinterface and one multipoint subinterface. </a:t>
            </a:r>
          </a:p>
          <a:p>
            <a:pPr lvl="1"/>
            <a:r>
              <a:rPr lang="en-US" sz="1400" dirty="0" smtClean="0">
                <a:solidFill>
                  <a:srgbClr val="000000"/>
                </a:solidFill>
              </a:rPr>
              <a:t>The multipoint subinterface supports two other routers in a single </a:t>
            </a:r>
          </a:p>
          <a:p>
            <a:pPr marL="236538" lvl="1">
              <a:buFont typeface="Wingdings" pitchFamily="2" charset="2"/>
              <a:buChar char="§"/>
            </a:pPr>
            <a:r>
              <a:rPr lang="en-US" sz="1800" dirty="0" smtClean="0">
                <a:solidFill>
                  <a:srgbClr val="000000"/>
                </a:solidFill>
                <a:ea typeface="+mn-ea"/>
                <a:cs typeface="+mn-cs"/>
              </a:rPr>
              <a:t>Multipoint Frame Relay subinterfaces default to OSPF </a:t>
            </a:r>
            <a:r>
              <a:rPr lang="en-US" sz="1800" dirty="0" err="1" smtClean="0">
                <a:solidFill>
                  <a:srgbClr val="000000"/>
                </a:solidFill>
                <a:ea typeface="+mn-ea"/>
                <a:cs typeface="+mn-cs"/>
              </a:rPr>
              <a:t>nonbroadcast</a:t>
            </a:r>
            <a:r>
              <a:rPr lang="en-US" sz="1800" dirty="0" smtClean="0">
                <a:solidFill>
                  <a:srgbClr val="000000"/>
                </a:solidFill>
                <a:ea typeface="+mn-ea"/>
                <a:cs typeface="+mn-cs"/>
              </a:rPr>
              <a:t> mode, which requires neighbors to be statically configured and a DR and BDR election.</a:t>
            </a:r>
          </a:p>
        </p:txBody>
      </p:sp>
      <p:sp>
        <p:nvSpPr>
          <p:cNvPr id="47" name="Content Placeholder 46"/>
          <p:cNvSpPr>
            <a:spLocks noGrp="1"/>
          </p:cNvSpPr>
          <p:nvPr>
            <p:ph sz="half" idx="12"/>
          </p:nvPr>
        </p:nvSpPr>
        <p:spPr>
          <a:xfrm>
            <a:off x="2760137" y="4259050"/>
            <a:ext cx="5495758" cy="1964267"/>
          </a:xfrm>
        </p:spPr>
        <p:txBody>
          <a:bodyPr/>
          <a:lstStyle/>
          <a:p>
            <a:pPr marL="236538" indent="-236538">
              <a:defRPr/>
            </a:pPr>
            <a:r>
              <a:rPr lang="en-US" sz="1200" dirty="0" smtClean="0">
                <a:solidFill>
                  <a:srgbClr val="000000"/>
                </a:solidFill>
              </a:rPr>
              <a:t>R1(config)# </a:t>
            </a:r>
            <a:r>
              <a:rPr lang="en-US" sz="1200" b="1" dirty="0" smtClean="0">
                <a:solidFill>
                  <a:srgbClr val="000000"/>
                </a:solidFill>
              </a:rPr>
              <a:t>interface S0/0/0</a:t>
            </a:r>
          </a:p>
          <a:p>
            <a:pPr marL="236538" indent="-236538">
              <a:defRPr/>
            </a:pPr>
            <a:r>
              <a:rPr lang="en-US" sz="1200" dirty="0" smtClean="0">
                <a:solidFill>
                  <a:srgbClr val="000000"/>
                </a:solidFill>
              </a:rPr>
              <a:t>R1(config-if)# </a:t>
            </a:r>
            <a:r>
              <a:rPr lang="en-US" sz="1200" b="1" dirty="0" smtClean="0">
                <a:solidFill>
                  <a:srgbClr val="000000"/>
                </a:solidFill>
              </a:rPr>
              <a:t>encapsulation frame-relay</a:t>
            </a:r>
          </a:p>
          <a:p>
            <a:pPr marL="236538" indent="-236538">
              <a:defRPr/>
            </a:pPr>
            <a:r>
              <a:rPr lang="en-US" sz="1200" dirty="0" smtClean="0">
                <a:solidFill>
                  <a:srgbClr val="000000"/>
                </a:solidFill>
              </a:rPr>
              <a:t>R1(config-if)# </a:t>
            </a:r>
            <a:r>
              <a:rPr lang="en-US" sz="1200" b="1" dirty="0" smtClean="0">
                <a:solidFill>
                  <a:srgbClr val="000000"/>
                </a:solidFill>
              </a:rPr>
              <a:t>interface S0/0/0.1 point-to-point</a:t>
            </a:r>
          </a:p>
          <a:p>
            <a:pPr marL="236538" indent="-236538">
              <a:defRPr/>
            </a:pPr>
            <a:r>
              <a:rPr lang="en-US" sz="1200" dirty="0" smtClean="0">
                <a:solidFill>
                  <a:srgbClr val="000000"/>
                </a:solidFill>
              </a:rPr>
              <a:t>R1(config-subif)# </a:t>
            </a:r>
            <a:r>
              <a:rPr lang="en-US" sz="1200" b="1" dirty="0" smtClean="0">
                <a:solidFill>
                  <a:srgbClr val="000000"/>
                </a:solidFill>
              </a:rPr>
              <a:t>ip address 10.1.1.1 255.255.255.0</a:t>
            </a:r>
          </a:p>
          <a:p>
            <a:pPr marL="236538" indent="-236538">
              <a:defRPr/>
            </a:pPr>
            <a:r>
              <a:rPr lang="en-US" sz="1200" dirty="0" smtClean="0">
                <a:solidFill>
                  <a:srgbClr val="000000"/>
                </a:solidFill>
              </a:rPr>
              <a:t>R1(config-subif)# </a:t>
            </a:r>
            <a:r>
              <a:rPr lang="en-US" sz="1200" b="1" dirty="0" smtClean="0">
                <a:solidFill>
                  <a:srgbClr val="000000"/>
                </a:solidFill>
              </a:rPr>
              <a:t>interface S0/0/0.2 multipoint</a:t>
            </a:r>
          </a:p>
          <a:p>
            <a:pPr marL="236538" indent="-236538">
              <a:defRPr/>
            </a:pPr>
            <a:r>
              <a:rPr lang="en-US" sz="1200" dirty="0" smtClean="0">
                <a:solidFill>
                  <a:srgbClr val="000000"/>
                </a:solidFill>
              </a:rPr>
              <a:t>R1(config-subif)# </a:t>
            </a:r>
            <a:r>
              <a:rPr lang="en-US" sz="1200" b="1" dirty="0" smtClean="0">
                <a:solidFill>
                  <a:srgbClr val="000000"/>
                </a:solidFill>
              </a:rPr>
              <a:t>ip address 10.2.2.1 255.255.255.0</a:t>
            </a:r>
          </a:p>
          <a:p>
            <a:pPr marL="236538" indent="-236538">
              <a:defRPr/>
            </a:pPr>
            <a:r>
              <a:rPr lang="en-US" sz="1200" dirty="0" smtClean="0">
                <a:solidFill>
                  <a:srgbClr val="000000"/>
                </a:solidFill>
              </a:rPr>
              <a:t>R1(config-subif)# </a:t>
            </a:r>
            <a:r>
              <a:rPr lang="en-US" sz="1200" b="1" dirty="0" smtClean="0">
                <a:solidFill>
                  <a:srgbClr val="000000"/>
                </a:solidFill>
              </a:rPr>
              <a:t>router ospf 1</a:t>
            </a:r>
          </a:p>
          <a:p>
            <a:pPr marL="236538" indent="-236538">
              <a:defRPr/>
            </a:pPr>
            <a:r>
              <a:rPr lang="en-US" sz="1200" dirty="0" smtClean="0">
                <a:solidFill>
                  <a:srgbClr val="000000"/>
                </a:solidFill>
              </a:rPr>
              <a:t>R1(config-router)# </a:t>
            </a:r>
            <a:r>
              <a:rPr lang="en-US" sz="1200" b="1" dirty="0" smtClean="0">
                <a:solidFill>
                  <a:srgbClr val="000000"/>
                </a:solidFill>
              </a:rPr>
              <a:t>network 10.0.0.0 0.255.255.255 area 0</a:t>
            </a:r>
          </a:p>
          <a:p>
            <a:pPr marL="236538" indent="-236538">
              <a:defRPr/>
            </a:pPr>
            <a:r>
              <a:rPr lang="en-US" sz="1200" dirty="0" smtClean="0">
                <a:solidFill>
                  <a:srgbClr val="000000"/>
                </a:solidFill>
              </a:rPr>
              <a:t>R1(config-router)# </a:t>
            </a:r>
            <a:r>
              <a:rPr lang="en-US" sz="1200" b="1" dirty="0" smtClean="0">
                <a:solidFill>
                  <a:srgbClr val="000000"/>
                </a:solidFill>
              </a:rPr>
              <a:t>neighbor 10.2.2.3 priority 0</a:t>
            </a:r>
          </a:p>
          <a:p>
            <a:pPr marL="236538" indent="-236538">
              <a:defRPr/>
            </a:pPr>
            <a:r>
              <a:rPr lang="en-US" sz="1200" dirty="0" smtClean="0">
                <a:solidFill>
                  <a:srgbClr val="000000"/>
                </a:solidFill>
              </a:rPr>
              <a:t>R1(config-router)# </a:t>
            </a:r>
            <a:r>
              <a:rPr lang="en-US" sz="1200" b="1" dirty="0" smtClean="0">
                <a:solidFill>
                  <a:srgbClr val="000000"/>
                </a:solidFill>
              </a:rPr>
              <a:t>neighbor 10.2.2.4 priority 0</a:t>
            </a:r>
          </a:p>
          <a:p>
            <a:pPr marL="236538" indent="-236538">
              <a:defRPr/>
            </a:pPr>
            <a:endParaRPr lang="en-US" sz="1200" b="1" dirty="0" smtClean="0">
              <a:solidFill>
                <a:srgbClr val="000000"/>
              </a:solidFill>
            </a:endParaRPr>
          </a:p>
        </p:txBody>
      </p:sp>
    </p:spTree>
    <p:extLst>
      <p:ext uri="{BB962C8B-B14F-4D97-AF65-F5344CB8AC3E}">
        <p14:creationId xmlns:p14="http://schemas.microsoft.com/office/powerpoint/2010/main" val="910612437"/>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OSPF over NBMA Topology Summary</a:t>
            </a:r>
            <a:endParaRPr lang="en-US" sz="3200" dirty="0"/>
          </a:p>
        </p:txBody>
      </p:sp>
      <p:graphicFrame>
        <p:nvGraphicFramePr>
          <p:cNvPr id="6" name="Table Placeholder 5"/>
          <p:cNvGraphicFramePr>
            <a:graphicFrameLocks noGrp="1"/>
          </p:cNvGraphicFramePr>
          <p:nvPr>
            <p:ph type="tbl" idx="1"/>
          </p:nvPr>
        </p:nvGraphicFramePr>
        <p:xfrm>
          <a:off x="279400" y="1204913"/>
          <a:ext cx="8447740" cy="5408715"/>
        </p:xfrm>
        <a:graphic>
          <a:graphicData uri="http://schemas.openxmlformats.org/drawingml/2006/table">
            <a:tbl>
              <a:tblPr firstRow="1" bandRow="1">
                <a:tableStyleId>{5C22544A-7EE6-4342-B048-85BDC9FD1C3A}</a:tableStyleId>
              </a:tblPr>
              <a:tblGrid>
                <a:gridCol w="1206820"/>
                <a:gridCol w="1206820"/>
                <a:gridCol w="1206820"/>
                <a:gridCol w="1021764"/>
                <a:gridCol w="1391876"/>
                <a:gridCol w="840335"/>
                <a:gridCol w="1573305"/>
              </a:tblGrid>
              <a:tr h="637334">
                <a:tc>
                  <a:txBody>
                    <a:bodyPr/>
                    <a:lstStyle/>
                    <a:p>
                      <a:pPr marL="0" marR="0" algn="ctr">
                        <a:lnSpc>
                          <a:spcPts val="1100"/>
                        </a:lnSpc>
                        <a:spcBef>
                          <a:spcPts val="0"/>
                        </a:spcBef>
                        <a:spcAft>
                          <a:spcPts val="0"/>
                        </a:spcAft>
                      </a:pPr>
                      <a:r>
                        <a:rPr lang="en-US" sz="1200" b="1" dirty="0"/>
                        <a:t>OSPF Mode</a:t>
                      </a:r>
                      <a:endParaRPr lang="en-US" sz="1200" b="1" dirty="0">
                        <a:solidFill>
                          <a:srgbClr val="000000"/>
                        </a:solidFill>
                        <a:latin typeface="Arial"/>
                        <a:ea typeface="SimSun"/>
                      </a:endParaRPr>
                    </a:p>
                  </a:txBody>
                  <a:tcPr marL="64736" marR="64736" marT="0" marB="0" anchor="ctr"/>
                </a:tc>
                <a:tc>
                  <a:txBody>
                    <a:bodyPr/>
                    <a:lstStyle/>
                    <a:p>
                      <a:pPr marL="0" marR="0" algn="ctr">
                        <a:lnSpc>
                          <a:spcPts val="1100"/>
                        </a:lnSpc>
                        <a:spcBef>
                          <a:spcPts val="0"/>
                        </a:spcBef>
                        <a:spcAft>
                          <a:spcPts val="0"/>
                        </a:spcAft>
                      </a:pPr>
                      <a:r>
                        <a:rPr lang="en-US" sz="1200" b="1" dirty="0"/>
                        <a:t>NBMA Preferred Topology</a:t>
                      </a:r>
                      <a:endParaRPr lang="en-US" sz="1200" b="1" dirty="0">
                        <a:solidFill>
                          <a:srgbClr val="000000"/>
                        </a:solidFill>
                        <a:latin typeface="Arial"/>
                        <a:ea typeface="SimSun"/>
                      </a:endParaRPr>
                    </a:p>
                  </a:txBody>
                  <a:tcPr marL="64736" marR="64736" marT="0" marB="0" anchor="ctr"/>
                </a:tc>
                <a:tc>
                  <a:txBody>
                    <a:bodyPr/>
                    <a:lstStyle/>
                    <a:p>
                      <a:pPr marL="0" marR="0" algn="ctr">
                        <a:lnSpc>
                          <a:spcPts val="1100"/>
                        </a:lnSpc>
                        <a:spcBef>
                          <a:spcPts val="0"/>
                        </a:spcBef>
                        <a:spcAft>
                          <a:spcPts val="0"/>
                        </a:spcAft>
                      </a:pPr>
                      <a:r>
                        <a:rPr lang="en-US" sz="1200" b="1" dirty="0"/>
                        <a:t>Subnet Address</a:t>
                      </a:r>
                      <a:endParaRPr lang="en-US" sz="1200" b="1" dirty="0">
                        <a:solidFill>
                          <a:srgbClr val="000000"/>
                        </a:solidFill>
                        <a:latin typeface="Arial"/>
                        <a:ea typeface="SimSun"/>
                      </a:endParaRPr>
                    </a:p>
                  </a:txBody>
                  <a:tcPr marL="64736" marR="64736" marT="0" marB="0" anchor="ctr"/>
                </a:tc>
                <a:tc>
                  <a:txBody>
                    <a:bodyPr/>
                    <a:lstStyle/>
                    <a:p>
                      <a:pPr marL="0" marR="0" algn="ctr">
                        <a:lnSpc>
                          <a:spcPts val="1100"/>
                        </a:lnSpc>
                        <a:spcBef>
                          <a:spcPts val="0"/>
                        </a:spcBef>
                        <a:spcAft>
                          <a:spcPts val="0"/>
                        </a:spcAft>
                      </a:pPr>
                      <a:r>
                        <a:rPr lang="en-US" sz="1200" b="1" dirty="0"/>
                        <a:t>Hello Timer</a:t>
                      </a:r>
                      <a:endParaRPr lang="en-US" sz="1200" b="1" dirty="0">
                        <a:solidFill>
                          <a:srgbClr val="000000"/>
                        </a:solidFill>
                        <a:latin typeface="Arial"/>
                        <a:ea typeface="SimSun"/>
                      </a:endParaRPr>
                    </a:p>
                  </a:txBody>
                  <a:tcPr marL="64736" marR="64736" marT="0" marB="0" anchor="ctr"/>
                </a:tc>
                <a:tc>
                  <a:txBody>
                    <a:bodyPr/>
                    <a:lstStyle/>
                    <a:p>
                      <a:pPr marL="0" marR="0" algn="ctr">
                        <a:lnSpc>
                          <a:spcPts val="1100"/>
                        </a:lnSpc>
                        <a:spcBef>
                          <a:spcPts val="0"/>
                        </a:spcBef>
                        <a:spcAft>
                          <a:spcPts val="0"/>
                        </a:spcAft>
                      </a:pPr>
                      <a:r>
                        <a:rPr lang="en-US" sz="1200" b="1" dirty="0"/>
                        <a:t>Adjacency</a:t>
                      </a:r>
                      <a:endParaRPr lang="en-US" sz="1200" b="1" dirty="0">
                        <a:solidFill>
                          <a:srgbClr val="000000"/>
                        </a:solidFill>
                        <a:latin typeface="Arial"/>
                        <a:ea typeface="SimSun"/>
                      </a:endParaRPr>
                    </a:p>
                  </a:txBody>
                  <a:tcPr marL="64736" marR="64736" marT="0" marB="0" anchor="ctr"/>
                </a:tc>
                <a:tc>
                  <a:txBody>
                    <a:bodyPr/>
                    <a:lstStyle/>
                    <a:p>
                      <a:pPr marL="0" marR="0" algn="ctr">
                        <a:lnSpc>
                          <a:spcPts val="1100"/>
                        </a:lnSpc>
                        <a:spcBef>
                          <a:spcPts val="0"/>
                        </a:spcBef>
                        <a:spcAft>
                          <a:spcPts val="0"/>
                        </a:spcAft>
                      </a:pPr>
                      <a:r>
                        <a:rPr lang="en-US" sz="1200" b="1" dirty="0"/>
                        <a:t>RFC or Cisco</a:t>
                      </a:r>
                      <a:endParaRPr lang="en-US" sz="1200" b="1" dirty="0">
                        <a:solidFill>
                          <a:srgbClr val="000000"/>
                        </a:solidFill>
                        <a:latin typeface="Arial"/>
                        <a:ea typeface="SimSun"/>
                      </a:endParaRPr>
                    </a:p>
                  </a:txBody>
                  <a:tcPr marL="64736" marR="64736" marT="0" marB="0" anchor="ctr"/>
                </a:tc>
                <a:tc>
                  <a:txBody>
                    <a:bodyPr/>
                    <a:lstStyle/>
                    <a:p>
                      <a:pPr marL="0" marR="0" algn="l">
                        <a:lnSpc>
                          <a:spcPts val="1100"/>
                        </a:lnSpc>
                        <a:spcBef>
                          <a:spcPts val="0"/>
                        </a:spcBef>
                        <a:spcAft>
                          <a:spcPts val="0"/>
                        </a:spcAft>
                      </a:pPr>
                      <a:r>
                        <a:rPr lang="en-US" sz="1200" b="1" dirty="0"/>
                        <a:t>Example</a:t>
                      </a:r>
                      <a:endParaRPr lang="en-US" sz="1200" b="1" dirty="0">
                        <a:solidFill>
                          <a:srgbClr val="000000"/>
                        </a:solidFill>
                        <a:latin typeface="Arial"/>
                        <a:ea typeface="SimSun"/>
                      </a:endParaRPr>
                    </a:p>
                  </a:txBody>
                  <a:tcPr marL="64736" marR="64736" marT="0" marB="0" anchor="ctr"/>
                </a:tc>
              </a:tr>
              <a:tr h="581149">
                <a:tc>
                  <a:txBody>
                    <a:bodyPr/>
                    <a:lstStyle/>
                    <a:p>
                      <a:pPr marL="0" marR="0" algn="ctr">
                        <a:lnSpc>
                          <a:spcPts val="1200"/>
                        </a:lnSpc>
                        <a:spcBef>
                          <a:spcPts val="0"/>
                        </a:spcBef>
                        <a:spcAft>
                          <a:spcPts val="0"/>
                        </a:spcAft>
                      </a:pPr>
                      <a:r>
                        <a:rPr lang="en-US" sz="1200" b="1" dirty="0" smtClean="0"/>
                        <a:t>Non-broadcast</a:t>
                      </a:r>
                      <a:endParaRPr lang="en-US" sz="1200" b="1"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Full or partial mesh</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Same</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30 sec</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300"/>
                        </a:spcAft>
                      </a:pPr>
                      <a:r>
                        <a:rPr lang="en-US" sz="1200"/>
                        <a:t>Manual configuration</a:t>
                      </a:r>
                    </a:p>
                    <a:p>
                      <a:pPr marL="0" marR="0" algn="ctr">
                        <a:lnSpc>
                          <a:spcPts val="1200"/>
                        </a:lnSpc>
                        <a:spcBef>
                          <a:spcPts val="0"/>
                        </a:spcBef>
                        <a:spcAft>
                          <a:spcPts val="0"/>
                        </a:spcAft>
                      </a:pPr>
                      <a:r>
                        <a:rPr lang="en-US" sz="1200"/>
                        <a:t>DR/BDR elected</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dirty="0"/>
                        <a:t>RFC</a:t>
                      </a:r>
                      <a:endParaRPr lang="en-US" sz="1200" dirty="0">
                        <a:solidFill>
                          <a:srgbClr val="000000"/>
                        </a:solidFill>
                        <a:latin typeface="Arial"/>
                        <a:ea typeface="SimSun"/>
                      </a:endParaRPr>
                    </a:p>
                  </a:txBody>
                  <a:tcPr marL="64736" marR="64736" marT="0" marB="0" anchor="ctr"/>
                </a:tc>
                <a:tc>
                  <a:txBody>
                    <a:bodyPr/>
                    <a:lstStyle/>
                    <a:p>
                      <a:pPr marL="0" marR="0">
                        <a:lnSpc>
                          <a:spcPts val="1200"/>
                        </a:lnSpc>
                        <a:spcBef>
                          <a:spcPts val="0"/>
                        </a:spcBef>
                        <a:spcAft>
                          <a:spcPts val="0"/>
                        </a:spcAft>
                      </a:pPr>
                      <a:r>
                        <a:rPr lang="en-US" sz="1200" dirty="0"/>
                        <a:t>Frame Relay configured on a serial interface</a:t>
                      </a:r>
                      <a:endParaRPr lang="en-US" sz="1200" dirty="0">
                        <a:solidFill>
                          <a:srgbClr val="000000"/>
                        </a:solidFill>
                        <a:latin typeface="Arial"/>
                        <a:ea typeface="SimSun"/>
                      </a:endParaRPr>
                    </a:p>
                  </a:txBody>
                  <a:tcPr marL="64736" marR="64736" marT="0" marB="0" anchor="ctr"/>
                </a:tc>
              </a:tr>
              <a:tr h="1430520">
                <a:tc>
                  <a:txBody>
                    <a:bodyPr/>
                    <a:lstStyle/>
                    <a:p>
                      <a:pPr marL="0" marR="0" algn="ctr">
                        <a:lnSpc>
                          <a:spcPts val="1200"/>
                        </a:lnSpc>
                        <a:spcBef>
                          <a:spcPts val="0"/>
                        </a:spcBef>
                        <a:spcAft>
                          <a:spcPts val="0"/>
                        </a:spcAft>
                      </a:pPr>
                      <a:r>
                        <a:rPr lang="en-US" sz="1200" b="1" dirty="0"/>
                        <a:t>Point-to- multipoint</a:t>
                      </a:r>
                      <a:endParaRPr lang="en-US" sz="1200" b="1"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dirty="0"/>
                        <a:t>Partial mesh or star</a:t>
                      </a:r>
                      <a:endParaRPr lang="en-US" sz="1200"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Same</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30 sec</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300"/>
                        </a:spcAft>
                      </a:pPr>
                      <a:r>
                        <a:rPr lang="en-US" sz="1200"/>
                        <a:t>Automatic</a:t>
                      </a:r>
                    </a:p>
                    <a:p>
                      <a:pPr marL="0" marR="0" algn="ctr">
                        <a:lnSpc>
                          <a:spcPts val="1200"/>
                        </a:lnSpc>
                        <a:spcBef>
                          <a:spcPts val="0"/>
                        </a:spcBef>
                        <a:spcAft>
                          <a:spcPts val="0"/>
                        </a:spcAft>
                      </a:pPr>
                      <a:r>
                        <a:rPr lang="en-US" sz="1200"/>
                        <a:t>No DR/BDR</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RFC</a:t>
                      </a:r>
                      <a:endParaRPr lang="en-US" sz="1200">
                        <a:solidFill>
                          <a:srgbClr val="000000"/>
                        </a:solidFill>
                        <a:latin typeface="Arial"/>
                        <a:ea typeface="SimSun"/>
                      </a:endParaRPr>
                    </a:p>
                  </a:txBody>
                  <a:tcPr marL="64736" marR="64736" marT="0" marB="0" anchor="ctr"/>
                </a:tc>
                <a:tc>
                  <a:txBody>
                    <a:bodyPr/>
                    <a:lstStyle/>
                    <a:p>
                      <a:pPr marL="0" marR="0">
                        <a:lnSpc>
                          <a:spcPts val="1200"/>
                        </a:lnSpc>
                        <a:spcBef>
                          <a:spcPts val="0"/>
                        </a:spcBef>
                        <a:spcAft>
                          <a:spcPts val="0"/>
                        </a:spcAft>
                      </a:pPr>
                      <a:r>
                        <a:rPr lang="en-US" sz="1200" dirty="0"/>
                        <a:t>OSPF over Frame Relay mode that eliminates the need for a DR; used when VCs support multicast and broadcast</a:t>
                      </a:r>
                      <a:endParaRPr lang="en-US" sz="1200" dirty="0">
                        <a:solidFill>
                          <a:srgbClr val="000000"/>
                        </a:solidFill>
                        <a:latin typeface="Arial"/>
                        <a:ea typeface="SimSun"/>
                      </a:endParaRPr>
                    </a:p>
                  </a:txBody>
                  <a:tcPr marL="64736" marR="64736" marT="0" marB="0" anchor="ctr"/>
                </a:tc>
              </a:tr>
              <a:tr h="1609335">
                <a:tc>
                  <a:txBody>
                    <a:bodyPr/>
                    <a:lstStyle/>
                    <a:p>
                      <a:pPr marL="0" marR="0" algn="ctr">
                        <a:lnSpc>
                          <a:spcPts val="1200"/>
                        </a:lnSpc>
                        <a:spcBef>
                          <a:spcPts val="0"/>
                        </a:spcBef>
                        <a:spcAft>
                          <a:spcPts val="0"/>
                        </a:spcAft>
                      </a:pPr>
                      <a:r>
                        <a:rPr lang="en-US" sz="1200" b="1" dirty="0"/>
                        <a:t>Point-to-multipoint </a:t>
                      </a:r>
                      <a:r>
                        <a:rPr lang="en-US" sz="1200" b="1" dirty="0" err="1"/>
                        <a:t>nonbroadcast</a:t>
                      </a:r>
                      <a:endParaRPr lang="en-US" sz="1200" b="1"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Partial mesh or star</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Same</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30 sec</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300"/>
                        </a:spcAft>
                      </a:pPr>
                      <a:r>
                        <a:rPr lang="en-US" sz="1200"/>
                        <a:t>Manual configuration </a:t>
                      </a:r>
                    </a:p>
                    <a:p>
                      <a:pPr marL="0" marR="0" algn="ctr">
                        <a:lnSpc>
                          <a:spcPts val="1200"/>
                        </a:lnSpc>
                        <a:spcBef>
                          <a:spcPts val="0"/>
                        </a:spcBef>
                        <a:spcAft>
                          <a:spcPts val="0"/>
                        </a:spcAft>
                      </a:pPr>
                      <a:r>
                        <a:rPr lang="en-US" sz="1200"/>
                        <a:t>No DR/BDR</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Cisco</a:t>
                      </a:r>
                      <a:endParaRPr lang="en-US" sz="1200">
                        <a:solidFill>
                          <a:srgbClr val="000000"/>
                        </a:solidFill>
                        <a:latin typeface="Arial"/>
                        <a:ea typeface="SimSun"/>
                      </a:endParaRPr>
                    </a:p>
                  </a:txBody>
                  <a:tcPr marL="64736" marR="64736" marT="0" marB="0" anchor="ctr"/>
                </a:tc>
                <a:tc>
                  <a:txBody>
                    <a:bodyPr/>
                    <a:lstStyle/>
                    <a:p>
                      <a:pPr marL="0" marR="0">
                        <a:lnSpc>
                          <a:spcPts val="1200"/>
                        </a:lnSpc>
                        <a:spcBef>
                          <a:spcPts val="0"/>
                        </a:spcBef>
                        <a:spcAft>
                          <a:spcPts val="0"/>
                        </a:spcAft>
                      </a:pPr>
                      <a:r>
                        <a:rPr lang="en-US" sz="1200" dirty="0"/>
                        <a:t>OSPF over Frame Relay mode that eliminates the need for a DR; used when VCs do not support multicast and broadcast</a:t>
                      </a:r>
                      <a:endParaRPr lang="en-US" sz="1200" dirty="0">
                        <a:solidFill>
                          <a:srgbClr val="000000"/>
                        </a:solidFill>
                        <a:latin typeface="Arial"/>
                        <a:ea typeface="SimSun"/>
                      </a:endParaRPr>
                    </a:p>
                  </a:txBody>
                  <a:tcPr marL="64736" marR="64736" marT="0" marB="0" anchor="ctr"/>
                </a:tc>
              </a:tr>
              <a:tr h="435117">
                <a:tc>
                  <a:txBody>
                    <a:bodyPr/>
                    <a:lstStyle/>
                    <a:p>
                      <a:pPr marL="0" marR="0" algn="ctr">
                        <a:lnSpc>
                          <a:spcPts val="1200"/>
                        </a:lnSpc>
                        <a:spcBef>
                          <a:spcPts val="0"/>
                        </a:spcBef>
                        <a:spcAft>
                          <a:spcPts val="0"/>
                        </a:spcAft>
                      </a:pPr>
                      <a:r>
                        <a:rPr lang="en-US" sz="1200" b="1" dirty="0"/>
                        <a:t>Broadcast</a:t>
                      </a:r>
                      <a:endParaRPr lang="en-US" sz="1200" b="1"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dirty="0"/>
                        <a:t>Full or partial mesh</a:t>
                      </a:r>
                      <a:endParaRPr lang="en-US" sz="1200"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dirty="0"/>
                        <a:t>Same</a:t>
                      </a:r>
                      <a:endParaRPr lang="en-US" sz="1200"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dirty="0"/>
                        <a:t>10 sec</a:t>
                      </a:r>
                      <a:endParaRPr lang="en-US" sz="1200"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300"/>
                        </a:spcAft>
                      </a:pPr>
                      <a:r>
                        <a:rPr lang="en-US" sz="1200" dirty="0"/>
                        <a:t>Automatic</a:t>
                      </a:r>
                    </a:p>
                    <a:p>
                      <a:pPr marL="0" marR="0" algn="ctr">
                        <a:lnSpc>
                          <a:spcPts val="1200"/>
                        </a:lnSpc>
                        <a:spcBef>
                          <a:spcPts val="0"/>
                        </a:spcBef>
                        <a:spcAft>
                          <a:spcPts val="0"/>
                        </a:spcAft>
                      </a:pPr>
                      <a:r>
                        <a:rPr lang="en-US" sz="1200" dirty="0"/>
                        <a:t>DR/BDR elected</a:t>
                      </a:r>
                      <a:endParaRPr lang="en-US" sz="1200"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dirty="0"/>
                        <a:t>Cisco</a:t>
                      </a:r>
                      <a:endParaRPr lang="en-US" sz="1200" dirty="0">
                        <a:solidFill>
                          <a:srgbClr val="000000"/>
                        </a:solidFill>
                        <a:latin typeface="Arial"/>
                        <a:ea typeface="SimSun"/>
                      </a:endParaRPr>
                    </a:p>
                  </a:txBody>
                  <a:tcPr marL="64736" marR="64736" marT="0" marB="0" anchor="ctr"/>
                </a:tc>
                <a:tc>
                  <a:txBody>
                    <a:bodyPr/>
                    <a:lstStyle/>
                    <a:p>
                      <a:pPr marL="0" marR="0">
                        <a:lnSpc>
                          <a:spcPts val="1200"/>
                        </a:lnSpc>
                        <a:spcBef>
                          <a:spcPts val="0"/>
                        </a:spcBef>
                        <a:spcAft>
                          <a:spcPts val="0"/>
                        </a:spcAft>
                      </a:pPr>
                      <a:r>
                        <a:rPr lang="en-US" sz="1200" dirty="0"/>
                        <a:t>LAN interface such as Ethernet</a:t>
                      </a:r>
                      <a:endParaRPr lang="en-US" sz="1200" dirty="0">
                        <a:solidFill>
                          <a:srgbClr val="000000"/>
                        </a:solidFill>
                        <a:latin typeface="Arial"/>
                        <a:ea typeface="SimSun"/>
                      </a:endParaRPr>
                    </a:p>
                  </a:txBody>
                  <a:tcPr marL="64736" marR="64736" marT="0" marB="0" anchor="ctr"/>
                </a:tc>
              </a:tr>
              <a:tr h="715260">
                <a:tc>
                  <a:txBody>
                    <a:bodyPr/>
                    <a:lstStyle/>
                    <a:p>
                      <a:pPr marL="0" marR="0" algn="ctr">
                        <a:lnSpc>
                          <a:spcPts val="1200"/>
                        </a:lnSpc>
                        <a:spcBef>
                          <a:spcPts val="0"/>
                        </a:spcBef>
                        <a:spcAft>
                          <a:spcPts val="0"/>
                        </a:spcAft>
                      </a:pPr>
                      <a:r>
                        <a:rPr lang="en-US" sz="1200" b="1" dirty="0"/>
                        <a:t>Point-to-point</a:t>
                      </a:r>
                      <a:endParaRPr lang="en-US" sz="1200" b="1" dirty="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Partial mesh or star, using subinterfaces</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spc="-15"/>
                        <a:t>Different for each subinterface</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a:t>10 sec</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300"/>
                        </a:spcAft>
                      </a:pPr>
                      <a:r>
                        <a:rPr lang="en-US" sz="1200"/>
                        <a:t>Automatic</a:t>
                      </a:r>
                    </a:p>
                    <a:p>
                      <a:pPr marL="0" marR="0" algn="ctr">
                        <a:lnSpc>
                          <a:spcPts val="1200"/>
                        </a:lnSpc>
                        <a:spcBef>
                          <a:spcPts val="0"/>
                        </a:spcBef>
                        <a:spcAft>
                          <a:spcPts val="0"/>
                        </a:spcAft>
                      </a:pPr>
                      <a:r>
                        <a:rPr lang="en-US" sz="1200"/>
                        <a:t>No DR/BDR</a:t>
                      </a:r>
                      <a:endParaRPr lang="en-US" sz="1200">
                        <a:solidFill>
                          <a:srgbClr val="000000"/>
                        </a:solidFill>
                        <a:latin typeface="Arial"/>
                        <a:ea typeface="SimSun"/>
                      </a:endParaRPr>
                    </a:p>
                  </a:txBody>
                  <a:tcPr marL="64736" marR="64736" marT="0" marB="0" anchor="ctr"/>
                </a:tc>
                <a:tc>
                  <a:txBody>
                    <a:bodyPr/>
                    <a:lstStyle/>
                    <a:p>
                      <a:pPr marL="0" marR="0" algn="ctr">
                        <a:lnSpc>
                          <a:spcPts val="1200"/>
                        </a:lnSpc>
                        <a:spcBef>
                          <a:spcPts val="0"/>
                        </a:spcBef>
                        <a:spcAft>
                          <a:spcPts val="0"/>
                        </a:spcAft>
                      </a:pPr>
                      <a:r>
                        <a:rPr lang="en-US" sz="1200" dirty="0"/>
                        <a:t>Cisco</a:t>
                      </a:r>
                      <a:endParaRPr lang="en-US" sz="1200" dirty="0">
                        <a:solidFill>
                          <a:srgbClr val="000000"/>
                        </a:solidFill>
                        <a:latin typeface="Arial"/>
                        <a:ea typeface="SimSun"/>
                      </a:endParaRPr>
                    </a:p>
                  </a:txBody>
                  <a:tcPr marL="64736" marR="64736" marT="0" marB="0" anchor="ctr"/>
                </a:tc>
                <a:tc>
                  <a:txBody>
                    <a:bodyPr/>
                    <a:lstStyle/>
                    <a:p>
                      <a:pPr marL="0" marR="0">
                        <a:lnSpc>
                          <a:spcPts val="1200"/>
                        </a:lnSpc>
                        <a:spcBef>
                          <a:spcPts val="0"/>
                        </a:spcBef>
                        <a:spcAft>
                          <a:spcPts val="0"/>
                        </a:spcAft>
                      </a:pPr>
                      <a:r>
                        <a:rPr lang="en-US" sz="1200" dirty="0"/>
                        <a:t>Serial interface with point-to-point subinterfaces</a:t>
                      </a:r>
                      <a:endParaRPr lang="en-US" sz="1200" dirty="0">
                        <a:solidFill>
                          <a:srgbClr val="000000"/>
                        </a:solidFill>
                        <a:latin typeface="Arial"/>
                        <a:ea typeface="SimSun"/>
                      </a:endParaRPr>
                    </a:p>
                  </a:txBody>
                  <a:tcPr marL="64736" marR="64736" marT="0" marB="0" anchor="ctr"/>
                </a:tc>
              </a:tr>
            </a:tbl>
          </a:graphicData>
        </a:graphic>
      </p:graphicFrame>
    </p:spTree>
    <p:extLst>
      <p:ext uri="{BB962C8B-B14F-4D97-AF65-F5344CB8AC3E}">
        <p14:creationId xmlns:p14="http://schemas.microsoft.com/office/powerpoint/2010/main" val="851158980"/>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6" descr="ss3"/>
          <p:cNvPicPr>
            <a:picLocks noChangeAspect="1" noChangeArrowheads="1"/>
          </p:cNvPicPr>
          <p:nvPr/>
        </p:nvPicPr>
        <p:blipFill>
          <a:blip r:embed="rId2" cstate="print"/>
          <a:srcRect/>
          <a:stretch>
            <a:fillRect/>
          </a:stretch>
        </p:blipFill>
        <p:spPr bwMode="auto">
          <a:xfrm>
            <a:off x="0" y="1600200"/>
            <a:ext cx="9144000" cy="3170238"/>
          </a:xfrm>
          <a:prstGeom prst="rect">
            <a:avLst/>
          </a:prstGeom>
          <a:noFill/>
          <a:ln w="9525">
            <a:noFill/>
            <a:miter lim="800000"/>
            <a:headEnd/>
            <a:tailEnd/>
          </a:ln>
        </p:spPr>
      </p:pic>
      <p:sp>
        <p:nvSpPr>
          <p:cNvPr id="11267" name="Rectangle 12"/>
          <p:cNvSpPr>
            <a:spLocks noChangeArrowheads="1"/>
          </p:cNvSpPr>
          <p:nvPr/>
        </p:nvSpPr>
        <p:spPr bwMode="auto">
          <a:xfrm>
            <a:off x="0" y="0"/>
            <a:ext cx="9144000" cy="1600200"/>
          </a:xfrm>
          <a:prstGeom prst="rect">
            <a:avLst/>
          </a:prstGeom>
          <a:solidFill>
            <a:schemeClr val="bg1"/>
          </a:solidFill>
          <a:ln w="9525" algn="ctr">
            <a:noFill/>
            <a:miter lim="800000"/>
            <a:headEnd/>
            <a:tailEnd/>
          </a:ln>
        </p:spPr>
        <p:txBody>
          <a:bodyPr wrap="none" lIns="82124" tIns="41061" rIns="82124" bIns="41061" anchor="ctr">
            <a:spAutoFit/>
          </a:bodyPr>
          <a:lstStyle/>
          <a:p>
            <a:endParaRPr lang="en-US"/>
          </a:p>
        </p:txBody>
      </p:sp>
      <p:sp>
        <p:nvSpPr>
          <p:cNvPr id="6" name="Rectangle 32"/>
          <p:cNvSpPr txBox="1">
            <a:spLocks noChangeArrowheads="1"/>
          </p:cNvSpPr>
          <p:nvPr/>
        </p:nvSpPr>
        <p:spPr>
          <a:xfrm>
            <a:off x="293688" y="1841863"/>
            <a:ext cx="3233284" cy="2743200"/>
          </a:xfrm>
          <a:prstGeom prst="rect">
            <a:avLst/>
          </a:prstGeom>
          <a:noFill/>
        </p:spPr>
        <p:txBody>
          <a:bodyPr anchor="ctr"/>
          <a:lstStyle/>
          <a:p>
            <a:pPr marL="0" marR="0" lvl="0" indent="0" algn="l" defTabSz="814388" rtl="0" eaLnBrk="1" fontAlgn="base" latinLnBrk="0" hangingPunct="1">
              <a:lnSpc>
                <a:spcPct val="90000"/>
              </a:lnSpc>
              <a:spcBef>
                <a:spcPct val="0"/>
              </a:spcBef>
              <a:spcAft>
                <a:spcPct val="0"/>
              </a:spcAft>
              <a:buClrTx/>
              <a:buSzTx/>
              <a:buFontTx/>
              <a:buNone/>
              <a:tabLst/>
              <a:defRPr/>
            </a:pPr>
            <a:r>
              <a:rPr kumimoji="0" lang="en-US" sz="2800" b="1" i="0" u="none" strike="noStrike" kern="0" cap="none" spc="0" normalizeH="0" baseline="0" noProof="0" dirty="0" smtClean="0">
                <a:ln>
                  <a:noFill/>
                </a:ln>
                <a:solidFill>
                  <a:schemeClr val="bg1"/>
                </a:solidFill>
                <a:effectLst/>
                <a:uLnTx/>
                <a:uFillTx/>
                <a:latin typeface="+mj-lt"/>
                <a:ea typeface="+mj-ea"/>
                <a:cs typeface="+mj-cs"/>
              </a:rPr>
              <a:t>Configuring and Verifying Advanced OSPF Features</a:t>
            </a:r>
            <a:endParaRPr kumimoji="0" lang="en-US" sz="3000" b="0" i="0" u="none" strike="noStrike" kern="0" cap="none" spc="0" normalizeH="0" baseline="0" noProof="0" dirty="0" smtClean="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272791269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21548" y="727920"/>
            <a:ext cx="8532159" cy="620712"/>
          </a:xfrm>
        </p:spPr>
        <p:txBody>
          <a:bodyPr/>
          <a:lstStyle/>
          <a:p>
            <a:r>
              <a:rPr lang="en-US" sz="4000" dirty="0" smtClean="0"/>
              <a:t>OSPF Passive-Interface</a:t>
            </a:r>
            <a:endParaRPr lang="en-US" sz="4000" dirty="0"/>
          </a:p>
        </p:txBody>
      </p:sp>
      <p:sp>
        <p:nvSpPr>
          <p:cNvPr id="13" name="Content Placeholder 12"/>
          <p:cNvSpPr>
            <a:spLocks noGrp="1"/>
          </p:cNvSpPr>
          <p:nvPr>
            <p:ph idx="1"/>
          </p:nvPr>
        </p:nvSpPr>
        <p:spPr>
          <a:xfrm>
            <a:off x="279400" y="1385563"/>
            <a:ext cx="8316913" cy="491994"/>
          </a:xfrm>
        </p:spPr>
        <p:txBody>
          <a:bodyPr>
            <a:normAutofit fontScale="92500"/>
          </a:bodyPr>
          <a:lstStyle/>
          <a:p>
            <a:r>
              <a:rPr lang="en-US" dirty="0" smtClean="0">
                <a:solidFill>
                  <a:srgbClr val="000000"/>
                </a:solidFill>
              </a:rPr>
              <a:t>Prevent OSPF updates out a specified router interface.</a:t>
            </a:r>
            <a:endParaRPr lang="en-US" dirty="0">
              <a:solidFill>
                <a:srgbClr val="000000"/>
              </a:solidFill>
            </a:endParaRPr>
          </a:p>
        </p:txBody>
      </p:sp>
      <p:sp>
        <p:nvSpPr>
          <p:cNvPr id="14" name="Text Placeholder 13"/>
          <p:cNvSpPr>
            <a:spLocks noGrp="1"/>
          </p:cNvSpPr>
          <p:nvPr>
            <p:ph type="body" sz="quarter" idx="10"/>
          </p:nvPr>
        </p:nvSpPr>
        <p:spPr>
          <a:xfrm>
            <a:off x="613533" y="1866144"/>
            <a:ext cx="7745412" cy="377078"/>
          </a:xfrm>
        </p:spPr>
        <p:txBody>
          <a:bodyPr/>
          <a:lstStyle/>
          <a:p>
            <a:r>
              <a:rPr lang="en-US" dirty="0" smtClean="0"/>
              <a:t>Router(config-router)#</a:t>
            </a:r>
            <a:endParaRPr lang="en-US" dirty="0"/>
          </a:p>
        </p:txBody>
      </p:sp>
      <p:sp>
        <p:nvSpPr>
          <p:cNvPr id="15" name="Text Placeholder 14"/>
          <p:cNvSpPr>
            <a:spLocks noGrp="1"/>
          </p:cNvSpPr>
          <p:nvPr>
            <p:ph type="body" sz="quarter" idx="11"/>
          </p:nvPr>
        </p:nvSpPr>
        <p:spPr>
          <a:xfrm>
            <a:off x="613533" y="2389331"/>
            <a:ext cx="7745412" cy="377078"/>
          </a:xfrm>
        </p:spPr>
        <p:txBody>
          <a:bodyPr/>
          <a:lstStyle/>
          <a:p>
            <a:r>
              <a:rPr lang="en-US" dirty="0" smtClean="0">
                <a:solidFill>
                  <a:srgbClr val="000000"/>
                </a:solidFill>
              </a:rPr>
              <a:t>passive-interface </a:t>
            </a:r>
            <a:r>
              <a:rPr lang="en-US" b="0" i="1" dirty="0" smtClean="0">
                <a:solidFill>
                  <a:srgbClr val="000000"/>
                </a:solidFill>
              </a:rPr>
              <a:t>type number</a:t>
            </a:r>
            <a:r>
              <a:rPr lang="en-US" dirty="0" smtClean="0">
                <a:solidFill>
                  <a:srgbClr val="000000"/>
                </a:solidFill>
              </a:rPr>
              <a:t> [default]</a:t>
            </a:r>
            <a:endParaRPr lang="en-US" dirty="0">
              <a:solidFill>
                <a:srgbClr val="000000"/>
              </a:solidFill>
            </a:endParaRPr>
          </a:p>
        </p:txBody>
      </p:sp>
      <p:sp>
        <p:nvSpPr>
          <p:cNvPr id="16" name="Rectangle 15"/>
          <p:cNvSpPr/>
          <p:nvPr/>
        </p:nvSpPr>
        <p:spPr>
          <a:xfrm>
            <a:off x="266699" y="2868712"/>
            <a:ext cx="8487008" cy="3486339"/>
          </a:xfrm>
          <a:prstGeom prst="rect">
            <a:avLst/>
          </a:prstGeom>
        </p:spPr>
        <p:txBody>
          <a:bodyPr wrap="square">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dirty="0" smtClean="0">
                <a:solidFill>
                  <a:srgbClr val="000000"/>
                </a:solidFill>
                <a:latin typeface="+mn-lt"/>
              </a:rPr>
              <a:t>Set a particular interface or all router interfaces to passive.</a:t>
            </a:r>
          </a:p>
          <a:p>
            <a:pPr marL="236538" indent="-236538" algn="l" defTabSz="814388" eaLnBrk="1" hangingPunct="1">
              <a:lnSpc>
                <a:spcPct val="95000"/>
              </a:lnSpc>
              <a:spcBef>
                <a:spcPct val="50000"/>
              </a:spcBef>
              <a:buClr>
                <a:srgbClr val="708CA1"/>
              </a:buClr>
              <a:buFont typeface="Wingdings" pitchFamily="2" charset="2"/>
              <a:buChar char="§"/>
            </a:pPr>
            <a:r>
              <a:rPr lang="en-US" dirty="0" smtClean="0">
                <a:solidFill>
                  <a:srgbClr val="000000"/>
                </a:solidFill>
                <a:latin typeface="+mn-lt"/>
              </a:rPr>
              <a:t>The</a:t>
            </a:r>
            <a:r>
              <a:rPr lang="en-US" b="1" dirty="0" smtClean="0">
                <a:solidFill>
                  <a:srgbClr val="000000"/>
                </a:solidFill>
                <a:latin typeface="Courier New" pitchFamily="49" charset="0"/>
                <a:cs typeface="Courier New" pitchFamily="49" charset="0"/>
              </a:rPr>
              <a:t> default </a:t>
            </a:r>
            <a:r>
              <a:rPr lang="en-US" dirty="0" smtClean="0">
                <a:solidFill>
                  <a:srgbClr val="000000"/>
                </a:solidFill>
                <a:latin typeface="+mn-lt"/>
              </a:rPr>
              <a:t>option sets all router interfaces to passive.</a:t>
            </a:r>
          </a:p>
          <a:p>
            <a:pPr marL="236538" indent="-236538" algn="l" defTabSz="814388" eaLnBrk="1" hangingPunct="1">
              <a:lnSpc>
                <a:spcPct val="95000"/>
              </a:lnSpc>
              <a:spcBef>
                <a:spcPct val="50000"/>
              </a:spcBef>
              <a:buClr>
                <a:srgbClr val="708CA1"/>
              </a:buClr>
              <a:buFont typeface="Wingdings" pitchFamily="2" charset="2"/>
              <a:buChar char="§"/>
            </a:pPr>
            <a:r>
              <a:rPr lang="en-US" dirty="0" smtClean="0">
                <a:solidFill>
                  <a:srgbClr val="000000"/>
                </a:solidFill>
                <a:latin typeface="+mn-lt"/>
              </a:rPr>
              <a:t>For OSPF, the command:</a:t>
            </a:r>
          </a:p>
          <a:p>
            <a:pPr marL="693738" lvl="1" indent="-236538" algn="l" defTabSz="814388" eaLnBrk="1" hangingPunct="1">
              <a:lnSpc>
                <a:spcPct val="95000"/>
              </a:lnSpc>
              <a:spcBef>
                <a:spcPct val="50000"/>
              </a:spcBef>
              <a:buClr>
                <a:srgbClr val="708CA1"/>
              </a:buClr>
              <a:buFont typeface="Wingdings" pitchFamily="2" charset="2"/>
              <a:buChar char="§"/>
            </a:pPr>
            <a:r>
              <a:rPr lang="en-US" sz="2000" dirty="0" smtClean="0">
                <a:solidFill>
                  <a:srgbClr val="000000"/>
                </a:solidFill>
              </a:rPr>
              <a:t>The specified interface appears as a stub network in the OSPF domain</a:t>
            </a:r>
          </a:p>
          <a:p>
            <a:pPr marL="693738" lvl="1" indent="-236538" algn="l" defTabSz="814388" eaLnBrk="1" hangingPunct="1">
              <a:lnSpc>
                <a:spcPct val="95000"/>
              </a:lnSpc>
              <a:spcBef>
                <a:spcPct val="50000"/>
              </a:spcBef>
              <a:buClr>
                <a:srgbClr val="708CA1"/>
              </a:buClr>
              <a:buFont typeface="Wingdings" pitchFamily="2" charset="2"/>
              <a:buChar char="§"/>
            </a:pPr>
            <a:r>
              <a:rPr lang="en-US" sz="2000" dirty="0" smtClean="0">
                <a:solidFill>
                  <a:srgbClr val="000000"/>
                </a:solidFill>
              </a:rPr>
              <a:t>The OSPF routing information is neither sent nor received through the specified router interface.</a:t>
            </a:r>
          </a:p>
          <a:p>
            <a:pPr marL="693738" lvl="1" indent="-236538" algn="l" defTabSz="814388" eaLnBrk="1" hangingPunct="1">
              <a:lnSpc>
                <a:spcPct val="95000"/>
              </a:lnSpc>
              <a:spcBef>
                <a:spcPct val="50000"/>
              </a:spcBef>
              <a:buClr>
                <a:srgbClr val="708CA1"/>
              </a:buClr>
              <a:buFont typeface="Wingdings" pitchFamily="2" charset="2"/>
              <a:buChar char="§"/>
            </a:pPr>
            <a:r>
              <a:rPr lang="en-US" sz="2000" dirty="0" smtClean="0">
                <a:solidFill>
                  <a:srgbClr val="000000"/>
                </a:solidFill>
                <a:latin typeface="+mn-lt"/>
              </a:rPr>
              <a:t>Prevents neighbor relationships from being established.</a:t>
            </a:r>
          </a:p>
          <a:p>
            <a:pPr marL="236538" indent="-236538" algn="l" defTabSz="814388" eaLnBrk="1" hangingPunct="1">
              <a:lnSpc>
                <a:spcPct val="95000"/>
              </a:lnSpc>
              <a:spcBef>
                <a:spcPct val="50000"/>
              </a:spcBef>
              <a:buClr>
                <a:srgbClr val="708CA1"/>
              </a:buClr>
              <a:buFont typeface="Wingdings" pitchFamily="2" charset="2"/>
              <a:buChar char="§"/>
            </a:pPr>
            <a:endParaRPr lang="en-US" sz="1800" dirty="0" smtClean="0">
              <a:solidFill>
                <a:srgbClr val="000000"/>
              </a:solidFill>
              <a:latin typeface="+mn-lt"/>
            </a:endParaRPr>
          </a:p>
        </p:txBody>
      </p:sp>
    </p:spTree>
    <p:extLst>
      <p:ext uri="{BB962C8B-B14F-4D97-AF65-F5344CB8AC3E}">
        <p14:creationId xmlns:p14="http://schemas.microsoft.com/office/powerpoint/2010/main" val="649113401"/>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59"/>
          <p:cNvSpPr/>
          <p:nvPr/>
        </p:nvSpPr>
        <p:spPr bwMode="auto">
          <a:xfrm>
            <a:off x="6441620" y="3994428"/>
            <a:ext cx="2494157" cy="401443"/>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59" name="Rectangle 58"/>
          <p:cNvSpPr/>
          <p:nvPr/>
        </p:nvSpPr>
        <p:spPr bwMode="auto">
          <a:xfrm>
            <a:off x="6437988" y="4796640"/>
            <a:ext cx="2494157" cy="539272"/>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58" name="Rectangle 57"/>
          <p:cNvSpPr/>
          <p:nvPr/>
        </p:nvSpPr>
        <p:spPr bwMode="auto">
          <a:xfrm>
            <a:off x="1789448" y="4937680"/>
            <a:ext cx="2285997" cy="17842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57" name="Rectangle 56"/>
          <p:cNvSpPr/>
          <p:nvPr/>
        </p:nvSpPr>
        <p:spPr bwMode="auto">
          <a:xfrm>
            <a:off x="1792266" y="4160961"/>
            <a:ext cx="2285997" cy="17842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549275" y="143109"/>
            <a:ext cx="8042276" cy="1336956"/>
          </a:xfrm>
        </p:spPr>
        <p:txBody>
          <a:bodyPr/>
          <a:lstStyle/>
          <a:p>
            <a:r>
              <a:rPr lang="en-US" dirty="0" smtClean="0"/>
              <a:t>Passive-Interface Example</a:t>
            </a:r>
            <a:endParaRPr lang="en-US" dirty="0"/>
          </a:p>
        </p:txBody>
      </p:sp>
      <p:sp>
        <p:nvSpPr>
          <p:cNvPr id="33" name="Text Placeholder 5"/>
          <p:cNvSpPr>
            <a:spLocks/>
          </p:cNvSpPr>
          <p:nvPr/>
        </p:nvSpPr>
        <p:spPr bwMode="auto">
          <a:xfrm>
            <a:off x="23393" y="3966346"/>
            <a:ext cx="4422129" cy="618352"/>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R1(config)# </a:t>
            </a:r>
            <a:r>
              <a:rPr lang="en-US" sz="1200" b="1" kern="0" dirty="0" smtClean="0">
                <a:solidFill>
                  <a:srgbClr val="000000"/>
                </a:solidFill>
                <a:latin typeface="Courier New" pitchFamily="49" charset="0"/>
              </a:rPr>
              <a:t>router ospf 1</a:t>
            </a:r>
          </a:p>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R1(config-router)# </a:t>
            </a:r>
            <a:r>
              <a:rPr lang="en-US" sz="1200" b="1" kern="0" dirty="0" smtClean="0">
                <a:solidFill>
                  <a:srgbClr val="000000"/>
                </a:solidFill>
                <a:latin typeface="Courier New" pitchFamily="49" charset="0"/>
              </a:rPr>
              <a:t>passive-interface fa0/0</a:t>
            </a:r>
          </a:p>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R1(config-router)#</a:t>
            </a:r>
            <a:endParaRPr lang="en-US" sz="1200" kern="0" dirty="0">
              <a:solidFill>
                <a:srgbClr val="000000"/>
              </a:solidFill>
              <a:latin typeface="Courier New" pitchFamily="49" charset="0"/>
            </a:endParaRPr>
          </a:p>
        </p:txBody>
      </p:sp>
      <p:sp>
        <p:nvSpPr>
          <p:cNvPr id="44" name="Text Placeholder 5"/>
          <p:cNvSpPr>
            <a:spLocks/>
          </p:cNvSpPr>
          <p:nvPr/>
        </p:nvSpPr>
        <p:spPr bwMode="auto">
          <a:xfrm>
            <a:off x="20119" y="4720736"/>
            <a:ext cx="4425404" cy="610944"/>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R2(config)# </a:t>
            </a:r>
            <a:r>
              <a:rPr lang="en-US" sz="1200" b="1" kern="0" dirty="0" smtClean="0">
                <a:solidFill>
                  <a:srgbClr val="000000"/>
                </a:solidFill>
                <a:latin typeface="Courier New" pitchFamily="49" charset="0"/>
              </a:rPr>
              <a:t>router ospf 10</a:t>
            </a:r>
          </a:p>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R2(config-router)# </a:t>
            </a:r>
            <a:r>
              <a:rPr lang="en-US" sz="1200" b="1" kern="0" dirty="0" smtClean="0">
                <a:solidFill>
                  <a:srgbClr val="000000"/>
                </a:solidFill>
                <a:latin typeface="Courier New" pitchFamily="49" charset="0"/>
              </a:rPr>
              <a:t>passive-interface fa0/0</a:t>
            </a:r>
          </a:p>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R2(config-router)#</a:t>
            </a:r>
            <a:endParaRPr lang="en-US" sz="1200" b="1" kern="0" dirty="0">
              <a:solidFill>
                <a:srgbClr val="000000"/>
              </a:solidFill>
              <a:latin typeface="Courier New" pitchFamily="49" charset="0"/>
            </a:endParaRPr>
          </a:p>
        </p:txBody>
      </p:sp>
      <p:sp>
        <p:nvSpPr>
          <p:cNvPr id="31" name="TextBox 30"/>
          <p:cNvSpPr txBox="1"/>
          <p:nvPr/>
        </p:nvSpPr>
        <p:spPr>
          <a:xfrm>
            <a:off x="4646734" y="3355608"/>
            <a:ext cx="2820003" cy="369332"/>
          </a:xfrm>
          <a:prstGeom prst="rect">
            <a:avLst/>
          </a:prstGeom>
          <a:noFill/>
        </p:spPr>
        <p:txBody>
          <a:bodyPr wrap="none" rtlCol="0">
            <a:spAutoFit/>
          </a:bodyPr>
          <a:lstStyle/>
          <a:p>
            <a:r>
              <a:rPr lang="en-US" sz="2000" smtClean="0"/>
              <a:t>Alternate </a:t>
            </a:r>
            <a:r>
              <a:rPr lang="en-US" sz="2000" dirty="0" smtClean="0"/>
              <a:t>configuration:</a:t>
            </a:r>
            <a:endParaRPr lang="en-US" sz="2000" dirty="0"/>
          </a:p>
        </p:txBody>
      </p:sp>
      <p:sp>
        <p:nvSpPr>
          <p:cNvPr id="32" name="Text Placeholder 5"/>
          <p:cNvSpPr>
            <a:spLocks/>
          </p:cNvSpPr>
          <p:nvPr/>
        </p:nvSpPr>
        <p:spPr bwMode="auto">
          <a:xfrm>
            <a:off x="4646273" y="3788602"/>
            <a:ext cx="4497727" cy="689026"/>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ospf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passive-interface default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no passive-interface S0/0/0</a:t>
            </a:r>
            <a:endParaRPr lang="en-US" sz="1200" kern="0" dirty="0">
              <a:latin typeface="Courier New" pitchFamily="49" charset="0"/>
            </a:endParaRPr>
          </a:p>
        </p:txBody>
      </p:sp>
      <p:sp>
        <p:nvSpPr>
          <p:cNvPr id="35" name="Text Placeholder 5"/>
          <p:cNvSpPr>
            <a:spLocks/>
          </p:cNvSpPr>
          <p:nvPr/>
        </p:nvSpPr>
        <p:spPr bwMode="auto">
          <a:xfrm>
            <a:off x="4646733" y="4594534"/>
            <a:ext cx="4497267" cy="801339"/>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router ospf 10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passive-interface default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no </a:t>
            </a:r>
            <a:r>
              <a:rPr lang="en-US" sz="1200" b="1" kern="0" smtClean="0">
                <a:latin typeface="Courier New" pitchFamily="49" charset="0"/>
              </a:rPr>
              <a:t>passive-interface S0/0/0</a:t>
            </a:r>
          </a:p>
          <a:p>
            <a:pPr marL="236538" indent="-236538" algn="l" defTabSz="814388" eaLnBrk="1" hangingPunct="1">
              <a:lnSpc>
                <a:spcPct val="100000"/>
              </a:lnSpc>
              <a:spcBef>
                <a:spcPts val="0"/>
              </a:spcBef>
              <a:buClr>
                <a:srgbClr val="708CA1"/>
              </a:buClr>
              <a:defRPr/>
            </a:pPr>
            <a:r>
              <a:rPr lang="en-US" sz="1200" kern="0" smtClean="0">
                <a:latin typeface="Courier New" pitchFamily="49" charset="0"/>
              </a:rPr>
              <a:t>R2(config-router)# </a:t>
            </a:r>
            <a:r>
              <a:rPr lang="en-US" sz="1200" b="1" kern="0" smtClean="0">
                <a:latin typeface="Courier New" pitchFamily="49" charset="0"/>
              </a:rPr>
              <a:t>no passive-interface S0/0/1</a:t>
            </a:r>
          </a:p>
        </p:txBody>
      </p:sp>
      <p:grpSp>
        <p:nvGrpSpPr>
          <p:cNvPr id="3" name="Group 44"/>
          <p:cNvGrpSpPr/>
          <p:nvPr/>
        </p:nvGrpSpPr>
        <p:grpSpPr>
          <a:xfrm>
            <a:off x="1425694" y="1974887"/>
            <a:ext cx="6543424" cy="1345478"/>
            <a:chOff x="1902217" y="1380960"/>
            <a:chExt cx="6543424" cy="1345478"/>
          </a:xfrm>
        </p:grpSpPr>
        <p:sp>
          <p:nvSpPr>
            <p:cNvPr id="50" name="Freeform 9"/>
            <p:cNvSpPr>
              <a:spLocks/>
            </p:cNvSpPr>
            <p:nvPr/>
          </p:nvSpPr>
          <p:spPr bwMode="auto">
            <a:xfrm>
              <a:off x="2809952" y="194419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38" name="Freeform 9"/>
            <p:cNvSpPr>
              <a:spLocks/>
            </p:cNvSpPr>
            <p:nvPr/>
          </p:nvSpPr>
          <p:spPr bwMode="auto">
            <a:xfrm>
              <a:off x="5018757" y="1941972"/>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pic>
          <p:nvPicPr>
            <p:cNvPr id="7" name="Picture 37"/>
            <p:cNvPicPr>
              <a:picLocks noChangeArrowheads="1"/>
            </p:cNvPicPr>
            <p:nvPr/>
          </p:nvPicPr>
          <p:blipFill>
            <a:blip r:embed="rId3"/>
            <a:srcRect/>
            <a:stretch>
              <a:fillRect/>
            </a:stretch>
          </p:blipFill>
          <p:spPr bwMode="auto">
            <a:xfrm>
              <a:off x="1971990" y="1723858"/>
              <a:ext cx="870351" cy="451691"/>
            </a:xfrm>
            <a:prstGeom prst="rect">
              <a:avLst/>
            </a:prstGeom>
            <a:noFill/>
            <a:ln w="9525">
              <a:noFill/>
              <a:miter lim="800000"/>
              <a:headEnd/>
              <a:tailEnd/>
            </a:ln>
          </p:spPr>
        </p:pic>
        <p:pic>
          <p:nvPicPr>
            <p:cNvPr id="8" name="Picture 37"/>
            <p:cNvPicPr>
              <a:picLocks noChangeArrowheads="1"/>
            </p:cNvPicPr>
            <p:nvPr/>
          </p:nvPicPr>
          <p:blipFill>
            <a:blip r:embed="rId3"/>
            <a:srcRect/>
            <a:stretch>
              <a:fillRect/>
            </a:stretch>
          </p:blipFill>
          <p:spPr bwMode="auto">
            <a:xfrm>
              <a:off x="4505874" y="1734875"/>
              <a:ext cx="870351" cy="451691"/>
            </a:xfrm>
            <a:prstGeom prst="rect">
              <a:avLst/>
            </a:prstGeom>
            <a:noFill/>
            <a:ln w="9525">
              <a:noFill/>
              <a:miter lim="800000"/>
              <a:headEnd/>
              <a:tailEnd/>
            </a:ln>
          </p:spPr>
        </p:pic>
        <p:sp>
          <p:nvSpPr>
            <p:cNvPr id="13" name="TextBox 12"/>
            <p:cNvSpPr txBox="1"/>
            <p:nvPr/>
          </p:nvSpPr>
          <p:spPr>
            <a:xfrm>
              <a:off x="5031048" y="2226957"/>
              <a:ext cx="455336" cy="157915"/>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sp>
          <p:nvSpPr>
            <p:cNvPr id="14" name="TextBox 13"/>
            <p:cNvSpPr txBox="1"/>
            <p:nvPr/>
          </p:nvSpPr>
          <p:spPr>
            <a:xfrm>
              <a:off x="2453108" y="2204922"/>
              <a:ext cx="1013551" cy="165253"/>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cxnSp>
          <p:nvCxnSpPr>
            <p:cNvPr id="20" name="Straight Connector 19"/>
            <p:cNvCxnSpPr/>
            <p:nvPr/>
          </p:nvCxnSpPr>
          <p:spPr bwMode="auto">
            <a:xfrm rot="5400000">
              <a:off x="2233651" y="2321524"/>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1" name="Straight Connector 20"/>
            <p:cNvCxnSpPr/>
            <p:nvPr/>
          </p:nvCxnSpPr>
          <p:spPr bwMode="auto">
            <a:xfrm rot="10800000">
              <a:off x="2157449" y="2493201"/>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2" name="Straight Connector 21"/>
            <p:cNvCxnSpPr/>
            <p:nvPr/>
          </p:nvCxnSpPr>
          <p:spPr bwMode="auto">
            <a:xfrm rot="5400000">
              <a:off x="4809762" y="2330705"/>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3" name="Straight Connector 22"/>
            <p:cNvCxnSpPr/>
            <p:nvPr/>
          </p:nvCxnSpPr>
          <p:spPr bwMode="auto">
            <a:xfrm rot="10800000">
              <a:off x="4733560" y="2502382"/>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24" name="TextBox 23"/>
            <p:cNvSpPr txBox="1"/>
            <p:nvPr/>
          </p:nvSpPr>
          <p:spPr>
            <a:xfrm>
              <a:off x="2247423" y="1944195"/>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5" name="TextBox 24"/>
            <p:cNvSpPr txBox="1"/>
            <p:nvPr/>
          </p:nvSpPr>
          <p:spPr>
            <a:xfrm>
              <a:off x="4801529" y="1953374"/>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26" name="TextBox 25"/>
            <p:cNvSpPr txBox="1"/>
            <p:nvPr/>
          </p:nvSpPr>
          <p:spPr>
            <a:xfrm>
              <a:off x="1902217" y="2557473"/>
              <a:ext cx="1013551" cy="165253"/>
            </a:xfrm>
            <a:prstGeom prst="rect">
              <a:avLst/>
            </a:prstGeom>
            <a:noFill/>
          </p:spPr>
          <p:txBody>
            <a:bodyPr wrap="square" lIns="0" tIns="0" rIns="0" bIns="0" rtlCol="0" anchor="ctr" anchorCtr="0">
              <a:noAutofit/>
            </a:bodyPr>
            <a:lstStyle/>
            <a:p>
              <a:r>
                <a:rPr lang="en-US" sz="1050" dirty="0" smtClean="0"/>
                <a:t>172.16.1.0 /24</a:t>
              </a:r>
              <a:endParaRPr lang="en-US" sz="1050" dirty="0"/>
            </a:p>
          </p:txBody>
        </p:sp>
        <p:pic>
          <p:nvPicPr>
            <p:cNvPr id="37" name="Picture 88"/>
            <p:cNvPicPr>
              <a:picLocks noChangeAspect="1" noChangeArrowheads="1"/>
            </p:cNvPicPr>
            <p:nvPr/>
          </p:nvPicPr>
          <p:blipFill>
            <a:blip r:embed="rId4"/>
            <a:srcRect/>
            <a:stretch>
              <a:fillRect/>
            </a:stretch>
          </p:blipFill>
          <p:spPr bwMode="auto">
            <a:xfrm>
              <a:off x="7312719" y="1668389"/>
              <a:ext cx="1132922" cy="690333"/>
            </a:xfrm>
            <a:prstGeom prst="rect">
              <a:avLst/>
            </a:prstGeom>
            <a:noFill/>
            <a:ln w="9525" algn="ctr">
              <a:noFill/>
              <a:miter lim="800000"/>
              <a:headEnd/>
              <a:tailEnd/>
            </a:ln>
          </p:spPr>
        </p:pic>
        <p:pic>
          <p:nvPicPr>
            <p:cNvPr id="39" name="Picture 37"/>
            <p:cNvPicPr>
              <a:picLocks noChangeArrowheads="1"/>
            </p:cNvPicPr>
            <p:nvPr/>
          </p:nvPicPr>
          <p:blipFill>
            <a:blip r:embed="rId3"/>
            <a:srcRect/>
            <a:stretch>
              <a:fillRect/>
            </a:stretch>
          </p:blipFill>
          <p:spPr bwMode="auto">
            <a:xfrm>
              <a:off x="6512984" y="1745507"/>
              <a:ext cx="870351" cy="451691"/>
            </a:xfrm>
            <a:prstGeom prst="rect">
              <a:avLst/>
            </a:prstGeom>
            <a:noFill/>
            <a:ln w="9525">
              <a:noFill/>
              <a:miter lim="800000"/>
              <a:headEnd/>
              <a:tailEnd/>
            </a:ln>
          </p:spPr>
        </p:pic>
        <p:sp>
          <p:nvSpPr>
            <p:cNvPr id="40" name="TextBox 39"/>
            <p:cNvSpPr txBox="1"/>
            <p:nvPr/>
          </p:nvSpPr>
          <p:spPr>
            <a:xfrm>
              <a:off x="7548588" y="1899742"/>
              <a:ext cx="700833" cy="244682"/>
            </a:xfrm>
            <a:prstGeom prst="rect">
              <a:avLst/>
            </a:prstGeom>
            <a:noFill/>
          </p:spPr>
          <p:txBody>
            <a:bodyPr wrap="none" rtlCol="0">
              <a:spAutoFit/>
            </a:bodyPr>
            <a:lstStyle/>
            <a:p>
              <a:r>
                <a:rPr lang="en-US" sz="1100" b="1" dirty="0" smtClean="0"/>
                <a:t>Internet</a:t>
              </a:r>
              <a:endParaRPr lang="en-US" sz="1100" b="1" dirty="0"/>
            </a:p>
          </p:txBody>
        </p:sp>
        <p:sp>
          <p:nvSpPr>
            <p:cNvPr id="41" name="TextBox 40"/>
            <p:cNvSpPr txBox="1"/>
            <p:nvPr/>
          </p:nvSpPr>
          <p:spPr>
            <a:xfrm>
              <a:off x="5782259" y="2161333"/>
              <a:ext cx="1013551" cy="165253"/>
            </a:xfrm>
            <a:prstGeom prst="rect">
              <a:avLst/>
            </a:prstGeom>
            <a:noFill/>
          </p:spPr>
          <p:txBody>
            <a:bodyPr wrap="square" lIns="0" tIns="0" rIns="0" bIns="0" rtlCol="0" anchor="ctr" anchorCtr="0">
              <a:noAutofit/>
            </a:bodyPr>
            <a:lstStyle/>
            <a:p>
              <a:r>
                <a:rPr lang="en-US" sz="1050" dirty="0" smtClean="0"/>
                <a:t>192.168.1.0 /27</a:t>
              </a:r>
              <a:endParaRPr lang="en-US" sz="1050" dirty="0"/>
            </a:p>
          </p:txBody>
        </p:sp>
        <p:sp>
          <p:nvSpPr>
            <p:cNvPr id="47" name="TextBox 46"/>
            <p:cNvSpPr txBox="1"/>
            <p:nvPr/>
          </p:nvSpPr>
          <p:spPr>
            <a:xfrm>
              <a:off x="4474126" y="2561185"/>
              <a:ext cx="1013551" cy="165253"/>
            </a:xfrm>
            <a:prstGeom prst="rect">
              <a:avLst/>
            </a:prstGeom>
            <a:noFill/>
          </p:spPr>
          <p:txBody>
            <a:bodyPr wrap="square" lIns="0" tIns="0" rIns="0" bIns="0" rtlCol="0" anchor="ctr" anchorCtr="0">
              <a:noAutofit/>
            </a:bodyPr>
            <a:lstStyle/>
            <a:p>
              <a:pPr algn="l"/>
              <a:r>
                <a:rPr lang="en-US" sz="1050" dirty="0" smtClean="0"/>
                <a:t>172.17.2.0 /24</a:t>
              </a:r>
              <a:endParaRPr lang="en-US" sz="1050" dirty="0"/>
            </a:p>
          </p:txBody>
        </p:sp>
        <p:sp>
          <p:nvSpPr>
            <p:cNvPr id="53" name="TextBox 52"/>
            <p:cNvSpPr txBox="1"/>
            <p:nvPr/>
          </p:nvSpPr>
          <p:spPr>
            <a:xfrm>
              <a:off x="3179945" y="1534092"/>
              <a:ext cx="945988" cy="160898"/>
            </a:xfrm>
            <a:prstGeom prst="rect">
              <a:avLst/>
            </a:prstGeom>
            <a:noFill/>
          </p:spPr>
          <p:txBody>
            <a:bodyPr wrap="square" lIns="0" tIns="0" rIns="0" bIns="0" rtlCol="0" anchor="ctr" anchorCtr="0">
              <a:noAutofit/>
            </a:bodyPr>
            <a:lstStyle/>
            <a:p>
              <a:r>
                <a:rPr lang="en-US" sz="1000" dirty="0" smtClean="0"/>
                <a:t>64 kbps</a:t>
              </a:r>
              <a:endParaRPr lang="en-US" sz="1000" dirty="0"/>
            </a:p>
          </p:txBody>
        </p:sp>
        <p:sp>
          <p:nvSpPr>
            <p:cNvPr id="54" name="TextBox 53"/>
            <p:cNvSpPr txBox="1"/>
            <p:nvPr/>
          </p:nvSpPr>
          <p:spPr>
            <a:xfrm>
              <a:off x="3169854" y="1380960"/>
              <a:ext cx="1013551" cy="165253"/>
            </a:xfrm>
            <a:prstGeom prst="rect">
              <a:avLst/>
            </a:prstGeom>
            <a:noFill/>
          </p:spPr>
          <p:txBody>
            <a:bodyPr wrap="square" lIns="0" tIns="0" rIns="0" bIns="0" rtlCol="0" anchor="ctr" anchorCtr="0">
              <a:noAutofit/>
            </a:bodyPr>
            <a:lstStyle/>
            <a:p>
              <a:r>
                <a:rPr lang="en-US" sz="1050" dirty="0" smtClean="0"/>
                <a:t>192.168.1.96 /27</a:t>
              </a:r>
              <a:endParaRPr lang="en-US" sz="1050" dirty="0"/>
            </a:p>
          </p:txBody>
        </p:sp>
        <p:sp>
          <p:nvSpPr>
            <p:cNvPr id="55" name="TextBox 54"/>
            <p:cNvSpPr txBox="1"/>
            <p:nvPr/>
          </p:nvSpPr>
          <p:spPr>
            <a:xfrm>
              <a:off x="2871675" y="1753324"/>
              <a:ext cx="1013551" cy="165253"/>
            </a:xfrm>
            <a:prstGeom prst="rect">
              <a:avLst/>
            </a:prstGeom>
            <a:noFill/>
          </p:spPr>
          <p:txBody>
            <a:bodyPr wrap="square" lIns="0" tIns="0" rIns="0" bIns="0" rtlCol="0" anchor="ctr" anchorCtr="0">
              <a:noAutofit/>
            </a:bodyPr>
            <a:lstStyle/>
            <a:p>
              <a:pPr algn="l"/>
              <a:r>
                <a:rPr lang="en-US" sz="1050" dirty="0" smtClean="0"/>
                <a:t>.101</a:t>
              </a:r>
              <a:endParaRPr lang="en-US" sz="1050" dirty="0"/>
            </a:p>
          </p:txBody>
        </p:sp>
        <p:sp>
          <p:nvSpPr>
            <p:cNvPr id="56" name="TextBox 55"/>
            <p:cNvSpPr txBox="1"/>
            <p:nvPr/>
          </p:nvSpPr>
          <p:spPr>
            <a:xfrm>
              <a:off x="4194948" y="1905721"/>
              <a:ext cx="544315" cy="179554"/>
            </a:xfrm>
            <a:prstGeom prst="rect">
              <a:avLst/>
            </a:prstGeom>
            <a:noFill/>
          </p:spPr>
          <p:txBody>
            <a:bodyPr wrap="square" lIns="0" tIns="0" rIns="0" bIns="0" rtlCol="0" anchor="ctr" anchorCtr="0">
              <a:noAutofit/>
            </a:bodyPr>
            <a:lstStyle/>
            <a:p>
              <a:pPr algn="l"/>
              <a:r>
                <a:rPr lang="en-US" sz="1050" dirty="0" smtClean="0"/>
                <a:t>.102</a:t>
              </a:r>
              <a:endParaRPr lang="en-US" sz="1050" dirty="0"/>
            </a:p>
          </p:txBody>
        </p:sp>
        <p:sp>
          <p:nvSpPr>
            <p:cNvPr id="61" name="TextBox 60"/>
            <p:cNvSpPr txBox="1"/>
            <p:nvPr/>
          </p:nvSpPr>
          <p:spPr>
            <a:xfrm>
              <a:off x="5427789" y="1763863"/>
              <a:ext cx="455336" cy="157915"/>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62" name="TextBox 61"/>
            <p:cNvSpPr txBox="1"/>
            <p:nvPr/>
          </p:nvSpPr>
          <p:spPr>
            <a:xfrm>
              <a:off x="2864238" y="1991217"/>
              <a:ext cx="503430" cy="172119"/>
            </a:xfrm>
            <a:prstGeom prst="rect">
              <a:avLst/>
            </a:prstGeom>
            <a:noFill/>
          </p:spPr>
          <p:txBody>
            <a:bodyPr wrap="square" lIns="0" tIns="0" rIns="0" bIns="0" rtlCol="0" anchor="ctr" anchorCtr="0">
              <a:noAutofit/>
            </a:bodyPr>
            <a:lstStyle/>
            <a:p>
              <a:pPr algn="l"/>
              <a:r>
                <a:rPr lang="en-US" sz="1050" dirty="0" smtClean="0"/>
                <a:t>S0/0/0</a:t>
              </a:r>
              <a:endParaRPr lang="en-US" sz="1050" dirty="0"/>
            </a:p>
          </p:txBody>
        </p:sp>
        <p:sp>
          <p:nvSpPr>
            <p:cNvPr id="63" name="TextBox 62"/>
            <p:cNvSpPr txBox="1"/>
            <p:nvPr/>
          </p:nvSpPr>
          <p:spPr>
            <a:xfrm>
              <a:off x="4096573" y="2076710"/>
              <a:ext cx="508882" cy="186988"/>
            </a:xfrm>
            <a:prstGeom prst="rect">
              <a:avLst/>
            </a:prstGeom>
            <a:noFill/>
          </p:spPr>
          <p:txBody>
            <a:bodyPr wrap="square" lIns="0" tIns="0" rIns="0" bIns="0" rtlCol="0" anchor="ctr" anchorCtr="0">
              <a:noAutofit/>
            </a:bodyPr>
            <a:lstStyle/>
            <a:p>
              <a:pPr algn="l"/>
              <a:r>
                <a:rPr lang="en-US" sz="1050" dirty="0" smtClean="0"/>
                <a:t>S0/0/0</a:t>
              </a:r>
              <a:endParaRPr lang="en-US" sz="1050" dirty="0"/>
            </a:p>
          </p:txBody>
        </p:sp>
        <p:sp>
          <p:nvSpPr>
            <p:cNvPr id="64" name="TextBox 63"/>
            <p:cNvSpPr txBox="1"/>
            <p:nvPr/>
          </p:nvSpPr>
          <p:spPr>
            <a:xfrm>
              <a:off x="5427998" y="1958368"/>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65" name="TextBox 64"/>
            <p:cNvSpPr txBox="1"/>
            <p:nvPr/>
          </p:nvSpPr>
          <p:spPr>
            <a:xfrm>
              <a:off x="4798993" y="2210519"/>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66" name="TextBox 65"/>
            <p:cNvSpPr txBox="1"/>
            <p:nvPr/>
          </p:nvSpPr>
          <p:spPr>
            <a:xfrm>
              <a:off x="2241462" y="2196664"/>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grpSp>
    </p:spTree>
    <p:extLst>
      <p:ext uri="{BB962C8B-B14F-4D97-AF65-F5344CB8AC3E}">
        <p14:creationId xmlns:p14="http://schemas.microsoft.com/office/powerpoint/2010/main" val="1222286866"/>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690" name="Rectangle 2"/>
          <p:cNvSpPr>
            <a:spLocks noGrp="1" noChangeArrowheads="1"/>
          </p:cNvSpPr>
          <p:nvPr>
            <p:ph type="title"/>
          </p:nvPr>
        </p:nvSpPr>
        <p:spPr/>
        <p:txBody>
          <a:bodyPr/>
          <a:lstStyle/>
          <a:p>
            <a:r>
              <a:rPr lang="en-US" sz="4000" dirty="0"/>
              <a:t>Propagating a Default Route</a:t>
            </a:r>
          </a:p>
        </p:txBody>
      </p:sp>
      <p:sp>
        <p:nvSpPr>
          <p:cNvPr id="1266691" name="Rectangle 3"/>
          <p:cNvSpPr>
            <a:spLocks noGrp="1" noChangeArrowheads="1"/>
          </p:cNvSpPr>
          <p:nvPr>
            <p:ph idx="1"/>
          </p:nvPr>
        </p:nvSpPr>
        <p:spPr>
          <a:xfrm>
            <a:off x="549275" y="1809085"/>
            <a:ext cx="8042276" cy="4134515"/>
          </a:xfrm>
        </p:spPr>
        <p:txBody>
          <a:bodyPr/>
          <a:lstStyle/>
          <a:p>
            <a:r>
              <a:rPr lang="en-US" dirty="0">
                <a:solidFill>
                  <a:srgbClr val="000000"/>
                </a:solidFill>
              </a:rPr>
              <a:t>To propagate a default route </a:t>
            </a:r>
            <a:r>
              <a:rPr lang="en-US" dirty="0" smtClean="0">
                <a:solidFill>
                  <a:srgbClr val="000000"/>
                </a:solidFill>
              </a:rPr>
              <a:t>in OSPF, </a:t>
            </a:r>
            <a:r>
              <a:rPr lang="en-US" dirty="0">
                <a:solidFill>
                  <a:srgbClr val="000000"/>
                </a:solidFill>
              </a:rPr>
              <a:t>use </a:t>
            </a:r>
            <a:r>
              <a:rPr lang="en-US" dirty="0" smtClean="0">
                <a:solidFill>
                  <a:srgbClr val="000000"/>
                </a:solidFill>
              </a:rPr>
              <a:t>the</a:t>
            </a:r>
            <a:r>
              <a:rPr lang="en-US" b="1" dirty="0" smtClean="0">
                <a:solidFill>
                  <a:srgbClr val="000000"/>
                </a:solidFill>
                <a:latin typeface="Courier New" pitchFamily="49" charset="0"/>
                <a:cs typeface="Courier New" pitchFamily="49" charset="0"/>
              </a:rPr>
              <a:t> default-information originate </a:t>
            </a:r>
            <a:r>
              <a:rPr lang="en-US" dirty="0" smtClean="0">
                <a:solidFill>
                  <a:srgbClr val="000000"/>
                </a:solidFill>
              </a:rPr>
              <a:t>router configuration command.</a:t>
            </a:r>
          </a:p>
          <a:p>
            <a:pPr lvl="1"/>
            <a:r>
              <a:rPr lang="en-US" dirty="0" smtClean="0">
                <a:solidFill>
                  <a:srgbClr val="000000"/>
                </a:solidFill>
              </a:rPr>
              <a:t>A default static route also needs to be configured on the originating router</a:t>
            </a:r>
          </a:p>
          <a:p>
            <a:r>
              <a:rPr lang="en-US" dirty="0" smtClean="0">
                <a:solidFill>
                  <a:srgbClr val="000000"/>
                </a:solidFill>
              </a:rPr>
              <a:t>Once configured, the default route has to be propagated into the OSPF domain.</a:t>
            </a:r>
          </a:p>
        </p:txBody>
      </p:sp>
    </p:spTree>
    <p:extLst>
      <p:ext uri="{BB962C8B-B14F-4D97-AF65-F5344CB8AC3E}">
        <p14:creationId xmlns:p14="http://schemas.microsoft.com/office/powerpoint/2010/main" val="3384661873"/>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881721"/>
            <a:ext cx="8532159" cy="620712"/>
          </a:xfrm>
        </p:spPr>
        <p:txBody>
          <a:bodyPr/>
          <a:lstStyle/>
          <a:p>
            <a:r>
              <a:rPr lang="en-US" sz="2800" dirty="0" smtClean="0">
                <a:latin typeface="Courier New" pitchFamily="49" charset="0"/>
                <a:cs typeface="Courier New" pitchFamily="49" charset="0"/>
              </a:rPr>
              <a:t>default-information originate </a:t>
            </a:r>
            <a:r>
              <a:rPr lang="en-US" sz="2800" dirty="0" smtClean="0"/>
              <a:t>Command </a:t>
            </a:r>
            <a:endParaRPr lang="en-US" sz="2800" dirty="0"/>
          </a:p>
        </p:txBody>
      </p:sp>
      <p:sp>
        <p:nvSpPr>
          <p:cNvPr id="13" name="Content Placeholder 12"/>
          <p:cNvSpPr>
            <a:spLocks noGrp="1"/>
          </p:cNvSpPr>
          <p:nvPr>
            <p:ph idx="1"/>
          </p:nvPr>
        </p:nvSpPr>
        <p:spPr>
          <a:xfrm>
            <a:off x="279401" y="1633074"/>
            <a:ext cx="8316913" cy="655780"/>
          </a:xfrm>
        </p:spPr>
        <p:txBody>
          <a:bodyPr>
            <a:noAutofit/>
          </a:bodyPr>
          <a:lstStyle/>
          <a:p>
            <a:r>
              <a:rPr lang="en-US" sz="2000" dirty="0" smtClean="0">
                <a:solidFill>
                  <a:srgbClr val="000000"/>
                </a:solidFill>
              </a:rPr>
              <a:t>Configures a router to generate a default external route into an OSPF routing domain.</a:t>
            </a:r>
          </a:p>
          <a:p>
            <a:pPr>
              <a:buNone/>
            </a:pPr>
            <a:endParaRPr lang="en-US" sz="2000" dirty="0">
              <a:solidFill>
                <a:srgbClr val="000000"/>
              </a:solidFill>
            </a:endParaRPr>
          </a:p>
        </p:txBody>
      </p:sp>
      <p:sp>
        <p:nvSpPr>
          <p:cNvPr id="14" name="Text Placeholder 13"/>
          <p:cNvSpPr>
            <a:spLocks noGrp="1"/>
          </p:cNvSpPr>
          <p:nvPr>
            <p:ph type="body" sz="quarter" idx="10"/>
          </p:nvPr>
        </p:nvSpPr>
        <p:spPr>
          <a:xfrm>
            <a:off x="613533" y="2288854"/>
            <a:ext cx="7745412" cy="377078"/>
          </a:xfrm>
        </p:spPr>
        <p:txBody>
          <a:bodyPr/>
          <a:lstStyle/>
          <a:p>
            <a:r>
              <a:rPr lang="en-US" dirty="0" smtClean="0"/>
              <a:t>Router(config-router)#</a:t>
            </a:r>
            <a:endParaRPr lang="en-US" dirty="0"/>
          </a:p>
        </p:txBody>
      </p:sp>
      <p:sp>
        <p:nvSpPr>
          <p:cNvPr id="15" name="Text Placeholder 14"/>
          <p:cNvSpPr>
            <a:spLocks noGrp="1"/>
          </p:cNvSpPr>
          <p:nvPr>
            <p:ph type="body" sz="quarter" idx="11"/>
          </p:nvPr>
        </p:nvSpPr>
        <p:spPr>
          <a:xfrm>
            <a:off x="613533" y="2715476"/>
            <a:ext cx="7745412" cy="687626"/>
          </a:xfrm>
        </p:spPr>
        <p:txBody>
          <a:bodyPr>
            <a:normAutofit/>
          </a:bodyPr>
          <a:lstStyle/>
          <a:p>
            <a:r>
              <a:rPr lang="en-US" dirty="0" smtClean="0">
                <a:solidFill>
                  <a:srgbClr val="000000"/>
                </a:solidFill>
              </a:rPr>
              <a:t>default-information originate [always] [metric </a:t>
            </a:r>
            <a:r>
              <a:rPr lang="en-US" b="0" i="1" dirty="0" err="1" smtClean="0">
                <a:solidFill>
                  <a:srgbClr val="000000"/>
                </a:solidFill>
              </a:rPr>
              <a:t>metric</a:t>
            </a:r>
            <a:r>
              <a:rPr lang="en-US" b="0" i="1" dirty="0" smtClean="0">
                <a:solidFill>
                  <a:srgbClr val="000000"/>
                </a:solidFill>
              </a:rPr>
              <a:t>-value</a:t>
            </a:r>
            <a:r>
              <a:rPr lang="en-US" dirty="0" smtClean="0">
                <a:solidFill>
                  <a:srgbClr val="000000"/>
                </a:solidFill>
              </a:rPr>
              <a:t>] [metric-type </a:t>
            </a:r>
            <a:r>
              <a:rPr lang="en-US" b="0" i="1" dirty="0" smtClean="0">
                <a:solidFill>
                  <a:srgbClr val="000000"/>
                </a:solidFill>
              </a:rPr>
              <a:t>type-value</a:t>
            </a:r>
            <a:r>
              <a:rPr lang="en-US" dirty="0" smtClean="0">
                <a:solidFill>
                  <a:srgbClr val="000000"/>
                </a:solidFill>
              </a:rPr>
              <a:t>] [route-map </a:t>
            </a:r>
            <a:r>
              <a:rPr lang="en-US" b="0" i="1" dirty="0" smtClean="0">
                <a:solidFill>
                  <a:srgbClr val="000000"/>
                </a:solidFill>
              </a:rPr>
              <a:t>map-name</a:t>
            </a:r>
            <a:r>
              <a:rPr lang="en-US" dirty="0" smtClean="0">
                <a:solidFill>
                  <a:srgbClr val="000000"/>
                </a:solidFill>
              </a:rPr>
              <a:t>] </a:t>
            </a:r>
            <a:endParaRPr lang="en-US" b="0" dirty="0">
              <a:solidFill>
                <a:srgbClr val="000000"/>
              </a:solidFill>
            </a:endParaRPr>
          </a:p>
        </p:txBody>
      </p:sp>
      <p:graphicFrame>
        <p:nvGraphicFramePr>
          <p:cNvPr id="8" name="Content Placeholder 8"/>
          <p:cNvGraphicFramePr>
            <a:graphicFrameLocks/>
          </p:cNvGraphicFramePr>
          <p:nvPr>
            <p:extLst>
              <p:ext uri="{D42A27DB-BD31-4B8C-83A1-F6EECF244321}">
                <p14:modId xmlns:p14="http://schemas.microsoft.com/office/powerpoint/2010/main" val="2144707331"/>
              </p:ext>
            </p:extLst>
          </p:nvPr>
        </p:nvGraphicFramePr>
        <p:xfrm>
          <a:off x="279401" y="3403570"/>
          <a:ext cx="8452910" cy="3233447"/>
        </p:xfrm>
        <a:graphic>
          <a:graphicData uri="http://schemas.openxmlformats.org/drawingml/2006/table">
            <a:tbl>
              <a:tblPr firstRow="1" bandRow="1">
                <a:tableStyleId>{5C22544A-7EE6-4342-B048-85BDC9FD1C3A}</a:tableStyleId>
              </a:tblPr>
              <a:tblGrid>
                <a:gridCol w="1938340"/>
                <a:gridCol w="6514570"/>
              </a:tblGrid>
              <a:tr h="291824">
                <a:tc>
                  <a:txBody>
                    <a:bodyPr/>
                    <a:lstStyle/>
                    <a:p>
                      <a:pPr marL="0" marR="0" algn="ctr">
                        <a:lnSpc>
                          <a:spcPct val="100000"/>
                        </a:lnSpc>
                        <a:spcBef>
                          <a:spcPts val="0"/>
                        </a:spcBef>
                        <a:spcAft>
                          <a:spcPts val="600"/>
                        </a:spcAft>
                      </a:pPr>
                      <a:r>
                        <a:rPr lang="en-US" sz="1600" dirty="0"/>
                        <a:t>Parameter</a:t>
                      </a:r>
                      <a:endParaRPr lang="en-US" sz="1600" b="1" dirty="0">
                        <a:solidFill>
                          <a:srgbClr val="000000"/>
                        </a:solidFill>
                        <a:latin typeface="Arial"/>
                        <a:ea typeface="SimSun"/>
                        <a:cs typeface="Times New Roman"/>
                      </a:endParaRPr>
                    </a:p>
                  </a:txBody>
                  <a:tcPr marL="68580" marR="68580" marT="0" marB="0" anchor="ctr"/>
                </a:tc>
                <a:tc>
                  <a:txBody>
                    <a:bodyPr/>
                    <a:lstStyle/>
                    <a:p>
                      <a:pPr marL="0" marR="0" algn="l">
                        <a:lnSpc>
                          <a:spcPct val="100000"/>
                        </a:lnSpc>
                        <a:spcBef>
                          <a:spcPts val="0"/>
                        </a:spcBef>
                        <a:spcAft>
                          <a:spcPts val="600"/>
                        </a:spcAft>
                      </a:pPr>
                      <a:r>
                        <a:rPr lang="en-US" sz="1600" dirty="0"/>
                        <a:t>Description</a:t>
                      </a:r>
                      <a:endParaRPr lang="en-US" sz="1600" b="1" dirty="0">
                        <a:solidFill>
                          <a:srgbClr val="000000"/>
                        </a:solidFill>
                        <a:latin typeface="Arial"/>
                        <a:ea typeface="SimSun"/>
                        <a:cs typeface="Times New Roman"/>
                      </a:endParaRPr>
                    </a:p>
                  </a:txBody>
                  <a:tcPr marL="68580" marR="68580" marT="0" marB="0" anchor="ctr"/>
                </a:tc>
              </a:tr>
              <a:tr h="510692">
                <a:tc>
                  <a:txBody>
                    <a:bodyPr/>
                    <a:lstStyle/>
                    <a:p>
                      <a:pPr marL="0" marR="0" algn="ctr">
                        <a:lnSpc>
                          <a:spcPct val="100000"/>
                        </a:lnSpc>
                        <a:spcBef>
                          <a:spcPts val="0"/>
                        </a:spcBef>
                        <a:spcAft>
                          <a:spcPts val="600"/>
                        </a:spcAft>
                      </a:pPr>
                      <a:r>
                        <a:rPr lang="en-US" sz="1400" b="1" dirty="0">
                          <a:latin typeface="Courier New" pitchFamily="49" charset="0"/>
                          <a:cs typeface="Courier New" pitchFamily="49" charset="0"/>
                        </a:rPr>
                        <a:t>always</a:t>
                      </a:r>
                      <a:endParaRPr lang="en-US" sz="1400" b="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dirty="0"/>
                        <a:t>(Optional) Specifies that OSPF always advertises the default route regardless of whether the router has a default route in the routing table.</a:t>
                      </a:r>
                      <a:endParaRPr lang="en-US" sz="1400" dirty="0">
                        <a:solidFill>
                          <a:srgbClr val="000000"/>
                        </a:solidFill>
                        <a:latin typeface="Arial"/>
                        <a:ea typeface="SimSun"/>
                        <a:cs typeface="Times New Roman"/>
                      </a:endParaRPr>
                    </a:p>
                  </a:txBody>
                  <a:tcPr marL="68580" marR="68580" marT="0" marB="0" anchor="ctr"/>
                </a:tc>
              </a:tr>
              <a:tr h="1014321">
                <a:tc>
                  <a:txBody>
                    <a:bodyPr/>
                    <a:lstStyle/>
                    <a:p>
                      <a:pPr marL="0" marR="0" algn="ctr">
                        <a:lnSpc>
                          <a:spcPct val="100000"/>
                        </a:lnSpc>
                        <a:spcBef>
                          <a:spcPts val="0"/>
                        </a:spcBef>
                        <a:spcAft>
                          <a:spcPts val="600"/>
                        </a:spcAft>
                      </a:pPr>
                      <a:r>
                        <a:rPr lang="en-US" sz="1400" b="1" dirty="0">
                          <a:latin typeface="Courier New" pitchFamily="49" charset="0"/>
                          <a:cs typeface="Courier New" pitchFamily="49" charset="0"/>
                        </a:rPr>
                        <a:t>metric </a:t>
                      </a:r>
                    </a:p>
                    <a:p>
                      <a:pPr marL="0" marR="0" algn="ctr">
                        <a:lnSpc>
                          <a:spcPct val="100000"/>
                        </a:lnSpc>
                        <a:spcBef>
                          <a:spcPts val="0"/>
                        </a:spcBef>
                        <a:spcAft>
                          <a:spcPts val="600"/>
                        </a:spcAft>
                      </a:pPr>
                      <a:r>
                        <a:rPr lang="en-US" sz="1400" i="1" dirty="0">
                          <a:latin typeface="Courier New" pitchFamily="49" charset="0"/>
                          <a:cs typeface="Courier New" pitchFamily="49" charset="0"/>
                        </a:rPr>
                        <a:t>metric-value</a:t>
                      </a:r>
                      <a:endParaRPr lang="en-US" sz="140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dirty="0"/>
                        <a:t>(Optional) A metric used for generating the default route. If you omit a value and do not specify a value using the default-metric router configuration command, the default metric value is 1. Cisco IOS Software documentation indicates that the default metric value is 10; testing shows that it is actually 1. </a:t>
                      </a:r>
                      <a:endParaRPr lang="en-US" sz="1400" dirty="0">
                        <a:solidFill>
                          <a:srgbClr val="000000"/>
                        </a:solidFill>
                        <a:latin typeface="Arial"/>
                        <a:ea typeface="SimSun"/>
                        <a:cs typeface="Times New Roman"/>
                      </a:endParaRPr>
                    </a:p>
                  </a:txBody>
                  <a:tcPr marL="68580" marR="68580" marT="0" marB="0" anchor="ctr"/>
                </a:tc>
              </a:tr>
              <a:tr h="811457">
                <a:tc>
                  <a:txBody>
                    <a:bodyPr/>
                    <a:lstStyle/>
                    <a:p>
                      <a:pPr marL="0" marR="0" algn="ctr">
                        <a:lnSpc>
                          <a:spcPct val="100000"/>
                        </a:lnSpc>
                        <a:spcBef>
                          <a:spcPts val="0"/>
                        </a:spcBef>
                        <a:spcAft>
                          <a:spcPts val="600"/>
                        </a:spcAft>
                      </a:pPr>
                      <a:r>
                        <a:rPr lang="en-US" sz="1400" b="1" dirty="0">
                          <a:latin typeface="Courier New" pitchFamily="49" charset="0"/>
                          <a:cs typeface="Courier New" pitchFamily="49" charset="0"/>
                        </a:rPr>
                        <a:t>metric-type </a:t>
                      </a:r>
                    </a:p>
                    <a:p>
                      <a:pPr marL="0" marR="0" algn="ctr">
                        <a:lnSpc>
                          <a:spcPct val="100000"/>
                        </a:lnSpc>
                        <a:spcBef>
                          <a:spcPts val="0"/>
                        </a:spcBef>
                        <a:spcAft>
                          <a:spcPts val="600"/>
                        </a:spcAft>
                      </a:pPr>
                      <a:r>
                        <a:rPr lang="en-US" sz="1400" i="1" dirty="0">
                          <a:latin typeface="Courier New" pitchFamily="49" charset="0"/>
                          <a:cs typeface="Courier New" pitchFamily="49" charset="0"/>
                        </a:rPr>
                        <a:t>type-value</a:t>
                      </a:r>
                      <a:endParaRPr lang="en-US" sz="140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dirty="0"/>
                        <a:t>(Optional) The external link type that is associated with the default route that is advertised into the OSPF routing domain. It can be one of the following values: 1—Type 1 external route 2—Type 2 external route. The default is type 2 external route (indicated by O*E2 in the routing table).</a:t>
                      </a:r>
                      <a:endParaRPr lang="en-US" sz="1400" dirty="0">
                        <a:solidFill>
                          <a:srgbClr val="000000"/>
                        </a:solidFill>
                        <a:latin typeface="Arial"/>
                        <a:ea typeface="SimSun"/>
                        <a:cs typeface="Times New Roman"/>
                      </a:endParaRPr>
                    </a:p>
                  </a:txBody>
                  <a:tcPr marL="68580" marR="68580" marT="0" marB="0" anchor="ctr"/>
                </a:tc>
              </a:tr>
              <a:tr h="510692">
                <a:tc>
                  <a:txBody>
                    <a:bodyPr/>
                    <a:lstStyle/>
                    <a:p>
                      <a:pPr marL="0" marR="0" algn="ctr">
                        <a:lnSpc>
                          <a:spcPct val="100000"/>
                        </a:lnSpc>
                        <a:spcBef>
                          <a:spcPts val="0"/>
                        </a:spcBef>
                        <a:spcAft>
                          <a:spcPts val="600"/>
                        </a:spcAft>
                      </a:pPr>
                      <a:r>
                        <a:rPr lang="en-US" sz="1400" b="1" dirty="0">
                          <a:latin typeface="Courier New" pitchFamily="49" charset="0"/>
                          <a:cs typeface="Courier New" pitchFamily="49" charset="0"/>
                        </a:rPr>
                        <a:t>route-map </a:t>
                      </a:r>
                    </a:p>
                    <a:p>
                      <a:pPr marL="0" marR="0" algn="ctr">
                        <a:lnSpc>
                          <a:spcPct val="100000"/>
                        </a:lnSpc>
                        <a:spcBef>
                          <a:spcPts val="0"/>
                        </a:spcBef>
                        <a:spcAft>
                          <a:spcPts val="600"/>
                        </a:spcAft>
                      </a:pPr>
                      <a:r>
                        <a:rPr lang="en-US" sz="1400" i="1" dirty="0">
                          <a:latin typeface="Courier New" pitchFamily="49" charset="0"/>
                          <a:cs typeface="Courier New" pitchFamily="49" charset="0"/>
                        </a:rPr>
                        <a:t>map-name</a:t>
                      </a:r>
                      <a:endParaRPr lang="en-US" sz="1400" i="1"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dirty="0"/>
                        <a:t>(Optional) Specifies that the routing process generates the default route if the route map is satisfied.</a:t>
                      </a:r>
                      <a:endParaRPr lang="en-US" sz="1400" dirty="0">
                        <a:solidFill>
                          <a:srgbClr val="000000"/>
                        </a:solidFill>
                        <a:latin typeface="Arial"/>
                        <a:ea typeface="SimSu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541591188"/>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bwMode="auto">
          <a:xfrm>
            <a:off x="4599361" y="3809563"/>
            <a:ext cx="3705820" cy="210033"/>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121774" y="107576"/>
            <a:ext cx="8734359" cy="1179658"/>
          </a:xfrm>
        </p:spPr>
        <p:txBody>
          <a:bodyPr>
            <a:normAutofit/>
          </a:bodyPr>
          <a:lstStyle/>
          <a:p>
            <a:r>
              <a:rPr lang="en-US" sz="2800" dirty="0" smtClean="0">
                <a:latin typeface="Courier New" pitchFamily="49" charset="0"/>
                <a:cs typeface="Courier New" pitchFamily="49" charset="0"/>
              </a:rPr>
              <a:t>default-information originate </a:t>
            </a:r>
            <a:r>
              <a:rPr lang="en-US" sz="2800" dirty="0" smtClean="0"/>
              <a:t>Example</a:t>
            </a:r>
            <a:endParaRPr lang="en-US" sz="2800" dirty="0"/>
          </a:p>
        </p:txBody>
      </p:sp>
      <p:sp>
        <p:nvSpPr>
          <p:cNvPr id="44" name="Text Placeholder 5"/>
          <p:cNvSpPr>
            <a:spLocks/>
          </p:cNvSpPr>
          <p:nvPr/>
        </p:nvSpPr>
        <p:spPr bwMode="auto">
          <a:xfrm>
            <a:off x="2827247" y="3421634"/>
            <a:ext cx="5534326" cy="1218850"/>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ospf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network 10.1.1.1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default-information originate metric 10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exit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ip route 0.0.0.0 0.0.0.0 172.16.1.2</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endParaRPr lang="en-US" sz="1200" b="1" kern="0" dirty="0" smtClean="0">
              <a:latin typeface="Courier New" pitchFamily="49" charset="0"/>
            </a:endParaRPr>
          </a:p>
        </p:txBody>
      </p:sp>
      <p:grpSp>
        <p:nvGrpSpPr>
          <p:cNvPr id="31" name="Group 30"/>
          <p:cNvGrpSpPr/>
          <p:nvPr/>
        </p:nvGrpSpPr>
        <p:grpSpPr>
          <a:xfrm>
            <a:off x="771301" y="1590157"/>
            <a:ext cx="7201462" cy="1839949"/>
            <a:chOff x="790228" y="935560"/>
            <a:chExt cx="7201462" cy="1839949"/>
          </a:xfrm>
        </p:grpSpPr>
        <p:sp>
          <p:nvSpPr>
            <p:cNvPr id="63" name="Freeform 9"/>
            <p:cNvSpPr>
              <a:spLocks/>
            </p:cNvSpPr>
            <p:nvPr/>
          </p:nvSpPr>
          <p:spPr bwMode="auto">
            <a:xfrm>
              <a:off x="4135829" y="1490102"/>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38" name="Freeform 9"/>
            <p:cNvSpPr>
              <a:spLocks/>
            </p:cNvSpPr>
            <p:nvPr/>
          </p:nvSpPr>
          <p:spPr bwMode="auto">
            <a:xfrm>
              <a:off x="4113251" y="2167429"/>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9" name="Rounded Rectangle 28"/>
            <p:cNvSpPr/>
            <p:nvPr/>
          </p:nvSpPr>
          <p:spPr bwMode="auto">
            <a:xfrm>
              <a:off x="790228" y="935560"/>
              <a:ext cx="3003176" cy="1839949"/>
            </a:xfrm>
            <a:prstGeom prst="roundRect">
              <a:avLst/>
            </a:prstGeom>
            <a:solidFill>
              <a:schemeClr val="accent1">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pic>
          <p:nvPicPr>
            <p:cNvPr id="7" name="Picture 37"/>
            <p:cNvPicPr>
              <a:picLocks noChangeArrowheads="1"/>
            </p:cNvPicPr>
            <p:nvPr/>
          </p:nvPicPr>
          <p:blipFill>
            <a:blip r:embed="rId3"/>
            <a:srcRect/>
            <a:stretch>
              <a:fillRect/>
            </a:stretch>
          </p:blipFill>
          <p:spPr bwMode="auto">
            <a:xfrm>
              <a:off x="3324257" y="1317144"/>
              <a:ext cx="870351" cy="451691"/>
            </a:xfrm>
            <a:prstGeom prst="rect">
              <a:avLst/>
            </a:prstGeom>
            <a:noFill/>
            <a:ln w="9525">
              <a:noFill/>
              <a:miter lim="800000"/>
              <a:headEnd/>
              <a:tailEnd/>
            </a:ln>
          </p:spPr>
        </p:pic>
        <p:pic>
          <p:nvPicPr>
            <p:cNvPr id="8" name="Picture 37"/>
            <p:cNvPicPr>
              <a:picLocks noChangeArrowheads="1"/>
            </p:cNvPicPr>
            <p:nvPr/>
          </p:nvPicPr>
          <p:blipFill>
            <a:blip r:embed="rId3"/>
            <a:srcRect/>
            <a:stretch>
              <a:fillRect/>
            </a:stretch>
          </p:blipFill>
          <p:spPr bwMode="auto">
            <a:xfrm>
              <a:off x="3340719" y="1926465"/>
              <a:ext cx="870351" cy="451691"/>
            </a:xfrm>
            <a:prstGeom prst="rect">
              <a:avLst/>
            </a:prstGeom>
            <a:noFill/>
            <a:ln w="9525">
              <a:noFill/>
              <a:miter lim="800000"/>
              <a:headEnd/>
              <a:tailEnd/>
            </a:ln>
          </p:spPr>
        </p:pic>
        <p:sp>
          <p:nvSpPr>
            <p:cNvPr id="24" name="TextBox 23"/>
            <p:cNvSpPr txBox="1"/>
            <p:nvPr/>
          </p:nvSpPr>
          <p:spPr>
            <a:xfrm>
              <a:off x="3599690" y="1537481"/>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5" name="TextBox 24"/>
            <p:cNvSpPr txBox="1"/>
            <p:nvPr/>
          </p:nvSpPr>
          <p:spPr>
            <a:xfrm>
              <a:off x="3636374" y="2144964"/>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30" name="TextBox 29"/>
            <p:cNvSpPr txBox="1"/>
            <p:nvPr/>
          </p:nvSpPr>
          <p:spPr>
            <a:xfrm>
              <a:off x="1296845" y="1719628"/>
              <a:ext cx="945988" cy="160898"/>
            </a:xfrm>
            <a:prstGeom prst="rect">
              <a:avLst/>
            </a:prstGeom>
            <a:noFill/>
          </p:spPr>
          <p:txBody>
            <a:bodyPr wrap="square" lIns="0" tIns="0" rIns="0" bIns="0" rtlCol="0" anchor="ctr" anchorCtr="0">
              <a:noAutofit/>
            </a:bodyPr>
            <a:lstStyle/>
            <a:p>
              <a:r>
                <a:rPr lang="en-US" sz="1050" b="1" dirty="0" smtClean="0"/>
                <a:t>OSPF Domain</a:t>
              </a:r>
              <a:endParaRPr lang="en-US" sz="1050" b="1" dirty="0"/>
            </a:p>
          </p:txBody>
        </p:sp>
        <p:pic>
          <p:nvPicPr>
            <p:cNvPr id="37" name="Picture 88"/>
            <p:cNvPicPr>
              <a:picLocks noChangeAspect="1" noChangeArrowheads="1"/>
            </p:cNvPicPr>
            <p:nvPr/>
          </p:nvPicPr>
          <p:blipFill>
            <a:blip r:embed="rId4"/>
            <a:srcRect/>
            <a:stretch>
              <a:fillRect/>
            </a:stretch>
          </p:blipFill>
          <p:spPr bwMode="auto">
            <a:xfrm>
              <a:off x="6836191" y="1205230"/>
              <a:ext cx="1132922" cy="690333"/>
            </a:xfrm>
            <a:prstGeom prst="rect">
              <a:avLst/>
            </a:prstGeom>
            <a:noFill/>
            <a:ln w="9525" algn="ctr">
              <a:noFill/>
              <a:miter lim="800000"/>
              <a:headEnd/>
              <a:tailEnd/>
            </a:ln>
          </p:spPr>
        </p:pic>
        <p:pic>
          <p:nvPicPr>
            <p:cNvPr id="39" name="Picture 37"/>
            <p:cNvPicPr>
              <a:picLocks noChangeArrowheads="1"/>
            </p:cNvPicPr>
            <p:nvPr/>
          </p:nvPicPr>
          <p:blipFill>
            <a:blip r:embed="rId3"/>
            <a:srcRect/>
            <a:stretch>
              <a:fillRect/>
            </a:stretch>
          </p:blipFill>
          <p:spPr bwMode="auto">
            <a:xfrm>
              <a:off x="6036456" y="1361371"/>
              <a:ext cx="870351" cy="451691"/>
            </a:xfrm>
            <a:prstGeom prst="rect">
              <a:avLst/>
            </a:prstGeom>
            <a:noFill/>
            <a:ln w="9525">
              <a:noFill/>
              <a:miter lim="800000"/>
              <a:headEnd/>
              <a:tailEnd/>
            </a:ln>
          </p:spPr>
        </p:pic>
        <p:sp>
          <p:nvSpPr>
            <p:cNvPr id="40" name="TextBox 39"/>
            <p:cNvSpPr txBox="1"/>
            <p:nvPr/>
          </p:nvSpPr>
          <p:spPr>
            <a:xfrm>
              <a:off x="7072060" y="1436583"/>
              <a:ext cx="553358" cy="244682"/>
            </a:xfrm>
            <a:prstGeom prst="rect">
              <a:avLst/>
            </a:prstGeom>
            <a:noFill/>
          </p:spPr>
          <p:txBody>
            <a:bodyPr wrap="none" rtlCol="0">
              <a:spAutoFit/>
            </a:bodyPr>
            <a:lstStyle/>
            <a:p>
              <a:r>
                <a:rPr lang="en-US" sz="1100" b="1" dirty="0" smtClean="0"/>
                <a:t>ISP A</a:t>
              </a:r>
              <a:endParaRPr lang="en-US" sz="1100" b="1" dirty="0"/>
            </a:p>
          </p:txBody>
        </p:sp>
        <p:sp>
          <p:nvSpPr>
            <p:cNvPr id="51" name="TextBox 50"/>
            <p:cNvSpPr txBox="1"/>
            <p:nvPr/>
          </p:nvSpPr>
          <p:spPr>
            <a:xfrm>
              <a:off x="4240263" y="1483919"/>
              <a:ext cx="263991" cy="243279"/>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54" name="TextBox 53"/>
            <p:cNvSpPr txBox="1"/>
            <p:nvPr/>
          </p:nvSpPr>
          <p:spPr>
            <a:xfrm>
              <a:off x="4617107" y="1201463"/>
              <a:ext cx="1013551" cy="165253"/>
            </a:xfrm>
            <a:prstGeom prst="rect">
              <a:avLst/>
            </a:prstGeom>
            <a:noFill/>
          </p:spPr>
          <p:txBody>
            <a:bodyPr wrap="square" lIns="0" tIns="0" rIns="0" bIns="0" rtlCol="0" anchor="ctr" anchorCtr="0">
              <a:noAutofit/>
            </a:bodyPr>
            <a:lstStyle/>
            <a:p>
              <a:r>
                <a:rPr lang="en-US" sz="1050" dirty="0" smtClean="0"/>
                <a:t>172.16.1.0 /24</a:t>
              </a:r>
              <a:endParaRPr lang="en-US" sz="1050" dirty="0"/>
            </a:p>
          </p:txBody>
        </p:sp>
        <p:sp>
          <p:nvSpPr>
            <p:cNvPr id="55" name="TextBox 54"/>
            <p:cNvSpPr txBox="1"/>
            <p:nvPr/>
          </p:nvSpPr>
          <p:spPr>
            <a:xfrm>
              <a:off x="5873289" y="1413162"/>
              <a:ext cx="233995" cy="223726"/>
            </a:xfrm>
            <a:prstGeom prst="rect">
              <a:avLst/>
            </a:prstGeom>
            <a:noFill/>
          </p:spPr>
          <p:txBody>
            <a:bodyPr wrap="square" lIns="0" tIns="0" rIns="0" bIns="0" rtlCol="0" anchor="ctr" anchorCtr="0">
              <a:noAutofit/>
            </a:bodyPr>
            <a:lstStyle/>
            <a:p>
              <a:pPr algn="l"/>
              <a:r>
                <a:rPr lang="en-US" sz="1050" dirty="0" smtClean="0"/>
                <a:t>.2</a:t>
              </a:r>
              <a:endParaRPr lang="en-US" sz="1050" dirty="0"/>
            </a:p>
          </p:txBody>
        </p:sp>
        <p:pic>
          <p:nvPicPr>
            <p:cNvPr id="43" name="Picture 88"/>
            <p:cNvPicPr>
              <a:picLocks noChangeAspect="1" noChangeArrowheads="1"/>
            </p:cNvPicPr>
            <p:nvPr/>
          </p:nvPicPr>
          <p:blipFill>
            <a:blip r:embed="rId4"/>
            <a:srcRect/>
            <a:stretch>
              <a:fillRect/>
            </a:stretch>
          </p:blipFill>
          <p:spPr bwMode="auto">
            <a:xfrm>
              <a:off x="6858768" y="1950291"/>
              <a:ext cx="1132922" cy="690333"/>
            </a:xfrm>
            <a:prstGeom prst="rect">
              <a:avLst/>
            </a:prstGeom>
            <a:noFill/>
            <a:ln w="9525" algn="ctr">
              <a:noFill/>
              <a:miter lim="800000"/>
              <a:headEnd/>
              <a:tailEnd/>
            </a:ln>
          </p:spPr>
        </p:pic>
        <p:pic>
          <p:nvPicPr>
            <p:cNvPr id="56" name="Picture 37"/>
            <p:cNvPicPr>
              <a:picLocks noChangeArrowheads="1"/>
            </p:cNvPicPr>
            <p:nvPr/>
          </p:nvPicPr>
          <p:blipFill>
            <a:blip r:embed="rId3"/>
            <a:srcRect/>
            <a:stretch>
              <a:fillRect/>
            </a:stretch>
          </p:blipFill>
          <p:spPr bwMode="auto">
            <a:xfrm>
              <a:off x="6059033" y="2027409"/>
              <a:ext cx="870351" cy="451691"/>
            </a:xfrm>
            <a:prstGeom prst="rect">
              <a:avLst/>
            </a:prstGeom>
            <a:noFill/>
            <a:ln w="9525">
              <a:noFill/>
              <a:miter lim="800000"/>
              <a:headEnd/>
              <a:tailEnd/>
            </a:ln>
          </p:spPr>
        </p:pic>
        <p:sp>
          <p:nvSpPr>
            <p:cNvPr id="57" name="TextBox 56"/>
            <p:cNvSpPr txBox="1"/>
            <p:nvPr/>
          </p:nvSpPr>
          <p:spPr>
            <a:xfrm>
              <a:off x="7094637" y="2181644"/>
              <a:ext cx="553358" cy="244682"/>
            </a:xfrm>
            <a:prstGeom prst="rect">
              <a:avLst/>
            </a:prstGeom>
            <a:noFill/>
          </p:spPr>
          <p:txBody>
            <a:bodyPr wrap="none" rtlCol="0">
              <a:spAutoFit/>
            </a:bodyPr>
            <a:lstStyle/>
            <a:p>
              <a:r>
                <a:rPr lang="en-US" sz="1100" b="1" dirty="0" smtClean="0"/>
                <a:t>ISP B</a:t>
              </a:r>
              <a:endParaRPr lang="en-US" sz="1100" b="1" dirty="0"/>
            </a:p>
          </p:txBody>
        </p:sp>
        <p:sp>
          <p:nvSpPr>
            <p:cNvPr id="64" name="TextBox 63"/>
            <p:cNvSpPr txBox="1"/>
            <p:nvPr/>
          </p:nvSpPr>
          <p:spPr>
            <a:xfrm>
              <a:off x="2675457" y="1472397"/>
              <a:ext cx="584531" cy="198359"/>
            </a:xfrm>
            <a:prstGeom prst="rect">
              <a:avLst/>
            </a:prstGeom>
            <a:noFill/>
          </p:spPr>
          <p:txBody>
            <a:bodyPr wrap="square" lIns="0" tIns="0" rIns="0" bIns="0" rtlCol="0" anchor="ctr" anchorCtr="0">
              <a:noAutofit/>
            </a:bodyPr>
            <a:lstStyle/>
            <a:p>
              <a:pPr algn="r"/>
              <a:r>
                <a:rPr lang="en-US" sz="1050" dirty="0" smtClean="0"/>
                <a:t>10.1.1.1</a:t>
              </a:r>
              <a:endParaRPr lang="en-US" sz="1050" dirty="0"/>
            </a:p>
          </p:txBody>
        </p:sp>
        <p:sp>
          <p:nvSpPr>
            <p:cNvPr id="65" name="TextBox 64"/>
            <p:cNvSpPr txBox="1"/>
            <p:nvPr/>
          </p:nvSpPr>
          <p:spPr>
            <a:xfrm>
              <a:off x="2714967" y="2087646"/>
              <a:ext cx="584531" cy="198359"/>
            </a:xfrm>
            <a:prstGeom prst="rect">
              <a:avLst/>
            </a:prstGeom>
            <a:noFill/>
          </p:spPr>
          <p:txBody>
            <a:bodyPr wrap="square" lIns="0" tIns="0" rIns="0" bIns="0" rtlCol="0" anchor="ctr" anchorCtr="0">
              <a:noAutofit/>
            </a:bodyPr>
            <a:lstStyle/>
            <a:p>
              <a:pPr algn="r"/>
              <a:r>
                <a:rPr lang="en-US" sz="1050" dirty="0" smtClean="0"/>
                <a:t>10.2.1.1</a:t>
              </a:r>
              <a:endParaRPr lang="en-US" sz="1050" dirty="0"/>
            </a:p>
          </p:txBody>
        </p:sp>
        <p:sp>
          <p:nvSpPr>
            <p:cNvPr id="67" name="TextBox 66"/>
            <p:cNvSpPr txBox="1"/>
            <p:nvPr/>
          </p:nvSpPr>
          <p:spPr>
            <a:xfrm>
              <a:off x="4245906" y="2178191"/>
              <a:ext cx="263991" cy="243279"/>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68" name="TextBox 67"/>
            <p:cNvSpPr txBox="1"/>
            <p:nvPr/>
          </p:nvSpPr>
          <p:spPr>
            <a:xfrm>
              <a:off x="4622750" y="1895735"/>
              <a:ext cx="1013551" cy="165253"/>
            </a:xfrm>
            <a:prstGeom prst="rect">
              <a:avLst/>
            </a:prstGeom>
            <a:noFill/>
          </p:spPr>
          <p:txBody>
            <a:bodyPr wrap="square" lIns="0" tIns="0" rIns="0" bIns="0" rtlCol="0" anchor="ctr" anchorCtr="0">
              <a:noAutofit/>
            </a:bodyPr>
            <a:lstStyle/>
            <a:p>
              <a:r>
                <a:rPr lang="en-US" sz="1050" dirty="0" smtClean="0"/>
                <a:t>172.17.1.0 /24</a:t>
              </a:r>
              <a:endParaRPr lang="en-US" sz="1050" dirty="0"/>
            </a:p>
          </p:txBody>
        </p:sp>
        <p:sp>
          <p:nvSpPr>
            <p:cNvPr id="69" name="TextBox 68"/>
            <p:cNvSpPr txBox="1"/>
            <p:nvPr/>
          </p:nvSpPr>
          <p:spPr>
            <a:xfrm>
              <a:off x="5878932" y="2107434"/>
              <a:ext cx="233995" cy="223726"/>
            </a:xfrm>
            <a:prstGeom prst="rect">
              <a:avLst/>
            </a:prstGeom>
            <a:noFill/>
          </p:spPr>
          <p:txBody>
            <a:bodyPr wrap="square" lIns="0" tIns="0" rIns="0" bIns="0" rtlCol="0" anchor="ctr" anchorCtr="0">
              <a:noAutofit/>
            </a:bodyPr>
            <a:lstStyle/>
            <a:p>
              <a:pPr algn="l"/>
              <a:r>
                <a:rPr lang="en-US" sz="1050" dirty="0" smtClean="0"/>
                <a:t>.2</a:t>
              </a:r>
              <a:endParaRPr lang="en-US" sz="1050" dirty="0"/>
            </a:p>
          </p:txBody>
        </p:sp>
        <p:sp>
          <p:nvSpPr>
            <p:cNvPr id="70" name="Left Arrow 69"/>
            <p:cNvSpPr/>
            <p:nvPr/>
          </p:nvSpPr>
          <p:spPr bwMode="auto">
            <a:xfrm>
              <a:off x="1806223" y="982135"/>
              <a:ext cx="1851377" cy="417689"/>
            </a:xfrm>
            <a:prstGeom prst="leftArrow">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0" tIns="0" rIns="0" bIns="0" numCol="1" rtlCol="0" anchor="ctr" anchorCtr="1"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1050" i="0" u="none" strike="noStrike" cap="none" normalizeH="0" baseline="0" dirty="0" smtClean="0">
                  <a:ln>
                    <a:noFill/>
                  </a:ln>
                  <a:solidFill>
                    <a:schemeClr val="tx1"/>
                  </a:solidFill>
                  <a:effectLst/>
                  <a:latin typeface="Courier New" pitchFamily="49" charset="0"/>
                  <a:cs typeface="Courier New" pitchFamily="49" charset="0"/>
                </a:rPr>
                <a:t>0.0.0.0  Cost </a:t>
              </a:r>
              <a:r>
                <a:rPr kumimoji="0" lang="en-US" sz="1050" b="1" i="0" u="none" strike="noStrike" cap="none" normalizeH="0" baseline="0" dirty="0" smtClean="0">
                  <a:ln>
                    <a:noFill/>
                  </a:ln>
                  <a:solidFill>
                    <a:schemeClr val="tx1"/>
                  </a:solidFill>
                  <a:effectLst/>
                  <a:latin typeface="Courier New" pitchFamily="49" charset="0"/>
                  <a:cs typeface="Courier New" pitchFamily="49" charset="0"/>
                </a:rPr>
                <a:t>10</a:t>
              </a:r>
            </a:p>
          </p:txBody>
        </p:sp>
        <p:sp>
          <p:nvSpPr>
            <p:cNvPr id="71" name="Left Arrow 70"/>
            <p:cNvSpPr/>
            <p:nvPr/>
          </p:nvSpPr>
          <p:spPr bwMode="auto">
            <a:xfrm>
              <a:off x="1868311" y="2319880"/>
              <a:ext cx="1851377" cy="417689"/>
            </a:xfrm>
            <a:prstGeom prst="leftArrow">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0" tIns="0" rIns="0" bIns="0" numCol="1" rtlCol="0" anchor="ctr" anchorCtr="1"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1000" i="0" u="none" strike="noStrike" cap="none" normalizeH="0" baseline="0" dirty="0" smtClean="0">
                  <a:ln>
                    <a:noFill/>
                  </a:ln>
                  <a:solidFill>
                    <a:schemeClr val="tx1"/>
                  </a:solidFill>
                  <a:effectLst/>
                  <a:latin typeface="Courier New" pitchFamily="49" charset="0"/>
                  <a:cs typeface="Courier New" pitchFamily="49" charset="0"/>
                </a:rPr>
                <a:t>0.0.0.0  Cost </a:t>
              </a:r>
              <a:r>
                <a:rPr kumimoji="0" lang="en-US" sz="1000" b="1" i="0" u="none" strike="noStrike" cap="none" normalizeH="0" baseline="0" dirty="0" smtClean="0">
                  <a:ln>
                    <a:noFill/>
                  </a:ln>
                  <a:solidFill>
                    <a:schemeClr val="tx1"/>
                  </a:solidFill>
                  <a:effectLst/>
                  <a:latin typeface="Courier New" pitchFamily="49" charset="0"/>
                  <a:cs typeface="Courier New" pitchFamily="49" charset="0"/>
                </a:rPr>
                <a:t>100</a:t>
              </a:r>
            </a:p>
          </p:txBody>
        </p:sp>
      </p:grpSp>
      <p:sp>
        <p:nvSpPr>
          <p:cNvPr id="72" name="Rectangle 71"/>
          <p:cNvSpPr/>
          <p:nvPr/>
        </p:nvSpPr>
        <p:spPr bwMode="auto">
          <a:xfrm>
            <a:off x="4605004" y="5218242"/>
            <a:ext cx="3705820" cy="210033"/>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73" name="Text Placeholder 5"/>
          <p:cNvSpPr>
            <a:spLocks/>
          </p:cNvSpPr>
          <p:nvPr/>
        </p:nvSpPr>
        <p:spPr bwMode="auto">
          <a:xfrm>
            <a:off x="2832890" y="4830313"/>
            <a:ext cx="5771314" cy="1218850"/>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router ospf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10.2.1.1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default-information originate metric 100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exit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ip route 0.0.0.0 0.0.0.0 172.17.1.2</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a:t>
            </a:r>
            <a:endParaRPr lang="en-US" sz="1200" b="1" kern="0" dirty="0" smtClean="0">
              <a:latin typeface="Courier New" pitchFamily="49" charset="0"/>
            </a:endParaRPr>
          </a:p>
        </p:txBody>
      </p:sp>
    </p:spTree>
    <p:extLst>
      <p:ext uri="{BB962C8B-B14F-4D97-AF65-F5344CB8AC3E}">
        <p14:creationId xmlns:p14="http://schemas.microsoft.com/office/powerpoint/2010/main" val="65203825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4018" name="Rectangle 2"/>
          <p:cNvSpPr>
            <a:spLocks noGrp="1" noChangeArrowheads="1"/>
          </p:cNvSpPr>
          <p:nvPr>
            <p:ph type="title"/>
          </p:nvPr>
        </p:nvSpPr>
        <p:spPr/>
        <p:txBody>
          <a:bodyPr/>
          <a:lstStyle/>
          <a:p>
            <a:r>
              <a:rPr lang="en-US" smtClean="0"/>
              <a:t>Route Summarization</a:t>
            </a:r>
            <a:endParaRPr lang="en-US" dirty="0" smtClean="0"/>
          </a:p>
        </p:txBody>
      </p:sp>
      <p:sp>
        <p:nvSpPr>
          <p:cNvPr id="143363" name="Rectangle 3"/>
          <p:cNvSpPr>
            <a:spLocks noGrp="1" noChangeArrowheads="1"/>
          </p:cNvSpPr>
          <p:nvPr>
            <p:ph idx="1"/>
          </p:nvPr>
        </p:nvSpPr>
        <p:spPr/>
        <p:txBody>
          <a:bodyPr>
            <a:normAutofit fontScale="92500" lnSpcReduction="10000"/>
          </a:bodyPr>
          <a:lstStyle/>
          <a:p>
            <a:r>
              <a:rPr lang="en-US" dirty="0" smtClean="0">
                <a:solidFill>
                  <a:srgbClr val="000000"/>
                </a:solidFill>
              </a:rPr>
              <a:t>Route summarization involves consolidating multiple routes into a single advertisement.</a:t>
            </a:r>
          </a:p>
          <a:p>
            <a:r>
              <a:rPr lang="en-US" dirty="0" smtClean="0">
                <a:solidFill>
                  <a:srgbClr val="000000"/>
                </a:solidFill>
              </a:rPr>
              <a:t>Proper route summarization directly affects the bandwidth, memory and CPU, that are consumed by the OSPF process. </a:t>
            </a:r>
          </a:p>
          <a:p>
            <a:pPr lvl="1"/>
            <a:r>
              <a:rPr lang="en-US" dirty="0" smtClean="0">
                <a:solidFill>
                  <a:srgbClr val="000000"/>
                </a:solidFill>
              </a:rPr>
              <a:t>If a network link fails or flaps, the topology change will not be propagated into the backbone or other areas. </a:t>
            </a:r>
          </a:p>
          <a:p>
            <a:pPr lvl="1"/>
            <a:r>
              <a:rPr lang="en-US" dirty="0" smtClean="0">
                <a:solidFill>
                  <a:srgbClr val="000000"/>
                </a:solidFill>
              </a:rPr>
              <a:t>It protects routers from needless routing table recalculations. </a:t>
            </a:r>
          </a:p>
          <a:p>
            <a:pPr lvl="1"/>
            <a:r>
              <a:rPr lang="en-US" dirty="0" smtClean="0">
                <a:solidFill>
                  <a:srgbClr val="000000"/>
                </a:solidFill>
              </a:rPr>
              <a:t>Because the SPF calculation places a significant demand on the router's CPU, proper summarization is an imperative part of OSPF configuration.</a:t>
            </a:r>
          </a:p>
        </p:txBody>
      </p:sp>
    </p:spTree>
    <p:extLst>
      <p:ext uri="{BB962C8B-B14F-4D97-AF65-F5344CB8AC3E}">
        <p14:creationId xmlns:p14="http://schemas.microsoft.com/office/powerpoint/2010/main" val="120090244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42" name="Rectangle 2"/>
          <p:cNvSpPr>
            <a:spLocks noGrp="1" noChangeArrowheads="1"/>
          </p:cNvSpPr>
          <p:nvPr>
            <p:ph type="title"/>
          </p:nvPr>
        </p:nvSpPr>
        <p:spPr>
          <a:xfrm>
            <a:off x="154044" y="107576"/>
            <a:ext cx="8685156" cy="1023103"/>
          </a:xfrm>
        </p:spPr>
        <p:txBody>
          <a:bodyPr/>
          <a:lstStyle/>
          <a:p>
            <a:r>
              <a:rPr lang="en-US" sz="3200" dirty="0" smtClean="0"/>
              <a:t>Using Route Summarization</a:t>
            </a:r>
          </a:p>
        </p:txBody>
      </p:sp>
      <p:grpSp>
        <p:nvGrpSpPr>
          <p:cNvPr id="6" name="Group 5"/>
          <p:cNvGrpSpPr/>
          <p:nvPr/>
        </p:nvGrpSpPr>
        <p:grpSpPr>
          <a:xfrm>
            <a:off x="1434254" y="1304629"/>
            <a:ext cx="6848475" cy="4696665"/>
            <a:chOff x="1147763" y="1031081"/>
            <a:chExt cx="6848475" cy="5180013"/>
          </a:xfrm>
        </p:grpSpPr>
        <p:pic>
          <p:nvPicPr>
            <p:cNvPr id="144387" name="Picture 3"/>
            <p:cNvPicPr>
              <a:picLocks noChangeAspect="1" noChangeArrowheads="1"/>
            </p:cNvPicPr>
            <p:nvPr/>
          </p:nvPicPr>
          <p:blipFill>
            <a:blip r:embed="rId2"/>
            <a:srcRect/>
            <a:stretch>
              <a:fillRect/>
            </a:stretch>
          </p:blipFill>
          <p:spPr bwMode="auto">
            <a:xfrm>
              <a:off x="1147763" y="1031081"/>
              <a:ext cx="6848475" cy="5180013"/>
            </a:xfrm>
            <a:prstGeom prst="rect">
              <a:avLst/>
            </a:prstGeom>
            <a:noFill/>
            <a:ln w="9525">
              <a:noFill/>
              <a:miter lim="800000"/>
              <a:headEnd type="none" w="sm" len="sm"/>
              <a:tailEnd type="none" w="sm" len="sm"/>
            </a:ln>
          </p:spPr>
        </p:pic>
        <p:sp>
          <p:nvSpPr>
            <p:cNvPr id="4" name="TextBox 3"/>
            <p:cNvSpPr txBox="1"/>
            <p:nvPr/>
          </p:nvSpPr>
          <p:spPr>
            <a:xfrm>
              <a:off x="4856812" y="4540866"/>
              <a:ext cx="2878112" cy="258532"/>
            </a:xfrm>
            <a:prstGeom prst="rect">
              <a:avLst/>
            </a:prstGeom>
            <a:solidFill>
              <a:schemeClr val="bg1"/>
            </a:solidFill>
          </p:spPr>
          <p:txBody>
            <a:bodyPr wrap="square" rtlCol="0">
              <a:spAutoFit/>
            </a:bodyPr>
            <a:lstStyle/>
            <a:p>
              <a:r>
                <a:rPr lang="en-US" sz="1200" b="1" dirty="0" smtClean="0">
                  <a:latin typeface="Courier New" pitchFamily="49" charset="0"/>
                  <a:cs typeface="Courier New" pitchFamily="49" charset="0"/>
                </a:rPr>
                <a:t>IA 172.16.16.0 255.255.252.0</a:t>
              </a:r>
            </a:p>
          </p:txBody>
        </p:sp>
        <p:sp>
          <p:nvSpPr>
            <p:cNvPr id="5" name="TextBox 4"/>
            <p:cNvSpPr txBox="1"/>
            <p:nvPr/>
          </p:nvSpPr>
          <p:spPr>
            <a:xfrm>
              <a:off x="4858492" y="3316690"/>
              <a:ext cx="2878112" cy="258532"/>
            </a:xfrm>
            <a:prstGeom prst="rect">
              <a:avLst/>
            </a:prstGeom>
            <a:solidFill>
              <a:schemeClr val="bg1"/>
            </a:solidFill>
          </p:spPr>
          <p:txBody>
            <a:bodyPr wrap="square" rtlCol="0">
              <a:spAutoFit/>
            </a:bodyPr>
            <a:lstStyle/>
            <a:p>
              <a:r>
                <a:rPr lang="en-US" sz="1200" b="1" dirty="0" smtClean="0">
                  <a:latin typeface="Courier New" pitchFamily="49" charset="0"/>
                  <a:cs typeface="Courier New" pitchFamily="49" charset="0"/>
                </a:rPr>
                <a:t>IA 172.16.8.0 255.255.248.0</a:t>
              </a:r>
            </a:p>
          </p:txBody>
        </p:sp>
      </p:grpSp>
    </p:spTree>
    <p:extLst>
      <p:ext uri="{BB962C8B-B14F-4D97-AF65-F5344CB8AC3E}">
        <p14:creationId xmlns:p14="http://schemas.microsoft.com/office/powerpoint/2010/main" val="3954559654"/>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6066" name="Rectangle 2"/>
          <p:cNvSpPr>
            <a:spLocks noGrp="1" noChangeArrowheads="1"/>
          </p:cNvSpPr>
          <p:nvPr>
            <p:ph type="title"/>
          </p:nvPr>
        </p:nvSpPr>
        <p:spPr>
          <a:xfrm>
            <a:off x="0" y="107576"/>
            <a:ext cx="8591551" cy="1336956"/>
          </a:xfrm>
        </p:spPr>
        <p:txBody>
          <a:bodyPr/>
          <a:lstStyle/>
          <a:p>
            <a:pPr>
              <a:defRPr/>
            </a:pPr>
            <a:r>
              <a:rPr lang="en-US" sz="3600" dirty="0" smtClean="0"/>
              <a:t>Types of Route Summarization</a:t>
            </a:r>
          </a:p>
        </p:txBody>
      </p:sp>
      <p:sp>
        <p:nvSpPr>
          <p:cNvPr id="145411" name="Rectangle 3"/>
          <p:cNvSpPr>
            <a:spLocks noGrp="1" noChangeArrowheads="1"/>
          </p:cNvSpPr>
          <p:nvPr>
            <p:ph idx="1"/>
          </p:nvPr>
        </p:nvSpPr>
        <p:spPr/>
        <p:txBody>
          <a:bodyPr>
            <a:normAutofit fontScale="92500" lnSpcReduction="20000"/>
          </a:bodyPr>
          <a:lstStyle/>
          <a:p>
            <a:r>
              <a:rPr lang="en-US" dirty="0" smtClean="0">
                <a:solidFill>
                  <a:srgbClr val="000000"/>
                </a:solidFill>
              </a:rPr>
              <a:t>Inter-area summarization</a:t>
            </a:r>
          </a:p>
          <a:p>
            <a:pPr lvl="1"/>
            <a:r>
              <a:rPr lang="en-US" dirty="0" smtClean="0">
                <a:solidFill>
                  <a:srgbClr val="000000"/>
                </a:solidFill>
              </a:rPr>
              <a:t>Performed at the ABR and creates Type 3 LSAs.</a:t>
            </a:r>
          </a:p>
          <a:p>
            <a:r>
              <a:rPr lang="en-US" dirty="0" smtClean="0">
                <a:solidFill>
                  <a:srgbClr val="000000"/>
                </a:solidFill>
              </a:rPr>
              <a:t>External summarization</a:t>
            </a:r>
          </a:p>
          <a:p>
            <a:pPr lvl="1"/>
            <a:r>
              <a:rPr lang="en-US" dirty="0" smtClean="0">
                <a:solidFill>
                  <a:srgbClr val="000000"/>
                </a:solidFill>
              </a:rPr>
              <a:t>Performed at the ASBR and creates Type 5 LSAs.</a:t>
            </a:r>
          </a:p>
          <a:p>
            <a:r>
              <a:rPr lang="en-US" dirty="0" smtClean="0">
                <a:solidFill>
                  <a:srgbClr val="000000"/>
                </a:solidFill>
              </a:rPr>
              <a:t>Both have the same fundamental requirement of contiguous addressing.</a:t>
            </a:r>
          </a:p>
          <a:p>
            <a:r>
              <a:rPr lang="en-US" dirty="0" smtClean="0">
                <a:solidFill>
                  <a:srgbClr val="000000"/>
                </a:solidFill>
              </a:rPr>
              <a:t>If summarization is not configured correctly and there are multiple ASBRs, or multiple ABRs in an area, suboptimal routing is possible. </a:t>
            </a:r>
          </a:p>
          <a:p>
            <a:pPr lvl="1"/>
            <a:r>
              <a:rPr lang="en-US" dirty="0" smtClean="0">
                <a:solidFill>
                  <a:srgbClr val="000000"/>
                </a:solidFill>
              </a:rPr>
              <a:t>For example, summarizing overlapping ranges from two different routers can cause packets to be sent to the wrong destination.</a:t>
            </a:r>
          </a:p>
        </p:txBody>
      </p:sp>
    </p:spTree>
    <p:extLst>
      <p:ext uri="{BB962C8B-B14F-4D97-AF65-F5344CB8AC3E}">
        <p14:creationId xmlns:p14="http://schemas.microsoft.com/office/powerpoint/2010/main" val="336305375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1" y="450044"/>
            <a:ext cx="8801100" cy="620712"/>
          </a:xfrm>
        </p:spPr>
        <p:txBody>
          <a:bodyPr/>
          <a:lstStyle/>
          <a:p>
            <a:r>
              <a:rPr lang="en-US" sz="3200" dirty="0" smtClean="0"/>
              <a:t>Intra-Area Summarization</a:t>
            </a:r>
            <a:endParaRPr lang="en-US" sz="3200" dirty="0"/>
          </a:p>
        </p:txBody>
      </p:sp>
      <p:sp>
        <p:nvSpPr>
          <p:cNvPr id="13" name="Content Placeholder 12"/>
          <p:cNvSpPr>
            <a:spLocks noGrp="1"/>
          </p:cNvSpPr>
          <p:nvPr>
            <p:ph idx="1"/>
          </p:nvPr>
        </p:nvSpPr>
        <p:spPr/>
        <p:txBody>
          <a:bodyPr>
            <a:normAutofit fontScale="92500"/>
          </a:bodyPr>
          <a:lstStyle/>
          <a:p>
            <a:r>
              <a:rPr lang="en-US" dirty="0" smtClean="0">
                <a:solidFill>
                  <a:srgbClr val="000000"/>
                </a:solidFill>
              </a:rPr>
              <a:t>Configure an ABR to summarize routes for a specific area.</a:t>
            </a:r>
            <a:endParaRPr lang="en-US" dirty="0">
              <a:solidFill>
                <a:srgbClr val="000000"/>
              </a:solidFill>
            </a:endParaRPr>
          </a:p>
        </p:txBody>
      </p:sp>
      <p:sp>
        <p:nvSpPr>
          <p:cNvPr id="14" name="Text Placeholder 13"/>
          <p:cNvSpPr>
            <a:spLocks noGrp="1"/>
          </p:cNvSpPr>
          <p:nvPr>
            <p:ph type="body" sz="quarter" idx="10"/>
          </p:nvPr>
        </p:nvSpPr>
        <p:spPr/>
        <p:txBody>
          <a:bodyPr/>
          <a:lstStyle/>
          <a:p>
            <a:r>
              <a:rPr lang="en-US" smtClean="0"/>
              <a:t>Router(config-router)#</a:t>
            </a:r>
            <a:endParaRPr lang="en-US" dirty="0"/>
          </a:p>
        </p:txBody>
      </p:sp>
      <p:sp>
        <p:nvSpPr>
          <p:cNvPr id="15" name="Text Placeholder 14"/>
          <p:cNvSpPr>
            <a:spLocks noGrp="1"/>
          </p:cNvSpPr>
          <p:nvPr>
            <p:ph type="body" sz="quarter" idx="11"/>
          </p:nvPr>
        </p:nvSpPr>
        <p:spPr>
          <a:xfrm>
            <a:off x="615326" y="2137492"/>
            <a:ext cx="7745412" cy="763752"/>
          </a:xfrm>
        </p:spPr>
        <p:txBody>
          <a:bodyPr>
            <a:noAutofit/>
          </a:bodyPr>
          <a:lstStyle/>
          <a:p>
            <a:r>
              <a:rPr lang="en-US" dirty="0" smtClean="0">
                <a:solidFill>
                  <a:srgbClr val="000000"/>
                </a:solidFill>
              </a:rPr>
              <a:t>area </a:t>
            </a:r>
            <a:r>
              <a:rPr lang="en-US" b="0" i="1" dirty="0" smtClean="0">
                <a:solidFill>
                  <a:srgbClr val="000000"/>
                </a:solidFill>
              </a:rPr>
              <a:t>area-id</a:t>
            </a:r>
            <a:r>
              <a:rPr lang="en-US" i="1" dirty="0" smtClean="0">
                <a:solidFill>
                  <a:srgbClr val="000000"/>
                </a:solidFill>
              </a:rPr>
              <a:t> </a:t>
            </a:r>
            <a:r>
              <a:rPr lang="en-US" b="0" i="1" dirty="0" smtClean="0">
                <a:solidFill>
                  <a:srgbClr val="000000"/>
                </a:solidFill>
              </a:rPr>
              <a:t>range address mask </a:t>
            </a:r>
            <a:r>
              <a:rPr lang="en-US" i="1" dirty="0" smtClean="0">
                <a:solidFill>
                  <a:srgbClr val="000000"/>
                </a:solidFill>
              </a:rPr>
              <a:t>[</a:t>
            </a:r>
            <a:r>
              <a:rPr lang="en-US" dirty="0" smtClean="0">
                <a:solidFill>
                  <a:srgbClr val="000000"/>
                </a:solidFill>
              </a:rPr>
              <a:t>advertise</a:t>
            </a:r>
            <a:r>
              <a:rPr lang="en-US" i="1" dirty="0" smtClean="0">
                <a:solidFill>
                  <a:srgbClr val="000000"/>
                </a:solidFill>
              </a:rPr>
              <a:t> | </a:t>
            </a:r>
            <a:r>
              <a:rPr lang="en-US" dirty="0" smtClean="0">
                <a:solidFill>
                  <a:srgbClr val="000000"/>
                </a:solidFill>
              </a:rPr>
              <a:t>not-advertise</a:t>
            </a:r>
            <a:r>
              <a:rPr lang="en-US" i="1" dirty="0" smtClean="0">
                <a:solidFill>
                  <a:srgbClr val="000000"/>
                </a:solidFill>
              </a:rPr>
              <a:t>] [</a:t>
            </a:r>
            <a:r>
              <a:rPr lang="en-US" dirty="0" smtClean="0">
                <a:solidFill>
                  <a:srgbClr val="000000"/>
                </a:solidFill>
              </a:rPr>
              <a:t>cost </a:t>
            </a:r>
            <a:r>
              <a:rPr lang="en-US" b="0" i="1" dirty="0" smtClean="0">
                <a:solidFill>
                  <a:srgbClr val="000000"/>
                </a:solidFill>
              </a:rPr>
              <a:t>cost</a:t>
            </a:r>
            <a:r>
              <a:rPr lang="en-US" i="1" dirty="0" smtClean="0">
                <a:solidFill>
                  <a:srgbClr val="000000"/>
                </a:solidFill>
              </a:rPr>
              <a:t>]</a:t>
            </a:r>
            <a:endParaRPr lang="en-US" dirty="0">
              <a:solidFill>
                <a:srgbClr val="000000"/>
              </a:solidFill>
            </a:endParaRPr>
          </a:p>
        </p:txBody>
      </p:sp>
      <p:graphicFrame>
        <p:nvGraphicFramePr>
          <p:cNvPr id="8" name="Table 7"/>
          <p:cNvGraphicFramePr>
            <a:graphicFrameLocks noGrp="1"/>
          </p:cNvGraphicFramePr>
          <p:nvPr/>
        </p:nvGraphicFramePr>
        <p:xfrm>
          <a:off x="609598" y="3007435"/>
          <a:ext cx="7770126" cy="3407012"/>
        </p:xfrm>
        <a:graphic>
          <a:graphicData uri="http://schemas.openxmlformats.org/drawingml/2006/table">
            <a:tbl>
              <a:tblPr firstRow="1" bandRow="1">
                <a:tableStyleId>{5C22544A-7EE6-4342-B048-85BDC9FD1C3A}</a:tableStyleId>
              </a:tblPr>
              <a:tblGrid>
                <a:gridCol w="2106306"/>
                <a:gridCol w="5663820"/>
              </a:tblGrid>
              <a:tr h="364680">
                <a:tc>
                  <a:txBody>
                    <a:bodyPr/>
                    <a:lstStyle/>
                    <a:p>
                      <a:pPr marL="0" marR="0" algn="ctr">
                        <a:lnSpc>
                          <a:spcPct val="100000"/>
                        </a:lnSpc>
                        <a:spcBef>
                          <a:spcPts val="0"/>
                        </a:spcBef>
                        <a:spcAft>
                          <a:spcPts val="600"/>
                        </a:spcAft>
                      </a:pPr>
                      <a:r>
                        <a:rPr lang="en-US" sz="1400" b="1" dirty="0"/>
                        <a:t>Parameter</a:t>
                      </a:r>
                      <a:endParaRPr lang="en-US" sz="1400" b="1" dirty="0">
                        <a:solidFill>
                          <a:srgbClr val="000000"/>
                        </a:solidFill>
                        <a:latin typeface="Arial"/>
                        <a:ea typeface="SimSun"/>
                        <a:cs typeface="Times New Roman"/>
                      </a:endParaRPr>
                    </a:p>
                  </a:txBody>
                  <a:tcPr marL="68580" marR="68580" marT="0" marB="0" anchor="ctr"/>
                </a:tc>
                <a:tc>
                  <a:txBody>
                    <a:bodyPr/>
                    <a:lstStyle/>
                    <a:p>
                      <a:pPr marL="0" marR="0" algn="l">
                        <a:lnSpc>
                          <a:spcPct val="100000"/>
                        </a:lnSpc>
                        <a:spcBef>
                          <a:spcPts val="0"/>
                        </a:spcBef>
                        <a:spcAft>
                          <a:spcPts val="600"/>
                        </a:spcAft>
                      </a:pPr>
                      <a:r>
                        <a:rPr lang="en-US" sz="1400" b="1" dirty="0"/>
                        <a:t>Description</a:t>
                      </a:r>
                      <a:endParaRPr lang="en-US" sz="1400" b="1" dirty="0">
                        <a:solidFill>
                          <a:srgbClr val="000000"/>
                        </a:solidFill>
                        <a:latin typeface="Arial"/>
                        <a:ea typeface="SimSun"/>
                        <a:cs typeface="Times New Roman"/>
                      </a:endParaRPr>
                    </a:p>
                  </a:txBody>
                  <a:tcPr marL="68580" marR="68580" marT="0" marB="0" anchor="ctr"/>
                </a:tc>
              </a:tr>
              <a:tr h="364680">
                <a:tc>
                  <a:txBody>
                    <a:bodyPr/>
                    <a:lstStyle/>
                    <a:p>
                      <a:pPr marL="0" marR="0" algn="ctr">
                        <a:lnSpc>
                          <a:spcPct val="100000"/>
                        </a:lnSpc>
                        <a:spcBef>
                          <a:spcPts val="0"/>
                        </a:spcBef>
                        <a:spcAft>
                          <a:spcPts val="600"/>
                        </a:spcAft>
                      </a:pPr>
                      <a:r>
                        <a:rPr lang="en-US" sz="1400" b="1" i="0" smtClean="0">
                          <a:solidFill>
                            <a:srgbClr val="000000"/>
                          </a:solidFill>
                          <a:latin typeface="Courier New" pitchFamily="49" charset="0"/>
                          <a:ea typeface="SimSun"/>
                          <a:cs typeface="Courier New" pitchFamily="49" charset="0"/>
                        </a:rPr>
                        <a:t>area</a:t>
                      </a:r>
                      <a:r>
                        <a:rPr lang="en-US" sz="1400" b="1" i="0" baseline="0" smtClean="0">
                          <a:solidFill>
                            <a:srgbClr val="000000"/>
                          </a:solidFill>
                          <a:latin typeface="Courier New" pitchFamily="49" charset="0"/>
                          <a:ea typeface="SimSun"/>
                          <a:cs typeface="Courier New" pitchFamily="49" charset="0"/>
                        </a:rPr>
                        <a:t> </a:t>
                      </a:r>
                      <a:r>
                        <a:rPr lang="en-US" sz="1400" b="0" i="1" smtClean="0">
                          <a:solidFill>
                            <a:srgbClr val="000000"/>
                          </a:solidFill>
                          <a:latin typeface="Courier New" pitchFamily="49" charset="0"/>
                          <a:ea typeface="SimSun"/>
                          <a:cs typeface="Courier New" pitchFamily="49" charset="0"/>
                        </a:rPr>
                        <a:t>area-id</a:t>
                      </a:r>
                      <a:endParaRPr lang="en-US" sz="1400" b="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defTabSz="914400" rtl="0" eaLnBrk="1" latinLnBrk="0" hangingPunct="1">
                        <a:lnSpc>
                          <a:spcPct val="100000"/>
                        </a:lnSpc>
                        <a:spcBef>
                          <a:spcPts val="0"/>
                        </a:spcBef>
                        <a:spcAft>
                          <a:spcPts val="600"/>
                        </a:spcAft>
                      </a:pPr>
                      <a:r>
                        <a:rPr lang="en-US" sz="1400" b="0" kern="1200" dirty="0">
                          <a:solidFill>
                            <a:srgbClr val="000000"/>
                          </a:solidFill>
                          <a:latin typeface="Arial"/>
                          <a:ea typeface="SimSun"/>
                          <a:cs typeface="Arial"/>
                        </a:rPr>
                        <a:t>Identifies the area subject to route summarization.</a:t>
                      </a:r>
                    </a:p>
                  </a:txBody>
                  <a:tcPr marL="68580" marR="68580" marT="0" marB="0" anchor="ctr"/>
                </a:tc>
              </a:tr>
              <a:tr h="364680">
                <a:tc>
                  <a:txBody>
                    <a:bodyPr/>
                    <a:lstStyle/>
                    <a:p>
                      <a:pPr marL="0" marR="0" algn="ctr">
                        <a:lnSpc>
                          <a:spcPct val="100000"/>
                        </a:lnSpc>
                        <a:spcBef>
                          <a:spcPts val="0"/>
                        </a:spcBef>
                        <a:spcAft>
                          <a:spcPts val="600"/>
                        </a:spcAft>
                      </a:pPr>
                      <a:r>
                        <a:rPr lang="en-US" sz="1400" b="0" i="1" dirty="0">
                          <a:solidFill>
                            <a:srgbClr val="000000"/>
                          </a:solidFill>
                          <a:latin typeface="Courier New" pitchFamily="49" charset="0"/>
                          <a:ea typeface="SimSun"/>
                          <a:cs typeface="Courier New" pitchFamily="49" charset="0"/>
                        </a:rPr>
                        <a:t>address</a:t>
                      </a:r>
                      <a:endParaRPr lang="en-US" sz="1400" b="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defTabSz="914400" rtl="0" eaLnBrk="1" latinLnBrk="0" hangingPunct="1">
                        <a:lnSpc>
                          <a:spcPct val="100000"/>
                        </a:lnSpc>
                        <a:spcBef>
                          <a:spcPts val="0"/>
                        </a:spcBef>
                        <a:spcAft>
                          <a:spcPts val="600"/>
                        </a:spcAft>
                      </a:pPr>
                      <a:r>
                        <a:rPr lang="en-US" sz="1400" b="0" kern="1200" dirty="0">
                          <a:solidFill>
                            <a:srgbClr val="000000"/>
                          </a:solidFill>
                          <a:latin typeface="Arial"/>
                          <a:ea typeface="SimSun"/>
                          <a:cs typeface="Arial"/>
                        </a:rPr>
                        <a:t>The summary address designated for a range of addresses.</a:t>
                      </a:r>
                    </a:p>
                  </a:txBody>
                  <a:tcPr marL="68580" marR="68580" marT="0" marB="0" anchor="ctr"/>
                </a:tc>
              </a:tr>
              <a:tr h="364680">
                <a:tc>
                  <a:txBody>
                    <a:bodyPr/>
                    <a:lstStyle/>
                    <a:p>
                      <a:pPr marL="0" marR="0" algn="ctr">
                        <a:lnSpc>
                          <a:spcPct val="100000"/>
                        </a:lnSpc>
                        <a:spcBef>
                          <a:spcPts val="0"/>
                        </a:spcBef>
                        <a:spcAft>
                          <a:spcPts val="600"/>
                        </a:spcAft>
                      </a:pPr>
                      <a:r>
                        <a:rPr lang="en-US" sz="1400" b="0" i="1" dirty="0">
                          <a:solidFill>
                            <a:srgbClr val="000000"/>
                          </a:solidFill>
                          <a:latin typeface="Courier New" pitchFamily="49" charset="0"/>
                          <a:ea typeface="SimSun"/>
                          <a:cs typeface="Courier New" pitchFamily="49" charset="0"/>
                        </a:rPr>
                        <a:t>mask</a:t>
                      </a:r>
                      <a:endParaRPr lang="en-US" sz="1400" b="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defTabSz="914400" rtl="0" eaLnBrk="1" latinLnBrk="0" hangingPunct="1">
                        <a:lnSpc>
                          <a:spcPct val="100000"/>
                        </a:lnSpc>
                        <a:spcBef>
                          <a:spcPts val="0"/>
                        </a:spcBef>
                        <a:spcAft>
                          <a:spcPts val="600"/>
                        </a:spcAft>
                      </a:pPr>
                      <a:r>
                        <a:rPr lang="en-US" sz="1400" b="0" kern="1200" dirty="0">
                          <a:solidFill>
                            <a:srgbClr val="000000"/>
                          </a:solidFill>
                          <a:latin typeface="Arial"/>
                          <a:ea typeface="SimSun"/>
                          <a:cs typeface="Arial"/>
                        </a:rPr>
                        <a:t>The IP subnet mask used for the summary route.</a:t>
                      </a:r>
                    </a:p>
                  </a:txBody>
                  <a:tcPr marL="68580" marR="68580" marT="0" marB="0" anchor="ctr"/>
                </a:tc>
              </a:tr>
              <a:tr h="449606">
                <a:tc>
                  <a:txBody>
                    <a:bodyPr/>
                    <a:lstStyle/>
                    <a:p>
                      <a:pPr marL="0" marR="0" algn="ctr">
                        <a:lnSpc>
                          <a:spcPct val="100000"/>
                        </a:lnSpc>
                        <a:spcBef>
                          <a:spcPts val="0"/>
                        </a:spcBef>
                        <a:spcAft>
                          <a:spcPts val="600"/>
                        </a:spcAft>
                      </a:pPr>
                      <a:r>
                        <a:rPr lang="en-US" sz="1400" b="1" dirty="0">
                          <a:solidFill>
                            <a:srgbClr val="000000"/>
                          </a:solidFill>
                          <a:latin typeface="Courier New" pitchFamily="49" charset="0"/>
                          <a:ea typeface="SimSun"/>
                          <a:cs typeface="Courier New" pitchFamily="49" charset="0"/>
                        </a:rPr>
                        <a:t>advertise</a:t>
                      </a:r>
                      <a:endParaRPr lang="en-US" sz="140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defTabSz="914400" rtl="0" eaLnBrk="1" latinLnBrk="0" hangingPunct="1">
                        <a:lnSpc>
                          <a:spcPct val="100000"/>
                        </a:lnSpc>
                        <a:spcBef>
                          <a:spcPts val="0"/>
                        </a:spcBef>
                        <a:spcAft>
                          <a:spcPts val="600"/>
                        </a:spcAft>
                      </a:pPr>
                      <a:r>
                        <a:rPr lang="en-US" sz="1400" b="0" kern="1200" dirty="0">
                          <a:solidFill>
                            <a:srgbClr val="000000"/>
                          </a:solidFill>
                          <a:latin typeface="Arial"/>
                          <a:ea typeface="SimSun"/>
                          <a:cs typeface="Arial"/>
                        </a:rPr>
                        <a:t>(Optional) Sets the address range status to advertise and generates a type 3 summary LSA.</a:t>
                      </a:r>
                    </a:p>
                  </a:txBody>
                  <a:tcPr marL="68580" marR="68580" marT="0" marB="0" anchor="ctr"/>
                </a:tc>
              </a:tr>
              <a:tr h="749343">
                <a:tc>
                  <a:txBody>
                    <a:bodyPr/>
                    <a:lstStyle/>
                    <a:p>
                      <a:pPr marL="0" marR="0" algn="ctr" defTabSz="914400" rtl="0" eaLnBrk="1" latinLnBrk="0" hangingPunct="1">
                        <a:lnSpc>
                          <a:spcPct val="100000"/>
                        </a:lnSpc>
                        <a:spcBef>
                          <a:spcPts val="0"/>
                        </a:spcBef>
                        <a:spcAft>
                          <a:spcPts val="600"/>
                        </a:spcAft>
                      </a:pPr>
                      <a:r>
                        <a:rPr lang="en-US" sz="1400" b="1" i="0" kern="1200" dirty="0">
                          <a:solidFill>
                            <a:srgbClr val="000000"/>
                          </a:solidFill>
                          <a:latin typeface="Courier New" pitchFamily="49" charset="0"/>
                          <a:ea typeface="SimSun"/>
                          <a:cs typeface="Courier New" pitchFamily="49" charset="0"/>
                        </a:rPr>
                        <a:t>not-advertise</a:t>
                      </a:r>
                    </a:p>
                  </a:txBody>
                  <a:tcPr marL="68580" marR="68580" marT="0" marB="0" anchor="ctr"/>
                </a:tc>
                <a:tc>
                  <a:txBody>
                    <a:bodyPr/>
                    <a:lstStyle/>
                    <a:p>
                      <a:pPr marL="0" marR="0" algn="l" defTabSz="914400" rtl="0" eaLnBrk="1" latinLnBrk="0" hangingPunct="1">
                        <a:lnSpc>
                          <a:spcPct val="100000"/>
                        </a:lnSpc>
                        <a:spcBef>
                          <a:spcPts val="0"/>
                        </a:spcBef>
                        <a:spcAft>
                          <a:spcPts val="600"/>
                        </a:spcAft>
                      </a:pPr>
                      <a:r>
                        <a:rPr lang="en-US" sz="1400" b="0" kern="1200" dirty="0">
                          <a:solidFill>
                            <a:srgbClr val="000000"/>
                          </a:solidFill>
                          <a:latin typeface="Arial"/>
                          <a:ea typeface="SimSun"/>
                          <a:cs typeface="Arial"/>
                        </a:rPr>
                        <a:t>(Optional) Sets the address range status to </a:t>
                      </a:r>
                      <a:r>
                        <a:rPr lang="en-US" sz="1400" b="0" kern="1200" dirty="0" err="1">
                          <a:solidFill>
                            <a:srgbClr val="000000"/>
                          </a:solidFill>
                          <a:latin typeface="Arial"/>
                          <a:ea typeface="SimSun"/>
                          <a:cs typeface="Arial"/>
                        </a:rPr>
                        <a:t>DoNotAdvertise</a:t>
                      </a:r>
                      <a:r>
                        <a:rPr lang="en-US" sz="1400" b="0" kern="1200" dirty="0">
                          <a:solidFill>
                            <a:srgbClr val="000000"/>
                          </a:solidFill>
                          <a:latin typeface="Arial"/>
                          <a:ea typeface="SimSun"/>
                          <a:cs typeface="Arial"/>
                        </a:rPr>
                        <a:t>. The type 3 summary LSA is suppressed, and the component networks remain hidden from other networks.</a:t>
                      </a:r>
                    </a:p>
                  </a:txBody>
                  <a:tcPr marL="68580" marR="68580" marT="0" marB="0" anchor="ctr"/>
                </a:tc>
              </a:tr>
              <a:tr h="749343">
                <a:tc>
                  <a:txBody>
                    <a:bodyPr/>
                    <a:lstStyle/>
                    <a:p>
                      <a:pPr marL="0" marR="0" algn="ctr" defTabSz="914400" rtl="0" eaLnBrk="1" latinLnBrk="0" hangingPunct="1">
                        <a:lnSpc>
                          <a:spcPct val="100000"/>
                        </a:lnSpc>
                        <a:spcBef>
                          <a:spcPts val="0"/>
                        </a:spcBef>
                        <a:spcAft>
                          <a:spcPts val="600"/>
                        </a:spcAft>
                      </a:pPr>
                      <a:r>
                        <a:rPr lang="en-US" sz="1400" b="1" i="0" kern="1200" dirty="0" smtClean="0">
                          <a:solidFill>
                            <a:srgbClr val="000000"/>
                          </a:solidFill>
                          <a:latin typeface="Courier New" pitchFamily="49" charset="0"/>
                          <a:ea typeface="SimSun"/>
                          <a:cs typeface="Courier New" pitchFamily="49" charset="0"/>
                        </a:rPr>
                        <a:t>cost </a:t>
                      </a:r>
                      <a:r>
                        <a:rPr lang="en-US" sz="1400" b="0" i="1" kern="1200" dirty="0" err="1" smtClean="0">
                          <a:solidFill>
                            <a:srgbClr val="000000"/>
                          </a:solidFill>
                          <a:latin typeface="Courier New" pitchFamily="49" charset="0"/>
                          <a:ea typeface="SimSun"/>
                          <a:cs typeface="Courier New" pitchFamily="49" charset="0"/>
                        </a:rPr>
                        <a:t>cost</a:t>
                      </a:r>
                      <a:endParaRPr lang="en-US" sz="1400" b="0" i="0" kern="120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defTabSz="914400" rtl="0" eaLnBrk="1" latinLnBrk="0" hangingPunct="1">
                        <a:lnSpc>
                          <a:spcPct val="100000"/>
                        </a:lnSpc>
                        <a:spcBef>
                          <a:spcPts val="0"/>
                        </a:spcBef>
                        <a:spcAft>
                          <a:spcPts val="600"/>
                        </a:spcAft>
                      </a:pPr>
                      <a:r>
                        <a:rPr lang="en-US" sz="1400" b="0" kern="1200" dirty="0">
                          <a:solidFill>
                            <a:srgbClr val="000000"/>
                          </a:solidFill>
                          <a:latin typeface="Arial"/>
                          <a:ea typeface="SimSun"/>
                          <a:cs typeface="Arial"/>
                        </a:rPr>
                        <a:t>(Optional) Metric or cost for this summary route, which is used during the OSPF SPF calculation to determine the shortest paths to the destination. The value can be 0 to 16777215.</a:t>
                      </a:r>
                    </a:p>
                  </a:txBody>
                  <a:tcPr marL="68580" marR="68580" marT="0" marB="0" anchor="ctr"/>
                </a:tc>
              </a:tr>
            </a:tbl>
          </a:graphicData>
        </a:graphic>
      </p:graphicFrame>
    </p:spTree>
    <p:extLst>
      <p:ext uri="{BB962C8B-B14F-4D97-AF65-F5344CB8AC3E}">
        <p14:creationId xmlns:p14="http://schemas.microsoft.com/office/powerpoint/2010/main" val="2725931653"/>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p:cNvSpPr/>
          <p:nvPr/>
        </p:nvSpPr>
        <p:spPr bwMode="auto">
          <a:xfrm>
            <a:off x="2049164" y="5714470"/>
            <a:ext cx="3583992" cy="352052"/>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57" name="Rectangle 56"/>
          <p:cNvSpPr/>
          <p:nvPr/>
        </p:nvSpPr>
        <p:spPr bwMode="auto">
          <a:xfrm>
            <a:off x="2085849" y="4350722"/>
            <a:ext cx="3603751" cy="37242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279834" y="22911"/>
            <a:ext cx="8864166" cy="1147014"/>
          </a:xfrm>
        </p:spPr>
        <p:txBody>
          <a:bodyPr/>
          <a:lstStyle/>
          <a:p>
            <a:r>
              <a:rPr lang="en-US" sz="3200" dirty="0" smtClean="0"/>
              <a:t>Intra-Area Summarization Example</a:t>
            </a:r>
            <a:endParaRPr lang="en-US" sz="3200" dirty="0"/>
          </a:p>
        </p:txBody>
      </p:sp>
      <p:sp>
        <p:nvSpPr>
          <p:cNvPr id="33" name="Text Placeholder 5"/>
          <p:cNvSpPr>
            <a:spLocks/>
          </p:cNvSpPr>
          <p:nvPr/>
        </p:nvSpPr>
        <p:spPr bwMode="auto">
          <a:xfrm>
            <a:off x="283109" y="3760997"/>
            <a:ext cx="8401694" cy="1199214"/>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ospf 100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network 172.16.32.1 0.0.0.0 area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network 172.16.96.1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area 0 range 172.16.96.0 255.255.224.0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area 1 range 172.16.32.0 255.255.224.0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a:t>
            </a:r>
            <a:endParaRPr lang="en-US" sz="1200" b="1" kern="0" dirty="0" smtClean="0">
              <a:latin typeface="Courier New" pitchFamily="49" charset="0"/>
            </a:endParaRPr>
          </a:p>
          <a:p>
            <a:pPr marL="236538" indent="-236538" algn="l" defTabSz="814388" eaLnBrk="1" hangingPunct="1">
              <a:lnSpc>
                <a:spcPct val="100000"/>
              </a:lnSpc>
              <a:spcBef>
                <a:spcPts val="0"/>
              </a:spcBef>
              <a:buClr>
                <a:srgbClr val="708CA1"/>
              </a:buClr>
              <a:defRPr/>
            </a:pPr>
            <a:endParaRPr lang="en-US" sz="1200" kern="0" dirty="0" smtClean="0">
              <a:latin typeface="Courier New" pitchFamily="49" charset="0"/>
            </a:endParaRPr>
          </a:p>
        </p:txBody>
      </p:sp>
      <p:sp>
        <p:nvSpPr>
          <p:cNvPr id="44" name="Text Placeholder 5"/>
          <p:cNvSpPr>
            <a:spLocks/>
          </p:cNvSpPr>
          <p:nvPr/>
        </p:nvSpPr>
        <p:spPr bwMode="auto">
          <a:xfrm>
            <a:off x="279834" y="5113703"/>
            <a:ext cx="8407615" cy="1212463"/>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router ospf 100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172.16.64.1 0.0.0.0 area 2</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172.16.127.1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area 0 range 172.16.96.0 255.255.224.0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area 2 range 172.16.64.0 255.255.224.0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a:t>
            </a:r>
            <a:endParaRPr lang="en-US" sz="1200" b="1" kern="0" dirty="0" smtClean="0">
              <a:latin typeface="Courier New" pitchFamily="49" charset="0"/>
            </a:endParaRPr>
          </a:p>
        </p:txBody>
      </p:sp>
      <p:grpSp>
        <p:nvGrpSpPr>
          <p:cNvPr id="14" name="Group 13"/>
          <p:cNvGrpSpPr/>
          <p:nvPr/>
        </p:nvGrpSpPr>
        <p:grpSpPr>
          <a:xfrm>
            <a:off x="1383988" y="1254590"/>
            <a:ext cx="6355646" cy="2212623"/>
            <a:chOff x="1083732" y="1049870"/>
            <a:chExt cx="6355646" cy="2212623"/>
          </a:xfrm>
        </p:grpSpPr>
        <p:sp>
          <p:nvSpPr>
            <p:cNvPr id="67" name="Oval 66"/>
            <p:cNvSpPr/>
            <p:nvPr/>
          </p:nvSpPr>
          <p:spPr bwMode="auto">
            <a:xfrm>
              <a:off x="3081867" y="1049870"/>
              <a:ext cx="2540000" cy="1219200"/>
            </a:xfrm>
            <a:prstGeom prst="ellipse">
              <a:avLst/>
            </a:prstGeom>
            <a:solidFill>
              <a:schemeClr val="bg2">
                <a:lumMod val="50000"/>
                <a:lumOff val="50000"/>
                <a:alpha val="29000"/>
              </a:schemeClr>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noAutofit/>
            </a:bodyPr>
            <a:lstStyle/>
            <a:p>
              <a:pPr defTabSz="814388"/>
              <a:endParaRPr lang="en-US" sz="2800" b="1" dirty="0" smtClean="0"/>
            </a:p>
            <a:p>
              <a:pPr defTabSz="814388"/>
              <a:endParaRPr lang="en-US" sz="2800" b="1" dirty="0" smtClean="0"/>
            </a:p>
            <a:p>
              <a:pPr defTabSz="814388"/>
              <a:r>
                <a:rPr lang="en-US" sz="1400" b="1" dirty="0" smtClean="0"/>
                <a:t>Area 0</a:t>
              </a:r>
            </a:p>
            <a:p>
              <a:pPr defTabSz="814388"/>
              <a:r>
                <a:rPr lang="en-US" sz="1200" dirty="0" smtClean="0"/>
                <a:t>172.16.96.0 /24 - 172.16.127.0 /24</a:t>
              </a:r>
            </a:p>
            <a:p>
              <a:pPr defTabSz="814388"/>
              <a:endParaRPr lang="en-US" sz="4400" dirty="0" smtClean="0"/>
            </a:p>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68" name="Oval 67"/>
            <p:cNvSpPr/>
            <p:nvPr/>
          </p:nvSpPr>
          <p:spPr bwMode="auto">
            <a:xfrm>
              <a:off x="1083732" y="2043293"/>
              <a:ext cx="2540000" cy="1219200"/>
            </a:xfrm>
            <a:prstGeom prst="ellipse">
              <a:avLst/>
            </a:prstGeom>
            <a:solidFill>
              <a:srgbClr val="C00000">
                <a:alpha val="29000"/>
              </a:srgbClr>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charset="0"/>
              </a:endParaRPr>
            </a:p>
            <a:p>
              <a:pPr marL="0" marR="0" indent="0" algn="ctr" defTabSz="814388" rtl="0" eaLnBrk="0" fontAlgn="base" latinLnBrk="0" hangingPunct="0">
                <a:lnSpc>
                  <a:spcPct val="90000"/>
                </a:lnSpc>
                <a:spcBef>
                  <a:spcPct val="0"/>
                </a:spcBef>
                <a:spcAft>
                  <a:spcPct val="0"/>
                </a:spcAft>
                <a:buClrTx/>
                <a:buSzTx/>
                <a:buFontTx/>
                <a:buNone/>
                <a:tabLst/>
              </a:pPr>
              <a:endParaRPr lang="en-US" sz="1400" b="1" dirty="0" smtClean="0"/>
            </a:p>
            <a:p>
              <a:pPr marL="0" marR="0" indent="0" algn="ctr" defTabSz="814388" rtl="0" eaLnBrk="0" fontAlgn="base" latinLnBrk="0" hangingPunct="0">
                <a:lnSpc>
                  <a:spcPct val="9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rPr>
                <a:t>Area 1</a:t>
              </a:r>
            </a:p>
            <a:p>
              <a:pPr marL="0" marR="0" indent="0" algn="ctr" defTabSz="814388" rtl="0" eaLnBrk="0" fontAlgn="base" latinLnBrk="0" hangingPunct="0">
                <a:lnSpc>
                  <a:spcPct val="90000"/>
                </a:lnSpc>
                <a:spcBef>
                  <a:spcPct val="0"/>
                </a:spcBef>
                <a:spcAft>
                  <a:spcPct val="0"/>
                </a:spcAft>
                <a:buClrTx/>
                <a:buSzTx/>
                <a:buFontTx/>
                <a:buNone/>
                <a:tabLst/>
              </a:pPr>
              <a:r>
                <a:rPr lang="en-US" sz="1200" dirty="0" smtClean="0"/>
                <a:t>172.16.32.0 /24 - 172.16.63.0 /24</a:t>
              </a:r>
              <a:endParaRPr kumimoji="0" lang="en-US" sz="1200" i="0" u="none" strike="noStrike" cap="none" normalizeH="0" baseline="0" dirty="0" smtClean="0">
                <a:ln>
                  <a:noFill/>
                </a:ln>
                <a:solidFill>
                  <a:schemeClr val="tx1"/>
                </a:solidFill>
                <a:effectLst/>
                <a:latin typeface="Arial" charset="0"/>
              </a:endParaRPr>
            </a:p>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69" name="Oval 68"/>
            <p:cNvSpPr/>
            <p:nvPr/>
          </p:nvSpPr>
          <p:spPr bwMode="auto">
            <a:xfrm>
              <a:off x="4899378" y="2043292"/>
              <a:ext cx="2540000" cy="1219200"/>
            </a:xfrm>
            <a:prstGeom prst="ellipse">
              <a:avLst/>
            </a:prstGeom>
            <a:solidFill>
              <a:schemeClr val="accent1">
                <a:alpha val="29000"/>
              </a:schemeClr>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noAutofit/>
            </a:bodyPr>
            <a:lstStyle/>
            <a:p>
              <a:pPr defTabSz="814388"/>
              <a:endParaRPr lang="en-US" sz="2800" b="1" dirty="0" smtClean="0"/>
            </a:p>
            <a:p>
              <a:pPr defTabSz="814388"/>
              <a:endParaRPr lang="en-US" sz="2800" b="1" dirty="0" smtClean="0"/>
            </a:p>
            <a:p>
              <a:pPr defTabSz="814388"/>
              <a:r>
                <a:rPr lang="en-US" sz="1400" b="1" dirty="0" smtClean="0"/>
                <a:t>Area 2</a:t>
              </a:r>
            </a:p>
            <a:p>
              <a:pPr defTabSz="814388"/>
              <a:r>
                <a:rPr lang="en-US" sz="1200" dirty="0" smtClean="0"/>
                <a:t>172.16.64.0 /24 - 172.16.95.0 /24</a:t>
              </a:r>
            </a:p>
            <a:p>
              <a:pPr defTabSz="814388"/>
              <a:endParaRPr lang="en-US" sz="4400" dirty="0" smtClean="0"/>
            </a:p>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pic>
          <p:nvPicPr>
            <p:cNvPr id="70" name="Picture 37"/>
            <p:cNvPicPr>
              <a:picLocks noChangeArrowheads="1"/>
            </p:cNvPicPr>
            <p:nvPr/>
          </p:nvPicPr>
          <p:blipFill>
            <a:blip r:embed="rId3"/>
            <a:srcRect/>
            <a:stretch>
              <a:fillRect/>
            </a:stretch>
          </p:blipFill>
          <p:spPr bwMode="auto">
            <a:xfrm>
              <a:off x="2929158" y="1960770"/>
              <a:ext cx="870351" cy="451691"/>
            </a:xfrm>
            <a:prstGeom prst="rect">
              <a:avLst/>
            </a:prstGeom>
            <a:noFill/>
            <a:ln w="9525">
              <a:noFill/>
              <a:miter lim="800000"/>
              <a:headEnd/>
              <a:tailEnd/>
            </a:ln>
          </p:spPr>
        </p:pic>
        <p:pic>
          <p:nvPicPr>
            <p:cNvPr id="71" name="Picture 37"/>
            <p:cNvPicPr>
              <a:picLocks noChangeArrowheads="1"/>
            </p:cNvPicPr>
            <p:nvPr/>
          </p:nvPicPr>
          <p:blipFill>
            <a:blip r:embed="rId3"/>
            <a:srcRect/>
            <a:stretch>
              <a:fillRect/>
            </a:stretch>
          </p:blipFill>
          <p:spPr bwMode="auto">
            <a:xfrm>
              <a:off x="4605078" y="1960498"/>
              <a:ext cx="870351" cy="451691"/>
            </a:xfrm>
            <a:prstGeom prst="rect">
              <a:avLst/>
            </a:prstGeom>
            <a:noFill/>
            <a:ln w="9525">
              <a:noFill/>
              <a:miter lim="800000"/>
              <a:headEnd/>
              <a:tailEnd/>
            </a:ln>
          </p:spPr>
        </p:pic>
        <p:sp>
          <p:nvSpPr>
            <p:cNvPr id="72" name="TextBox 71"/>
            <p:cNvSpPr txBox="1"/>
            <p:nvPr/>
          </p:nvSpPr>
          <p:spPr>
            <a:xfrm>
              <a:off x="3204591" y="2181107"/>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73" name="TextBox 72"/>
            <p:cNvSpPr txBox="1"/>
            <p:nvPr/>
          </p:nvSpPr>
          <p:spPr>
            <a:xfrm>
              <a:off x="4900733" y="2178997"/>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grpSp>
    </p:spTree>
    <p:extLst>
      <p:ext uri="{BB962C8B-B14F-4D97-AF65-F5344CB8AC3E}">
        <p14:creationId xmlns:p14="http://schemas.microsoft.com/office/powerpoint/2010/main" val="429898996"/>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735711"/>
            <a:ext cx="8522208" cy="740664"/>
          </a:xfrm>
        </p:spPr>
        <p:txBody>
          <a:bodyPr>
            <a:normAutofit fontScale="90000"/>
          </a:bodyPr>
          <a:lstStyle/>
          <a:p>
            <a:r>
              <a:rPr lang="en-US" dirty="0" smtClean="0"/>
              <a:t>External Summarization</a:t>
            </a:r>
            <a:endParaRPr lang="en-US" dirty="0"/>
          </a:p>
        </p:txBody>
      </p:sp>
      <p:sp>
        <p:nvSpPr>
          <p:cNvPr id="13" name="Content Placeholder 12"/>
          <p:cNvSpPr>
            <a:spLocks noGrp="1"/>
          </p:cNvSpPr>
          <p:nvPr>
            <p:ph idx="1"/>
          </p:nvPr>
        </p:nvSpPr>
        <p:spPr>
          <a:xfrm>
            <a:off x="279400" y="1871763"/>
            <a:ext cx="8316913" cy="491994"/>
          </a:xfrm>
        </p:spPr>
        <p:txBody>
          <a:bodyPr>
            <a:normAutofit/>
          </a:bodyPr>
          <a:lstStyle/>
          <a:p>
            <a:r>
              <a:rPr lang="en-US" dirty="0" smtClean="0"/>
              <a:t>Configure an ASBR to summarize external routes.</a:t>
            </a:r>
          </a:p>
        </p:txBody>
      </p:sp>
      <p:sp>
        <p:nvSpPr>
          <p:cNvPr id="14" name="Text Placeholder 13"/>
          <p:cNvSpPr>
            <a:spLocks noGrp="1"/>
          </p:cNvSpPr>
          <p:nvPr>
            <p:ph type="body" sz="quarter" idx="10"/>
          </p:nvPr>
        </p:nvSpPr>
        <p:spPr>
          <a:xfrm>
            <a:off x="613533" y="2652837"/>
            <a:ext cx="7745412" cy="377078"/>
          </a:xfrm>
        </p:spPr>
        <p:txBody>
          <a:bodyPr/>
          <a:lstStyle/>
          <a:p>
            <a:r>
              <a:rPr lang="en-US" dirty="0" smtClean="0"/>
              <a:t>Router(config-router)#</a:t>
            </a:r>
            <a:endParaRPr lang="en-US" dirty="0"/>
          </a:p>
        </p:txBody>
      </p:sp>
      <p:sp>
        <p:nvSpPr>
          <p:cNvPr id="15" name="Text Placeholder 14"/>
          <p:cNvSpPr>
            <a:spLocks noGrp="1"/>
          </p:cNvSpPr>
          <p:nvPr>
            <p:ph type="body" sz="quarter" idx="11"/>
          </p:nvPr>
        </p:nvSpPr>
        <p:spPr>
          <a:xfrm>
            <a:off x="613533" y="3043639"/>
            <a:ext cx="7745412" cy="377078"/>
          </a:xfrm>
        </p:spPr>
        <p:txBody>
          <a:bodyPr>
            <a:normAutofit/>
          </a:bodyPr>
          <a:lstStyle/>
          <a:p>
            <a:r>
              <a:rPr lang="en-US" dirty="0" smtClean="0">
                <a:solidFill>
                  <a:srgbClr val="000000"/>
                </a:solidFill>
              </a:rPr>
              <a:t>summary-address </a:t>
            </a:r>
            <a:r>
              <a:rPr lang="en-US" b="0" i="1" dirty="0" smtClean="0">
                <a:solidFill>
                  <a:srgbClr val="000000"/>
                </a:solidFill>
              </a:rPr>
              <a:t>ip-address mask </a:t>
            </a:r>
            <a:r>
              <a:rPr lang="en-US" dirty="0" smtClean="0">
                <a:solidFill>
                  <a:srgbClr val="000000"/>
                </a:solidFill>
              </a:rPr>
              <a:t>[not-advertise] [tag </a:t>
            </a:r>
            <a:r>
              <a:rPr lang="en-US" b="0" i="1" dirty="0" err="1" smtClean="0">
                <a:solidFill>
                  <a:srgbClr val="000000"/>
                </a:solidFill>
              </a:rPr>
              <a:t>tag</a:t>
            </a:r>
            <a:r>
              <a:rPr lang="en-US" dirty="0" smtClean="0">
                <a:solidFill>
                  <a:srgbClr val="000000"/>
                </a:solidFill>
              </a:rPr>
              <a:t>]</a:t>
            </a:r>
            <a:endParaRPr lang="en-US" dirty="0">
              <a:solidFill>
                <a:srgbClr val="000000"/>
              </a:solidFill>
            </a:endParaRPr>
          </a:p>
        </p:txBody>
      </p:sp>
      <p:graphicFrame>
        <p:nvGraphicFramePr>
          <p:cNvPr id="9" name="Content Placeholder 8"/>
          <p:cNvGraphicFramePr>
            <a:graphicFrameLocks noGrp="1"/>
          </p:cNvGraphicFramePr>
          <p:nvPr>
            <p:ph idx="12"/>
            <p:extLst>
              <p:ext uri="{D42A27DB-BD31-4B8C-83A1-F6EECF244321}">
                <p14:modId xmlns:p14="http://schemas.microsoft.com/office/powerpoint/2010/main" val="3551881950"/>
              </p:ext>
            </p:extLst>
          </p:nvPr>
        </p:nvGraphicFramePr>
        <p:xfrm>
          <a:off x="279400" y="3688409"/>
          <a:ext cx="8316914" cy="1965959"/>
        </p:xfrm>
        <a:graphic>
          <a:graphicData uri="http://schemas.openxmlformats.org/drawingml/2006/table">
            <a:tbl>
              <a:tblPr firstRow="1" bandRow="1">
                <a:tableStyleId>{5C22544A-7EE6-4342-B048-85BDC9FD1C3A}</a:tableStyleId>
              </a:tblPr>
              <a:tblGrid>
                <a:gridCol w="2723107"/>
                <a:gridCol w="5593807"/>
              </a:tblGrid>
              <a:tr h="370840">
                <a:tc>
                  <a:txBody>
                    <a:bodyPr/>
                    <a:lstStyle/>
                    <a:p>
                      <a:pPr marL="0" marR="0" algn="ctr">
                        <a:lnSpc>
                          <a:spcPts val="1100"/>
                        </a:lnSpc>
                        <a:spcBef>
                          <a:spcPts val="0"/>
                        </a:spcBef>
                        <a:spcAft>
                          <a:spcPts val="200"/>
                        </a:spcAft>
                      </a:pPr>
                      <a:r>
                        <a:rPr lang="en-US" sz="1400" b="1" dirty="0"/>
                        <a:t>Parameter</a:t>
                      </a:r>
                      <a:endParaRPr lang="en-US" sz="1400" b="1" dirty="0">
                        <a:solidFill>
                          <a:srgbClr val="000000"/>
                        </a:solidFill>
                        <a:latin typeface="Arial"/>
                        <a:ea typeface="SimSun"/>
                        <a:cs typeface="Times New Roman"/>
                      </a:endParaRPr>
                    </a:p>
                  </a:txBody>
                  <a:tcPr marL="68580" marR="68580" marT="0" marB="0" anchor="ctr"/>
                </a:tc>
                <a:tc>
                  <a:txBody>
                    <a:bodyPr/>
                    <a:lstStyle/>
                    <a:p>
                      <a:pPr marL="0" marR="0" algn="l">
                        <a:lnSpc>
                          <a:spcPts val="1100"/>
                        </a:lnSpc>
                        <a:spcBef>
                          <a:spcPts val="0"/>
                        </a:spcBef>
                        <a:spcAft>
                          <a:spcPts val="200"/>
                        </a:spcAft>
                      </a:pPr>
                      <a:r>
                        <a:rPr lang="en-US" sz="1400" b="1" dirty="0"/>
                        <a:t>Description</a:t>
                      </a:r>
                      <a:endParaRPr lang="en-US" sz="1400" b="1" dirty="0">
                        <a:solidFill>
                          <a:srgbClr val="000000"/>
                        </a:solidFill>
                        <a:latin typeface="Arial"/>
                        <a:ea typeface="SimSun"/>
                        <a:cs typeface="Times New Roman"/>
                      </a:endParaRPr>
                    </a:p>
                  </a:txBody>
                  <a:tcPr marL="68580" marR="68580" marT="0" marB="0" anchor="ctr"/>
                </a:tc>
              </a:tr>
              <a:tr h="370840">
                <a:tc>
                  <a:txBody>
                    <a:bodyPr/>
                    <a:lstStyle/>
                    <a:p>
                      <a:pPr marL="0" marR="0" algn="ctr">
                        <a:lnSpc>
                          <a:spcPct val="100000"/>
                        </a:lnSpc>
                        <a:spcBef>
                          <a:spcPts val="0"/>
                        </a:spcBef>
                        <a:spcAft>
                          <a:spcPts val="600"/>
                        </a:spcAft>
                      </a:pPr>
                      <a:r>
                        <a:rPr lang="en-US" sz="1400" b="0" i="1" dirty="0">
                          <a:solidFill>
                            <a:srgbClr val="000000"/>
                          </a:solidFill>
                          <a:latin typeface="Courier New" pitchFamily="49" charset="0"/>
                          <a:ea typeface="SimSun"/>
                          <a:cs typeface="Courier New" pitchFamily="49" charset="0"/>
                        </a:rPr>
                        <a:t>ip-address</a:t>
                      </a:r>
                      <a:endParaRPr lang="en-US" sz="1400" b="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b="0" dirty="0">
                          <a:solidFill>
                            <a:srgbClr val="000000"/>
                          </a:solidFill>
                          <a:latin typeface="Arial"/>
                          <a:ea typeface="SimSun"/>
                          <a:cs typeface="Times New Roman"/>
                        </a:rPr>
                        <a:t>The summary address designated for a range of </a:t>
                      </a:r>
                      <a:r>
                        <a:rPr lang="en-US" sz="1400" b="0" dirty="0" smtClean="0">
                          <a:solidFill>
                            <a:srgbClr val="000000"/>
                          </a:solidFill>
                          <a:latin typeface="Arial"/>
                          <a:ea typeface="SimSun"/>
                          <a:cs typeface="Times New Roman"/>
                        </a:rPr>
                        <a:t>addresses.</a:t>
                      </a:r>
                      <a:endParaRPr lang="en-US" sz="1400" b="0" dirty="0">
                        <a:solidFill>
                          <a:srgbClr val="000000"/>
                        </a:solidFill>
                        <a:latin typeface="Arial"/>
                        <a:ea typeface="SimSun"/>
                        <a:cs typeface="Times New Roman"/>
                      </a:endParaRPr>
                    </a:p>
                  </a:txBody>
                  <a:tcPr marL="68580" marR="68580" marT="0" marB="0" anchor="ctr"/>
                </a:tc>
              </a:tr>
              <a:tr h="370840">
                <a:tc>
                  <a:txBody>
                    <a:bodyPr/>
                    <a:lstStyle/>
                    <a:p>
                      <a:pPr marL="0" marR="0" algn="ctr">
                        <a:lnSpc>
                          <a:spcPct val="100000"/>
                        </a:lnSpc>
                        <a:spcBef>
                          <a:spcPts val="0"/>
                        </a:spcBef>
                        <a:spcAft>
                          <a:spcPts val="600"/>
                        </a:spcAft>
                      </a:pPr>
                      <a:r>
                        <a:rPr lang="en-US" sz="1400" b="0" i="1" dirty="0">
                          <a:solidFill>
                            <a:srgbClr val="000000"/>
                          </a:solidFill>
                          <a:latin typeface="Courier New" pitchFamily="49" charset="0"/>
                          <a:ea typeface="SimSun"/>
                          <a:cs typeface="Courier New" pitchFamily="49" charset="0"/>
                        </a:rPr>
                        <a:t>mask</a:t>
                      </a:r>
                      <a:endParaRPr lang="en-US" sz="1400" b="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b="0" dirty="0">
                          <a:solidFill>
                            <a:srgbClr val="000000"/>
                          </a:solidFill>
                          <a:latin typeface="Arial"/>
                          <a:ea typeface="SimSun"/>
                          <a:cs typeface="Times New Roman"/>
                        </a:rPr>
                        <a:t>The IP subnet mask used for the summary </a:t>
                      </a:r>
                      <a:r>
                        <a:rPr lang="en-US" sz="1400" b="0" dirty="0" smtClean="0">
                          <a:solidFill>
                            <a:srgbClr val="000000"/>
                          </a:solidFill>
                          <a:latin typeface="Arial"/>
                          <a:ea typeface="SimSun"/>
                          <a:cs typeface="Times New Roman"/>
                        </a:rPr>
                        <a:t>route.</a:t>
                      </a:r>
                      <a:endParaRPr lang="en-US" sz="1400" b="0" dirty="0">
                        <a:solidFill>
                          <a:srgbClr val="000000"/>
                        </a:solidFill>
                        <a:latin typeface="Arial"/>
                        <a:ea typeface="SimSun"/>
                        <a:cs typeface="Times New Roman"/>
                      </a:endParaRPr>
                    </a:p>
                  </a:txBody>
                  <a:tcPr marL="68580" marR="68580" marT="0" marB="0" anchor="ctr"/>
                </a:tc>
              </a:tr>
              <a:tr h="370840">
                <a:tc>
                  <a:txBody>
                    <a:bodyPr/>
                    <a:lstStyle/>
                    <a:p>
                      <a:pPr marL="0" marR="0" algn="ctr">
                        <a:lnSpc>
                          <a:spcPct val="100000"/>
                        </a:lnSpc>
                        <a:spcBef>
                          <a:spcPts val="0"/>
                        </a:spcBef>
                        <a:spcAft>
                          <a:spcPts val="600"/>
                        </a:spcAft>
                      </a:pPr>
                      <a:r>
                        <a:rPr lang="en-US" sz="1400" b="1" dirty="0">
                          <a:solidFill>
                            <a:srgbClr val="000000"/>
                          </a:solidFill>
                          <a:latin typeface="Courier New" pitchFamily="49" charset="0"/>
                          <a:ea typeface="SimSun"/>
                          <a:cs typeface="Courier New" pitchFamily="49" charset="0"/>
                        </a:rPr>
                        <a:t>not-advertise</a:t>
                      </a:r>
                      <a:endParaRPr lang="en-US" sz="140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b="0" dirty="0">
                          <a:solidFill>
                            <a:srgbClr val="000000"/>
                          </a:solidFill>
                          <a:latin typeface="Arial"/>
                          <a:ea typeface="SimSun"/>
                          <a:cs typeface="Times New Roman"/>
                        </a:rPr>
                        <a:t>(Optional) Used to suppress routes that match the address/mask </a:t>
                      </a:r>
                      <a:r>
                        <a:rPr lang="en-US" sz="1400" b="0" dirty="0" smtClean="0">
                          <a:solidFill>
                            <a:srgbClr val="000000"/>
                          </a:solidFill>
                          <a:latin typeface="Arial"/>
                          <a:ea typeface="SimSun"/>
                          <a:cs typeface="Times New Roman"/>
                        </a:rPr>
                        <a:t>pair.</a:t>
                      </a:r>
                      <a:endParaRPr lang="en-US" sz="1400" b="0" dirty="0">
                        <a:solidFill>
                          <a:srgbClr val="000000"/>
                        </a:solidFill>
                        <a:latin typeface="Arial"/>
                        <a:ea typeface="SimSun"/>
                        <a:cs typeface="Times New Roman"/>
                      </a:endParaRPr>
                    </a:p>
                  </a:txBody>
                  <a:tcPr marL="68580" marR="68580" marT="0" marB="0" anchor="ctr"/>
                </a:tc>
              </a:tr>
              <a:tr h="370840">
                <a:tc>
                  <a:txBody>
                    <a:bodyPr/>
                    <a:lstStyle/>
                    <a:p>
                      <a:pPr marL="0" marR="0" algn="ctr">
                        <a:lnSpc>
                          <a:spcPct val="100000"/>
                        </a:lnSpc>
                        <a:spcBef>
                          <a:spcPts val="0"/>
                        </a:spcBef>
                        <a:spcAft>
                          <a:spcPts val="600"/>
                        </a:spcAft>
                      </a:pPr>
                      <a:r>
                        <a:rPr lang="en-US" sz="1400" b="1" dirty="0">
                          <a:solidFill>
                            <a:srgbClr val="000000"/>
                          </a:solidFill>
                          <a:latin typeface="Courier New" pitchFamily="49" charset="0"/>
                          <a:ea typeface="SimSun"/>
                          <a:cs typeface="Courier New" pitchFamily="49" charset="0"/>
                        </a:rPr>
                        <a:t>tag </a:t>
                      </a:r>
                      <a:r>
                        <a:rPr lang="en-US" sz="1400" b="0" i="1" dirty="0" err="1">
                          <a:solidFill>
                            <a:srgbClr val="000000"/>
                          </a:solidFill>
                          <a:latin typeface="Courier New" pitchFamily="49" charset="0"/>
                          <a:ea typeface="SimSun"/>
                          <a:cs typeface="Courier New" pitchFamily="49" charset="0"/>
                        </a:rPr>
                        <a:t>tag</a:t>
                      </a:r>
                      <a:endParaRPr lang="en-US" sz="1400" b="0" dirty="0">
                        <a:solidFill>
                          <a:srgbClr val="000000"/>
                        </a:solidFill>
                        <a:latin typeface="Courier New" pitchFamily="49" charset="0"/>
                        <a:ea typeface="SimSun"/>
                        <a:cs typeface="Courier New" pitchFamily="49" charset="0"/>
                      </a:endParaRPr>
                    </a:p>
                  </a:txBody>
                  <a:tcPr marL="68580" marR="68580" marT="0" marB="0" anchor="ctr"/>
                </a:tc>
                <a:tc>
                  <a:txBody>
                    <a:bodyPr/>
                    <a:lstStyle/>
                    <a:p>
                      <a:pPr marL="0" marR="0" algn="l">
                        <a:lnSpc>
                          <a:spcPct val="100000"/>
                        </a:lnSpc>
                        <a:spcBef>
                          <a:spcPts val="0"/>
                        </a:spcBef>
                        <a:spcAft>
                          <a:spcPts val="600"/>
                        </a:spcAft>
                      </a:pPr>
                      <a:r>
                        <a:rPr lang="en-US" sz="1400" b="0" dirty="0">
                          <a:solidFill>
                            <a:srgbClr val="000000"/>
                          </a:solidFill>
                          <a:latin typeface="Arial"/>
                          <a:ea typeface="SimSun"/>
                          <a:cs typeface="Times New Roman"/>
                        </a:rPr>
                        <a:t>(Optional) A tag value that can be used as a “match” value to control redistribution via route </a:t>
                      </a:r>
                      <a:r>
                        <a:rPr lang="en-US" sz="1400" b="0" dirty="0" smtClean="0">
                          <a:solidFill>
                            <a:srgbClr val="000000"/>
                          </a:solidFill>
                          <a:latin typeface="Arial"/>
                          <a:ea typeface="SimSun"/>
                          <a:cs typeface="Times New Roman"/>
                        </a:rPr>
                        <a:t>maps.</a:t>
                      </a:r>
                      <a:endParaRPr lang="en-US" sz="1400" b="0" dirty="0">
                        <a:solidFill>
                          <a:srgbClr val="000000"/>
                        </a:solidFill>
                        <a:latin typeface="Arial"/>
                        <a:ea typeface="SimSu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558738135"/>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p:cNvSpPr/>
          <p:nvPr/>
        </p:nvSpPr>
        <p:spPr bwMode="auto">
          <a:xfrm>
            <a:off x="2074560" y="4632130"/>
            <a:ext cx="3852107" cy="225664"/>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549275" y="385897"/>
            <a:ext cx="8042276" cy="1336956"/>
          </a:xfrm>
        </p:spPr>
        <p:txBody>
          <a:bodyPr/>
          <a:lstStyle/>
          <a:p>
            <a:r>
              <a:rPr lang="en-US" dirty="0" smtClean="0"/>
              <a:t>External Summarization</a:t>
            </a:r>
            <a:endParaRPr lang="en-US" dirty="0"/>
          </a:p>
        </p:txBody>
      </p:sp>
      <p:sp>
        <p:nvSpPr>
          <p:cNvPr id="33" name="Text Placeholder 5"/>
          <p:cNvSpPr>
            <a:spLocks/>
          </p:cNvSpPr>
          <p:nvPr/>
        </p:nvSpPr>
        <p:spPr bwMode="auto">
          <a:xfrm>
            <a:off x="283109" y="4214177"/>
            <a:ext cx="8401694" cy="860544"/>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R1(config)# </a:t>
            </a:r>
            <a:r>
              <a:rPr lang="en-US" sz="1200" b="1" kern="0" dirty="0" smtClean="0">
                <a:solidFill>
                  <a:srgbClr val="000000"/>
                </a:solidFill>
                <a:latin typeface="Courier New" pitchFamily="49" charset="0"/>
              </a:rPr>
              <a:t>router ospf 100</a:t>
            </a:r>
          </a:p>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R1(config-router)# </a:t>
            </a:r>
            <a:r>
              <a:rPr lang="en-US" sz="1200" b="1" kern="0" dirty="0" smtClean="0">
                <a:solidFill>
                  <a:srgbClr val="000000"/>
                </a:solidFill>
                <a:latin typeface="Courier New" pitchFamily="49" charset="0"/>
              </a:rPr>
              <a:t>network 172.16.64.1 0.0.0.0 area 1</a:t>
            </a:r>
          </a:p>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R1(config-router)# </a:t>
            </a:r>
            <a:r>
              <a:rPr lang="en-US" sz="1200" b="1" kern="0" dirty="0" smtClean="0">
                <a:solidFill>
                  <a:srgbClr val="000000"/>
                </a:solidFill>
                <a:latin typeface="Courier New" pitchFamily="49" charset="0"/>
              </a:rPr>
              <a:t>summary-address 172.16.32.0 255.255.224.0</a:t>
            </a:r>
          </a:p>
          <a:p>
            <a:pPr marL="236538" indent="-236538" algn="l" defTabSz="814388" eaLnBrk="1" hangingPunct="1">
              <a:lnSpc>
                <a:spcPct val="100000"/>
              </a:lnSpc>
              <a:spcBef>
                <a:spcPts val="0"/>
              </a:spcBef>
              <a:buClr>
                <a:srgbClr val="708CA1"/>
              </a:buClr>
              <a:defRPr/>
            </a:pPr>
            <a:r>
              <a:rPr lang="en-US" sz="1200" kern="0" dirty="0" smtClean="0">
                <a:solidFill>
                  <a:srgbClr val="000000"/>
                </a:solidFill>
                <a:latin typeface="Courier New" pitchFamily="49" charset="0"/>
              </a:rPr>
              <a:t>R1(config-router)#</a:t>
            </a:r>
            <a:endParaRPr lang="en-US" sz="1200" b="1" kern="0" dirty="0" smtClean="0">
              <a:solidFill>
                <a:srgbClr val="000000"/>
              </a:solidFill>
              <a:latin typeface="Courier New" pitchFamily="49" charset="0"/>
            </a:endParaRPr>
          </a:p>
          <a:p>
            <a:pPr marL="236538" indent="-236538" algn="l" defTabSz="814388" eaLnBrk="1" hangingPunct="1">
              <a:lnSpc>
                <a:spcPct val="100000"/>
              </a:lnSpc>
              <a:spcBef>
                <a:spcPts val="0"/>
              </a:spcBef>
              <a:buClr>
                <a:srgbClr val="708CA1"/>
              </a:buClr>
              <a:defRPr/>
            </a:pPr>
            <a:endParaRPr lang="en-US" sz="1200" kern="0" dirty="0" smtClean="0">
              <a:solidFill>
                <a:srgbClr val="000000"/>
              </a:solidFill>
              <a:latin typeface="Courier New" pitchFamily="49" charset="0"/>
            </a:endParaRPr>
          </a:p>
        </p:txBody>
      </p:sp>
      <p:grpSp>
        <p:nvGrpSpPr>
          <p:cNvPr id="24" name="Group 23"/>
          <p:cNvGrpSpPr/>
          <p:nvPr/>
        </p:nvGrpSpPr>
        <p:grpSpPr>
          <a:xfrm>
            <a:off x="486940" y="2323334"/>
            <a:ext cx="8161869" cy="1492815"/>
            <a:chOff x="282220" y="1576927"/>
            <a:chExt cx="8161869" cy="1492815"/>
          </a:xfrm>
        </p:grpSpPr>
        <p:pic>
          <p:nvPicPr>
            <p:cNvPr id="14" name="Picture 88"/>
            <p:cNvPicPr>
              <a:picLocks noChangeAspect="1" noChangeArrowheads="1"/>
            </p:cNvPicPr>
            <p:nvPr/>
          </p:nvPicPr>
          <p:blipFill>
            <a:blip r:embed="rId3"/>
            <a:srcRect/>
            <a:stretch>
              <a:fillRect/>
            </a:stretch>
          </p:blipFill>
          <p:spPr bwMode="auto">
            <a:xfrm>
              <a:off x="293510" y="1576927"/>
              <a:ext cx="2569195" cy="1492815"/>
            </a:xfrm>
            <a:prstGeom prst="rect">
              <a:avLst/>
            </a:prstGeom>
            <a:noFill/>
            <a:ln w="9525" algn="ctr">
              <a:noFill/>
              <a:miter lim="800000"/>
              <a:headEnd/>
              <a:tailEnd/>
            </a:ln>
          </p:spPr>
        </p:pic>
        <p:sp>
          <p:nvSpPr>
            <p:cNvPr id="15" name="TextBox 14"/>
            <p:cNvSpPr txBox="1"/>
            <p:nvPr/>
          </p:nvSpPr>
          <p:spPr>
            <a:xfrm>
              <a:off x="282220" y="2179364"/>
              <a:ext cx="2500058" cy="410882"/>
            </a:xfrm>
            <a:prstGeom prst="rect">
              <a:avLst/>
            </a:prstGeom>
            <a:noFill/>
          </p:spPr>
          <p:txBody>
            <a:bodyPr wrap="square" rtlCol="0">
              <a:spAutoFit/>
            </a:bodyPr>
            <a:lstStyle/>
            <a:p>
              <a:r>
                <a:rPr lang="en-US" sz="1200" b="1" dirty="0" smtClean="0"/>
                <a:t>External AS – RIPv2</a:t>
              </a:r>
            </a:p>
            <a:p>
              <a:r>
                <a:rPr lang="en-US" sz="1100" dirty="0" smtClean="0"/>
                <a:t>172.16.32.0 /24 – 172.16.63.0 /24</a:t>
              </a:r>
              <a:endParaRPr lang="en-US" sz="1100" dirty="0"/>
            </a:p>
          </p:txBody>
        </p:sp>
        <p:sp>
          <p:nvSpPr>
            <p:cNvPr id="16" name="Oval 15"/>
            <p:cNvSpPr/>
            <p:nvPr/>
          </p:nvSpPr>
          <p:spPr bwMode="auto">
            <a:xfrm>
              <a:off x="3409248" y="1748947"/>
              <a:ext cx="2540000" cy="1219200"/>
            </a:xfrm>
            <a:prstGeom prst="ellipse">
              <a:avLst/>
            </a:prstGeom>
            <a:solidFill>
              <a:schemeClr val="accent2">
                <a:alpha val="29000"/>
              </a:schemeClr>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noAutofit/>
            </a:bodyPr>
            <a:lstStyle/>
            <a:p>
              <a:pPr defTabSz="814388"/>
              <a:r>
                <a:rPr lang="en-US" sz="1400" b="1" dirty="0" smtClean="0"/>
                <a:t>OSPF Area 1</a:t>
              </a:r>
            </a:p>
            <a:p>
              <a:pPr defTabSz="814388"/>
              <a:r>
                <a:rPr lang="en-US" sz="1200" dirty="0" smtClean="0"/>
                <a:t>172.16.64.0 /24</a:t>
              </a:r>
              <a:endParaRPr kumimoji="0" lang="en-US" sz="2400" b="0" i="0" u="none" strike="noStrike" cap="none" normalizeH="0" baseline="0" dirty="0" smtClean="0">
                <a:ln>
                  <a:noFill/>
                </a:ln>
                <a:solidFill>
                  <a:schemeClr val="tx1"/>
                </a:solidFill>
                <a:effectLst/>
                <a:latin typeface="Arial" charset="0"/>
              </a:endParaRPr>
            </a:p>
          </p:txBody>
        </p:sp>
        <p:sp>
          <p:nvSpPr>
            <p:cNvPr id="17" name="Oval 16"/>
            <p:cNvSpPr/>
            <p:nvPr/>
          </p:nvSpPr>
          <p:spPr bwMode="auto">
            <a:xfrm>
              <a:off x="6333080" y="1737653"/>
              <a:ext cx="2111009" cy="1219200"/>
            </a:xfrm>
            <a:prstGeom prst="ellipse">
              <a:avLst/>
            </a:prstGeom>
            <a:solidFill>
              <a:schemeClr val="bg2">
                <a:lumMod val="50000"/>
                <a:lumOff val="50000"/>
                <a:alpha val="29000"/>
              </a:schemeClr>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noAutofit/>
            </a:bodyPr>
            <a:lstStyle/>
            <a:p>
              <a:pPr defTabSz="814388"/>
              <a:r>
                <a:rPr lang="en-US" sz="1400" b="1" dirty="0" smtClean="0"/>
                <a:t>OSPF Area 0</a:t>
              </a:r>
              <a:endParaRPr lang="en-US" sz="4400" dirty="0" smtClean="0"/>
            </a:p>
          </p:txBody>
        </p:sp>
        <p:pic>
          <p:nvPicPr>
            <p:cNvPr id="18" name="Picture 37"/>
            <p:cNvPicPr>
              <a:picLocks noChangeArrowheads="1"/>
            </p:cNvPicPr>
            <p:nvPr/>
          </p:nvPicPr>
          <p:blipFill>
            <a:blip r:embed="rId4"/>
            <a:srcRect/>
            <a:stretch>
              <a:fillRect/>
            </a:stretch>
          </p:blipFill>
          <p:spPr bwMode="auto">
            <a:xfrm>
              <a:off x="2804979" y="2129264"/>
              <a:ext cx="870351" cy="451691"/>
            </a:xfrm>
            <a:prstGeom prst="rect">
              <a:avLst/>
            </a:prstGeom>
            <a:noFill/>
            <a:ln w="9525">
              <a:noFill/>
              <a:miter lim="800000"/>
              <a:headEnd/>
              <a:tailEnd/>
            </a:ln>
          </p:spPr>
        </p:pic>
        <p:pic>
          <p:nvPicPr>
            <p:cNvPr id="19" name="Picture 37"/>
            <p:cNvPicPr>
              <a:picLocks noChangeArrowheads="1"/>
            </p:cNvPicPr>
            <p:nvPr/>
          </p:nvPicPr>
          <p:blipFill>
            <a:blip r:embed="rId4"/>
            <a:srcRect/>
            <a:stretch>
              <a:fillRect/>
            </a:stretch>
          </p:blipFill>
          <p:spPr bwMode="auto">
            <a:xfrm>
              <a:off x="5587225" y="2106415"/>
              <a:ext cx="870351" cy="451691"/>
            </a:xfrm>
            <a:prstGeom prst="rect">
              <a:avLst/>
            </a:prstGeom>
            <a:noFill/>
            <a:ln w="9525">
              <a:noFill/>
              <a:miter lim="800000"/>
              <a:headEnd/>
              <a:tailEnd/>
            </a:ln>
          </p:spPr>
        </p:pic>
        <p:sp>
          <p:nvSpPr>
            <p:cNvPr id="20" name="TextBox 19"/>
            <p:cNvSpPr txBox="1"/>
            <p:nvPr/>
          </p:nvSpPr>
          <p:spPr>
            <a:xfrm>
              <a:off x="3080412" y="2349601"/>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1" name="TextBox 20"/>
            <p:cNvSpPr txBox="1"/>
            <p:nvPr/>
          </p:nvSpPr>
          <p:spPr>
            <a:xfrm>
              <a:off x="5882880" y="2324914"/>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22" name="TextBox 21"/>
            <p:cNvSpPr txBox="1"/>
            <p:nvPr/>
          </p:nvSpPr>
          <p:spPr>
            <a:xfrm>
              <a:off x="5746046" y="1839252"/>
              <a:ext cx="574196" cy="286232"/>
            </a:xfrm>
            <a:prstGeom prst="rect">
              <a:avLst/>
            </a:prstGeom>
            <a:noFill/>
          </p:spPr>
          <p:txBody>
            <a:bodyPr wrap="none" rtlCol="0">
              <a:spAutoFit/>
            </a:bodyPr>
            <a:lstStyle/>
            <a:p>
              <a:r>
                <a:rPr lang="en-US" sz="1400" b="1" dirty="0" smtClean="0"/>
                <a:t>ABR</a:t>
              </a:r>
              <a:endParaRPr lang="en-US" sz="1400" b="1" dirty="0"/>
            </a:p>
          </p:txBody>
        </p:sp>
        <p:sp>
          <p:nvSpPr>
            <p:cNvPr id="23" name="TextBox 22"/>
            <p:cNvSpPr txBox="1"/>
            <p:nvPr/>
          </p:nvSpPr>
          <p:spPr>
            <a:xfrm>
              <a:off x="3606801" y="2206139"/>
              <a:ext cx="301686" cy="244682"/>
            </a:xfrm>
            <a:prstGeom prst="rect">
              <a:avLst/>
            </a:prstGeom>
            <a:noFill/>
          </p:spPr>
          <p:txBody>
            <a:bodyPr wrap="none" rtlCol="0">
              <a:spAutoFit/>
            </a:bodyPr>
            <a:lstStyle/>
            <a:p>
              <a:r>
                <a:rPr lang="en-US" sz="1100" dirty="0" smtClean="0"/>
                <a:t>.1</a:t>
              </a:r>
              <a:endParaRPr lang="en-US" sz="1100" dirty="0"/>
            </a:p>
          </p:txBody>
        </p:sp>
      </p:grpSp>
    </p:spTree>
    <p:extLst>
      <p:ext uri="{BB962C8B-B14F-4D97-AF65-F5344CB8AC3E}">
        <p14:creationId xmlns:p14="http://schemas.microsoft.com/office/powerpoint/2010/main" val="3203453563"/>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79400" y="365379"/>
            <a:ext cx="8521700" cy="921854"/>
          </a:xfrm>
        </p:spPr>
        <p:txBody>
          <a:bodyPr>
            <a:normAutofit/>
          </a:bodyPr>
          <a:lstStyle/>
          <a:p>
            <a:r>
              <a:rPr lang="en-US" sz="3600" dirty="0" smtClean="0"/>
              <a:t>Changing the Reference Bandwidth</a:t>
            </a:r>
          </a:p>
        </p:txBody>
      </p:sp>
      <p:sp>
        <p:nvSpPr>
          <p:cNvPr id="1374211" name="Rectangle 3"/>
          <p:cNvSpPr>
            <a:spLocks noGrp="1" noChangeArrowheads="1"/>
          </p:cNvSpPr>
          <p:nvPr>
            <p:ph idx="11"/>
          </p:nvPr>
        </p:nvSpPr>
        <p:spPr>
          <a:xfrm>
            <a:off x="279400" y="3481003"/>
            <a:ext cx="8520354" cy="2526255"/>
          </a:xfrm>
        </p:spPr>
        <p:txBody>
          <a:bodyPr>
            <a:normAutofit fontScale="92500" lnSpcReduction="10000"/>
          </a:bodyPr>
          <a:lstStyle/>
          <a:p>
            <a:r>
              <a:rPr lang="en-US" dirty="0" smtClean="0">
                <a:solidFill>
                  <a:srgbClr val="000000"/>
                </a:solidFill>
              </a:rPr>
              <a:t>The reference bandwidth defaults to 10</a:t>
            </a:r>
            <a:r>
              <a:rPr lang="en-US" baseline="30000" dirty="0" smtClean="0">
                <a:solidFill>
                  <a:srgbClr val="000000"/>
                </a:solidFill>
              </a:rPr>
              <a:t>8</a:t>
            </a:r>
            <a:r>
              <a:rPr lang="en-US" dirty="0" smtClean="0">
                <a:solidFill>
                  <a:srgbClr val="000000"/>
                </a:solidFill>
              </a:rPr>
              <a:t> (100,000,000 bps or 100 Mbps). </a:t>
            </a:r>
          </a:p>
          <a:p>
            <a:pPr lvl="1"/>
            <a:r>
              <a:rPr lang="en-US" dirty="0" smtClean="0">
                <a:solidFill>
                  <a:srgbClr val="000000"/>
                </a:solidFill>
              </a:rPr>
              <a:t>This can be a problem when using interfaces faster than 100 Mbps and higher since they would all have the same OSPF cost of 1. </a:t>
            </a:r>
          </a:p>
          <a:p>
            <a:r>
              <a:rPr lang="en-US" dirty="0" smtClean="0">
                <a:solidFill>
                  <a:srgbClr val="000000"/>
                </a:solidFill>
              </a:rPr>
              <a:t>The reference bandwidth can be modified using the </a:t>
            </a:r>
            <a:r>
              <a:rPr lang="en-US" b="1" dirty="0" smtClean="0">
                <a:solidFill>
                  <a:srgbClr val="000000"/>
                </a:solidFill>
                <a:latin typeface="Courier New" pitchFamily="49" charset="0"/>
                <a:cs typeface="Courier New" pitchFamily="49" charset="0"/>
              </a:rPr>
              <a:t>auto-cost reference-bandwidth </a:t>
            </a:r>
            <a:r>
              <a:rPr lang="en-US" dirty="0" smtClean="0">
                <a:solidFill>
                  <a:srgbClr val="000000"/>
                </a:solidFill>
              </a:rPr>
              <a:t>router configuration command.</a:t>
            </a:r>
          </a:p>
        </p:txBody>
      </p:sp>
      <p:pic>
        <p:nvPicPr>
          <p:cNvPr id="8" name="Content Placeholder 7"/>
          <p:cNvPicPr>
            <a:picLocks noGrp="1" noChangeAspect="1" noChangeArrowheads="1"/>
          </p:cNvPicPr>
          <p:nvPr>
            <p:ph sz="quarter" idx="12"/>
          </p:nvPr>
        </p:nvPicPr>
        <p:blipFill>
          <a:blip r:embed="rId2"/>
          <a:stretch>
            <a:fillRect/>
          </a:stretch>
        </p:blipFill>
        <p:spPr bwMode="auto">
          <a:xfrm>
            <a:off x="2325500" y="1287233"/>
            <a:ext cx="4439024" cy="2193770"/>
          </a:xfrm>
          <a:prstGeom prst="rect">
            <a:avLst/>
          </a:prstGeom>
          <a:noFill/>
          <a:ln w="9525">
            <a:noFill/>
            <a:miter lim="800000"/>
            <a:headEnd type="none" w="sm" len="sm"/>
            <a:tailEnd type="none" w="sm" len="sm"/>
          </a:ln>
        </p:spPr>
      </p:pic>
    </p:spTree>
    <p:extLst>
      <p:ext uri="{BB962C8B-B14F-4D97-AF65-F5344CB8AC3E}">
        <p14:creationId xmlns:p14="http://schemas.microsoft.com/office/powerpoint/2010/main" val="606650941"/>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780105"/>
            <a:ext cx="8532159" cy="620712"/>
          </a:xfrm>
        </p:spPr>
        <p:txBody>
          <a:bodyPr/>
          <a:lstStyle/>
          <a:p>
            <a:r>
              <a:rPr lang="en-US" sz="3600" dirty="0" smtClean="0"/>
              <a:t>Changing the Reference Bandwidth</a:t>
            </a:r>
            <a:endParaRPr lang="en-US" sz="3600" dirty="0"/>
          </a:p>
        </p:txBody>
      </p:sp>
      <p:sp>
        <p:nvSpPr>
          <p:cNvPr id="13" name="Content Placeholder 12"/>
          <p:cNvSpPr>
            <a:spLocks noGrp="1"/>
          </p:cNvSpPr>
          <p:nvPr>
            <p:ph idx="1"/>
          </p:nvPr>
        </p:nvSpPr>
        <p:spPr>
          <a:xfrm>
            <a:off x="279400" y="1697565"/>
            <a:ext cx="8316913" cy="491994"/>
          </a:xfrm>
        </p:spPr>
        <p:txBody>
          <a:bodyPr>
            <a:normAutofit/>
          </a:bodyPr>
          <a:lstStyle/>
          <a:p>
            <a:r>
              <a:rPr lang="en-US" dirty="0" smtClean="0">
                <a:solidFill>
                  <a:srgbClr val="000000"/>
                </a:solidFill>
              </a:rPr>
              <a:t>Change the reference bandwidth for faster interfaces.</a:t>
            </a:r>
          </a:p>
          <a:p>
            <a:endParaRPr lang="en-US" dirty="0">
              <a:solidFill>
                <a:srgbClr val="000000"/>
              </a:solidFill>
            </a:endParaRPr>
          </a:p>
        </p:txBody>
      </p:sp>
      <p:sp>
        <p:nvSpPr>
          <p:cNvPr id="14" name="Text Placeholder 13"/>
          <p:cNvSpPr>
            <a:spLocks noGrp="1"/>
          </p:cNvSpPr>
          <p:nvPr>
            <p:ph type="body" sz="quarter" idx="10"/>
          </p:nvPr>
        </p:nvSpPr>
        <p:spPr>
          <a:xfrm>
            <a:off x="613533" y="2425593"/>
            <a:ext cx="7745412" cy="377078"/>
          </a:xfrm>
        </p:spPr>
        <p:txBody>
          <a:bodyPr>
            <a:normAutofit/>
          </a:bodyPr>
          <a:lstStyle/>
          <a:p>
            <a:r>
              <a:rPr lang="en-US" sz="1800" dirty="0" smtClean="0"/>
              <a:t>Router(config-router)#</a:t>
            </a:r>
            <a:endParaRPr lang="en-US" sz="1800" dirty="0"/>
          </a:p>
        </p:txBody>
      </p:sp>
      <p:sp>
        <p:nvSpPr>
          <p:cNvPr id="15" name="Text Placeholder 14"/>
          <p:cNvSpPr>
            <a:spLocks noGrp="1"/>
          </p:cNvSpPr>
          <p:nvPr>
            <p:ph type="body" sz="quarter" idx="11"/>
          </p:nvPr>
        </p:nvSpPr>
        <p:spPr>
          <a:xfrm>
            <a:off x="613533" y="2989849"/>
            <a:ext cx="7745412" cy="377078"/>
          </a:xfrm>
        </p:spPr>
        <p:txBody>
          <a:bodyPr>
            <a:normAutofit/>
          </a:bodyPr>
          <a:lstStyle/>
          <a:p>
            <a:r>
              <a:rPr lang="en-US" sz="1800" dirty="0" smtClean="0"/>
              <a:t>auto-cost reference-bandwidth </a:t>
            </a:r>
            <a:r>
              <a:rPr lang="en-US" sz="1800" b="0" i="1" dirty="0" smtClean="0"/>
              <a:t>ref-</a:t>
            </a:r>
            <a:r>
              <a:rPr lang="en-US" sz="1800" b="0" i="1" dirty="0" err="1" smtClean="0"/>
              <a:t>bw</a:t>
            </a:r>
            <a:endParaRPr lang="en-US" sz="1800" b="0" dirty="0"/>
          </a:p>
        </p:txBody>
      </p:sp>
      <p:sp>
        <p:nvSpPr>
          <p:cNvPr id="7" name="Rectangle 6"/>
          <p:cNvSpPr/>
          <p:nvPr/>
        </p:nvSpPr>
        <p:spPr>
          <a:xfrm>
            <a:off x="279400" y="3554616"/>
            <a:ext cx="8487008" cy="2431435"/>
          </a:xfrm>
          <a:prstGeom prst="rect">
            <a:avLst/>
          </a:prstGeom>
        </p:spPr>
        <p:txBody>
          <a:bodyPr wrap="square">
            <a:spAutoFit/>
          </a:bodyPr>
          <a:lstStyle/>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solidFill>
                  <a:srgbClr val="000000"/>
                </a:solidFill>
                <a:latin typeface="+mn-lt"/>
              </a:rPr>
              <a:t>The</a:t>
            </a:r>
            <a:r>
              <a:rPr lang="en-US" sz="2000" i="1" dirty="0" smtClean="0">
                <a:solidFill>
                  <a:srgbClr val="000000"/>
                </a:solidFill>
                <a:latin typeface="Courier New" pitchFamily="49" charset="0"/>
                <a:cs typeface="Courier New" pitchFamily="49" charset="0"/>
              </a:rPr>
              <a:t> ref-</a:t>
            </a:r>
            <a:r>
              <a:rPr lang="en-US" sz="2000" i="1" dirty="0" err="1" smtClean="0">
                <a:solidFill>
                  <a:srgbClr val="000000"/>
                </a:solidFill>
                <a:latin typeface="Courier New" pitchFamily="49" charset="0"/>
                <a:cs typeface="Courier New" pitchFamily="49" charset="0"/>
              </a:rPr>
              <a:t>bw</a:t>
            </a:r>
            <a:r>
              <a:rPr lang="en-US" sz="2000" i="1" dirty="0" smtClean="0">
                <a:solidFill>
                  <a:srgbClr val="000000"/>
                </a:solidFill>
                <a:latin typeface="Courier New" pitchFamily="49" charset="0"/>
                <a:cs typeface="Courier New" pitchFamily="49" charset="0"/>
              </a:rPr>
              <a:t> </a:t>
            </a:r>
            <a:r>
              <a:rPr lang="en-US" sz="2000" dirty="0" smtClean="0">
                <a:solidFill>
                  <a:srgbClr val="000000"/>
                </a:solidFill>
                <a:latin typeface="+mn-lt"/>
              </a:rPr>
              <a:t>parameter is the reference bandwidth in megabits per second. </a:t>
            </a:r>
          </a:p>
          <a:p>
            <a:pPr marL="693738" lvl="1" indent="-236538" algn="l" defTabSz="814388" eaLnBrk="1" hangingPunct="1">
              <a:lnSpc>
                <a:spcPct val="100000"/>
              </a:lnSpc>
              <a:spcBef>
                <a:spcPts val="600"/>
              </a:spcBef>
              <a:buClr>
                <a:srgbClr val="708CA1"/>
              </a:buClr>
              <a:buFont typeface="Wingdings" pitchFamily="2" charset="2"/>
              <a:buChar char="§"/>
            </a:pPr>
            <a:r>
              <a:rPr lang="en-US" sz="1800" dirty="0" smtClean="0">
                <a:solidFill>
                  <a:srgbClr val="000000"/>
                </a:solidFill>
                <a:latin typeface="+mn-lt"/>
              </a:rPr>
              <a:t>The range is from 1 to 4,294,967. </a:t>
            </a:r>
          </a:p>
          <a:p>
            <a:pPr marL="693738" lvl="1" indent="-236538" algn="l" defTabSz="814388" eaLnBrk="1" hangingPunct="1">
              <a:lnSpc>
                <a:spcPct val="100000"/>
              </a:lnSpc>
              <a:spcBef>
                <a:spcPts val="600"/>
              </a:spcBef>
              <a:buClr>
                <a:srgbClr val="708CA1"/>
              </a:buClr>
              <a:buFont typeface="Wingdings" pitchFamily="2" charset="2"/>
              <a:buChar char="§"/>
            </a:pPr>
            <a:r>
              <a:rPr lang="en-US" sz="1800" dirty="0" smtClean="0">
                <a:solidFill>
                  <a:srgbClr val="000000"/>
                </a:solidFill>
                <a:latin typeface="+mn-lt"/>
              </a:rPr>
              <a:t>The default is 100. </a:t>
            </a:r>
          </a:p>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solidFill>
                  <a:srgbClr val="000000"/>
                </a:solidFill>
                <a:latin typeface="+mn-lt"/>
              </a:rPr>
              <a:t>Use this command if interfaces are faster than 100 Mbps. </a:t>
            </a:r>
          </a:p>
          <a:p>
            <a:pPr marL="693738" lvl="1" indent="-236538" algn="l" defTabSz="814388" eaLnBrk="1" hangingPunct="1">
              <a:lnSpc>
                <a:spcPct val="100000"/>
              </a:lnSpc>
              <a:spcBef>
                <a:spcPts val="600"/>
              </a:spcBef>
              <a:buClr>
                <a:srgbClr val="708CA1"/>
              </a:buClr>
              <a:buFont typeface="Wingdings" pitchFamily="2" charset="2"/>
              <a:buChar char="§"/>
            </a:pPr>
            <a:r>
              <a:rPr lang="en-US" sz="1800" dirty="0" smtClean="0">
                <a:solidFill>
                  <a:srgbClr val="000000"/>
                </a:solidFill>
                <a:latin typeface="+mn-lt"/>
              </a:rPr>
              <a:t>The command must be configured on all OSPF routers to ensure accurate route calculations.</a:t>
            </a:r>
          </a:p>
        </p:txBody>
      </p:sp>
    </p:spTree>
    <p:extLst>
      <p:ext uri="{BB962C8B-B14F-4D97-AF65-F5344CB8AC3E}">
        <p14:creationId xmlns:p14="http://schemas.microsoft.com/office/powerpoint/2010/main" val="3353273582"/>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9"/>
          <p:cNvSpPr>
            <a:spLocks noGrp="1" noChangeArrowheads="1"/>
          </p:cNvSpPr>
          <p:nvPr>
            <p:ph type="title"/>
          </p:nvPr>
        </p:nvSpPr>
        <p:spPr/>
        <p:txBody>
          <a:bodyPr/>
          <a:lstStyle/>
          <a:p>
            <a:r>
              <a:rPr lang="en-US" smtClean="0"/>
              <a:t>Modifying the Cost of a Link</a:t>
            </a:r>
          </a:p>
        </p:txBody>
      </p:sp>
      <p:sp>
        <p:nvSpPr>
          <p:cNvPr id="1277962" name="Rectangle 10"/>
          <p:cNvSpPr>
            <a:spLocks noGrp="1" noChangeArrowheads="1"/>
          </p:cNvSpPr>
          <p:nvPr>
            <p:ph idx="1"/>
          </p:nvPr>
        </p:nvSpPr>
        <p:spPr/>
        <p:txBody>
          <a:bodyPr>
            <a:normAutofit fontScale="92500" lnSpcReduction="20000"/>
          </a:bodyPr>
          <a:lstStyle/>
          <a:p>
            <a:r>
              <a:rPr lang="en-US" dirty="0" smtClean="0">
                <a:solidFill>
                  <a:srgbClr val="000000"/>
                </a:solidFill>
              </a:rPr>
              <a:t>The cost of a link can be modified using either the:</a:t>
            </a:r>
          </a:p>
          <a:p>
            <a:pPr lvl="1"/>
            <a:r>
              <a:rPr lang="en-US" b="1" dirty="0" smtClean="0">
                <a:solidFill>
                  <a:srgbClr val="000000"/>
                </a:solidFill>
                <a:latin typeface="Courier New" pitchFamily="49" charset="0"/>
                <a:cs typeface="Courier New" pitchFamily="49" charset="0"/>
              </a:rPr>
              <a:t>bandwidth </a:t>
            </a:r>
            <a:r>
              <a:rPr lang="en-US" dirty="0" smtClean="0">
                <a:solidFill>
                  <a:srgbClr val="000000"/>
                </a:solidFill>
              </a:rPr>
              <a:t>interface command </a:t>
            </a:r>
          </a:p>
          <a:p>
            <a:pPr lvl="1"/>
            <a:r>
              <a:rPr lang="en-US" b="1" dirty="0" smtClean="0">
                <a:solidFill>
                  <a:srgbClr val="000000"/>
                </a:solidFill>
                <a:latin typeface="Courier New" pitchFamily="49" charset="0"/>
                <a:cs typeface="Courier New" pitchFamily="49" charset="0"/>
              </a:rPr>
              <a:t>ip ospf cost </a:t>
            </a:r>
            <a:r>
              <a:rPr lang="en-US" dirty="0" smtClean="0">
                <a:solidFill>
                  <a:srgbClr val="000000"/>
                </a:solidFill>
              </a:rPr>
              <a:t>interface command</a:t>
            </a:r>
          </a:p>
          <a:p>
            <a:r>
              <a:rPr lang="en-US" dirty="0" smtClean="0">
                <a:solidFill>
                  <a:srgbClr val="000000"/>
                </a:solidFill>
              </a:rPr>
              <a:t>The configured</a:t>
            </a:r>
            <a:r>
              <a:rPr lang="en-US" b="1" dirty="0" smtClean="0">
                <a:solidFill>
                  <a:srgbClr val="000000"/>
                </a:solidFill>
                <a:latin typeface="Courier New" pitchFamily="49" charset="0"/>
                <a:cs typeface="Courier New" pitchFamily="49" charset="0"/>
              </a:rPr>
              <a:t> bandwidth </a:t>
            </a:r>
            <a:r>
              <a:rPr lang="en-US" i="1" dirty="0" smtClean="0">
                <a:solidFill>
                  <a:srgbClr val="000000"/>
                </a:solidFill>
                <a:latin typeface="Courier New" pitchFamily="49" charset="0"/>
                <a:cs typeface="Courier New" pitchFamily="49" charset="0"/>
              </a:rPr>
              <a:t>value </a:t>
            </a:r>
            <a:r>
              <a:rPr lang="en-US" dirty="0" smtClean="0">
                <a:solidFill>
                  <a:srgbClr val="000000"/>
                </a:solidFill>
              </a:rPr>
              <a:t>is used by the SPF algorithm to calculate the cost.</a:t>
            </a:r>
          </a:p>
          <a:p>
            <a:pPr lvl="1"/>
            <a:r>
              <a:rPr lang="en-US" dirty="0" smtClean="0">
                <a:solidFill>
                  <a:srgbClr val="000000"/>
                </a:solidFill>
              </a:rPr>
              <a:t>For example, configuring the</a:t>
            </a:r>
            <a:r>
              <a:rPr lang="en-US" dirty="0" smtClean="0">
                <a:solidFill>
                  <a:srgbClr val="000000"/>
                </a:solidFill>
                <a:latin typeface="Courier New" pitchFamily="49" charset="0"/>
                <a:cs typeface="Courier New" pitchFamily="49" charset="0"/>
              </a:rPr>
              <a:t> </a:t>
            </a:r>
            <a:r>
              <a:rPr lang="en-US" b="1" dirty="0" smtClean="0">
                <a:solidFill>
                  <a:srgbClr val="000000"/>
                </a:solidFill>
                <a:latin typeface="Courier New" pitchFamily="49" charset="0"/>
                <a:cs typeface="Courier New" pitchFamily="49" charset="0"/>
              </a:rPr>
              <a:t>bandwidth 128 </a:t>
            </a:r>
            <a:r>
              <a:rPr lang="en-US" dirty="0" smtClean="0">
                <a:solidFill>
                  <a:srgbClr val="000000"/>
                </a:solidFill>
              </a:rPr>
              <a:t>command on a serial interface would generate a cost of 1,562.</a:t>
            </a:r>
          </a:p>
          <a:p>
            <a:pPr lvl="2"/>
            <a:r>
              <a:rPr lang="en-US" dirty="0" smtClean="0">
                <a:solidFill>
                  <a:srgbClr val="000000"/>
                </a:solidFill>
              </a:rPr>
              <a:t>Cost = 100,000,000 / 128,000 = 1,562.</a:t>
            </a:r>
          </a:p>
          <a:p>
            <a:r>
              <a:rPr lang="en-US" dirty="0" smtClean="0">
                <a:solidFill>
                  <a:srgbClr val="000000"/>
                </a:solidFill>
              </a:rPr>
              <a:t>Using the</a:t>
            </a:r>
            <a:r>
              <a:rPr lang="en-US" dirty="0" smtClean="0">
                <a:solidFill>
                  <a:srgbClr val="000000"/>
                </a:solidFill>
                <a:latin typeface="Courier New" pitchFamily="49" charset="0"/>
                <a:cs typeface="Courier New" pitchFamily="49" charset="0"/>
              </a:rPr>
              <a:t> </a:t>
            </a:r>
            <a:r>
              <a:rPr lang="en-US" b="1" dirty="0" smtClean="0">
                <a:solidFill>
                  <a:srgbClr val="000000"/>
                </a:solidFill>
                <a:latin typeface="Courier New" pitchFamily="49" charset="0"/>
                <a:cs typeface="Courier New" pitchFamily="49" charset="0"/>
              </a:rPr>
              <a:t>ip ospf cost </a:t>
            </a:r>
            <a:r>
              <a:rPr lang="en-US" dirty="0" smtClean="0">
                <a:solidFill>
                  <a:srgbClr val="000000"/>
                </a:solidFill>
              </a:rPr>
              <a:t>interface command achieves the same result without the calculation.</a:t>
            </a:r>
          </a:p>
          <a:p>
            <a:pPr lvl="1"/>
            <a:r>
              <a:rPr lang="en-US" dirty="0" smtClean="0">
                <a:solidFill>
                  <a:srgbClr val="000000"/>
                </a:solidFill>
              </a:rPr>
              <a:t>For example, the interface cost could be statically configured using the</a:t>
            </a:r>
            <a:r>
              <a:rPr lang="en-US" dirty="0" smtClean="0">
                <a:solidFill>
                  <a:srgbClr val="000000"/>
                </a:solidFill>
                <a:latin typeface="Courier New" pitchFamily="49" charset="0"/>
                <a:cs typeface="Courier New" pitchFamily="49" charset="0"/>
              </a:rPr>
              <a:t> </a:t>
            </a:r>
            <a:r>
              <a:rPr lang="en-US" b="1" dirty="0" smtClean="0">
                <a:solidFill>
                  <a:srgbClr val="000000"/>
                </a:solidFill>
                <a:latin typeface="Courier New" pitchFamily="49" charset="0"/>
                <a:cs typeface="Courier New" pitchFamily="49" charset="0"/>
              </a:rPr>
              <a:t>ip ospf cost 1562 </a:t>
            </a:r>
            <a:r>
              <a:rPr lang="en-US" dirty="0" smtClean="0">
                <a:solidFill>
                  <a:srgbClr val="000000"/>
                </a:solidFill>
              </a:rPr>
              <a:t>command.</a:t>
            </a:r>
          </a:p>
        </p:txBody>
      </p:sp>
    </p:spTree>
    <p:extLst>
      <p:ext uri="{BB962C8B-B14F-4D97-AF65-F5344CB8AC3E}">
        <p14:creationId xmlns:p14="http://schemas.microsoft.com/office/powerpoint/2010/main" val="3020978472"/>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365378"/>
            <a:ext cx="8532159" cy="1182781"/>
          </a:xfrm>
        </p:spPr>
        <p:txBody>
          <a:bodyPr/>
          <a:lstStyle/>
          <a:p>
            <a:r>
              <a:rPr lang="en-US" sz="3600" dirty="0" smtClean="0"/>
              <a:t>Override the Default Interface Cost</a:t>
            </a:r>
            <a:endParaRPr lang="en-US" sz="3600" dirty="0"/>
          </a:p>
        </p:txBody>
      </p:sp>
      <p:sp>
        <p:nvSpPr>
          <p:cNvPr id="13" name="Content Placeholder 12"/>
          <p:cNvSpPr>
            <a:spLocks noGrp="1"/>
          </p:cNvSpPr>
          <p:nvPr>
            <p:ph idx="1"/>
          </p:nvPr>
        </p:nvSpPr>
        <p:spPr>
          <a:xfrm>
            <a:off x="266699" y="2281501"/>
            <a:ext cx="8316913" cy="491994"/>
          </a:xfrm>
        </p:spPr>
        <p:txBody>
          <a:bodyPr>
            <a:normAutofit/>
          </a:bodyPr>
          <a:lstStyle/>
          <a:p>
            <a:r>
              <a:rPr lang="en-US" dirty="0" smtClean="0">
                <a:solidFill>
                  <a:srgbClr val="000000"/>
                </a:solidFill>
              </a:rPr>
              <a:t>Manually define the cost of an interface.</a:t>
            </a:r>
          </a:p>
          <a:p>
            <a:endParaRPr lang="en-US" dirty="0">
              <a:solidFill>
                <a:srgbClr val="000000"/>
              </a:solidFill>
            </a:endParaRPr>
          </a:p>
        </p:txBody>
      </p:sp>
      <p:sp>
        <p:nvSpPr>
          <p:cNvPr id="14" name="Text Placeholder 13"/>
          <p:cNvSpPr>
            <a:spLocks noGrp="1"/>
          </p:cNvSpPr>
          <p:nvPr>
            <p:ph type="body" sz="quarter" idx="10"/>
          </p:nvPr>
        </p:nvSpPr>
        <p:spPr>
          <a:xfrm>
            <a:off x="613533" y="2773495"/>
            <a:ext cx="7745412" cy="377078"/>
          </a:xfrm>
        </p:spPr>
        <p:txBody>
          <a:bodyPr>
            <a:normAutofit/>
          </a:bodyPr>
          <a:lstStyle/>
          <a:p>
            <a:r>
              <a:rPr lang="en-US" sz="1800" dirty="0" smtClean="0"/>
              <a:t>Router(config-if)#</a:t>
            </a:r>
            <a:endParaRPr lang="en-US" sz="1800" dirty="0"/>
          </a:p>
        </p:txBody>
      </p:sp>
      <p:sp>
        <p:nvSpPr>
          <p:cNvPr id="15" name="Text Placeholder 14"/>
          <p:cNvSpPr>
            <a:spLocks noGrp="1"/>
          </p:cNvSpPr>
          <p:nvPr>
            <p:ph type="body" sz="quarter" idx="11"/>
          </p:nvPr>
        </p:nvSpPr>
        <p:spPr>
          <a:xfrm>
            <a:off x="613533" y="3302961"/>
            <a:ext cx="7745412" cy="377078"/>
          </a:xfrm>
        </p:spPr>
        <p:txBody>
          <a:bodyPr>
            <a:normAutofit/>
          </a:bodyPr>
          <a:lstStyle/>
          <a:p>
            <a:r>
              <a:rPr lang="en-US" sz="1800" dirty="0" smtClean="0">
                <a:solidFill>
                  <a:srgbClr val="000000"/>
                </a:solidFill>
              </a:rPr>
              <a:t>ip ospf cost </a:t>
            </a:r>
            <a:r>
              <a:rPr lang="en-US" sz="1800" b="0" i="1" dirty="0" smtClean="0">
                <a:solidFill>
                  <a:srgbClr val="000000"/>
                </a:solidFill>
              </a:rPr>
              <a:t>interface-cost</a:t>
            </a:r>
            <a:endParaRPr lang="en-US" sz="1800" b="0" dirty="0">
              <a:solidFill>
                <a:srgbClr val="000000"/>
              </a:solidFill>
            </a:endParaRPr>
          </a:p>
        </p:txBody>
      </p:sp>
      <p:sp>
        <p:nvSpPr>
          <p:cNvPr id="7" name="Rectangle 6"/>
          <p:cNvSpPr/>
          <p:nvPr/>
        </p:nvSpPr>
        <p:spPr>
          <a:xfrm>
            <a:off x="266699" y="4001798"/>
            <a:ext cx="8487008" cy="1138773"/>
          </a:xfrm>
          <a:prstGeom prst="rect">
            <a:avLst/>
          </a:prstGeom>
        </p:spPr>
        <p:txBody>
          <a:bodyPr wrap="square">
            <a:spAutoFit/>
          </a:bodyPr>
          <a:lstStyle/>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solidFill>
                  <a:srgbClr val="000000"/>
                </a:solidFill>
                <a:latin typeface="+mn-lt"/>
              </a:rPr>
              <a:t>The</a:t>
            </a:r>
            <a:r>
              <a:rPr lang="en-US" sz="2000" i="1" dirty="0" smtClean="0">
                <a:solidFill>
                  <a:srgbClr val="000000"/>
                </a:solidFill>
                <a:latin typeface="Courier New" pitchFamily="49" charset="0"/>
                <a:cs typeface="Courier New" pitchFamily="49" charset="0"/>
              </a:rPr>
              <a:t> interface-cost </a:t>
            </a:r>
            <a:r>
              <a:rPr lang="en-US" sz="2000" dirty="0" smtClean="0">
                <a:solidFill>
                  <a:srgbClr val="000000"/>
                </a:solidFill>
                <a:latin typeface="+mn-lt"/>
              </a:rPr>
              <a:t>is an integer from 1 to 65,535. </a:t>
            </a:r>
          </a:p>
          <a:p>
            <a:pPr marL="693738" lvl="1" indent="-236538" algn="l" defTabSz="814388" eaLnBrk="1" hangingPunct="1">
              <a:lnSpc>
                <a:spcPct val="100000"/>
              </a:lnSpc>
              <a:spcBef>
                <a:spcPts val="600"/>
              </a:spcBef>
              <a:buClr>
                <a:srgbClr val="708CA1"/>
              </a:buClr>
              <a:buFont typeface="Wingdings" pitchFamily="2" charset="2"/>
              <a:buChar char="§"/>
            </a:pPr>
            <a:r>
              <a:rPr lang="en-US" sz="1800" dirty="0" smtClean="0">
                <a:solidFill>
                  <a:srgbClr val="000000"/>
                </a:solidFill>
                <a:latin typeface="+mn-lt"/>
              </a:rPr>
              <a:t>The lower the number, the better (and more preferred) the link.</a:t>
            </a:r>
          </a:p>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solidFill>
                  <a:srgbClr val="000000"/>
                </a:solidFill>
                <a:latin typeface="+mn-lt"/>
              </a:rPr>
              <a:t>Can be used as an alternative to the</a:t>
            </a:r>
            <a:r>
              <a:rPr lang="en-US" sz="2000" b="1" dirty="0" smtClean="0">
                <a:solidFill>
                  <a:srgbClr val="000000"/>
                </a:solidFill>
                <a:latin typeface="Courier New" pitchFamily="49" charset="0"/>
                <a:cs typeface="Courier New" pitchFamily="49" charset="0"/>
              </a:rPr>
              <a:t> bandwidth </a:t>
            </a:r>
            <a:r>
              <a:rPr lang="en-US" sz="2000" dirty="0" smtClean="0">
                <a:solidFill>
                  <a:srgbClr val="000000"/>
                </a:solidFill>
                <a:latin typeface="+mn-lt"/>
              </a:rPr>
              <a:t>command.</a:t>
            </a:r>
          </a:p>
        </p:txBody>
      </p:sp>
    </p:spTree>
    <p:extLst>
      <p:ext uri="{BB962C8B-B14F-4D97-AF65-F5344CB8AC3E}">
        <p14:creationId xmlns:p14="http://schemas.microsoft.com/office/powerpoint/2010/main" val="2156522795"/>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6" descr="ss3"/>
          <p:cNvPicPr>
            <a:picLocks noChangeAspect="1" noChangeArrowheads="1"/>
          </p:cNvPicPr>
          <p:nvPr/>
        </p:nvPicPr>
        <p:blipFill>
          <a:blip r:embed="rId2" cstate="print"/>
          <a:srcRect/>
          <a:stretch>
            <a:fillRect/>
          </a:stretch>
        </p:blipFill>
        <p:spPr bwMode="auto">
          <a:xfrm>
            <a:off x="0" y="1600200"/>
            <a:ext cx="9144000" cy="3170238"/>
          </a:xfrm>
          <a:prstGeom prst="rect">
            <a:avLst/>
          </a:prstGeom>
          <a:noFill/>
          <a:ln w="9525">
            <a:noFill/>
            <a:miter lim="800000"/>
            <a:headEnd/>
            <a:tailEnd/>
          </a:ln>
        </p:spPr>
      </p:pic>
      <p:sp>
        <p:nvSpPr>
          <p:cNvPr id="11267" name="Rectangle 12"/>
          <p:cNvSpPr>
            <a:spLocks noChangeArrowheads="1"/>
          </p:cNvSpPr>
          <p:nvPr/>
        </p:nvSpPr>
        <p:spPr bwMode="auto">
          <a:xfrm>
            <a:off x="0" y="0"/>
            <a:ext cx="9144000" cy="1600200"/>
          </a:xfrm>
          <a:prstGeom prst="rect">
            <a:avLst/>
          </a:prstGeom>
          <a:solidFill>
            <a:schemeClr val="bg1"/>
          </a:solidFill>
          <a:ln w="9525" algn="ctr">
            <a:noFill/>
            <a:miter lim="800000"/>
            <a:headEnd/>
            <a:tailEnd/>
          </a:ln>
        </p:spPr>
        <p:txBody>
          <a:bodyPr wrap="none" lIns="82124" tIns="41061" rIns="82124" bIns="41061" anchor="ctr">
            <a:spAutoFit/>
          </a:bodyPr>
          <a:lstStyle/>
          <a:p>
            <a:endParaRPr lang="en-US" dirty="0"/>
          </a:p>
        </p:txBody>
      </p:sp>
      <p:sp>
        <p:nvSpPr>
          <p:cNvPr id="6" name="Rectangle 32"/>
          <p:cNvSpPr txBox="1">
            <a:spLocks noChangeArrowheads="1"/>
          </p:cNvSpPr>
          <p:nvPr/>
        </p:nvSpPr>
        <p:spPr>
          <a:xfrm>
            <a:off x="293688" y="1841863"/>
            <a:ext cx="3233284" cy="2743200"/>
          </a:xfrm>
          <a:prstGeom prst="rect">
            <a:avLst/>
          </a:prstGeom>
          <a:noFill/>
        </p:spPr>
        <p:txBody>
          <a:bodyPr anchor="ctr"/>
          <a:lstStyle/>
          <a:p>
            <a:pPr marL="0" marR="0" lvl="0" indent="0" algn="l" defTabSz="814388" rtl="0" eaLnBrk="1" fontAlgn="base" latinLnBrk="0" hangingPunct="1">
              <a:lnSpc>
                <a:spcPct val="90000"/>
              </a:lnSpc>
              <a:spcBef>
                <a:spcPct val="0"/>
              </a:spcBef>
              <a:spcAft>
                <a:spcPct val="0"/>
              </a:spcAft>
              <a:buClrTx/>
              <a:buSzTx/>
              <a:buFontTx/>
              <a:buNone/>
              <a:tabLst/>
              <a:defRPr/>
            </a:pPr>
            <a:r>
              <a:rPr kumimoji="0" lang="en-US" sz="2800" b="1" i="0" u="none" strike="noStrike" kern="0" cap="none" spc="0" normalizeH="0" baseline="0" noProof="0" dirty="0" smtClean="0">
                <a:ln>
                  <a:noFill/>
                </a:ln>
                <a:solidFill>
                  <a:schemeClr val="bg1"/>
                </a:solidFill>
                <a:effectLst/>
                <a:uLnTx/>
                <a:uFillTx/>
                <a:latin typeface="+mj-lt"/>
                <a:ea typeface="+mj-ea"/>
                <a:cs typeface="+mj-cs"/>
              </a:rPr>
              <a:t>Configuring and Verifying Advanced OSPF  Authentication</a:t>
            </a:r>
            <a:endParaRPr kumimoji="0" lang="en-US" sz="3000" b="0" i="0" u="none" strike="noStrike" kern="0" cap="none" spc="0" normalizeH="0" baseline="0" noProof="0" dirty="0" smtClean="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115466455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6"/>
          <p:cNvSpPr>
            <a:spLocks noGrp="1" noChangeArrowheads="1"/>
          </p:cNvSpPr>
          <p:nvPr>
            <p:ph type="title"/>
          </p:nvPr>
        </p:nvSpPr>
        <p:spPr>
          <a:xfrm>
            <a:off x="279400" y="568579"/>
            <a:ext cx="8521700" cy="740664"/>
          </a:xfrm>
        </p:spPr>
        <p:txBody>
          <a:bodyPr>
            <a:normAutofit fontScale="90000"/>
          </a:bodyPr>
          <a:lstStyle/>
          <a:p>
            <a:r>
              <a:rPr lang="en-US" dirty="0" smtClean="0"/>
              <a:t>OSPF Authentication</a:t>
            </a:r>
          </a:p>
        </p:txBody>
      </p:sp>
      <p:sp>
        <p:nvSpPr>
          <p:cNvPr id="39940" name="Rectangle 7"/>
          <p:cNvSpPr>
            <a:spLocks noGrp="1" noChangeArrowheads="1"/>
          </p:cNvSpPr>
          <p:nvPr>
            <p:ph idx="10"/>
          </p:nvPr>
        </p:nvSpPr>
        <p:spPr>
          <a:xfrm>
            <a:off x="279400" y="1504283"/>
            <a:ext cx="8520354" cy="2526255"/>
          </a:xfrm>
        </p:spPr>
        <p:txBody>
          <a:bodyPr/>
          <a:lstStyle/>
          <a:p>
            <a:r>
              <a:rPr lang="en-US" dirty="0" smtClean="0">
                <a:solidFill>
                  <a:srgbClr val="000000"/>
                </a:solidFill>
              </a:rPr>
              <a:t>Purpose is to authenticate routing information.</a:t>
            </a:r>
          </a:p>
          <a:p>
            <a:pPr lvl="1"/>
            <a:r>
              <a:rPr lang="en-US" dirty="0" smtClean="0">
                <a:solidFill>
                  <a:srgbClr val="000000"/>
                </a:solidFill>
              </a:rPr>
              <a:t>This is an interface specific configuration.</a:t>
            </a:r>
          </a:p>
          <a:p>
            <a:pPr lvl="1"/>
            <a:r>
              <a:rPr lang="en-US" dirty="0" smtClean="0">
                <a:solidFill>
                  <a:srgbClr val="000000"/>
                </a:solidFill>
              </a:rPr>
              <a:t>Routers will only accept routing information from other routers that have been configured with the same authentication information.</a:t>
            </a:r>
          </a:p>
        </p:txBody>
      </p:sp>
      <p:pic>
        <p:nvPicPr>
          <p:cNvPr id="6" name="Content Placeholder 5"/>
          <p:cNvPicPr>
            <a:picLocks noGrp="1" noChangeAspect="1" noChangeArrowheads="1"/>
          </p:cNvPicPr>
          <p:nvPr>
            <p:ph idx="11"/>
          </p:nvPr>
        </p:nvPicPr>
        <p:blipFill>
          <a:blip r:embed="rId2"/>
          <a:stretch>
            <a:fillRect/>
          </a:stretch>
        </p:blipFill>
        <p:spPr>
          <a:xfrm>
            <a:off x="1777826" y="3296366"/>
            <a:ext cx="5572110" cy="2681673"/>
          </a:xfrm>
        </p:spPr>
      </p:pic>
    </p:spTree>
    <p:extLst>
      <p:ext uri="{BB962C8B-B14F-4D97-AF65-F5344CB8AC3E}">
        <p14:creationId xmlns:p14="http://schemas.microsoft.com/office/powerpoint/2010/main" val="3908236726"/>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7" name="Rectangle 3"/>
          <p:cNvSpPr>
            <a:spLocks noGrp="1" noChangeArrowheads="1"/>
          </p:cNvSpPr>
          <p:nvPr>
            <p:ph type="title"/>
          </p:nvPr>
        </p:nvSpPr>
        <p:spPr/>
        <p:txBody>
          <a:bodyPr/>
          <a:lstStyle/>
          <a:p>
            <a:r>
              <a:rPr lang="en-US" dirty="0" smtClean="0"/>
              <a:t>OSPF Authentication Types</a:t>
            </a:r>
            <a:endParaRPr lang="en-US" dirty="0"/>
          </a:p>
        </p:txBody>
      </p:sp>
      <p:sp>
        <p:nvSpPr>
          <p:cNvPr id="5" name="Content Placeholder 4"/>
          <p:cNvSpPr>
            <a:spLocks noGrp="1"/>
          </p:cNvSpPr>
          <p:nvPr>
            <p:ph idx="1"/>
          </p:nvPr>
        </p:nvSpPr>
        <p:spPr/>
        <p:txBody>
          <a:bodyPr>
            <a:normAutofit fontScale="92500" lnSpcReduction="10000"/>
          </a:bodyPr>
          <a:lstStyle/>
          <a:p>
            <a:r>
              <a:rPr lang="en-US" dirty="0" smtClean="0">
                <a:solidFill>
                  <a:srgbClr val="000000"/>
                </a:solidFill>
              </a:rPr>
              <a:t>Router generates and checks each packet and authenticates the source of each update packet it receives</a:t>
            </a:r>
          </a:p>
          <a:p>
            <a:r>
              <a:rPr lang="en-US" dirty="0" smtClean="0">
                <a:solidFill>
                  <a:srgbClr val="000000"/>
                </a:solidFill>
              </a:rPr>
              <a:t>Requires a pre-defined “key” (password) </a:t>
            </a:r>
          </a:p>
          <a:p>
            <a:pPr lvl="1"/>
            <a:r>
              <a:rPr lang="en-US" dirty="0" smtClean="0">
                <a:solidFill>
                  <a:srgbClr val="000000"/>
                </a:solidFill>
              </a:rPr>
              <a:t>Note: All participating neighbors must have the same key configured</a:t>
            </a:r>
          </a:p>
          <a:p>
            <a:r>
              <a:rPr lang="en-US" dirty="0" smtClean="0">
                <a:solidFill>
                  <a:srgbClr val="000000"/>
                </a:solidFill>
              </a:rPr>
              <a:t>OSPF supports 2 types of authentication:</a:t>
            </a:r>
          </a:p>
          <a:p>
            <a:pPr lvl="1"/>
            <a:r>
              <a:rPr lang="en-US" dirty="0" smtClean="0">
                <a:solidFill>
                  <a:srgbClr val="000000"/>
                </a:solidFill>
              </a:rPr>
              <a:t>Simple password authentication (plain text) </a:t>
            </a:r>
          </a:p>
          <a:p>
            <a:pPr lvl="2"/>
            <a:r>
              <a:rPr lang="en-US" dirty="0" smtClean="0">
                <a:solidFill>
                  <a:srgbClr val="000000"/>
                </a:solidFill>
              </a:rPr>
              <a:t>Less secure</a:t>
            </a:r>
          </a:p>
          <a:p>
            <a:pPr lvl="1"/>
            <a:r>
              <a:rPr lang="en-US" dirty="0" smtClean="0">
                <a:solidFill>
                  <a:srgbClr val="000000"/>
                </a:solidFill>
              </a:rPr>
              <a:t>MD5 authentication </a:t>
            </a:r>
          </a:p>
          <a:p>
            <a:pPr lvl="2"/>
            <a:r>
              <a:rPr lang="en-US" dirty="0" smtClean="0">
                <a:solidFill>
                  <a:srgbClr val="000000"/>
                </a:solidFill>
              </a:rPr>
              <a:t>More secure and recommended</a:t>
            </a:r>
          </a:p>
        </p:txBody>
      </p:sp>
    </p:spTree>
    <p:extLst>
      <p:ext uri="{BB962C8B-B14F-4D97-AF65-F5344CB8AC3E}">
        <p14:creationId xmlns:p14="http://schemas.microsoft.com/office/powerpoint/2010/main" val="122463642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for OSPF</a:t>
            </a:r>
            <a:endParaRPr lang="en-US" dirty="0"/>
          </a:p>
        </p:txBody>
      </p:sp>
      <p:sp>
        <p:nvSpPr>
          <p:cNvPr id="3" name="Content Placeholder 2"/>
          <p:cNvSpPr>
            <a:spLocks noGrp="1"/>
          </p:cNvSpPr>
          <p:nvPr>
            <p:ph idx="1"/>
          </p:nvPr>
        </p:nvSpPr>
        <p:spPr/>
        <p:txBody>
          <a:bodyPr>
            <a:normAutofit fontScale="92500"/>
          </a:bodyPr>
          <a:lstStyle/>
          <a:p>
            <a:r>
              <a:rPr lang="en-US" dirty="0" smtClean="0">
                <a:solidFill>
                  <a:srgbClr val="000000"/>
                </a:solidFill>
              </a:rPr>
              <a:t>The following key parameters must be defined in enough detail before configuring OSPF authentication:</a:t>
            </a:r>
          </a:p>
          <a:p>
            <a:pPr lvl="1"/>
            <a:r>
              <a:rPr lang="en-US" dirty="0" smtClean="0">
                <a:solidFill>
                  <a:srgbClr val="000000"/>
                </a:solidFill>
              </a:rPr>
              <a:t>The authentication mode (simple password versus MD5)</a:t>
            </a:r>
          </a:p>
          <a:p>
            <a:pPr lvl="1"/>
            <a:r>
              <a:rPr lang="en-US" dirty="0" smtClean="0">
                <a:solidFill>
                  <a:srgbClr val="000000"/>
                </a:solidFill>
              </a:rPr>
              <a:t>The definition of one or more keys to authenticate OSPF packets, according to the network security plan.</a:t>
            </a:r>
          </a:p>
          <a:p>
            <a:r>
              <a:rPr lang="en-US" dirty="0" smtClean="0">
                <a:solidFill>
                  <a:srgbClr val="000000"/>
                </a:solidFill>
              </a:rPr>
              <a:t>Once defined, the following steps may be implemented:</a:t>
            </a:r>
          </a:p>
          <a:p>
            <a:pPr marL="682625" lvl="1" indent="-457200">
              <a:buFont typeface="+mj-lt"/>
              <a:buAutoNum type="arabicPeriod"/>
            </a:pPr>
            <a:r>
              <a:rPr lang="en-US" dirty="0" smtClean="0">
                <a:solidFill>
                  <a:srgbClr val="000000"/>
                </a:solidFill>
              </a:rPr>
              <a:t>Assign a password (key) to be used.</a:t>
            </a:r>
          </a:p>
          <a:p>
            <a:pPr marL="908050" lvl="2" indent="-219075"/>
            <a:r>
              <a:rPr lang="en-US" dirty="0" smtClean="0">
                <a:solidFill>
                  <a:srgbClr val="000000"/>
                </a:solidFill>
              </a:rPr>
              <a:t>The actual command varies depending on the authentication mode used.</a:t>
            </a:r>
          </a:p>
          <a:p>
            <a:pPr marL="682625" lvl="1" indent="-457200">
              <a:buFont typeface="+mj-lt"/>
              <a:buAutoNum type="arabicPeriod"/>
            </a:pPr>
            <a:r>
              <a:rPr lang="en-US" dirty="0" smtClean="0">
                <a:solidFill>
                  <a:srgbClr val="000000"/>
                </a:solidFill>
              </a:rPr>
              <a:t>Specify the authentication mode (simple password or MD5).</a:t>
            </a:r>
          </a:p>
          <a:p>
            <a:endParaRPr lang="en-US" dirty="0">
              <a:solidFill>
                <a:srgbClr val="000000"/>
              </a:solidFill>
            </a:endParaRPr>
          </a:p>
        </p:txBody>
      </p:sp>
    </p:spTree>
    <p:extLst>
      <p:ext uri="{BB962C8B-B14F-4D97-AF65-F5344CB8AC3E}">
        <p14:creationId xmlns:p14="http://schemas.microsoft.com/office/powerpoint/2010/main" val="3106628579"/>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7922" name="Rectangle 2"/>
          <p:cNvSpPr>
            <a:spLocks noGrp="1" noChangeArrowheads="1"/>
          </p:cNvSpPr>
          <p:nvPr>
            <p:ph type="title"/>
          </p:nvPr>
        </p:nvSpPr>
        <p:spPr>
          <a:xfrm>
            <a:off x="268941" y="722538"/>
            <a:ext cx="8522208" cy="740664"/>
          </a:xfrm>
        </p:spPr>
        <p:txBody>
          <a:bodyPr>
            <a:normAutofit/>
          </a:bodyPr>
          <a:lstStyle/>
          <a:p>
            <a:pPr lvl="1"/>
            <a:r>
              <a:rPr lang="en-US" sz="3200" dirty="0" smtClean="0">
                <a:solidFill>
                  <a:schemeClr val="bg2">
                    <a:lumMod val="50000"/>
                  </a:schemeClr>
                </a:solidFill>
              </a:rPr>
              <a:t>Configure A Key for </a:t>
            </a:r>
            <a:r>
              <a:rPr lang="en-US" sz="3200" dirty="0" smtClean="0">
                <a:solidFill>
                  <a:schemeClr val="bg2">
                    <a:lumMod val="50000"/>
                  </a:schemeClr>
                </a:solidFill>
                <a:latin typeface="+mj-lt"/>
              </a:rPr>
              <a:t>Simple</a:t>
            </a:r>
            <a:r>
              <a:rPr lang="en-US" sz="3200" dirty="0" smtClean="0">
                <a:solidFill>
                  <a:schemeClr val="bg2">
                    <a:lumMod val="50000"/>
                  </a:schemeClr>
                </a:solidFill>
              </a:rPr>
              <a:t> Authentication</a:t>
            </a:r>
          </a:p>
        </p:txBody>
      </p:sp>
      <p:sp>
        <p:nvSpPr>
          <p:cNvPr id="11" name="Content Placeholder 10"/>
          <p:cNvSpPr>
            <a:spLocks noGrp="1"/>
          </p:cNvSpPr>
          <p:nvPr>
            <p:ph idx="1"/>
          </p:nvPr>
        </p:nvSpPr>
        <p:spPr>
          <a:xfrm>
            <a:off x="319092" y="2179883"/>
            <a:ext cx="8316913" cy="491994"/>
          </a:xfrm>
        </p:spPr>
        <p:txBody>
          <a:bodyPr>
            <a:normAutofit fontScale="85000" lnSpcReduction="10000"/>
          </a:bodyPr>
          <a:lstStyle/>
          <a:p>
            <a:pPr marL="225425" indent="-225425">
              <a:buClr>
                <a:schemeClr val="accent1"/>
              </a:buClr>
            </a:pPr>
            <a:r>
              <a:rPr lang="en-US" dirty="0" smtClean="0"/>
              <a:t>Define a password to use for simple password authentication.</a:t>
            </a:r>
          </a:p>
          <a:p>
            <a:endParaRPr lang="en-US" dirty="0"/>
          </a:p>
        </p:txBody>
      </p:sp>
      <p:sp>
        <p:nvSpPr>
          <p:cNvPr id="12" name="Text Placeholder 11"/>
          <p:cNvSpPr>
            <a:spLocks noGrp="1"/>
          </p:cNvSpPr>
          <p:nvPr>
            <p:ph type="body" sz="quarter" idx="10"/>
          </p:nvPr>
        </p:nvSpPr>
        <p:spPr>
          <a:xfrm>
            <a:off x="613533" y="2663984"/>
            <a:ext cx="7745412" cy="377078"/>
          </a:xfrm>
        </p:spPr>
        <p:txBody>
          <a:bodyPr/>
          <a:lstStyle/>
          <a:p>
            <a:r>
              <a:rPr lang="en-US" sz="1800" dirty="0" smtClean="0"/>
              <a:t>Router(config-if)#	</a:t>
            </a:r>
          </a:p>
        </p:txBody>
      </p:sp>
      <p:sp>
        <p:nvSpPr>
          <p:cNvPr id="13" name="Text Placeholder 12"/>
          <p:cNvSpPr>
            <a:spLocks noGrp="1"/>
          </p:cNvSpPr>
          <p:nvPr>
            <p:ph type="body" sz="quarter" idx="11"/>
          </p:nvPr>
        </p:nvSpPr>
        <p:spPr>
          <a:xfrm>
            <a:off x="547141" y="3262767"/>
            <a:ext cx="8049172" cy="377078"/>
          </a:xfrm>
        </p:spPr>
        <p:txBody>
          <a:bodyPr/>
          <a:lstStyle/>
          <a:p>
            <a:pPr lvl="0"/>
            <a:r>
              <a:rPr lang="en-US" sz="1800" dirty="0" smtClean="0"/>
              <a:t>ip ospf authentication-key </a:t>
            </a:r>
            <a:r>
              <a:rPr lang="en-US" sz="1800" b="0" i="1" dirty="0" smtClean="0"/>
              <a:t>password</a:t>
            </a:r>
          </a:p>
        </p:txBody>
      </p:sp>
      <p:sp>
        <p:nvSpPr>
          <p:cNvPr id="17" name="Rectangle 16"/>
          <p:cNvSpPr/>
          <p:nvPr/>
        </p:nvSpPr>
        <p:spPr>
          <a:xfrm>
            <a:off x="266699" y="3922656"/>
            <a:ext cx="8487008" cy="1092607"/>
          </a:xfrm>
          <a:prstGeom prst="rect">
            <a:avLst/>
          </a:prstGeom>
        </p:spPr>
        <p:txBody>
          <a:bodyPr wrap="square">
            <a:spAutoFit/>
          </a:bodyPr>
          <a:lstStyle/>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latin typeface="+mn-lt"/>
              </a:rPr>
              <a:t>The</a:t>
            </a:r>
            <a:r>
              <a:rPr lang="en-US" sz="2000" dirty="0" smtClean="0">
                <a:latin typeface="Courier New" pitchFamily="49" charset="0"/>
                <a:cs typeface="Courier New" pitchFamily="49" charset="0"/>
              </a:rPr>
              <a:t> </a:t>
            </a:r>
            <a:r>
              <a:rPr lang="en-US" sz="2000" i="1" dirty="0" smtClean="0">
                <a:latin typeface="Courier New" pitchFamily="49" charset="0"/>
                <a:cs typeface="Courier New" pitchFamily="49" charset="0"/>
              </a:rPr>
              <a:t>password</a:t>
            </a:r>
            <a:r>
              <a:rPr lang="en-US" sz="2000" b="1" i="1" dirty="0" smtClean="0">
                <a:latin typeface="Courier New" pitchFamily="49" charset="0"/>
                <a:cs typeface="Courier New" pitchFamily="49" charset="0"/>
              </a:rPr>
              <a:t> </a:t>
            </a:r>
            <a:r>
              <a:rPr lang="en-US" sz="2000" dirty="0" smtClean="0">
                <a:latin typeface="+mn-lt"/>
              </a:rPr>
              <a:t>parameter can be entered up to 8 bytes in length.</a:t>
            </a:r>
          </a:p>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latin typeface="+mn-lt"/>
              </a:rPr>
              <a:t>This command is used in conjunction with the</a:t>
            </a:r>
            <a:r>
              <a:rPr lang="en-US" sz="2000" b="1" dirty="0" smtClean="0">
                <a:latin typeface="Courier New" pitchFamily="49" charset="0"/>
                <a:cs typeface="Courier New" pitchFamily="49" charset="0"/>
              </a:rPr>
              <a:t> ip ospf authentication </a:t>
            </a:r>
            <a:r>
              <a:rPr lang="en-US" sz="2000" dirty="0" smtClean="0"/>
              <a:t>command.</a:t>
            </a:r>
            <a:endParaRPr lang="en-US" sz="2000" dirty="0" smtClean="0">
              <a:latin typeface="+mn-lt"/>
            </a:endParaRPr>
          </a:p>
        </p:txBody>
      </p:sp>
    </p:spTree>
    <p:extLst>
      <p:ext uri="{BB962C8B-B14F-4D97-AF65-F5344CB8AC3E}">
        <p14:creationId xmlns:p14="http://schemas.microsoft.com/office/powerpoint/2010/main" val="3795971420"/>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p:cNvSpPr>
            <a:spLocks noGrp="1"/>
          </p:cNvSpPr>
          <p:nvPr>
            <p:ph idx="1"/>
          </p:nvPr>
        </p:nvSpPr>
        <p:spPr>
          <a:xfrm>
            <a:off x="279400" y="1780403"/>
            <a:ext cx="8316913" cy="491994"/>
          </a:xfrm>
        </p:spPr>
        <p:txBody>
          <a:bodyPr>
            <a:normAutofit/>
          </a:bodyPr>
          <a:lstStyle/>
          <a:p>
            <a:pPr marL="225425" indent="-225425">
              <a:buClr>
                <a:schemeClr val="accent1"/>
              </a:buClr>
            </a:pPr>
            <a:r>
              <a:rPr lang="en-US" dirty="0" smtClean="0">
                <a:solidFill>
                  <a:srgbClr val="091E24"/>
                </a:solidFill>
              </a:rPr>
              <a:t>Define a password to use for MD5 authentication.</a:t>
            </a:r>
          </a:p>
          <a:p>
            <a:endParaRPr lang="en-US" dirty="0">
              <a:solidFill>
                <a:srgbClr val="091E24"/>
              </a:solidFill>
            </a:endParaRPr>
          </a:p>
        </p:txBody>
      </p:sp>
      <p:sp>
        <p:nvSpPr>
          <p:cNvPr id="12" name="Text Placeholder 11"/>
          <p:cNvSpPr>
            <a:spLocks noGrp="1"/>
          </p:cNvSpPr>
          <p:nvPr>
            <p:ph type="body" sz="quarter" idx="10"/>
          </p:nvPr>
        </p:nvSpPr>
        <p:spPr>
          <a:xfrm>
            <a:off x="613533" y="2272397"/>
            <a:ext cx="7745412" cy="377078"/>
          </a:xfrm>
        </p:spPr>
        <p:txBody>
          <a:bodyPr/>
          <a:lstStyle/>
          <a:p>
            <a:r>
              <a:rPr lang="en-US" sz="1800" dirty="0" smtClean="0"/>
              <a:t>Router(config-if)#	</a:t>
            </a:r>
          </a:p>
        </p:txBody>
      </p:sp>
      <p:sp>
        <p:nvSpPr>
          <p:cNvPr id="13" name="Text Placeholder 12"/>
          <p:cNvSpPr>
            <a:spLocks noGrp="1"/>
          </p:cNvSpPr>
          <p:nvPr>
            <p:ph type="body" sz="quarter" idx="11"/>
          </p:nvPr>
        </p:nvSpPr>
        <p:spPr>
          <a:xfrm>
            <a:off x="613533" y="2863145"/>
            <a:ext cx="7745412" cy="377078"/>
          </a:xfrm>
        </p:spPr>
        <p:txBody>
          <a:bodyPr/>
          <a:lstStyle/>
          <a:p>
            <a:pPr lvl="0"/>
            <a:r>
              <a:rPr lang="en-US" sz="1800" dirty="0" smtClean="0"/>
              <a:t>ip ospf message-digest-key </a:t>
            </a:r>
            <a:r>
              <a:rPr lang="en-US" sz="1800" b="0" i="1" dirty="0" smtClean="0"/>
              <a:t>key-id </a:t>
            </a:r>
            <a:r>
              <a:rPr lang="en-US" sz="1800" dirty="0" smtClean="0"/>
              <a:t>md5 </a:t>
            </a:r>
            <a:r>
              <a:rPr lang="en-US" sz="1800" b="0" i="1" dirty="0" smtClean="0"/>
              <a:t>key</a:t>
            </a:r>
          </a:p>
        </p:txBody>
      </p:sp>
      <p:sp>
        <p:nvSpPr>
          <p:cNvPr id="7" name="Content Placeholder 6"/>
          <p:cNvSpPr>
            <a:spLocks noGrp="1"/>
          </p:cNvSpPr>
          <p:nvPr>
            <p:ph idx="12"/>
          </p:nvPr>
        </p:nvSpPr>
        <p:spPr>
          <a:xfrm>
            <a:off x="279400" y="3319591"/>
            <a:ext cx="8316913" cy="3320143"/>
          </a:xfrm>
        </p:spPr>
        <p:txBody>
          <a:bodyPr>
            <a:normAutofit/>
          </a:bodyPr>
          <a:lstStyle/>
          <a:p>
            <a:pPr>
              <a:spcBef>
                <a:spcPts val="600"/>
              </a:spcBef>
            </a:pPr>
            <a:r>
              <a:rPr lang="en-US" sz="2000" dirty="0" smtClean="0">
                <a:solidFill>
                  <a:schemeClr val="bg2">
                    <a:lumMod val="10000"/>
                  </a:schemeClr>
                </a:solidFill>
              </a:rPr>
              <a:t>The</a:t>
            </a:r>
            <a:r>
              <a:rPr lang="en-US" sz="2000" dirty="0" smtClean="0">
                <a:solidFill>
                  <a:schemeClr val="bg2">
                    <a:lumMod val="10000"/>
                  </a:schemeClr>
                </a:solidFill>
                <a:latin typeface="Courier New" pitchFamily="49" charset="0"/>
                <a:cs typeface="Courier New" pitchFamily="49" charset="0"/>
              </a:rPr>
              <a:t> </a:t>
            </a:r>
            <a:r>
              <a:rPr lang="en-US" sz="2000" i="1" dirty="0" smtClean="0">
                <a:solidFill>
                  <a:schemeClr val="bg2">
                    <a:lumMod val="10000"/>
                  </a:schemeClr>
                </a:solidFill>
                <a:latin typeface="Courier New" pitchFamily="49" charset="0"/>
                <a:cs typeface="Courier New" pitchFamily="49" charset="0"/>
              </a:rPr>
              <a:t>key-id</a:t>
            </a:r>
            <a:r>
              <a:rPr lang="en-US" sz="2000" b="1" i="1" dirty="0" smtClean="0">
                <a:solidFill>
                  <a:schemeClr val="bg2">
                    <a:lumMod val="10000"/>
                  </a:schemeClr>
                </a:solidFill>
                <a:latin typeface="Courier New" pitchFamily="49" charset="0"/>
                <a:cs typeface="Courier New" pitchFamily="49" charset="0"/>
              </a:rPr>
              <a:t> </a:t>
            </a:r>
            <a:r>
              <a:rPr lang="en-US" sz="2000" dirty="0" smtClean="0">
                <a:solidFill>
                  <a:schemeClr val="bg2">
                    <a:lumMod val="10000"/>
                  </a:schemeClr>
                </a:solidFill>
              </a:rPr>
              <a:t>parameter is an identifier in the range from 1 to 255.</a:t>
            </a:r>
          </a:p>
          <a:p>
            <a:pPr>
              <a:spcBef>
                <a:spcPts val="600"/>
              </a:spcBef>
            </a:pPr>
            <a:r>
              <a:rPr lang="en-US" sz="2000" dirty="0" smtClean="0">
                <a:solidFill>
                  <a:schemeClr val="bg2">
                    <a:lumMod val="10000"/>
                  </a:schemeClr>
                </a:solidFill>
              </a:rPr>
              <a:t>The</a:t>
            </a:r>
            <a:r>
              <a:rPr lang="en-US" sz="2000" dirty="0" smtClean="0">
                <a:solidFill>
                  <a:schemeClr val="bg2">
                    <a:lumMod val="10000"/>
                  </a:schemeClr>
                </a:solidFill>
                <a:latin typeface="Courier New" pitchFamily="49" charset="0"/>
                <a:cs typeface="Courier New" pitchFamily="49" charset="0"/>
              </a:rPr>
              <a:t> </a:t>
            </a:r>
            <a:r>
              <a:rPr lang="en-US" sz="2000" i="1" dirty="0" smtClean="0">
                <a:solidFill>
                  <a:schemeClr val="bg2">
                    <a:lumMod val="10000"/>
                  </a:schemeClr>
                </a:solidFill>
                <a:latin typeface="Courier New" pitchFamily="49" charset="0"/>
                <a:cs typeface="Courier New" pitchFamily="49" charset="0"/>
              </a:rPr>
              <a:t>key </a:t>
            </a:r>
            <a:r>
              <a:rPr lang="en-US" sz="2000" dirty="0" smtClean="0">
                <a:solidFill>
                  <a:schemeClr val="bg2">
                    <a:lumMod val="10000"/>
                  </a:schemeClr>
                </a:solidFill>
              </a:rPr>
              <a:t>parameter can be entered up to 16 bytes in length.</a:t>
            </a:r>
          </a:p>
          <a:p>
            <a:pPr>
              <a:spcBef>
                <a:spcPts val="600"/>
              </a:spcBef>
            </a:pPr>
            <a:r>
              <a:rPr lang="en-US" sz="2000" dirty="0" smtClean="0">
                <a:solidFill>
                  <a:schemeClr val="bg2">
                    <a:lumMod val="10000"/>
                  </a:schemeClr>
                </a:solidFill>
              </a:rPr>
              <a:t>All neighboring routers on the same network must have the same</a:t>
            </a:r>
            <a:r>
              <a:rPr lang="en-US" sz="2000" dirty="0" smtClean="0">
                <a:solidFill>
                  <a:schemeClr val="bg2">
                    <a:lumMod val="10000"/>
                  </a:schemeClr>
                </a:solidFill>
                <a:latin typeface="Courier New" pitchFamily="49" charset="0"/>
                <a:cs typeface="Courier New" pitchFamily="49" charset="0"/>
              </a:rPr>
              <a:t> </a:t>
            </a:r>
            <a:r>
              <a:rPr lang="en-US" sz="2000" i="1" dirty="0" smtClean="0">
                <a:solidFill>
                  <a:schemeClr val="bg2">
                    <a:lumMod val="10000"/>
                  </a:schemeClr>
                </a:solidFill>
                <a:latin typeface="Courier New" pitchFamily="49" charset="0"/>
                <a:cs typeface="Courier New" pitchFamily="49" charset="0"/>
              </a:rPr>
              <a:t>key-id </a:t>
            </a:r>
            <a:r>
              <a:rPr lang="en-US" sz="2000" dirty="0" smtClean="0">
                <a:solidFill>
                  <a:schemeClr val="bg2">
                    <a:lumMod val="10000"/>
                  </a:schemeClr>
                </a:solidFill>
              </a:rPr>
              <a:t>and the same</a:t>
            </a:r>
            <a:r>
              <a:rPr lang="en-US" sz="2000" dirty="0" smtClean="0">
                <a:solidFill>
                  <a:schemeClr val="bg2">
                    <a:lumMod val="10000"/>
                  </a:schemeClr>
                </a:solidFill>
                <a:latin typeface="Courier New" pitchFamily="49" charset="0"/>
                <a:cs typeface="Courier New" pitchFamily="49" charset="0"/>
              </a:rPr>
              <a:t> </a:t>
            </a:r>
            <a:r>
              <a:rPr lang="en-US" sz="2000" i="1" dirty="0" smtClean="0">
                <a:solidFill>
                  <a:schemeClr val="bg2">
                    <a:lumMod val="10000"/>
                  </a:schemeClr>
                </a:solidFill>
                <a:latin typeface="Courier New" pitchFamily="49" charset="0"/>
                <a:cs typeface="Courier New" pitchFamily="49" charset="0"/>
              </a:rPr>
              <a:t>key</a:t>
            </a:r>
            <a:r>
              <a:rPr lang="en-US" sz="2000" dirty="0" smtClean="0">
                <a:solidFill>
                  <a:schemeClr val="bg2">
                    <a:lumMod val="10000"/>
                  </a:schemeClr>
                </a:solidFill>
                <a:latin typeface="Courier New" pitchFamily="49" charset="0"/>
                <a:cs typeface="Courier New" pitchFamily="49" charset="0"/>
              </a:rPr>
              <a:t> </a:t>
            </a:r>
            <a:r>
              <a:rPr lang="en-US" sz="2000" dirty="0" smtClean="0">
                <a:solidFill>
                  <a:schemeClr val="bg2">
                    <a:lumMod val="10000"/>
                  </a:schemeClr>
                </a:solidFill>
              </a:rPr>
              <a:t>value.</a:t>
            </a:r>
          </a:p>
          <a:p>
            <a:pPr>
              <a:spcBef>
                <a:spcPts val="600"/>
              </a:spcBef>
            </a:pPr>
            <a:r>
              <a:rPr lang="en-US" sz="2000" dirty="0" smtClean="0">
                <a:solidFill>
                  <a:schemeClr val="bg2">
                    <a:lumMod val="10000"/>
                  </a:schemeClr>
                </a:solidFill>
              </a:rPr>
              <a:t>This command is used in conjunction with the</a:t>
            </a:r>
            <a:r>
              <a:rPr lang="en-US" sz="2000" b="1" dirty="0" smtClean="0">
                <a:solidFill>
                  <a:schemeClr val="bg2">
                    <a:lumMod val="10000"/>
                  </a:schemeClr>
                </a:solidFill>
                <a:latin typeface="Courier New" pitchFamily="49" charset="0"/>
                <a:cs typeface="Courier New" pitchFamily="49" charset="0"/>
              </a:rPr>
              <a:t> </a:t>
            </a:r>
            <a:r>
              <a:rPr lang="en-US" sz="2000" b="1" dirty="0" err="1" smtClean="0">
                <a:solidFill>
                  <a:schemeClr val="bg2">
                    <a:lumMod val="10000"/>
                  </a:schemeClr>
                </a:solidFill>
                <a:latin typeface="Courier New" pitchFamily="49" charset="0"/>
                <a:cs typeface="Courier New" pitchFamily="49" charset="0"/>
              </a:rPr>
              <a:t>ip</a:t>
            </a:r>
            <a:r>
              <a:rPr lang="en-US" sz="2000" b="1" dirty="0" smtClean="0">
                <a:solidFill>
                  <a:schemeClr val="bg2">
                    <a:lumMod val="10000"/>
                  </a:schemeClr>
                </a:solidFill>
                <a:latin typeface="Courier New" pitchFamily="49" charset="0"/>
                <a:cs typeface="Courier New" pitchFamily="49" charset="0"/>
              </a:rPr>
              <a:t> </a:t>
            </a:r>
            <a:r>
              <a:rPr lang="en-US" sz="2000" b="1" dirty="0" err="1" smtClean="0">
                <a:solidFill>
                  <a:schemeClr val="bg2">
                    <a:lumMod val="10000"/>
                  </a:schemeClr>
                </a:solidFill>
                <a:latin typeface="Courier New" pitchFamily="49" charset="0"/>
                <a:cs typeface="Courier New" pitchFamily="49" charset="0"/>
              </a:rPr>
              <a:t>ospf</a:t>
            </a:r>
            <a:r>
              <a:rPr lang="en-US" sz="2000" b="1" dirty="0" smtClean="0">
                <a:solidFill>
                  <a:schemeClr val="bg2">
                    <a:lumMod val="10000"/>
                  </a:schemeClr>
                </a:solidFill>
                <a:latin typeface="Courier New" pitchFamily="49" charset="0"/>
                <a:cs typeface="Courier New" pitchFamily="49" charset="0"/>
              </a:rPr>
              <a:t> authentication message-digest </a:t>
            </a:r>
            <a:r>
              <a:rPr lang="en-US" sz="2000" dirty="0" smtClean="0">
                <a:solidFill>
                  <a:schemeClr val="bg2">
                    <a:lumMod val="10000"/>
                  </a:schemeClr>
                </a:solidFill>
              </a:rPr>
              <a:t>command.</a:t>
            </a:r>
          </a:p>
          <a:p>
            <a:pPr>
              <a:spcBef>
                <a:spcPts val="600"/>
              </a:spcBef>
            </a:pPr>
            <a:endParaRPr lang="en-US" sz="2000" dirty="0" smtClean="0">
              <a:solidFill>
                <a:schemeClr val="bg2">
                  <a:lumMod val="10000"/>
                </a:schemeClr>
              </a:solidFill>
            </a:endParaRPr>
          </a:p>
          <a:p>
            <a:endParaRPr lang="en-US" sz="2000" dirty="0">
              <a:solidFill>
                <a:schemeClr val="bg2">
                  <a:lumMod val="10000"/>
                </a:schemeClr>
              </a:solidFill>
            </a:endParaRPr>
          </a:p>
        </p:txBody>
      </p:sp>
      <p:sp>
        <p:nvSpPr>
          <p:cNvPr id="9" name="Title 1"/>
          <p:cNvSpPr txBox="1">
            <a:spLocks/>
          </p:cNvSpPr>
          <p:nvPr/>
        </p:nvSpPr>
        <p:spPr>
          <a:xfrm>
            <a:off x="393545" y="220470"/>
            <a:ext cx="8202768" cy="1336956"/>
          </a:xfrm>
          <a:prstGeom prst="rect">
            <a:avLst/>
          </a:prstGeom>
        </p:spPr>
        <p:txBody>
          <a:bodyPr vert="horz" lIns="91440" tIns="45720" rIns="91440" bIns="45720" rtlCol="0" anchor="b" anchorCtr="0">
            <a:normAutofit/>
          </a:bodyPr>
          <a:lstStyle>
            <a:lvl1pPr algn="ctr" defTabSz="914400" rtl="0" eaLnBrk="1" latinLnBrk="0" hangingPunct="1">
              <a:spcBef>
                <a:spcPct val="0"/>
              </a:spcBef>
              <a:buNone/>
              <a:defRPr sz="4600" kern="1200">
                <a:solidFill>
                  <a:schemeClr val="accent1"/>
                </a:solidFill>
                <a:latin typeface="+mj-lt"/>
                <a:ea typeface="+mj-ea"/>
                <a:cs typeface="+mj-cs"/>
              </a:defRPr>
            </a:lvl1pPr>
          </a:lstStyle>
          <a:p>
            <a:r>
              <a:rPr lang="en-US" sz="3600" dirty="0"/>
              <a:t>Configure the MD5 Key-ID and Key</a:t>
            </a:r>
          </a:p>
        </p:txBody>
      </p:sp>
    </p:spTree>
    <p:extLst>
      <p:ext uri="{BB962C8B-B14F-4D97-AF65-F5344CB8AC3E}">
        <p14:creationId xmlns:p14="http://schemas.microsoft.com/office/powerpoint/2010/main" val="2118153125"/>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7922" name="Rectangle 2"/>
          <p:cNvSpPr>
            <a:spLocks noGrp="1" noChangeArrowheads="1"/>
          </p:cNvSpPr>
          <p:nvPr>
            <p:ph type="title"/>
          </p:nvPr>
        </p:nvSpPr>
        <p:spPr/>
        <p:txBody>
          <a:bodyPr>
            <a:normAutofit/>
          </a:bodyPr>
          <a:lstStyle/>
          <a:p>
            <a:pPr lvl="1"/>
            <a:r>
              <a:rPr lang="en-US" sz="3200" dirty="0" smtClean="0">
                <a:solidFill>
                  <a:schemeClr val="accent1">
                    <a:lumMod val="75000"/>
                  </a:schemeClr>
                </a:solidFill>
              </a:rPr>
              <a:t>Configure the Authentication Mode for OSPF</a:t>
            </a:r>
          </a:p>
        </p:txBody>
      </p:sp>
      <p:sp>
        <p:nvSpPr>
          <p:cNvPr id="11" name="Content Placeholder 10"/>
          <p:cNvSpPr>
            <a:spLocks noGrp="1"/>
          </p:cNvSpPr>
          <p:nvPr>
            <p:ph idx="1"/>
          </p:nvPr>
        </p:nvSpPr>
        <p:spPr/>
        <p:txBody>
          <a:bodyPr>
            <a:noAutofit/>
          </a:bodyPr>
          <a:lstStyle/>
          <a:p>
            <a:r>
              <a:rPr lang="en-US" sz="2200" dirty="0" smtClean="0">
                <a:solidFill>
                  <a:srgbClr val="000000"/>
                </a:solidFill>
              </a:rPr>
              <a:t>Specify the authentication type.</a:t>
            </a:r>
          </a:p>
          <a:p>
            <a:endParaRPr lang="en-US" sz="2200" dirty="0">
              <a:solidFill>
                <a:srgbClr val="000000"/>
              </a:solidFill>
            </a:endParaRPr>
          </a:p>
        </p:txBody>
      </p:sp>
      <p:sp>
        <p:nvSpPr>
          <p:cNvPr id="12" name="Text Placeholder 11"/>
          <p:cNvSpPr>
            <a:spLocks noGrp="1"/>
          </p:cNvSpPr>
          <p:nvPr>
            <p:ph type="body" sz="quarter" idx="10"/>
          </p:nvPr>
        </p:nvSpPr>
        <p:spPr/>
        <p:txBody>
          <a:bodyPr/>
          <a:lstStyle/>
          <a:p>
            <a:r>
              <a:rPr lang="en-US" smtClean="0"/>
              <a:t>Router(config-if)#</a:t>
            </a:r>
            <a:endParaRPr lang="en-US" dirty="0" smtClean="0"/>
          </a:p>
        </p:txBody>
      </p:sp>
      <p:sp>
        <p:nvSpPr>
          <p:cNvPr id="13" name="Text Placeholder 12"/>
          <p:cNvSpPr>
            <a:spLocks noGrp="1"/>
          </p:cNvSpPr>
          <p:nvPr>
            <p:ph type="body" sz="quarter" idx="11"/>
          </p:nvPr>
        </p:nvSpPr>
        <p:spPr/>
        <p:txBody>
          <a:bodyPr/>
          <a:lstStyle/>
          <a:p>
            <a:r>
              <a:rPr lang="en-US" dirty="0" err="1" smtClean="0">
                <a:solidFill>
                  <a:srgbClr val="000000"/>
                </a:solidFill>
              </a:rPr>
              <a:t>ip</a:t>
            </a:r>
            <a:r>
              <a:rPr lang="en-US" dirty="0" smtClean="0">
                <a:solidFill>
                  <a:srgbClr val="000000"/>
                </a:solidFill>
              </a:rPr>
              <a:t> </a:t>
            </a:r>
            <a:r>
              <a:rPr lang="en-US" dirty="0" err="1" smtClean="0">
                <a:solidFill>
                  <a:srgbClr val="000000"/>
                </a:solidFill>
              </a:rPr>
              <a:t>ospf</a:t>
            </a:r>
            <a:r>
              <a:rPr lang="en-US" dirty="0" smtClean="0">
                <a:solidFill>
                  <a:srgbClr val="000000"/>
                </a:solidFill>
              </a:rPr>
              <a:t> authentication [message-digest | null]</a:t>
            </a:r>
            <a:endParaRPr lang="en-US" dirty="0">
              <a:solidFill>
                <a:srgbClr val="000000"/>
              </a:solidFill>
            </a:endParaRPr>
          </a:p>
        </p:txBody>
      </p:sp>
      <p:sp>
        <p:nvSpPr>
          <p:cNvPr id="16" name="Rectangle 15"/>
          <p:cNvSpPr/>
          <p:nvPr/>
        </p:nvSpPr>
        <p:spPr>
          <a:xfrm>
            <a:off x="266699" y="2811439"/>
            <a:ext cx="8487008" cy="2862322"/>
          </a:xfrm>
          <a:prstGeom prst="rect">
            <a:avLst/>
          </a:prstGeom>
        </p:spPr>
        <p:txBody>
          <a:bodyPr wrap="square">
            <a:spAutoFit/>
          </a:bodyPr>
          <a:lstStyle/>
          <a:p>
            <a:pPr marL="236538" lvl="1" indent="-236538" algn="l" defTabSz="814388" eaLnBrk="1" hangingPunct="1">
              <a:lnSpc>
                <a:spcPct val="100000"/>
              </a:lnSpc>
              <a:spcBef>
                <a:spcPts val="600"/>
              </a:spcBef>
              <a:buClr>
                <a:srgbClr val="708CA1"/>
              </a:buClr>
              <a:buFont typeface="Wingdings" pitchFamily="2" charset="2"/>
              <a:buChar char="§"/>
            </a:pPr>
            <a:r>
              <a:rPr lang="en-US" sz="2000" dirty="0" smtClean="0"/>
              <a:t>Before using this command, configure a password. </a:t>
            </a:r>
          </a:p>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t>The command without any parameters specifies that simple password authentication will be used. </a:t>
            </a:r>
          </a:p>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t>The</a:t>
            </a:r>
            <a:r>
              <a:rPr lang="en-US" sz="2000" dirty="0" smtClean="0">
                <a:latin typeface="Courier New" pitchFamily="49" charset="0"/>
                <a:cs typeface="Courier New" pitchFamily="49" charset="0"/>
              </a:rPr>
              <a:t> </a:t>
            </a:r>
            <a:r>
              <a:rPr lang="en-US" sz="2000" b="1" dirty="0" smtClean="0">
                <a:latin typeface="Courier New" pitchFamily="49" charset="0"/>
                <a:cs typeface="Courier New" pitchFamily="49" charset="0"/>
              </a:rPr>
              <a:t>message-digest</a:t>
            </a:r>
            <a:r>
              <a:rPr lang="en-US" sz="2000" b="1" i="1" dirty="0" smtClean="0">
                <a:latin typeface="Courier New" pitchFamily="49" charset="0"/>
                <a:cs typeface="Courier New" pitchFamily="49" charset="0"/>
              </a:rPr>
              <a:t> </a:t>
            </a:r>
            <a:r>
              <a:rPr lang="en-US" sz="2000" dirty="0" smtClean="0"/>
              <a:t>parameter specifies that MD5 authentication will be used.</a:t>
            </a:r>
          </a:p>
          <a:p>
            <a:pPr marL="236538" indent="-236538" algn="l" defTabSz="814388" eaLnBrk="1" hangingPunct="1">
              <a:lnSpc>
                <a:spcPct val="100000"/>
              </a:lnSpc>
              <a:spcBef>
                <a:spcPts val="600"/>
              </a:spcBef>
              <a:buClr>
                <a:srgbClr val="708CA1"/>
              </a:buClr>
              <a:buFont typeface="Wingdings" pitchFamily="2" charset="2"/>
              <a:buChar char="§"/>
            </a:pPr>
            <a:r>
              <a:rPr lang="en-US" sz="2000" dirty="0" smtClean="0"/>
              <a:t>The</a:t>
            </a:r>
            <a:r>
              <a:rPr lang="en-US" sz="2000" dirty="0" smtClean="0">
                <a:latin typeface="Courier New" pitchFamily="49" charset="0"/>
                <a:cs typeface="Courier New" pitchFamily="49" charset="0"/>
              </a:rPr>
              <a:t> </a:t>
            </a:r>
            <a:r>
              <a:rPr lang="en-US" sz="2000" b="1" dirty="0" smtClean="0">
                <a:latin typeface="Courier New" pitchFamily="49" charset="0"/>
                <a:cs typeface="Courier New" pitchFamily="49" charset="0"/>
              </a:rPr>
              <a:t>null</a:t>
            </a:r>
            <a:r>
              <a:rPr lang="en-US" sz="2000" b="1" i="1" dirty="0" smtClean="0">
                <a:latin typeface="Courier New" pitchFamily="49" charset="0"/>
                <a:cs typeface="Courier New" pitchFamily="49" charset="0"/>
              </a:rPr>
              <a:t> </a:t>
            </a:r>
            <a:r>
              <a:rPr lang="en-US" sz="2000" dirty="0" smtClean="0"/>
              <a:t>parameter specifies that no authentication is used. </a:t>
            </a:r>
          </a:p>
          <a:p>
            <a:pPr marL="693738" lvl="1" indent="-236538" algn="l" defTabSz="814388" eaLnBrk="1" hangingPunct="1">
              <a:lnSpc>
                <a:spcPct val="100000"/>
              </a:lnSpc>
              <a:spcBef>
                <a:spcPts val="600"/>
              </a:spcBef>
              <a:buClr>
                <a:srgbClr val="708CA1"/>
              </a:buClr>
              <a:buFont typeface="Wingdings" pitchFamily="2" charset="2"/>
              <a:buChar char="§"/>
            </a:pPr>
            <a:r>
              <a:rPr lang="en-US" sz="2000" dirty="0" smtClean="0"/>
              <a:t>This can be useful for overriding simple password or MD5 authentication.</a:t>
            </a:r>
          </a:p>
        </p:txBody>
      </p:sp>
    </p:spTree>
    <p:extLst>
      <p:ext uri="{BB962C8B-B14F-4D97-AF65-F5344CB8AC3E}">
        <p14:creationId xmlns:p14="http://schemas.microsoft.com/office/powerpoint/2010/main" val="2517484106"/>
      </p:ext>
    </p:extLst>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bwMode="auto">
          <a:xfrm>
            <a:off x="383822" y="3684314"/>
            <a:ext cx="3318934" cy="40639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0" y="107576"/>
            <a:ext cx="8858279" cy="1336956"/>
          </a:xfrm>
        </p:spPr>
        <p:txBody>
          <a:bodyPr>
            <a:normAutofit/>
          </a:bodyPr>
          <a:lstStyle/>
          <a:p>
            <a:pPr algn="l"/>
            <a:r>
              <a:rPr lang="en-US" sz="3200" dirty="0" smtClean="0"/>
              <a:t>Configuring Simple Password Authentication</a:t>
            </a:r>
            <a:endParaRPr lang="en-US" sz="3200" dirty="0"/>
          </a:p>
        </p:txBody>
      </p:sp>
      <p:sp>
        <p:nvSpPr>
          <p:cNvPr id="33" name="Text Placeholder 5"/>
          <p:cNvSpPr>
            <a:spLocks/>
          </p:cNvSpPr>
          <p:nvPr/>
        </p:nvSpPr>
        <p:spPr bwMode="auto">
          <a:xfrm>
            <a:off x="279400" y="1633409"/>
            <a:ext cx="4619978" cy="4198096"/>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 </a:t>
            </a:r>
            <a:r>
              <a:rPr lang="en-US" sz="1200" b="1" kern="0" dirty="0" smtClean="0">
                <a:latin typeface="Courier New" pitchFamily="49" charset="0"/>
              </a:rPr>
              <a:t>show running-config</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Fa0/0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10.1.1.1 255.255.255.0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Serial0/0/1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192.168.1.101 255.255.255.224</a:t>
            </a:r>
          </a:p>
          <a:p>
            <a:pPr marL="236538" indent="-236538" algn="l" defTabSz="814388" eaLnBrk="1" hangingPunct="1">
              <a:lnSpc>
                <a:spcPct val="100000"/>
              </a:lnSpc>
              <a:spcBef>
                <a:spcPts val="0"/>
              </a:spcBef>
              <a:buClr>
                <a:srgbClr val="708CA1"/>
              </a:buClr>
              <a:defRPr/>
            </a:pPr>
            <a:r>
              <a:rPr lang="en-US" sz="1200" b="1" kern="0" dirty="0" smtClean="0">
                <a:latin typeface="Courier New" pitchFamily="49" charset="0"/>
              </a:rPr>
              <a:t> ip ospf authentication</a:t>
            </a:r>
          </a:p>
          <a:p>
            <a:pPr marL="236538" indent="-236538" algn="l" defTabSz="814388" eaLnBrk="1" hangingPunct="1">
              <a:lnSpc>
                <a:spcPct val="100000"/>
              </a:lnSpc>
              <a:spcBef>
                <a:spcPts val="0"/>
              </a:spcBef>
              <a:buClr>
                <a:srgbClr val="708CA1"/>
              </a:buClr>
              <a:defRPr/>
            </a:pPr>
            <a:r>
              <a:rPr lang="en-US" sz="1200" b="1" kern="0" dirty="0" smtClean="0">
                <a:latin typeface="Courier New" pitchFamily="49" charset="0"/>
              </a:rPr>
              <a:t> ip ospf authentication-key PLAINPAS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router ospf 10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log-adjacency-changes</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10.1.1.1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192.168.1.0 0.0.0.255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endParaRPr lang="en-US" sz="1200" kern="0" dirty="0" smtClean="0">
              <a:latin typeface="Courier New" pitchFamily="49" charset="0"/>
            </a:endParaRPr>
          </a:p>
          <a:p>
            <a:pPr marL="236538" indent="-236538" algn="l" defTabSz="814388" eaLnBrk="1" hangingPunct="1">
              <a:lnSpc>
                <a:spcPct val="100000"/>
              </a:lnSpc>
              <a:spcBef>
                <a:spcPts val="0"/>
              </a:spcBef>
              <a:buClr>
                <a:srgbClr val="708CA1"/>
              </a:buClr>
              <a:defRPr/>
            </a:pPr>
            <a:endParaRPr lang="en-US" sz="1200" kern="0" dirty="0" smtClean="0">
              <a:latin typeface="Courier New" pitchFamily="49" charset="0"/>
            </a:endParaRPr>
          </a:p>
          <a:p>
            <a:pPr marL="236538" indent="-236538" algn="l" defTabSz="814388" eaLnBrk="1" hangingPunct="1">
              <a:lnSpc>
                <a:spcPct val="100000"/>
              </a:lnSpc>
              <a:spcBef>
                <a:spcPts val="0"/>
              </a:spcBef>
              <a:buClr>
                <a:srgbClr val="708CA1"/>
              </a:buClr>
              <a:defRPr/>
            </a:pPr>
            <a:endParaRPr lang="en-US" sz="1200" kern="0" dirty="0">
              <a:latin typeface="Courier New" pitchFamily="49" charset="0"/>
            </a:endParaRPr>
          </a:p>
        </p:txBody>
      </p:sp>
      <p:grpSp>
        <p:nvGrpSpPr>
          <p:cNvPr id="28" name="Group 27"/>
          <p:cNvGrpSpPr/>
          <p:nvPr/>
        </p:nvGrpSpPr>
        <p:grpSpPr>
          <a:xfrm>
            <a:off x="5117331" y="2748289"/>
            <a:ext cx="3740948" cy="1839949"/>
            <a:chOff x="5267459" y="1458416"/>
            <a:chExt cx="3740948" cy="1839949"/>
          </a:xfrm>
        </p:grpSpPr>
        <p:sp>
          <p:nvSpPr>
            <p:cNvPr id="48" name="Freeform 9"/>
            <p:cNvSpPr>
              <a:spLocks/>
            </p:cNvSpPr>
            <p:nvPr/>
          </p:nvSpPr>
          <p:spPr bwMode="auto">
            <a:xfrm>
              <a:off x="6309638" y="2398997"/>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9" name="Rounded Rectangle 28"/>
            <p:cNvSpPr/>
            <p:nvPr/>
          </p:nvSpPr>
          <p:spPr bwMode="auto">
            <a:xfrm>
              <a:off x="5267459" y="1458416"/>
              <a:ext cx="3740948" cy="1839949"/>
            </a:xfrm>
            <a:prstGeom prst="roundRect">
              <a:avLst/>
            </a:prstGeom>
            <a:solidFill>
              <a:schemeClr val="accent1">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pic>
          <p:nvPicPr>
            <p:cNvPr id="7" name="Picture 37"/>
            <p:cNvPicPr>
              <a:picLocks noChangeArrowheads="1"/>
            </p:cNvPicPr>
            <p:nvPr/>
          </p:nvPicPr>
          <p:blipFill>
            <a:blip r:embed="rId3"/>
            <a:srcRect/>
            <a:stretch>
              <a:fillRect/>
            </a:stretch>
          </p:blipFill>
          <p:spPr bwMode="auto">
            <a:xfrm>
              <a:off x="5471676" y="2178662"/>
              <a:ext cx="870351" cy="451691"/>
            </a:xfrm>
            <a:prstGeom prst="rect">
              <a:avLst/>
            </a:prstGeom>
            <a:noFill/>
            <a:ln w="9525">
              <a:noFill/>
              <a:miter lim="800000"/>
              <a:headEnd/>
              <a:tailEnd/>
            </a:ln>
          </p:spPr>
        </p:pic>
        <p:pic>
          <p:nvPicPr>
            <p:cNvPr id="8" name="Picture 37"/>
            <p:cNvPicPr>
              <a:picLocks noChangeArrowheads="1"/>
            </p:cNvPicPr>
            <p:nvPr/>
          </p:nvPicPr>
          <p:blipFill>
            <a:blip r:embed="rId3"/>
            <a:srcRect/>
            <a:stretch>
              <a:fillRect/>
            </a:stretch>
          </p:blipFill>
          <p:spPr bwMode="auto">
            <a:xfrm>
              <a:off x="8005560" y="2189679"/>
              <a:ext cx="870351" cy="451691"/>
            </a:xfrm>
            <a:prstGeom prst="rect">
              <a:avLst/>
            </a:prstGeom>
            <a:noFill/>
            <a:ln w="9525">
              <a:noFill/>
              <a:miter lim="800000"/>
              <a:headEnd/>
              <a:tailEnd/>
            </a:ln>
          </p:spPr>
        </p:pic>
        <p:sp>
          <p:nvSpPr>
            <p:cNvPr id="13" name="TextBox 12"/>
            <p:cNvSpPr txBox="1"/>
            <p:nvPr/>
          </p:nvSpPr>
          <p:spPr>
            <a:xfrm>
              <a:off x="8530734" y="2681761"/>
              <a:ext cx="455336" cy="157915"/>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sp>
          <p:nvSpPr>
            <p:cNvPr id="14" name="TextBox 13"/>
            <p:cNvSpPr txBox="1"/>
            <p:nvPr/>
          </p:nvSpPr>
          <p:spPr>
            <a:xfrm>
              <a:off x="5952794" y="2659726"/>
              <a:ext cx="1013551" cy="165253"/>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cxnSp>
          <p:nvCxnSpPr>
            <p:cNvPr id="20" name="Straight Connector 19"/>
            <p:cNvCxnSpPr/>
            <p:nvPr/>
          </p:nvCxnSpPr>
          <p:spPr bwMode="auto">
            <a:xfrm rot="5400000">
              <a:off x="5733337" y="277632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1" name="Straight Connector 20"/>
            <p:cNvCxnSpPr/>
            <p:nvPr/>
          </p:nvCxnSpPr>
          <p:spPr bwMode="auto">
            <a:xfrm rot="10800000">
              <a:off x="5657135" y="2948005"/>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2" name="Straight Connector 21"/>
            <p:cNvCxnSpPr/>
            <p:nvPr/>
          </p:nvCxnSpPr>
          <p:spPr bwMode="auto">
            <a:xfrm rot="5400000">
              <a:off x="8309448" y="2785509"/>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3" name="Straight Connector 22"/>
            <p:cNvCxnSpPr/>
            <p:nvPr/>
          </p:nvCxnSpPr>
          <p:spPr bwMode="auto">
            <a:xfrm rot="10800000">
              <a:off x="8233246" y="2957186"/>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24" name="TextBox 23"/>
            <p:cNvSpPr txBox="1"/>
            <p:nvPr/>
          </p:nvSpPr>
          <p:spPr>
            <a:xfrm>
              <a:off x="5747109" y="2398999"/>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5" name="TextBox 24"/>
            <p:cNvSpPr txBox="1"/>
            <p:nvPr/>
          </p:nvSpPr>
          <p:spPr>
            <a:xfrm>
              <a:off x="8301215" y="2408178"/>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26" name="TextBox 25"/>
            <p:cNvSpPr txBox="1"/>
            <p:nvPr/>
          </p:nvSpPr>
          <p:spPr>
            <a:xfrm>
              <a:off x="5401903" y="3012277"/>
              <a:ext cx="1013551" cy="165253"/>
            </a:xfrm>
            <a:prstGeom prst="rect">
              <a:avLst/>
            </a:prstGeom>
            <a:noFill/>
          </p:spPr>
          <p:txBody>
            <a:bodyPr wrap="square" lIns="0" tIns="0" rIns="0" bIns="0" rtlCol="0" anchor="ctr" anchorCtr="0">
              <a:noAutofit/>
            </a:bodyPr>
            <a:lstStyle/>
            <a:p>
              <a:r>
                <a:rPr lang="en-US" sz="1050" dirty="0" smtClean="0"/>
                <a:t>10.1.1.0 /24</a:t>
              </a:r>
              <a:endParaRPr lang="en-US" sz="1050" dirty="0"/>
            </a:p>
          </p:txBody>
        </p:sp>
        <p:sp>
          <p:nvSpPr>
            <p:cNvPr id="30" name="TextBox 29"/>
            <p:cNvSpPr txBox="1"/>
            <p:nvPr/>
          </p:nvSpPr>
          <p:spPr>
            <a:xfrm>
              <a:off x="5397242" y="1565151"/>
              <a:ext cx="945988" cy="160898"/>
            </a:xfrm>
            <a:prstGeom prst="rect">
              <a:avLst/>
            </a:prstGeom>
            <a:noFill/>
          </p:spPr>
          <p:txBody>
            <a:bodyPr wrap="square" lIns="0" tIns="0" rIns="0" bIns="0" rtlCol="0" anchor="ctr" anchorCtr="0">
              <a:noAutofit/>
            </a:bodyPr>
            <a:lstStyle/>
            <a:p>
              <a:r>
                <a:rPr lang="en-US" sz="1050" b="1" dirty="0" smtClean="0"/>
                <a:t>Area 0</a:t>
              </a:r>
              <a:endParaRPr lang="en-US" sz="1050" b="1" dirty="0"/>
            </a:p>
          </p:txBody>
        </p:sp>
        <p:sp>
          <p:nvSpPr>
            <p:cNvPr id="47" name="TextBox 46"/>
            <p:cNvSpPr txBox="1"/>
            <p:nvPr/>
          </p:nvSpPr>
          <p:spPr>
            <a:xfrm>
              <a:off x="7973812" y="3015989"/>
              <a:ext cx="1013551" cy="165253"/>
            </a:xfrm>
            <a:prstGeom prst="rect">
              <a:avLst/>
            </a:prstGeom>
            <a:noFill/>
          </p:spPr>
          <p:txBody>
            <a:bodyPr wrap="square" lIns="0" tIns="0" rIns="0" bIns="0" rtlCol="0" anchor="ctr" anchorCtr="0">
              <a:noAutofit/>
            </a:bodyPr>
            <a:lstStyle/>
            <a:p>
              <a:r>
                <a:rPr lang="en-US" sz="1050" dirty="0" smtClean="0"/>
                <a:t>10.2.2.0 /24</a:t>
              </a:r>
              <a:endParaRPr lang="en-US" sz="1050" dirty="0"/>
            </a:p>
          </p:txBody>
        </p:sp>
        <p:sp>
          <p:nvSpPr>
            <p:cNvPr id="49" name="TextBox 48"/>
            <p:cNvSpPr txBox="1"/>
            <p:nvPr/>
          </p:nvSpPr>
          <p:spPr>
            <a:xfrm>
              <a:off x="6363924" y="2446021"/>
              <a:ext cx="503430" cy="172119"/>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0" name="TextBox 49"/>
            <p:cNvSpPr txBox="1"/>
            <p:nvPr/>
          </p:nvSpPr>
          <p:spPr>
            <a:xfrm>
              <a:off x="7596259" y="2531514"/>
              <a:ext cx="508882" cy="186988"/>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1" name="TextBox 50"/>
            <p:cNvSpPr txBox="1"/>
            <p:nvPr/>
          </p:nvSpPr>
          <p:spPr>
            <a:xfrm>
              <a:off x="6679631" y="1988896"/>
              <a:ext cx="945988" cy="160898"/>
            </a:xfrm>
            <a:prstGeom prst="rect">
              <a:avLst/>
            </a:prstGeom>
            <a:noFill/>
          </p:spPr>
          <p:txBody>
            <a:bodyPr wrap="square" lIns="0" tIns="0" rIns="0" bIns="0" rtlCol="0" anchor="ctr" anchorCtr="0">
              <a:noAutofit/>
            </a:bodyPr>
            <a:lstStyle/>
            <a:p>
              <a:endParaRPr lang="en-US" sz="1000" dirty="0"/>
            </a:p>
          </p:txBody>
        </p:sp>
        <p:sp>
          <p:nvSpPr>
            <p:cNvPr id="52" name="TextBox 51"/>
            <p:cNvSpPr txBox="1"/>
            <p:nvPr/>
          </p:nvSpPr>
          <p:spPr>
            <a:xfrm>
              <a:off x="6669540" y="1835764"/>
              <a:ext cx="1013551" cy="165253"/>
            </a:xfrm>
            <a:prstGeom prst="rect">
              <a:avLst/>
            </a:prstGeom>
            <a:noFill/>
          </p:spPr>
          <p:txBody>
            <a:bodyPr wrap="square" lIns="0" tIns="0" rIns="0" bIns="0" rtlCol="0" anchor="ctr" anchorCtr="0">
              <a:noAutofit/>
            </a:bodyPr>
            <a:lstStyle/>
            <a:p>
              <a:r>
                <a:rPr lang="en-US" sz="1050" dirty="0" smtClean="0"/>
                <a:t>192.168.1.96 /27</a:t>
              </a:r>
              <a:endParaRPr lang="en-US" sz="1050" dirty="0"/>
            </a:p>
          </p:txBody>
        </p:sp>
        <p:sp>
          <p:nvSpPr>
            <p:cNvPr id="53" name="TextBox 52"/>
            <p:cNvSpPr txBox="1"/>
            <p:nvPr/>
          </p:nvSpPr>
          <p:spPr>
            <a:xfrm>
              <a:off x="6371361" y="2208128"/>
              <a:ext cx="1013551" cy="165253"/>
            </a:xfrm>
            <a:prstGeom prst="rect">
              <a:avLst/>
            </a:prstGeom>
            <a:noFill/>
          </p:spPr>
          <p:txBody>
            <a:bodyPr wrap="square" lIns="0" tIns="0" rIns="0" bIns="0" rtlCol="0" anchor="ctr" anchorCtr="0">
              <a:noAutofit/>
            </a:bodyPr>
            <a:lstStyle/>
            <a:p>
              <a:pPr algn="l"/>
              <a:r>
                <a:rPr lang="en-US" sz="1050" dirty="0" smtClean="0"/>
                <a:t>.101</a:t>
              </a:r>
              <a:endParaRPr lang="en-US" sz="1050" dirty="0"/>
            </a:p>
          </p:txBody>
        </p:sp>
        <p:sp>
          <p:nvSpPr>
            <p:cNvPr id="54" name="TextBox 53"/>
            <p:cNvSpPr txBox="1"/>
            <p:nvPr/>
          </p:nvSpPr>
          <p:spPr>
            <a:xfrm>
              <a:off x="7694634" y="2360525"/>
              <a:ext cx="544315" cy="179554"/>
            </a:xfrm>
            <a:prstGeom prst="rect">
              <a:avLst/>
            </a:prstGeom>
            <a:noFill/>
          </p:spPr>
          <p:txBody>
            <a:bodyPr wrap="square" lIns="0" tIns="0" rIns="0" bIns="0" rtlCol="0" anchor="ctr" anchorCtr="0">
              <a:noAutofit/>
            </a:bodyPr>
            <a:lstStyle/>
            <a:p>
              <a:pPr algn="l"/>
              <a:r>
                <a:rPr lang="en-US" sz="1050" dirty="0" smtClean="0"/>
                <a:t>.102</a:t>
              </a:r>
              <a:endParaRPr lang="en-US" sz="1050" dirty="0"/>
            </a:p>
          </p:txBody>
        </p:sp>
        <p:sp>
          <p:nvSpPr>
            <p:cNvPr id="35" name="TextBox 34"/>
            <p:cNvSpPr txBox="1"/>
            <p:nvPr/>
          </p:nvSpPr>
          <p:spPr>
            <a:xfrm>
              <a:off x="8298679" y="2665323"/>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36" name="TextBox 35"/>
            <p:cNvSpPr txBox="1"/>
            <p:nvPr/>
          </p:nvSpPr>
          <p:spPr>
            <a:xfrm>
              <a:off x="5741148" y="2651468"/>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grpSp>
    </p:spTree>
    <p:extLst>
      <p:ext uri="{BB962C8B-B14F-4D97-AF65-F5344CB8AC3E}">
        <p14:creationId xmlns:p14="http://schemas.microsoft.com/office/powerpoint/2010/main" val="3890378973"/>
      </p:ext>
    </p:extLst>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p:cNvSpPr/>
          <p:nvPr/>
        </p:nvSpPr>
        <p:spPr bwMode="auto">
          <a:xfrm>
            <a:off x="4448242" y="3963213"/>
            <a:ext cx="3330222" cy="40640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0" y="345683"/>
            <a:ext cx="9144000" cy="1182175"/>
          </a:xfrm>
        </p:spPr>
        <p:txBody>
          <a:bodyPr>
            <a:normAutofit/>
          </a:bodyPr>
          <a:lstStyle/>
          <a:p>
            <a:r>
              <a:rPr lang="en-US" sz="3200" dirty="0" smtClean="0"/>
              <a:t>Configuring Simple Password Authentication</a:t>
            </a:r>
            <a:endParaRPr lang="en-US" sz="3200" dirty="0"/>
          </a:p>
        </p:txBody>
      </p:sp>
      <p:sp>
        <p:nvSpPr>
          <p:cNvPr id="33" name="Text Placeholder 5"/>
          <p:cNvSpPr>
            <a:spLocks/>
          </p:cNvSpPr>
          <p:nvPr/>
        </p:nvSpPr>
        <p:spPr bwMode="auto">
          <a:xfrm>
            <a:off x="4333657" y="1929087"/>
            <a:ext cx="4691991" cy="4156437"/>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 </a:t>
            </a:r>
            <a:r>
              <a:rPr lang="en-US" sz="1200" b="1" kern="0" dirty="0" smtClean="0">
                <a:latin typeface="Courier New" pitchFamily="49" charset="0"/>
              </a:rPr>
              <a:t>show running-config</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Fa0/0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10.2.2.1 255.255.255.0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Serial0/0/1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192.168.1.102 255.255.255.224</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a:t>
            </a:r>
            <a:r>
              <a:rPr lang="en-US" sz="1200" b="1" kern="0" dirty="0" smtClean="0">
                <a:latin typeface="Courier New" pitchFamily="49" charset="0"/>
              </a:rPr>
              <a:t>ip ospf authentication</a:t>
            </a:r>
          </a:p>
          <a:p>
            <a:pPr marL="236538" indent="-236538" algn="l" defTabSz="814388" eaLnBrk="1" hangingPunct="1">
              <a:lnSpc>
                <a:spcPct val="100000"/>
              </a:lnSpc>
              <a:spcBef>
                <a:spcPts val="0"/>
              </a:spcBef>
              <a:buClr>
                <a:srgbClr val="708CA1"/>
              </a:buClr>
              <a:defRPr/>
            </a:pPr>
            <a:r>
              <a:rPr lang="en-US" sz="1200" b="1" kern="0" dirty="0" smtClean="0">
                <a:latin typeface="Courier New" pitchFamily="49" charset="0"/>
              </a:rPr>
              <a:t> ip ospf authentication-key PLAINPAS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router ospf 10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log-adjacency-changes</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10.2.2.1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192.168.1.0 0.0.0.255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p:txBody>
      </p:sp>
      <p:grpSp>
        <p:nvGrpSpPr>
          <p:cNvPr id="29" name="Group 28"/>
          <p:cNvGrpSpPr/>
          <p:nvPr/>
        </p:nvGrpSpPr>
        <p:grpSpPr>
          <a:xfrm>
            <a:off x="301311" y="2784229"/>
            <a:ext cx="3740948" cy="1839949"/>
            <a:chOff x="164831" y="1158160"/>
            <a:chExt cx="3740948" cy="1839949"/>
          </a:xfrm>
        </p:grpSpPr>
        <p:sp>
          <p:nvSpPr>
            <p:cNvPr id="27" name="Freeform 9"/>
            <p:cNvSpPr>
              <a:spLocks/>
            </p:cNvSpPr>
            <p:nvPr/>
          </p:nvSpPr>
          <p:spPr bwMode="auto">
            <a:xfrm>
              <a:off x="1207010" y="2098741"/>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8" name="Rounded Rectangle 27"/>
            <p:cNvSpPr/>
            <p:nvPr/>
          </p:nvSpPr>
          <p:spPr bwMode="auto">
            <a:xfrm>
              <a:off x="164831" y="1158160"/>
              <a:ext cx="3740948" cy="1839949"/>
            </a:xfrm>
            <a:prstGeom prst="roundRect">
              <a:avLst/>
            </a:prstGeom>
            <a:solidFill>
              <a:schemeClr val="accent1">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pic>
          <p:nvPicPr>
            <p:cNvPr id="31" name="Picture 37"/>
            <p:cNvPicPr>
              <a:picLocks noChangeArrowheads="1"/>
            </p:cNvPicPr>
            <p:nvPr/>
          </p:nvPicPr>
          <p:blipFill>
            <a:blip r:embed="rId3"/>
            <a:srcRect/>
            <a:stretch>
              <a:fillRect/>
            </a:stretch>
          </p:blipFill>
          <p:spPr bwMode="auto">
            <a:xfrm>
              <a:off x="369048" y="1878406"/>
              <a:ext cx="870351" cy="451691"/>
            </a:xfrm>
            <a:prstGeom prst="rect">
              <a:avLst/>
            </a:prstGeom>
            <a:noFill/>
            <a:ln w="9525">
              <a:noFill/>
              <a:miter lim="800000"/>
              <a:headEnd/>
              <a:tailEnd/>
            </a:ln>
          </p:spPr>
        </p:pic>
        <p:pic>
          <p:nvPicPr>
            <p:cNvPr id="32" name="Picture 37"/>
            <p:cNvPicPr>
              <a:picLocks noChangeArrowheads="1"/>
            </p:cNvPicPr>
            <p:nvPr/>
          </p:nvPicPr>
          <p:blipFill>
            <a:blip r:embed="rId3"/>
            <a:srcRect/>
            <a:stretch>
              <a:fillRect/>
            </a:stretch>
          </p:blipFill>
          <p:spPr bwMode="auto">
            <a:xfrm>
              <a:off x="2902932" y="1889423"/>
              <a:ext cx="870351" cy="451691"/>
            </a:xfrm>
            <a:prstGeom prst="rect">
              <a:avLst/>
            </a:prstGeom>
            <a:noFill/>
            <a:ln w="9525">
              <a:noFill/>
              <a:miter lim="800000"/>
              <a:headEnd/>
              <a:tailEnd/>
            </a:ln>
          </p:spPr>
        </p:pic>
        <p:sp>
          <p:nvSpPr>
            <p:cNvPr id="34" name="TextBox 33"/>
            <p:cNvSpPr txBox="1"/>
            <p:nvPr/>
          </p:nvSpPr>
          <p:spPr>
            <a:xfrm>
              <a:off x="3428106" y="2381505"/>
              <a:ext cx="455336" cy="157915"/>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sp>
          <p:nvSpPr>
            <p:cNvPr id="37" name="TextBox 36"/>
            <p:cNvSpPr txBox="1"/>
            <p:nvPr/>
          </p:nvSpPr>
          <p:spPr>
            <a:xfrm>
              <a:off x="850166" y="2359470"/>
              <a:ext cx="1013551" cy="165253"/>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cxnSp>
          <p:nvCxnSpPr>
            <p:cNvPr id="38" name="Straight Connector 37"/>
            <p:cNvCxnSpPr/>
            <p:nvPr/>
          </p:nvCxnSpPr>
          <p:spPr bwMode="auto">
            <a:xfrm rot="5400000">
              <a:off x="630709" y="2476072"/>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39" name="Straight Connector 38"/>
            <p:cNvCxnSpPr/>
            <p:nvPr/>
          </p:nvCxnSpPr>
          <p:spPr bwMode="auto">
            <a:xfrm rot="10800000">
              <a:off x="554507" y="264774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0" name="Straight Connector 39"/>
            <p:cNvCxnSpPr/>
            <p:nvPr/>
          </p:nvCxnSpPr>
          <p:spPr bwMode="auto">
            <a:xfrm rot="5400000">
              <a:off x="3206820" y="2485253"/>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1" name="Straight Connector 40"/>
            <p:cNvCxnSpPr/>
            <p:nvPr/>
          </p:nvCxnSpPr>
          <p:spPr bwMode="auto">
            <a:xfrm rot="10800000">
              <a:off x="3130618" y="2656930"/>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42" name="TextBox 41"/>
            <p:cNvSpPr txBox="1"/>
            <p:nvPr/>
          </p:nvSpPr>
          <p:spPr>
            <a:xfrm>
              <a:off x="644481" y="2098743"/>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43" name="TextBox 42"/>
            <p:cNvSpPr txBox="1"/>
            <p:nvPr/>
          </p:nvSpPr>
          <p:spPr>
            <a:xfrm>
              <a:off x="3198587" y="2107922"/>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44" name="TextBox 43"/>
            <p:cNvSpPr txBox="1"/>
            <p:nvPr/>
          </p:nvSpPr>
          <p:spPr>
            <a:xfrm>
              <a:off x="299275" y="2712021"/>
              <a:ext cx="1013551" cy="165253"/>
            </a:xfrm>
            <a:prstGeom prst="rect">
              <a:avLst/>
            </a:prstGeom>
            <a:noFill/>
          </p:spPr>
          <p:txBody>
            <a:bodyPr wrap="square" lIns="0" tIns="0" rIns="0" bIns="0" rtlCol="0" anchor="ctr" anchorCtr="0">
              <a:noAutofit/>
            </a:bodyPr>
            <a:lstStyle/>
            <a:p>
              <a:r>
                <a:rPr lang="en-US" sz="1050" dirty="0" smtClean="0"/>
                <a:t>10.1.1.0 /24</a:t>
              </a:r>
              <a:endParaRPr lang="en-US" sz="1050" dirty="0"/>
            </a:p>
          </p:txBody>
        </p:sp>
        <p:sp>
          <p:nvSpPr>
            <p:cNvPr id="45" name="TextBox 44"/>
            <p:cNvSpPr txBox="1"/>
            <p:nvPr/>
          </p:nvSpPr>
          <p:spPr>
            <a:xfrm>
              <a:off x="294614" y="1264895"/>
              <a:ext cx="945988" cy="160898"/>
            </a:xfrm>
            <a:prstGeom prst="rect">
              <a:avLst/>
            </a:prstGeom>
            <a:noFill/>
          </p:spPr>
          <p:txBody>
            <a:bodyPr wrap="square" lIns="0" tIns="0" rIns="0" bIns="0" rtlCol="0" anchor="ctr" anchorCtr="0">
              <a:noAutofit/>
            </a:bodyPr>
            <a:lstStyle/>
            <a:p>
              <a:r>
                <a:rPr lang="en-US" sz="1050" b="1" dirty="0" smtClean="0"/>
                <a:t>Area 0</a:t>
              </a:r>
              <a:endParaRPr lang="en-US" sz="1050" b="1" dirty="0"/>
            </a:p>
          </p:txBody>
        </p:sp>
        <p:sp>
          <p:nvSpPr>
            <p:cNvPr id="46" name="TextBox 45"/>
            <p:cNvSpPr txBox="1"/>
            <p:nvPr/>
          </p:nvSpPr>
          <p:spPr>
            <a:xfrm>
              <a:off x="2871184" y="2715733"/>
              <a:ext cx="1013551" cy="165253"/>
            </a:xfrm>
            <a:prstGeom prst="rect">
              <a:avLst/>
            </a:prstGeom>
            <a:noFill/>
          </p:spPr>
          <p:txBody>
            <a:bodyPr wrap="square" lIns="0" tIns="0" rIns="0" bIns="0" rtlCol="0" anchor="ctr" anchorCtr="0">
              <a:noAutofit/>
            </a:bodyPr>
            <a:lstStyle/>
            <a:p>
              <a:r>
                <a:rPr lang="en-US" sz="1050" dirty="0" smtClean="0"/>
                <a:t>10.2.2.0 /24</a:t>
              </a:r>
              <a:endParaRPr lang="en-US" sz="1050" dirty="0"/>
            </a:p>
          </p:txBody>
        </p:sp>
        <p:sp>
          <p:nvSpPr>
            <p:cNvPr id="55" name="TextBox 54"/>
            <p:cNvSpPr txBox="1"/>
            <p:nvPr/>
          </p:nvSpPr>
          <p:spPr>
            <a:xfrm>
              <a:off x="1261296" y="2145765"/>
              <a:ext cx="503430" cy="172119"/>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6" name="TextBox 55"/>
            <p:cNvSpPr txBox="1"/>
            <p:nvPr/>
          </p:nvSpPr>
          <p:spPr>
            <a:xfrm>
              <a:off x="2493631" y="2231258"/>
              <a:ext cx="508882" cy="186988"/>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7" name="TextBox 56"/>
            <p:cNvSpPr txBox="1"/>
            <p:nvPr/>
          </p:nvSpPr>
          <p:spPr>
            <a:xfrm>
              <a:off x="1577003" y="1688640"/>
              <a:ext cx="945988" cy="160898"/>
            </a:xfrm>
            <a:prstGeom prst="rect">
              <a:avLst/>
            </a:prstGeom>
            <a:noFill/>
          </p:spPr>
          <p:txBody>
            <a:bodyPr wrap="square" lIns="0" tIns="0" rIns="0" bIns="0" rtlCol="0" anchor="ctr" anchorCtr="0">
              <a:noAutofit/>
            </a:bodyPr>
            <a:lstStyle/>
            <a:p>
              <a:endParaRPr lang="en-US" sz="1000" dirty="0"/>
            </a:p>
          </p:txBody>
        </p:sp>
        <p:sp>
          <p:nvSpPr>
            <p:cNvPr id="58" name="TextBox 57"/>
            <p:cNvSpPr txBox="1"/>
            <p:nvPr/>
          </p:nvSpPr>
          <p:spPr>
            <a:xfrm>
              <a:off x="1566912" y="1535508"/>
              <a:ext cx="1013551" cy="165253"/>
            </a:xfrm>
            <a:prstGeom prst="rect">
              <a:avLst/>
            </a:prstGeom>
            <a:noFill/>
          </p:spPr>
          <p:txBody>
            <a:bodyPr wrap="square" lIns="0" tIns="0" rIns="0" bIns="0" rtlCol="0" anchor="ctr" anchorCtr="0">
              <a:noAutofit/>
            </a:bodyPr>
            <a:lstStyle/>
            <a:p>
              <a:r>
                <a:rPr lang="en-US" sz="1050" dirty="0" smtClean="0"/>
                <a:t>192.168.1.96 /27</a:t>
              </a:r>
              <a:endParaRPr lang="en-US" sz="1050" dirty="0"/>
            </a:p>
          </p:txBody>
        </p:sp>
        <p:sp>
          <p:nvSpPr>
            <p:cNvPr id="59" name="TextBox 58"/>
            <p:cNvSpPr txBox="1"/>
            <p:nvPr/>
          </p:nvSpPr>
          <p:spPr>
            <a:xfrm>
              <a:off x="1268733" y="1907872"/>
              <a:ext cx="1013551" cy="165253"/>
            </a:xfrm>
            <a:prstGeom prst="rect">
              <a:avLst/>
            </a:prstGeom>
            <a:noFill/>
          </p:spPr>
          <p:txBody>
            <a:bodyPr wrap="square" lIns="0" tIns="0" rIns="0" bIns="0" rtlCol="0" anchor="ctr" anchorCtr="0">
              <a:noAutofit/>
            </a:bodyPr>
            <a:lstStyle/>
            <a:p>
              <a:pPr algn="l"/>
              <a:r>
                <a:rPr lang="en-US" sz="1050" dirty="0" smtClean="0"/>
                <a:t>.101</a:t>
              </a:r>
              <a:endParaRPr lang="en-US" sz="1050" dirty="0"/>
            </a:p>
          </p:txBody>
        </p:sp>
        <p:sp>
          <p:nvSpPr>
            <p:cNvPr id="60" name="TextBox 59"/>
            <p:cNvSpPr txBox="1"/>
            <p:nvPr/>
          </p:nvSpPr>
          <p:spPr>
            <a:xfrm>
              <a:off x="2592006" y="2060269"/>
              <a:ext cx="544315" cy="179554"/>
            </a:xfrm>
            <a:prstGeom prst="rect">
              <a:avLst/>
            </a:prstGeom>
            <a:noFill/>
          </p:spPr>
          <p:txBody>
            <a:bodyPr wrap="square" lIns="0" tIns="0" rIns="0" bIns="0" rtlCol="0" anchor="ctr" anchorCtr="0">
              <a:noAutofit/>
            </a:bodyPr>
            <a:lstStyle/>
            <a:p>
              <a:pPr algn="l"/>
              <a:r>
                <a:rPr lang="en-US" sz="1050" dirty="0" smtClean="0"/>
                <a:t>.102</a:t>
              </a:r>
              <a:endParaRPr lang="en-US" sz="1050" dirty="0"/>
            </a:p>
          </p:txBody>
        </p:sp>
        <p:sp>
          <p:nvSpPr>
            <p:cNvPr id="61" name="TextBox 60"/>
            <p:cNvSpPr txBox="1"/>
            <p:nvPr/>
          </p:nvSpPr>
          <p:spPr>
            <a:xfrm>
              <a:off x="3196051" y="2365067"/>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62" name="TextBox 61"/>
            <p:cNvSpPr txBox="1"/>
            <p:nvPr/>
          </p:nvSpPr>
          <p:spPr>
            <a:xfrm>
              <a:off x="638520" y="2351212"/>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grpSp>
    </p:spTree>
    <p:extLst>
      <p:ext uri="{BB962C8B-B14F-4D97-AF65-F5344CB8AC3E}">
        <p14:creationId xmlns:p14="http://schemas.microsoft.com/office/powerpoint/2010/main" val="4058219761"/>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279400" y="5886145"/>
            <a:ext cx="3350904" cy="282643"/>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977922" name="Rectangle 2"/>
          <p:cNvSpPr>
            <a:spLocks noGrp="1" noChangeArrowheads="1"/>
          </p:cNvSpPr>
          <p:nvPr>
            <p:ph type="title"/>
          </p:nvPr>
        </p:nvSpPr>
        <p:spPr>
          <a:xfrm>
            <a:off x="268941" y="492649"/>
            <a:ext cx="8532159" cy="740664"/>
          </a:xfrm>
        </p:spPr>
        <p:txBody>
          <a:bodyPr>
            <a:normAutofit/>
          </a:bodyPr>
          <a:lstStyle/>
          <a:p>
            <a:pPr lvl="1"/>
            <a:r>
              <a:rPr lang="en-US" sz="2800" dirty="0" smtClean="0">
                <a:solidFill>
                  <a:schemeClr val="bg2">
                    <a:lumMod val="50000"/>
                  </a:schemeClr>
                </a:solidFill>
              </a:rPr>
              <a:t>Verifying Simple Password Authentication</a:t>
            </a:r>
          </a:p>
        </p:txBody>
      </p:sp>
      <p:sp>
        <p:nvSpPr>
          <p:cNvPr id="12" name="Text Placeholder 11"/>
          <p:cNvSpPr>
            <a:spLocks noGrp="1"/>
          </p:cNvSpPr>
          <p:nvPr>
            <p:ph type="body" sz="quarter" idx="10"/>
          </p:nvPr>
        </p:nvSpPr>
        <p:spPr/>
        <p:txBody>
          <a:bodyPr/>
          <a:lstStyle/>
          <a:p>
            <a:r>
              <a:rPr lang="en-US" dirty="0" smtClean="0">
                <a:solidFill>
                  <a:srgbClr val="000000"/>
                </a:solidFill>
                <a:ea typeface="Times New Roman" pitchFamily="18" charset="0"/>
              </a:rPr>
              <a:t>R1# </a:t>
            </a:r>
            <a:r>
              <a:rPr lang="en-US" b="1" dirty="0" smtClean="0">
                <a:solidFill>
                  <a:srgbClr val="000000"/>
                </a:solidFill>
                <a:ea typeface="Times New Roman" pitchFamily="18" charset="0"/>
              </a:rPr>
              <a:t>debug </a:t>
            </a:r>
            <a:r>
              <a:rPr lang="en-US" b="1" dirty="0" err="1" smtClean="0">
                <a:solidFill>
                  <a:srgbClr val="000000"/>
                </a:solidFill>
                <a:ea typeface="Times New Roman" pitchFamily="18" charset="0"/>
              </a:rPr>
              <a:t>ip</a:t>
            </a:r>
            <a:r>
              <a:rPr lang="en-US" b="1" dirty="0" smtClean="0">
                <a:solidFill>
                  <a:srgbClr val="000000"/>
                </a:solidFill>
                <a:ea typeface="Times New Roman" pitchFamily="18" charset="0"/>
              </a:rPr>
              <a:t> </a:t>
            </a:r>
            <a:r>
              <a:rPr lang="en-US" b="1" dirty="0" err="1" smtClean="0">
                <a:solidFill>
                  <a:srgbClr val="000000"/>
                </a:solidFill>
                <a:ea typeface="Times New Roman" pitchFamily="18" charset="0"/>
              </a:rPr>
              <a:t>ospf</a:t>
            </a:r>
            <a:r>
              <a:rPr lang="en-US" b="1" dirty="0" smtClean="0">
                <a:solidFill>
                  <a:srgbClr val="000000"/>
                </a:solidFill>
                <a:ea typeface="Times New Roman" pitchFamily="18" charset="0"/>
              </a:rPr>
              <a:t> </a:t>
            </a:r>
            <a:r>
              <a:rPr lang="en-US" b="1" dirty="0" err="1" smtClean="0">
                <a:solidFill>
                  <a:srgbClr val="000000"/>
                </a:solidFill>
                <a:ea typeface="Times New Roman" pitchFamily="18" charset="0"/>
              </a:rPr>
              <a:t>adj</a:t>
            </a:r>
            <a:endParaRPr lang="en-US" b="1" dirty="0" smtClean="0">
              <a:solidFill>
                <a:srgbClr val="000000"/>
              </a:solidFill>
              <a:ea typeface="Times New Roman" pitchFamily="18" charset="0"/>
            </a:endParaRPr>
          </a:p>
          <a:p>
            <a:r>
              <a:rPr lang="en-US" dirty="0" smtClean="0">
                <a:solidFill>
                  <a:srgbClr val="000000"/>
                </a:solidFill>
                <a:ea typeface="Times New Roman" pitchFamily="18" charset="0"/>
              </a:rPr>
              <a:t>OSPF adjacency events debugging is on</a:t>
            </a:r>
          </a:p>
          <a:p>
            <a:r>
              <a:rPr lang="en-US" dirty="0" smtClean="0">
                <a:solidFill>
                  <a:srgbClr val="000000"/>
                </a:solidFill>
                <a:ea typeface="Times New Roman" pitchFamily="18" charset="0"/>
              </a:rPr>
              <a:t>R1#</a:t>
            </a:r>
          </a:p>
          <a:p>
            <a:r>
              <a:rPr lang="en-US" dirty="0" smtClean="0">
                <a:solidFill>
                  <a:srgbClr val="000000"/>
                </a:solidFill>
                <a:ea typeface="Times New Roman" pitchFamily="18" charset="0"/>
              </a:rPr>
              <a:t>&lt;output omitted&gt; </a:t>
            </a:r>
          </a:p>
          <a:p>
            <a:endParaRPr lang="en-US" dirty="0" smtClean="0">
              <a:solidFill>
                <a:srgbClr val="000000"/>
              </a:solidFill>
              <a:ea typeface="Times New Roman" pitchFamily="18" charset="0"/>
            </a:endParaRPr>
          </a:p>
          <a:p>
            <a:r>
              <a:rPr lang="en-US" dirty="0" smtClean="0">
                <a:solidFill>
                  <a:srgbClr val="000000"/>
                </a:solidFill>
                <a:ea typeface="Times New Roman" pitchFamily="18" charset="0"/>
              </a:rPr>
              <a:t>*Feb 17 18:42:01.250: OSPF: 2 Way Communication to 10.2.2.1 on Serial0/0/1, state 2WAY</a:t>
            </a:r>
          </a:p>
          <a:p>
            <a:r>
              <a:rPr lang="en-US" dirty="0" smtClean="0">
                <a:solidFill>
                  <a:srgbClr val="000000"/>
                </a:solidFill>
                <a:ea typeface="Times New Roman" pitchFamily="18" charset="0"/>
              </a:rPr>
              <a:t>*Feb 17 18:42:01.250: OSPF: Send DBD to 10.2.2.1 on Serial0/0/1 </a:t>
            </a:r>
            <a:r>
              <a:rPr lang="en-US" dirty="0" err="1" smtClean="0">
                <a:solidFill>
                  <a:srgbClr val="000000"/>
                </a:solidFill>
                <a:ea typeface="Times New Roman" pitchFamily="18" charset="0"/>
              </a:rPr>
              <a:t>seq</a:t>
            </a:r>
            <a:r>
              <a:rPr lang="en-US" dirty="0" smtClean="0">
                <a:solidFill>
                  <a:srgbClr val="000000"/>
                </a:solidFill>
                <a:ea typeface="Times New Roman" pitchFamily="18" charset="0"/>
              </a:rPr>
              <a:t> 0x9B6 opt 0x52 flag 0x7 </a:t>
            </a:r>
            <a:r>
              <a:rPr lang="en-US" dirty="0" err="1" smtClean="0">
                <a:solidFill>
                  <a:srgbClr val="000000"/>
                </a:solidFill>
                <a:ea typeface="Times New Roman" pitchFamily="18" charset="0"/>
              </a:rPr>
              <a:t>len</a:t>
            </a:r>
            <a:r>
              <a:rPr lang="en-US" dirty="0" smtClean="0">
                <a:solidFill>
                  <a:srgbClr val="000000"/>
                </a:solidFill>
                <a:ea typeface="Times New Roman" pitchFamily="18" charset="0"/>
              </a:rPr>
              <a:t> 32</a:t>
            </a:r>
          </a:p>
          <a:p>
            <a:r>
              <a:rPr lang="en-US" dirty="0" smtClean="0">
                <a:solidFill>
                  <a:srgbClr val="000000"/>
                </a:solidFill>
                <a:ea typeface="Times New Roman" pitchFamily="18" charset="0"/>
              </a:rPr>
              <a:t>*Feb 17 18:42:01.262: OSPF: </a:t>
            </a:r>
            <a:r>
              <a:rPr lang="en-US" dirty="0" err="1" smtClean="0">
                <a:solidFill>
                  <a:srgbClr val="000000"/>
                </a:solidFill>
                <a:ea typeface="Times New Roman" pitchFamily="18" charset="0"/>
              </a:rPr>
              <a:t>Rcv</a:t>
            </a:r>
            <a:r>
              <a:rPr lang="en-US" dirty="0" smtClean="0">
                <a:solidFill>
                  <a:srgbClr val="000000"/>
                </a:solidFill>
                <a:ea typeface="Times New Roman" pitchFamily="18" charset="0"/>
              </a:rPr>
              <a:t> DBD from 10.2.2.1 on Serial0/0/1 </a:t>
            </a:r>
            <a:r>
              <a:rPr lang="en-US" dirty="0" err="1" smtClean="0">
                <a:solidFill>
                  <a:srgbClr val="000000"/>
                </a:solidFill>
                <a:ea typeface="Times New Roman" pitchFamily="18" charset="0"/>
              </a:rPr>
              <a:t>seq</a:t>
            </a:r>
            <a:r>
              <a:rPr lang="en-US" dirty="0" smtClean="0">
                <a:solidFill>
                  <a:srgbClr val="000000"/>
                </a:solidFill>
                <a:ea typeface="Times New Roman" pitchFamily="18" charset="0"/>
              </a:rPr>
              <a:t> 0x23ED opt0x52 flag 0x7 </a:t>
            </a:r>
            <a:r>
              <a:rPr lang="en-US" dirty="0" err="1" smtClean="0">
                <a:solidFill>
                  <a:srgbClr val="000000"/>
                </a:solidFill>
                <a:ea typeface="Times New Roman" pitchFamily="18" charset="0"/>
              </a:rPr>
              <a:t>len</a:t>
            </a:r>
            <a:r>
              <a:rPr lang="en-US" dirty="0" smtClean="0">
                <a:solidFill>
                  <a:srgbClr val="000000"/>
                </a:solidFill>
                <a:ea typeface="Times New Roman" pitchFamily="18" charset="0"/>
              </a:rPr>
              <a:t> 32  </a:t>
            </a:r>
            <a:r>
              <a:rPr lang="en-US" dirty="0" err="1" smtClean="0">
                <a:solidFill>
                  <a:srgbClr val="000000"/>
                </a:solidFill>
                <a:ea typeface="Times New Roman" pitchFamily="18" charset="0"/>
              </a:rPr>
              <a:t>mtu</a:t>
            </a:r>
            <a:r>
              <a:rPr lang="en-US" dirty="0" smtClean="0">
                <a:solidFill>
                  <a:srgbClr val="000000"/>
                </a:solidFill>
                <a:ea typeface="Times New Roman" pitchFamily="18" charset="0"/>
              </a:rPr>
              <a:t> 1500 state EXSTART</a:t>
            </a:r>
          </a:p>
          <a:p>
            <a:r>
              <a:rPr lang="en-US" dirty="0" smtClean="0">
                <a:solidFill>
                  <a:srgbClr val="000000"/>
                </a:solidFill>
                <a:ea typeface="Times New Roman" pitchFamily="18" charset="0"/>
              </a:rPr>
              <a:t>*Feb 17 18:42:01.262: OSPF: NBR Negotiation Done. We are the SLAVE</a:t>
            </a:r>
          </a:p>
          <a:p>
            <a:r>
              <a:rPr lang="en-US" dirty="0" smtClean="0">
                <a:solidFill>
                  <a:srgbClr val="000000"/>
                </a:solidFill>
                <a:ea typeface="Times New Roman" pitchFamily="18" charset="0"/>
              </a:rPr>
              <a:t>*Feb 17 18:42:01.262: OSPF: Send DBD to 10.2.2.1 on Serial0/0/1 </a:t>
            </a:r>
            <a:r>
              <a:rPr lang="en-US" dirty="0" err="1" smtClean="0">
                <a:solidFill>
                  <a:srgbClr val="000000"/>
                </a:solidFill>
                <a:ea typeface="Times New Roman" pitchFamily="18" charset="0"/>
              </a:rPr>
              <a:t>seq</a:t>
            </a:r>
            <a:r>
              <a:rPr lang="en-US" dirty="0" smtClean="0">
                <a:solidFill>
                  <a:srgbClr val="000000"/>
                </a:solidFill>
                <a:ea typeface="Times New Roman" pitchFamily="18" charset="0"/>
              </a:rPr>
              <a:t> 0x23ED opt 0x52 flag 0x2 </a:t>
            </a:r>
            <a:r>
              <a:rPr lang="en-US" dirty="0" err="1" smtClean="0">
                <a:solidFill>
                  <a:srgbClr val="000000"/>
                </a:solidFill>
                <a:ea typeface="Times New Roman" pitchFamily="18" charset="0"/>
              </a:rPr>
              <a:t>len</a:t>
            </a:r>
            <a:r>
              <a:rPr lang="en-US" dirty="0" smtClean="0">
                <a:solidFill>
                  <a:srgbClr val="000000"/>
                </a:solidFill>
                <a:ea typeface="Times New Roman" pitchFamily="18" charset="0"/>
              </a:rPr>
              <a:t> 72</a:t>
            </a:r>
          </a:p>
          <a:p>
            <a:r>
              <a:rPr lang="en-US" dirty="0" smtClean="0">
                <a:solidFill>
                  <a:srgbClr val="000000"/>
                </a:solidFill>
                <a:ea typeface="Times New Roman" pitchFamily="18" charset="0"/>
              </a:rPr>
              <a:t>&lt;output omitted&gt;</a:t>
            </a:r>
          </a:p>
          <a:p>
            <a:endParaRPr lang="en-US" dirty="0" smtClean="0">
              <a:solidFill>
                <a:srgbClr val="000000"/>
              </a:solidFill>
              <a:ea typeface="Times New Roman" pitchFamily="18" charset="0"/>
            </a:endParaRPr>
          </a:p>
          <a:p>
            <a:r>
              <a:rPr lang="en-US" dirty="0" smtClean="0">
                <a:solidFill>
                  <a:srgbClr val="000000"/>
                </a:solidFill>
                <a:ea typeface="Times New Roman" pitchFamily="18" charset="0"/>
              </a:rPr>
              <a:t>R1# </a:t>
            </a:r>
            <a:r>
              <a:rPr lang="en-US" b="1" dirty="0" smtClean="0">
                <a:solidFill>
                  <a:srgbClr val="000000"/>
                </a:solidFill>
                <a:ea typeface="Times New Roman" pitchFamily="18" charset="0"/>
              </a:rPr>
              <a:t>show </a:t>
            </a:r>
            <a:r>
              <a:rPr lang="en-US" b="1" dirty="0" err="1" smtClean="0">
                <a:solidFill>
                  <a:srgbClr val="000000"/>
                </a:solidFill>
                <a:ea typeface="Times New Roman" pitchFamily="18" charset="0"/>
              </a:rPr>
              <a:t>ip</a:t>
            </a:r>
            <a:r>
              <a:rPr lang="en-US" b="1" dirty="0" smtClean="0">
                <a:solidFill>
                  <a:srgbClr val="000000"/>
                </a:solidFill>
                <a:ea typeface="Times New Roman" pitchFamily="18" charset="0"/>
              </a:rPr>
              <a:t> </a:t>
            </a:r>
            <a:r>
              <a:rPr lang="en-US" b="1" dirty="0" err="1" smtClean="0">
                <a:solidFill>
                  <a:srgbClr val="000000"/>
                </a:solidFill>
                <a:ea typeface="Times New Roman" pitchFamily="18" charset="0"/>
              </a:rPr>
              <a:t>ospf</a:t>
            </a:r>
            <a:r>
              <a:rPr lang="en-US" b="1" dirty="0" smtClean="0">
                <a:solidFill>
                  <a:srgbClr val="000000"/>
                </a:solidFill>
                <a:ea typeface="Times New Roman" pitchFamily="18" charset="0"/>
              </a:rPr>
              <a:t> neighbor</a:t>
            </a:r>
          </a:p>
          <a:p>
            <a:r>
              <a:rPr lang="en-US" dirty="0" smtClean="0">
                <a:solidFill>
                  <a:srgbClr val="000000"/>
                </a:solidFill>
                <a:ea typeface="Times New Roman" pitchFamily="18" charset="0"/>
              </a:rPr>
              <a:t>Neighbor ID     </a:t>
            </a:r>
            <a:r>
              <a:rPr lang="en-US" dirty="0" err="1" smtClean="0">
                <a:solidFill>
                  <a:srgbClr val="000000"/>
                </a:solidFill>
                <a:ea typeface="Times New Roman" pitchFamily="18" charset="0"/>
              </a:rPr>
              <a:t>Pri</a:t>
            </a:r>
            <a:r>
              <a:rPr lang="en-US" dirty="0" smtClean="0">
                <a:solidFill>
                  <a:srgbClr val="000000"/>
                </a:solidFill>
                <a:ea typeface="Times New Roman" pitchFamily="18" charset="0"/>
              </a:rPr>
              <a:t>   State           Dead Time   Address         Interface</a:t>
            </a:r>
          </a:p>
          <a:p>
            <a:r>
              <a:rPr lang="en-US" dirty="0" smtClean="0">
                <a:solidFill>
                  <a:srgbClr val="000000"/>
                </a:solidFill>
                <a:ea typeface="Times New Roman" pitchFamily="18" charset="0"/>
              </a:rPr>
              <a:t>10.2.2.1          0   FULL/  -        00:00:34    192.168.1.102   Serial0/0/1 </a:t>
            </a:r>
            <a:endParaRPr lang="en-US" dirty="0">
              <a:solidFill>
                <a:srgbClr val="000000"/>
              </a:solidFill>
              <a:ea typeface="Times New Roman" pitchFamily="18" charset="0"/>
            </a:endParaRPr>
          </a:p>
        </p:txBody>
      </p:sp>
      <p:sp>
        <p:nvSpPr>
          <p:cNvPr id="11" name="Content Placeholder 10"/>
          <p:cNvSpPr>
            <a:spLocks noGrp="1"/>
          </p:cNvSpPr>
          <p:nvPr>
            <p:ph sz="quarter" idx="11"/>
          </p:nvPr>
        </p:nvSpPr>
        <p:spPr>
          <a:xfrm>
            <a:off x="279400" y="1392492"/>
            <a:ext cx="8520113" cy="687798"/>
          </a:xfrm>
        </p:spPr>
        <p:txBody>
          <a:bodyPr>
            <a:normAutofit fontScale="92500"/>
          </a:bodyPr>
          <a:lstStyle/>
          <a:p>
            <a:r>
              <a:rPr lang="en-US" dirty="0" smtClean="0">
                <a:solidFill>
                  <a:srgbClr val="000000"/>
                </a:solidFill>
              </a:rPr>
              <a:t>Displays adjacency-related events of a successful connection.</a:t>
            </a:r>
          </a:p>
          <a:p>
            <a:endParaRPr lang="en-US" dirty="0">
              <a:solidFill>
                <a:srgbClr val="000000"/>
              </a:solidFill>
            </a:endParaRPr>
          </a:p>
        </p:txBody>
      </p:sp>
    </p:spTree>
    <p:extLst>
      <p:ext uri="{BB962C8B-B14F-4D97-AF65-F5344CB8AC3E}">
        <p14:creationId xmlns:p14="http://schemas.microsoft.com/office/powerpoint/2010/main" val="3917751781"/>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bwMode="auto">
          <a:xfrm>
            <a:off x="374805" y="4391221"/>
            <a:ext cx="3856000" cy="42147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effectLst/>
              <a:latin typeface="Arial" charset="0"/>
            </a:endParaRPr>
          </a:p>
        </p:txBody>
      </p:sp>
      <p:sp>
        <p:nvSpPr>
          <p:cNvPr id="14" name="Rectangle 13"/>
          <p:cNvSpPr/>
          <p:nvPr/>
        </p:nvSpPr>
        <p:spPr bwMode="auto">
          <a:xfrm>
            <a:off x="387528" y="3199556"/>
            <a:ext cx="3856000" cy="42147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effectLst/>
              <a:latin typeface="Arial" charset="0"/>
            </a:endParaRPr>
          </a:p>
        </p:txBody>
      </p:sp>
      <p:sp>
        <p:nvSpPr>
          <p:cNvPr id="231426" name="Rectangle 2"/>
          <p:cNvSpPr>
            <a:spLocks noGrp="1" noChangeArrowheads="1"/>
          </p:cNvSpPr>
          <p:nvPr>
            <p:ph type="title"/>
          </p:nvPr>
        </p:nvSpPr>
        <p:spPr>
          <a:xfrm>
            <a:off x="279400" y="365379"/>
            <a:ext cx="8521700" cy="1840784"/>
          </a:xfrm>
        </p:spPr>
        <p:txBody>
          <a:bodyPr>
            <a:normAutofit/>
          </a:bodyPr>
          <a:lstStyle/>
          <a:p>
            <a:r>
              <a:rPr lang="en-US" sz="3600" smtClean="0"/>
              <a:t>Troubleshooting Simple Password Problems</a:t>
            </a:r>
            <a:endParaRPr lang="en-US" sz="3600" dirty="0"/>
          </a:p>
        </p:txBody>
      </p:sp>
      <p:sp>
        <p:nvSpPr>
          <p:cNvPr id="15" name="Content Placeholder 14"/>
          <p:cNvSpPr>
            <a:spLocks noGrp="1"/>
          </p:cNvSpPr>
          <p:nvPr>
            <p:ph idx="10"/>
          </p:nvPr>
        </p:nvSpPr>
        <p:spPr>
          <a:xfrm>
            <a:off x="279400" y="2206163"/>
            <a:ext cx="8520354" cy="2496283"/>
          </a:xfrm>
        </p:spPr>
        <p:txBody>
          <a:bodyPr/>
          <a:lstStyle/>
          <a:p>
            <a:r>
              <a:rPr lang="en-US" smtClean="0">
                <a:solidFill>
                  <a:schemeClr val="tx1"/>
                </a:solidFill>
              </a:rPr>
              <a:t>Simple authentication on R1, no authentication on R2:</a:t>
            </a:r>
          </a:p>
        </p:txBody>
      </p:sp>
      <p:sp>
        <p:nvSpPr>
          <p:cNvPr id="19" name="Content Placeholder 18"/>
          <p:cNvSpPr>
            <a:spLocks noGrp="1"/>
          </p:cNvSpPr>
          <p:nvPr>
            <p:ph sz="quarter" idx="11"/>
          </p:nvPr>
        </p:nvSpPr>
        <p:spPr>
          <a:xfrm>
            <a:off x="279400" y="2733038"/>
            <a:ext cx="8520113" cy="2352131"/>
          </a:xfrm>
        </p:spPr>
        <p:txBody>
          <a:bodyPr/>
          <a:lstStyle/>
          <a:p>
            <a:r>
              <a:rPr lang="en-US" smtClean="0">
                <a:solidFill>
                  <a:schemeClr val="tx1"/>
                </a:solidFill>
                <a:cs typeface="Times New Roman" pitchFamily="18" charset="0"/>
              </a:rPr>
              <a:t>R1#</a:t>
            </a:r>
          </a:p>
          <a:p>
            <a:r>
              <a:rPr lang="en-US" smtClean="0">
                <a:solidFill>
                  <a:schemeClr val="tx1"/>
                </a:solidFill>
                <a:cs typeface="Times New Roman" pitchFamily="18" charset="0"/>
              </a:rPr>
              <a:t>*Feb 17 18:51:31.242: OSPF: Rcv pkt from 192.168.1.102, Serial0/0/1 : Mismatch Authentication type. Input packet specified type 0, we use type 1</a:t>
            </a:r>
          </a:p>
          <a:p>
            <a:endParaRPr lang="en-US" smtClean="0">
              <a:solidFill>
                <a:schemeClr val="tx1"/>
              </a:solidFill>
              <a:cs typeface="Times New Roman" pitchFamily="18" charset="0"/>
            </a:endParaRPr>
          </a:p>
          <a:p>
            <a:r>
              <a:rPr lang="en-US" smtClean="0">
                <a:solidFill>
                  <a:schemeClr val="tx1"/>
                </a:solidFill>
                <a:cs typeface="Times New Roman" pitchFamily="18" charset="0"/>
              </a:rPr>
              <a:t>R2#</a:t>
            </a:r>
          </a:p>
          <a:p>
            <a:r>
              <a:rPr lang="en-US" smtClean="0">
                <a:solidFill>
                  <a:schemeClr val="tx1"/>
                </a:solidFill>
                <a:cs typeface="Times New Roman" pitchFamily="18" charset="0"/>
              </a:rPr>
              <a:t>*Feb 17 18:50:43.046: OSPF: Rcv pkt from 192.168.1.101, Serial0/0/1 : Mismatch Authentication type. Input packet specified type 1, we use type 0</a:t>
            </a:r>
          </a:p>
        </p:txBody>
      </p:sp>
    </p:spTree>
    <p:extLst>
      <p:ext uri="{BB962C8B-B14F-4D97-AF65-F5344CB8AC3E}">
        <p14:creationId xmlns:p14="http://schemas.microsoft.com/office/powerpoint/2010/main" val="272427511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bwMode="auto">
          <a:xfrm>
            <a:off x="335841" y="4570333"/>
            <a:ext cx="5247943" cy="35650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14" name="Rectangle 13"/>
          <p:cNvSpPr/>
          <p:nvPr/>
        </p:nvSpPr>
        <p:spPr bwMode="auto">
          <a:xfrm>
            <a:off x="307620" y="3637980"/>
            <a:ext cx="5247943" cy="35650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31426" name="Rectangle 2"/>
          <p:cNvSpPr>
            <a:spLocks noGrp="1" noChangeArrowheads="1"/>
          </p:cNvSpPr>
          <p:nvPr>
            <p:ph type="title"/>
          </p:nvPr>
        </p:nvSpPr>
        <p:spPr>
          <a:xfrm>
            <a:off x="279400" y="1160442"/>
            <a:ext cx="8521700" cy="740664"/>
          </a:xfrm>
        </p:spPr>
        <p:txBody>
          <a:bodyPr>
            <a:noAutofit/>
          </a:bodyPr>
          <a:lstStyle/>
          <a:p>
            <a:r>
              <a:rPr lang="en-US" sz="3600" dirty="0" smtClean="0"/>
              <a:t>Troubleshooting Simple Password Problems</a:t>
            </a:r>
            <a:endParaRPr lang="en-US" sz="3600" dirty="0"/>
          </a:p>
        </p:txBody>
      </p:sp>
      <p:sp>
        <p:nvSpPr>
          <p:cNvPr id="16" name="Content Placeholder 15"/>
          <p:cNvSpPr>
            <a:spLocks noGrp="1"/>
          </p:cNvSpPr>
          <p:nvPr>
            <p:ph idx="10"/>
          </p:nvPr>
        </p:nvSpPr>
        <p:spPr>
          <a:xfrm>
            <a:off x="279400" y="2074050"/>
            <a:ext cx="8520354" cy="2496283"/>
          </a:xfrm>
        </p:spPr>
        <p:txBody>
          <a:bodyPr/>
          <a:lstStyle/>
          <a:p>
            <a:r>
              <a:rPr lang="en-US" dirty="0" smtClean="0">
                <a:solidFill>
                  <a:srgbClr val="000000"/>
                </a:solidFill>
              </a:rPr>
              <a:t>Simple authentication on R1 and R2, but different passwords.</a:t>
            </a:r>
          </a:p>
        </p:txBody>
      </p:sp>
      <p:sp>
        <p:nvSpPr>
          <p:cNvPr id="19" name="Content Placeholder 18"/>
          <p:cNvSpPr>
            <a:spLocks noGrp="1"/>
          </p:cNvSpPr>
          <p:nvPr>
            <p:ph sz="quarter" idx="11"/>
          </p:nvPr>
        </p:nvSpPr>
        <p:spPr>
          <a:xfrm>
            <a:off x="307621" y="3102697"/>
            <a:ext cx="8520113" cy="2309609"/>
          </a:xfrm>
        </p:spPr>
        <p:txBody>
          <a:bodyPr/>
          <a:lstStyle/>
          <a:p>
            <a:r>
              <a:rPr lang="en-US" smtClean="0">
                <a:solidFill>
                  <a:srgbClr val="000000"/>
                </a:solidFill>
              </a:rPr>
              <a:t>R1#</a:t>
            </a:r>
          </a:p>
          <a:p>
            <a:r>
              <a:rPr lang="en-US" smtClean="0">
                <a:solidFill>
                  <a:srgbClr val="000000"/>
                </a:solidFill>
              </a:rPr>
              <a:t>*Feb 17 18:54:01.238: OSPF: Rcv pkt from 192.168.1.102, Serial0/0/1 : Mismatch Authentication Key - Clear Text</a:t>
            </a:r>
          </a:p>
          <a:p>
            <a:endParaRPr lang="en-US" smtClean="0">
              <a:solidFill>
                <a:srgbClr val="000000"/>
              </a:solidFill>
            </a:endParaRPr>
          </a:p>
          <a:p>
            <a:r>
              <a:rPr lang="en-US" smtClean="0">
                <a:solidFill>
                  <a:srgbClr val="000000"/>
                </a:solidFill>
              </a:rPr>
              <a:t>R2#</a:t>
            </a:r>
          </a:p>
          <a:p>
            <a:r>
              <a:rPr lang="en-US" smtClean="0">
                <a:solidFill>
                  <a:srgbClr val="000000"/>
                </a:solidFill>
              </a:rPr>
              <a:t>*Feb 17 18:53:13.050: OSPF: Rcv pkt from 192.168.1.101, Serial0/0/1 : Mismatch Authentication Key - Clear Text</a:t>
            </a:r>
          </a:p>
          <a:p>
            <a:endParaRPr lang="en-US" smtClean="0">
              <a:solidFill>
                <a:srgbClr val="000000"/>
              </a:solidFill>
            </a:endParaRPr>
          </a:p>
        </p:txBody>
      </p:sp>
    </p:spTree>
    <p:extLst>
      <p:ext uri="{BB962C8B-B14F-4D97-AF65-F5344CB8AC3E}">
        <p14:creationId xmlns:p14="http://schemas.microsoft.com/office/powerpoint/2010/main" val="329993397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bwMode="auto">
          <a:xfrm>
            <a:off x="383821" y="4005288"/>
            <a:ext cx="4097867" cy="40639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279400" y="186944"/>
            <a:ext cx="8312151" cy="1336956"/>
          </a:xfrm>
        </p:spPr>
        <p:txBody>
          <a:bodyPr>
            <a:normAutofit fontScale="90000"/>
          </a:bodyPr>
          <a:lstStyle/>
          <a:p>
            <a:r>
              <a:rPr lang="en-US" dirty="0" smtClean="0"/>
              <a:t>Configuring MD5 Authentication</a:t>
            </a:r>
            <a:endParaRPr lang="en-US" dirty="0"/>
          </a:p>
        </p:txBody>
      </p:sp>
      <p:sp>
        <p:nvSpPr>
          <p:cNvPr id="33" name="Text Placeholder 5"/>
          <p:cNvSpPr>
            <a:spLocks/>
          </p:cNvSpPr>
          <p:nvPr/>
        </p:nvSpPr>
        <p:spPr bwMode="auto">
          <a:xfrm>
            <a:off x="279400" y="1952079"/>
            <a:ext cx="4619978" cy="4198096"/>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 </a:t>
            </a:r>
            <a:r>
              <a:rPr lang="en-US" sz="1200" b="1" kern="0" dirty="0" smtClean="0">
                <a:latin typeface="Courier New" pitchFamily="49" charset="0"/>
              </a:rPr>
              <a:t>show running-config</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Fa0/0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10.1.1.1 255.255.255.0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Serial0/0/1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192.168.1.101 255.255.255.224</a:t>
            </a:r>
          </a:p>
          <a:p>
            <a:pPr marL="236538" indent="-236538" algn="l" defTabSz="814388" eaLnBrk="1" hangingPunct="1">
              <a:lnSpc>
                <a:spcPct val="100000"/>
              </a:lnSpc>
              <a:spcBef>
                <a:spcPts val="0"/>
              </a:spcBef>
              <a:buClr>
                <a:srgbClr val="708CA1"/>
              </a:buClr>
              <a:defRPr/>
            </a:pPr>
            <a:r>
              <a:rPr lang="en-US" sz="1200" b="1" kern="0" dirty="0" smtClean="0">
                <a:latin typeface="Courier New" pitchFamily="49" charset="0"/>
              </a:rPr>
              <a:t> ip ospf authentication message-digest</a:t>
            </a:r>
          </a:p>
          <a:p>
            <a:pPr marL="236538" indent="-236538" algn="l" defTabSz="814388" eaLnBrk="1" hangingPunct="1">
              <a:lnSpc>
                <a:spcPct val="100000"/>
              </a:lnSpc>
              <a:spcBef>
                <a:spcPts val="0"/>
              </a:spcBef>
              <a:buClr>
                <a:srgbClr val="708CA1"/>
              </a:buClr>
              <a:defRPr/>
            </a:pPr>
            <a:r>
              <a:rPr lang="en-US" sz="1200" b="1" kern="0" dirty="0" smtClean="0">
                <a:latin typeface="Courier New" pitchFamily="49" charset="0"/>
              </a:rPr>
              <a:t> ip ospf message-digest-key 1 md5 SECRETPASS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router ospf 10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log-adjacency-changes</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10.1.1.1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192.168.1.0 0.0.0.255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endParaRPr lang="en-US" sz="1200" kern="0" dirty="0" smtClean="0">
              <a:latin typeface="Courier New" pitchFamily="49" charset="0"/>
            </a:endParaRPr>
          </a:p>
          <a:p>
            <a:pPr marL="236538" indent="-236538" algn="l" defTabSz="814388" eaLnBrk="1" hangingPunct="1">
              <a:lnSpc>
                <a:spcPct val="100000"/>
              </a:lnSpc>
              <a:spcBef>
                <a:spcPts val="0"/>
              </a:spcBef>
              <a:buClr>
                <a:srgbClr val="708CA1"/>
              </a:buClr>
              <a:defRPr/>
            </a:pPr>
            <a:endParaRPr lang="en-US" sz="1200" kern="0" dirty="0" smtClean="0">
              <a:latin typeface="Courier New" pitchFamily="49" charset="0"/>
            </a:endParaRPr>
          </a:p>
          <a:p>
            <a:pPr marL="236538" indent="-236538" algn="l" defTabSz="814388" eaLnBrk="1" hangingPunct="1">
              <a:lnSpc>
                <a:spcPct val="100000"/>
              </a:lnSpc>
              <a:spcBef>
                <a:spcPts val="0"/>
              </a:spcBef>
              <a:buClr>
                <a:srgbClr val="708CA1"/>
              </a:buClr>
              <a:defRPr/>
            </a:pPr>
            <a:endParaRPr lang="en-US" sz="1200" kern="0" dirty="0">
              <a:latin typeface="Courier New" pitchFamily="49" charset="0"/>
            </a:endParaRPr>
          </a:p>
        </p:txBody>
      </p:sp>
      <p:grpSp>
        <p:nvGrpSpPr>
          <p:cNvPr id="28" name="Group 27"/>
          <p:cNvGrpSpPr/>
          <p:nvPr/>
        </p:nvGrpSpPr>
        <p:grpSpPr>
          <a:xfrm>
            <a:off x="5073489" y="2771199"/>
            <a:ext cx="3740948" cy="1839949"/>
            <a:chOff x="5267459" y="1559955"/>
            <a:chExt cx="3740948" cy="1839949"/>
          </a:xfrm>
        </p:grpSpPr>
        <p:sp>
          <p:nvSpPr>
            <p:cNvPr id="48" name="Freeform 9"/>
            <p:cNvSpPr>
              <a:spLocks/>
            </p:cNvSpPr>
            <p:nvPr/>
          </p:nvSpPr>
          <p:spPr bwMode="auto">
            <a:xfrm>
              <a:off x="6309638" y="2500536"/>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9" name="Rounded Rectangle 28"/>
            <p:cNvSpPr/>
            <p:nvPr/>
          </p:nvSpPr>
          <p:spPr bwMode="auto">
            <a:xfrm>
              <a:off x="5267459" y="1559955"/>
              <a:ext cx="3740948" cy="1839949"/>
            </a:xfrm>
            <a:prstGeom prst="roundRect">
              <a:avLst/>
            </a:prstGeom>
            <a:solidFill>
              <a:schemeClr val="accent1">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pic>
          <p:nvPicPr>
            <p:cNvPr id="7" name="Picture 37"/>
            <p:cNvPicPr>
              <a:picLocks noChangeArrowheads="1"/>
            </p:cNvPicPr>
            <p:nvPr/>
          </p:nvPicPr>
          <p:blipFill>
            <a:blip r:embed="rId3"/>
            <a:srcRect/>
            <a:stretch>
              <a:fillRect/>
            </a:stretch>
          </p:blipFill>
          <p:spPr bwMode="auto">
            <a:xfrm>
              <a:off x="5471676" y="2280201"/>
              <a:ext cx="870351" cy="451691"/>
            </a:xfrm>
            <a:prstGeom prst="rect">
              <a:avLst/>
            </a:prstGeom>
            <a:noFill/>
            <a:ln w="9525">
              <a:noFill/>
              <a:miter lim="800000"/>
              <a:headEnd/>
              <a:tailEnd/>
            </a:ln>
          </p:spPr>
        </p:pic>
        <p:pic>
          <p:nvPicPr>
            <p:cNvPr id="8" name="Picture 37"/>
            <p:cNvPicPr>
              <a:picLocks noChangeArrowheads="1"/>
            </p:cNvPicPr>
            <p:nvPr/>
          </p:nvPicPr>
          <p:blipFill>
            <a:blip r:embed="rId3"/>
            <a:srcRect/>
            <a:stretch>
              <a:fillRect/>
            </a:stretch>
          </p:blipFill>
          <p:spPr bwMode="auto">
            <a:xfrm>
              <a:off x="8005560" y="2291218"/>
              <a:ext cx="870351" cy="451691"/>
            </a:xfrm>
            <a:prstGeom prst="rect">
              <a:avLst/>
            </a:prstGeom>
            <a:noFill/>
            <a:ln w="9525">
              <a:noFill/>
              <a:miter lim="800000"/>
              <a:headEnd/>
              <a:tailEnd/>
            </a:ln>
          </p:spPr>
        </p:pic>
        <p:sp>
          <p:nvSpPr>
            <p:cNvPr id="13" name="TextBox 12"/>
            <p:cNvSpPr txBox="1"/>
            <p:nvPr/>
          </p:nvSpPr>
          <p:spPr>
            <a:xfrm>
              <a:off x="8530734" y="2783300"/>
              <a:ext cx="455336" cy="157915"/>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sp>
          <p:nvSpPr>
            <p:cNvPr id="14" name="TextBox 13"/>
            <p:cNvSpPr txBox="1"/>
            <p:nvPr/>
          </p:nvSpPr>
          <p:spPr>
            <a:xfrm>
              <a:off x="5952794" y="2761265"/>
              <a:ext cx="1013551" cy="165253"/>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cxnSp>
          <p:nvCxnSpPr>
            <p:cNvPr id="20" name="Straight Connector 19"/>
            <p:cNvCxnSpPr/>
            <p:nvPr/>
          </p:nvCxnSpPr>
          <p:spPr bwMode="auto">
            <a:xfrm rot="5400000">
              <a:off x="5733337" y="2877867"/>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1" name="Straight Connector 20"/>
            <p:cNvCxnSpPr/>
            <p:nvPr/>
          </p:nvCxnSpPr>
          <p:spPr bwMode="auto">
            <a:xfrm rot="10800000">
              <a:off x="5657135" y="3049544"/>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2" name="Straight Connector 21"/>
            <p:cNvCxnSpPr/>
            <p:nvPr/>
          </p:nvCxnSpPr>
          <p:spPr bwMode="auto">
            <a:xfrm rot="5400000">
              <a:off x="8309448" y="288704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23" name="Straight Connector 22"/>
            <p:cNvCxnSpPr/>
            <p:nvPr/>
          </p:nvCxnSpPr>
          <p:spPr bwMode="auto">
            <a:xfrm rot="10800000">
              <a:off x="8233246" y="3058725"/>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24" name="TextBox 23"/>
            <p:cNvSpPr txBox="1"/>
            <p:nvPr/>
          </p:nvSpPr>
          <p:spPr>
            <a:xfrm>
              <a:off x="5747109" y="2500538"/>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5" name="TextBox 24"/>
            <p:cNvSpPr txBox="1"/>
            <p:nvPr/>
          </p:nvSpPr>
          <p:spPr>
            <a:xfrm>
              <a:off x="8301215" y="2509717"/>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26" name="TextBox 25"/>
            <p:cNvSpPr txBox="1"/>
            <p:nvPr/>
          </p:nvSpPr>
          <p:spPr>
            <a:xfrm>
              <a:off x="5401903" y="3113816"/>
              <a:ext cx="1013551" cy="165253"/>
            </a:xfrm>
            <a:prstGeom prst="rect">
              <a:avLst/>
            </a:prstGeom>
            <a:noFill/>
          </p:spPr>
          <p:txBody>
            <a:bodyPr wrap="square" lIns="0" tIns="0" rIns="0" bIns="0" rtlCol="0" anchor="ctr" anchorCtr="0">
              <a:noAutofit/>
            </a:bodyPr>
            <a:lstStyle/>
            <a:p>
              <a:r>
                <a:rPr lang="en-US" sz="1050" dirty="0" smtClean="0"/>
                <a:t>10.1.1.0 /24</a:t>
              </a:r>
              <a:endParaRPr lang="en-US" sz="1050" dirty="0"/>
            </a:p>
          </p:txBody>
        </p:sp>
        <p:sp>
          <p:nvSpPr>
            <p:cNvPr id="30" name="TextBox 29"/>
            <p:cNvSpPr txBox="1"/>
            <p:nvPr/>
          </p:nvSpPr>
          <p:spPr>
            <a:xfrm>
              <a:off x="5397242" y="1666690"/>
              <a:ext cx="945988" cy="160898"/>
            </a:xfrm>
            <a:prstGeom prst="rect">
              <a:avLst/>
            </a:prstGeom>
            <a:noFill/>
          </p:spPr>
          <p:txBody>
            <a:bodyPr wrap="square" lIns="0" tIns="0" rIns="0" bIns="0" rtlCol="0" anchor="ctr" anchorCtr="0">
              <a:noAutofit/>
            </a:bodyPr>
            <a:lstStyle/>
            <a:p>
              <a:r>
                <a:rPr lang="en-US" sz="1050" b="1" dirty="0" smtClean="0"/>
                <a:t>Area 0</a:t>
              </a:r>
              <a:endParaRPr lang="en-US" sz="1050" b="1" dirty="0"/>
            </a:p>
          </p:txBody>
        </p:sp>
        <p:sp>
          <p:nvSpPr>
            <p:cNvPr id="47" name="TextBox 46"/>
            <p:cNvSpPr txBox="1"/>
            <p:nvPr/>
          </p:nvSpPr>
          <p:spPr>
            <a:xfrm>
              <a:off x="7973812" y="3117528"/>
              <a:ext cx="1013551" cy="165253"/>
            </a:xfrm>
            <a:prstGeom prst="rect">
              <a:avLst/>
            </a:prstGeom>
            <a:noFill/>
          </p:spPr>
          <p:txBody>
            <a:bodyPr wrap="square" lIns="0" tIns="0" rIns="0" bIns="0" rtlCol="0" anchor="ctr" anchorCtr="0">
              <a:noAutofit/>
            </a:bodyPr>
            <a:lstStyle/>
            <a:p>
              <a:r>
                <a:rPr lang="en-US" sz="1050" dirty="0" smtClean="0"/>
                <a:t>10.2.2.0 /24</a:t>
              </a:r>
              <a:endParaRPr lang="en-US" sz="1050" dirty="0"/>
            </a:p>
          </p:txBody>
        </p:sp>
        <p:sp>
          <p:nvSpPr>
            <p:cNvPr id="49" name="TextBox 48"/>
            <p:cNvSpPr txBox="1"/>
            <p:nvPr/>
          </p:nvSpPr>
          <p:spPr>
            <a:xfrm>
              <a:off x="6363924" y="2547560"/>
              <a:ext cx="503430" cy="172119"/>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0" name="TextBox 49"/>
            <p:cNvSpPr txBox="1"/>
            <p:nvPr/>
          </p:nvSpPr>
          <p:spPr>
            <a:xfrm>
              <a:off x="7596259" y="2633053"/>
              <a:ext cx="508882" cy="186988"/>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1" name="TextBox 50"/>
            <p:cNvSpPr txBox="1"/>
            <p:nvPr/>
          </p:nvSpPr>
          <p:spPr>
            <a:xfrm>
              <a:off x="6679631" y="2090435"/>
              <a:ext cx="945988" cy="160898"/>
            </a:xfrm>
            <a:prstGeom prst="rect">
              <a:avLst/>
            </a:prstGeom>
            <a:noFill/>
          </p:spPr>
          <p:txBody>
            <a:bodyPr wrap="square" lIns="0" tIns="0" rIns="0" bIns="0" rtlCol="0" anchor="ctr" anchorCtr="0">
              <a:noAutofit/>
            </a:bodyPr>
            <a:lstStyle/>
            <a:p>
              <a:endParaRPr lang="en-US" sz="1000" dirty="0"/>
            </a:p>
          </p:txBody>
        </p:sp>
        <p:sp>
          <p:nvSpPr>
            <p:cNvPr id="52" name="TextBox 51"/>
            <p:cNvSpPr txBox="1"/>
            <p:nvPr/>
          </p:nvSpPr>
          <p:spPr>
            <a:xfrm>
              <a:off x="6669540" y="1937303"/>
              <a:ext cx="1013551" cy="165253"/>
            </a:xfrm>
            <a:prstGeom prst="rect">
              <a:avLst/>
            </a:prstGeom>
            <a:noFill/>
          </p:spPr>
          <p:txBody>
            <a:bodyPr wrap="square" lIns="0" tIns="0" rIns="0" bIns="0" rtlCol="0" anchor="ctr" anchorCtr="0">
              <a:noAutofit/>
            </a:bodyPr>
            <a:lstStyle/>
            <a:p>
              <a:r>
                <a:rPr lang="en-US" sz="1050" dirty="0" smtClean="0"/>
                <a:t>192.168.1.96 /27</a:t>
              </a:r>
              <a:endParaRPr lang="en-US" sz="1050" dirty="0"/>
            </a:p>
          </p:txBody>
        </p:sp>
        <p:sp>
          <p:nvSpPr>
            <p:cNvPr id="53" name="TextBox 52"/>
            <p:cNvSpPr txBox="1"/>
            <p:nvPr/>
          </p:nvSpPr>
          <p:spPr>
            <a:xfrm>
              <a:off x="6371361" y="2309667"/>
              <a:ext cx="1013551" cy="165253"/>
            </a:xfrm>
            <a:prstGeom prst="rect">
              <a:avLst/>
            </a:prstGeom>
            <a:noFill/>
          </p:spPr>
          <p:txBody>
            <a:bodyPr wrap="square" lIns="0" tIns="0" rIns="0" bIns="0" rtlCol="0" anchor="ctr" anchorCtr="0">
              <a:noAutofit/>
            </a:bodyPr>
            <a:lstStyle/>
            <a:p>
              <a:pPr algn="l"/>
              <a:r>
                <a:rPr lang="en-US" sz="1050" dirty="0" smtClean="0"/>
                <a:t>.101</a:t>
              </a:r>
              <a:endParaRPr lang="en-US" sz="1050" dirty="0"/>
            </a:p>
          </p:txBody>
        </p:sp>
        <p:sp>
          <p:nvSpPr>
            <p:cNvPr id="54" name="TextBox 53"/>
            <p:cNvSpPr txBox="1"/>
            <p:nvPr/>
          </p:nvSpPr>
          <p:spPr>
            <a:xfrm>
              <a:off x="7694634" y="2462064"/>
              <a:ext cx="544315" cy="179554"/>
            </a:xfrm>
            <a:prstGeom prst="rect">
              <a:avLst/>
            </a:prstGeom>
            <a:noFill/>
          </p:spPr>
          <p:txBody>
            <a:bodyPr wrap="square" lIns="0" tIns="0" rIns="0" bIns="0" rtlCol="0" anchor="ctr" anchorCtr="0">
              <a:noAutofit/>
            </a:bodyPr>
            <a:lstStyle/>
            <a:p>
              <a:pPr algn="l"/>
              <a:r>
                <a:rPr lang="en-US" sz="1050" dirty="0" smtClean="0"/>
                <a:t>.102</a:t>
              </a:r>
              <a:endParaRPr lang="en-US" sz="1050" dirty="0"/>
            </a:p>
          </p:txBody>
        </p:sp>
        <p:sp>
          <p:nvSpPr>
            <p:cNvPr id="35" name="TextBox 34"/>
            <p:cNvSpPr txBox="1"/>
            <p:nvPr/>
          </p:nvSpPr>
          <p:spPr>
            <a:xfrm>
              <a:off x="8298679" y="2766862"/>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36" name="TextBox 35"/>
            <p:cNvSpPr txBox="1"/>
            <p:nvPr/>
          </p:nvSpPr>
          <p:spPr>
            <a:xfrm>
              <a:off x="5741148" y="2753007"/>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grpSp>
    </p:spTree>
    <p:extLst>
      <p:ext uri="{BB962C8B-B14F-4D97-AF65-F5344CB8AC3E}">
        <p14:creationId xmlns:p14="http://schemas.microsoft.com/office/powerpoint/2010/main" val="3948700292"/>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p:cNvSpPr/>
          <p:nvPr/>
        </p:nvSpPr>
        <p:spPr bwMode="auto">
          <a:xfrm>
            <a:off x="4244621" y="4027576"/>
            <a:ext cx="4120445" cy="40640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472401" y="254835"/>
            <a:ext cx="8233276" cy="1336956"/>
          </a:xfrm>
        </p:spPr>
        <p:txBody>
          <a:bodyPr>
            <a:normAutofit fontScale="90000"/>
          </a:bodyPr>
          <a:lstStyle/>
          <a:p>
            <a:r>
              <a:rPr lang="en-US" dirty="0" smtClean="0"/>
              <a:t>Configuring MD5 Authentication</a:t>
            </a:r>
            <a:endParaRPr lang="en-US" dirty="0"/>
          </a:p>
        </p:txBody>
      </p:sp>
      <p:sp>
        <p:nvSpPr>
          <p:cNvPr id="33" name="Text Placeholder 5"/>
          <p:cNvSpPr>
            <a:spLocks/>
          </p:cNvSpPr>
          <p:nvPr/>
        </p:nvSpPr>
        <p:spPr bwMode="auto">
          <a:xfrm>
            <a:off x="4130037" y="1993450"/>
            <a:ext cx="4691991" cy="4156437"/>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 </a:t>
            </a:r>
            <a:r>
              <a:rPr lang="en-US" sz="1200" b="1" kern="0" dirty="0" smtClean="0">
                <a:latin typeface="Courier New" pitchFamily="49" charset="0"/>
              </a:rPr>
              <a:t>show running-config</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Fa0/0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10.2.2.1 255.255.255.0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interface Serial0/0/1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ip address 192.168.1.102 255.255.255.224</a:t>
            </a:r>
          </a:p>
          <a:p>
            <a:pPr marL="236538" indent="-236538" algn="l" defTabSz="814388" eaLnBrk="1" hangingPunct="1">
              <a:lnSpc>
                <a:spcPct val="100000"/>
              </a:lnSpc>
              <a:spcBef>
                <a:spcPts val="0"/>
              </a:spcBef>
              <a:buClr>
                <a:srgbClr val="708CA1"/>
              </a:buClr>
              <a:defRPr/>
            </a:pPr>
            <a:r>
              <a:rPr lang="en-US" sz="1200" b="1" kern="0" dirty="0" smtClean="0">
                <a:latin typeface="Courier New" pitchFamily="49" charset="0"/>
              </a:rPr>
              <a:t> ip ospf authentication message-digest</a:t>
            </a:r>
          </a:p>
          <a:p>
            <a:pPr marL="236538" indent="-236538" algn="l" defTabSz="814388" eaLnBrk="1" hangingPunct="1">
              <a:lnSpc>
                <a:spcPct val="100000"/>
              </a:lnSpc>
              <a:spcBef>
                <a:spcPts val="0"/>
              </a:spcBef>
              <a:buClr>
                <a:srgbClr val="708CA1"/>
              </a:buClr>
              <a:defRPr/>
            </a:pPr>
            <a:r>
              <a:rPr lang="en-US" sz="1200" b="1" kern="0" dirty="0" smtClean="0">
                <a:latin typeface="Courier New" pitchFamily="49" charset="0"/>
              </a:rPr>
              <a:t> ip ospf message-digest-key 1 md5 SECRETPASS </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router ospf 10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log-adjacency-changes</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10.2.2.1 0.0.0.0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 network 192.168.1.0 0.0.0.255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&lt;output omitted&gt;</a:t>
            </a:r>
          </a:p>
        </p:txBody>
      </p:sp>
      <p:grpSp>
        <p:nvGrpSpPr>
          <p:cNvPr id="29" name="Group 28"/>
          <p:cNvGrpSpPr/>
          <p:nvPr/>
        </p:nvGrpSpPr>
        <p:grpSpPr>
          <a:xfrm>
            <a:off x="228492" y="3016831"/>
            <a:ext cx="3740948" cy="1839949"/>
            <a:chOff x="164831" y="1462970"/>
            <a:chExt cx="3740948" cy="1839949"/>
          </a:xfrm>
        </p:grpSpPr>
        <p:sp>
          <p:nvSpPr>
            <p:cNvPr id="27" name="Freeform 9"/>
            <p:cNvSpPr>
              <a:spLocks/>
            </p:cNvSpPr>
            <p:nvPr/>
          </p:nvSpPr>
          <p:spPr bwMode="auto">
            <a:xfrm>
              <a:off x="1207010" y="2403551"/>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8" name="Rounded Rectangle 27"/>
            <p:cNvSpPr/>
            <p:nvPr/>
          </p:nvSpPr>
          <p:spPr bwMode="auto">
            <a:xfrm>
              <a:off x="164831" y="1462970"/>
              <a:ext cx="3740948" cy="1839949"/>
            </a:xfrm>
            <a:prstGeom prst="roundRect">
              <a:avLst/>
            </a:prstGeom>
            <a:solidFill>
              <a:schemeClr val="accent1">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pic>
          <p:nvPicPr>
            <p:cNvPr id="31" name="Picture 37"/>
            <p:cNvPicPr>
              <a:picLocks noChangeArrowheads="1"/>
            </p:cNvPicPr>
            <p:nvPr/>
          </p:nvPicPr>
          <p:blipFill>
            <a:blip r:embed="rId3"/>
            <a:srcRect/>
            <a:stretch>
              <a:fillRect/>
            </a:stretch>
          </p:blipFill>
          <p:spPr bwMode="auto">
            <a:xfrm>
              <a:off x="369048" y="2183216"/>
              <a:ext cx="870351" cy="451691"/>
            </a:xfrm>
            <a:prstGeom prst="rect">
              <a:avLst/>
            </a:prstGeom>
            <a:noFill/>
            <a:ln w="9525">
              <a:noFill/>
              <a:miter lim="800000"/>
              <a:headEnd/>
              <a:tailEnd/>
            </a:ln>
          </p:spPr>
        </p:pic>
        <p:pic>
          <p:nvPicPr>
            <p:cNvPr id="32" name="Picture 37"/>
            <p:cNvPicPr>
              <a:picLocks noChangeArrowheads="1"/>
            </p:cNvPicPr>
            <p:nvPr/>
          </p:nvPicPr>
          <p:blipFill>
            <a:blip r:embed="rId3"/>
            <a:srcRect/>
            <a:stretch>
              <a:fillRect/>
            </a:stretch>
          </p:blipFill>
          <p:spPr bwMode="auto">
            <a:xfrm>
              <a:off x="2902932" y="2194233"/>
              <a:ext cx="870351" cy="451691"/>
            </a:xfrm>
            <a:prstGeom prst="rect">
              <a:avLst/>
            </a:prstGeom>
            <a:noFill/>
            <a:ln w="9525">
              <a:noFill/>
              <a:miter lim="800000"/>
              <a:headEnd/>
              <a:tailEnd/>
            </a:ln>
          </p:spPr>
        </p:pic>
        <p:sp>
          <p:nvSpPr>
            <p:cNvPr id="34" name="TextBox 33"/>
            <p:cNvSpPr txBox="1"/>
            <p:nvPr/>
          </p:nvSpPr>
          <p:spPr>
            <a:xfrm>
              <a:off x="3428106" y="2686315"/>
              <a:ext cx="455336" cy="157915"/>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sp>
          <p:nvSpPr>
            <p:cNvPr id="37" name="TextBox 36"/>
            <p:cNvSpPr txBox="1"/>
            <p:nvPr/>
          </p:nvSpPr>
          <p:spPr>
            <a:xfrm>
              <a:off x="850166" y="2664280"/>
              <a:ext cx="1013551" cy="165253"/>
            </a:xfrm>
            <a:prstGeom prst="rect">
              <a:avLst/>
            </a:prstGeom>
            <a:noFill/>
          </p:spPr>
          <p:txBody>
            <a:bodyPr wrap="square" lIns="0" tIns="0" rIns="0" bIns="0" rtlCol="0" anchor="ctr" anchorCtr="0">
              <a:noAutofit/>
            </a:bodyPr>
            <a:lstStyle/>
            <a:p>
              <a:pPr algn="l"/>
              <a:r>
                <a:rPr lang="en-US" sz="1050" dirty="0" smtClean="0"/>
                <a:t>Fa0/0</a:t>
              </a:r>
              <a:endParaRPr lang="en-US" sz="1050" dirty="0"/>
            </a:p>
          </p:txBody>
        </p:sp>
        <p:cxnSp>
          <p:nvCxnSpPr>
            <p:cNvPr id="38" name="Straight Connector 37"/>
            <p:cNvCxnSpPr/>
            <p:nvPr/>
          </p:nvCxnSpPr>
          <p:spPr bwMode="auto">
            <a:xfrm rot="5400000">
              <a:off x="630709" y="2780882"/>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39" name="Straight Connector 38"/>
            <p:cNvCxnSpPr/>
            <p:nvPr/>
          </p:nvCxnSpPr>
          <p:spPr bwMode="auto">
            <a:xfrm rot="10800000">
              <a:off x="554507" y="295255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0" name="Straight Connector 39"/>
            <p:cNvCxnSpPr/>
            <p:nvPr/>
          </p:nvCxnSpPr>
          <p:spPr bwMode="auto">
            <a:xfrm rot="5400000">
              <a:off x="3206820" y="2790063"/>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1" name="Straight Connector 40"/>
            <p:cNvCxnSpPr/>
            <p:nvPr/>
          </p:nvCxnSpPr>
          <p:spPr bwMode="auto">
            <a:xfrm rot="10800000">
              <a:off x="3130618" y="2961740"/>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42" name="TextBox 41"/>
            <p:cNvSpPr txBox="1"/>
            <p:nvPr/>
          </p:nvSpPr>
          <p:spPr>
            <a:xfrm>
              <a:off x="644481" y="2403553"/>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43" name="TextBox 42"/>
            <p:cNvSpPr txBox="1"/>
            <p:nvPr/>
          </p:nvSpPr>
          <p:spPr>
            <a:xfrm>
              <a:off x="3198587" y="2412732"/>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44" name="TextBox 43"/>
            <p:cNvSpPr txBox="1"/>
            <p:nvPr/>
          </p:nvSpPr>
          <p:spPr>
            <a:xfrm>
              <a:off x="299275" y="3016831"/>
              <a:ext cx="1013551" cy="165253"/>
            </a:xfrm>
            <a:prstGeom prst="rect">
              <a:avLst/>
            </a:prstGeom>
            <a:noFill/>
          </p:spPr>
          <p:txBody>
            <a:bodyPr wrap="square" lIns="0" tIns="0" rIns="0" bIns="0" rtlCol="0" anchor="ctr" anchorCtr="0">
              <a:noAutofit/>
            </a:bodyPr>
            <a:lstStyle/>
            <a:p>
              <a:r>
                <a:rPr lang="en-US" sz="1050" dirty="0" smtClean="0"/>
                <a:t>10.1.1.0 /24</a:t>
              </a:r>
              <a:endParaRPr lang="en-US" sz="1050" dirty="0"/>
            </a:p>
          </p:txBody>
        </p:sp>
        <p:sp>
          <p:nvSpPr>
            <p:cNvPr id="45" name="TextBox 44"/>
            <p:cNvSpPr txBox="1"/>
            <p:nvPr/>
          </p:nvSpPr>
          <p:spPr>
            <a:xfrm>
              <a:off x="294614" y="1569705"/>
              <a:ext cx="945988" cy="160898"/>
            </a:xfrm>
            <a:prstGeom prst="rect">
              <a:avLst/>
            </a:prstGeom>
            <a:noFill/>
          </p:spPr>
          <p:txBody>
            <a:bodyPr wrap="square" lIns="0" tIns="0" rIns="0" bIns="0" rtlCol="0" anchor="ctr" anchorCtr="0">
              <a:noAutofit/>
            </a:bodyPr>
            <a:lstStyle/>
            <a:p>
              <a:r>
                <a:rPr lang="en-US" sz="1050" b="1" dirty="0" smtClean="0"/>
                <a:t>Area 0</a:t>
              </a:r>
              <a:endParaRPr lang="en-US" sz="1050" b="1" dirty="0"/>
            </a:p>
          </p:txBody>
        </p:sp>
        <p:sp>
          <p:nvSpPr>
            <p:cNvPr id="46" name="TextBox 45"/>
            <p:cNvSpPr txBox="1"/>
            <p:nvPr/>
          </p:nvSpPr>
          <p:spPr>
            <a:xfrm>
              <a:off x="2871184" y="3020543"/>
              <a:ext cx="1013551" cy="165253"/>
            </a:xfrm>
            <a:prstGeom prst="rect">
              <a:avLst/>
            </a:prstGeom>
            <a:noFill/>
          </p:spPr>
          <p:txBody>
            <a:bodyPr wrap="square" lIns="0" tIns="0" rIns="0" bIns="0" rtlCol="0" anchor="ctr" anchorCtr="0">
              <a:noAutofit/>
            </a:bodyPr>
            <a:lstStyle/>
            <a:p>
              <a:r>
                <a:rPr lang="en-US" sz="1050" dirty="0" smtClean="0"/>
                <a:t>10.2.2.0 /24</a:t>
              </a:r>
              <a:endParaRPr lang="en-US" sz="1050" dirty="0"/>
            </a:p>
          </p:txBody>
        </p:sp>
        <p:sp>
          <p:nvSpPr>
            <p:cNvPr id="55" name="TextBox 54"/>
            <p:cNvSpPr txBox="1"/>
            <p:nvPr/>
          </p:nvSpPr>
          <p:spPr>
            <a:xfrm>
              <a:off x="1261296" y="2450575"/>
              <a:ext cx="503430" cy="172119"/>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6" name="TextBox 55"/>
            <p:cNvSpPr txBox="1"/>
            <p:nvPr/>
          </p:nvSpPr>
          <p:spPr>
            <a:xfrm>
              <a:off x="2493631" y="2536068"/>
              <a:ext cx="508882" cy="186988"/>
            </a:xfrm>
            <a:prstGeom prst="rect">
              <a:avLst/>
            </a:prstGeom>
            <a:noFill/>
          </p:spPr>
          <p:txBody>
            <a:bodyPr wrap="square" lIns="0" tIns="0" rIns="0" bIns="0" rtlCol="0" anchor="ctr" anchorCtr="0">
              <a:noAutofit/>
            </a:bodyPr>
            <a:lstStyle/>
            <a:p>
              <a:pPr algn="l"/>
              <a:r>
                <a:rPr lang="en-US" sz="1050" dirty="0" smtClean="0"/>
                <a:t>S0/0/1</a:t>
              </a:r>
              <a:endParaRPr lang="en-US" sz="1050" dirty="0"/>
            </a:p>
          </p:txBody>
        </p:sp>
        <p:sp>
          <p:nvSpPr>
            <p:cNvPr id="57" name="TextBox 56"/>
            <p:cNvSpPr txBox="1"/>
            <p:nvPr/>
          </p:nvSpPr>
          <p:spPr>
            <a:xfrm>
              <a:off x="1577003" y="1993450"/>
              <a:ext cx="945988" cy="160898"/>
            </a:xfrm>
            <a:prstGeom prst="rect">
              <a:avLst/>
            </a:prstGeom>
            <a:noFill/>
          </p:spPr>
          <p:txBody>
            <a:bodyPr wrap="square" lIns="0" tIns="0" rIns="0" bIns="0" rtlCol="0" anchor="ctr" anchorCtr="0">
              <a:noAutofit/>
            </a:bodyPr>
            <a:lstStyle/>
            <a:p>
              <a:endParaRPr lang="en-US" sz="1000" dirty="0"/>
            </a:p>
          </p:txBody>
        </p:sp>
        <p:sp>
          <p:nvSpPr>
            <p:cNvPr id="58" name="TextBox 57"/>
            <p:cNvSpPr txBox="1"/>
            <p:nvPr/>
          </p:nvSpPr>
          <p:spPr>
            <a:xfrm>
              <a:off x="1566912" y="1840318"/>
              <a:ext cx="1013551" cy="165253"/>
            </a:xfrm>
            <a:prstGeom prst="rect">
              <a:avLst/>
            </a:prstGeom>
            <a:noFill/>
          </p:spPr>
          <p:txBody>
            <a:bodyPr wrap="square" lIns="0" tIns="0" rIns="0" bIns="0" rtlCol="0" anchor="ctr" anchorCtr="0">
              <a:noAutofit/>
            </a:bodyPr>
            <a:lstStyle/>
            <a:p>
              <a:r>
                <a:rPr lang="en-US" sz="1050" dirty="0" smtClean="0"/>
                <a:t>192.168.1.96 /27</a:t>
              </a:r>
              <a:endParaRPr lang="en-US" sz="1050" dirty="0"/>
            </a:p>
          </p:txBody>
        </p:sp>
        <p:sp>
          <p:nvSpPr>
            <p:cNvPr id="59" name="TextBox 58"/>
            <p:cNvSpPr txBox="1"/>
            <p:nvPr/>
          </p:nvSpPr>
          <p:spPr>
            <a:xfrm>
              <a:off x="1268733" y="2212682"/>
              <a:ext cx="1013551" cy="165253"/>
            </a:xfrm>
            <a:prstGeom prst="rect">
              <a:avLst/>
            </a:prstGeom>
            <a:noFill/>
          </p:spPr>
          <p:txBody>
            <a:bodyPr wrap="square" lIns="0" tIns="0" rIns="0" bIns="0" rtlCol="0" anchor="ctr" anchorCtr="0">
              <a:noAutofit/>
            </a:bodyPr>
            <a:lstStyle/>
            <a:p>
              <a:pPr algn="l"/>
              <a:r>
                <a:rPr lang="en-US" sz="1050" dirty="0" smtClean="0"/>
                <a:t>.101</a:t>
              </a:r>
              <a:endParaRPr lang="en-US" sz="1050" dirty="0"/>
            </a:p>
          </p:txBody>
        </p:sp>
        <p:sp>
          <p:nvSpPr>
            <p:cNvPr id="60" name="TextBox 59"/>
            <p:cNvSpPr txBox="1"/>
            <p:nvPr/>
          </p:nvSpPr>
          <p:spPr>
            <a:xfrm>
              <a:off x="2592006" y="2365079"/>
              <a:ext cx="544315" cy="179554"/>
            </a:xfrm>
            <a:prstGeom prst="rect">
              <a:avLst/>
            </a:prstGeom>
            <a:noFill/>
          </p:spPr>
          <p:txBody>
            <a:bodyPr wrap="square" lIns="0" tIns="0" rIns="0" bIns="0" rtlCol="0" anchor="ctr" anchorCtr="0">
              <a:noAutofit/>
            </a:bodyPr>
            <a:lstStyle/>
            <a:p>
              <a:pPr algn="l"/>
              <a:r>
                <a:rPr lang="en-US" sz="1050" dirty="0" smtClean="0"/>
                <a:t>.102</a:t>
              </a:r>
              <a:endParaRPr lang="en-US" sz="1050" dirty="0"/>
            </a:p>
          </p:txBody>
        </p:sp>
        <p:sp>
          <p:nvSpPr>
            <p:cNvPr id="61" name="TextBox 60"/>
            <p:cNvSpPr txBox="1"/>
            <p:nvPr/>
          </p:nvSpPr>
          <p:spPr>
            <a:xfrm>
              <a:off x="3196051" y="2669877"/>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sp>
          <p:nvSpPr>
            <p:cNvPr id="62" name="TextBox 61"/>
            <p:cNvSpPr txBox="1"/>
            <p:nvPr/>
          </p:nvSpPr>
          <p:spPr>
            <a:xfrm>
              <a:off x="638520" y="2656022"/>
              <a:ext cx="544315" cy="179554"/>
            </a:xfrm>
            <a:prstGeom prst="rect">
              <a:avLst/>
            </a:prstGeom>
            <a:noFill/>
          </p:spPr>
          <p:txBody>
            <a:bodyPr wrap="square" lIns="0" tIns="0" rIns="0" bIns="0" rtlCol="0" anchor="ctr" anchorCtr="0">
              <a:noAutofit/>
            </a:bodyPr>
            <a:lstStyle/>
            <a:p>
              <a:pPr algn="l"/>
              <a:r>
                <a:rPr lang="en-US" sz="1050" dirty="0" smtClean="0"/>
                <a:t>.1</a:t>
              </a:r>
              <a:endParaRPr lang="en-US" sz="1050" dirty="0"/>
            </a:p>
          </p:txBody>
        </p:sp>
      </p:grpSp>
    </p:spTree>
    <p:extLst>
      <p:ext uri="{BB962C8B-B14F-4D97-AF65-F5344CB8AC3E}">
        <p14:creationId xmlns:p14="http://schemas.microsoft.com/office/powerpoint/2010/main" val="3901506879"/>
      </p:ext>
    </p:extLst>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bwMode="auto">
          <a:xfrm>
            <a:off x="287867" y="5149982"/>
            <a:ext cx="2985912" cy="282223"/>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5" name="Rectangle 4"/>
          <p:cNvSpPr/>
          <p:nvPr/>
        </p:nvSpPr>
        <p:spPr bwMode="auto">
          <a:xfrm>
            <a:off x="519288" y="3846113"/>
            <a:ext cx="4120445" cy="282223"/>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990210" name="Rectangle 2"/>
          <p:cNvSpPr>
            <a:spLocks noGrp="1" noChangeArrowheads="1"/>
          </p:cNvSpPr>
          <p:nvPr>
            <p:ph type="title"/>
          </p:nvPr>
        </p:nvSpPr>
        <p:spPr>
          <a:xfrm>
            <a:off x="268941" y="775395"/>
            <a:ext cx="8532159" cy="740664"/>
          </a:xfrm>
        </p:spPr>
        <p:txBody>
          <a:bodyPr>
            <a:normAutofit fontScale="90000"/>
          </a:bodyPr>
          <a:lstStyle/>
          <a:p>
            <a:r>
              <a:rPr lang="en-US" dirty="0" smtClean="0"/>
              <a:t>Verifying MD5 Authentication</a:t>
            </a:r>
            <a:endParaRPr lang="en-US" dirty="0"/>
          </a:p>
        </p:txBody>
      </p:sp>
      <p:sp>
        <p:nvSpPr>
          <p:cNvPr id="4" name="Text Placeholder 3"/>
          <p:cNvSpPr>
            <a:spLocks noGrp="1"/>
          </p:cNvSpPr>
          <p:nvPr>
            <p:ph type="body" sz="quarter" idx="10"/>
          </p:nvPr>
        </p:nvSpPr>
        <p:spPr>
          <a:xfrm>
            <a:off x="279399" y="1699231"/>
            <a:ext cx="8531114" cy="4213771"/>
          </a:xfrm>
        </p:spPr>
        <p:txBody>
          <a:bodyPr>
            <a:normAutofit/>
          </a:bodyPr>
          <a:lstStyle/>
          <a:p>
            <a:pPr>
              <a:lnSpc>
                <a:spcPct val="110000"/>
              </a:lnSpc>
            </a:pPr>
            <a:r>
              <a:rPr lang="en-US" dirty="0" smtClean="0">
                <a:solidFill>
                  <a:srgbClr val="000000"/>
                </a:solidFill>
              </a:rPr>
              <a:t>R1# </a:t>
            </a:r>
            <a:r>
              <a:rPr lang="en-US" b="1" dirty="0" smtClean="0">
                <a:solidFill>
                  <a:srgbClr val="000000"/>
                </a:solidFill>
              </a:rPr>
              <a:t>show ip ospf interface</a:t>
            </a:r>
          </a:p>
          <a:p>
            <a:pPr>
              <a:lnSpc>
                <a:spcPct val="110000"/>
              </a:lnSpc>
            </a:pPr>
            <a:r>
              <a:rPr lang="en-US" dirty="0" smtClean="0">
                <a:solidFill>
                  <a:srgbClr val="000000"/>
                </a:solidFill>
              </a:rPr>
              <a:t>Serial0/0/1 is up, line protocol is up</a:t>
            </a:r>
          </a:p>
          <a:p>
            <a:pPr>
              <a:lnSpc>
                <a:spcPct val="110000"/>
              </a:lnSpc>
            </a:pPr>
            <a:r>
              <a:rPr lang="en-US" dirty="0" smtClean="0">
                <a:solidFill>
                  <a:srgbClr val="000000"/>
                </a:solidFill>
              </a:rPr>
              <a:t>  Internet Address 192.168.1.101/27, Area 0</a:t>
            </a:r>
          </a:p>
          <a:p>
            <a:pPr>
              <a:lnSpc>
                <a:spcPct val="110000"/>
              </a:lnSpc>
            </a:pPr>
            <a:r>
              <a:rPr lang="en-US" dirty="0" smtClean="0">
                <a:solidFill>
                  <a:srgbClr val="000000"/>
                </a:solidFill>
              </a:rPr>
              <a:t>  Process ID 10, Router ID 10.1.1.1, Network Type POINT_TO_POINT, Cost: 64</a:t>
            </a:r>
          </a:p>
          <a:p>
            <a:pPr>
              <a:lnSpc>
                <a:spcPct val="110000"/>
              </a:lnSpc>
            </a:pPr>
            <a:r>
              <a:rPr lang="en-US" dirty="0" smtClean="0">
                <a:solidFill>
                  <a:srgbClr val="000000"/>
                </a:solidFill>
              </a:rPr>
              <a:t>  Transmit Delay is 1 sec, State POINT_TO_POINT</a:t>
            </a:r>
          </a:p>
          <a:p>
            <a:pPr>
              <a:lnSpc>
                <a:spcPct val="110000"/>
              </a:lnSpc>
            </a:pPr>
            <a:r>
              <a:rPr lang="en-US" dirty="0" smtClean="0">
                <a:solidFill>
                  <a:srgbClr val="000000"/>
                </a:solidFill>
              </a:rPr>
              <a:t>&lt;output omitted&gt;</a:t>
            </a:r>
          </a:p>
          <a:p>
            <a:pPr>
              <a:lnSpc>
                <a:spcPct val="110000"/>
              </a:lnSpc>
            </a:pPr>
            <a:r>
              <a:rPr lang="en-US" dirty="0" smtClean="0">
                <a:solidFill>
                  <a:srgbClr val="000000"/>
                </a:solidFill>
              </a:rPr>
              <a:t>  Neighbor Count is 1, Adjacent neighbor count is 1</a:t>
            </a:r>
          </a:p>
          <a:p>
            <a:pPr>
              <a:lnSpc>
                <a:spcPct val="110000"/>
              </a:lnSpc>
            </a:pPr>
            <a:r>
              <a:rPr lang="en-US" dirty="0" smtClean="0">
                <a:solidFill>
                  <a:srgbClr val="000000"/>
                </a:solidFill>
              </a:rPr>
              <a:t>    Adjacent with neighbor 10.2.2.1 </a:t>
            </a:r>
          </a:p>
          <a:p>
            <a:pPr>
              <a:lnSpc>
                <a:spcPct val="110000"/>
              </a:lnSpc>
            </a:pPr>
            <a:r>
              <a:rPr lang="en-US" dirty="0" smtClean="0">
                <a:solidFill>
                  <a:srgbClr val="000000"/>
                </a:solidFill>
              </a:rPr>
              <a:t>  Suppress hello for 0 neighbor(s)</a:t>
            </a:r>
          </a:p>
          <a:p>
            <a:pPr>
              <a:lnSpc>
                <a:spcPct val="110000"/>
              </a:lnSpc>
            </a:pPr>
            <a:r>
              <a:rPr lang="en-US" dirty="0" smtClean="0">
                <a:solidFill>
                  <a:srgbClr val="000000"/>
                </a:solidFill>
              </a:rPr>
              <a:t>  Message digest authentication enabled</a:t>
            </a:r>
          </a:p>
          <a:p>
            <a:pPr>
              <a:lnSpc>
                <a:spcPct val="110000"/>
              </a:lnSpc>
            </a:pPr>
            <a:r>
              <a:rPr lang="en-US" dirty="0" smtClean="0">
                <a:solidFill>
                  <a:srgbClr val="000000"/>
                </a:solidFill>
              </a:rPr>
              <a:t>    Youngest key id is 1</a:t>
            </a:r>
          </a:p>
          <a:p>
            <a:pPr>
              <a:lnSpc>
                <a:spcPct val="110000"/>
              </a:lnSpc>
            </a:pPr>
            <a:r>
              <a:rPr lang="en-US" dirty="0" smtClean="0">
                <a:solidFill>
                  <a:srgbClr val="000000"/>
                </a:solidFill>
              </a:rPr>
              <a:t>&lt;output omitted&gt;</a:t>
            </a:r>
          </a:p>
          <a:p>
            <a:r>
              <a:rPr lang="en-US" dirty="0" smtClean="0">
                <a:solidFill>
                  <a:srgbClr val="000000"/>
                </a:solidFill>
              </a:rPr>
              <a:t>R1# </a:t>
            </a:r>
          </a:p>
          <a:p>
            <a:r>
              <a:rPr lang="en-US" dirty="0" smtClean="0">
                <a:solidFill>
                  <a:srgbClr val="000000"/>
                </a:solidFill>
              </a:rPr>
              <a:t>R1# </a:t>
            </a:r>
            <a:r>
              <a:rPr lang="en-US" b="1" dirty="0" smtClean="0">
                <a:solidFill>
                  <a:srgbClr val="000000"/>
                </a:solidFill>
              </a:rPr>
              <a:t>show ip ospf neighbor</a:t>
            </a:r>
            <a:endParaRPr lang="en-US" dirty="0" smtClean="0">
              <a:solidFill>
                <a:srgbClr val="000000"/>
              </a:solidFill>
            </a:endParaRPr>
          </a:p>
          <a:p>
            <a:r>
              <a:rPr lang="en-US" dirty="0" smtClean="0">
                <a:solidFill>
                  <a:srgbClr val="000000"/>
                </a:solidFill>
              </a:rPr>
              <a:t>Neighbor ID     Pri   State           Dead Time   Address         Interface</a:t>
            </a:r>
          </a:p>
          <a:p>
            <a:r>
              <a:rPr lang="en-US" dirty="0" smtClean="0">
                <a:solidFill>
                  <a:srgbClr val="000000"/>
                </a:solidFill>
              </a:rPr>
              <a:t>10.2.2.1          0   FULL/  -        00:00:31    192.168.1.102   Serial0/0/1</a:t>
            </a:r>
          </a:p>
          <a:p>
            <a:r>
              <a:rPr lang="en-US" dirty="0" smtClean="0">
                <a:solidFill>
                  <a:srgbClr val="000000"/>
                </a:solidFill>
              </a:rPr>
              <a:t> </a:t>
            </a:r>
          </a:p>
          <a:p>
            <a:pPr>
              <a:lnSpc>
                <a:spcPct val="110000"/>
              </a:lnSpc>
            </a:pPr>
            <a:endParaRPr lang="en-US" dirty="0" smtClean="0">
              <a:solidFill>
                <a:srgbClr val="000000"/>
              </a:solidFill>
            </a:endParaRPr>
          </a:p>
          <a:p>
            <a:pPr>
              <a:lnSpc>
                <a:spcPct val="110000"/>
              </a:lnSpc>
            </a:pPr>
            <a:endParaRPr lang="en-US" dirty="0">
              <a:solidFill>
                <a:srgbClr val="000000"/>
              </a:solidFill>
            </a:endParaRPr>
          </a:p>
        </p:txBody>
      </p:sp>
    </p:spTree>
    <p:extLst>
      <p:ext uri="{BB962C8B-B14F-4D97-AF65-F5344CB8AC3E}">
        <p14:creationId xmlns:p14="http://schemas.microsoft.com/office/powerpoint/2010/main" val="201113922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321734" y="5524556"/>
            <a:ext cx="2985912" cy="282223"/>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33475" name="Rectangle 3"/>
          <p:cNvSpPr>
            <a:spLocks noGrp="1" noChangeArrowheads="1"/>
          </p:cNvSpPr>
          <p:nvPr>
            <p:ph type="title"/>
          </p:nvPr>
        </p:nvSpPr>
        <p:spPr>
          <a:xfrm>
            <a:off x="198460" y="147260"/>
            <a:ext cx="8591551" cy="1336956"/>
          </a:xfrm>
        </p:spPr>
        <p:txBody>
          <a:bodyPr/>
          <a:lstStyle/>
          <a:p>
            <a:r>
              <a:rPr lang="en-US" dirty="0" smtClean="0"/>
              <a:t>Verifying MD5 </a:t>
            </a:r>
            <a:r>
              <a:rPr lang="en-US" dirty="0"/>
              <a:t>Authentication</a:t>
            </a:r>
          </a:p>
        </p:txBody>
      </p:sp>
      <p:sp>
        <p:nvSpPr>
          <p:cNvPr id="233476" name="Text Box 4"/>
          <p:cNvSpPr txBox="1">
            <a:spLocks noChangeArrowheads="1"/>
          </p:cNvSpPr>
          <p:nvPr/>
        </p:nvSpPr>
        <p:spPr bwMode="auto">
          <a:xfrm>
            <a:off x="304801" y="1490188"/>
            <a:ext cx="8432800" cy="4382609"/>
          </a:xfrm>
          <a:prstGeom prst="rect">
            <a:avLst/>
          </a:prstGeom>
          <a:noFill/>
          <a:ln w="19050">
            <a:solidFill>
              <a:schemeClr val="tx1"/>
            </a:solidFill>
            <a:miter lim="800000"/>
            <a:headEnd/>
            <a:tailEnd/>
          </a:ln>
          <a:effectLst/>
        </p:spPr>
        <p:txBody>
          <a:bodyPr wrap="square" lIns="73025" tIns="36512" rIns="73025" bIns="36512">
            <a:spAutoFit/>
          </a:bodyPr>
          <a:lstStyle/>
          <a:p>
            <a:pPr algn="l">
              <a:lnSpc>
                <a:spcPct val="100000"/>
              </a:lnSpc>
            </a:pPr>
            <a:r>
              <a:rPr lang="en-US" sz="1400" dirty="0">
                <a:solidFill>
                  <a:srgbClr val="000000"/>
                </a:solidFill>
                <a:latin typeface="Courier New" pitchFamily="49" charset="0"/>
                <a:cs typeface="Times New Roman" pitchFamily="18" charset="0"/>
              </a:rPr>
              <a:t>R1</a:t>
            </a:r>
            <a:r>
              <a:rPr lang="en-US" sz="1400" dirty="0" smtClean="0">
                <a:solidFill>
                  <a:srgbClr val="000000"/>
                </a:solidFill>
                <a:latin typeface="Courier New" pitchFamily="49" charset="0"/>
                <a:cs typeface="Times New Roman" pitchFamily="18" charset="0"/>
              </a:rPr>
              <a:t># </a:t>
            </a:r>
            <a:r>
              <a:rPr lang="en-US" sz="1400" b="1" dirty="0" smtClean="0">
                <a:solidFill>
                  <a:srgbClr val="000000"/>
                </a:solidFill>
                <a:latin typeface="Courier New" pitchFamily="49" charset="0"/>
                <a:cs typeface="Times New Roman" pitchFamily="18" charset="0"/>
              </a:rPr>
              <a:t>debug </a:t>
            </a:r>
            <a:r>
              <a:rPr lang="en-US" sz="1400" b="1" dirty="0">
                <a:solidFill>
                  <a:srgbClr val="000000"/>
                </a:solidFill>
                <a:latin typeface="Courier New" pitchFamily="49" charset="0"/>
                <a:cs typeface="Times New Roman" pitchFamily="18" charset="0"/>
              </a:rPr>
              <a:t>ip ospf adj</a:t>
            </a:r>
          </a:p>
          <a:p>
            <a:pPr algn="l">
              <a:lnSpc>
                <a:spcPct val="100000"/>
              </a:lnSpc>
            </a:pPr>
            <a:r>
              <a:rPr lang="en-US" sz="1400" dirty="0">
                <a:solidFill>
                  <a:srgbClr val="000000"/>
                </a:solidFill>
                <a:latin typeface="Courier New" pitchFamily="49" charset="0"/>
                <a:cs typeface="Times New Roman" pitchFamily="18" charset="0"/>
              </a:rPr>
              <a:t>OSPF adjacency events debugging is on</a:t>
            </a:r>
          </a:p>
          <a:p>
            <a:pPr algn="l">
              <a:lnSpc>
                <a:spcPct val="100000"/>
              </a:lnSpc>
            </a:pPr>
            <a:r>
              <a:rPr lang="en-US" sz="1400" dirty="0">
                <a:solidFill>
                  <a:srgbClr val="000000"/>
                </a:solidFill>
                <a:latin typeface="Courier New" pitchFamily="49" charset="0"/>
                <a:cs typeface="Times New Roman" pitchFamily="18" charset="0"/>
              </a:rPr>
              <a:t>&lt;output omitted&gt;</a:t>
            </a:r>
          </a:p>
          <a:p>
            <a:pPr algn="l">
              <a:lnSpc>
                <a:spcPct val="100000"/>
              </a:lnSpc>
            </a:pPr>
            <a:r>
              <a:rPr lang="en-US" sz="1400" dirty="0">
                <a:solidFill>
                  <a:srgbClr val="000000"/>
                </a:solidFill>
                <a:latin typeface="Courier New" pitchFamily="49" charset="0"/>
                <a:cs typeface="Times New Roman" pitchFamily="18" charset="0"/>
              </a:rPr>
              <a:t>*Feb 17 17:14:06.530: OSPF: Send with youngest Key 1</a:t>
            </a:r>
          </a:p>
          <a:p>
            <a:pPr algn="l">
              <a:lnSpc>
                <a:spcPct val="100000"/>
              </a:lnSpc>
            </a:pPr>
            <a:r>
              <a:rPr lang="en-US" sz="1400" dirty="0">
                <a:solidFill>
                  <a:srgbClr val="000000"/>
                </a:solidFill>
                <a:latin typeface="Courier New" pitchFamily="49" charset="0"/>
                <a:cs typeface="Times New Roman" pitchFamily="18" charset="0"/>
              </a:rPr>
              <a:t>*Feb 17 17:14:06.546: OSPF: 2 Way Communication to 10.2.2.2 on Serial0/0/1, state 2WAY</a:t>
            </a:r>
          </a:p>
          <a:p>
            <a:pPr algn="l">
              <a:lnSpc>
                <a:spcPct val="100000"/>
              </a:lnSpc>
            </a:pPr>
            <a:r>
              <a:rPr lang="en-US" sz="1400" dirty="0">
                <a:solidFill>
                  <a:srgbClr val="000000"/>
                </a:solidFill>
                <a:latin typeface="Courier New" pitchFamily="49" charset="0"/>
                <a:cs typeface="Times New Roman" pitchFamily="18" charset="0"/>
              </a:rPr>
              <a:t>*Feb 17 17:14:06.546: OSPF: Send DBD to 10.2.2.2 on Serial0/0/1 seq 0xB37 opt 0x52 flag 0x7 len 32</a:t>
            </a:r>
          </a:p>
          <a:p>
            <a:pPr algn="l">
              <a:lnSpc>
                <a:spcPct val="100000"/>
              </a:lnSpc>
            </a:pPr>
            <a:r>
              <a:rPr lang="en-US" sz="1400" dirty="0">
                <a:solidFill>
                  <a:srgbClr val="000000"/>
                </a:solidFill>
                <a:latin typeface="Courier New" pitchFamily="49" charset="0"/>
                <a:cs typeface="Times New Roman" pitchFamily="18" charset="0"/>
              </a:rPr>
              <a:t>*Feb 17 17:14:06.546: OSPF: Send with youngest Key 1</a:t>
            </a:r>
          </a:p>
          <a:p>
            <a:pPr algn="l">
              <a:lnSpc>
                <a:spcPct val="100000"/>
              </a:lnSpc>
            </a:pPr>
            <a:r>
              <a:rPr lang="en-US" sz="1400" dirty="0">
                <a:solidFill>
                  <a:srgbClr val="000000"/>
                </a:solidFill>
                <a:latin typeface="Courier New" pitchFamily="49" charset="0"/>
                <a:cs typeface="Times New Roman" pitchFamily="18" charset="0"/>
              </a:rPr>
              <a:t>*Feb 17 17:14:06.562: OSPF: Rcv DBD from 10.2.2.2 on Serial0/0/1 seq 0x32F opt 0x52 flag 0x7 len 32  mtu 1500 state EXSTART</a:t>
            </a:r>
          </a:p>
          <a:p>
            <a:pPr algn="l">
              <a:lnSpc>
                <a:spcPct val="100000"/>
              </a:lnSpc>
            </a:pPr>
            <a:r>
              <a:rPr lang="en-US" sz="1400" dirty="0">
                <a:solidFill>
                  <a:srgbClr val="000000"/>
                </a:solidFill>
                <a:latin typeface="Courier New" pitchFamily="49" charset="0"/>
                <a:cs typeface="Times New Roman" pitchFamily="18" charset="0"/>
              </a:rPr>
              <a:t>*Feb 17 17:14:06.562: OSPF: NBR Negotiation Done. We are the SLAVE</a:t>
            </a:r>
          </a:p>
          <a:p>
            <a:pPr algn="l">
              <a:lnSpc>
                <a:spcPct val="100000"/>
              </a:lnSpc>
            </a:pPr>
            <a:r>
              <a:rPr lang="en-US" sz="1400" dirty="0">
                <a:solidFill>
                  <a:srgbClr val="000000"/>
                </a:solidFill>
                <a:latin typeface="Courier New" pitchFamily="49" charset="0"/>
                <a:cs typeface="Times New Roman" pitchFamily="18" charset="0"/>
              </a:rPr>
              <a:t>*Feb 17 17:14:06.562: OSPF: Send DBD to 10.2.2.2 on Serial0/0/1 seq 0x32F opt 0x52 flag 0x2 len 72</a:t>
            </a:r>
          </a:p>
          <a:p>
            <a:pPr algn="l">
              <a:lnSpc>
                <a:spcPct val="100000"/>
              </a:lnSpc>
            </a:pPr>
            <a:r>
              <a:rPr lang="en-US" sz="1400" dirty="0">
                <a:solidFill>
                  <a:srgbClr val="000000"/>
                </a:solidFill>
                <a:latin typeface="Courier New" pitchFamily="49" charset="0"/>
                <a:cs typeface="Times New Roman" pitchFamily="18" charset="0"/>
              </a:rPr>
              <a:t>*Feb 17 17:14:06.562: OSPF: Send with youngest Key 1</a:t>
            </a:r>
          </a:p>
          <a:p>
            <a:pPr algn="l">
              <a:lnSpc>
                <a:spcPct val="100000"/>
              </a:lnSpc>
            </a:pPr>
            <a:r>
              <a:rPr lang="en-US" sz="1400" dirty="0">
                <a:solidFill>
                  <a:srgbClr val="000000"/>
                </a:solidFill>
                <a:latin typeface="Courier New" pitchFamily="49" charset="0"/>
                <a:cs typeface="Times New Roman" pitchFamily="18" charset="0"/>
              </a:rPr>
              <a:t>&lt;output omitted&gt;</a:t>
            </a:r>
          </a:p>
          <a:p>
            <a:pPr algn="l">
              <a:lnSpc>
                <a:spcPct val="100000"/>
              </a:lnSpc>
            </a:pPr>
            <a:endParaRPr lang="en-US" sz="1400" dirty="0">
              <a:solidFill>
                <a:srgbClr val="000000"/>
              </a:solidFill>
              <a:latin typeface="Courier New" pitchFamily="49" charset="0"/>
              <a:cs typeface="Times New Roman" pitchFamily="18" charset="0"/>
            </a:endParaRPr>
          </a:p>
          <a:p>
            <a:pPr algn="l">
              <a:lnSpc>
                <a:spcPct val="100000"/>
              </a:lnSpc>
            </a:pPr>
            <a:r>
              <a:rPr lang="en-US" sz="1400" dirty="0">
                <a:solidFill>
                  <a:srgbClr val="000000"/>
                </a:solidFill>
                <a:latin typeface="Courier New" pitchFamily="49" charset="0"/>
                <a:cs typeface="Times New Roman" pitchFamily="18" charset="0"/>
              </a:rPr>
              <a:t>R1</a:t>
            </a:r>
            <a:r>
              <a:rPr lang="en-US" sz="1400" dirty="0" smtClean="0">
                <a:solidFill>
                  <a:srgbClr val="000000"/>
                </a:solidFill>
                <a:latin typeface="Courier New" pitchFamily="49" charset="0"/>
                <a:cs typeface="Times New Roman" pitchFamily="18" charset="0"/>
              </a:rPr>
              <a:t># </a:t>
            </a:r>
            <a:r>
              <a:rPr lang="en-US" sz="1400" b="1" dirty="0" smtClean="0">
                <a:solidFill>
                  <a:srgbClr val="000000"/>
                </a:solidFill>
                <a:latin typeface="Courier New" pitchFamily="49" charset="0"/>
                <a:cs typeface="Times New Roman" pitchFamily="18" charset="0"/>
              </a:rPr>
              <a:t>show </a:t>
            </a:r>
            <a:r>
              <a:rPr lang="en-US" sz="1400" b="1" dirty="0">
                <a:solidFill>
                  <a:srgbClr val="000000"/>
                </a:solidFill>
                <a:latin typeface="Courier New" pitchFamily="49" charset="0"/>
                <a:cs typeface="Times New Roman" pitchFamily="18" charset="0"/>
              </a:rPr>
              <a:t>ip ospf neighbor</a:t>
            </a:r>
          </a:p>
          <a:p>
            <a:pPr algn="l">
              <a:lnSpc>
                <a:spcPct val="100000"/>
              </a:lnSpc>
            </a:pPr>
            <a:r>
              <a:rPr lang="en-US" sz="1400" dirty="0">
                <a:solidFill>
                  <a:srgbClr val="000000"/>
                </a:solidFill>
                <a:latin typeface="Courier New" pitchFamily="49" charset="0"/>
                <a:cs typeface="Times New Roman" pitchFamily="18" charset="0"/>
              </a:rPr>
              <a:t>Neighbor ID     Pri   State           Dead Time   Address         Interface</a:t>
            </a:r>
          </a:p>
          <a:p>
            <a:pPr algn="l">
              <a:lnSpc>
                <a:spcPct val="100000"/>
              </a:lnSpc>
            </a:pPr>
            <a:r>
              <a:rPr lang="en-US" sz="1400" dirty="0">
                <a:solidFill>
                  <a:srgbClr val="000000"/>
                </a:solidFill>
                <a:latin typeface="Courier New" pitchFamily="49" charset="0"/>
                <a:cs typeface="Times New Roman" pitchFamily="18" charset="0"/>
              </a:rPr>
              <a:t>10.2.2.2          0   FULL/  -        00:00:35    192.168.1.102   Serial0/0/1</a:t>
            </a:r>
          </a:p>
        </p:txBody>
      </p:sp>
    </p:spTree>
    <p:extLst>
      <p:ext uri="{BB962C8B-B14F-4D97-AF65-F5344CB8AC3E}">
        <p14:creationId xmlns:p14="http://schemas.microsoft.com/office/powerpoint/2010/main" val="123838770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bwMode="auto">
          <a:xfrm>
            <a:off x="329939" y="3640188"/>
            <a:ext cx="7117643" cy="208847"/>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7" name="Rectangle 6"/>
          <p:cNvSpPr/>
          <p:nvPr/>
        </p:nvSpPr>
        <p:spPr bwMode="auto">
          <a:xfrm>
            <a:off x="369450" y="4921477"/>
            <a:ext cx="7117643" cy="208847"/>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35522" name="Rectangle 2"/>
          <p:cNvSpPr>
            <a:spLocks noGrp="1" noChangeArrowheads="1"/>
          </p:cNvSpPr>
          <p:nvPr>
            <p:ph type="title"/>
          </p:nvPr>
        </p:nvSpPr>
        <p:spPr>
          <a:xfrm>
            <a:off x="268941" y="226484"/>
            <a:ext cx="8532159" cy="1539483"/>
          </a:xfrm>
        </p:spPr>
        <p:txBody>
          <a:bodyPr>
            <a:normAutofit/>
          </a:bodyPr>
          <a:lstStyle/>
          <a:p>
            <a:r>
              <a:rPr lang="en-US" sz="3600" smtClean="0"/>
              <a:t>Troubleshooting MD5 Authentication</a:t>
            </a:r>
            <a:endParaRPr lang="en-US" sz="3600" dirty="0"/>
          </a:p>
        </p:txBody>
      </p:sp>
      <p:sp>
        <p:nvSpPr>
          <p:cNvPr id="13" name="Text Placeholder 12"/>
          <p:cNvSpPr>
            <a:spLocks noGrp="1"/>
          </p:cNvSpPr>
          <p:nvPr>
            <p:ph type="body" sz="quarter" idx="10"/>
          </p:nvPr>
        </p:nvSpPr>
        <p:spPr>
          <a:xfrm>
            <a:off x="279399" y="2953338"/>
            <a:ext cx="8531114" cy="2800918"/>
          </a:xfrm>
        </p:spPr>
        <p:txBody>
          <a:bodyPr/>
          <a:lstStyle/>
          <a:p>
            <a:r>
              <a:rPr lang="en-US" dirty="0" smtClean="0">
                <a:solidFill>
                  <a:srgbClr val="000000"/>
                </a:solidFill>
              </a:rPr>
              <a:t>R1#</a:t>
            </a:r>
          </a:p>
          <a:p>
            <a:r>
              <a:rPr lang="en-US" dirty="0" smtClean="0">
                <a:solidFill>
                  <a:srgbClr val="000000"/>
                </a:solidFill>
              </a:rPr>
              <a:t>*Feb 17 17:56:16.530: OSPF: Send with youngest Key 1</a:t>
            </a:r>
          </a:p>
          <a:p>
            <a:r>
              <a:rPr lang="en-US" dirty="0" smtClean="0">
                <a:solidFill>
                  <a:srgbClr val="000000"/>
                </a:solidFill>
              </a:rPr>
              <a:t>*Feb 17 17:56:26.502: OSPF: </a:t>
            </a:r>
            <a:r>
              <a:rPr lang="en-US" dirty="0" err="1" smtClean="0">
                <a:solidFill>
                  <a:srgbClr val="000000"/>
                </a:solidFill>
              </a:rPr>
              <a:t>Rcv</a:t>
            </a:r>
            <a:r>
              <a:rPr lang="en-US" dirty="0" smtClean="0">
                <a:solidFill>
                  <a:srgbClr val="000000"/>
                </a:solidFill>
              </a:rPr>
              <a:t> </a:t>
            </a:r>
            <a:r>
              <a:rPr lang="en-US" dirty="0" err="1" smtClean="0">
                <a:solidFill>
                  <a:srgbClr val="000000"/>
                </a:solidFill>
              </a:rPr>
              <a:t>pkt</a:t>
            </a:r>
            <a:r>
              <a:rPr lang="en-US" dirty="0" smtClean="0">
                <a:solidFill>
                  <a:srgbClr val="000000"/>
                </a:solidFill>
              </a:rPr>
              <a:t> from 192.168.1.102, Serial0/0/1 : Mismatch Authentication Key - No message digest key 2 on interface</a:t>
            </a:r>
          </a:p>
          <a:p>
            <a:r>
              <a:rPr lang="en-US" dirty="0" smtClean="0">
                <a:solidFill>
                  <a:srgbClr val="000000"/>
                </a:solidFill>
              </a:rPr>
              <a:t>*Feb 17 17:56:26.530: OSPF: Send with youngest Key 1</a:t>
            </a:r>
          </a:p>
          <a:p>
            <a:endParaRPr lang="en-US" dirty="0" smtClean="0">
              <a:solidFill>
                <a:srgbClr val="000000"/>
              </a:solidFill>
            </a:endParaRPr>
          </a:p>
          <a:p>
            <a:r>
              <a:rPr lang="en-US" dirty="0" smtClean="0">
                <a:solidFill>
                  <a:srgbClr val="000000"/>
                </a:solidFill>
              </a:rPr>
              <a:t>R2#</a:t>
            </a:r>
          </a:p>
          <a:p>
            <a:r>
              <a:rPr lang="en-US" dirty="0" smtClean="0">
                <a:solidFill>
                  <a:srgbClr val="000000"/>
                </a:solidFill>
              </a:rPr>
              <a:t>*Feb 17 17:55:28.226: OSPF: Send with youngest Key 2</a:t>
            </a:r>
          </a:p>
          <a:p>
            <a:r>
              <a:rPr lang="en-US" dirty="0" smtClean="0">
                <a:solidFill>
                  <a:srgbClr val="000000"/>
                </a:solidFill>
              </a:rPr>
              <a:t>*Feb 17 17:55:28.286: OSPF: </a:t>
            </a:r>
            <a:r>
              <a:rPr lang="en-US" dirty="0" err="1" smtClean="0">
                <a:solidFill>
                  <a:srgbClr val="000000"/>
                </a:solidFill>
              </a:rPr>
              <a:t>Rcv</a:t>
            </a:r>
            <a:r>
              <a:rPr lang="en-US" dirty="0" smtClean="0">
                <a:solidFill>
                  <a:srgbClr val="000000"/>
                </a:solidFill>
              </a:rPr>
              <a:t> </a:t>
            </a:r>
            <a:r>
              <a:rPr lang="en-US" dirty="0" err="1" smtClean="0">
                <a:solidFill>
                  <a:srgbClr val="000000"/>
                </a:solidFill>
              </a:rPr>
              <a:t>pkt</a:t>
            </a:r>
            <a:r>
              <a:rPr lang="en-US" dirty="0" smtClean="0">
                <a:solidFill>
                  <a:srgbClr val="000000"/>
                </a:solidFill>
              </a:rPr>
              <a:t> from 192.168.1.101, Serial0/0/1 : Mismatch Authentication Key - No message digest key 1 on interface</a:t>
            </a:r>
          </a:p>
          <a:p>
            <a:r>
              <a:rPr lang="en-US" dirty="0" smtClean="0">
                <a:solidFill>
                  <a:srgbClr val="000000"/>
                </a:solidFill>
              </a:rPr>
              <a:t>*Feb 17 17:55:38.226: OSPF: Send with youngest Key 2</a:t>
            </a:r>
          </a:p>
          <a:p>
            <a:endParaRPr lang="en-US" dirty="0">
              <a:solidFill>
                <a:srgbClr val="000000"/>
              </a:solidFill>
            </a:endParaRPr>
          </a:p>
        </p:txBody>
      </p:sp>
      <p:sp>
        <p:nvSpPr>
          <p:cNvPr id="14" name="Content Placeholder 13"/>
          <p:cNvSpPr>
            <a:spLocks noGrp="1"/>
          </p:cNvSpPr>
          <p:nvPr>
            <p:ph sz="quarter" idx="11"/>
          </p:nvPr>
        </p:nvSpPr>
        <p:spPr>
          <a:xfrm>
            <a:off x="279400" y="2168031"/>
            <a:ext cx="8520113" cy="687798"/>
          </a:xfrm>
        </p:spPr>
        <p:txBody>
          <a:bodyPr>
            <a:normAutofit fontScale="92500" lnSpcReduction="20000"/>
          </a:bodyPr>
          <a:lstStyle/>
          <a:p>
            <a:r>
              <a:rPr lang="en-US" smtClean="0">
                <a:solidFill>
                  <a:srgbClr val="000000"/>
                </a:solidFill>
              </a:rPr>
              <a:t>MD5 authentication on both R1 and R2, but R1 has key 1 and R2 has key 2, both with the same passwords:</a:t>
            </a:r>
          </a:p>
        </p:txBody>
      </p:sp>
    </p:spTree>
    <p:extLst>
      <p:ext uri="{BB962C8B-B14F-4D97-AF65-F5344CB8AC3E}">
        <p14:creationId xmlns:p14="http://schemas.microsoft.com/office/powerpoint/2010/main" val="357124326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smtClean="0"/>
              <a:t>Chapter 3 Summary</a:t>
            </a:r>
            <a:endParaRPr lang="en-US" dirty="0" smtClean="0"/>
          </a:p>
        </p:txBody>
      </p:sp>
      <p:sp>
        <p:nvSpPr>
          <p:cNvPr id="5" name="Content Placeholder 4"/>
          <p:cNvSpPr>
            <a:spLocks noGrp="1"/>
          </p:cNvSpPr>
          <p:nvPr>
            <p:ph idx="1"/>
          </p:nvPr>
        </p:nvSpPr>
        <p:spPr/>
        <p:txBody>
          <a:bodyPr>
            <a:normAutofit fontScale="92500" lnSpcReduction="20000"/>
          </a:bodyPr>
          <a:lstStyle/>
          <a:p>
            <a:pPr>
              <a:buNone/>
            </a:pPr>
            <a:r>
              <a:rPr lang="en-US" sz="2000" dirty="0" smtClean="0">
                <a:solidFill>
                  <a:srgbClr val="000000"/>
                </a:solidFill>
              </a:rPr>
              <a:t>The chapter focused on the following topics:</a:t>
            </a:r>
          </a:p>
          <a:p>
            <a:r>
              <a:rPr lang="en-US" sz="2000" dirty="0" smtClean="0">
                <a:solidFill>
                  <a:srgbClr val="000000"/>
                </a:solidFill>
              </a:rPr>
              <a:t>Characteristics of link-state routing protocols. </a:t>
            </a:r>
          </a:p>
          <a:p>
            <a:r>
              <a:rPr lang="en-US" sz="2000" dirty="0" smtClean="0">
                <a:solidFill>
                  <a:srgbClr val="000000"/>
                </a:solidFill>
              </a:rPr>
              <a:t>OSPF's two-tier hierarchical area structure, with a backbone area 0 and regular areas. </a:t>
            </a:r>
          </a:p>
          <a:p>
            <a:r>
              <a:rPr lang="en-US" sz="2000" dirty="0" smtClean="0">
                <a:solidFill>
                  <a:srgbClr val="000000"/>
                </a:solidFill>
              </a:rPr>
              <a:t>How OSPF routers use the Hello protocol to build adjacencies.</a:t>
            </a:r>
          </a:p>
          <a:p>
            <a:r>
              <a:rPr lang="en-US" sz="2000" dirty="0" smtClean="0">
                <a:solidFill>
                  <a:srgbClr val="000000"/>
                </a:solidFill>
              </a:rPr>
              <a:t>The OSPF metric calculation, which is based on the link bandwidth. </a:t>
            </a:r>
          </a:p>
          <a:p>
            <a:r>
              <a:rPr lang="en-US" sz="2000" dirty="0" smtClean="0">
                <a:solidFill>
                  <a:srgbClr val="000000"/>
                </a:solidFill>
              </a:rPr>
              <a:t>The five types of OSPF packets—hello, DBD, LSR, LSU, and </a:t>
            </a:r>
            <a:r>
              <a:rPr lang="en-US" sz="2000" dirty="0" err="1" smtClean="0">
                <a:solidFill>
                  <a:srgbClr val="000000"/>
                </a:solidFill>
              </a:rPr>
              <a:t>LSAck</a:t>
            </a:r>
            <a:r>
              <a:rPr lang="en-US" sz="2000" dirty="0" smtClean="0">
                <a:solidFill>
                  <a:srgbClr val="000000"/>
                </a:solidFill>
              </a:rPr>
              <a:t>. </a:t>
            </a:r>
          </a:p>
          <a:p>
            <a:r>
              <a:rPr lang="en-US" sz="2000" dirty="0" smtClean="0">
                <a:solidFill>
                  <a:srgbClr val="000000"/>
                </a:solidFill>
              </a:rPr>
              <a:t>The neighbor states that OSPF interfaces may pass through: down, </a:t>
            </a:r>
            <a:r>
              <a:rPr lang="en-US" sz="2000" dirty="0" err="1" smtClean="0">
                <a:solidFill>
                  <a:srgbClr val="000000"/>
                </a:solidFill>
              </a:rPr>
              <a:t>init</a:t>
            </a:r>
            <a:r>
              <a:rPr lang="en-US" sz="2000" dirty="0" smtClean="0">
                <a:solidFill>
                  <a:srgbClr val="000000"/>
                </a:solidFill>
              </a:rPr>
              <a:t>, two-way, </a:t>
            </a:r>
            <a:r>
              <a:rPr lang="en-US" sz="2000" dirty="0" err="1" smtClean="0">
                <a:solidFill>
                  <a:srgbClr val="000000"/>
                </a:solidFill>
              </a:rPr>
              <a:t>exstart</a:t>
            </a:r>
            <a:r>
              <a:rPr lang="en-US" sz="2000" dirty="0" smtClean="0">
                <a:solidFill>
                  <a:srgbClr val="000000"/>
                </a:solidFill>
              </a:rPr>
              <a:t>, exchange, loading, and full.</a:t>
            </a:r>
          </a:p>
        </p:txBody>
      </p:sp>
    </p:spTree>
    <p:extLst>
      <p:ext uri="{BB962C8B-B14F-4D97-AF65-F5344CB8AC3E}">
        <p14:creationId xmlns:p14="http://schemas.microsoft.com/office/powerpoint/2010/main" val="650136949"/>
      </p:ext>
    </p:extLst>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smtClean="0"/>
              <a:t>Chapter </a:t>
            </a:r>
            <a:r>
              <a:rPr lang="en-US" smtClean="0"/>
              <a:t>3 Summary (cont.)</a:t>
            </a:r>
            <a:endParaRPr lang="en-US" dirty="0" smtClean="0"/>
          </a:p>
        </p:txBody>
      </p:sp>
      <p:sp>
        <p:nvSpPr>
          <p:cNvPr id="5" name="Content Placeholder 4"/>
          <p:cNvSpPr>
            <a:spLocks noGrp="1"/>
          </p:cNvSpPr>
          <p:nvPr>
            <p:ph idx="1"/>
          </p:nvPr>
        </p:nvSpPr>
        <p:spPr/>
        <p:txBody>
          <a:bodyPr>
            <a:normAutofit fontScale="92500" lnSpcReduction="20000"/>
          </a:bodyPr>
          <a:lstStyle/>
          <a:p>
            <a:r>
              <a:rPr lang="en-US" sz="2000" dirty="0" smtClean="0">
                <a:solidFill>
                  <a:srgbClr val="000000"/>
                </a:solidFill>
              </a:rPr>
              <a:t>The five fields in the hello packet must match on neighboring routers: hello interval, dead interval, area id, authentication password, and stub area flag.</a:t>
            </a:r>
          </a:p>
          <a:p>
            <a:r>
              <a:rPr lang="en-US" sz="2000" dirty="0" smtClean="0">
                <a:solidFill>
                  <a:srgbClr val="000000"/>
                </a:solidFill>
              </a:rPr>
              <a:t>Planning OSPF implementations, including the IP addressing, network topology, and OSPF areas. </a:t>
            </a:r>
          </a:p>
          <a:p>
            <a:r>
              <a:rPr lang="en-US" sz="2000" dirty="0" smtClean="0">
                <a:solidFill>
                  <a:srgbClr val="000000"/>
                </a:solidFill>
              </a:rPr>
              <a:t>Basic OSPF configuration commands including:</a:t>
            </a:r>
          </a:p>
          <a:p>
            <a:pPr lvl="1"/>
            <a:r>
              <a:rPr lang="en-US" b="1" dirty="0" smtClean="0">
                <a:solidFill>
                  <a:srgbClr val="000000"/>
                </a:solidFill>
                <a:latin typeface="Courier New" pitchFamily="49" charset="0"/>
                <a:cs typeface="Courier New" pitchFamily="49" charset="0"/>
              </a:rPr>
              <a:t>router ospf </a:t>
            </a:r>
            <a:r>
              <a:rPr lang="en-US" i="1" dirty="0" smtClean="0">
                <a:solidFill>
                  <a:srgbClr val="000000"/>
                </a:solidFill>
                <a:latin typeface="Courier New" pitchFamily="49" charset="0"/>
                <a:cs typeface="Courier New" pitchFamily="49" charset="0"/>
              </a:rPr>
              <a:t>process-id </a:t>
            </a:r>
            <a:r>
              <a:rPr lang="en-US" dirty="0" smtClean="0">
                <a:solidFill>
                  <a:srgbClr val="000000"/>
                </a:solidFill>
              </a:rPr>
              <a:t>global configuration command</a:t>
            </a:r>
          </a:p>
          <a:p>
            <a:pPr lvl="1"/>
            <a:r>
              <a:rPr lang="en-US" b="1" dirty="0" smtClean="0">
                <a:solidFill>
                  <a:srgbClr val="000000"/>
                </a:solidFill>
                <a:latin typeface="Courier New" pitchFamily="49" charset="0"/>
                <a:cs typeface="Courier New" pitchFamily="49" charset="0"/>
              </a:rPr>
              <a:t>network </a:t>
            </a:r>
            <a:r>
              <a:rPr lang="en-US" i="1" dirty="0" smtClean="0">
                <a:solidFill>
                  <a:srgbClr val="000000"/>
                </a:solidFill>
                <a:latin typeface="Courier New" pitchFamily="49" charset="0"/>
                <a:cs typeface="Courier New" pitchFamily="49" charset="0"/>
              </a:rPr>
              <a:t>ip-address</a:t>
            </a:r>
            <a:r>
              <a:rPr lang="en-US" dirty="0" smtClean="0">
                <a:solidFill>
                  <a:srgbClr val="000000"/>
                </a:solidFill>
                <a:latin typeface="Courier New" pitchFamily="49" charset="0"/>
                <a:cs typeface="Courier New" pitchFamily="49" charset="0"/>
              </a:rPr>
              <a:t> </a:t>
            </a:r>
            <a:r>
              <a:rPr lang="en-US" i="1" dirty="0" smtClean="0">
                <a:solidFill>
                  <a:srgbClr val="000000"/>
                </a:solidFill>
                <a:latin typeface="Courier New" pitchFamily="49" charset="0"/>
                <a:cs typeface="Courier New" pitchFamily="49" charset="0"/>
              </a:rPr>
              <a:t>wildcard-mask </a:t>
            </a:r>
            <a:r>
              <a:rPr lang="en-US" b="1" dirty="0" smtClean="0">
                <a:solidFill>
                  <a:srgbClr val="000000"/>
                </a:solidFill>
                <a:latin typeface="Courier New" pitchFamily="49" charset="0"/>
                <a:cs typeface="Courier New" pitchFamily="49" charset="0"/>
              </a:rPr>
              <a:t>area</a:t>
            </a:r>
            <a:r>
              <a:rPr lang="en-US" dirty="0" smtClean="0">
                <a:solidFill>
                  <a:srgbClr val="000000"/>
                </a:solidFill>
                <a:latin typeface="Courier New" pitchFamily="49" charset="0"/>
                <a:cs typeface="Courier New" pitchFamily="49" charset="0"/>
              </a:rPr>
              <a:t> </a:t>
            </a:r>
            <a:r>
              <a:rPr lang="en-US" i="1" dirty="0" err="1" smtClean="0">
                <a:solidFill>
                  <a:srgbClr val="000000"/>
                </a:solidFill>
                <a:latin typeface="Courier New" pitchFamily="49" charset="0"/>
                <a:cs typeface="Courier New" pitchFamily="49" charset="0"/>
              </a:rPr>
              <a:t>area</a:t>
            </a:r>
            <a:r>
              <a:rPr lang="en-US" i="1" dirty="0" smtClean="0">
                <a:solidFill>
                  <a:srgbClr val="000000"/>
                </a:solidFill>
                <a:latin typeface="Courier New" pitchFamily="49" charset="0"/>
                <a:cs typeface="Courier New" pitchFamily="49" charset="0"/>
              </a:rPr>
              <a:t>-id </a:t>
            </a:r>
            <a:r>
              <a:rPr lang="en-US" dirty="0" smtClean="0">
                <a:solidFill>
                  <a:srgbClr val="000000"/>
                </a:solidFill>
              </a:rPr>
              <a:t>interface configuration command</a:t>
            </a:r>
          </a:p>
          <a:p>
            <a:pPr lvl="1"/>
            <a:r>
              <a:rPr lang="en-US" b="1" dirty="0" smtClean="0">
                <a:solidFill>
                  <a:srgbClr val="000000"/>
                </a:solidFill>
                <a:latin typeface="Courier New" pitchFamily="49" charset="0"/>
                <a:cs typeface="Courier New" pitchFamily="49" charset="0"/>
              </a:rPr>
              <a:t>ip ospf </a:t>
            </a:r>
            <a:r>
              <a:rPr lang="en-US" i="1" dirty="0" smtClean="0">
                <a:solidFill>
                  <a:srgbClr val="000000"/>
                </a:solidFill>
                <a:latin typeface="Courier New" pitchFamily="49" charset="0"/>
                <a:cs typeface="Courier New" pitchFamily="49" charset="0"/>
              </a:rPr>
              <a:t>process-id</a:t>
            </a:r>
            <a:r>
              <a:rPr lang="en-US" b="1" i="1" dirty="0" smtClean="0">
                <a:solidFill>
                  <a:srgbClr val="000000"/>
                </a:solidFill>
                <a:latin typeface="Courier New" pitchFamily="49" charset="0"/>
                <a:cs typeface="Courier New" pitchFamily="49" charset="0"/>
              </a:rPr>
              <a:t> </a:t>
            </a:r>
            <a:r>
              <a:rPr lang="en-US" b="1" dirty="0" smtClean="0">
                <a:solidFill>
                  <a:srgbClr val="000000"/>
                </a:solidFill>
                <a:latin typeface="Courier New" pitchFamily="49" charset="0"/>
                <a:cs typeface="Courier New" pitchFamily="49" charset="0"/>
              </a:rPr>
              <a:t>area </a:t>
            </a:r>
            <a:r>
              <a:rPr lang="en-US" i="1" dirty="0" err="1" smtClean="0">
                <a:solidFill>
                  <a:srgbClr val="000000"/>
                </a:solidFill>
                <a:latin typeface="Courier New" pitchFamily="49" charset="0"/>
                <a:cs typeface="Courier New" pitchFamily="49" charset="0"/>
              </a:rPr>
              <a:t>area</a:t>
            </a:r>
            <a:r>
              <a:rPr lang="en-US" i="1" dirty="0" smtClean="0">
                <a:solidFill>
                  <a:srgbClr val="000000"/>
                </a:solidFill>
                <a:latin typeface="Courier New" pitchFamily="49" charset="0"/>
                <a:cs typeface="Courier New" pitchFamily="49" charset="0"/>
              </a:rPr>
              <a:t>-id</a:t>
            </a:r>
            <a:r>
              <a:rPr lang="en-US" b="1" i="1" dirty="0" smtClean="0">
                <a:solidFill>
                  <a:srgbClr val="000000"/>
                </a:solidFill>
                <a:latin typeface="Courier New" pitchFamily="49" charset="0"/>
                <a:cs typeface="Courier New" pitchFamily="49" charset="0"/>
              </a:rPr>
              <a:t> </a:t>
            </a:r>
            <a:r>
              <a:rPr lang="en-US" dirty="0" smtClean="0">
                <a:solidFill>
                  <a:srgbClr val="000000"/>
                </a:solidFill>
                <a:latin typeface="Courier New" pitchFamily="49" charset="0"/>
                <a:cs typeface="Courier New" pitchFamily="49" charset="0"/>
              </a:rPr>
              <a:t>[</a:t>
            </a:r>
            <a:r>
              <a:rPr lang="en-US" b="1" dirty="0" err="1" smtClean="0">
                <a:solidFill>
                  <a:srgbClr val="000000"/>
                </a:solidFill>
                <a:latin typeface="Courier New" pitchFamily="49" charset="0"/>
                <a:cs typeface="Courier New" pitchFamily="49" charset="0"/>
              </a:rPr>
              <a:t>secondaries</a:t>
            </a:r>
            <a:r>
              <a:rPr lang="en-US" b="1" dirty="0" smtClean="0">
                <a:solidFill>
                  <a:srgbClr val="000000"/>
                </a:solidFill>
                <a:latin typeface="Courier New" pitchFamily="49" charset="0"/>
                <a:cs typeface="Courier New" pitchFamily="49" charset="0"/>
              </a:rPr>
              <a:t> none</a:t>
            </a:r>
            <a:r>
              <a:rPr lang="en-US" dirty="0" smtClean="0">
                <a:solidFill>
                  <a:srgbClr val="000000"/>
                </a:solidFill>
                <a:latin typeface="Courier New" pitchFamily="49" charset="0"/>
                <a:cs typeface="Courier New" pitchFamily="49" charset="0"/>
              </a:rPr>
              <a:t>] </a:t>
            </a:r>
            <a:r>
              <a:rPr lang="en-US" dirty="0" smtClean="0">
                <a:solidFill>
                  <a:srgbClr val="000000"/>
                </a:solidFill>
              </a:rPr>
              <a:t>interface configuration command</a:t>
            </a:r>
          </a:p>
          <a:p>
            <a:pPr lvl="1"/>
            <a:r>
              <a:rPr lang="en-US" b="1" dirty="0" smtClean="0">
                <a:solidFill>
                  <a:srgbClr val="000000"/>
                </a:solidFill>
                <a:latin typeface="Courier New" pitchFamily="49" charset="0"/>
                <a:cs typeface="Courier New" pitchFamily="49" charset="0"/>
              </a:rPr>
              <a:t>bandwidth </a:t>
            </a:r>
            <a:r>
              <a:rPr lang="en-US" i="1" dirty="0" smtClean="0">
                <a:solidFill>
                  <a:srgbClr val="000000"/>
                </a:solidFill>
                <a:latin typeface="Courier New" pitchFamily="49" charset="0"/>
                <a:cs typeface="Courier New" pitchFamily="49" charset="0"/>
              </a:rPr>
              <a:t>kilobits</a:t>
            </a:r>
            <a:r>
              <a:rPr lang="en-US" b="1" i="1" dirty="0" smtClean="0">
                <a:solidFill>
                  <a:srgbClr val="000000"/>
                </a:solidFill>
                <a:latin typeface="Courier New" pitchFamily="49" charset="0"/>
                <a:cs typeface="Courier New" pitchFamily="49" charset="0"/>
              </a:rPr>
              <a:t> </a:t>
            </a:r>
            <a:r>
              <a:rPr lang="en-US" dirty="0" smtClean="0">
                <a:solidFill>
                  <a:srgbClr val="000000"/>
                </a:solidFill>
              </a:rPr>
              <a:t>interface configuration command</a:t>
            </a:r>
          </a:p>
          <a:p>
            <a:pPr lvl="1"/>
            <a:r>
              <a:rPr lang="en-US" b="1" dirty="0" smtClean="0">
                <a:solidFill>
                  <a:srgbClr val="000000"/>
                </a:solidFill>
                <a:latin typeface="Courier New" pitchFamily="49" charset="0"/>
                <a:cs typeface="Courier New" pitchFamily="49" charset="0"/>
              </a:rPr>
              <a:t>router-id</a:t>
            </a:r>
            <a:r>
              <a:rPr lang="en-US" dirty="0" smtClean="0">
                <a:solidFill>
                  <a:srgbClr val="000000"/>
                </a:solidFill>
                <a:latin typeface="Courier New" pitchFamily="49" charset="0"/>
                <a:cs typeface="Courier New" pitchFamily="49" charset="0"/>
              </a:rPr>
              <a:t> </a:t>
            </a:r>
            <a:r>
              <a:rPr lang="en-US" i="1" dirty="0" smtClean="0">
                <a:solidFill>
                  <a:srgbClr val="000000"/>
                </a:solidFill>
                <a:latin typeface="Courier New" pitchFamily="49" charset="0"/>
                <a:cs typeface="Courier New" pitchFamily="49" charset="0"/>
              </a:rPr>
              <a:t>ip-address</a:t>
            </a:r>
            <a:r>
              <a:rPr lang="en-US" b="1" dirty="0" smtClean="0">
                <a:solidFill>
                  <a:srgbClr val="000000"/>
                </a:solidFill>
                <a:latin typeface="Courier New" pitchFamily="49" charset="0"/>
                <a:cs typeface="Courier New" pitchFamily="49" charset="0"/>
              </a:rPr>
              <a:t> </a:t>
            </a:r>
            <a:r>
              <a:rPr lang="en-US" dirty="0" smtClean="0">
                <a:solidFill>
                  <a:srgbClr val="000000"/>
                </a:solidFill>
              </a:rPr>
              <a:t>router configuration command</a:t>
            </a:r>
          </a:p>
          <a:p>
            <a:endParaRPr lang="en-US" sz="2000" dirty="0" smtClean="0">
              <a:solidFill>
                <a:srgbClr val="000000"/>
              </a:solidFill>
            </a:endParaRPr>
          </a:p>
        </p:txBody>
      </p:sp>
    </p:spTree>
    <p:extLst>
      <p:ext uri="{BB962C8B-B14F-4D97-AF65-F5344CB8AC3E}">
        <p14:creationId xmlns:p14="http://schemas.microsoft.com/office/powerpoint/2010/main" val="2221156259"/>
      </p:ext>
    </p:extLst>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Chapter </a:t>
            </a:r>
            <a:r>
              <a:rPr lang="en-US" smtClean="0"/>
              <a:t>3 Summary (cont.)</a:t>
            </a:r>
            <a:endParaRPr lang="en-US" dirty="0" smtClean="0"/>
          </a:p>
        </p:txBody>
      </p:sp>
      <p:sp>
        <p:nvSpPr>
          <p:cNvPr id="5" name="Content Placeholder 4"/>
          <p:cNvSpPr>
            <a:spLocks noGrp="1"/>
          </p:cNvSpPr>
          <p:nvPr>
            <p:ph idx="1"/>
          </p:nvPr>
        </p:nvSpPr>
        <p:spPr/>
        <p:txBody>
          <a:bodyPr>
            <a:normAutofit/>
          </a:bodyPr>
          <a:lstStyle/>
          <a:p>
            <a:r>
              <a:rPr lang="en-US" sz="2000" dirty="0" smtClean="0">
                <a:solidFill>
                  <a:srgbClr val="000000"/>
                </a:solidFill>
              </a:rPr>
              <a:t>Commands for verifying OSPF operation:</a:t>
            </a:r>
          </a:p>
          <a:p>
            <a:pPr lvl="1"/>
            <a:r>
              <a:rPr lang="en-US" sz="1800" b="1" dirty="0" smtClean="0">
                <a:solidFill>
                  <a:srgbClr val="000000"/>
                </a:solidFill>
                <a:latin typeface="Courier New" pitchFamily="49" charset="0"/>
                <a:cs typeface="Courier New" pitchFamily="49" charset="0"/>
              </a:rPr>
              <a:t>show ip protocols</a:t>
            </a:r>
          </a:p>
          <a:p>
            <a:pPr lvl="1"/>
            <a:r>
              <a:rPr lang="en-US" sz="1800" b="1" dirty="0" smtClean="0">
                <a:solidFill>
                  <a:srgbClr val="000000"/>
                </a:solidFill>
                <a:latin typeface="Courier New" pitchFamily="49" charset="0"/>
                <a:cs typeface="Courier New" pitchFamily="49" charset="0"/>
              </a:rPr>
              <a:t>show ip ospf neighbor</a:t>
            </a:r>
          </a:p>
          <a:p>
            <a:pPr lvl="1"/>
            <a:r>
              <a:rPr lang="en-US" sz="1800" b="1" dirty="0" smtClean="0">
                <a:solidFill>
                  <a:srgbClr val="000000"/>
                </a:solidFill>
                <a:latin typeface="Courier New" pitchFamily="49" charset="0"/>
                <a:cs typeface="Courier New" pitchFamily="49" charset="0"/>
              </a:rPr>
              <a:t>show ip route</a:t>
            </a:r>
          </a:p>
          <a:p>
            <a:pPr lvl="1"/>
            <a:r>
              <a:rPr lang="en-US" sz="1800" b="1" dirty="0" smtClean="0">
                <a:solidFill>
                  <a:srgbClr val="000000"/>
                </a:solidFill>
                <a:latin typeface="Courier New" pitchFamily="49" charset="0"/>
                <a:cs typeface="Courier New" pitchFamily="49" charset="0"/>
              </a:rPr>
              <a:t>show ip route ospf</a:t>
            </a:r>
          </a:p>
          <a:p>
            <a:pPr lvl="1"/>
            <a:r>
              <a:rPr lang="en-US" sz="1800" b="1" dirty="0" smtClean="0">
                <a:solidFill>
                  <a:srgbClr val="000000"/>
                </a:solidFill>
                <a:latin typeface="Courier New" pitchFamily="49" charset="0"/>
                <a:cs typeface="Courier New" pitchFamily="49" charset="0"/>
              </a:rPr>
              <a:t>show ip ospf interface</a:t>
            </a:r>
          </a:p>
          <a:p>
            <a:pPr lvl="1"/>
            <a:r>
              <a:rPr lang="en-US" sz="1800" b="1" dirty="0" smtClean="0">
                <a:solidFill>
                  <a:srgbClr val="000000"/>
                </a:solidFill>
                <a:latin typeface="Courier New" pitchFamily="49" charset="0"/>
                <a:cs typeface="Courier New" pitchFamily="49" charset="0"/>
              </a:rPr>
              <a:t>show ip ospf </a:t>
            </a:r>
          </a:p>
          <a:p>
            <a:pPr lvl="1"/>
            <a:r>
              <a:rPr lang="en-US" sz="1800" b="1" dirty="0" smtClean="0">
                <a:solidFill>
                  <a:srgbClr val="000000"/>
                </a:solidFill>
                <a:latin typeface="Courier New" pitchFamily="49" charset="0"/>
                <a:cs typeface="Courier New" pitchFamily="49" charset="0"/>
              </a:rPr>
              <a:t>debug ip ospf events</a:t>
            </a:r>
          </a:p>
          <a:p>
            <a:pPr lvl="1"/>
            <a:r>
              <a:rPr lang="en-US" sz="1800" b="1" dirty="0" smtClean="0">
                <a:solidFill>
                  <a:srgbClr val="000000"/>
                </a:solidFill>
                <a:latin typeface="Courier New" pitchFamily="49" charset="0"/>
                <a:cs typeface="Courier New" pitchFamily="49" charset="0"/>
              </a:rPr>
              <a:t>debug ip ospf adj</a:t>
            </a:r>
          </a:p>
          <a:p>
            <a:pPr lvl="1"/>
            <a:r>
              <a:rPr lang="en-US" sz="1800" b="1" dirty="0" smtClean="0">
                <a:solidFill>
                  <a:srgbClr val="000000"/>
                </a:solidFill>
                <a:latin typeface="Courier New" pitchFamily="49" charset="0"/>
                <a:cs typeface="Courier New" pitchFamily="49" charset="0"/>
              </a:rPr>
              <a:t>debug ip </a:t>
            </a:r>
            <a:r>
              <a:rPr lang="en-US" sz="1800" b="1" dirty="0" err="1" smtClean="0">
                <a:solidFill>
                  <a:srgbClr val="000000"/>
                </a:solidFill>
                <a:latin typeface="Courier New" pitchFamily="49" charset="0"/>
                <a:cs typeface="Courier New" pitchFamily="49" charset="0"/>
              </a:rPr>
              <a:t>ospf</a:t>
            </a:r>
            <a:r>
              <a:rPr lang="en-US" sz="1800" b="1" dirty="0" smtClean="0">
                <a:solidFill>
                  <a:srgbClr val="000000"/>
                </a:solidFill>
                <a:latin typeface="Courier New" pitchFamily="49" charset="0"/>
                <a:cs typeface="Courier New" pitchFamily="49" charset="0"/>
              </a:rPr>
              <a:t> packet</a:t>
            </a:r>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p:txBody>
      </p:sp>
    </p:spTree>
    <p:extLst>
      <p:ext uri="{BB962C8B-B14F-4D97-AF65-F5344CB8AC3E}">
        <p14:creationId xmlns:p14="http://schemas.microsoft.com/office/powerpoint/2010/main" val="1157838014"/>
      </p:ext>
    </p:extLst>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Chapter </a:t>
            </a:r>
            <a:r>
              <a:rPr lang="en-US" smtClean="0"/>
              <a:t>3 Summary (cont.)</a:t>
            </a:r>
            <a:endParaRPr lang="en-US" dirty="0" smtClean="0"/>
          </a:p>
        </p:txBody>
      </p:sp>
      <p:sp>
        <p:nvSpPr>
          <p:cNvPr id="5" name="Content Placeholder 4"/>
          <p:cNvSpPr>
            <a:spLocks noGrp="1"/>
          </p:cNvSpPr>
          <p:nvPr>
            <p:ph idx="1"/>
          </p:nvPr>
        </p:nvSpPr>
        <p:spPr/>
        <p:txBody>
          <a:bodyPr>
            <a:noAutofit/>
          </a:bodyPr>
          <a:lstStyle/>
          <a:p>
            <a:r>
              <a:rPr lang="en-US" sz="2000" dirty="0" smtClean="0">
                <a:solidFill>
                  <a:srgbClr val="000000"/>
                </a:solidFill>
              </a:rPr>
              <a:t>How the OSPF router ID is selected with the</a:t>
            </a:r>
            <a:r>
              <a:rPr lang="en-US" sz="2000" i="1" dirty="0" smtClean="0">
                <a:solidFill>
                  <a:srgbClr val="000000"/>
                </a:solidFill>
                <a:latin typeface="Courier New" pitchFamily="49" charset="0"/>
                <a:cs typeface="Courier New" pitchFamily="49" charset="0"/>
              </a:rPr>
              <a:t> </a:t>
            </a:r>
            <a:r>
              <a:rPr lang="en-US" sz="2000" b="1" dirty="0" smtClean="0">
                <a:solidFill>
                  <a:srgbClr val="000000"/>
                </a:solidFill>
                <a:latin typeface="Courier New" pitchFamily="49" charset="0"/>
                <a:cs typeface="Courier New" pitchFamily="49" charset="0"/>
              </a:rPr>
              <a:t>router-id</a:t>
            </a:r>
            <a:r>
              <a:rPr lang="en-US" sz="2000" i="1" dirty="0" smtClean="0">
                <a:solidFill>
                  <a:srgbClr val="000000"/>
                </a:solidFill>
                <a:latin typeface="Courier New" pitchFamily="49" charset="0"/>
                <a:cs typeface="Courier New" pitchFamily="49" charset="0"/>
              </a:rPr>
              <a:t> ip-address</a:t>
            </a:r>
            <a:r>
              <a:rPr lang="en-US" sz="2000" dirty="0" smtClean="0">
                <a:solidFill>
                  <a:srgbClr val="000000"/>
                </a:solidFill>
              </a:rPr>
              <a:t> router configuration command, the highest IP address on any active loopback interface, or the highest IP address of any active physical interface when OSPF starts.</a:t>
            </a:r>
          </a:p>
          <a:p>
            <a:r>
              <a:rPr lang="en-US" sz="2000" dirty="0" smtClean="0">
                <a:solidFill>
                  <a:srgbClr val="000000"/>
                </a:solidFill>
              </a:rPr>
              <a:t>The three types of networks defined by OSPF: point-to-point, broadcast, and NBMA. </a:t>
            </a:r>
          </a:p>
          <a:p>
            <a:r>
              <a:rPr lang="en-US" sz="2000" dirty="0" smtClean="0">
                <a:solidFill>
                  <a:srgbClr val="000000"/>
                </a:solidFill>
              </a:rPr>
              <a:t>How a DR and BDR are selected.</a:t>
            </a: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p:txBody>
      </p:sp>
    </p:spTree>
    <p:extLst>
      <p:ext uri="{BB962C8B-B14F-4D97-AF65-F5344CB8AC3E}">
        <p14:creationId xmlns:p14="http://schemas.microsoft.com/office/powerpoint/2010/main" val="2099998055"/>
      </p:ext>
    </p:extLst>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Chapter </a:t>
            </a:r>
            <a:r>
              <a:rPr lang="en-US" smtClean="0"/>
              <a:t>3 Summary (cont.)</a:t>
            </a:r>
            <a:endParaRPr lang="en-US" dirty="0" smtClean="0"/>
          </a:p>
        </p:txBody>
      </p:sp>
      <p:sp>
        <p:nvSpPr>
          <p:cNvPr id="5" name="Content Placeholder 4"/>
          <p:cNvSpPr>
            <a:spLocks noGrp="1"/>
          </p:cNvSpPr>
          <p:nvPr>
            <p:ph idx="1"/>
          </p:nvPr>
        </p:nvSpPr>
        <p:spPr/>
        <p:txBody>
          <a:bodyPr>
            <a:noAutofit/>
          </a:bodyPr>
          <a:lstStyle/>
          <a:p>
            <a:r>
              <a:rPr lang="en-US" sz="1800" dirty="0" smtClean="0">
                <a:solidFill>
                  <a:srgbClr val="000000"/>
                </a:solidFill>
              </a:rPr>
              <a:t>The five modes of OSPF operation available for NBMA networks: </a:t>
            </a:r>
            <a:r>
              <a:rPr lang="en-US" sz="1800" dirty="0" err="1" smtClean="0">
                <a:solidFill>
                  <a:srgbClr val="000000"/>
                </a:solidFill>
              </a:rPr>
              <a:t>nonbroadcast</a:t>
            </a:r>
            <a:r>
              <a:rPr lang="en-US" sz="1800" dirty="0" smtClean="0">
                <a:solidFill>
                  <a:srgbClr val="000000"/>
                </a:solidFill>
              </a:rPr>
              <a:t> and point-to-multipoint RFC modes; and broadcast, point-to-multipoint </a:t>
            </a:r>
            <a:r>
              <a:rPr lang="en-US" sz="1800" dirty="0" err="1" smtClean="0">
                <a:solidFill>
                  <a:srgbClr val="000000"/>
                </a:solidFill>
              </a:rPr>
              <a:t>nonbroadcast</a:t>
            </a:r>
            <a:r>
              <a:rPr lang="en-US" sz="1800" dirty="0" smtClean="0">
                <a:solidFill>
                  <a:srgbClr val="000000"/>
                </a:solidFill>
              </a:rPr>
              <a:t>, and point-to-point Cisco modes. </a:t>
            </a:r>
          </a:p>
          <a:p>
            <a:r>
              <a:rPr lang="en-US" sz="1800" dirty="0" smtClean="0">
                <a:solidFill>
                  <a:srgbClr val="000000"/>
                </a:solidFill>
              </a:rPr>
              <a:t>The different types of OSPF routers: internal routers, backbone routers, ABRs, and ASBRs. </a:t>
            </a:r>
          </a:p>
          <a:p>
            <a:r>
              <a:rPr lang="en-US" sz="1800" dirty="0" smtClean="0">
                <a:solidFill>
                  <a:srgbClr val="000000"/>
                </a:solidFill>
              </a:rPr>
              <a:t>The 11 different OSPF LSA types. </a:t>
            </a:r>
          </a:p>
          <a:p>
            <a:r>
              <a:rPr lang="en-US" sz="1800" dirty="0" smtClean="0">
                <a:solidFill>
                  <a:srgbClr val="000000"/>
                </a:solidFill>
              </a:rPr>
              <a:t>The three kinds of OSPF routes: intra-area (O), </a:t>
            </a:r>
            <a:r>
              <a:rPr lang="en-US" sz="1800" dirty="0" err="1" smtClean="0">
                <a:solidFill>
                  <a:srgbClr val="000000"/>
                </a:solidFill>
              </a:rPr>
              <a:t>interarea</a:t>
            </a:r>
            <a:r>
              <a:rPr lang="en-US" sz="1800" dirty="0" smtClean="0">
                <a:solidFill>
                  <a:srgbClr val="000000"/>
                </a:solidFill>
              </a:rPr>
              <a:t> (O IA), and external (either O E1 or O E2).</a:t>
            </a:r>
          </a:p>
          <a:p>
            <a:r>
              <a:rPr lang="en-US" sz="1800" dirty="0" smtClean="0">
                <a:solidFill>
                  <a:srgbClr val="000000"/>
                </a:solidFill>
              </a:rPr>
              <a:t>Configuring OSPF </a:t>
            </a:r>
            <a:r>
              <a:rPr lang="en-US" sz="1800" dirty="0" err="1" smtClean="0">
                <a:solidFill>
                  <a:srgbClr val="000000"/>
                </a:solidFill>
              </a:rPr>
              <a:t>LSDB</a:t>
            </a:r>
            <a:r>
              <a:rPr lang="en-US" sz="1800" dirty="0" smtClean="0">
                <a:solidFill>
                  <a:srgbClr val="000000"/>
                </a:solidFill>
              </a:rPr>
              <a:t> overload protection using the</a:t>
            </a:r>
            <a:r>
              <a:rPr lang="en-US" sz="1800" i="1" dirty="0" smtClean="0">
                <a:solidFill>
                  <a:srgbClr val="000000"/>
                </a:solidFill>
                <a:latin typeface="Courier New" pitchFamily="49" charset="0"/>
                <a:cs typeface="Courier New" pitchFamily="49" charset="0"/>
              </a:rPr>
              <a:t> </a:t>
            </a:r>
            <a:r>
              <a:rPr lang="en-US" sz="1800" b="1" dirty="0" smtClean="0">
                <a:solidFill>
                  <a:srgbClr val="000000"/>
                </a:solidFill>
                <a:latin typeface="Courier New" pitchFamily="49" charset="0"/>
                <a:cs typeface="Courier New" pitchFamily="49" charset="0"/>
              </a:rPr>
              <a:t>max-</a:t>
            </a:r>
            <a:r>
              <a:rPr lang="en-US" sz="1800" b="1" dirty="0" err="1" smtClean="0">
                <a:solidFill>
                  <a:srgbClr val="000000"/>
                </a:solidFill>
                <a:latin typeface="Courier New" pitchFamily="49" charset="0"/>
                <a:cs typeface="Courier New" pitchFamily="49" charset="0"/>
              </a:rPr>
              <a:t>lsa</a:t>
            </a:r>
            <a:r>
              <a:rPr lang="en-US" sz="1800" i="1" dirty="0" smtClean="0">
                <a:solidFill>
                  <a:srgbClr val="000000"/>
                </a:solidFill>
                <a:latin typeface="Courier New" pitchFamily="49" charset="0"/>
                <a:cs typeface="Courier New" pitchFamily="49" charset="0"/>
              </a:rPr>
              <a:t> </a:t>
            </a:r>
            <a:r>
              <a:rPr lang="en-US" sz="1800" dirty="0" smtClean="0">
                <a:solidFill>
                  <a:srgbClr val="000000"/>
                </a:solidFill>
              </a:rPr>
              <a:t>router configuration command.</a:t>
            </a: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p:txBody>
      </p:sp>
    </p:spTree>
    <p:extLst>
      <p:ext uri="{BB962C8B-B14F-4D97-AF65-F5344CB8AC3E}">
        <p14:creationId xmlns:p14="http://schemas.microsoft.com/office/powerpoint/2010/main" val="3648116131"/>
      </p:ext>
    </p:extLst>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Chapter </a:t>
            </a:r>
            <a:r>
              <a:rPr lang="en-US" smtClean="0"/>
              <a:t>3 Summary (cont.)</a:t>
            </a:r>
            <a:endParaRPr lang="en-US" dirty="0" smtClean="0"/>
          </a:p>
        </p:txBody>
      </p:sp>
      <p:sp>
        <p:nvSpPr>
          <p:cNvPr id="5" name="Content Placeholder 4"/>
          <p:cNvSpPr>
            <a:spLocks noGrp="1"/>
          </p:cNvSpPr>
          <p:nvPr>
            <p:ph idx="1"/>
          </p:nvPr>
        </p:nvSpPr>
        <p:spPr/>
        <p:txBody>
          <a:bodyPr>
            <a:normAutofit fontScale="85000" lnSpcReduction="20000"/>
          </a:bodyPr>
          <a:lstStyle/>
          <a:p>
            <a:r>
              <a:rPr lang="en-US" sz="2000" dirty="0" smtClean="0">
                <a:solidFill>
                  <a:srgbClr val="000000"/>
                </a:solidFill>
              </a:rPr>
              <a:t>Using the</a:t>
            </a:r>
            <a:r>
              <a:rPr lang="en-US" sz="2000" b="1" dirty="0" smtClean="0">
                <a:solidFill>
                  <a:srgbClr val="000000"/>
                </a:solidFill>
                <a:latin typeface="Courier New" pitchFamily="49" charset="0"/>
                <a:cs typeface="Courier New" pitchFamily="49" charset="0"/>
              </a:rPr>
              <a:t> passive-interface type number [default] </a:t>
            </a:r>
            <a:r>
              <a:rPr lang="en-US" sz="2000" dirty="0" smtClean="0">
                <a:solidFill>
                  <a:srgbClr val="000000"/>
                </a:solidFill>
              </a:rPr>
              <a:t>router configuration command. </a:t>
            </a:r>
          </a:p>
          <a:p>
            <a:r>
              <a:rPr lang="en-US" sz="2000" dirty="0" smtClean="0">
                <a:solidFill>
                  <a:srgbClr val="000000"/>
                </a:solidFill>
              </a:rPr>
              <a:t>Propagate an OSPF default route using the</a:t>
            </a:r>
            <a:r>
              <a:rPr lang="en-US" sz="2000" b="1" dirty="0" smtClean="0">
                <a:solidFill>
                  <a:srgbClr val="000000"/>
                </a:solidFill>
                <a:latin typeface="Courier New" pitchFamily="49" charset="0"/>
                <a:cs typeface="Courier New" pitchFamily="49" charset="0"/>
              </a:rPr>
              <a:t> default-information originate [always] </a:t>
            </a:r>
            <a:r>
              <a:rPr lang="en-US" sz="2000" dirty="0" smtClean="0">
                <a:solidFill>
                  <a:srgbClr val="000000"/>
                </a:solidFill>
              </a:rPr>
              <a:t>router configuration command.</a:t>
            </a:r>
          </a:p>
          <a:p>
            <a:r>
              <a:rPr lang="en-US" sz="2000" dirty="0" smtClean="0">
                <a:solidFill>
                  <a:srgbClr val="000000"/>
                </a:solidFill>
              </a:rPr>
              <a:t>OSPF summarization can be configured on an ABR using the</a:t>
            </a:r>
            <a:r>
              <a:rPr lang="en-US" sz="2000" b="1" dirty="0" smtClean="0">
                <a:solidFill>
                  <a:srgbClr val="000000"/>
                </a:solidFill>
                <a:latin typeface="Courier New" pitchFamily="49" charset="0"/>
                <a:cs typeface="Courier New" pitchFamily="49" charset="0"/>
              </a:rPr>
              <a:t> area </a:t>
            </a:r>
            <a:r>
              <a:rPr lang="en-US" sz="2000" i="1" dirty="0" smtClean="0">
                <a:solidFill>
                  <a:srgbClr val="000000"/>
                </a:solidFill>
                <a:latin typeface="Courier New" pitchFamily="49" charset="0"/>
                <a:cs typeface="Courier New" pitchFamily="49" charset="0"/>
              </a:rPr>
              <a:t>area-id range</a:t>
            </a:r>
            <a:r>
              <a:rPr lang="en-US" sz="2000" b="1" dirty="0" smtClean="0">
                <a:solidFill>
                  <a:srgbClr val="000000"/>
                </a:solidFill>
                <a:latin typeface="Courier New" pitchFamily="49" charset="0"/>
                <a:cs typeface="Courier New" pitchFamily="49" charset="0"/>
              </a:rPr>
              <a:t> </a:t>
            </a:r>
            <a:r>
              <a:rPr lang="en-US" sz="2000" i="1" dirty="0" smtClean="0">
                <a:solidFill>
                  <a:srgbClr val="000000"/>
                </a:solidFill>
                <a:latin typeface="Courier New" pitchFamily="49" charset="0"/>
                <a:cs typeface="Courier New" pitchFamily="49" charset="0"/>
              </a:rPr>
              <a:t>address</a:t>
            </a:r>
            <a:r>
              <a:rPr lang="en-US" sz="2000" b="1" dirty="0" smtClean="0">
                <a:solidFill>
                  <a:srgbClr val="000000"/>
                </a:solidFill>
                <a:latin typeface="Courier New" pitchFamily="49" charset="0"/>
                <a:cs typeface="Courier New" pitchFamily="49" charset="0"/>
              </a:rPr>
              <a:t> </a:t>
            </a:r>
            <a:r>
              <a:rPr lang="en-US" sz="2000" i="1" dirty="0" smtClean="0">
                <a:solidFill>
                  <a:srgbClr val="000000"/>
                </a:solidFill>
                <a:latin typeface="Courier New" pitchFamily="49" charset="0"/>
                <a:cs typeface="Courier New" pitchFamily="49" charset="0"/>
              </a:rPr>
              <a:t>mask</a:t>
            </a:r>
            <a:r>
              <a:rPr lang="en-US" sz="2000" b="1" dirty="0" smtClean="0">
                <a:solidFill>
                  <a:srgbClr val="000000"/>
                </a:solidFill>
                <a:latin typeface="Courier New" pitchFamily="49" charset="0"/>
                <a:cs typeface="Courier New" pitchFamily="49" charset="0"/>
              </a:rPr>
              <a:t> [advertise | not-advertise] [cost </a:t>
            </a:r>
            <a:r>
              <a:rPr lang="en-US" sz="2000" i="1" dirty="0" err="1" smtClean="0">
                <a:solidFill>
                  <a:srgbClr val="000000"/>
                </a:solidFill>
                <a:latin typeface="Courier New" pitchFamily="49" charset="0"/>
                <a:cs typeface="Courier New" pitchFamily="49" charset="0"/>
              </a:rPr>
              <a:t>cost</a:t>
            </a:r>
            <a:r>
              <a:rPr lang="en-US" sz="2000" b="1" dirty="0" smtClean="0">
                <a:solidFill>
                  <a:srgbClr val="000000"/>
                </a:solidFill>
                <a:latin typeface="Courier New" pitchFamily="49" charset="0"/>
                <a:cs typeface="Courier New" pitchFamily="49" charset="0"/>
              </a:rPr>
              <a:t>] </a:t>
            </a:r>
            <a:r>
              <a:rPr lang="en-US" sz="2000" dirty="0" smtClean="0">
                <a:solidFill>
                  <a:srgbClr val="000000"/>
                </a:solidFill>
              </a:rPr>
              <a:t> router configuration command, and on an ASBR using the</a:t>
            </a:r>
            <a:r>
              <a:rPr lang="en-US" sz="2000" b="1" dirty="0" smtClean="0">
                <a:solidFill>
                  <a:srgbClr val="000000"/>
                </a:solidFill>
                <a:latin typeface="Courier New" pitchFamily="49" charset="0"/>
                <a:cs typeface="Courier New" pitchFamily="49" charset="0"/>
              </a:rPr>
              <a:t> summary-address</a:t>
            </a:r>
            <a:r>
              <a:rPr lang="en-US" sz="2000" b="1" dirty="0" smtClean="0">
                <a:solidFill>
                  <a:srgbClr val="000000"/>
                </a:solidFill>
              </a:rPr>
              <a:t> </a:t>
            </a:r>
            <a:r>
              <a:rPr lang="en-US" sz="2000" i="1" dirty="0" smtClean="0">
                <a:solidFill>
                  <a:srgbClr val="000000"/>
                </a:solidFill>
                <a:latin typeface="Courier New" pitchFamily="49" charset="0"/>
                <a:cs typeface="Courier New" pitchFamily="49" charset="0"/>
              </a:rPr>
              <a:t>ip-address mask </a:t>
            </a:r>
            <a:r>
              <a:rPr lang="en-US" sz="2000" b="1" dirty="0" smtClean="0">
                <a:solidFill>
                  <a:srgbClr val="000000"/>
                </a:solidFill>
                <a:latin typeface="Courier New" pitchFamily="49" charset="0"/>
                <a:cs typeface="Courier New" pitchFamily="49" charset="0"/>
              </a:rPr>
              <a:t>[not-advertise] [tag </a:t>
            </a:r>
            <a:r>
              <a:rPr lang="en-US" sz="2000" i="1" dirty="0" err="1" smtClean="0">
                <a:solidFill>
                  <a:srgbClr val="000000"/>
                </a:solidFill>
                <a:latin typeface="Courier New" pitchFamily="49" charset="0"/>
                <a:cs typeface="Courier New" pitchFamily="49" charset="0"/>
              </a:rPr>
              <a:t>tag</a:t>
            </a:r>
            <a:r>
              <a:rPr lang="en-US" sz="2000" b="1" dirty="0" smtClean="0">
                <a:solidFill>
                  <a:srgbClr val="000000"/>
                </a:solidFill>
                <a:latin typeface="Courier New" pitchFamily="49" charset="0"/>
                <a:cs typeface="Courier New" pitchFamily="49" charset="0"/>
              </a:rPr>
              <a:t>] </a:t>
            </a:r>
            <a:r>
              <a:rPr lang="en-US" sz="2000" dirty="0" smtClean="0">
                <a:solidFill>
                  <a:srgbClr val="000000"/>
                </a:solidFill>
              </a:rPr>
              <a:t>router configuration command.</a:t>
            </a:r>
          </a:p>
          <a:p>
            <a:r>
              <a:rPr lang="en-US" sz="2000" dirty="0" smtClean="0">
                <a:solidFill>
                  <a:srgbClr val="000000"/>
                </a:solidFill>
              </a:rPr>
              <a:t>Virtual links are configured with the</a:t>
            </a:r>
            <a:r>
              <a:rPr lang="en-US" sz="2000" b="1" dirty="0" smtClean="0">
                <a:solidFill>
                  <a:srgbClr val="000000"/>
                </a:solidFill>
                <a:latin typeface="Courier New" pitchFamily="49" charset="0"/>
                <a:cs typeface="Courier New" pitchFamily="49" charset="0"/>
              </a:rPr>
              <a:t> area</a:t>
            </a:r>
            <a:r>
              <a:rPr lang="en-US" sz="2000" b="1" dirty="0" smtClean="0">
                <a:solidFill>
                  <a:srgbClr val="000000"/>
                </a:solidFill>
              </a:rPr>
              <a:t> </a:t>
            </a:r>
            <a:r>
              <a:rPr lang="en-US" sz="2000" i="1" dirty="0" err="1" smtClean="0">
                <a:solidFill>
                  <a:srgbClr val="000000"/>
                </a:solidFill>
                <a:latin typeface="Courier New" pitchFamily="49" charset="0"/>
                <a:cs typeface="Courier New" pitchFamily="49" charset="0"/>
              </a:rPr>
              <a:t>area</a:t>
            </a:r>
            <a:r>
              <a:rPr lang="en-US" sz="2000" i="1" dirty="0" smtClean="0">
                <a:solidFill>
                  <a:srgbClr val="000000"/>
                </a:solidFill>
                <a:latin typeface="Courier New" pitchFamily="49" charset="0"/>
                <a:cs typeface="Courier New" pitchFamily="49" charset="0"/>
              </a:rPr>
              <a:t>-id</a:t>
            </a:r>
            <a:r>
              <a:rPr lang="en-US" sz="2000" b="1" dirty="0" smtClean="0">
                <a:solidFill>
                  <a:srgbClr val="000000"/>
                </a:solidFill>
                <a:latin typeface="Courier New" pitchFamily="49" charset="0"/>
                <a:cs typeface="Courier New" pitchFamily="49" charset="0"/>
              </a:rPr>
              <a:t> virtual-link </a:t>
            </a:r>
            <a:r>
              <a:rPr lang="en-US" sz="2000" i="1" dirty="0" smtClean="0">
                <a:solidFill>
                  <a:srgbClr val="000000"/>
                </a:solidFill>
                <a:latin typeface="Courier New" pitchFamily="49" charset="0"/>
                <a:cs typeface="Courier New" pitchFamily="49" charset="0"/>
              </a:rPr>
              <a:t>router-id</a:t>
            </a:r>
            <a:r>
              <a:rPr lang="en-US" sz="2000" b="1" dirty="0" smtClean="0">
                <a:solidFill>
                  <a:srgbClr val="000000"/>
                </a:solidFill>
                <a:latin typeface="Courier New" pitchFamily="49" charset="0"/>
                <a:cs typeface="Courier New" pitchFamily="49" charset="0"/>
              </a:rPr>
              <a:t> </a:t>
            </a:r>
            <a:r>
              <a:rPr lang="en-US" sz="2000" dirty="0" smtClean="0">
                <a:solidFill>
                  <a:srgbClr val="000000"/>
                </a:solidFill>
              </a:rPr>
              <a:t>router configuration command, and verified with the</a:t>
            </a:r>
            <a:r>
              <a:rPr lang="en-US" sz="2000" b="1" dirty="0" smtClean="0">
                <a:solidFill>
                  <a:srgbClr val="000000"/>
                </a:solidFill>
                <a:latin typeface="Courier New" pitchFamily="49" charset="0"/>
                <a:cs typeface="Courier New" pitchFamily="49" charset="0"/>
              </a:rPr>
              <a:t> show ip ospf virtual-links</a:t>
            </a:r>
            <a:r>
              <a:rPr lang="en-US" sz="2000" dirty="0" smtClean="0">
                <a:solidFill>
                  <a:srgbClr val="000000"/>
                </a:solidFill>
                <a:latin typeface="Courier New" pitchFamily="49" charset="0"/>
                <a:cs typeface="Courier New" pitchFamily="49" charset="0"/>
              </a:rPr>
              <a:t> </a:t>
            </a:r>
            <a:r>
              <a:rPr lang="en-US" sz="2000" dirty="0" smtClean="0">
                <a:solidFill>
                  <a:srgbClr val="000000"/>
                </a:solidFill>
              </a:rPr>
              <a:t>command.</a:t>
            </a:r>
          </a:p>
          <a:p>
            <a:r>
              <a:rPr lang="en-US" sz="2000" dirty="0" smtClean="0">
                <a:solidFill>
                  <a:srgbClr val="000000"/>
                </a:solidFill>
              </a:rPr>
              <a:t>The several area types defined in OSPF: standard areas, backbone (transit) areas, stub areas, totally stubby areas, NSSAs, and totally stubby NSSAs. </a:t>
            </a:r>
          </a:p>
        </p:txBody>
      </p:sp>
    </p:spTree>
    <p:extLst>
      <p:ext uri="{BB962C8B-B14F-4D97-AF65-F5344CB8AC3E}">
        <p14:creationId xmlns:p14="http://schemas.microsoft.com/office/powerpoint/2010/main" val="2085955431"/>
      </p:ext>
    </p:extLst>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Chapter </a:t>
            </a:r>
            <a:r>
              <a:rPr lang="en-US" smtClean="0"/>
              <a:t>3 Summary (cont.)</a:t>
            </a:r>
            <a:endParaRPr lang="en-US" dirty="0" smtClean="0"/>
          </a:p>
        </p:txBody>
      </p:sp>
      <p:sp>
        <p:nvSpPr>
          <p:cNvPr id="5" name="Content Placeholder 4"/>
          <p:cNvSpPr>
            <a:spLocks noGrp="1"/>
          </p:cNvSpPr>
          <p:nvPr>
            <p:ph idx="1"/>
          </p:nvPr>
        </p:nvSpPr>
        <p:spPr/>
        <p:txBody>
          <a:bodyPr>
            <a:normAutofit fontScale="85000" lnSpcReduction="20000"/>
          </a:bodyPr>
          <a:lstStyle/>
          <a:p>
            <a:r>
              <a:rPr lang="en-US" sz="2000" dirty="0" smtClean="0">
                <a:solidFill>
                  <a:srgbClr val="000000"/>
                </a:solidFill>
              </a:rPr>
              <a:t>The types of OSPF authentication: null, simple password authentication (also called plain-text authentication), and MD5 authentication. </a:t>
            </a:r>
          </a:p>
          <a:p>
            <a:r>
              <a:rPr lang="en-US" sz="2000" dirty="0" smtClean="0">
                <a:solidFill>
                  <a:srgbClr val="000000"/>
                </a:solidFill>
              </a:rPr>
              <a:t>The commands to configure OSPF simple password authentication:</a:t>
            </a:r>
          </a:p>
          <a:p>
            <a:pPr lvl="1"/>
            <a:r>
              <a:rPr lang="en-US" b="1" dirty="0" smtClean="0">
                <a:solidFill>
                  <a:srgbClr val="000000"/>
                </a:solidFill>
                <a:latin typeface="Courier New" pitchFamily="49" charset="0"/>
                <a:cs typeface="Courier New" pitchFamily="49" charset="0"/>
              </a:rPr>
              <a:t>ip ospf authentication-key </a:t>
            </a:r>
            <a:r>
              <a:rPr lang="en-US" i="1" dirty="0" smtClean="0">
                <a:solidFill>
                  <a:srgbClr val="000000"/>
                </a:solidFill>
                <a:latin typeface="Courier New" pitchFamily="49" charset="0"/>
                <a:cs typeface="Courier New" pitchFamily="49" charset="0"/>
              </a:rPr>
              <a:t>password</a:t>
            </a:r>
            <a:r>
              <a:rPr lang="en-US" b="1" dirty="0" smtClean="0">
                <a:solidFill>
                  <a:srgbClr val="000000"/>
                </a:solidFill>
                <a:latin typeface="Courier New" pitchFamily="49" charset="0"/>
                <a:cs typeface="Courier New" pitchFamily="49" charset="0"/>
              </a:rPr>
              <a:t> </a:t>
            </a:r>
            <a:r>
              <a:rPr lang="en-US" dirty="0" smtClean="0">
                <a:solidFill>
                  <a:srgbClr val="000000"/>
                </a:solidFill>
              </a:rPr>
              <a:t>interface configuration command</a:t>
            </a:r>
          </a:p>
          <a:p>
            <a:pPr lvl="1"/>
            <a:r>
              <a:rPr lang="en-US" b="1" dirty="0" smtClean="0">
                <a:solidFill>
                  <a:srgbClr val="000000"/>
                </a:solidFill>
                <a:latin typeface="Courier New" pitchFamily="49" charset="0"/>
                <a:cs typeface="Courier New" pitchFamily="49" charset="0"/>
              </a:rPr>
              <a:t>ip ospf authentication </a:t>
            </a:r>
            <a:r>
              <a:rPr lang="en-US" dirty="0" smtClean="0">
                <a:solidFill>
                  <a:srgbClr val="000000"/>
                </a:solidFill>
              </a:rPr>
              <a:t>interface configuration command or the </a:t>
            </a:r>
            <a:r>
              <a:rPr lang="en-US" b="1" dirty="0" smtClean="0">
                <a:solidFill>
                  <a:srgbClr val="000000"/>
                </a:solidFill>
                <a:latin typeface="Courier New" pitchFamily="49" charset="0"/>
                <a:cs typeface="Courier New" pitchFamily="49" charset="0"/>
              </a:rPr>
              <a:t>area </a:t>
            </a:r>
            <a:r>
              <a:rPr lang="en-US" b="1" dirty="0" err="1" smtClean="0">
                <a:solidFill>
                  <a:srgbClr val="000000"/>
                </a:solidFill>
                <a:latin typeface="Courier New" pitchFamily="49" charset="0"/>
                <a:cs typeface="Courier New" pitchFamily="49" charset="0"/>
              </a:rPr>
              <a:t>area</a:t>
            </a:r>
            <a:r>
              <a:rPr lang="en-US" b="1" dirty="0" smtClean="0">
                <a:solidFill>
                  <a:srgbClr val="000000"/>
                </a:solidFill>
                <a:latin typeface="Courier New" pitchFamily="49" charset="0"/>
                <a:cs typeface="Courier New" pitchFamily="49" charset="0"/>
              </a:rPr>
              <a:t>-id authentication </a:t>
            </a:r>
            <a:r>
              <a:rPr lang="en-US" dirty="0" smtClean="0">
                <a:solidFill>
                  <a:srgbClr val="000000"/>
                </a:solidFill>
              </a:rPr>
              <a:t>router configuration command</a:t>
            </a:r>
          </a:p>
          <a:p>
            <a:r>
              <a:rPr lang="en-US" sz="2000" dirty="0" smtClean="0">
                <a:solidFill>
                  <a:srgbClr val="000000"/>
                </a:solidFill>
              </a:rPr>
              <a:t>The commands to configure OSPF MD5 authentication:</a:t>
            </a:r>
          </a:p>
          <a:p>
            <a:pPr lvl="1"/>
            <a:r>
              <a:rPr lang="en-US" b="1" dirty="0" smtClean="0">
                <a:solidFill>
                  <a:srgbClr val="000000"/>
                </a:solidFill>
                <a:latin typeface="Courier New" pitchFamily="49" charset="0"/>
                <a:cs typeface="Courier New" pitchFamily="49" charset="0"/>
              </a:rPr>
              <a:t>ip ospf message-digest-key key-id md5 key </a:t>
            </a:r>
            <a:r>
              <a:rPr lang="en-US" dirty="0" smtClean="0">
                <a:solidFill>
                  <a:srgbClr val="000000"/>
                </a:solidFill>
              </a:rPr>
              <a:t>interface configuration command</a:t>
            </a:r>
          </a:p>
          <a:p>
            <a:pPr lvl="1"/>
            <a:r>
              <a:rPr lang="en-US" b="1" dirty="0" smtClean="0">
                <a:solidFill>
                  <a:srgbClr val="000000"/>
                </a:solidFill>
                <a:latin typeface="Courier New" pitchFamily="49" charset="0"/>
                <a:cs typeface="Courier New" pitchFamily="49" charset="0"/>
              </a:rPr>
              <a:t>ip ospf authentication message-digest </a:t>
            </a:r>
            <a:r>
              <a:rPr lang="en-US" dirty="0" smtClean="0">
                <a:solidFill>
                  <a:srgbClr val="000000"/>
                </a:solidFill>
              </a:rPr>
              <a:t>interface configuration command or the </a:t>
            </a:r>
            <a:r>
              <a:rPr lang="en-US" b="1" dirty="0" smtClean="0">
                <a:solidFill>
                  <a:srgbClr val="000000"/>
                </a:solidFill>
                <a:latin typeface="Courier New" pitchFamily="49" charset="0"/>
                <a:cs typeface="Courier New" pitchFamily="49" charset="0"/>
              </a:rPr>
              <a:t>area </a:t>
            </a:r>
            <a:r>
              <a:rPr lang="en-US" b="1" dirty="0" err="1" smtClean="0">
                <a:solidFill>
                  <a:srgbClr val="000000"/>
                </a:solidFill>
                <a:latin typeface="Courier New" pitchFamily="49" charset="0"/>
                <a:cs typeface="Courier New" pitchFamily="49" charset="0"/>
              </a:rPr>
              <a:t>area</a:t>
            </a:r>
            <a:r>
              <a:rPr lang="en-US" b="1" dirty="0" smtClean="0">
                <a:solidFill>
                  <a:srgbClr val="000000"/>
                </a:solidFill>
                <a:latin typeface="Courier New" pitchFamily="49" charset="0"/>
                <a:cs typeface="Courier New" pitchFamily="49" charset="0"/>
              </a:rPr>
              <a:t>-id authentication message-digest </a:t>
            </a:r>
            <a:r>
              <a:rPr lang="en-US" dirty="0" smtClean="0">
                <a:solidFill>
                  <a:srgbClr val="000000"/>
                </a:solidFill>
              </a:rPr>
              <a:t>router configuration command</a:t>
            </a:r>
          </a:p>
          <a:p>
            <a:endParaRPr lang="en-US" sz="2000" dirty="0" smtClean="0">
              <a:solidFill>
                <a:srgbClr val="000000"/>
              </a:solidFill>
            </a:endParaRPr>
          </a:p>
        </p:txBody>
      </p:sp>
    </p:spTree>
    <p:extLst>
      <p:ext uri="{BB962C8B-B14F-4D97-AF65-F5344CB8AC3E}">
        <p14:creationId xmlns:p14="http://schemas.microsoft.com/office/powerpoint/2010/main" val="2101094070"/>
      </p:ext>
    </p:extLst>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dirty="0" smtClean="0"/>
              <a:t>Resources</a:t>
            </a:r>
          </a:p>
        </p:txBody>
      </p:sp>
      <p:sp>
        <p:nvSpPr>
          <p:cNvPr id="4" name="Content Placeholder 3"/>
          <p:cNvSpPr>
            <a:spLocks noGrp="1"/>
          </p:cNvSpPr>
          <p:nvPr>
            <p:ph idx="1"/>
          </p:nvPr>
        </p:nvSpPr>
        <p:spPr>
          <a:xfrm>
            <a:off x="549275" y="1620043"/>
            <a:ext cx="8042276" cy="4343400"/>
          </a:xfrm>
        </p:spPr>
        <p:txBody>
          <a:bodyPr>
            <a:normAutofit fontScale="85000" lnSpcReduction="20000"/>
          </a:bodyPr>
          <a:lstStyle/>
          <a:p>
            <a:r>
              <a:rPr lang="en-US" dirty="0" smtClean="0">
                <a:solidFill>
                  <a:srgbClr val="000000"/>
                </a:solidFill>
              </a:rPr>
              <a:t>OSPF </a:t>
            </a:r>
            <a:r>
              <a:rPr lang="en-US" dirty="0" err="1" smtClean="0">
                <a:solidFill>
                  <a:srgbClr val="000000"/>
                </a:solidFill>
              </a:rPr>
              <a:t>Deisgn</a:t>
            </a:r>
            <a:r>
              <a:rPr lang="en-US" dirty="0" smtClean="0">
                <a:solidFill>
                  <a:srgbClr val="000000"/>
                </a:solidFill>
              </a:rPr>
              <a:t> Guide</a:t>
            </a:r>
          </a:p>
          <a:p>
            <a:pPr lvl="1"/>
            <a:r>
              <a:rPr lang="en-US" dirty="0" smtClean="0">
                <a:solidFill>
                  <a:srgbClr val="000000"/>
                </a:solidFill>
                <a:hlinkClick r:id="rId2"/>
              </a:rPr>
              <a:t>http://www.cisco.com/en/US/tech/tk365/technologies_white_paper09186a0080094e9e.shtml</a:t>
            </a:r>
            <a:r>
              <a:rPr lang="en-US" dirty="0" smtClean="0">
                <a:solidFill>
                  <a:srgbClr val="000000"/>
                </a:solidFill>
              </a:rPr>
              <a:t> </a:t>
            </a:r>
          </a:p>
          <a:p>
            <a:r>
              <a:rPr lang="en-US" dirty="0" smtClean="0">
                <a:solidFill>
                  <a:srgbClr val="000000"/>
                </a:solidFill>
              </a:rPr>
              <a:t>Configuring OSPF</a:t>
            </a:r>
          </a:p>
          <a:p>
            <a:pPr lvl="1"/>
            <a:r>
              <a:rPr lang="en-US" dirty="0" smtClean="0">
                <a:solidFill>
                  <a:srgbClr val="000000"/>
                </a:solidFill>
                <a:hlinkClick r:id="rId3"/>
              </a:rPr>
              <a:t>http://www.cisco.com/en/US/docs/ios/12_0/np1/configuration/guide/1cospf.html</a:t>
            </a:r>
            <a:r>
              <a:rPr lang="en-US" dirty="0" smtClean="0">
                <a:solidFill>
                  <a:srgbClr val="000000"/>
                </a:solidFill>
              </a:rPr>
              <a:t> </a:t>
            </a:r>
          </a:p>
          <a:p>
            <a:r>
              <a:rPr lang="en-US" dirty="0" smtClean="0">
                <a:solidFill>
                  <a:srgbClr val="000000"/>
                </a:solidFill>
              </a:rPr>
              <a:t>OSPF Technology Page</a:t>
            </a:r>
          </a:p>
          <a:p>
            <a:pPr lvl="1"/>
            <a:r>
              <a:rPr lang="en-US" dirty="0" smtClean="0">
                <a:solidFill>
                  <a:srgbClr val="000000"/>
                </a:solidFill>
                <a:hlinkClick r:id="rId4"/>
              </a:rPr>
              <a:t>http://www.cisco.com/en/US/tech/tk365/tk480/tsd_technology_support_sub-protocol_home.html</a:t>
            </a:r>
            <a:r>
              <a:rPr lang="en-US" dirty="0" smtClean="0">
                <a:solidFill>
                  <a:srgbClr val="000000"/>
                </a:solidFill>
              </a:rPr>
              <a:t> </a:t>
            </a:r>
          </a:p>
          <a:p>
            <a:r>
              <a:rPr lang="en-US" dirty="0" smtClean="0">
                <a:solidFill>
                  <a:srgbClr val="000000"/>
                </a:solidFill>
              </a:rPr>
              <a:t>OSPF Authentication</a:t>
            </a:r>
          </a:p>
          <a:p>
            <a:pPr lvl="1"/>
            <a:r>
              <a:rPr lang="en-US" dirty="0" smtClean="0">
                <a:solidFill>
                  <a:srgbClr val="000000"/>
                </a:solidFill>
                <a:hlinkClick r:id="rId5"/>
              </a:rPr>
              <a:t>http://www.cisco.com/en/US/tech/tk365/technologies_configuration_example09186a0080094069.shtml</a:t>
            </a:r>
            <a:r>
              <a:rPr lang="en-US" dirty="0" smtClean="0">
                <a:solidFill>
                  <a:srgbClr val="000000"/>
                </a:solidFill>
              </a:rPr>
              <a:t> </a:t>
            </a:r>
          </a:p>
          <a:p>
            <a:endParaRPr lang="en-US" dirty="0">
              <a:solidFill>
                <a:srgbClr val="000000"/>
              </a:solidFill>
            </a:endParaRPr>
          </a:p>
        </p:txBody>
      </p:sp>
    </p:spTree>
    <p:extLst>
      <p:ext uri="{BB962C8B-B14F-4D97-AF65-F5344CB8AC3E}">
        <p14:creationId xmlns:p14="http://schemas.microsoft.com/office/powerpoint/2010/main" val="101044518"/>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1820</TotalTime>
  <Words>10690</Words>
  <Application>Microsoft Macintosh PowerPoint</Application>
  <PresentationFormat>On-screen Show (4:3)</PresentationFormat>
  <Paragraphs>1061</Paragraphs>
  <Slides>74</Slides>
  <Notes>56</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Breeze</vt:lpstr>
      <vt:lpstr>Open Shortest Path First – Part 3</vt:lpstr>
      <vt:lpstr>Understanding OSPF Network Types</vt:lpstr>
      <vt:lpstr>OSPF Network Types</vt:lpstr>
      <vt:lpstr>Broadcast </vt:lpstr>
      <vt:lpstr>Broadcast Challenge: Multiple Adjacencies</vt:lpstr>
      <vt:lpstr>Broadcast Challenge: Extensive LSAs</vt:lpstr>
      <vt:lpstr>Solution: Designated Router</vt:lpstr>
      <vt:lpstr>Designated Router (DR)</vt:lpstr>
      <vt:lpstr>Backup Designated Router (BDR)</vt:lpstr>
      <vt:lpstr>DR/BDR</vt:lpstr>
      <vt:lpstr>Assigning Router Priority</vt:lpstr>
      <vt:lpstr>The Election of the DR</vt:lpstr>
      <vt:lpstr>Manipulating the Election Process</vt:lpstr>
      <vt:lpstr>Point-to-Point</vt:lpstr>
      <vt:lpstr>PowerPoint Presentation</vt:lpstr>
      <vt:lpstr>DR Election in an NBMA Topology</vt:lpstr>
      <vt:lpstr>OSPF over NBMA Topology</vt:lpstr>
      <vt:lpstr>OSPF over NBMA Topology</vt:lpstr>
      <vt:lpstr>Assign an NBMA Topology Mode</vt:lpstr>
      <vt:lpstr>NBMA Topology Modes of Operation</vt:lpstr>
      <vt:lpstr>Identify a Neighboring Router</vt:lpstr>
      <vt:lpstr>Non-Broadcast Mode Example (Full-Mesh)</vt:lpstr>
      <vt:lpstr>Non-Broadcast Mode Example (Partial-Mesh)</vt:lpstr>
      <vt:lpstr>Point-to-multipoint Mode Example</vt:lpstr>
      <vt:lpstr>Point-to-multipoint non-broadcast Mode</vt:lpstr>
      <vt:lpstr>Broadcast Mode Example</vt:lpstr>
      <vt:lpstr>Point-to-point Mode Example</vt:lpstr>
      <vt:lpstr>Subinterfaces</vt:lpstr>
      <vt:lpstr>Define a Subinterface</vt:lpstr>
      <vt:lpstr>Using Point-to-point Subinterfaces</vt:lpstr>
      <vt:lpstr>Using Multipoint Subinterfaces</vt:lpstr>
      <vt:lpstr>OSPF over NBMA Topology Summary</vt:lpstr>
      <vt:lpstr>PowerPoint Presentation</vt:lpstr>
      <vt:lpstr>OSPF Passive-Interface</vt:lpstr>
      <vt:lpstr>Passive-Interface Example</vt:lpstr>
      <vt:lpstr>Propagating a Default Route</vt:lpstr>
      <vt:lpstr>default-information originate Command </vt:lpstr>
      <vt:lpstr>default-information originate Example</vt:lpstr>
      <vt:lpstr>Route Summarization</vt:lpstr>
      <vt:lpstr>Using Route Summarization</vt:lpstr>
      <vt:lpstr>Types of Route Summarization</vt:lpstr>
      <vt:lpstr>Intra-Area Summarization</vt:lpstr>
      <vt:lpstr>Intra-Area Summarization Example</vt:lpstr>
      <vt:lpstr>External Summarization</vt:lpstr>
      <vt:lpstr>External Summarization</vt:lpstr>
      <vt:lpstr>Changing the Reference Bandwidth</vt:lpstr>
      <vt:lpstr>Changing the Reference Bandwidth</vt:lpstr>
      <vt:lpstr>Modifying the Cost of a Link</vt:lpstr>
      <vt:lpstr>Override the Default Interface Cost</vt:lpstr>
      <vt:lpstr>PowerPoint Presentation</vt:lpstr>
      <vt:lpstr>OSPF Authentication</vt:lpstr>
      <vt:lpstr>OSPF Authentication Types</vt:lpstr>
      <vt:lpstr>Planning for OSPF</vt:lpstr>
      <vt:lpstr>Configure A Key for Simple Authentication</vt:lpstr>
      <vt:lpstr>PowerPoint Presentation</vt:lpstr>
      <vt:lpstr>Configure the Authentication Mode for OSPF</vt:lpstr>
      <vt:lpstr>Configuring Simple Password Authentication</vt:lpstr>
      <vt:lpstr>Configuring Simple Password Authentication</vt:lpstr>
      <vt:lpstr>Verifying Simple Password Authentication</vt:lpstr>
      <vt:lpstr>Troubleshooting Simple Password Problems</vt:lpstr>
      <vt:lpstr>Troubleshooting Simple Password Problems</vt:lpstr>
      <vt:lpstr>Configuring MD5 Authentication</vt:lpstr>
      <vt:lpstr>Configuring MD5 Authentication</vt:lpstr>
      <vt:lpstr>Verifying MD5 Authentication</vt:lpstr>
      <vt:lpstr>Verifying MD5 Authentication</vt:lpstr>
      <vt:lpstr>Troubleshooting MD5 Authentication</vt:lpstr>
      <vt:lpstr>Chapter 3 Summary</vt:lpstr>
      <vt:lpstr>Chapter 3 Summary (cont.)</vt:lpstr>
      <vt:lpstr>Chapter 3 Summary (cont.)</vt:lpstr>
      <vt:lpstr>Chapter 3 Summary (cont.)</vt:lpstr>
      <vt:lpstr>Chapter 3 Summary (cont.)</vt:lpstr>
      <vt:lpstr>Chapter 3 Summary (cont.)</vt:lpstr>
      <vt:lpstr>Chapter 3 Summary (cont.)</vt:lpstr>
      <vt:lpstr>Resources</vt:lpstr>
    </vt:vector>
  </TitlesOfParts>
  <Company>Swansea Metropolitan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Kapilan Radhakrishnan</cp:lastModifiedBy>
  <cp:revision>210</cp:revision>
  <dcterms:created xsi:type="dcterms:W3CDTF">2011-10-03T10:20:59Z</dcterms:created>
  <dcterms:modified xsi:type="dcterms:W3CDTF">2013-01-07T19:31:09Z</dcterms:modified>
</cp:coreProperties>
</file>