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</p:sldMasterIdLst>
  <p:notesMasterIdLst>
    <p:notesMasterId r:id="rId32"/>
  </p:notesMasterIdLst>
  <p:sldIdLst>
    <p:sldId id="261" r:id="rId2"/>
    <p:sldId id="262" r:id="rId3"/>
    <p:sldId id="264" r:id="rId4"/>
    <p:sldId id="263" r:id="rId5"/>
    <p:sldId id="265" r:id="rId6"/>
    <p:sldId id="266" r:id="rId7"/>
    <p:sldId id="267" r:id="rId8"/>
    <p:sldId id="271" r:id="rId9"/>
    <p:sldId id="273" r:id="rId10"/>
    <p:sldId id="272" r:id="rId11"/>
    <p:sldId id="278" r:id="rId12"/>
    <p:sldId id="274" r:id="rId13"/>
    <p:sldId id="275" r:id="rId14"/>
    <p:sldId id="276" r:id="rId15"/>
    <p:sldId id="311" r:id="rId16"/>
    <p:sldId id="312" r:id="rId17"/>
    <p:sldId id="313" r:id="rId18"/>
    <p:sldId id="277" r:id="rId19"/>
    <p:sldId id="315" r:id="rId20"/>
    <p:sldId id="337" r:id="rId21"/>
    <p:sldId id="289" r:id="rId22"/>
    <p:sldId id="279" r:id="rId23"/>
    <p:sldId id="283" r:id="rId24"/>
    <p:sldId id="284" r:id="rId25"/>
    <p:sldId id="287" r:id="rId26"/>
    <p:sldId id="286" r:id="rId27"/>
    <p:sldId id="288" r:id="rId28"/>
    <p:sldId id="290" r:id="rId29"/>
    <p:sldId id="341" r:id="rId30"/>
    <p:sldId id="285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AB6DAC-323D-3040-8C69-59276B50C6BF}" v="6" dt="2025-01-31T10:06:55.831"/>
    <p1510:client id="{F0D8077C-BA48-23E2-70FD-020375841010}" v="1" dt="2025-01-31T09:47:25.4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 Napieralla" userId="S::mark.napieralla@uwtsd.ac.uk::adf11754-427d-4f24-8c3e-391028db4a77" providerId="AD" clId="Web-{F0D8077C-BA48-23E2-70FD-020375841010}"/>
    <pc:docChg chg="modSld">
      <pc:chgData name="Mark Napieralla" userId="S::mark.napieralla@uwtsd.ac.uk::adf11754-427d-4f24-8c3e-391028db4a77" providerId="AD" clId="Web-{F0D8077C-BA48-23E2-70FD-020375841010}" dt="2025-01-31T09:47:25.446" v="0" actId="1076"/>
      <pc:docMkLst>
        <pc:docMk/>
      </pc:docMkLst>
      <pc:sldChg chg="modSp">
        <pc:chgData name="Mark Napieralla" userId="S::mark.napieralla@uwtsd.ac.uk::adf11754-427d-4f24-8c3e-391028db4a77" providerId="AD" clId="Web-{F0D8077C-BA48-23E2-70FD-020375841010}" dt="2025-01-31T09:47:25.446" v="0" actId="1076"/>
        <pc:sldMkLst>
          <pc:docMk/>
          <pc:sldMk cId="1325602014" sldId="278"/>
        </pc:sldMkLst>
        <pc:picChg chg="mod">
          <ac:chgData name="Mark Napieralla" userId="S::mark.napieralla@uwtsd.ac.uk::adf11754-427d-4f24-8c3e-391028db4a77" providerId="AD" clId="Web-{F0D8077C-BA48-23E2-70FD-020375841010}" dt="2025-01-31T09:47:25.446" v="0" actId="1076"/>
          <ac:picMkLst>
            <pc:docMk/>
            <pc:sldMk cId="1325602014" sldId="278"/>
            <ac:picMk id="3" creationId="{00000000-0000-0000-0000-000000000000}"/>
          </ac:picMkLst>
        </pc:picChg>
      </pc:sldChg>
    </pc:docChg>
  </pc:docChgLst>
  <pc:docChgLst>
    <pc:chgData name="Mark Napieralla" userId="S::mark.napieralla@uwtsd.ac.uk::adf11754-427d-4f24-8c3e-391028db4a77" providerId="AD" clId="Web-{2BAB6DAC-323D-3040-8C69-59276B50C6BF}"/>
    <pc:docChg chg="modSld">
      <pc:chgData name="Mark Napieralla" userId="S::mark.napieralla@uwtsd.ac.uk::adf11754-427d-4f24-8c3e-391028db4a77" providerId="AD" clId="Web-{2BAB6DAC-323D-3040-8C69-59276B50C6BF}" dt="2025-01-31T10:06:54.018" v="1" actId="20577"/>
      <pc:docMkLst>
        <pc:docMk/>
      </pc:docMkLst>
      <pc:sldChg chg="modSp">
        <pc:chgData name="Mark Napieralla" userId="S::mark.napieralla@uwtsd.ac.uk::adf11754-427d-4f24-8c3e-391028db4a77" providerId="AD" clId="Web-{2BAB6DAC-323D-3040-8C69-59276B50C6BF}" dt="2025-01-31T10:06:54.018" v="1" actId="20577"/>
        <pc:sldMkLst>
          <pc:docMk/>
          <pc:sldMk cId="1919033342" sldId="285"/>
        </pc:sldMkLst>
        <pc:spChg chg="mod">
          <ac:chgData name="Mark Napieralla" userId="S::mark.napieralla@uwtsd.ac.uk::adf11754-427d-4f24-8c3e-391028db4a77" providerId="AD" clId="Web-{2BAB6DAC-323D-3040-8C69-59276B50C6BF}" dt="2025-01-31T10:06:54.018" v="1" actId="20577"/>
          <ac:spMkLst>
            <pc:docMk/>
            <pc:sldMk cId="1919033342" sldId="285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F98B8C-2063-4257-8E86-052B435B6410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36945-BE58-4B82-9EAF-D8A749DC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143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</a:t>
            </a:r>
            <a:r>
              <a:rPr lang="en-US" err="1"/>
              <a:t>www.youtube.com</a:t>
            </a:r>
            <a:r>
              <a:rPr lang="en-US"/>
              <a:t>/</a:t>
            </a:r>
            <a:r>
              <a:rPr lang="en-US" err="1"/>
              <a:t>watch?v</a:t>
            </a:r>
            <a:r>
              <a:rPr lang="en-US"/>
              <a:t>=gOtlN4pNArk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335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Sport &gt; usually competitive, physically exertive, rule-governed with officials.</a:t>
            </a:r>
          </a:p>
          <a:p>
            <a:endParaRPr lang="en-GB"/>
          </a:p>
          <a:p>
            <a:r>
              <a:rPr lang="en-GB"/>
              <a:t>PA definition: Routledge handbook of PA Policy and Practice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601346-1BE0-4138-AFD1-0490D498FA41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507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F7EC9E-6B96-4123-91AD-9EA7ECE71E6D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altLang="en-US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514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baseline="0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601346-1BE0-4138-AFD1-0490D498FA41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480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As a result of effective sport development i.e. promoting interest, increasing participation, improving performance, what would we expect to see?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9CD18-5854-8F4B-9792-48963165518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500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351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95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424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346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09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245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919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90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733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647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884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19A5F-9B0D-4C8D-B492-7E9635DE0EA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07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StMXk_cHPAhUFBcAKHS1iCdMQjRwIBw&amp;url=http://www.iemoji.com/view/emoji/1853/people/thinking-face&amp;psig=AFQjCNGFwl8YdPlK2ZTUOUjaASiuPCL9TQ&amp;ust=1475699124077182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glty9gsLPAhVpJMAKHbCpA5YQjRwIBw&amp;url=http://www.123rf.com/clipart-vector/graduate.html&amp;bvm=bv.134495766,d.ZGg&amp;psig=AFQjCNHg19Nsyv4YvnbWpGtYqT1gRKULCw&amp;ust=1475700373326845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.uk/url?sa=i&amp;rct=j&amp;q=&amp;esrc=s&amp;source=images&amp;cd=&amp;cad=rja&amp;uact=8&amp;ved=0ahUKEwisiaTwg8LPAhVKDsAKHYq0A6oQjRwIBw&amp;url=https://emojiisland.com/products/very-angry-emoji-icon&amp;bvm=bv.134495766,d.ZGg&amp;psig=AFQjCNGmy9AvO_s2KlUzKyrIwVJHjlPrpw&amp;ust=1475700689237900" TargetMode="External"/><Relationship Id="rId5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n-_DQg8LPAhUHJcAKHa42CK0QjRwIBw&amp;url=http://www.deke.com/content/dekes-techniques-500-creating-a-custom-angry-emoji-illustrator&amp;bvm=bv.134495766,d.ZGg&amp;psig=AFQjCNGmy9AvO_s2KlUzKyrIwVJHjlPrpw&amp;ust=147570068923790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iUr9XLmtfOAhVlJ8AKHTuhAFMQjRwIBw&amp;url=http://www.leaguewebsite.co.uk/wrexhamdistrictyouthfootballleague/LeagueNews/view/34303&amp;bvm=bv.129759880,d.ZGg&amp;psig=AFQjCNFth6D-5i-2dacsaB6sQowz1TJq3g&amp;ust=1472030365126747" TargetMode="External"/><Relationship Id="rId13" Type="http://schemas.openxmlformats.org/officeDocument/2006/relationships/hyperlink" Target="https://www.google.co.uk/url?sa=i&amp;rct=j&amp;q=&amp;esrc=s&amp;source=images&amp;cd=&amp;cad=rja&amp;uact=8&amp;ved=0ahUKEwiE5_vDg8fPAhWGK8AKHa4oBnwQjRwIBw&amp;url=https://www.testvalley.hants.sch.uk/2015/2015-youth-sport-trust-young-ambassador-conference/&amp;bvm=bv.134495766,d.ZGg&amp;psig=AFQjCNEmKMQlnzX7sTwHPNwhA-FH0_Tsxg&amp;ust=1475872433506215" TargetMode="External"/><Relationship Id="rId3" Type="http://schemas.openxmlformats.org/officeDocument/2006/relationships/image" Target="../media/image27.jpeg"/><Relationship Id="rId7" Type="http://schemas.openxmlformats.org/officeDocument/2006/relationships/image" Target="../media/image29.png"/><Relationship Id="rId12" Type="http://schemas.openxmlformats.org/officeDocument/2006/relationships/image" Target="../media/image32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.uk/url?sa=i&amp;rct=j&amp;q=&amp;esrc=s&amp;source=images&amp;cd=&amp;cad=rja&amp;uact=8&amp;ved=0ahUKEwiX2OSrmtfOAhUmC8AKHQpaDCAQjRwIBw&amp;url=https://www.parklives.com/&amp;psig=AFQjCNEzRi8lvUVvL7Xbe1zfLmzn3X5ZCQ&amp;ust=1472030297136314" TargetMode="External"/><Relationship Id="rId11" Type="http://schemas.openxmlformats.org/officeDocument/2006/relationships/image" Target="../media/image31.jpeg"/><Relationship Id="rId5" Type="http://schemas.openxmlformats.org/officeDocument/2006/relationships/image" Target="../media/image28.jpeg"/><Relationship Id="rId15" Type="http://schemas.openxmlformats.org/officeDocument/2006/relationships/image" Target="../media/image33.jpeg"/><Relationship Id="rId10" Type="http://schemas.openxmlformats.org/officeDocument/2006/relationships/hyperlink" Target="http://www.google.co.uk/url?sa=i&amp;rct=j&amp;q=&amp;esrc=s&amp;source=images&amp;cd=&amp;cad=rja&amp;uact=8&amp;ved=0ahUKEwit7qnNgsfPAhWJJ8AKHacACBoQjRwIBw&amp;url=http://www.valeofglamorgan.gov.uk/en/enjoying/Sports-and-Play/Active-Young-People/5x60.aspx&amp;psig=AFQjCNFzFrI04lyx_6CH92wbXROc9uV6gg&amp;ust=1475872200980427" TargetMode="External"/><Relationship Id="rId4" Type="http://schemas.openxmlformats.org/officeDocument/2006/relationships/hyperlink" Target="http://www.google.co.uk/url?sa=i&amp;rct=j&amp;q=&amp;esrc=s&amp;source=images&amp;cd=&amp;cad=rja&amp;uact=8&amp;ved=0ahUKEwjPzLHxtvLNAhXICsAKHd1AA2MQjRwIBw&amp;url=http://www.streetgames.org/bookings/2012/03/sports-volunteer-research-network/&amp;psig=AFQjCNF6IP0OG2Pp17tFDWXEQZm78gTttw&amp;ust=1468567619439540" TargetMode="External"/><Relationship Id="rId9" Type="http://schemas.openxmlformats.org/officeDocument/2006/relationships/image" Target="../media/image30.jpeg"/><Relationship Id="rId14" Type="http://schemas.openxmlformats.org/officeDocument/2006/relationships/hyperlink" Target="http://www.google.co.uk/url?sa=i&amp;rct=j&amp;q=&amp;esrc=s&amp;source=images&amp;cd=&amp;cad=rja&amp;uact=8&amp;ved=0ahUKEwjWue_Wg8fPAhVMDcAKHeJxBoEQjRwIBw&amp;url=http://www.powys.gov.uk/en/sports-development/sports-coaching-volunteering/&amp;bvm=bv.134495766,d.ZGg&amp;psig=AFQjCNGLTl_2lRN6ls9DmhBJW5am4BUjfg&amp;ust=1475872505248203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591" y="5700840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090522"/>
            <a:ext cx="361950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995936" y="2365153"/>
            <a:ext cx="561662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Mark </a:t>
            </a:r>
          </a:p>
          <a:p>
            <a:pPr algn="ctr"/>
            <a:r>
              <a:rPr lang="en-US" sz="6000" b="1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Napieralla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3102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5575" y="1946929"/>
            <a:ext cx="87369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Who Am I? How did I get a job in the sports industry: </a:t>
            </a:r>
          </a:p>
          <a:p>
            <a:endParaRPr lang="en-GB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Brought up in Wales (</a:t>
            </a:r>
            <a:r>
              <a:rPr lang="en-GB" err="1"/>
              <a:t>Clydach</a:t>
            </a:r>
            <a:r>
              <a:rPr lang="en-GB"/>
              <a:t>) small village outside Swansea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Played Sport from a young age – Dad a huge influence sport / rugby mad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A Levels at </a:t>
            </a:r>
            <a:r>
              <a:rPr lang="en-GB" err="1"/>
              <a:t>Gorseinon</a:t>
            </a:r>
            <a:r>
              <a:rPr lang="en-GB"/>
              <a:t> College (football reasons)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Attended Plymouth College of St Mark and St John to study Sport and recreation, leisure and tourism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Year 1 ???? Year 2/3 </a:t>
            </a:r>
          </a:p>
        </p:txBody>
      </p:sp>
      <p:pic>
        <p:nvPicPr>
          <p:cNvPr id="4098" name="Picture 2" descr="https://scontent.xx.fbcdn.net/v/t1.0-0/p206x206/13082677_957571007695256_8977248180713882748_n.jpg?oh=a5e99142796b68402af4e28101a27c01&amp;oe=58AA63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17032"/>
            <a:ext cx="4632757" cy="298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content.xx.fbcdn.net/v/t1.0-9/13124576_957571247695232_2140319985990952953_n.jpg?oh=8facd07790580f3c4462760af3577fbd&amp;oe=58608C3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27" y="4255253"/>
            <a:ext cx="2147517" cy="161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352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5575" y="1946929"/>
            <a:ext cx="87369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Who Am I / My Journey:</a:t>
            </a:r>
          </a:p>
          <a:p>
            <a:endParaRPr lang="en-GB"/>
          </a:p>
          <a:p>
            <a:r>
              <a:rPr lang="en-GB"/>
              <a:t>Wanted to work in Sports development</a:t>
            </a:r>
          </a:p>
          <a:p>
            <a:r>
              <a:rPr lang="en-GB"/>
              <a:t>when leaving university.</a:t>
            </a:r>
          </a:p>
        </p:txBody>
      </p:sp>
      <p:pic>
        <p:nvPicPr>
          <p:cNvPr id="2050" name="Picture 2" descr="Image result for custard pie in fac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350" y="2348880"/>
            <a:ext cx="3595497" cy="5058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672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us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7" y="2566267"/>
            <a:ext cx="3740729" cy="234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ttps://www.facebook.com/images/photos/profile/gradient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 descr="https://scontent.xx.fbcdn.net/v/t1.0-0/p206x206/1969303_10151896648152581_1875870956_n.jpg?oh=8cccdfce84dfb236d73c1951cc81c0e3&amp;oe=5862994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163222"/>
            <a:ext cx="4790007" cy="360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173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Image result for nutrition healt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491" y="2070247"/>
            <a:ext cx="333375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personal train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46" y="4425974"/>
            <a:ext cx="3552329" cy="1400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lifeguar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135" y="4032466"/>
            <a:ext cx="2448271" cy="253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733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Image result for cwrt sart scho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100" y="1932013"/>
            <a:ext cx="5755857" cy="386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186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610" y="2636912"/>
            <a:ext cx="4233118" cy="166723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 descr="Image result for physical activity sport service NP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90" y="2378848"/>
            <a:ext cx="4053095" cy="1698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8" name="Picture 12" descr="Image result for SPort wal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37" y="4564061"/>
            <a:ext cx="5048250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ardiff Metropolitan University - Social Enterprise Mark CIC">
            <a:extLst>
              <a:ext uri="{FF2B5EF4-FFF2-40B4-BE49-F238E27FC236}">
                <a16:creationId xmlns:a16="http://schemas.microsoft.com/office/drawing/2014/main" id="{75C76129-365C-F330-E133-D85EE7636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92315"/>
            <a:ext cx="302895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7906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0374" y="2060848"/>
            <a:ext cx="843210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My expectations / standards:</a:t>
            </a:r>
          </a:p>
          <a:p>
            <a:endParaRPr lang="en-GB"/>
          </a:p>
          <a:p>
            <a:r>
              <a:rPr lang="en-GB"/>
              <a:t>Attendance- If you cant attend email me before the lecture starts</a:t>
            </a:r>
          </a:p>
          <a:p>
            <a:r>
              <a:rPr lang="en-GB"/>
              <a:t>Professionalism / language</a:t>
            </a:r>
          </a:p>
          <a:p>
            <a:r>
              <a:rPr lang="en-GB"/>
              <a:t>Mobile Phones- use for research only, bring a laptop if you have one</a:t>
            </a:r>
          </a:p>
          <a:p>
            <a:r>
              <a:rPr lang="en-GB"/>
              <a:t>Hand in work on time / complete all assignments </a:t>
            </a:r>
          </a:p>
          <a:p>
            <a:r>
              <a:rPr lang="en-GB"/>
              <a:t>Value everyone's views, challenge, agree and disagree</a:t>
            </a:r>
          </a:p>
          <a:p>
            <a:endParaRPr lang="en-GB"/>
          </a:p>
          <a:p>
            <a:r>
              <a:rPr lang="en-GB" b="1"/>
              <a:t>My way of delivering:</a:t>
            </a:r>
          </a:p>
          <a:p>
            <a:endParaRPr lang="en-GB"/>
          </a:p>
          <a:p>
            <a:r>
              <a:rPr lang="en-GB"/>
              <a:t>Practical tasks</a:t>
            </a:r>
          </a:p>
          <a:p>
            <a:r>
              <a:rPr lang="en-GB"/>
              <a:t>Use of technology</a:t>
            </a:r>
          </a:p>
          <a:p>
            <a:r>
              <a:rPr lang="en-GB"/>
              <a:t>Real life experiences </a:t>
            </a:r>
          </a:p>
          <a:p>
            <a:r>
              <a:rPr lang="en-GB"/>
              <a:t>Energisers / brain mash </a:t>
            </a:r>
          </a:p>
          <a:p>
            <a:r>
              <a:rPr lang="en-GB"/>
              <a:t>Breaks- </a:t>
            </a:r>
          </a:p>
          <a:p>
            <a:r>
              <a:rPr lang="en-GB"/>
              <a:t>Research / further reading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743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0374" y="2060848"/>
            <a:ext cx="84321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u="sng"/>
              <a:t>What you need to bring?</a:t>
            </a:r>
          </a:p>
          <a:p>
            <a:endParaRPr lang="en-GB" b="1"/>
          </a:p>
          <a:p>
            <a:r>
              <a:rPr lang="en-GB" b="1"/>
              <a:t>Pen / notepad / tablet / laptop</a:t>
            </a:r>
          </a:p>
          <a:p>
            <a:r>
              <a:rPr lang="en-GB" b="1"/>
              <a:t>Smart Phone- QR Code Reader / device</a:t>
            </a:r>
          </a:p>
          <a:p>
            <a:r>
              <a:rPr lang="en-GB" b="1"/>
              <a:t>Drink / non fizzy </a:t>
            </a:r>
          </a:p>
          <a:p>
            <a:r>
              <a:rPr lang="en-GB" b="1"/>
              <a:t>Energy</a:t>
            </a:r>
          </a:p>
          <a:p>
            <a:r>
              <a:rPr lang="en-GB" b="1"/>
              <a:t>Concentration</a:t>
            </a:r>
          </a:p>
          <a:p>
            <a:r>
              <a:rPr lang="en-GB" b="1"/>
              <a:t>Ideas / creativity / an open mind!</a:t>
            </a:r>
          </a:p>
          <a:p>
            <a:endParaRPr lang="en-GB" b="1"/>
          </a:p>
          <a:p>
            <a:r>
              <a:rPr lang="en-GB" b="1" i="1" u="sng"/>
              <a:t>Timings</a:t>
            </a:r>
          </a:p>
          <a:p>
            <a:endParaRPr lang="en-GB" b="1"/>
          </a:p>
          <a:p>
            <a:r>
              <a:rPr lang="en-GB" b="1"/>
              <a:t>9am for a 9:15am start- 11-11:30 finish </a:t>
            </a:r>
          </a:p>
        </p:txBody>
      </p:sp>
    </p:spTree>
    <p:extLst>
      <p:ext uri="{BB962C8B-B14F-4D97-AF65-F5344CB8AC3E}">
        <p14:creationId xmlns:p14="http://schemas.microsoft.com/office/powerpoint/2010/main" val="2602881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2" descr="Image result for thinking emoji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7" y="1946929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177481" y="4721192"/>
            <a:ext cx="913892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What do I expect from this module- Think, Pair, share</a:t>
            </a:r>
            <a:endParaRPr lang="en-US" sz="5400" b="1" cap="none" spc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27293" y="6475518"/>
            <a:ext cx="5916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Feedback to the whiteboard</a:t>
            </a:r>
          </a:p>
        </p:txBody>
      </p:sp>
    </p:spTree>
    <p:extLst>
      <p:ext uri="{BB962C8B-B14F-4D97-AF65-F5344CB8AC3E}">
        <p14:creationId xmlns:p14="http://schemas.microsoft.com/office/powerpoint/2010/main" val="37098669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-345057"/>
            <a:ext cx="6858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6165304"/>
            <a:ext cx="6480720" cy="709366"/>
          </a:xfrm>
        </p:spPr>
        <p:txBody>
          <a:bodyPr>
            <a:normAutofit/>
          </a:bodyPr>
          <a:lstStyle/>
          <a:p>
            <a:pPr algn="ctr"/>
            <a:r>
              <a:rPr lang="en-GB" sz="2000" b="1">
                <a:solidFill>
                  <a:schemeClr val="bg1"/>
                </a:solidFill>
              </a:rPr>
              <a:t> Monkey cucumber / grapes</a:t>
            </a:r>
          </a:p>
        </p:txBody>
      </p:sp>
    </p:spTree>
    <p:extLst>
      <p:ext uri="{BB962C8B-B14F-4D97-AF65-F5344CB8AC3E}">
        <p14:creationId xmlns:p14="http://schemas.microsoft.com/office/powerpoint/2010/main" val="1325602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7282" y="635715"/>
            <a:ext cx="8356656" cy="2482136"/>
            <a:chOff x="409710" y="635715"/>
            <a:chExt cx="11142208" cy="2482136"/>
          </a:xfrm>
        </p:grpSpPr>
        <p:sp>
          <p:nvSpPr>
            <p:cNvPr id="74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" name="Rectangle 5"/>
          <p:cNvSpPr/>
          <p:nvPr/>
        </p:nvSpPr>
        <p:spPr>
          <a:xfrm>
            <a:off x="1727279" y="775716"/>
            <a:ext cx="772989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500" b="1">
                <a:ln w="1905"/>
                <a:solidFill>
                  <a:srgbClr val="FFFF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Community Sports Development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8678" y="2494450"/>
            <a:ext cx="3040158" cy="3563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1"/>
              <a:t>Aims of this module: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Develop an understanding of issues relevant to sports development, planning, managing sport infrastructures and key initiatives and programmes.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Evaluate arguments, assumptions and current strategies that are focused on creating pathways of opportunities for all individuals to achieve their potential through and in sport.</a:t>
            </a: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" r="16237"/>
          <a:stretch/>
        </p:blipFill>
        <p:spPr bwMode="auto">
          <a:xfrm>
            <a:off x="4574169" y="2492376"/>
            <a:ext cx="3601803" cy="356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7582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07975" y="2996952"/>
            <a:ext cx="858450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What will we be doing?</a:t>
            </a:r>
          </a:p>
          <a:p>
            <a:endParaRPr lang="en-GB"/>
          </a:p>
          <a:p>
            <a:r>
              <a:rPr lang="en-GB"/>
              <a:t>Presentations </a:t>
            </a:r>
          </a:p>
          <a:p>
            <a:r>
              <a:rPr lang="en-GB"/>
              <a:t>Discussions / tasks / practical tasks in the classroom</a:t>
            </a:r>
          </a:p>
          <a:p>
            <a:r>
              <a:rPr lang="en-GB"/>
              <a:t>Student research and presentation</a:t>
            </a:r>
          </a:p>
          <a:p>
            <a:r>
              <a:rPr lang="en-GB"/>
              <a:t>A real life practical task- your project could be brought to life</a:t>
            </a:r>
          </a:p>
          <a:p>
            <a:r>
              <a:rPr lang="en-GB"/>
              <a:t>Use of technology where possible- You will need a QR code reader  </a:t>
            </a:r>
          </a:p>
        </p:txBody>
      </p:sp>
    </p:spTree>
    <p:extLst>
      <p:ext uri="{BB962C8B-B14F-4D97-AF65-F5344CB8AC3E}">
        <p14:creationId xmlns:p14="http://schemas.microsoft.com/office/powerpoint/2010/main" val="3437393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Image result for student emoji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609" y="1802098"/>
            <a:ext cx="4410075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11" y="1946929"/>
            <a:ext cx="1879637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How to get</a:t>
            </a:r>
          </a:p>
          <a:p>
            <a:pPr algn="ctr"/>
            <a:r>
              <a:rPr lang="en-US" sz="54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Your grade?</a:t>
            </a:r>
            <a:endParaRPr lang="en-US" sz="54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9456" y="5805264"/>
            <a:ext cx="80983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Hand your work in on time!</a:t>
            </a:r>
          </a:p>
        </p:txBody>
      </p:sp>
      <p:sp>
        <p:nvSpPr>
          <p:cNvPr id="13" name="AutoShape 4" descr="Image result for angry emoji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Image result for angry emoji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6964" y="5968411"/>
            <a:ext cx="597036" cy="59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Image result for angry emoji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8" y="5968411"/>
            <a:ext cx="597036" cy="59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694010" y="1305341"/>
            <a:ext cx="164429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Two</a:t>
            </a:r>
          </a:p>
          <a:p>
            <a:pPr algn="ctr"/>
            <a:r>
              <a:rPr lang="en-US" sz="54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Parts</a:t>
            </a:r>
          </a:p>
          <a:p>
            <a:pPr algn="ctr"/>
            <a:r>
              <a:rPr lang="en-US" sz="5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1-  </a:t>
            </a:r>
          </a:p>
          <a:p>
            <a:pPr algn="ctr"/>
            <a:endParaRPr lang="en-US" sz="5400" b="1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5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2- </a:t>
            </a:r>
          </a:p>
        </p:txBody>
      </p:sp>
    </p:spTree>
    <p:extLst>
      <p:ext uri="{BB962C8B-B14F-4D97-AF65-F5344CB8AC3E}">
        <p14:creationId xmlns:p14="http://schemas.microsoft.com/office/powerpoint/2010/main" val="41548538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25003-043E-3C41-879C-46136DB6C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31094"/>
            <a:ext cx="7886700" cy="994172"/>
          </a:xfrm>
        </p:spPr>
        <p:txBody>
          <a:bodyPr>
            <a:normAutofit/>
          </a:bodyPr>
          <a:lstStyle/>
          <a:p>
            <a:r>
              <a:rPr lang="en-US" sz="4050"/>
              <a:t>Definitions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304288"/>
            <a:ext cx="7886700" cy="3188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50" b="1" i="1"/>
              <a:t>Sport- “All forms of physical activity that contribute to physical fitness, mental well-being and social interaction, such as play, recreation, organized or competitive sport, and </a:t>
            </a:r>
            <a:r>
              <a:rPr lang="en-GB" sz="1650" b="1" i="1" u="sng"/>
              <a:t>indigenous sports and games</a:t>
            </a:r>
            <a:r>
              <a:rPr lang="en-GB" sz="1650" b="1" i="1"/>
              <a:t>,”  </a:t>
            </a:r>
          </a:p>
          <a:p>
            <a:pPr marL="0" indent="0">
              <a:buNone/>
            </a:pPr>
            <a:r>
              <a:rPr lang="en-GB" sz="1650" i="1"/>
              <a:t>United Nations Task Force on Sport for Development and Peace (2003). </a:t>
            </a:r>
          </a:p>
          <a:p>
            <a:pPr marL="0" indent="0">
              <a:buNone/>
            </a:pPr>
            <a:endParaRPr lang="en-GB" sz="1650" i="1"/>
          </a:p>
          <a:p>
            <a:pPr marL="0" indent="0">
              <a:buNone/>
            </a:pPr>
            <a:r>
              <a:rPr lang="en-GB" sz="1650" b="1" i="1">
                <a:ea typeface="ＭＳ Ｐゴシック"/>
              </a:rPr>
              <a:t>Physical Activity- “PA involves any bodily movement that is produced by the contraction of skeletal muscles and that substantially increases energy expenditure above the resting state” </a:t>
            </a:r>
            <a:endParaRPr lang="en-GB" sz="1650" b="1" i="1">
              <a:cs typeface="Calibri"/>
            </a:endParaRPr>
          </a:p>
          <a:p>
            <a:pPr marL="0" indent="0">
              <a:buNone/>
            </a:pPr>
            <a:r>
              <a:rPr lang="en-GB" sz="1650" i="1">
                <a:ea typeface="ＭＳ Ｐゴシック"/>
              </a:rPr>
              <a:t>Casperson, (1989) in Piggin, Mansfield and Weed, (2018:154).</a:t>
            </a:r>
            <a:endParaRPr lang="en-GB" sz="1650" i="1">
              <a:ea typeface="ＭＳ Ｐゴシック"/>
              <a:cs typeface="Calibri"/>
            </a:endParaRPr>
          </a:p>
          <a:p>
            <a:pPr marL="0" indent="0">
              <a:buNone/>
            </a:pPr>
            <a:endParaRPr lang="en-GB" sz="1650" i="1"/>
          </a:p>
        </p:txBody>
      </p:sp>
    </p:spTree>
    <p:extLst>
      <p:ext uri="{BB962C8B-B14F-4D97-AF65-F5344CB8AC3E}">
        <p14:creationId xmlns:p14="http://schemas.microsoft.com/office/powerpoint/2010/main" val="317665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0" name="Rectangle 819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pPr eaLnBrk="1" hangingPunct="1">
              <a:defRPr/>
            </a:pPr>
            <a:r>
              <a:rPr lang="en-GB" sz="4300"/>
              <a:t>Sport Development</a:t>
            </a:r>
            <a:br>
              <a:rPr lang="en-GB" sz="4300"/>
            </a:br>
            <a:r>
              <a:rPr lang="en-GB" sz="4300"/>
              <a:t>Defined</a:t>
            </a:r>
          </a:p>
        </p:txBody>
      </p:sp>
      <p:sp>
        <p:nvSpPr>
          <p:cNvPr id="820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GB" sz="1600"/>
              <a:t>	“.. </a:t>
            </a:r>
            <a:r>
              <a:rPr lang="en-GB" sz="1600" b="1"/>
              <a:t>A process </a:t>
            </a:r>
            <a:r>
              <a:rPr lang="en-GB" sz="1600"/>
              <a:t>whereby </a:t>
            </a:r>
            <a:r>
              <a:rPr lang="en-GB" sz="1600" b="1"/>
              <a:t>effective opportunities</a:t>
            </a:r>
            <a:r>
              <a:rPr lang="en-GB" sz="1600"/>
              <a:t>, </a:t>
            </a:r>
            <a:r>
              <a:rPr lang="en-GB" sz="1600" b="1"/>
              <a:t>processes, systems and structures </a:t>
            </a:r>
            <a:r>
              <a:rPr lang="en-GB" sz="1600"/>
              <a:t>are set up to enable and encourage people in all or particular groups and areas to take part in </a:t>
            </a:r>
            <a:r>
              <a:rPr lang="en-GB" sz="1600" b="1"/>
              <a:t>sport for recreation </a:t>
            </a:r>
            <a:r>
              <a:rPr lang="en-GB" sz="1600" b="1" u="sng"/>
              <a:t>or</a:t>
            </a:r>
            <a:r>
              <a:rPr lang="en-GB" sz="1600"/>
              <a:t> to </a:t>
            </a:r>
            <a:r>
              <a:rPr lang="en-GB" sz="1600" b="1"/>
              <a:t>improve their performance</a:t>
            </a:r>
            <a:r>
              <a:rPr lang="en-GB" sz="1600"/>
              <a:t>, to whatever level they desire”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1600"/>
              <a:t>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1600"/>
              <a:t>	Collins (1995: 21) in Houlihan and Green (2011)</a:t>
            </a:r>
          </a:p>
        </p:txBody>
      </p:sp>
      <p:pic>
        <p:nvPicPr>
          <p:cNvPr id="1026" name="Picture 2" descr="Developing the right mindset to start winning big at soccer betting! -  Soccertipsters.net">
            <a:extLst>
              <a:ext uri="{FF2B5EF4-FFF2-40B4-BE49-F238E27FC236}">
                <a16:creationId xmlns:a16="http://schemas.microsoft.com/office/drawing/2014/main" id="{1E4C9134-CF00-580D-990C-8207EAB5DD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71" r="10789" b="-1"/>
          <a:stretch/>
        </p:blipFill>
        <p:spPr bwMode="auto"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20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uiExpand="1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r>
              <a:rPr lang="en-GB" sz="3300"/>
              <a:t>“An ambiguous and contested term,” Hylton (2013: 4)</a:t>
            </a:r>
          </a:p>
        </p:txBody>
      </p:sp>
      <p:sp>
        <p:nvSpPr>
          <p:cNvPr id="205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1600">
                <a:latin typeface="Arial" charset="0"/>
              </a:rPr>
              <a:t>It incorporates a broad and diverse range of sports workers.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>
                <a:latin typeface="Arial" charset="0"/>
              </a:rPr>
              <a:t>Long standing &amp; ongoing disputes exist about where the focus should be -  grassroots or elite.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>
                <a:latin typeface="Arial" charset="0"/>
              </a:rPr>
              <a:t>Overlaps/blurred edges regarding sport development, sport management and sport for development.  </a:t>
            </a:r>
          </a:p>
          <a:p>
            <a:pPr marL="0" indent="0">
              <a:buNone/>
            </a:pPr>
            <a:r>
              <a:rPr lang="en-US" sz="1600">
                <a:latin typeface="Arial" charset="0"/>
              </a:rPr>
              <a:t>Hylton (2013: 4-5).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600"/>
          </a:p>
          <a:p>
            <a:pPr>
              <a:buFont typeface="Wingdings" panose="05000000000000000000" pitchFamily="2" charset="2"/>
              <a:buChar char="§"/>
            </a:pPr>
            <a:endParaRPr lang="en-GB" sz="1600"/>
          </a:p>
        </p:txBody>
      </p:sp>
      <p:pic>
        <p:nvPicPr>
          <p:cNvPr id="2050" name="Picture 2" descr="10 Sporting Steps To Becoming A Winner | realbuzz.com">
            <a:extLst>
              <a:ext uri="{FF2B5EF4-FFF2-40B4-BE49-F238E27FC236}">
                <a16:creationId xmlns:a16="http://schemas.microsoft.com/office/drawing/2014/main" id="{4145906B-3B10-8DDA-5808-9D7EFAB4C1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40" r="12560"/>
          <a:stretch/>
        </p:blipFill>
        <p:spPr bwMode="auto"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225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4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06375" y="2636912"/>
            <a:ext cx="83980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Flip Chart Rotation Task- 3 groups</a:t>
            </a:r>
          </a:p>
          <a:p>
            <a:endParaRPr lang="en-GB"/>
          </a:p>
          <a:p>
            <a:r>
              <a:rPr lang="en-GB"/>
              <a:t>Think about Community Sports Development </a:t>
            </a:r>
          </a:p>
          <a:p>
            <a:endParaRPr lang="en-GB"/>
          </a:p>
          <a:p>
            <a:endParaRPr lang="en-GB"/>
          </a:p>
          <a:p>
            <a:r>
              <a:rPr lang="en-GB"/>
              <a:t>1- Where does / should it happen</a:t>
            </a:r>
          </a:p>
          <a:p>
            <a:endParaRPr lang="en-GB"/>
          </a:p>
          <a:p>
            <a:r>
              <a:rPr lang="en-GB"/>
              <a:t>2-  What does it look like</a:t>
            </a:r>
          </a:p>
          <a:p>
            <a:endParaRPr lang="en-GB"/>
          </a:p>
          <a:p>
            <a:r>
              <a:rPr lang="en-GB"/>
              <a:t>3- What are the day to day tasks of a sports development officer</a:t>
            </a:r>
          </a:p>
        </p:txBody>
      </p:sp>
    </p:spTree>
    <p:extLst>
      <p:ext uri="{BB962C8B-B14F-4D97-AF65-F5344CB8AC3E}">
        <p14:creationId xmlns:p14="http://schemas.microsoft.com/office/powerpoint/2010/main" val="10468489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How To Regain Momentum In Tennis So That You Win More Matches">
            <a:extLst>
              <a:ext uri="{FF2B5EF4-FFF2-40B4-BE49-F238E27FC236}">
                <a16:creationId xmlns:a16="http://schemas.microsoft.com/office/drawing/2014/main" id="{7333B55C-6DA4-7A6E-4F4A-B76E146BE7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7" r="-2" b="-2"/>
          <a:stretch/>
        </p:blipFill>
        <p:spPr bwMode="auto">
          <a:xfrm>
            <a:off x="3662268" y="10"/>
            <a:ext cx="5481732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romising NYC ballers make shots, memories in KIPP basketball tournament's  return to Gauchos after two-year absence – Bronx Times">
            <a:extLst>
              <a:ext uri="{FF2B5EF4-FFF2-40B4-BE49-F238E27FC236}">
                <a16:creationId xmlns:a16="http://schemas.microsoft.com/office/drawing/2014/main" id="{1E1E220F-5088-9819-6B0A-A7560F4392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" r="3276" b="-2"/>
          <a:stretch/>
        </p:blipFill>
        <p:spPr bwMode="auto">
          <a:xfrm>
            <a:off x="3662268" y="3493008"/>
            <a:ext cx="5481732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3083" name="Freeform: Shape 3082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85" name="Freeform: Shape 3084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042" y="859536"/>
            <a:ext cx="3624601" cy="124358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000"/>
              <a:t>Sport Development has 2 strands</a:t>
            </a:r>
          </a:p>
        </p:txBody>
      </p:sp>
      <p:sp>
        <p:nvSpPr>
          <p:cNvPr id="3087" name="Rectangle 3086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3089" name="Rectangle 3088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91" name="Rectangle 3090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042" y="2512611"/>
            <a:ext cx="3624602" cy="3664351"/>
          </a:xfrm>
        </p:spPr>
        <p:txBody>
          <a:bodyPr>
            <a:normAutofit/>
          </a:bodyPr>
          <a:lstStyle/>
          <a:p>
            <a:pPr marL="385763" indent="-385763">
              <a:buFont typeface="+mj-lt"/>
              <a:buAutoNum type="arabicPeriod"/>
              <a:defRPr/>
            </a:pPr>
            <a:r>
              <a:rPr lang="en-GB" sz="1400" b="1"/>
              <a:t>Development </a:t>
            </a:r>
            <a:r>
              <a:rPr lang="en-GB" sz="1400" b="1" u="sng"/>
              <a:t>of</a:t>
            </a:r>
            <a:r>
              <a:rPr lang="en-GB" sz="1400" b="1"/>
              <a:t> Sport</a:t>
            </a:r>
          </a:p>
          <a:p>
            <a:pPr lvl="1" indent="-385763">
              <a:defRPr/>
            </a:pPr>
            <a:r>
              <a:rPr lang="en-GB" sz="1400">
                <a:ea typeface="ＭＳ Ｐゴシック"/>
              </a:rPr>
              <a:t>Development of sport itself i.e. codification of sports, constructions of facilities, creation of regular events and competitions (Houlihan &amp; Green, 2011).</a:t>
            </a:r>
            <a:endParaRPr lang="en-GB" sz="1400">
              <a:cs typeface="Calibri"/>
            </a:endParaRPr>
          </a:p>
          <a:p>
            <a:pPr lvl="1" indent="-385763">
              <a:defRPr/>
            </a:pPr>
            <a:r>
              <a:rPr lang="en-GB" sz="1400"/>
              <a:t>Sport for Sport’s Sake (pure sport)</a:t>
            </a:r>
          </a:p>
          <a:p>
            <a:pPr marL="300038" lvl="1" indent="0">
              <a:buNone/>
              <a:defRPr/>
            </a:pPr>
            <a:endParaRPr lang="en-GB" sz="1400"/>
          </a:p>
          <a:p>
            <a:pPr marL="385763" indent="-385763">
              <a:buFont typeface="+mj-lt"/>
              <a:buAutoNum type="arabicPeriod" startAt="2"/>
              <a:defRPr/>
            </a:pPr>
            <a:r>
              <a:rPr lang="en-GB" sz="1400" b="1"/>
              <a:t>Development </a:t>
            </a:r>
            <a:r>
              <a:rPr lang="en-GB" sz="1400" b="1" u="sng"/>
              <a:t>through</a:t>
            </a:r>
            <a:r>
              <a:rPr lang="en-GB" sz="1400" b="1"/>
              <a:t> Sport</a:t>
            </a:r>
            <a:endParaRPr lang="en-GB" sz="1400"/>
          </a:p>
          <a:p>
            <a:pPr lvl="1">
              <a:defRPr/>
            </a:pPr>
            <a:r>
              <a:rPr lang="en-GB" sz="1400">
                <a:ea typeface="ＭＳ Ｐゴシック"/>
              </a:rPr>
              <a:t>Aim is to develop people, communities</a:t>
            </a:r>
            <a:endParaRPr lang="en-GB" sz="1400">
              <a:cs typeface="Calibri"/>
            </a:endParaRPr>
          </a:p>
          <a:p>
            <a:pPr lvl="1">
              <a:defRPr/>
            </a:pPr>
            <a:r>
              <a:rPr lang="en-GB" sz="1400">
                <a:ea typeface="ＭＳ Ｐゴシック"/>
              </a:rPr>
              <a:t>Sport for Good (Key SD outcomes)</a:t>
            </a:r>
            <a:endParaRPr lang="en-GB" sz="1400">
              <a:ea typeface="ＭＳ Ｐゴシック"/>
              <a:cs typeface="Calibri"/>
            </a:endParaRPr>
          </a:p>
          <a:p>
            <a:pPr marL="685800" lvl="2" indent="0">
              <a:buNone/>
              <a:defRPr/>
            </a:pPr>
            <a:r>
              <a:rPr lang="en-GB" sz="1400"/>
              <a:t>e.g. Health, education, crime, regeneration, peace, social inclusion </a:t>
            </a:r>
          </a:p>
        </p:txBody>
      </p:sp>
    </p:spTree>
    <p:extLst>
      <p:ext uri="{BB962C8B-B14F-4D97-AF65-F5344CB8AC3E}">
        <p14:creationId xmlns:p14="http://schemas.microsoft.com/office/powerpoint/2010/main" val="117729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287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3376CB-9B1C-44DA-93C7-41CA739C2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12488"/>
            <a:ext cx="2174391" cy="4363844"/>
          </a:xfrm>
        </p:spPr>
        <p:txBody>
          <a:bodyPr anchor="t">
            <a:normAutofit/>
          </a:bodyPr>
          <a:lstStyle/>
          <a:p>
            <a:r>
              <a:rPr lang="en-US" sz="2700">
                <a:solidFill>
                  <a:srgbClr val="FFFFFF"/>
                </a:solidFill>
                <a:cs typeface="Calibri"/>
              </a:rPr>
              <a:t>Sport Development outcomes</a:t>
            </a:r>
            <a:endParaRPr lang="en-US" sz="2700">
              <a:solidFill>
                <a:srgbClr val="FFFFFF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E2DE2D-F308-49B6-BE96-7A613AD732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85641" y="1412489"/>
            <a:ext cx="2570462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>
                <a:ea typeface="+mn-lt"/>
                <a:cs typeface="+mn-lt"/>
              </a:rPr>
              <a:t>Health</a:t>
            </a:r>
          </a:p>
          <a:p>
            <a:pPr lvl="1"/>
            <a:r>
              <a:rPr lang="en-US" sz="1600">
                <a:ea typeface="+mn-lt"/>
                <a:cs typeface="+mn-lt"/>
              </a:rPr>
              <a:t>Social</a:t>
            </a:r>
          </a:p>
          <a:p>
            <a:pPr lvl="1"/>
            <a:r>
              <a:rPr lang="en-US" sz="1600">
                <a:ea typeface="+mn-lt"/>
                <a:cs typeface="+mn-lt"/>
              </a:rPr>
              <a:t>Psychological</a:t>
            </a:r>
          </a:p>
          <a:p>
            <a:pPr lvl="1"/>
            <a:r>
              <a:rPr lang="en-US" sz="1600">
                <a:ea typeface="+mn-lt"/>
                <a:cs typeface="+mn-lt"/>
              </a:rPr>
              <a:t>Physical</a:t>
            </a:r>
            <a:endParaRPr lang="en-US" sz="1600"/>
          </a:p>
          <a:p>
            <a:pPr marL="0" indent="0">
              <a:buNone/>
            </a:pPr>
            <a:r>
              <a:rPr lang="en-US" sz="1600">
                <a:ea typeface="+mn-lt"/>
                <a:cs typeface="+mn-lt"/>
              </a:rPr>
              <a:t>Education</a:t>
            </a:r>
          </a:p>
          <a:p>
            <a:pPr lvl="1"/>
            <a:r>
              <a:rPr lang="en-US" sz="1600">
                <a:ea typeface="+mn-lt"/>
                <a:cs typeface="+mn-lt"/>
              </a:rPr>
              <a:t>Skill development</a:t>
            </a:r>
          </a:p>
          <a:p>
            <a:pPr lvl="1"/>
            <a:r>
              <a:rPr lang="en-US" sz="1600">
                <a:ea typeface="+mn-lt"/>
                <a:cs typeface="+mn-lt"/>
              </a:rPr>
              <a:t>Academic achievement</a:t>
            </a:r>
          </a:p>
          <a:p>
            <a:pPr lvl="1"/>
            <a:r>
              <a:rPr lang="en-US" sz="1600">
                <a:ea typeface="+mn-lt"/>
                <a:cs typeface="+mn-lt"/>
              </a:rPr>
              <a:t>Qualifications</a:t>
            </a:r>
            <a:endParaRPr lang="en-US" sz="1600"/>
          </a:p>
          <a:p>
            <a:pPr marL="0" indent="0">
              <a:buNone/>
            </a:pPr>
            <a:r>
              <a:rPr lang="en-US" sz="1600">
                <a:ea typeface="+mn-lt"/>
                <a:cs typeface="+mn-lt"/>
              </a:rPr>
              <a:t>Sporting Legacy</a:t>
            </a:r>
          </a:p>
          <a:p>
            <a:pPr lvl="1"/>
            <a:r>
              <a:rPr lang="en-US" sz="1600">
                <a:ea typeface="+mn-lt"/>
                <a:cs typeface="+mn-lt"/>
              </a:rPr>
              <a:t>Increased participation</a:t>
            </a:r>
          </a:p>
          <a:p>
            <a:pPr lvl="1"/>
            <a:r>
              <a:rPr lang="en-US" sz="1600">
                <a:ea typeface="+mn-lt"/>
                <a:cs typeface="+mn-lt"/>
              </a:rPr>
              <a:t>Improved infrastructure</a:t>
            </a:r>
          </a:p>
          <a:p>
            <a:pPr lvl="2"/>
            <a:r>
              <a:rPr lang="en-US" sz="1600">
                <a:ea typeface="+mn-lt"/>
                <a:cs typeface="+mn-lt"/>
              </a:rPr>
              <a:t>pathways</a:t>
            </a:r>
          </a:p>
          <a:p>
            <a:endParaRPr lang="en-US" sz="1600">
              <a:ea typeface="+mn-lt"/>
              <a:cs typeface="+mn-lt"/>
            </a:endParaRPr>
          </a:p>
          <a:p>
            <a:endParaRPr lang="en-US" sz="1600">
              <a:ea typeface="+mn-lt"/>
              <a:cs typeface="+mn-l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7403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A9524-1709-4C60-BC19-0BC5E6A9FF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8703" y="1412489"/>
            <a:ext cx="2398275" cy="43638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>
                <a:ea typeface="+mn-lt"/>
                <a:cs typeface="+mn-lt"/>
              </a:rPr>
              <a:t>Physical Regeneration</a:t>
            </a:r>
          </a:p>
          <a:p>
            <a:pPr lvl="1"/>
            <a:r>
              <a:rPr lang="en-US" sz="1400">
                <a:ea typeface="+mn-lt"/>
                <a:cs typeface="+mn-lt"/>
              </a:rPr>
              <a:t>facilities/transport </a:t>
            </a:r>
          </a:p>
          <a:p>
            <a:pPr marL="0" indent="0">
              <a:buNone/>
            </a:pPr>
            <a:r>
              <a:rPr lang="en-US" sz="1400">
                <a:ea typeface="+mn-lt"/>
                <a:cs typeface="+mn-lt"/>
              </a:rPr>
              <a:t>Social Regeneration</a:t>
            </a:r>
          </a:p>
          <a:p>
            <a:pPr lvl="1"/>
            <a:r>
              <a:rPr lang="en-US" sz="1400">
                <a:ea typeface="+mn-lt"/>
                <a:cs typeface="+mn-lt"/>
              </a:rPr>
              <a:t>Crime prevention/reduction</a:t>
            </a:r>
          </a:p>
          <a:p>
            <a:pPr lvl="1"/>
            <a:r>
              <a:rPr lang="en-US" sz="1400">
                <a:ea typeface="+mn-lt"/>
                <a:cs typeface="+mn-lt"/>
              </a:rPr>
              <a:t>community cohesion</a:t>
            </a:r>
          </a:p>
          <a:p>
            <a:pPr marL="0" indent="0">
              <a:buNone/>
            </a:pPr>
            <a:r>
              <a:rPr lang="en-US" sz="1400">
                <a:ea typeface="+mn-lt"/>
                <a:cs typeface="+mn-lt"/>
              </a:rPr>
              <a:t>Economic Regeneration</a:t>
            </a:r>
          </a:p>
          <a:p>
            <a:pPr lvl="1"/>
            <a:r>
              <a:rPr lang="en-US" sz="1400">
                <a:ea typeface="+mn-lt"/>
                <a:cs typeface="+mn-lt"/>
              </a:rPr>
              <a:t>Tourism expenditure &amp; income</a:t>
            </a:r>
          </a:p>
          <a:p>
            <a:pPr lvl="1"/>
            <a:r>
              <a:rPr lang="en-US" sz="1400">
                <a:ea typeface="+mn-lt"/>
                <a:cs typeface="+mn-lt"/>
              </a:rPr>
              <a:t>Job creation</a:t>
            </a:r>
            <a:endParaRPr lang="en-US" sz="1400">
              <a:cs typeface="+mn-lt"/>
            </a:endParaRPr>
          </a:p>
          <a:p>
            <a:pPr marL="342900" lvl="1" indent="0">
              <a:buNone/>
            </a:pPr>
            <a:endParaRPr lang="en-US" sz="1400">
              <a:ea typeface="ＭＳ Ｐゴシック"/>
              <a:cs typeface="Calibri"/>
            </a:endParaRPr>
          </a:p>
          <a:p>
            <a:pPr marL="342900" lvl="1" indent="0">
              <a:buNone/>
            </a:pPr>
            <a:endParaRPr lang="en-US" sz="1400">
              <a:ea typeface="ＭＳ Ｐゴシック"/>
              <a:cs typeface="Calibri"/>
            </a:endParaRPr>
          </a:p>
          <a:p>
            <a:pPr marL="342900" lvl="1" indent="0">
              <a:buNone/>
            </a:pPr>
            <a:r>
              <a:rPr lang="en-US" sz="1400" err="1">
                <a:ea typeface="ＭＳ Ｐゴシック"/>
                <a:cs typeface="Calibri"/>
              </a:rPr>
              <a:t>Coalter</a:t>
            </a:r>
            <a:r>
              <a:rPr lang="en-US" sz="1400">
                <a:ea typeface="ＭＳ Ｐゴシック"/>
                <a:cs typeface="Calibri"/>
              </a:rPr>
              <a:t> (2002)</a:t>
            </a:r>
            <a:endParaRPr lang="en-US" sz="1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738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4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09573" y="3779838"/>
            <a:ext cx="83980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b="1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3345613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Image result for nutrition healt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nutrition healt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nutrition healt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Image result for SPort wales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4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53975" y="-19510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6" descr="Image result for angry emoji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06375" y="-1798638"/>
            <a:ext cx="40767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06375" y="2636912"/>
            <a:ext cx="839807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My previous department </a:t>
            </a:r>
          </a:p>
          <a:p>
            <a:r>
              <a:rPr lang="en-GB"/>
              <a:t>My team</a:t>
            </a:r>
          </a:p>
          <a:p>
            <a:r>
              <a:rPr lang="en-GB"/>
              <a:t>The projects / what we deliver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r>
              <a:rPr lang="en-GB"/>
              <a:t>Budget-Just under £500000 per year for all projects</a:t>
            </a:r>
          </a:p>
          <a:p>
            <a:r>
              <a:rPr lang="en-GB"/>
              <a:t>2/3 from Sport Wales</a:t>
            </a:r>
          </a:p>
          <a:p>
            <a:r>
              <a:rPr lang="en-GB"/>
              <a:t>1/3 working in partnership and taking leads on projects</a:t>
            </a:r>
          </a:p>
        </p:txBody>
      </p:sp>
    </p:spTree>
    <p:extLst>
      <p:ext uri="{BB962C8B-B14F-4D97-AF65-F5344CB8AC3E}">
        <p14:creationId xmlns:p14="http://schemas.microsoft.com/office/powerpoint/2010/main" val="20624695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0"/>
            <a:ext cx="8229600" cy="1988840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chemeClr val="bg1"/>
                </a:solidFill>
              </a:rPr>
              <a:t>Neath Port Talbot</a:t>
            </a:r>
            <a:br>
              <a:rPr lang="en-GB"/>
            </a:b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820" y="1700808"/>
            <a:ext cx="3190875" cy="41052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77" y="3106041"/>
            <a:ext cx="3255483" cy="129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060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0"/>
            <a:ext cx="8229600" cy="1988840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chemeClr val="bg1"/>
                </a:solidFill>
              </a:rPr>
              <a:t>Neath Port Talbot</a:t>
            </a:r>
            <a:br>
              <a:rPr lang="en-GB"/>
            </a:b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238892"/>
            <a:ext cx="4846101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602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792088"/>
          </a:xfrm>
        </p:spPr>
        <p:txBody>
          <a:bodyPr>
            <a:normAutofit/>
          </a:bodyPr>
          <a:lstStyle/>
          <a:p>
            <a:pPr algn="ctr"/>
            <a:r>
              <a:rPr lang="en-GB" sz="4000"/>
              <a:t>Staff Structure  </a:t>
            </a:r>
          </a:p>
        </p:txBody>
      </p:sp>
      <p:sp>
        <p:nvSpPr>
          <p:cNvPr id="4" name="Rectangle 3"/>
          <p:cNvSpPr/>
          <p:nvPr/>
        </p:nvSpPr>
        <p:spPr>
          <a:xfrm>
            <a:off x="2195736" y="1052736"/>
            <a:ext cx="4752528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AYP CO-ORDINATORS</a:t>
            </a:r>
          </a:p>
          <a:p>
            <a:pPr algn="ctr"/>
            <a:r>
              <a:rPr lang="en-GB"/>
              <a:t>Mark Napieralla</a:t>
            </a:r>
          </a:p>
          <a:p>
            <a:pPr algn="ctr"/>
            <a:r>
              <a:rPr lang="en-GB"/>
              <a:t>Michelle Hall</a:t>
            </a:r>
          </a:p>
        </p:txBody>
      </p:sp>
      <p:sp>
        <p:nvSpPr>
          <p:cNvPr id="5" name="Oval 4"/>
          <p:cNvSpPr/>
          <p:nvPr/>
        </p:nvSpPr>
        <p:spPr>
          <a:xfrm>
            <a:off x="3864554" y="4437113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Swansea Valley AYP- 37 HOURS</a:t>
            </a:r>
          </a:p>
          <a:p>
            <a:pPr algn="ctr"/>
            <a:r>
              <a:rPr lang="en-GB" err="1"/>
              <a:t>Carwyn</a:t>
            </a: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555776" y="2983206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err="1"/>
              <a:t>Afan</a:t>
            </a:r>
            <a:r>
              <a:rPr lang="en-GB"/>
              <a:t> Valley </a:t>
            </a:r>
          </a:p>
          <a:p>
            <a:pPr algn="ctr"/>
            <a:r>
              <a:rPr lang="en-GB"/>
              <a:t>21 HOURS</a:t>
            </a:r>
          </a:p>
          <a:p>
            <a:pPr algn="ctr"/>
            <a:r>
              <a:rPr lang="en-GB"/>
              <a:t>Kyle </a:t>
            </a:r>
            <a:r>
              <a:rPr lang="en-GB" err="1"/>
              <a:t>Harkett</a:t>
            </a:r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88024" y="2983206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Bae Baglan Area- 21 HOURS</a:t>
            </a:r>
          </a:p>
          <a:p>
            <a:pPr algn="ctr"/>
            <a:r>
              <a:rPr lang="en-GB"/>
              <a:t>Claire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418295" y="718442"/>
            <a:ext cx="1658965" cy="1160439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Admin </a:t>
            </a:r>
            <a:r>
              <a:rPr lang="mr-IN"/>
              <a:t>–</a:t>
            </a:r>
            <a:r>
              <a:rPr lang="en-GB"/>
              <a:t> Jess Davies / Alison Edwards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2108077" y="2515319"/>
            <a:ext cx="25202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444467" y="2492896"/>
            <a:ext cx="191587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588224" y="2492896"/>
            <a:ext cx="36004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6983914" y="1168482"/>
            <a:ext cx="360040" cy="1742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2979796" y="5949281"/>
            <a:ext cx="1368152" cy="9240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Coaches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10084" y="5933906"/>
            <a:ext cx="1368152" cy="9240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Coaches</a:t>
            </a:r>
          </a:p>
        </p:txBody>
      </p:sp>
      <p:sp>
        <p:nvSpPr>
          <p:cNvPr id="22" name="Oval 21"/>
          <p:cNvSpPr/>
          <p:nvPr/>
        </p:nvSpPr>
        <p:spPr>
          <a:xfrm>
            <a:off x="1825289" y="4509120"/>
            <a:ext cx="1800200" cy="1440161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PT Central / West 37 HOURS</a:t>
            </a:r>
          </a:p>
          <a:p>
            <a:pPr algn="ctr"/>
            <a:r>
              <a:rPr lang="en-GB"/>
              <a:t>Sharon</a:t>
            </a:r>
          </a:p>
        </p:txBody>
      </p:sp>
      <p:sp>
        <p:nvSpPr>
          <p:cNvPr id="20" name="Oval 19"/>
          <p:cNvSpPr/>
          <p:nvPr/>
        </p:nvSpPr>
        <p:spPr>
          <a:xfrm>
            <a:off x="7035923" y="2498545"/>
            <a:ext cx="2067864" cy="193856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Neath Valley AYP / Community 16 HOURS</a:t>
            </a:r>
          </a:p>
          <a:p>
            <a:pPr algn="ctr"/>
            <a:r>
              <a:rPr lang="en-GB"/>
              <a:t>Claire</a:t>
            </a:r>
          </a:p>
        </p:txBody>
      </p:sp>
      <p:sp>
        <p:nvSpPr>
          <p:cNvPr id="29" name="Oval 28"/>
          <p:cNvSpPr/>
          <p:nvPr/>
        </p:nvSpPr>
        <p:spPr>
          <a:xfrm>
            <a:off x="215516" y="3241340"/>
            <a:ext cx="1800200" cy="169982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Neath Central- 15 hours Martin Kelly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1507468" y="2553426"/>
            <a:ext cx="1376536" cy="28719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82078" y="5563166"/>
            <a:ext cx="1753618" cy="119675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  <a:p>
            <a:pPr algn="ctr"/>
            <a:r>
              <a:rPr lang="en-GB"/>
              <a:t>Inclusive Clubs</a:t>
            </a:r>
          </a:p>
          <a:p>
            <a:pPr algn="ctr"/>
            <a:r>
              <a:rPr lang="en-GB"/>
              <a:t>Development</a:t>
            </a:r>
          </a:p>
          <a:p>
            <a:pPr algn="ctr"/>
            <a:r>
              <a:rPr lang="en-GB"/>
              <a:t>Michelle Lewis</a:t>
            </a:r>
          </a:p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7395963" y="5563166"/>
            <a:ext cx="1707824" cy="12948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Volunteers</a:t>
            </a:r>
          </a:p>
          <a:p>
            <a:pPr algn="ctr"/>
            <a:r>
              <a:rPr lang="en-GB"/>
              <a:t>SG Offer</a:t>
            </a:r>
          </a:p>
          <a:p>
            <a:pPr algn="ctr"/>
            <a:r>
              <a:rPr lang="en-GB"/>
              <a:t>Students</a:t>
            </a:r>
          </a:p>
        </p:txBody>
      </p:sp>
      <p:sp>
        <p:nvSpPr>
          <p:cNvPr id="34" name="Oval 33"/>
          <p:cNvSpPr/>
          <p:nvPr/>
        </p:nvSpPr>
        <p:spPr>
          <a:xfrm>
            <a:off x="5954692" y="4229600"/>
            <a:ext cx="1800200" cy="151216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Neath </a:t>
            </a:r>
            <a:r>
              <a:rPr lang="en-GB" err="1"/>
              <a:t>Cimla</a:t>
            </a:r>
            <a:r>
              <a:rPr lang="en-GB"/>
              <a:t> AYP- 21 HOURS</a:t>
            </a:r>
          </a:p>
          <a:p>
            <a:pPr algn="ctr"/>
            <a:r>
              <a:rPr lang="en-GB"/>
              <a:t>Stephanie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88886" y="1886567"/>
            <a:ext cx="1584176" cy="122413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MTB- Tom</a:t>
            </a:r>
          </a:p>
          <a:p>
            <a:pPr algn="ctr"/>
            <a:r>
              <a:rPr lang="en-GB"/>
              <a:t>Health- Rebecca P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79350" y="415039"/>
            <a:ext cx="1584176" cy="122413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/>
              <a:t>Projects</a:t>
            </a:r>
          </a:p>
          <a:p>
            <a:pPr algn="ctr" eaLnBrk="1" hangingPunct="1">
              <a:defRPr/>
            </a:pPr>
            <a:r>
              <a:rPr lang="en-GB"/>
              <a:t>Officers</a:t>
            </a:r>
          </a:p>
        </p:txBody>
      </p:sp>
    </p:spTree>
    <p:extLst>
      <p:ext uri="{BB962C8B-B14F-4D97-AF65-F5344CB8AC3E}">
        <p14:creationId xmlns:p14="http://schemas.microsoft.com/office/powerpoint/2010/main" val="404956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5" y="4220001"/>
            <a:ext cx="1922826" cy="24482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899" y="3421742"/>
            <a:ext cx="2141053" cy="3436258"/>
          </a:xfrm>
          <a:prstGeom prst="rect">
            <a:avLst/>
          </a:prstGeom>
        </p:spPr>
      </p:pic>
      <p:pic>
        <p:nvPicPr>
          <p:cNvPr id="4" name="Picture 4" descr="http://www.streetgames.org/bookings/wp-content/uploads/2012/02/StreetGames-logo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"/>
            <a:ext cx="2704256" cy="15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parklives.com/public/site/images/logo.pn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010" y="3576617"/>
            <a:ext cx="2800350" cy="280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wuserimages.s3.amazonaws.com/welshfootballtrust_543ab00bdeaad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1" y="-266731"/>
            <a:ext cx="289576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2" descr="Image result for 5x60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5x60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Image result for 5x60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60" y="1414441"/>
            <a:ext cx="2095500" cy="216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Multi-Skills Drago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6443" y="799270"/>
            <a:ext cx="21590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6864578" y="1720423"/>
            <a:ext cx="226055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Community </a:t>
            </a:r>
          </a:p>
          <a:p>
            <a:pPr algn="ctr"/>
            <a:r>
              <a:rPr lang="en-US" sz="32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Sport</a:t>
            </a:r>
          </a:p>
          <a:p>
            <a:pPr algn="ctr"/>
            <a:r>
              <a:rPr lang="en-US" sz="3200" b="1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Pathway</a:t>
            </a:r>
          </a:p>
        </p:txBody>
      </p:sp>
      <p:sp>
        <p:nvSpPr>
          <p:cNvPr id="9" name="AutoShape 8" descr="Image result for young ambassadors"/>
          <p:cNvSpPr>
            <a:spLocks noChangeAspect="1" noChangeArrowheads="1"/>
          </p:cNvSpPr>
          <p:nvPr/>
        </p:nvSpPr>
        <p:spPr bwMode="auto">
          <a:xfrm>
            <a:off x="304800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0" descr="Image result for young ambassadors">
            <a:hlinkClick r:id="rId13"/>
          </p:cNvPr>
          <p:cNvSpPr>
            <a:spLocks noChangeAspect="1" noChangeArrowheads="1"/>
          </p:cNvSpPr>
          <p:nvPr/>
        </p:nvSpPr>
        <p:spPr bwMode="auto">
          <a:xfrm>
            <a:off x="53975" y="-258763"/>
            <a:ext cx="2895600" cy="54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2" descr="Image result for young ambassadors">
            <a:hlinkClick r:id="rId13"/>
          </p:cNvPr>
          <p:cNvSpPr>
            <a:spLocks noChangeAspect="1" noChangeArrowheads="1"/>
          </p:cNvSpPr>
          <p:nvPr/>
        </p:nvSpPr>
        <p:spPr bwMode="auto">
          <a:xfrm>
            <a:off x="206375" y="-106363"/>
            <a:ext cx="2895600" cy="54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8" name="Picture 14" descr="Image result for young sport ambassadors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50" y="4797152"/>
            <a:ext cx="2177626" cy="164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6859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4969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LAPA-Community Clubs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556792"/>
            <a:ext cx="86409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Some of our focus for one year :</a:t>
            </a:r>
          </a:p>
          <a:p>
            <a:endParaRPr lang="en-GB" sz="2400" b="1"/>
          </a:p>
          <a:p>
            <a:r>
              <a:rPr lang="en-GB" sz="2400" b="1"/>
              <a:t>Netball – Swansea Bay Netball League</a:t>
            </a:r>
          </a:p>
          <a:p>
            <a:r>
              <a:rPr lang="en-GB" sz="2400" b="1"/>
              <a:t>Badminton </a:t>
            </a:r>
          </a:p>
          <a:p>
            <a:r>
              <a:rPr lang="en-GB" sz="2400" b="1"/>
              <a:t>Inclusive Sports Clubs </a:t>
            </a:r>
          </a:p>
          <a:p>
            <a:r>
              <a:rPr lang="en-GB" sz="2400" b="1"/>
              <a:t>Early years / creche</a:t>
            </a:r>
          </a:p>
          <a:p>
            <a:r>
              <a:rPr lang="en-GB" sz="2400" b="1"/>
              <a:t>Health intervention</a:t>
            </a:r>
          </a:p>
          <a:p>
            <a:r>
              <a:rPr lang="en-GB" sz="2400" b="1"/>
              <a:t>Ambassadors, Improving delivery sport PA / training</a:t>
            </a:r>
          </a:p>
          <a:p>
            <a:r>
              <a:rPr lang="en-GB" sz="2400" b="1"/>
              <a:t>MTB- 2 x community clubs, EMTB</a:t>
            </a:r>
          </a:p>
          <a:p>
            <a:r>
              <a:rPr lang="en-GB" sz="2400" b="1"/>
              <a:t>Camps / holiday activities</a:t>
            </a:r>
          </a:p>
          <a:p>
            <a:r>
              <a:rPr lang="en-GB" sz="2400" b="1"/>
              <a:t>Targeting areas that need it most</a:t>
            </a:r>
          </a:p>
          <a:p>
            <a:r>
              <a:rPr lang="en-GB" sz="2400" b="1"/>
              <a:t>Sport Survey 2022</a:t>
            </a:r>
          </a:p>
          <a:p>
            <a:r>
              <a:rPr lang="en-GB" sz="2400" b="1" err="1"/>
              <a:t>Afan</a:t>
            </a:r>
            <a:r>
              <a:rPr lang="en-GB" sz="2400" b="1"/>
              <a:t> Valley Active / Biking </a:t>
            </a:r>
          </a:p>
          <a:p>
            <a:r>
              <a:rPr lang="en-GB" sz="2400" b="1"/>
              <a:t>Margam MTB Trail project / events / commonwealth games</a:t>
            </a:r>
          </a:p>
        </p:txBody>
      </p:sp>
    </p:spTree>
    <p:extLst>
      <p:ext uri="{BB962C8B-B14F-4D97-AF65-F5344CB8AC3E}">
        <p14:creationId xmlns:p14="http://schemas.microsoft.com/office/powerpoint/2010/main" val="19015563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4969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Community Clubs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556792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Student Research Task:</a:t>
            </a:r>
          </a:p>
          <a:p>
            <a:endParaRPr lang="en-GB" sz="2400" b="1"/>
          </a:p>
          <a:p>
            <a:r>
              <a:rPr lang="en-GB" sz="2400" b="1"/>
              <a:t>What new community sports sessions could be developed in the Swansea Bay region and why?</a:t>
            </a:r>
          </a:p>
          <a:p>
            <a:endParaRPr lang="en-GB" sz="2400" b="1"/>
          </a:p>
          <a:p>
            <a:r>
              <a:rPr lang="en-GB" sz="2400" b="1"/>
              <a:t>Research- growing trends, what is successful elsewhere (USA). What facilities could be used, is there evidence of a need? Why would you set up that session in that area?</a:t>
            </a:r>
          </a:p>
          <a:p>
            <a:endParaRPr lang="en-GB" sz="2400" b="1"/>
          </a:p>
          <a:p>
            <a:r>
              <a:rPr lang="en-GB" sz="2400" b="1"/>
              <a:t>Design a small PowerPoint presentation of 5 slides maximum </a:t>
            </a:r>
          </a:p>
        </p:txBody>
      </p:sp>
    </p:spTree>
    <p:extLst>
      <p:ext uri="{BB962C8B-B14F-4D97-AF65-F5344CB8AC3E}">
        <p14:creationId xmlns:p14="http://schemas.microsoft.com/office/powerpoint/2010/main" val="42894290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B51C3-AC49-A84B-99F3-4DB9DFDB2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7" y="1335319"/>
            <a:ext cx="2563994" cy="4187361"/>
          </a:xfrm>
        </p:spPr>
        <p:txBody>
          <a:bodyPr anchor="ctr">
            <a:normAutofit/>
          </a:bodyPr>
          <a:lstStyle/>
          <a:p>
            <a:r>
              <a:rPr lang="en-US" sz="3150"/>
              <a:t>Task-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00D260-82B5-A2F5-0369-C841BF1B69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624" y="1916832"/>
            <a:ext cx="7886700" cy="4351338"/>
          </a:xfrm>
        </p:spPr>
        <p:txBody>
          <a:bodyPr/>
          <a:lstStyle/>
          <a:p>
            <a:r>
              <a:rPr lang="en-GB"/>
              <a:t>Find out information on the Swansea Sport and health team</a:t>
            </a:r>
          </a:p>
          <a:p>
            <a:r>
              <a:rPr lang="en-GB"/>
              <a:t>What are their priorities / targets</a:t>
            </a:r>
          </a:p>
          <a:p>
            <a:r>
              <a:rPr lang="en-GB"/>
              <a:t>What are they currently delivering</a:t>
            </a:r>
          </a:p>
          <a:p>
            <a:r>
              <a:rPr lang="en-GB"/>
              <a:t>What project have they / are they involved with</a:t>
            </a:r>
          </a:p>
          <a:p>
            <a:r>
              <a:rPr lang="en-GB"/>
              <a:t>What events are they supporting / creating </a:t>
            </a:r>
          </a:p>
        </p:txBody>
      </p:sp>
    </p:spTree>
    <p:extLst>
      <p:ext uri="{BB962C8B-B14F-4D97-AF65-F5344CB8AC3E}">
        <p14:creationId xmlns:p14="http://schemas.microsoft.com/office/powerpoint/2010/main" val="5395864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20"/>
            <a:ext cx="2178008" cy="12241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57" y="2814636"/>
            <a:ext cx="3714750" cy="12287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48" y="4555940"/>
            <a:ext cx="1905000" cy="1905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100407" y="1059122"/>
            <a:ext cx="40719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@</a:t>
            </a:r>
            <a:r>
              <a:rPr lang="en-US" sz="5400" b="1" cap="none" spc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nptpass</a:t>
            </a:r>
            <a:endParaRPr lang="en-US" sz="5400" b="1" cap="none" spc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09048" y="5157192"/>
            <a:ext cx="6095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Search NPT PASS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283968" y="2551835"/>
            <a:ext cx="459712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Search NPT PASS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9512" y="188640"/>
            <a:ext cx="727280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Task- Research the 3 pages below to find out information about the services of physical activity and sport Neath Port Talbot</a:t>
            </a:r>
          </a:p>
        </p:txBody>
      </p:sp>
    </p:spTree>
    <p:extLst>
      <p:ext uri="{BB962C8B-B14F-4D97-AF65-F5344CB8AC3E}">
        <p14:creationId xmlns:p14="http://schemas.microsoft.com/office/powerpoint/2010/main" val="1919033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On-screen Show (4:3)</PresentationFormat>
  <Slides>30</Slides>
  <Notes>5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Monkey cucumber / grapes</vt:lpstr>
      <vt:lpstr>PowerPoint Presentation</vt:lpstr>
      <vt:lpstr>PowerPoint Presentation</vt:lpstr>
      <vt:lpstr>PowerPoint Presentation</vt:lpstr>
      <vt:lpstr>Definitions</vt:lpstr>
      <vt:lpstr>Sport Development Defined</vt:lpstr>
      <vt:lpstr>“An ambiguous and contested term,” Hylton (2013: 4)</vt:lpstr>
      <vt:lpstr>PowerPoint Presentation</vt:lpstr>
      <vt:lpstr>Sport Development has 2 strands</vt:lpstr>
      <vt:lpstr>Sport Development outcomes</vt:lpstr>
      <vt:lpstr>PowerPoint Presentation</vt:lpstr>
      <vt:lpstr>PowerPoint Presentation</vt:lpstr>
      <vt:lpstr>Neath Port Talbot </vt:lpstr>
      <vt:lpstr>Neath Port Talbot </vt:lpstr>
      <vt:lpstr>Staff Structure  </vt:lpstr>
      <vt:lpstr>PowerPoint Presentation</vt:lpstr>
      <vt:lpstr>PowerPoint Presentation</vt:lpstr>
      <vt:lpstr>PowerPoint Presentation</vt:lpstr>
      <vt:lpstr>Task-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Mana Mirasayar</dc:creator>
  <cp:revision>1</cp:revision>
  <dcterms:created xsi:type="dcterms:W3CDTF">2015-11-12T12:40:24Z</dcterms:created>
  <dcterms:modified xsi:type="dcterms:W3CDTF">2025-01-31T10:07:35Z</dcterms:modified>
</cp:coreProperties>
</file>