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5" r:id="rId28"/>
    <p:sldId id="280" r:id="rId29"/>
    <p:sldId id="281" r:id="rId30"/>
    <p:sldId id="282" r:id="rId31"/>
    <p:sldId id="283" r:id="rId32"/>
    <p:sldId id="284" r:id="rId33"/>
    <p:sldId id="286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09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02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518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Documents/Class%20Notebooks/Database%20Management%20Systems%202017-18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Architecture and Database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16-Oct-2017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Environment </a:t>
            </a:r>
            <a:r>
              <a:rPr lang="en-GB"/>
              <a:t>and Architecture</a:t>
            </a:r>
            <a:endParaRPr lang="en-GB" dirty="0"/>
          </a:p>
          <a:p>
            <a:r>
              <a:rPr lang="en-GB" dirty="0"/>
              <a:t>Database Analysis and Design</a:t>
            </a:r>
          </a:p>
        </p:txBody>
      </p:sp>
    </p:spTree>
    <p:extLst>
      <p:ext uri="{BB962C8B-B14F-4D97-AF65-F5344CB8AC3E}">
        <p14:creationId xmlns:p14="http://schemas.microsoft.com/office/powerpoint/2010/main" val="979262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limitations of the file-based approach were as a result of two main problems:</a:t>
            </a:r>
          </a:p>
          <a:p>
            <a:pPr lvl="1"/>
            <a:r>
              <a:rPr lang="en-GB" dirty="0"/>
              <a:t>The definition of the data was embedded in application programs, </a:t>
            </a:r>
            <a:r>
              <a:rPr lang="en-GB" b="1" i="1" dirty="0"/>
              <a:t>rather than being stored separately and independently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There is no </a:t>
            </a:r>
            <a:r>
              <a:rPr lang="en-GB" b="1" i="1" dirty="0"/>
              <a:t>control over access and manipulation of data</a:t>
            </a:r>
            <a:r>
              <a:rPr lang="en-GB" dirty="0"/>
              <a:t> beyond that imposed by application programs.</a:t>
            </a:r>
          </a:p>
          <a:p>
            <a:r>
              <a:rPr lang="en-GB" dirty="0"/>
              <a:t>This led to the Database.</a:t>
            </a:r>
          </a:p>
        </p:txBody>
      </p:sp>
    </p:spTree>
    <p:extLst>
      <p:ext uri="{BB962C8B-B14F-4D97-AF65-F5344CB8AC3E}">
        <p14:creationId xmlns:p14="http://schemas.microsoft.com/office/powerpoint/2010/main" val="401437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Program-data independence</a:t>
            </a:r>
            <a:r>
              <a:rPr lang="en-GB" dirty="0"/>
              <a:t> was needed in the file approach, where the definition of data is separate from the application programs.</a:t>
            </a:r>
          </a:p>
          <a:p>
            <a:pPr lvl="1"/>
            <a:r>
              <a:rPr lang="en-GB" dirty="0"/>
              <a:t>Users need to see the external definition of the objects, but they do not need to know how the data is stored or manipulated in the database.</a:t>
            </a:r>
          </a:p>
          <a:p>
            <a:pPr lvl="1"/>
            <a:r>
              <a:rPr lang="en-GB" dirty="0"/>
              <a:t>They need to be able to see an abstract view of the data.</a:t>
            </a:r>
          </a:p>
          <a:p>
            <a:r>
              <a:rPr lang="en-GB" dirty="0"/>
              <a:t>The database solves this by being a self-describing collection of integrated records.</a:t>
            </a:r>
          </a:p>
          <a:p>
            <a:r>
              <a:rPr lang="en-GB" dirty="0"/>
              <a:t>And the starting point of any database is to:</a:t>
            </a:r>
          </a:p>
          <a:p>
            <a:pPr lvl="1"/>
            <a:r>
              <a:rPr lang="en-GB" dirty="0"/>
              <a:t>define this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220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file-based system was not a shared approach as each department had their own set of application programs and data, leading to duplication, inconsistencies, redundancy, etc.</a:t>
            </a:r>
          </a:p>
          <a:p>
            <a:r>
              <a:rPr lang="en-GB" dirty="0"/>
              <a:t>The database solves this by being a shared resource that can be used simultaneously by many users and departments.</a:t>
            </a:r>
          </a:p>
          <a:p>
            <a:r>
              <a:rPr lang="en-GB" b="1" i="1" dirty="0"/>
              <a:t>Each user, however, may require a different view of the data</a:t>
            </a:r>
            <a:r>
              <a:rPr lang="en-GB" dirty="0"/>
              <a:t> held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282485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must therefore satisfy different user needs.</a:t>
            </a:r>
          </a:p>
          <a:p>
            <a:r>
              <a:rPr lang="en-GB" dirty="0"/>
              <a:t>The database description must:</a:t>
            </a:r>
          </a:p>
          <a:p>
            <a:pPr lvl="1"/>
            <a:r>
              <a:rPr lang="en-GB" dirty="0"/>
              <a:t>provide an abstract and general view of the data,</a:t>
            </a:r>
          </a:p>
          <a:p>
            <a:pPr lvl="1"/>
            <a:r>
              <a:rPr lang="en-GB" dirty="0"/>
              <a:t>But it 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85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sz="3200" dirty="0"/>
              <a:t>The ANSI-SPARC model, though not a standard, provides a basis for understanding the levels of abstraction for describing a database.</a:t>
            </a:r>
          </a:p>
          <a:p>
            <a:r>
              <a:rPr lang="en-GB" dirty="0"/>
              <a:t>The ANSI-SPARC architecture recognised the need for </a:t>
            </a:r>
            <a:r>
              <a:rPr lang="en-GB" b="1" dirty="0"/>
              <a:t>three levels</a:t>
            </a:r>
            <a:r>
              <a:rPr lang="en-GB" dirty="0"/>
              <a:t> of abstraction at which data items can be described to achieve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  <a:p>
            <a:r>
              <a:rPr lang="en-GB" dirty="0"/>
              <a:t>The levels form a three-level architecture model.</a:t>
            </a:r>
          </a:p>
        </p:txBody>
      </p:sp>
    </p:spTree>
    <p:extLst>
      <p:ext uri="{BB962C8B-B14F-4D97-AF65-F5344CB8AC3E}">
        <p14:creationId xmlns:p14="http://schemas.microsoft.com/office/powerpoint/2010/main" val="1127015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1416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many different external views.</a:t>
            </a:r>
          </a:p>
          <a:p>
            <a:r>
              <a:rPr lang="en-GB" dirty="0"/>
              <a:t>Describes that part of the database that is relevant to a particular user.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982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71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Internal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96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will be looking at conceptual schemas today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102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30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system </a:t>
            </a:r>
            <a:r>
              <a:rPr lang="en-GB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1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Demo: 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Can we all connect to the database server?</a:t>
            </a:r>
          </a:p>
          <a:p>
            <a:r>
              <a:rPr lang="en-GB" dirty="0"/>
              <a:t>Launch SQL Server 2014 Management Studio.</a:t>
            </a:r>
          </a:p>
          <a:p>
            <a:r>
              <a:rPr lang="en-GB" dirty="0"/>
              <a:t>The Server Name is: </a:t>
            </a:r>
            <a:r>
              <a:rPr lang="en-GB" b="1" dirty="0"/>
              <a:t>\\1</a:t>
            </a:r>
            <a:r>
              <a:rPr lang="en-GB" b="1" dirty="0"/>
              <a:t>92.168.28.200\kemisql2016</a:t>
            </a:r>
            <a:r>
              <a:rPr lang="en-GB" dirty="0" smtClean="0"/>
              <a:t>.</a:t>
            </a:r>
            <a:endParaRPr lang="en-GB" b="1" dirty="0"/>
          </a:p>
          <a:p>
            <a:r>
              <a:rPr lang="en-GB" dirty="0"/>
              <a:t>Use Windows Authentication to connect.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43" y="3717032"/>
            <a:ext cx="2466667" cy="29714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631318"/>
            <a:ext cx="4057143" cy="3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22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0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00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225730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data, but</a:t>
            </a:r>
          </a:p>
          <a:p>
            <a:pPr lvl="1"/>
            <a:r>
              <a:rPr lang="en-GB" dirty="0"/>
              <a:t>Different users 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5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379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the upper 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6036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1146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Planning and Design</a:t>
            </a:r>
          </a:p>
        </p:txBody>
      </p:sp>
    </p:spTree>
    <p:extLst>
      <p:ext uri="{BB962C8B-B14F-4D97-AF65-F5344CB8AC3E}">
        <p14:creationId xmlns:p14="http://schemas.microsoft.com/office/powerpoint/2010/main" val="418644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/>
              <a:t>We define our database in form of schemas.</a:t>
            </a:r>
          </a:p>
          <a:p>
            <a:r>
              <a:rPr lang="en-GB" dirty="0"/>
              <a:t>Schemas are written in DDL.</a:t>
            </a:r>
          </a:p>
          <a:p>
            <a:r>
              <a:rPr lang="en-GB" dirty="0"/>
              <a:t>However, schemas are </a:t>
            </a:r>
            <a:r>
              <a:rPr lang="en-GB" i="1" dirty="0"/>
              <a:t>too low level</a:t>
            </a:r>
            <a:r>
              <a:rPr lang="en-GB" dirty="0"/>
              <a:t> to describe the data requirements of an organisation in a way that is easy to understand by a variety of users.</a:t>
            </a:r>
          </a:p>
          <a:p>
            <a:r>
              <a:rPr lang="en-GB" dirty="0"/>
              <a:t>A data model provides a higher-level description of the schema and is a collection of concepts used to: </a:t>
            </a:r>
          </a:p>
          <a:p>
            <a:pPr lvl="1"/>
            <a:r>
              <a:rPr lang="en-GB" dirty="0"/>
              <a:t>describe data, relationships between the data, and constraints on the data in an organisation.</a:t>
            </a:r>
          </a:p>
          <a:p>
            <a:pPr lvl="1"/>
            <a:r>
              <a:rPr lang="en-GB" dirty="0"/>
              <a:t>define the types of operations allowed on the data.</a:t>
            </a:r>
          </a:p>
        </p:txBody>
      </p:sp>
    </p:spTree>
    <p:extLst>
      <p:ext uri="{BB962C8B-B14F-4D97-AF65-F5344CB8AC3E}">
        <p14:creationId xmlns:p14="http://schemas.microsoft.com/office/powerpoint/2010/main" val="452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pPr lvl="1"/>
            <a:r>
              <a:rPr lang="en-GB" dirty="0"/>
              <a:t>Each group is to add their data models to their page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have forgotten what normalisation is, please refer to the Normalisation Refresher slides provided on Moodle.</a:t>
            </a:r>
          </a:p>
        </p:txBody>
      </p:sp>
    </p:spTree>
    <p:extLst>
      <p:ext uri="{BB962C8B-B14F-4D97-AF65-F5344CB8AC3E}">
        <p14:creationId xmlns:p14="http://schemas.microsoft.com/office/powerpoint/2010/main" val="8690646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an 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xmlns="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xmlns="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understanding by both IS/IT professionals</a:t>
                      </a:r>
                      <a:r>
                        <a:rPr lang="en-GB" baseline="0" dirty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Non-redundancy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</a:t>
                      </a:r>
                      <a:r>
                        <a:rPr lang="en-GB" baseline="0" dirty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specific to any particular application or technology and thereby usable by</a:t>
                      </a:r>
                      <a:r>
                        <a:rPr lang="en-GB" baseline="0" dirty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Extensibility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Diagrammatic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represent a model using an easily understood diagrammatic notation.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4566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xmlns="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xmlns="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xmlns="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085856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r>
              <a:rPr lang="en-GB" dirty="0"/>
              <a:t>Object-Based Data Models</a:t>
            </a:r>
          </a:p>
          <a:p>
            <a:pPr lvl="1"/>
            <a:r>
              <a:rPr lang="en-GB" b="1" dirty="0"/>
              <a:t>Entity-Relationship</a:t>
            </a:r>
          </a:p>
          <a:p>
            <a:pPr lvl="1"/>
            <a:r>
              <a:rPr lang="en-GB" dirty="0"/>
              <a:t>Semantic</a:t>
            </a:r>
          </a:p>
          <a:p>
            <a:pPr lvl="1"/>
            <a:r>
              <a:rPr lang="en-GB" dirty="0"/>
              <a:t>Functional</a:t>
            </a:r>
          </a:p>
          <a:p>
            <a:pPr lvl="1"/>
            <a:r>
              <a:rPr lang="en-GB" i="1" dirty="0"/>
              <a:t>Object-Oriented</a:t>
            </a:r>
          </a:p>
          <a:p>
            <a:r>
              <a:rPr lang="en-GB" dirty="0"/>
              <a:t>Record-Based Data Models</a:t>
            </a:r>
          </a:p>
          <a:p>
            <a:pPr lvl="1"/>
            <a:r>
              <a:rPr lang="en-GB" b="1" dirty="0"/>
              <a:t>Relational Data Model</a:t>
            </a:r>
          </a:p>
          <a:p>
            <a:pPr lvl="1"/>
            <a:r>
              <a:rPr lang="en-GB" dirty="0"/>
              <a:t>Network Data Model</a:t>
            </a:r>
          </a:p>
          <a:p>
            <a:pPr lvl="1"/>
            <a:r>
              <a:rPr lang="en-GB" dirty="0"/>
              <a:t>Hierarchical Data Model</a:t>
            </a:r>
          </a:p>
          <a:p>
            <a:r>
              <a:rPr lang="en-GB" dirty="0"/>
              <a:t>Physical Data Models</a:t>
            </a:r>
          </a:p>
        </p:txBody>
      </p:sp>
    </p:spTree>
    <p:extLst>
      <p:ext uri="{BB962C8B-B14F-4D97-AF65-F5344CB8AC3E}">
        <p14:creationId xmlns:p14="http://schemas.microsoft.com/office/powerpoint/2010/main" val="11230203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Entity-Relationship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Proposed by Peter Chen in 1970</a:t>
            </a:r>
          </a:p>
          <a:p>
            <a:r>
              <a:rPr lang="en-GB" dirty="0"/>
              <a:t>Conceptual level model</a:t>
            </a:r>
          </a:p>
          <a:p>
            <a:r>
              <a:rPr lang="en-GB" dirty="0"/>
              <a:t>Top-down approach that begins by identifying:</a:t>
            </a:r>
          </a:p>
          <a:p>
            <a:pPr lvl="1"/>
            <a:r>
              <a:rPr lang="en-GB" dirty="0"/>
              <a:t>Entities: real-world objects about which data is collected</a:t>
            </a:r>
          </a:p>
          <a:p>
            <a:pPr lvl="1"/>
            <a:r>
              <a:rPr lang="en-GB" dirty="0"/>
              <a:t>Relationships: associations among entities</a:t>
            </a:r>
          </a:p>
          <a:p>
            <a:pPr lvl="1"/>
            <a:r>
              <a:rPr lang="en-GB" dirty="0"/>
              <a:t>More details, such as attributes and any constraints on the entities needed to be stored are then added</a:t>
            </a:r>
          </a:p>
          <a:p>
            <a:r>
              <a:rPr lang="en-GB" dirty="0"/>
              <a:t>Represented by ER models/diagrams, typically using UML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4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Proposed by E.F. </a:t>
            </a:r>
            <a:r>
              <a:rPr lang="en-GB" dirty="0" err="1"/>
              <a:t>Codd</a:t>
            </a:r>
            <a:endParaRPr lang="en-GB" dirty="0"/>
          </a:p>
          <a:p>
            <a:r>
              <a:rPr lang="en-GB" dirty="0"/>
              <a:t>Logical level model</a:t>
            </a:r>
          </a:p>
          <a:p>
            <a:r>
              <a:rPr lang="en-GB" dirty="0"/>
              <a:t>Based on the concept of mathematical relations</a:t>
            </a:r>
          </a:p>
          <a:p>
            <a:r>
              <a:rPr lang="en-GB" dirty="0"/>
              <a:t>Uses </a:t>
            </a:r>
            <a:r>
              <a:rPr lang="en-GB" b="1" dirty="0"/>
              <a:t>relations</a:t>
            </a:r>
            <a:r>
              <a:rPr lang="en-GB" dirty="0"/>
              <a:t>, represented as tables.</a:t>
            </a:r>
          </a:p>
          <a:p>
            <a:r>
              <a:rPr lang="en-GB" dirty="0"/>
              <a:t>Data and relationships are represented as tables</a:t>
            </a:r>
          </a:p>
          <a:p>
            <a:r>
              <a:rPr lang="en-GB" dirty="0"/>
              <a:t>Columns in the table  represent attributes, with each column having a unique name.</a:t>
            </a:r>
          </a:p>
        </p:txBody>
      </p:sp>
    </p:spTree>
    <p:extLst>
      <p:ext uri="{BB962C8B-B14F-4D97-AF65-F5344CB8AC3E}">
        <p14:creationId xmlns:p14="http://schemas.microsoft.com/office/powerpoint/2010/main" val="397073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notes on Moodle.</a:t>
            </a:r>
          </a:p>
          <a:p>
            <a:r>
              <a:rPr lang="en-GB" dirty="0"/>
              <a:t>Review Questions</a:t>
            </a:r>
          </a:p>
          <a:p>
            <a:pPr lvl="1"/>
            <a:r>
              <a:rPr lang="en-GB" dirty="0"/>
              <a:t>Explain the concept of database schema and discuss the three types of schema in a database.</a:t>
            </a:r>
          </a:p>
          <a:p>
            <a:pPr lvl="1"/>
            <a:r>
              <a:rPr lang="en-GB" dirty="0"/>
              <a:t>Draw a diagram of the three-level ANSI-SPARC architecture model.</a:t>
            </a:r>
          </a:p>
          <a:p>
            <a:pPr lvl="1"/>
            <a:r>
              <a:rPr lang="en-GB" dirty="0"/>
              <a:t>Describe the three levels of the ANSI-SPARC architecture model and how it helps achieve the different types of data independence. </a:t>
            </a:r>
          </a:p>
        </p:txBody>
      </p:sp>
    </p:spTree>
    <p:extLst>
      <p:ext uri="{BB962C8B-B14F-4D97-AF65-F5344CB8AC3E}">
        <p14:creationId xmlns:p14="http://schemas.microsoft.com/office/powerpoint/2010/main" val="1343923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9883</TotalTime>
  <Words>2142</Words>
  <Application>Microsoft Office PowerPoint</Application>
  <PresentationFormat>On-screen Show (4:3)</PresentationFormat>
  <Paragraphs>268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Cambria</vt:lpstr>
      <vt:lpstr>Wingdings</vt:lpstr>
      <vt:lpstr>Wingdings 2</vt:lpstr>
      <vt:lpstr>Median</vt:lpstr>
      <vt:lpstr>Database Architecture and Database Design</vt:lpstr>
      <vt:lpstr>Today’s Lecture</vt:lpstr>
      <vt:lpstr>File-Based System Problems</vt:lpstr>
      <vt:lpstr>The Database</vt:lpstr>
      <vt:lpstr>The Database</vt:lpstr>
      <vt:lpstr>Database Architecture</vt:lpstr>
      <vt:lpstr>Three-Level ANSI-SPARC Architecture</vt:lpstr>
      <vt:lpstr>Three-Level ANSI-SPARC Architecture</vt:lpstr>
      <vt:lpstr>ANSI-SPARC External Level</vt:lpstr>
      <vt:lpstr>ANSI-SPARC Conceptual Level</vt:lpstr>
      <vt:lpstr>ANSI-SPARC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Database Planning and Design</vt:lpstr>
      <vt:lpstr>Data Modelling</vt:lpstr>
      <vt:lpstr>Lab Exercise</vt:lpstr>
      <vt:lpstr>Criteria for an Optimal Data Model</vt:lpstr>
      <vt:lpstr>Phases of Database Design</vt:lpstr>
      <vt:lpstr>Data Models</vt:lpstr>
      <vt:lpstr>Entity-Relationship Model</vt:lpstr>
      <vt:lpstr>Relational Model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1240</cp:revision>
  <cp:lastPrinted>2017-10-17T09:07:30Z</cp:lastPrinted>
  <dcterms:created xsi:type="dcterms:W3CDTF">2013-09-18T07:00:31Z</dcterms:created>
  <dcterms:modified xsi:type="dcterms:W3CDTF">2017-10-17T09:16:37Z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