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x="18288000" cy="10287000"/>
  <p:notesSz cx="6858000" cy="9144000"/>
  <p:embeddedFontLst>
    <p:embeddedFont>
      <p:font typeface="Antonio Ultra-Bold" charset="1" panose="02000803000000000000"/>
      <p:regular r:id="rId28"/>
    </p:embeddedFont>
    <p:embeddedFont>
      <p:font typeface="Antonio Light" charset="1" panose="02000303000000000000"/>
      <p:regular r:id="rId29"/>
    </p:embeddedFont>
    <p:embeddedFont>
      <p:font typeface="Telegraf Medium" charset="1" panose="00000600000000000000"/>
      <p:regular r:id="rId30"/>
    </p:embeddedFont>
    <p:embeddedFont>
      <p:font typeface="Telegraf Bold" charset="1" panose="00000800000000000000"/>
      <p:regular r:id="rId31"/>
    </p:embeddedFont>
    <p:embeddedFont>
      <p:font typeface="Antonio" charset="1" panose="02000503000000000000"/>
      <p:regular r:id="rId32"/>
    </p:embeddedFont>
    <p:embeddedFont>
      <p:font typeface="Raleway Medium" charset="1" panose="00000000000000000000"/>
      <p:regular r:id="rId33"/>
    </p:embeddedFont>
    <p:embeddedFont>
      <p:font typeface="Raleway Bold" charset="1" panose="00000000000000000000"/>
      <p:regular r:id="rId34"/>
    </p:embeddedFont>
    <p:embeddedFont>
      <p:font typeface="Raleway Ultra-Bold" charset="1" panose="00000000000000000000"/>
      <p:regular r:id="rId35"/>
    </p:embeddedFont>
    <p:embeddedFont>
      <p:font typeface="Montserrat Medium" charset="1" panose="00000600000000000000"/>
      <p:regular r:id="rId36"/>
    </p:embeddedFont>
    <p:embeddedFont>
      <p:font typeface="Raleway" charset="1" panose="00000000000000000000"/>
      <p:regular r:id="rId37"/>
    </p:embeddedFont>
    <p:embeddedFont>
      <p:font typeface="Open Sans Bold" charset="1" panose="020B0806030504020204"/>
      <p:regular r:id="rId38"/>
    </p:embeddedFont>
    <p:embeddedFont>
      <p:font typeface="Helvetica World Bold" charset="1" panose="020B0800040000020004"/>
      <p:regular r:id="rId39"/>
    </p:embeddedFont>
    <p:embeddedFont>
      <p:font typeface="Helvetica World" charset="1" panose="020B0500040000020004"/>
      <p:regular r:id="rId40"/>
    </p:embeddedFont>
    <p:embeddedFont>
      <p:font typeface="Telegraf" charset="1" panose="00000500000000000000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33" Target="fonts/font33.fntdata" Type="http://schemas.openxmlformats.org/officeDocument/2006/relationships/font"/><Relationship Id="rId34" Target="fonts/font34.fntdata" Type="http://schemas.openxmlformats.org/officeDocument/2006/relationships/font"/><Relationship Id="rId35" Target="fonts/font35.fntdata" Type="http://schemas.openxmlformats.org/officeDocument/2006/relationships/font"/><Relationship Id="rId36" Target="fonts/font36.fntdata" Type="http://schemas.openxmlformats.org/officeDocument/2006/relationships/font"/><Relationship Id="rId37" Target="fonts/font37.fntdata" Type="http://schemas.openxmlformats.org/officeDocument/2006/relationships/font"/><Relationship Id="rId38" Target="fonts/font38.fntdata" Type="http://schemas.openxmlformats.org/officeDocument/2006/relationships/font"/><Relationship Id="rId39" Target="fonts/font39.fntdata" Type="http://schemas.openxmlformats.org/officeDocument/2006/relationships/font"/><Relationship Id="rId4" Target="theme/theme1.xml" Type="http://schemas.openxmlformats.org/officeDocument/2006/relationships/theme"/><Relationship Id="rId40" Target="fonts/font40.fntdata" Type="http://schemas.openxmlformats.org/officeDocument/2006/relationships/font"/><Relationship Id="rId41" Target="fonts/font41.fntdata" Type="http://schemas.openxmlformats.org/officeDocument/2006/relationships/font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.png" Type="http://schemas.openxmlformats.org/officeDocument/2006/relationships/image"/><Relationship Id="rId5" Target="../media/image8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9.png" Type="http://schemas.openxmlformats.org/officeDocument/2006/relationships/image"/><Relationship Id="rId6" Target="../media/image10.svg" Type="http://schemas.openxmlformats.org/officeDocument/2006/relationships/image"/><Relationship Id="rId7" Target="../media/image11.jpeg" Type="http://schemas.openxmlformats.org/officeDocument/2006/relationships/image"/><Relationship Id="rId8" Target="../media/image12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13.jpeg" Type="http://schemas.openxmlformats.org/officeDocument/2006/relationships/image"/><Relationship Id="rId6" Target="../media/image14.jpeg" Type="http://schemas.openxmlformats.org/officeDocument/2006/relationships/image"/><Relationship Id="rId7" Target="../media/image15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.png" Type="http://schemas.openxmlformats.org/officeDocument/2006/relationships/image"/><Relationship Id="rId5" Target="../media/image8.jpeg" Type="http://schemas.openxmlformats.org/officeDocument/2006/relationships/image"/><Relationship Id="rId6" Target="../media/image16.jpeg" Type="http://schemas.openxmlformats.org/officeDocument/2006/relationships/image"/><Relationship Id="rId7" Target="../media/image17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18.png" Type="http://schemas.openxmlformats.org/officeDocument/2006/relationships/image"/><Relationship Id="rId6" Target="../media/image19.svg" Type="http://schemas.openxmlformats.org/officeDocument/2006/relationships/image"/><Relationship Id="rId7" Target="../media/image20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20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zendesk.co.uk/what-is-zendesk/" TargetMode="External" Type="http://schemas.openxmlformats.org/officeDocument/2006/relationships/hyperlink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.png" Type="http://schemas.openxmlformats.org/officeDocument/2006/relationships/image"/><Relationship Id="rId2" Target="../media/image22.jpeg" Type="http://schemas.openxmlformats.org/officeDocument/2006/relationships/image"/><Relationship Id="rId3" Target="../media/image23.png" Type="http://schemas.openxmlformats.org/officeDocument/2006/relationships/image"/><Relationship Id="rId4" Target="../media/image24.svg" Type="http://schemas.openxmlformats.org/officeDocument/2006/relationships/image"/><Relationship Id="rId5" Target="../media/image25.png" Type="http://schemas.openxmlformats.org/officeDocument/2006/relationships/image"/><Relationship Id="rId6" Target="../media/image26.svg" Type="http://schemas.openxmlformats.org/officeDocument/2006/relationships/image"/><Relationship Id="rId7" Target="../media/image27.png" Type="http://schemas.openxmlformats.org/officeDocument/2006/relationships/image"/><Relationship Id="rId8" Target="../media/image28.svg" Type="http://schemas.openxmlformats.org/officeDocument/2006/relationships/image"/><Relationship Id="rId9" Target="../media/image21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29.png" Type="http://schemas.openxmlformats.org/officeDocument/2006/relationships/image"/><Relationship Id="rId6" Target="../media/image30.svg" Type="http://schemas.openxmlformats.org/officeDocument/2006/relationships/image"/><Relationship Id="rId7" Target="../media/image21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21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2.jpeg" Type="http://schemas.openxmlformats.org/officeDocument/2006/relationships/image"/><Relationship Id="rId5" Target="../media/image31.png" Type="http://schemas.openxmlformats.org/officeDocument/2006/relationships/image"/><Relationship Id="rId6" Target="../media/image1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2.jpeg" Type="http://schemas.openxmlformats.org/officeDocument/2006/relationships/image"/><Relationship Id="rId5" Target="../media/image32.png" Type="http://schemas.openxmlformats.org/officeDocument/2006/relationships/image"/><Relationship Id="rId6" Target="../media/image1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Relationship Id="rId4" Target="../media/image12.jpeg" Type="http://schemas.openxmlformats.org/officeDocument/2006/relationships/image"/><Relationship Id="rId5" Target="../media/image33.png" Type="http://schemas.openxmlformats.org/officeDocument/2006/relationships/image"/><Relationship Id="rId6" Target="../media/image1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9.svg" Type="http://schemas.openxmlformats.org/officeDocument/2006/relationships/image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34.png" Type="http://schemas.openxmlformats.org/officeDocument/2006/relationships/image"/><Relationship Id="rId6" Target="../media/image35.svg" Type="http://schemas.openxmlformats.org/officeDocument/2006/relationships/image"/><Relationship Id="rId7" Target="../media/image36.png" Type="http://schemas.openxmlformats.org/officeDocument/2006/relationships/image"/><Relationship Id="rId8" Target="../media/image37.svg" Type="http://schemas.openxmlformats.org/officeDocument/2006/relationships/image"/><Relationship Id="rId9" Target="../media/image38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893042" y="2034365"/>
            <a:ext cx="7137321" cy="7137321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CD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4599105" y="5143500"/>
            <a:ext cx="4884164" cy="4884164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true" flipV="false" rot="0">
            <a:off x="-10742067" y="-3151841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913376">
            <a:off x="9222158" y="5373586"/>
            <a:ext cx="1933853" cy="1364245"/>
          </a:xfrm>
          <a:custGeom>
            <a:avLst/>
            <a:gdLst/>
            <a:ahLst/>
            <a:cxnLst/>
            <a:rect r="r" b="b" t="t" l="l"/>
            <a:pathLst>
              <a:path h="1364245" w="1933853">
                <a:moveTo>
                  <a:pt x="0" y="0"/>
                </a:moveTo>
                <a:lnTo>
                  <a:pt x="1933853" y="0"/>
                </a:lnTo>
                <a:lnTo>
                  <a:pt x="1933853" y="1364245"/>
                </a:lnTo>
                <a:lnTo>
                  <a:pt x="0" y="13642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1255723" y="2572166"/>
            <a:ext cx="6530372" cy="5142668"/>
          </a:xfrm>
          <a:custGeom>
            <a:avLst/>
            <a:gdLst/>
            <a:ahLst/>
            <a:cxnLst/>
            <a:rect r="r" b="b" t="t" l="l"/>
            <a:pathLst>
              <a:path h="5142668" w="6530372">
                <a:moveTo>
                  <a:pt x="0" y="0"/>
                </a:moveTo>
                <a:lnTo>
                  <a:pt x="6530372" y="0"/>
                </a:lnTo>
                <a:lnTo>
                  <a:pt x="6530372" y="5142668"/>
                </a:lnTo>
                <a:lnTo>
                  <a:pt x="0" y="51426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369656" y="1654654"/>
            <a:ext cx="10434362" cy="39876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5672"/>
              </a:lnSpc>
              <a:spcBef>
                <a:spcPct val="0"/>
              </a:spcBef>
            </a:pPr>
            <a:r>
              <a:rPr lang="en-US" b="true" sz="13510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BUSINESS INFORMATION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-45636" y="5463997"/>
            <a:ext cx="9189636" cy="72868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9192"/>
              </a:lnSpc>
            </a:pPr>
            <a:r>
              <a:rPr lang="en-US" sz="16545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 SYSTEMS</a:t>
            </a:r>
          </a:p>
          <a:p>
            <a:pPr algn="just">
              <a:lnSpc>
                <a:spcPts val="19192"/>
              </a:lnSpc>
            </a:pPr>
          </a:p>
          <a:p>
            <a:pPr algn="just">
              <a:lnSpc>
                <a:spcPts val="19192"/>
              </a:lnSpc>
              <a:spcBef>
                <a:spcPct val="0"/>
              </a:spcBef>
            </a:pPr>
          </a:p>
        </p:txBody>
      </p:sp>
      <p:sp>
        <p:nvSpPr>
          <p:cNvPr name="Freeform 14" id="14"/>
          <p:cNvSpPr/>
          <p:nvPr/>
        </p:nvSpPr>
        <p:spPr>
          <a:xfrm flipH="false" flipV="false" rot="-1913376">
            <a:off x="9107456" y="3458774"/>
            <a:ext cx="1933853" cy="1364245"/>
          </a:xfrm>
          <a:custGeom>
            <a:avLst/>
            <a:gdLst/>
            <a:ahLst/>
            <a:cxnLst/>
            <a:rect r="r" b="b" t="t" l="l"/>
            <a:pathLst>
              <a:path h="1364245" w="1933853">
                <a:moveTo>
                  <a:pt x="0" y="0"/>
                </a:moveTo>
                <a:lnTo>
                  <a:pt x="1933853" y="0"/>
                </a:lnTo>
                <a:lnTo>
                  <a:pt x="1933853" y="1364245"/>
                </a:lnTo>
                <a:lnTo>
                  <a:pt x="0" y="13642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1913376">
            <a:off x="9837092" y="6764616"/>
            <a:ext cx="1933853" cy="1364245"/>
          </a:xfrm>
          <a:custGeom>
            <a:avLst/>
            <a:gdLst/>
            <a:ahLst/>
            <a:cxnLst/>
            <a:rect r="r" b="b" t="t" l="l"/>
            <a:pathLst>
              <a:path h="1364245" w="1933853">
                <a:moveTo>
                  <a:pt x="0" y="0"/>
                </a:moveTo>
                <a:lnTo>
                  <a:pt x="1933853" y="0"/>
                </a:lnTo>
                <a:lnTo>
                  <a:pt x="1933853" y="1364246"/>
                </a:lnTo>
                <a:lnTo>
                  <a:pt x="0" y="13642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1504067" y="2358141"/>
            <a:ext cx="1148007" cy="1148007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5" id="5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6111293" y="7179103"/>
            <a:ext cx="1148007" cy="1148007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3353217" y="5418722"/>
            <a:ext cx="1776216" cy="936546"/>
            <a:chOff x="0" y="0"/>
            <a:chExt cx="467810" cy="24666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67810" cy="246662"/>
            </a:xfrm>
            <a:custGeom>
              <a:avLst/>
              <a:gdLst/>
              <a:ahLst/>
              <a:cxnLst/>
              <a:rect r="r" b="b" t="t" l="l"/>
              <a:pathLst>
                <a:path h="246662" w="467810">
                  <a:moveTo>
                    <a:pt x="0" y="0"/>
                  </a:moveTo>
                  <a:lnTo>
                    <a:pt x="467810" y="0"/>
                  </a:lnTo>
                  <a:lnTo>
                    <a:pt x="467810" y="246662"/>
                  </a:lnTo>
                  <a:lnTo>
                    <a:pt x="0" y="246662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46000"/>
                  </a:srgbClr>
                </a:gs>
                <a:gs pos="100000">
                  <a:srgbClr val="9B9B9B">
                    <a:alpha val="5520"/>
                  </a:srgbClr>
                </a:gs>
              </a:gsLst>
              <a:lin ang="0"/>
            </a:gra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19050"/>
              <a:ext cx="467810" cy="2657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577431" y="1086762"/>
            <a:ext cx="13656502" cy="72403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65"/>
              </a:lnSpc>
            </a:pPr>
            <a:r>
              <a:rPr lang="en-US" sz="3073" b="true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Modul</a:t>
            </a: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e: LCLM5004 – </a:t>
            </a:r>
            <a:r>
              <a:rPr lang="en-US" b="true" sz="3073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Managing Business Information</a:t>
            </a:r>
          </a:p>
          <a:p>
            <a:pPr algn="l">
              <a:lnSpc>
                <a:spcPts val="3565"/>
              </a:lnSpc>
            </a:pPr>
          </a:p>
          <a:p>
            <a:pPr algn="l">
              <a:lnSpc>
                <a:spcPts val="3565"/>
              </a:lnSpc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Programme: </a:t>
            </a:r>
            <a:r>
              <a:rPr lang="en-US" b="true" sz="3073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BA (Hons) Leadership and Management Skills for the Workplace</a:t>
            </a:r>
          </a:p>
          <a:p>
            <a:pPr algn="l">
              <a:lnSpc>
                <a:spcPts val="3565"/>
              </a:lnSpc>
            </a:pPr>
          </a:p>
          <a:p>
            <a:pPr algn="l">
              <a:lnSpc>
                <a:spcPts val="3565"/>
              </a:lnSpc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Assignment: </a:t>
            </a:r>
            <a:r>
              <a:rPr lang="en-US" b="true" sz="3073">
                <a:solidFill>
                  <a:srgbClr val="F7F5FA"/>
                </a:solidFill>
                <a:latin typeface="Telegraf Bold"/>
                <a:ea typeface="Telegraf Bold"/>
                <a:cs typeface="Telegraf Bold"/>
                <a:sym typeface="Telegraf Bold"/>
              </a:rPr>
              <a:t>Group Presentation on Different Information Systems</a:t>
            </a:r>
          </a:p>
          <a:p>
            <a:pPr algn="l">
              <a:lnSpc>
                <a:spcPts val="3565"/>
              </a:lnSpc>
            </a:pPr>
          </a:p>
          <a:p>
            <a:pPr algn="l">
              <a:lnSpc>
                <a:spcPts val="3565"/>
              </a:lnSpc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Lecturer:  Amitave Banik</a:t>
            </a:r>
          </a:p>
          <a:p>
            <a:pPr algn="l">
              <a:lnSpc>
                <a:spcPts val="3565"/>
              </a:lnSpc>
            </a:pPr>
          </a:p>
          <a:p>
            <a:pPr algn="l">
              <a:lnSpc>
                <a:spcPts val="3565"/>
              </a:lnSpc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Group Members:</a:t>
            </a:r>
          </a:p>
          <a:p>
            <a:pPr algn="l">
              <a:lnSpc>
                <a:spcPts val="3565"/>
              </a:lnSpc>
            </a:pPr>
          </a:p>
          <a:p>
            <a:pPr algn="l" marL="663657" indent="-331828" lvl="1">
              <a:lnSpc>
                <a:spcPts val="3565"/>
              </a:lnSpc>
              <a:buFont typeface="Arial"/>
              <a:buChar char="•"/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Ventsislav Trayanov – Student ID: 2331029</a:t>
            </a:r>
          </a:p>
          <a:p>
            <a:pPr algn="l" marL="663657" indent="-331828" lvl="1">
              <a:lnSpc>
                <a:spcPts val="3565"/>
              </a:lnSpc>
              <a:buFont typeface="Arial"/>
              <a:buChar char="•"/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Carmen Fabiola Jimenez de Rivas – Student ID: 2325256</a:t>
            </a:r>
          </a:p>
          <a:p>
            <a:pPr algn="l" marL="663657" indent="-331828" lvl="1">
              <a:lnSpc>
                <a:spcPts val="3565"/>
              </a:lnSpc>
              <a:buFont typeface="Arial"/>
              <a:buChar char="•"/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Sonia Lenuta– Student ID: 2312687</a:t>
            </a:r>
          </a:p>
          <a:p>
            <a:pPr algn="l" marL="663657" indent="-331828" lvl="1">
              <a:lnSpc>
                <a:spcPts val="3565"/>
              </a:lnSpc>
              <a:buFont typeface="Arial"/>
              <a:buChar char="•"/>
            </a:pPr>
            <a:r>
              <a:rPr lang="en-US" b="true" sz="3073">
                <a:solidFill>
                  <a:srgbClr val="F7F5FA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Amanda Caçassa Saldanha – Student ID: 2331032</a:t>
            </a:r>
          </a:p>
          <a:p>
            <a:pPr algn="l">
              <a:lnSpc>
                <a:spcPts val="3565"/>
              </a:lnSpc>
            </a:pPr>
          </a:p>
        </p:txBody>
      </p:sp>
      <p:sp>
        <p:nvSpPr>
          <p:cNvPr name="Freeform 13" id="13"/>
          <p:cNvSpPr/>
          <p:nvPr/>
        </p:nvSpPr>
        <p:spPr>
          <a:xfrm flipH="true" flipV="false" rot="0">
            <a:off x="9801889" y="-3136243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0">
            <a:off x="13410860" y="2358141"/>
            <a:ext cx="4508599" cy="5246370"/>
            <a:chOff x="0" y="0"/>
            <a:chExt cx="6985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742147">
              <a:off x="-35420" y="9433"/>
              <a:ext cx="769341" cy="793933"/>
            </a:xfrm>
            <a:custGeom>
              <a:avLst/>
              <a:gdLst/>
              <a:ahLst/>
              <a:cxnLst/>
              <a:rect r="r" b="b" t="t" l="l"/>
              <a:pathLst>
                <a:path h="793933" w="769341">
                  <a:moveTo>
                    <a:pt x="297615" y="0"/>
                  </a:moveTo>
                  <a:lnTo>
                    <a:pt x="682286" y="123671"/>
                  </a:lnTo>
                  <a:lnTo>
                    <a:pt x="769340" y="520638"/>
                  </a:lnTo>
                  <a:lnTo>
                    <a:pt x="471725" y="793934"/>
                  </a:lnTo>
                  <a:lnTo>
                    <a:pt x="87054" y="670263"/>
                  </a:lnTo>
                  <a:lnTo>
                    <a:pt x="0" y="273296"/>
                  </a:lnTo>
                  <a:lnTo>
                    <a:pt x="297615" y="0"/>
                  </a:lnTo>
                  <a:close/>
                </a:path>
              </a:pathLst>
            </a:custGeom>
            <a:blipFill>
              <a:blip r:embed="rId5"/>
              <a:stretch>
                <a:fillRect l="-66804" t="-9423" r="-66804" b="-9423"/>
              </a:stretch>
            </a:blipFill>
          </p:spPr>
        </p:sp>
      </p:grpSp>
      <p:grpSp>
        <p:nvGrpSpPr>
          <p:cNvPr name="Group 16" id="16"/>
          <p:cNvGrpSpPr/>
          <p:nvPr/>
        </p:nvGrpSpPr>
        <p:grpSpPr>
          <a:xfrm rot="0">
            <a:off x="13051232" y="6137596"/>
            <a:ext cx="1790091" cy="2083015"/>
            <a:chOff x="0" y="0"/>
            <a:chExt cx="698500" cy="8128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10742067" y="-3151841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3554735" y="2768386"/>
            <a:ext cx="10774623" cy="6229691"/>
          </a:xfrm>
          <a:custGeom>
            <a:avLst/>
            <a:gdLst/>
            <a:ahLst/>
            <a:cxnLst/>
            <a:rect r="r" b="b" t="t" l="l"/>
            <a:pathLst>
              <a:path h="6229691" w="10774623">
                <a:moveTo>
                  <a:pt x="0" y="0"/>
                </a:moveTo>
                <a:lnTo>
                  <a:pt x="10774623" y="0"/>
                </a:lnTo>
                <a:lnTo>
                  <a:pt x="10774623" y="6229691"/>
                </a:lnTo>
                <a:lnTo>
                  <a:pt x="0" y="622969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63707" y="3297009"/>
            <a:ext cx="3692982" cy="3692982"/>
            <a:chOff x="0" y="0"/>
            <a:chExt cx="14840029" cy="1484002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7"/>
              <a:stretch>
                <a:fillRect l="-24597" t="0" r="-24597" b="0"/>
              </a:stretch>
            </a:blipFill>
          </p:spPr>
        </p:sp>
      </p:grpSp>
      <p:sp>
        <p:nvSpPr>
          <p:cNvPr name="TextBox 9" id="9"/>
          <p:cNvSpPr txBox="true"/>
          <p:nvPr/>
        </p:nvSpPr>
        <p:spPr>
          <a:xfrm rot="0">
            <a:off x="2956933" y="1505493"/>
            <a:ext cx="5618522" cy="1764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6959"/>
              </a:lnSpc>
            </a:pPr>
            <a:r>
              <a:rPr lang="en-US" b="true" sz="6000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WHAT ARE </a:t>
            </a:r>
          </a:p>
          <a:p>
            <a:pPr algn="just">
              <a:lnSpc>
                <a:spcPts val="6959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5493071" y="1505493"/>
            <a:ext cx="12694004" cy="176403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959"/>
              </a:lnSpc>
            </a:pPr>
            <a:r>
              <a:rPr lang="en-US" sz="6000">
                <a:solidFill>
                  <a:srgbClr val="FFFFFF"/>
                </a:solidFill>
                <a:latin typeface="Antonio"/>
                <a:ea typeface="Antonio"/>
                <a:cs typeface="Antonio"/>
                <a:sym typeface="Antonio"/>
              </a:rPr>
              <a:t>  BUSINESS INFORMATION SYSTEMS?</a:t>
            </a:r>
          </a:p>
          <a:p>
            <a:pPr algn="just">
              <a:lnSpc>
                <a:spcPts val="6959"/>
              </a:lnSpc>
              <a:spcBef>
                <a:spcPct val="0"/>
              </a:spcBef>
            </a:pPr>
          </a:p>
        </p:txBody>
      </p:sp>
      <p:grpSp>
        <p:nvGrpSpPr>
          <p:cNvPr name="Group 11" id="11"/>
          <p:cNvGrpSpPr>
            <a:grpSpLocks noChangeAspect="true"/>
          </p:cNvGrpSpPr>
          <p:nvPr/>
        </p:nvGrpSpPr>
        <p:grpSpPr>
          <a:xfrm rot="0">
            <a:off x="14494094" y="2316471"/>
            <a:ext cx="3692982" cy="3692982"/>
            <a:chOff x="0" y="0"/>
            <a:chExt cx="14840029" cy="14840029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Freeform 13" id="13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14" id="14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8"/>
              <a:stretch>
                <a:fillRect l="-38887" t="0" r="-38887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324042" y="3395642"/>
            <a:ext cx="1148007" cy="1148007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16593997" y="5435449"/>
            <a:ext cx="1148007" cy="1148007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4380015" y="3446736"/>
            <a:ext cx="9306017" cy="48729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83"/>
              </a:lnSpc>
            </a:pPr>
            <a:r>
              <a:rPr lang="en-US" sz="24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Business Information Systems (BIS) are tools which help companies grow, govern information and sustain business goals.</a:t>
            </a:r>
          </a:p>
          <a:p>
            <a:pPr algn="l">
              <a:lnSpc>
                <a:spcPts val="2783"/>
              </a:lnSpc>
            </a:pPr>
          </a:p>
          <a:p>
            <a:pPr algn="l">
              <a:lnSpc>
                <a:spcPts val="2783"/>
              </a:lnSpc>
            </a:pPr>
            <a:r>
              <a:rPr lang="en-US" sz="24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BIS can take many different forms. For example, individuals can work collectively as a team to organise and deal with different types of information. Alternatively, these tasks can also be done by computer software or hardware</a:t>
            </a:r>
            <a:r>
              <a:rPr lang="en-US" sz="24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(Bocij, Greasley and Hickie, 2019).</a:t>
            </a:r>
          </a:p>
          <a:p>
            <a:pPr algn="l">
              <a:lnSpc>
                <a:spcPts val="2783"/>
              </a:lnSpc>
            </a:pPr>
          </a:p>
          <a:p>
            <a:pPr algn="l">
              <a:lnSpc>
                <a:spcPts val="2783"/>
              </a:lnSpc>
            </a:pPr>
            <a:r>
              <a:rPr lang="en-US" sz="24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Most people interact with BIS in their daily lives. Email marketing promotions or mobile texts are a part of Customer Relationship Management (CRM), which aims to increase sales</a:t>
            </a:r>
          </a:p>
          <a:p>
            <a:pPr algn="l">
              <a:lnSpc>
                <a:spcPts val="2783"/>
              </a:lnSpc>
            </a:pPr>
            <a:r>
              <a:rPr lang="en-US" sz="24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</a:t>
            </a:r>
            <a:r>
              <a:rPr lang="en-US" sz="24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(Semerádová and Weinlich, 2020).</a:t>
            </a:r>
          </a:p>
          <a:p>
            <a:pPr algn="ctr">
              <a:lnSpc>
                <a:spcPts val="2436"/>
              </a:lnSpc>
              <a:spcBef>
                <a:spcPct val="0"/>
              </a:spcBef>
            </a:pPr>
            <a:r>
              <a:rPr lang="en-US" b="true" sz="21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10742067" y="-3151841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8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8" y="16235139"/>
                </a:lnTo>
                <a:lnTo>
                  <a:pt x="16235138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7527426" y="9604215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4" y="0"/>
                </a:moveTo>
                <a:lnTo>
                  <a:pt x="0" y="0"/>
                </a:lnTo>
                <a:lnTo>
                  <a:pt x="0" y="347891"/>
                </a:lnTo>
                <a:lnTo>
                  <a:pt x="365154" y="347891"/>
                </a:lnTo>
                <a:lnTo>
                  <a:pt x="365154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472049" y="2520315"/>
            <a:ext cx="4508599" cy="5246370"/>
            <a:chOff x="0" y="0"/>
            <a:chExt cx="6985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5"/>
              <a:stretch>
                <a:fillRect l="-37327" t="0" r="-37327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5353006" y="1794438"/>
            <a:ext cx="1678544" cy="1953215"/>
            <a:chOff x="0" y="0"/>
            <a:chExt cx="6985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6"/>
              <a:stretch>
                <a:fillRect l="-37327" t="0" r="-37327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5186519" y="6615217"/>
            <a:ext cx="1678544" cy="1953215"/>
            <a:chOff x="0" y="0"/>
            <a:chExt cx="6985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7"/>
              <a:stretch>
                <a:fillRect l="-61087" t="0" r="-61087" b="0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895218" y="5573710"/>
            <a:ext cx="1790091" cy="2083015"/>
            <a:chOff x="0" y="0"/>
            <a:chExt cx="6985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7169326" y="2794998"/>
            <a:ext cx="7261352" cy="55859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857"/>
              </a:lnSpc>
            </a:pPr>
            <a:r>
              <a:rPr lang="en-US" sz="7635" b="true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WHY BUSINESS INFORMATION </a:t>
            </a:r>
            <a:r>
              <a:rPr lang="en-US" sz="7635" b="true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SYSTEMS ARE IMPORTANT?</a:t>
            </a:r>
          </a:p>
          <a:p>
            <a:pPr algn="ctr">
              <a:lnSpc>
                <a:spcPts val="8857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3228128" y="1798142"/>
            <a:ext cx="4752807" cy="1977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Business information systems generally support organizations with developing more variable and deep-rooted digital strategies </a:t>
            </a: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(Wynn, 2022)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15" id="15"/>
          <p:cNvGrpSpPr/>
          <p:nvPr/>
        </p:nvGrpSpPr>
        <p:grpSpPr>
          <a:xfrm rot="0">
            <a:off x="12321694" y="2120350"/>
            <a:ext cx="666614" cy="666614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13228128" y="3840268"/>
            <a:ext cx="4752807" cy="26329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Analytics generated by BIS can provide company associates with recent information which allows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them to make strategic plans and spot data trends that lead to informed strategic decisions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(Hassan, 2019)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19" id="19"/>
          <p:cNvGrpSpPr/>
          <p:nvPr/>
        </p:nvGrpSpPr>
        <p:grpSpPr>
          <a:xfrm rot="0">
            <a:off x="12321694" y="4296791"/>
            <a:ext cx="666614" cy="666614"/>
            <a:chOff x="0" y="0"/>
            <a:chExt cx="8128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1" id="21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13228128" y="6473232"/>
            <a:ext cx="4752807" cy="2960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BIS play a vital role in the optimisation of logistics and enhancing supply chain performance. In-depth real-time data allows smoother supplier activity tracking and inventory management. 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(Jamil,Soares &amp; Pessoa, 2017)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23" id="23"/>
          <p:cNvGrpSpPr/>
          <p:nvPr/>
        </p:nvGrpSpPr>
        <p:grpSpPr>
          <a:xfrm rot="0">
            <a:off x="12321694" y="6473232"/>
            <a:ext cx="666614" cy="666614"/>
            <a:chOff x="0" y="0"/>
            <a:chExt cx="812800" cy="81280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5" id="25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3820466" y="1226085"/>
            <a:ext cx="11010904" cy="20643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8119"/>
              </a:lnSpc>
              <a:spcBef>
                <a:spcPct val="0"/>
              </a:spcBef>
            </a:pPr>
            <a:r>
              <a:rPr lang="en-US" sz="6999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DIFFERENT TYPES OF BUSINESS SYSTEMS</a:t>
            </a:r>
          </a:p>
          <a:p>
            <a:pPr algn="l">
              <a:lnSpc>
                <a:spcPts val="8119"/>
              </a:lnSpc>
              <a:spcBef>
                <a:spcPct val="0"/>
              </a:spcBef>
            </a:pPr>
          </a:p>
        </p:txBody>
      </p:sp>
      <p:sp>
        <p:nvSpPr>
          <p:cNvPr name="Freeform 4" id="4"/>
          <p:cNvSpPr/>
          <p:nvPr/>
        </p:nvSpPr>
        <p:spPr>
          <a:xfrm flipH="true" flipV="false" rot="0">
            <a:off x="-76209" y="0"/>
            <a:ext cx="9993512" cy="9993512"/>
          </a:xfrm>
          <a:custGeom>
            <a:avLst/>
            <a:gdLst/>
            <a:ahLst/>
            <a:cxnLst/>
            <a:rect r="r" b="b" t="t" l="l"/>
            <a:pathLst>
              <a:path h="9993512" w="9993512">
                <a:moveTo>
                  <a:pt x="9993512" y="0"/>
                </a:moveTo>
                <a:lnTo>
                  <a:pt x="0" y="0"/>
                </a:lnTo>
                <a:lnTo>
                  <a:pt x="0" y="9993512"/>
                </a:lnTo>
                <a:lnTo>
                  <a:pt x="9993512" y="9993512"/>
                </a:lnTo>
                <a:lnTo>
                  <a:pt x="9993512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5475712" y="3034867"/>
            <a:ext cx="6896590" cy="2108633"/>
            <a:chOff x="0" y="0"/>
            <a:chExt cx="9195453" cy="2811510"/>
          </a:xfrm>
        </p:grpSpPr>
        <p:grpSp>
          <p:nvGrpSpPr>
            <p:cNvPr name="Group 6" id="6"/>
            <p:cNvGrpSpPr/>
            <p:nvPr/>
          </p:nvGrpSpPr>
          <p:grpSpPr>
            <a:xfrm rot="0">
              <a:off x="1475358" y="260526"/>
              <a:ext cx="7720095" cy="2290459"/>
              <a:chOff x="0" y="0"/>
              <a:chExt cx="1929913" cy="572582"/>
            </a:xfrm>
          </p:grpSpPr>
          <p:sp>
            <p:nvSpPr>
              <p:cNvPr name="Freeform 7" id="7"/>
              <p:cNvSpPr/>
              <p:nvPr/>
            </p:nvSpPr>
            <p:spPr>
              <a:xfrm flipH="false" flipV="false" rot="0">
                <a:off x="0" y="0"/>
                <a:ext cx="1929913" cy="572582"/>
              </a:xfrm>
              <a:custGeom>
                <a:avLst/>
                <a:gdLst/>
                <a:ahLst/>
                <a:cxnLst/>
                <a:rect r="r" b="b" t="t" l="l"/>
                <a:pathLst>
                  <a:path h="572582" w="1929913">
                    <a:moveTo>
                      <a:pt x="0" y="0"/>
                    </a:moveTo>
                    <a:lnTo>
                      <a:pt x="1929913" y="0"/>
                    </a:lnTo>
                    <a:lnTo>
                      <a:pt x="1929913" y="572582"/>
                    </a:lnTo>
                    <a:lnTo>
                      <a:pt x="0" y="572582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8" id="8"/>
              <p:cNvSpPr txBox="true"/>
              <p:nvPr/>
            </p:nvSpPr>
            <p:spPr>
              <a:xfrm>
                <a:off x="0" y="-19050"/>
                <a:ext cx="1929913" cy="59163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783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9" id="9"/>
            <p:cNvGrpSpPr>
              <a:grpSpLocks noChangeAspect="true"/>
            </p:cNvGrpSpPr>
            <p:nvPr/>
          </p:nvGrpSpPr>
          <p:grpSpPr>
            <a:xfrm rot="0">
              <a:off x="0" y="0"/>
              <a:ext cx="2811510" cy="2811510"/>
              <a:chOff x="0" y="0"/>
              <a:chExt cx="14840029" cy="14840029"/>
            </a:xfrm>
          </p:grpSpPr>
          <p:sp>
            <p:nvSpPr>
              <p:cNvPr name="Freeform 10" id="10"/>
              <p:cNvSpPr/>
              <p:nvPr/>
            </p:nvSpPr>
            <p:spPr>
              <a:xfrm flipH="false" flipV="false" rot="0"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r="r" b="b" t="t" l="l"/>
                <a:pathLst>
                  <a:path h="14863810" w="15572971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Freeform 11" id="11"/>
              <p:cNvSpPr/>
              <p:nvPr/>
            </p:nvSpPr>
            <p:spPr>
              <a:xfrm flipH="false" flipV="false" rot="0"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r="r" b="b" t="t" l="l"/>
                <a:pathLst>
                  <a:path h="14462405" w="1515241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Freeform 12" id="12"/>
              <p:cNvSpPr/>
              <p:nvPr/>
            </p:nvSpPr>
            <p:spPr>
              <a:xfrm flipH="false" flipV="false" rot="0"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r="r" b="b" t="t" l="l"/>
                <a:pathLst>
                  <a:path h="13737979" w="14393427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44813" t="0" r="-44813" b="0"/>
                </a:stretch>
              </a:blipFill>
            </p:spPr>
          </p:sp>
        </p:grpSp>
        <p:sp>
          <p:nvSpPr>
            <p:cNvPr name="TextBox 13" id="13"/>
            <p:cNvSpPr txBox="true"/>
            <p:nvPr/>
          </p:nvSpPr>
          <p:spPr>
            <a:xfrm rot="0">
              <a:off x="3236179" y="1396230"/>
              <a:ext cx="5264001" cy="12395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Supports companies with controlling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customers analytics and data to enhance relationships and satisfaction </a:t>
              </a:r>
              <a:r>
                <a:rPr lang="en-US" sz="1594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(Eid, 2012)</a:t>
              </a: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.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</a:p>
          </p:txBody>
        </p:sp>
        <p:sp>
          <p:nvSpPr>
            <p:cNvPr name="TextBox 14" id="14"/>
            <p:cNvSpPr txBox="true"/>
            <p:nvPr/>
          </p:nvSpPr>
          <p:spPr>
            <a:xfrm rot="0">
              <a:off x="2903505" y="395394"/>
              <a:ext cx="5929350" cy="124306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117" b="true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Customer Relationship Management (CRM)</a:t>
              </a:r>
            </a:p>
            <a:p>
              <a:pPr algn="l">
                <a:lnSpc>
                  <a:spcPts val="2456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876456" y="6104239"/>
            <a:ext cx="7406285" cy="2290742"/>
            <a:chOff x="0" y="0"/>
            <a:chExt cx="9875047" cy="3054322"/>
          </a:xfrm>
        </p:grpSpPr>
        <p:grpSp>
          <p:nvGrpSpPr>
            <p:cNvPr name="Group 16" id="16"/>
            <p:cNvGrpSpPr/>
            <p:nvPr/>
          </p:nvGrpSpPr>
          <p:grpSpPr>
            <a:xfrm rot="0">
              <a:off x="1761554" y="155217"/>
              <a:ext cx="8113494" cy="2656294"/>
              <a:chOff x="0" y="0"/>
              <a:chExt cx="2028257" cy="664035"/>
            </a:xfrm>
          </p:grpSpPr>
          <p:sp>
            <p:nvSpPr>
              <p:cNvPr name="Freeform 17" id="17"/>
              <p:cNvSpPr/>
              <p:nvPr/>
            </p:nvSpPr>
            <p:spPr>
              <a:xfrm flipH="false" flipV="false" rot="0">
                <a:off x="0" y="0"/>
                <a:ext cx="2028257" cy="664035"/>
              </a:xfrm>
              <a:custGeom>
                <a:avLst/>
                <a:gdLst/>
                <a:ahLst/>
                <a:cxnLst/>
                <a:rect r="r" b="b" t="t" l="l"/>
                <a:pathLst>
                  <a:path h="664035" w="2028257">
                    <a:moveTo>
                      <a:pt x="0" y="0"/>
                    </a:moveTo>
                    <a:lnTo>
                      <a:pt x="2028257" y="0"/>
                    </a:lnTo>
                    <a:lnTo>
                      <a:pt x="2028257" y="664035"/>
                    </a:lnTo>
                    <a:lnTo>
                      <a:pt x="0" y="664035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18" id="18"/>
              <p:cNvSpPr txBox="true"/>
              <p:nvPr/>
            </p:nvSpPr>
            <p:spPr>
              <a:xfrm>
                <a:off x="0" y="-19050"/>
                <a:ext cx="2028257" cy="683085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783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19" id="19"/>
            <p:cNvGrpSpPr>
              <a:grpSpLocks noChangeAspect="true"/>
            </p:cNvGrpSpPr>
            <p:nvPr/>
          </p:nvGrpSpPr>
          <p:grpSpPr>
            <a:xfrm rot="0">
              <a:off x="0" y="0"/>
              <a:ext cx="2811510" cy="2811510"/>
              <a:chOff x="0" y="0"/>
              <a:chExt cx="14840029" cy="14840029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r="r" b="b" t="t" l="l"/>
                <a:pathLst>
                  <a:path h="14863810" w="15572971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Freeform 21" id="21"/>
              <p:cNvSpPr/>
              <p:nvPr/>
            </p:nvSpPr>
            <p:spPr>
              <a:xfrm flipH="false" flipV="false" rot="0"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r="r" b="b" t="t" l="l"/>
                <a:pathLst>
                  <a:path h="14462405" w="1515241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Freeform 22" id="22"/>
              <p:cNvSpPr/>
              <p:nvPr/>
            </p:nvSpPr>
            <p:spPr>
              <a:xfrm flipH="false" flipV="false" rot="0"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r="r" b="b" t="t" l="l"/>
                <a:pathLst>
                  <a:path h="13737979" w="14393427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6"/>
                <a:stretch>
                  <a:fillRect l="-24712" t="0" r="-24712" b="0"/>
                </a:stretch>
              </a:blipFill>
            </p:spPr>
          </p:sp>
        </p:grpSp>
        <p:sp>
          <p:nvSpPr>
            <p:cNvPr name="TextBox 23" id="23"/>
            <p:cNvSpPr txBox="true"/>
            <p:nvPr/>
          </p:nvSpPr>
          <p:spPr>
            <a:xfrm rot="0">
              <a:off x="3114441" y="900400"/>
              <a:ext cx="5982218" cy="21539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The use of technology to organize, store and report Information that influences decision-making This information system was developed to support managers with their understanding of strategic planning and control </a:t>
              </a:r>
              <a:r>
                <a:rPr lang="en-US" sz="1594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(Markus, 2011)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</a:p>
          </p:txBody>
        </p:sp>
        <p:sp>
          <p:nvSpPr>
            <p:cNvPr name="TextBox 24" id="24"/>
            <p:cNvSpPr txBox="true"/>
            <p:nvPr/>
          </p:nvSpPr>
          <p:spPr>
            <a:xfrm rot="0">
              <a:off x="3114441" y="334914"/>
              <a:ext cx="6627028" cy="75564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992"/>
                </a:lnSpc>
              </a:pPr>
              <a:r>
                <a:rPr lang="en-US" sz="1717" b="true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Management Information Systems (MIS)</a:t>
              </a:r>
            </a:p>
            <a:p>
              <a:pPr algn="l">
                <a:lnSpc>
                  <a:spcPts val="2572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25" id="25"/>
          <p:cNvGrpSpPr/>
          <p:nvPr/>
        </p:nvGrpSpPr>
        <p:grpSpPr>
          <a:xfrm rot="0">
            <a:off x="10127713" y="5977033"/>
            <a:ext cx="6675134" cy="2417949"/>
            <a:chOff x="0" y="0"/>
            <a:chExt cx="8900178" cy="3223931"/>
          </a:xfrm>
        </p:grpSpPr>
        <p:grpSp>
          <p:nvGrpSpPr>
            <p:cNvPr name="Group 26" id="26"/>
            <p:cNvGrpSpPr/>
            <p:nvPr/>
          </p:nvGrpSpPr>
          <p:grpSpPr>
            <a:xfrm rot="0">
              <a:off x="0" y="0"/>
              <a:ext cx="8200457" cy="3108386"/>
              <a:chOff x="0" y="0"/>
              <a:chExt cx="2049996" cy="777052"/>
            </a:xfrm>
          </p:grpSpPr>
          <p:sp>
            <p:nvSpPr>
              <p:cNvPr name="Freeform 27" id="27"/>
              <p:cNvSpPr/>
              <p:nvPr/>
            </p:nvSpPr>
            <p:spPr>
              <a:xfrm flipH="false" flipV="false" rot="0">
                <a:off x="0" y="0"/>
                <a:ext cx="2049996" cy="777052"/>
              </a:xfrm>
              <a:custGeom>
                <a:avLst/>
                <a:gdLst/>
                <a:ahLst/>
                <a:cxnLst/>
                <a:rect r="r" b="b" t="t" l="l"/>
                <a:pathLst>
                  <a:path h="777052" w="2049996">
                    <a:moveTo>
                      <a:pt x="0" y="0"/>
                    </a:moveTo>
                    <a:lnTo>
                      <a:pt x="2049996" y="0"/>
                    </a:lnTo>
                    <a:lnTo>
                      <a:pt x="2049996" y="777052"/>
                    </a:lnTo>
                    <a:lnTo>
                      <a:pt x="0" y="777052"/>
                    </a:lnTo>
                    <a:close/>
                  </a:path>
                </a:pathLst>
              </a:custGeom>
              <a:solidFill>
                <a:srgbClr val="00BBDE">
                  <a:alpha val="37647"/>
                </a:srgbClr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name="TextBox 28" id="28"/>
              <p:cNvSpPr txBox="true"/>
              <p:nvPr/>
            </p:nvSpPr>
            <p:spPr>
              <a:xfrm>
                <a:off x="0" y="-19050"/>
                <a:ext cx="2049996" cy="796102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 marL="0" indent="0" lvl="0">
                  <a:lnSpc>
                    <a:spcPts val="2783"/>
                  </a:lnSpc>
                  <a:spcBef>
                    <a:spcPct val="0"/>
                  </a:spcBef>
                </a:pPr>
              </a:p>
            </p:txBody>
          </p:sp>
        </p:grpSp>
        <p:grpSp>
          <p:nvGrpSpPr>
            <p:cNvPr name="Group 29" id="29"/>
            <p:cNvGrpSpPr>
              <a:grpSpLocks noChangeAspect="true"/>
            </p:cNvGrpSpPr>
            <p:nvPr/>
          </p:nvGrpSpPr>
          <p:grpSpPr>
            <a:xfrm rot="0">
              <a:off x="6088668" y="0"/>
              <a:ext cx="2811510" cy="2811510"/>
              <a:chOff x="0" y="0"/>
              <a:chExt cx="14840029" cy="14840029"/>
            </a:xfrm>
          </p:grpSpPr>
          <p:sp>
            <p:nvSpPr>
              <p:cNvPr name="Freeform 30" id="30"/>
              <p:cNvSpPr/>
              <p:nvPr/>
            </p:nvSpPr>
            <p:spPr>
              <a:xfrm flipH="false" flipV="false" rot="0">
                <a:off x="-366471" y="-11891"/>
                <a:ext cx="15572971" cy="14863810"/>
              </a:xfrm>
              <a:custGeom>
                <a:avLst/>
                <a:gdLst/>
                <a:ahLst/>
                <a:cxnLst/>
                <a:rect r="r" b="b" t="t" l="l"/>
                <a:pathLst>
                  <a:path h="14863810" w="15572971">
                    <a:moveTo>
                      <a:pt x="7786486" y="11891"/>
                    </a:moveTo>
                    <a:cubicBezTo>
                      <a:pt x="5127664" y="0"/>
                      <a:pt x="2665709" y="1411641"/>
                      <a:pt x="1332855" y="3712286"/>
                    </a:cubicBezTo>
                    <a:cubicBezTo>
                      <a:pt x="0" y="6012931"/>
                      <a:pt x="0" y="8850880"/>
                      <a:pt x="1332855" y="11151525"/>
                    </a:cubicBezTo>
                    <a:cubicBezTo>
                      <a:pt x="2665709" y="13452170"/>
                      <a:pt x="5127664" y="14863811"/>
                      <a:pt x="7786486" y="14851920"/>
                    </a:cubicBezTo>
                    <a:cubicBezTo>
                      <a:pt x="10445306" y="14863811"/>
                      <a:pt x="12907262" y="13452170"/>
                      <a:pt x="14240117" y="11151525"/>
                    </a:cubicBezTo>
                    <a:cubicBezTo>
                      <a:pt x="15572971" y="8850880"/>
                      <a:pt x="15572971" y="6012931"/>
                      <a:pt x="14240117" y="3712286"/>
                    </a:cubicBezTo>
                    <a:cubicBezTo>
                      <a:pt x="12907262" y="1411641"/>
                      <a:pt x="10445306" y="0"/>
                      <a:pt x="7786486" y="11891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Freeform 31" id="31"/>
              <p:cNvSpPr/>
              <p:nvPr/>
            </p:nvSpPr>
            <p:spPr>
              <a:xfrm flipH="false" flipV="false" rot="0">
                <a:off x="-156193" y="188812"/>
                <a:ext cx="15152415" cy="14462405"/>
              </a:xfrm>
              <a:custGeom>
                <a:avLst/>
                <a:gdLst/>
                <a:ahLst/>
                <a:cxnLst/>
                <a:rect r="r" b="b" t="t" l="l"/>
                <a:pathLst>
                  <a:path h="14462405" w="15152415">
                    <a:moveTo>
                      <a:pt x="7576208" y="11570"/>
                    </a:moveTo>
                    <a:cubicBezTo>
                      <a:pt x="4989189" y="0"/>
                      <a:pt x="2593721" y="1373519"/>
                      <a:pt x="1296860" y="3612034"/>
                    </a:cubicBezTo>
                    <a:cubicBezTo>
                      <a:pt x="0" y="5850548"/>
                      <a:pt x="0" y="8611857"/>
                      <a:pt x="1296860" y="10850372"/>
                    </a:cubicBezTo>
                    <a:cubicBezTo>
                      <a:pt x="2593721" y="13088886"/>
                      <a:pt x="4989189" y="14462405"/>
                      <a:pt x="7576208" y="14450835"/>
                    </a:cubicBezTo>
                    <a:cubicBezTo>
                      <a:pt x="10163226" y="14462405"/>
                      <a:pt x="12558694" y="13088886"/>
                      <a:pt x="13855555" y="10850372"/>
                    </a:cubicBezTo>
                    <a:cubicBezTo>
                      <a:pt x="15152416" y="8611857"/>
                      <a:pt x="15152416" y="5850548"/>
                      <a:pt x="13855555" y="3612034"/>
                    </a:cubicBezTo>
                    <a:cubicBezTo>
                      <a:pt x="12558694" y="1373519"/>
                      <a:pt x="10163226" y="0"/>
                      <a:pt x="7576208" y="1157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name="Freeform 32" id="32"/>
              <p:cNvSpPr/>
              <p:nvPr/>
            </p:nvSpPr>
            <p:spPr>
              <a:xfrm flipH="false" flipV="false" rot="0">
                <a:off x="223301" y="551024"/>
                <a:ext cx="14393427" cy="13737979"/>
              </a:xfrm>
              <a:custGeom>
                <a:avLst/>
                <a:gdLst/>
                <a:ahLst/>
                <a:cxnLst/>
                <a:rect r="r" b="b" t="t" l="l"/>
                <a:pathLst>
                  <a:path h="13737979" w="14393427">
                    <a:moveTo>
                      <a:pt x="7196714" y="10990"/>
                    </a:moveTo>
                    <a:cubicBezTo>
                      <a:pt x="4739280" y="0"/>
                      <a:pt x="2463801" y="1304719"/>
                      <a:pt x="1231900" y="3431106"/>
                    </a:cubicBezTo>
                    <a:cubicBezTo>
                      <a:pt x="0" y="5557493"/>
                      <a:pt x="0" y="8180487"/>
                      <a:pt x="1231900" y="10306874"/>
                    </a:cubicBezTo>
                    <a:cubicBezTo>
                      <a:pt x="2463801" y="12433261"/>
                      <a:pt x="4739280" y="13737980"/>
                      <a:pt x="7196714" y="13726990"/>
                    </a:cubicBezTo>
                    <a:cubicBezTo>
                      <a:pt x="9654147" y="13737980"/>
                      <a:pt x="11929626" y="12433261"/>
                      <a:pt x="13161527" y="10306874"/>
                    </a:cubicBezTo>
                    <a:cubicBezTo>
                      <a:pt x="14393427" y="8180487"/>
                      <a:pt x="14393427" y="5557493"/>
                      <a:pt x="13161527" y="3431106"/>
                    </a:cubicBezTo>
                    <a:cubicBezTo>
                      <a:pt x="11929626" y="1304719"/>
                      <a:pt x="9654147" y="0"/>
                      <a:pt x="7196714" y="10990"/>
                    </a:cubicBezTo>
                    <a:close/>
                  </a:path>
                </a:pathLst>
              </a:custGeom>
              <a:blipFill>
                <a:blip r:embed="rId7"/>
                <a:stretch>
                  <a:fillRect l="-49553" t="0" r="-49553" b="0"/>
                </a:stretch>
              </a:blipFill>
            </p:spPr>
          </p:sp>
        </p:grpSp>
        <p:sp>
          <p:nvSpPr>
            <p:cNvPr name="TextBox 33" id="33"/>
            <p:cNvSpPr txBox="true"/>
            <p:nvPr/>
          </p:nvSpPr>
          <p:spPr>
            <a:xfrm rot="0">
              <a:off x="149205" y="1070009"/>
              <a:ext cx="5939463" cy="2153922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ERP systems support businesses with fundamental functions which aim to provide structural management. ERP also takes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factors such as production, human resources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and inventory into a collective simplifying</a:t>
              </a:r>
            </a:p>
            <a:p>
              <a:pPr algn="l">
                <a:lnSpc>
                  <a:spcPts val="1849"/>
                </a:lnSpc>
              </a:pPr>
              <a:r>
                <a:rPr lang="en-US" sz="1594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decision making </a:t>
              </a:r>
              <a:r>
                <a:rPr lang="en-US" sz="1594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(Steyn, 2024)</a:t>
              </a:r>
            </a:p>
            <a:p>
              <a:pPr algn="l">
                <a:lnSpc>
                  <a:spcPts val="1849"/>
                </a:lnSpc>
                <a:spcBef>
                  <a:spcPct val="0"/>
                </a:spcBef>
              </a:pPr>
            </a:p>
          </p:txBody>
        </p:sp>
        <p:sp>
          <p:nvSpPr>
            <p:cNvPr name="TextBox 34" id="34"/>
            <p:cNvSpPr txBox="true"/>
            <p:nvPr/>
          </p:nvSpPr>
          <p:spPr>
            <a:xfrm rot="0">
              <a:off x="149205" y="162688"/>
              <a:ext cx="6065691" cy="1243067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456"/>
                </a:lnSpc>
              </a:pPr>
              <a:r>
                <a:rPr lang="en-US" sz="2117" b="true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Enterprise Resource Planning (ERP)</a:t>
              </a:r>
            </a:p>
            <a:p>
              <a:pPr algn="l">
                <a:lnSpc>
                  <a:spcPts val="2456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35" id="35"/>
          <p:cNvSpPr/>
          <p:nvPr/>
        </p:nvSpPr>
        <p:spPr>
          <a:xfrm flipH="true" flipV="false" rot="0">
            <a:off x="9917303" y="-402972"/>
            <a:ext cx="9993512" cy="9993512"/>
          </a:xfrm>
          <a:custGeom>
            <a:avLst/>
            <a:gdLst/>
            <a:ahLst/>
            <a:cxnLst/>
            <a:rect r="r" b="b" t="t" l="l"/>
            <a:pathLst>
              <a:path h="9993512" w="9993512">
                <a:moveTo>
                  <a:pt x="9993512" y="0"/>
                </a:moveTo>
                <a:lnTo>
                  <a:pt x="0" y="0"/>
                </a:lnTo>
                <a:lnTo>
                  <a:pt x="0" y="9993512"/>
                </a:lnTo>
                <a:lnTo>
                  <a:pt x="9993512" y="9993512"/>
                </a:lnTo>
                <a:lnTo>
                  <a:pt x="9993512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41849" y="1009650"/>
            <a:ext cx="15026109" cy="8288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Bocij, P., Greasley, A. and Hickie, S. (2019) Business Information Systems: </a:t>
            </a: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Technology, Development and Management for the Modern Business. 6th edn. Harlow: Pearson.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Eid, R. (2012) Successful Customer Relationship Management Programs and Technologies: Issues and Trends. 1st edn. Hershey, PA: Business Science Reference. doi:10.4018/9781466602885.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Hassan, N.R. (2019) ‘The origins of business analytics and implications for the information systems field’, Journal of Business Analytics, 2(2), pp.118–133. doi:10.1080/2573234X.2019.1693912.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Jamil, G.L., Soares, A.L. and Pessoa, C.R.M. (eds.) (2017) Handbook of Research on Information Management for Effective Logistics and Supply Chains. Hershey, PA: IGI Global.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Markus, M.L. (2011) ‘Historical reflections on the practice of information management and implications for the field of MIS’, in Galliers, R.D. and Currie, W.L. (eds.) The Oxford Handbook of Management Information Systems: Critical Perspectives and New Directions. Oxford: Oxford University Press, pp.11–37. doi:10.1093/oxfordhb/9780199580583.003.0002.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Semerádová, T. and Weinlich, P. (eds.) (2020) Impacts of Online Advertising on Business Performance. Hershey, PA: IGI Global. doi:10.4018/9781799816188.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Steyn, R. (2024) From Chaos to Clarity: The Power of Strategic ERP System Selection. Te Awamutu: Produo Publishing.</a:t>
            </a:r>
          </a:p>
          <a:p>
            <a:pPr algn="just" marL="571985" indent="-285993" lvl="1">
              <a:lnSpc>
                <a:spcPts val="3073"/>
              </a:lnSpc>
              <a:buAutoNum type="arabicPeriod" startAt="1"/>
            </a:pPr>
            <a:r>
              <a:rPr lang="en-US" b="true" sz="2649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Wynn, M. (2022) ‘E-business, information systems management and sustainable strategy development in the digital era’, Sustainability, 14(17), p.10918. doi:10.3390/su141710918.</a:t>
            </a:r>
          </a:p>
          <a:p>
            <a:pPr algn="just">
              <a:lnSpc>
                <a:spcPts val="3073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88355" y="-161194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8"/>
                </a:lnTo>
                <a:lnTo>
                  <a:pt x="16235139" y="16235138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7459196" y="9427505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04808" y="8022589"/>
            <a:ext cx="5408361" cy="493362"/>
          </a:xfrm>
          <a:custGeom>
            <a:avLst/>
            <a:gdLst/>
            <a:ahLst/>
            <a:cxnLst/>
            <a:rect r="r" b="b" t="t" l="l"/>
            <a:pathLst>
              <a:path h="493362" w="5408361">
                <a:moveTo>
                  <a:pt x="0" y="0"/>
                </a:moveTo>
                <a:lnTo>
                  <a:pt x="5408361" y="0"/>
                </a:lnTo>
                <a:lnTo>
                  <a:pt x="5408361" y="493362"/>
                </a:lnTo>
                <a:lnTo>
                  <a:pt x="0" y="49336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7179952" y="2125250"/>
            <a:ext cx="11250858" cy="6036501"/>
            <a:chOff x="0" y="0"/>
            <a:chExt cx="2963189" cy="158986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963189" cy="1589860"/>
            </a:xfrm>
            <a:custGeom>
              <a:avLst/>
              <a:gdLst/>
              <a:ahLst/>
              <a:cxnLst/>
              <a:rect r="r" b="b" t="t" l="l"/>
              <a:pathLst>
                <a:path h="1589860" w="2963189">
                  <a:moveTo>
                    <a:pt x="0" y="0"/>
                  </a:moveTo>
                  <a:lnTo>
                    <a:pt x="2963189" y="0"/>
                  </a:lnTo>
                  <a:lnTo>
                    <a:pt x="2963189" y="1589860"/>
                  </a:lnTo>
                  <a:lnTo>
                    <a:pt x="0" y="1589860"/>
                  </a:ln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0" y="-19050"/>
              <a:ext cx="2963189" cy="160891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6655724" y="7100950"/>
            <a:ext cx="1292892" cy="1504456"/>
            <a:chOff x="0" y="0"/>
            <a:chExt cx="6985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blipFill>
              <a:blip r:embed="rId7"/>
              <a:stretch>
                <a:fillRect l="-19818" t="0" r="-19818" b="0"/>
              </a:stretch>
            </a:blipFill>
            <a:ln w="28575" cap="sq">
              <a:gradFill>
                <a:gsLst>
                  <a:gs pos="0">
                    <a:srgbClr val="9FCD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  <a:prstDash val="solid"/>
              <a:miter/>
            </a:ln>
          </p:spPr>
        </p:sp>
      </p:grpSp>
      <p:sp>
        <p:nvSpPr>
          <p:cNvPr name="TextBox 10" id="10"/>
          <p:cNvSpPr txBox="true"/>
          <p:nvPr/>
        </p:nvSpPr>
        <p:spPr>
          <a:xfrm rot="0">
            <a:off x="1268966" y="8089565"/>
            <a:ext cx="3772302" cy="3308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20"/>
              </a:lnSpc>
            </a:pPr>
            <a:r>
              <a:rPr lang="en-US" sz="2000" spc="78" b="true">
                <a:solidFill>
                  <a:srgbClr val="FFFFFF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https://www.booking.com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677263" y="2227238"/>
            <a:ext cx="5335906" cy="20716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202"/>
              </a:lnSpc>
              <a:spcBef>
                <a:spcPct val="0"/>
              </a:spcBef>
            </a:pPr>
            <a:r>
              <a:rPr lang="en-US" b="true" sz="707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ANALYSIS AND COMPARISON OF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77263" y="4646069"/>
            <a:ext cx="5795004" cy="21983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00"/>
              </a:lnSpc>
              <a:spcBef>
                <a:spcPct val="0"/>
              </a:spcBef>
            </a:pPr>
            <a:r>
              <a:rPr lang="en-US" sz="750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SYSTEMS IN BOOKING.COM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7289784" y="2286014"/>
            <a:ext cx="10012386" cy="12913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52"/>
              </a:lnSpc>
            </a:pPr>
            <a:r>
              <a:rPr lang="en-US" sz="22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Booking.com uses many Business Information Systems (BIS) to help the company work better every day. These systems make it easy to manage bookings, payments, and customer data </a:t>
            </a:r>
            <a:r>
              <a:rPr lang="en-US" sz="22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(Bocij, Greasley and Hickie, 2019)</a:t>
            </a:r>
            <a:r>
              <a:rPr lang="en-US" sz="22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.</a:t>
            </a:r>
          </a:p>
          <a:p>
            <a:pPr algn="l">
              <a:lnSpc>
                <a:spcPts val="2552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7289784" y="3650964"/>
            <a:ext cx="10351989" cy="45107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552"/>
              </a:lnSpc>
            </a:pPr>
            <a:r>
              <a:rPr lang="en-US" sz="22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 main systems are:</a:t>
            </a:r>
          </a:p>
          <a:p>
            <a:pPr algn="l">
              <a:lnSpc>
                <a:spcPts val="2552"/>
              </a:lnSpc>
            </a:pPr>
          </a:p>
          <a:p>
            <a:pPr algn="l" marL="474981" indent="-237491" lvl="1">
              <a:lnSpc>
                <a:spcPts val="2552"/>
              </a:lnSpc>
              <a:buFont typeface="Arial"/>
              <a:buChar char="•"/>
            </a:pPr>
            <a:r>
              <a:rPr lang="en-US" b="true" sz="22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Transaction Processing System (TPS) – controls online bookings and payments (Krishnamurthy and Murthy, 1991).</a:t>
            </a:r>
          </a:p>
          <a:p>
            <a:pPr algn="l" marL="474981" indent="-237491" lvl="1">
              <a:lnSpc>
                <a:spcPts val="2552"/>
              </a:lnSpc>
              <a:buFont typeface="Arial"/>
              <a:buChar char="•"/>
            </a:pPr>
            <a:r>
              <a:rPr lang="en-US" b="true" sz="22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Management Information System (MIS) – gives reports for managers (Laudon and Laudon, 2019).</a:t>
            </a:r>
          </a:p>
          <a:p>
            <a:pPr algn="l" marL="474981" indent="-237491" lvl="1">
              <a:lnSpc>
                <a:spcPts val="2552"/>
              </a:lnSpc>
              <a:buFont typeface="Arial"/>
              <a:buChar char="•"/>
            </a:pPr>
            <a:r>
              <a:rPr lang="en-US" b="true" sz="22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Decision Support System (DSS) – helps managers plan prices and future demand (Goeran Fick and Sprague, 1980).</a:t>
            </a:r>
          </a:p>
          <a:p>
            <a:pPr algn="l" marL="474981" indent="-237491" lvl="1">
              <a:lnSpc>
                <a:spcPts val="2552"/>
              </a:lnSpc>
              <a:buFont typeface="Arial"/>
              <a:buChar char="•"/>
            </a:pPr>
            <a:r>
              <a:rPr lang="en-US" b="true" sz="22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Customer Relationship Management (CRM) – keeps communication with customers (Zendesk, 2025).</a:t>
            </a:r>
          </a:p>
          <a:p>
            <a:pPr algn="l">
              <a:lnSpc>
                <a:spcPts val="2552"/>
              </a:lnSpc>
            </a:pPr>
          </a:p>
          <a:p>
            <a:pPr algn="l">
              <a:lnSpc>
                <a:spcPts val="2552"/>
              </a:lnSpc>
            </a:pPr>
          </a:p>
          <a:p>
            <a:pPr algn="l">
              <a:lnSpc>
                <a:spcPts val="2552"/>
              </a:lnSpc>
            </a:pPr>
            <a:r>
              <a:rPr lang="en-US" sz="22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These systems help Booking.com stay fast, organised, and successful.</a:t>
            </a:r>
          </a:p>
          <a:p>
            <a:pPr algn="l">
              <a:lnSpc>
                <a:spcPts val="2552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747744" y="1104433"/>
            <a:ext cx="6255299" cy="1100647"/>
          </a:xfrm>
          <a:custGeom>
            <a:avLst/>
            <a:gdLst/>
            <a:ahLst/>
            <a:cxnLst/>
            <a:rect r="r" b="b" t="t" l="l"/>
            <a:pathLst>
              <a:path h="1100647" w="6255299">
                <a:moveTo>
                  <a:pt x="0" y="0"/>
                </a:moveTo>
                <a:lnTo>
                  <a:pt x="6255299" y="0"/>
                </a:lnTo>
                <a:lnTo>
                  <a:pt x="6255299" y="1100646"/>
                </a:lnTo>
                <a:lnTo>
                  <a:pt x="0" y="110064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67" t="-238817" r="0" b="-247990"/>
            </a:stretch>
          </a:blipFill>
        </p:spPr>
      </p:sp>
      <p:graphicFrame>
        <p:nvGraphicFramePr>
          <p:cNvPr name="Table 3" id="3"/>
          <p:cNvGraphicFramePr>
            <a:graphicFrameLocks noGrp="true"/>
          </p:cNvGraphicFramePr>
          <p:nvPr/>
        </p:nvGraphicFramePr>
        <p:xfrm>
          <a:off x="1997081" y="2610871"/>
          <a:ext cx="14818346" cy="6443590"/>
        </p:xfrm>
        <a:graphic>
          <a:graphicData uri="http://schemas.openxmlformats.org/drawingml/2006/table">
            <a:tbl>
              <a:tblPr/>
              <a:tblGrid>
                <a:gridCol w="3497454"/>
                <a:gridCol w="3775856"/>
                <a:gridCol w="3636655"/>
                <a:gridCol w="3908381"/>
              </a:tblGrid>
              <a:tr h="84790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true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System 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true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What It Does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true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Example at Booking.com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 b="true">
                          <a:solidFill>
                            <a:srgbClr val="000000"/>
                          </a:solidFill>
                          <a:latin typeface="Raleway Bold"/>
                          <a:ea typeface="Raleway Bold"/>
                          <a:cs typeface="Raleway Bold"/>
                          <a:sym typeface="Raleway Bold"/>
                        </a:rPr>
                        <a:t>Source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</a:tr>
              <a:tr h="1580973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TPS – Transaction Processing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Manages bookings, cancellations, and payments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Online hotel booking and payment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(Krishnamurthy and Murthy, 1991)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16870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MIS – Management Information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Makes reports for managers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Daily report of room sales and revenue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(Laudon and Laudon, 2019)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16870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DSS – Decision Support 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Helps plan and make decisions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Dynamic prices and demand forecasting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(Goeran Fick and Sprague, 1980)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80973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CRM – Customer Relationship Management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Manages customer data and loyalty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Loyalty program and personalised offers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964"/>
                        </a:lnSpc>
                        <a:defRPr/>
                      </a:pPr>
                      <a:r>
                        <a:rPr lang="en-US" sz="2117">
                          <a:solidFill>
                            <a:srgbClr val="FFFFFF"/>
                          </a:solidFill>
                          <a:latin typeface="Raleway"/>
                          <a:ea typeface="Raleway"/>
                          <a:cs typeface="Raleway"/>
                          <a:sym typeface="Raleway"/>
                        </a:rPr>
                        <a:t>(Zendesk, 2025)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name="TextBox 4" id="4"/>
          <p:cNvSpPr txBox="true"/>
          <p:nvPr/>
        </p:nvSpPr>
        <p:spPr>
          <a:xfrm rot="0">
            <a:off x="11694429" y="9359277"/>
            <a:ext cx="6073966" cy="3512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390"/>
              </a:lnSpc>
              <a:spcBef>
                <a:spcPct val="0"/>
              </a:spcBef>
            </a:pPr>
            <a:r>
              <a:rPr lang="en-US" b="true" sz="1198">
                <a:solidFill>
                  <a:srgbClr val="F7F5FA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All thes</a:t>
            </a:r>
            <a:r>
              <a:rPr lang="en-US" b="true" sz="1198">
                <a:solidFill>
                  <a:srgbClr val="F7F5FA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e systems share data to make work faster and more accurate (Wynn, 2022).</a:t>
            </a:r>
          </a:p>
          <a:p>
            <a:pPr algn="ctr">
              <a:lnSpc>
                <a:spcPts val="1390"/>
              </a:lnSpc>
              <a:spcBef>
                <a:spcPct val="0"/>
              </a:spcBef>
            </a:pPr>
            <a:r>
              <a:rPr lang="en-US" b="true" sz="1198">
                <a:solidFill>
                  <a:srgbClr val="F7F5FA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(Table created by Jiménez de Rivas, 2025)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3028741" y="1086919"/>
            <a:ext cx="5616539" cy="8889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57"/>
              </a:lnSpc>
            </a:pPr>
            <a:r>
              <a:rPr lang="en-US" sz="5255" b="true">
                <a:solidFill>
                  <a:srgbClr val="F7F5F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Syst</a:t>
            </a:r>
            <a:r>
              <a:rPr lang="en-US" b="true" sz="5255">
                <a:solidFill>
                  <a:srgbClr val="F7F5F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ems Used at 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1631114" y="-63110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7534929" y="9566600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877477" y="4722703"/>
            <a:ext cx="666614" cy="666614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3698548" y="2670433"/>
            <a:ext cx="1168799" cy="1360058"/>
            <a:chOff x="0" y="0"/>
            <a:chExt cx="6985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9535866" y="4389396"/>
            <a:ext cx="666614" cy="666614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4835130" y="475365"/>
            <a:ext cx="17085973" cy="3630858"/>
            <a:chOff x="0" y="0"/>
            <a:chExt cx="22781298" cy="4841144"/>
          </a:xfrm>
        </p:grpSpPr>
        <p:grpSp>
          <p:nvGrpSpPr>
            <p:cNvPr name="Group 14" id="14"/>
            <p:cNvGrpSpPr/>
            <p:nvPr/>
          </p:nvGrpSpPr>
          <p:grpSpPr>
            <a:xfrm rot="0">
              <a:off x="0" y="746959"/>
              <a:ext cx="22781298" cy="1917782"/>
              <a:chOff x="0" y="0"/>
              <a:chExt cx="4938788" cy="415758"/>
            </a:xfrm>
          </p:grpSpPr>
          <p:sp>
            <p:nvSpPr>
              <p:cNvPr name="Freeform 15" id="15"/>
              <p:cNvSpPr/>
              <p:nvPr/>
            </p:nvSpPr>
            <p:spPr>
              <a:xfrm flipH="false" flipV="false" rot="0">
                <a:off x="0" y="0"/>
                <a:ext cx="4938788" cy="415758"/>
              </a:xfrm>
              <a:custGeom>
                <a:avLst/>
                <a:gdLst/>
                <a:ahLst/>
                <a:cxnLst/>
                <a:rect r="r" b="b" t="t" l="l"/>
                <a:pathLst>
                  <a:path h="415758" w="4938788">
                    <a:moveTo>
                      <a:pt x="0" y="0"/>
                    </a:moveTo>
                    <a:lnTo>
                      <a:pt x="4938788" y="0"/>
                    </a:lnTo>
                    <a:lnTo>
                      <a:pt x="4938788" y="415758"/>
                    </a:lnTo>
                    <a:lnTo>
                      <a:pt x="0" y="415758"/>
                    </a:ln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TextBox 16" id="16"/>
              <p:cNvSpPr txBox="true"/>
              <p:nvPr/>
            </p:nvSpPr>
            <p:spPr>
              <a:xfrm>
                <a:off x="0" y="-19050"/>
                <a:ext cx="4938788" cy="434808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  <p:grpSp>
          <p:nvGrpSpPr>
            <p:cNvPr name="Group 17" id="17"/>
            <p:cNvGrpSpPr/>
            <p:nvPr/>
          </p:nvGrpSpPr>
          <p:grpSpPr>
            <a:xfrm rot="0">
              <a:off x="7771943" y="0"/>
              <a:ext cx="3766480" cy="4640917"/>
              <a:chOff x="0" y="0"/>
              <a:chExt cx="659653" cy="812800"/>
            </a:xfrm>
          </p:grpSpPr>
          <p:sp>
            <p:nvSpPr>
              <p:cNvPr name="Freeform 18" id="18"/>
              <p:cNvSpPr/>
              <p:nvPr/>
            </p:nvSpPr>
            <p:spPr>
              <a:xfrm flipH="false" flipV="false" rot="0">
                <a:off x="0" y="0"/>
                <a:ext cx="659653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659653">
                    <a:moveTo>
                      <a:pt x="329827" y="0"/>
                    </a:moveTo>
                    <a:lnTo>
                      <a:pt x="659653" y="203200"/>
                    </a:lnTo>
                    <a:lnTo>
                      <a:pt x="659653" y="609600"/>
                    </a:lnTo>
                    <a:lnTo>
                      <a:pt x="329827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29827" y="0"/>
                    </a:lnTo>
                    <a:close/>
                  </a:path>
                </a:pathLst>
              </a:custGeom>
              <a:blipFill>
                <a:blip r:embed="rId5"/>
                <a:stretch>
                  <a:fillRect l="-23929" t="0" r="-23929" b="0"/>
                </a:stretch>
              </a:blipFill>
            </p:spPr>
          </p:sp>
        </p:grpSp>
        <p:grpSp>
          <p:nvGrpSpPr>
            <p:cNvPr name="Group 19" id="19"/>
            <p:cNvGrpSpPr/>
            <p:nvPr/>
          </p:nvGrpSpPr>
          <p:grpSpPr>
            <a:xfrm rot="0">
              <a:off x="10680676" y="3188843"/>
              <a:ext cx="1419946" cy="1652301"/>
              <a:chOff x="0" y="0"/>
              <a:chExt cx="698500" cy="812800"/>
            </a:xfrm>
          </p:grpSpPr>
          <p:sp>
            <p:nvSpPr>
              <p:cNvPr name="Freeform 20" id="20"/>
              <p:cNvSpPr/>
              <p:nvPr/>
            </p:nvSpPr>
            <p:spPr>
              <a:xfrm flipH="false" flipV="false" rot="0">
                <a:off x="0" y="0"/>
                <a:ext cx="6985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6985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true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9B9B9B">
                      <a:alpha val="12000"/>
                    </a:srgbClr>
                  </a:gs>
                </a:gsLst>
                <a:lin ang="0"/>
              </a:gradFill>
            </p:spPr>
          </p:sp>
          <p:sp>
            <p:nvSpPr>
              <p:cNvPr name="TextBox 21" id="21"/>
              <p:cNvSpPr txBox="true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  <p:sp>
          <p:nvSpPr>
            <p:cNvPr name="TextBox 22" id="22"/>
            <p:cNvSpPr txBox="true"/>
            <p:nvPr/>
          </p:nvSpPr>
          <p:spPr>
            <a:xfrm rot="0">
              <a:off x="0" y="831392"/>
              <a:ext cx="7271570" cy="178701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just">
                <a:lnSpc>
                  <a:spcPts val="10478"/>
                </a:lnSpc>
                <a:spcBef>
                  <a:spcPct val="0"/>
                </a:spcBef>
              </a:pPr>
              <a:r>
                <a:rPr lang="en-US" b="true" sz="9032">
                  <a:solidFill>
                    <a:srgbClr val="FFFFFF"/>
                  </a:solidFill>
                  <a:latin typeface="Antonio Ultra-Bold"/>
                  <a:ea typeface="Antonio Ultra-Bold"/>
                  <a:cs typeface="Antonio Ultra-Bold"/>
                  <a:sym typeface="Antonio Ultra-Bold"/>
                </a:rPr>
                <a:t>COMPARING </a:t>
              </a:r>
            </a:p>
          </p:txBody>
        </p:sp>
        <p:sp>
          <p:nvSpPr>
            <p:cNvPr name="TextBox 23" id="23"/>
            <p:cNvSpPr txBox="true"/>
            <p:nvPr/>
          </p:nvSpPr>
          <p:spPr>
            <a:xfrm rot="0">
              <a:off x="51900" y="2666033"/>
              <a:ext cx="7498235" cy="186579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just">
                <a:lnSpc>
                  <a:spcPts val="10985"/>
                </a:lnSpc>
                <a:spcBef>
                  <a:spcPct val="0"/>
                </a:spcBef>
              </a:pPr>
              <a:r>
                <a:rPr lang="en-US" sz="9469">
                  <a:solidFill>
                    <a:srgbClr val="FFFFFF"/>
                  </a:solidFill>
                  <a:latin typeface="Antonio Light"/>
                  <a:ea typeface="Antonio Light"/>
                  <a:cs typeface="Antonio Light"/>
                  <a:sym typeface="Antonio Light"/>
                </a:rPr>
                <a:t>THE SYSTEMS </a:t>
              </a: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940345" y="5845483"/>
            <a:ext cx="7125761" cy="19890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All systems use data to help Booking.com work better (Bocij et al., 2019).</a:t>
            </a:r>
          </a:p>
          <a:p>
            <a:pPr algn="l">
              <a:lnSpc>
                <a:spcPts val="2668"/>
              </a:lnSpc>
            </a:pPr>
          </a:p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They save time and help give faster service to customers (Wynn, 2022)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sp>
        <p:nvSpPr>
          <p:cNvPr name="TextBox 25" id="25"/>
          <p:cNvSpPr txBox="true"/>
          <p:nvPr/>
        </p:nvSpPr>
        <p:spPr>
          <a:xfrm rot="0">
            <a:off x="2671543" y="4800102"/>
            <a:ext cx="5034010" cy="11784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60"/>
              </a:lnSpc>
            </a:pPr>
            <a:r>
              <a:rPr lang="en-US" sz="2724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Similarities:</a:t>
            </a:r>
          </a:p>
          <a:p>
            <a:pPr algn="l">
              <a:lnSpc>
                <a:spcPts val="3160"/>
              </a:lnSpc>
            </a:pPr>
          </a:p>
          <a:p>
            <a:pPr algn="l">
              <a:lnSpc>
                <a:spcPts val="3160"/>
              </a:lnSpc>
              <a:spcBef>
                <a:spcPct val="0"/>
              </a:spcBef>
            </a:pPr>
          </a:p>
        </p:txBody>
      </p:sp>
      <p:sp>
        <p:nvSpPr>
          <p:cNvPr name="TextBox 26" id="26"/>
          <p:cNvSpPr txBox="true"/>
          <p:nvPr/>
        </p:nvSpPr>
        <p:spPr>
          <a:xfrm rot="0">
            <a:off x="9269309" y="5308055"/>
            <a:ext cx="7381186" cy="46064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2565" indent="-216283" lvl="1">
              <a:lnSpc>
                <a:spcPts val="2324"/>
              </a:lnSpc>
              <a:buFont typeface="Arial"/>
              <a:buChar char="•"/>
            </a:pPr>
            <a:r>
              <a:rPr lang="en-US" b="true" sz="2003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TPS (Transaction Processing System):</a:t>
            </a:r>
          </a:p>
          <a:p>
            <a:pPr algn="l">
              <a:lnSpc>
                <a:spcPts val="2324"/>
              </a:lnSpc>
            </a:pPr>
            <a:r>
              <a:rPr lang="en-US" sz="2003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Used for daily work like when a customer books or cancels a hotel room (Krishnamurthy and Murthy, 1991).</a:t>
            </a:r>
          </a:p>
          <a:p>
            <a:pPr algn="l">
              <a:lnSpc>
                <a:spcPts val="2324"/>
              </a:lnSpc>
            </a:pPr>
          </a:p>
          <a:p>
            <a:pPr algn="l" marL="432565" indent="-216283" lvl="1">
              <a:lnSpc>
                <a:spcPts val="2324"/>
              </a:lnSpc>
              <a:buFont typeface="Arial"/>
              <a:buChar char="•"/>
            </a:pPr>
            <a:r>
              <a:rPr lang="en-US" b="true" sz="2003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MIS (Management Information System):</a:t>
            </a:r>
          </a:p>
          <a:p>
            <a:pPr algn="l">
              <a:lnSpc>
                <a:spcPts val="2324"/>
              </a:lnSpc>
            </a:pPr>
            <a:r>
              <a:rPr lang="en-US" sz="2003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Makes daily and monthly reports for managers about how many rooms were booked (Laudon and Laudon, 2019).</a:t>
            </a:r>
          </a:p>
          <a:p>
            <a:pPr algn="l">
              <a:lnSpc>
                <a:spcPts val="2324"/>
              </a:lnSpc>
            </a:pPr>
          </a:p>
          <a:p>
            <a:pPr algn="l" marL="432565" indent="-216283" lvl="1">
              <a:lnSpc>
                <a:spcPts val="2324"/>
              </a:lnSpc>
              <a:buFont typeface="Arial"/>
              <a:buChar char="•"/>
            </a:pPr>
            <a:r>
              <a:rPr lang="en-US" b="true" sz="2003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DSS (Decision Support System):</a:t>
            </a:r>
          </a:p>
          <a:p>
            <a:pPr algn="l">
              <a:lnSpc>
                <a:spcPts val="2324"/>
              </a:lnSpc>
            </a:pPr>
            <a:r>
              <a:rPr lang="en-US" sz="2003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Helps managers plan prices depending on busy seasons or low demand (Goeran Fick and Sprague, 1980).</a:t>
            </a:r>
          </a:p>
          <a:p>
            <a:pPr algn="l">
              <a:lnSpc>
                <a:spcPts val="2324"/>
              </a:lnSpc>
            </a:pPr>
          </a:p>
          <a:p>
            <a:pPr algn="l" marL="432565" indent="-216283" lvl="1">
              <a:lnSpc>
                <a:spcPts val="2324"/>
              </a:lnSpc>
              <a:buFont typeface="Arial"/>
              <a:buChar char="•"/>
            </a:pPr>
            <a:r>
              <a:rPr lang="en-US" b="true" sz="2003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CRM (Customer Relationship Management):</a:t>
            </a:r>
          </a:p>
          <a:p>
            <a:pPr algn="l">
              <a:lnSpc>
                <a:spcPts val="2324"/>
              </a:lnSpc>
              <a:spcBef>
                <a:spcPct val="0"/>
              </a:spcBef>
            </a:pPr>
            <a:r>
              <a:rPr lang="en-US" b="true" sz="2003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Keeps good contact with customers, for example by sending emails with offers or discounts (Eid, 2012).</a:t>
            </a:r>
          </a:p>
          <a:p>
            <a:pPr algn="l">
              <a:lnSpc>
                <a:spcPts val="2324"/>
              </a:lnSpc>
              <a:spcBef>
                <a:spcPct val="0"/>
              </a:spcBef>
            </a:pPr>
          </a:p>
        </p:txBody>
      </p:sp>
      <p:sp>
        <p:nvSpPr>
          <p:cNvPr name="TextBox 27" id="27"/>
          <p:cNvSpPr txBox="true"/>
          <p:nvPr/>
        </p:nvSpPr>
        <p:spPr>
          <a:xfrm rot="0">
            <a:off x="10490069" y="4517444"/>
            <a:ext cx="3792879" cy="13280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Differences:</a:t>
            </a: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470746" y="676458"/>
            <a:ext cx="7718444" cy="15368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b="true" sz="10393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BENEFITS AND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353081" y="676458"/>
            <a:ext cx="5614749" cy="15368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CHALLENGES</a:t>
            </a:r>
          </a:p>
        </p:txBody>
      </p:sp>
      <p:sp>
        <p:nvSpPr>
          <p:cNvPr name="Freeform 5" id="5"/>
          <p:cNvSpPr/>
          <p:nvPr/>
        </p:nvSpPr>
        <p:spPr>
          <a:xfrm flipH="true" flipV="false" rot="0">
            <a:off x="932861" y="-4800316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4">
              <a:alphaModFix amt="20999"/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699415" y="3109520"/>
            <a:ext cx="4854988" cy="5649440"/>
            <a:chOff x="0" y="0"/>
            <a:chExt cx="6473317" cy="7532587"/>
          </a:xfrm>
        </p:grpSpPr>
        <p:grpSp>
          <p:nvGrpSpPr>
            <p:cNvPr name="Group 7" id="7"/>
            <p:cNvGrpSpPr/>
            <p:nvPr/>
          </p:nvGrpSpPr>
          <p:grpSpPr>
            <a:xfrm rot="0">
              <a:off x="0" y="0"/>
              <a:ext cx="6473317" cy="7532587"/>
              <a:chOff x="0" y="0"/>
              <a:chExt cx="698500" cy="812800"/>
            </a:xfrm>
          </p:grpSpPr>
          <p:sp>
            <p:nvSpPr>
              <p:cNvPr name="Freeform 8" id="8"/>
              <p:cNvSpPr/>
              <p:nvPr/>
            </p:nvSpPr>
            <p:spPr>
              <a:xfrm flipH="false" flipV="false" rot="0">
                <a:off x="0" y="0"/>
                <a:ext cx="6985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6985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TextBox 9" id="9"/>
              <p:cNvSpPr txBox="true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  <p:sp>
          <p:nvSpPr>
            <p:cNvPr name="TextBox 10" id="10"/>
            <p:cNvSpPr txBox="true"/>
            <p:nvPr/>
          </p:nvSpPr>
          <p:spPr>
            <a:xfrm rot="0">
              <a:off x="246160" y="2474558"/>
              <a:ext cx="6149403" cy="321284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396621" indent="-198310" lvl="1">
                <a:lnSpc>
                  <a:spcPts val="2130"/>
                </a:lnSpc>
                <a:buFont typeface="Arial"/>
                <a:buChar char="•"/>
              </a:pPr>
              <a:r>
                <a:rPr lang="en-US" b="true" sz="1837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Faster bookings and payments make work easier.</a:t>
              </a:r>
            </a:p>
            <a:p>
              <a:pPr algn="l" marL="396621" indent="-198310" lvl="1">
                <a:lnSpc>
                  <a:spcPts val="2130"/>
                </a:lnSpc>
                <a:buFont typeface="Arial"/>
                <a:buChar char="•"/>
              </a:pPr>
              <a:r>
                <a:rPr lang="en-US" b="true" sz="1837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Managers can use reports to make better decisions.</a:t>
              </a:r>
            </a:p>
            <a:p>
              <a:pPr algn="l" marL="396621" indent="-198310" lvl="1">
                <a:lnSpc>
                  <a:spcPts val="2130"/>
                </a:lnSpc>
                <a:buFont typeface="Arial"/>
                <a:buChar char="•"/>
              </a:pPr>
              <a:r>
                <a:rPr lang="en-US" b="true" sz="1837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Customers are happier because they get offers and quick answers.</a:t>
              </a:r>
            </a:p>
            <a:p>
              <a:pPr algn="l" marL="396621" indent="-198310" lvl="1">
                <a:lnSpc>
                  <a:spcPts val="2130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b="true" sz="1837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All departments can share the same information and work together.</a:t>
              </a:r>
            </a:p>
            <a:p>
              <a:pPr algn="ctr">
                <a:lnSpc>
                  <a:spcPts val="2130"/>
                </a:lnSpc>
                <a:spcBef>
                  <a:spcPct val="0"/>
                </a:spcBef>
              </a:pPr>
            </a:p>
          </p:txBody>
        </p:sp>
        <p:sp>
          <p:nvSpPr>
            <p:cNvPr name="TextBox 11" id="11"/>
            <p:cNvSpPr txBox="true"/>
            <p:nvPr/>
          </p:nvSpPr>
          <p:spPr>
            <a:xfrm rot="0">
              <a:off x="1263755" y="1525166"/>
              <a:ext cx="4114213" cy="45245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68"/>
                </a:lnSpc>
                <a:spcBef>
                  <a:spcPct val="0"/>
                </a:spcBef>
              </a:pPr>
              <a:r>
                <a:rPr lang="en-US" b="true" sz="2300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Main Benefits: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0367798" y="2976697"/>
            <a:ext cx="4898014" cy="5699507"/>
            <a:chOff x="0" y="0"/>
            <a:chExt cx="6530685" cy="7599343"/>
          </a:xfrm>
        </p:grpSpPr>
        <p:grpSp>
          <p:nvGrpSpPr>
            <p:cNvPr name="Group 13" id="13"/>
            <p:cNvGrpSpPr/>
            <p:nvPr/>
          </p:nvGrpSpPr>
          <p:grpSpPr>
            <a:xfrm rot="0">
              <a:off x="0" y="0"/>
              <a:ext cx="6530685" cy="7599343"/>
              <a:chOff x="0" y="0"/>
              <a:chExt cx="698500" cy="812800"/>
            </a:xfrm>
          </p:grpSpPr>
          <p:sp>
            <p:nvSpPr>
              <p:cNvPr name="Freeform 14" id="14"/>
              <p:cNvSpPr/>
              <p:nvPr/>
            </p:nvSpPr>
            <p:spPr>
              <a:xfrm flipH="false" flipV="false" rot="0">
                <a:off x="0" y="0"/>
                <a:ext cx="6985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6985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gradFill rotWithShape="true">
                <a:gsLst>
                  <a:gs pos="0">
                    <a:srgbClr val="243F81">
                      <a:alpha val="100000"/>
                    </a:srgbClr>
                  </a:gs>
                  <a:gs pos="100000">
                    <a:srgbClr val="288198">
                      <a:alpha val="100000"/>
                    </a:srgbClr>
                  </a:gs>
                </a:gsLst>
                <a:lin ang="0"/>
              </a:gradFill>
            </p:spPr>
          </p:sp>
          <p:sp>
            <p:nvSpPr>
              <p:cNvPr name="TextBox 15" id="15"/>
              <p:cNvSpPr txBox="true"/>
              <p:nvPr/>
            </p:nvSpPr>
            <p:spPr>
              <a:xfrm>
                <a:off x="0" y="120650"/>
                <a:ext cx="698500" cy="552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  <p:sp>
          <p:nvSpPr>
            <p:cNvPr name="TextBox 16" id="16"/>
            <p:cNvSpPr txBox="true"/>
            <p:nvPr/>
          </p:nvSpPr>
          <p:spPr>
            <a:xfrm rot="0">
              <a:off x="1197980" y="1342586"/>
              <a:ext cx="4114213" cy="45245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668"/>
                </a:lnSpc>
                <a:spcBef>
                  <a:spcPct val="0"/>
                </a:spcBef>
              </a:pPr>
              <a:r>
                <a:rPr lang="en-US" b="true" sz="2300">
                  <a:solidFill>
                    <a:srgbClr val="FFFFFF"/>
                  </a:solidFill>
                  <a:latin typeface="Raleway Ultra-Bold"/>
                  <a:ea typeface="Raleway Ultra-Bold"/>
                  <a:cs typeface="Raleway Ultra-Bold"/>
                  <a:sym typeface="Raleway Ultra-Bold"/>
                </a:rPr>
                <a:t>Main Challenges:</a:t>
              </a:r>
            </a:p>
          </p:txBody>
        </p:sp>
        <p:sp>
          <p:nvSpPr>
            <p:cNvPr name="TextBox 17" id="17"/>
            <p:cNvSpPr txBox="true"/>
            <p:nvPr/>
          </p:nvSpPr>
          <p:spPr>
            <a:xfrm rot="0">
              <a:off x="100255" y="2521336"/>
              <a:ext cx="6309663" cy="356846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397255" indent="-198628" lvl="1">
                <a:lnSpc>
                  <a:spcPts val="2134"/>
                </a:lnSpc>
                <a:buFont typeface="Arial"/>
                <a:buChar char="•"/>
              </a:pPr>
              <a:r>
                <a:rPr lang="en-US" b="true" sz="1839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Systems and software are expensive to buy and keep.</a:t>
              </a:r>
            </a:p>
            <a:p>
              <a:pPr algn="l" marL="397255" indent="-198628" lvl="1">
                <a:lnSpc>
                  <a:spcPts val="2134"/>
                </a:lnSpc>
                <a:buFont typeface="Arial"/>
                <a:buChar char="•"/>
              </a:pPr>
              <a:r>
                <a:rPr lang="en-US" b="true" sz="1839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Workers need time and training to use them well.</a:t>
              </a:r>
            </a:p>
            <a:p>
              <a:pPr algn="l" marL="397255" indent="-198628" lvl="1">
                <a:lnSpc>
                  <a:spcPts val="2134"/>
                </a:lnSpc>
                <a:buFont typeface="Arial"/>
                <a:buChar char="•"/>
              </a:pPr>
              <a:r>
                <a:rPr lang="en-US" b="true" sz="1839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Booking.com must protect customer data and follow GDPR rules.</a:t>
              </a:r>
            </a:p>
            <a:p>
              <a:pPr algn="l" marL="397255" indent="-198628" lvl="1">
                <a:lnSpc>
                  <a:spcPts val="2134"/>
                </a:lnSpc>
                <a:spcBef>
                  <a:spcPct val="0"/>
                </a:spcBef>
                <a:buFont typeface="Arial"/>
                <a:buChar char="•"/>
              </a:pPr>
              <a:r>
                <a:rPr lang="en-US" b="true" sz="1839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Som</a:t>
              </a:r>
              <a:r>
                <a:rPr lang="en-US" b="true" sz="1839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etimes technology can make mistakes or unfair choices.</a:t>
              </a:r>
            </a:p>
            <a:p>
              <a:pPr algn="l">
                <a:lnSpc>
                  <a:spcPts val="2134"/>
                </a:lnSpc>
                <a:spcBef>
                  <a:spcPct val="0"/>
                </a:spcBef>
              </a:pPr>
            </a:p>
            <a:p>
              <a:pPr algn="ctr">
                <a:lnSpc>
                  <a:spcPts val="2134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889857" y="7600226"/>
            <a:ext cx="6753701" cy="7670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071"/>
              </a:lnSpc>
            </a:pPr>
            <a:r>
              <a:rPr lang="en-US" sz="1785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Example:</a:t>
            </a:r>
          </a:p>
          <a:p>
            <a:pPr algn="l">
              <a:lnSpc>
                <a:spcPts val="1955"/>
              </a:lnSpc>
              <a:spcBef>
                <a:spcPct val="0"/>
              </a:spcBef>
            </a:pPr>
            <a:r>
              <a:rPr lang="en-US" b="true" sz="1685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Wh</a:t>
            </a:r>
            <a:r>
              <a:rPr lang="en-US" b="true" sz="1685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en a customer books a hotel, the system saves the booking, </a:t>
            </a:r>
          </a:p>
          <a:p>
            <a:pPr algn="l">
              <a:lnSpc>
                <a:spcPts val="1955"/>
              </a:lnSpc>
              <a:spcBef>
                <a:spcPct val="0"/>
              </a:spcBef>
            </a:pPr>
            <a:r>
              <a:rPr lang="en-US" b="true" sz="1685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updates reports, helps plan prices, and sends a thank you message.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8541454" y="7381671"/>
            <a:ext cx="8717846" cy="12041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960"/>
              </a:lnSpc>
              <a:spcBef>
                <a:spcPct val="0"/>
              </a:spcBef>
            </a:pPr>
            <a:r>
              <a:rPr lang="en-US" b="true" sz="1690" strike="noStrike" u="non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Example:</a:t>
            </a:r>
          </a:p>
          <a:p>
            <a:pPr algn="ctr" marL="0" indent="0" lvl="0">
              <a:lnSpc>
                <a:spcPts val="1960"/>
              </a:lnSpc>
              <a:spcBef>
                <a:spcPct val="0"/>
              </a:spcBef>
            </a:pPr>
          </a:p>
          <a:p>
            <a:pPr algn="l" marL="0" indent="0" lvl="0">
              <a:lnSpc>
                <a:spcPts val="1960"/>
              </a:lnSpc>
              <a:spcBef>
                <a:spcPct val="0"/>
              </a:spcBef>
            </a:pPr>
            <a:r>
              <a:rPr lang="en-US" b="true" sz="1690" strike="noStrike" u="non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In general, these systems help Booking.com grow and work faster,</a:t>
            </a:r>
          </a:p>
          <a:p>
            <a:pPr algn="l" marL="0" indent="0" lvl="0">
              <a:lnSpc>
                <a:spcPts val="1960"/>
              </a:lnSpc>
              <a:spcBef>
                <a:spcPct val="0"/>
              </a:spcBef>
            </a:pPr>
            <a:r>
              <a:rPr lang="en-US" b="true" sz="1690" strike="noStrike" u="non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but the company must spend money, train people, and protect data to stay successful.</a:t>
            </a:r>
          </a:p>
          <a:p>
            <a:pPr algn="ctr" marL="0" indent="0" lvl="0">
              <a:lnSpc>
                <a:spcPts val="877"/>
              </a:lnSpc>
              <a:spcBef>
                <a:spcPct val="0"/>
              </a:spcBef>
            </a:pPr>
          </a:p>
          <a:p>
            <a:pPr algn="ctr" marL="0" indent="0" lvl="0">
              <a:lnSpc>
                <a:spcPts val="87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315411" y="1482862"/>
            <a:ext cx="15657177" cy="75806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Bocij, P., Greasley, A. and Hickie, S. (2019) Business Information Systems: Technology, Development and Management for the Modern Business. 6th edn. Harlow: Pearson.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Eid, R. (2012) Successful Customer Relationship Management Programs and Technologies: Issues and Trends. 1st edn. Hershey, PA: Business Science Reference. doi:10.4018/9781466602885.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Goeran Fick and Sprague, R.H. (1980) Decision Support Systems. Oxford: Pergamon.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Krishnamurthy, E.V. and Murthy, V.K. (1991) Transaction Processing Systems. New York: Prentice Hall.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Laudon, K.C. and Laudon, J.P. (2019) Management Information Systems: Managing the Digital Firm. Pearson Education.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Legarski, R., Sramek, S. and Clement, B. (2024) Comprehensive Technology Solutions Offered by SolveForce and Partners. SolveForce.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Steyn, R. (2024) From Chaos to Clarity: The Power of Strategic ERP System Selection. Te Awamutu: Produo Publishing.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Wynn, M. (2022) ‘E-business, information systems management and sustainable strategy development in the digital era’, Sustainability, 14(17), p.10918.</a:t>
            </a:r>
          </a:p>
          <a:p>
            <a:pPr algn="l" marL="596007" indent="-298004" lvl="1">
              <a:lnSpc>
                <a:spcPts val="3202"/>
              </a:lnSpc>
              <a:buAutoNum type="arabicPeriod" startAt="1"/>
            </a:pP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Zendesk (2025) What is Zendesk? Available at: </a:t>
            </a:r>
            <a:r>
              <a:rPr lang="en-US" b="true" sz="2760" u="sng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  <a:hlinkClick r:id="rId2" tooltip="https://www.zendesk.co.uk/what-is-zendesk/"/>
              </a:rPr>
              <a:t>https://www.zendesk.co.uk/what-is-zendesk/</a:t>
            </a:r>
            <a:r>
              <a:rPr lang="en-US" b="true" sz="276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 [Accessed 10 Nov 2025].</a:t>
            </a:r>
          </a:p>
          <a:p>
            <a:pPr algn="l">
              <a:lnSpc>
                <a:spcPts val="3202"/>
              </a:lnSpc>
            </a:pP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5400000">
            <a:off x="4000500" y="-4000500"/>
            <a:ext cx="10287000" cy="18288000"/>
          </a:xfrm>
          <a:custGeom>
            <a:avLst/>
            <a:gdLst/>
            <a:ahLst/>
            <a:cxnLst/>
            <a:rect r="r" b="b" t="t" l="l"/>
            <a:pathLst>
              <a:path h="18288000" w="10287000">
                <a:moveTo>
                  <a:pt x="10287000" y="0"/>
                </a:move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lnTo>
                  <a:pt x="10287000" y="0"/>
                </a:lnTo>
                <a:close/>
              </a:path>
            </a:pathLst>
          </a:custGeom>
          <a:blipFill>
            <a:blip r:embed="rId2"/>
            <a:stretch>
              <a:fillRect l="-12888" t="0" r="-12888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0" y="9913938"/>
            <a:ext cx="18288000" cy="4927049"/>
          </a:xfrm>
          <a:custGeom>
            <a:avLst/>
            <a:gdLst/>
            <a:ahLst/>
            <a:cxnLst/>
            <a:rect r="r" b="b" t="t" l="l"/>
            <a:pathLst>
              <a:path h="4927049" w="18288000">
                <a:moveTo>
                  <a:pt x="0" y="0"/>
                </a:moveTo>
                <a:lnTo>
                  <a:pt x="18288000" y="0"/>
                </a:lnTo>
                <a:lnTo>
                  <a:pt x="18288000" y="4927049"/>
                </a:lnTo>
                <a:lnTo>
                  <a:pt x="0" y="492704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-19694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5400000">
            <a:off x="7676483" y="-8049545"/>
            <a:ext cx="2935034" cy="18288000"/>
            <a:chOff x="0" y="0"/>
            <a:chExt cx="773013" cy="481659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773013" cy="4816592"/>
            </a:xfrm>
            <a:custGeom>
              <a:avLst/>
              <a:gdLst/>
              <a:ahLst/>
              <a:cxnLst/>
              <a:rect r="r" b="b" t="t" l="l"/>
              <a:pathLst>
                <a:path h="4816592" w="773013">
                  <a:moveTo>
                    <a:pt x="0" y="0"/>
                  </a:moveTo>
                  <a:lnTo>
                    <a:pt x="773013" y="0"/>
                  </a:lnTo>
                  <a:lnTo>
                    <a:pt x="773013" y="4816592"/>
                  </a:lnTo>
                  <a:lnTo>
                    <a:pt x="0" y="4816592"/>
                  </a:lnTo>
                  <a:close/>
                </a:path>
              </a:pathLst>
            </a:custGeom>
            <a:solidFill>
              <a:srgbClr val="023059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85725"/>
              <a:ext cx="773013" cy="490231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66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5400000">
            <a:off x="2242927" y="3946680"/>
            <a:ext cx="1651763" cy="4080218"/>
            <a:chOff x="0" y="0"/>
            <a:chExt cx="435032" cy="107462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435032" cy="1074625"/>
            </a:xfrm>
            <a:custGeom>
              <a:avLst/>
              <a:gdLst/>
              <a:ahLst/>
              <a:cxnLst/>
              <a:rect r="r" b="b" t="t" l="l"/>
              <a:pathLst>
                <a:path h="1074625" w="435032">
                  <a:moveTo>
                    <a:pt x="0" y="0"/>
                  </a:moveTo>
                  <a:lnTo>
                    <a:pt x="435032" y="0"/>
                  </a:lnTo>
                  <a:lnTo>
                    <a:pt x="435032" y="1074625"/>
                  </a:lnTo>
                  <a:lnTo>
                    <a:pt x="0" y="1074625"/>
                  </a:lnTo>
                  <a:close/>
                </a:path>
              </a:pathLst>
            </a:custGeom>
            <a:solidFill>
              <a:srgbClr val="023059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85725"/>
              <a:ext cx="435032" cy="11603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66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5400000">
            <a:off x="6139640" y="3325849"/>
            <a:ext cx="1651763" cy="4450151"/>
            <a:chOff x="0" y="0"/>
            <a:chExt cx="435032" cy="117205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35032" cy="1172056"/>
            </a:xfrm>
            <a:custGeom>
              <a:avLst/>
              <a:gdLst/>
              <a:ahLst/>
              <a:cxnLst/>
              <a:rect r="r" b="b" t="t" l="l"/>
              <a:pathLst>
                <a:path h="1172056" w="435032">
                  <a:moveTo>
                    <a:pt x="0" y="0"/>
                  </a:moveTo>
                  <a:lnTo>
                    <a:pt x="435032" y="0"/>
                  </a:lnTo>
                  <a:lnTo>
                    <a:pt x="435032" y="1172056"/>
                  </a:lnTo>
                  <a:lnTo>
                    <a:pt x="0" y="1172056"/>
                  </a:lnTo>
                  <a:close/>
                </a:path>
              </a:pathLst>
            </a:custGeom>
            <a:solidFill>
              <a:srgbClr val="5C8BC3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85725"/>
              <a:ext cx="435032" cy="12577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66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5400000">
            <a:off x="10220589" y="2890716"/>
            <a:ext cx="1651763" cy="4448689"/>
            <a:chOff x="0" y="0"/>
            <a:chExt cx="435032" cy="1171671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435032" cy="1171671"/>
            </a:xfrm>
            <a:custGeom>
              <a:avLst/>
              <a:gdLst/>
              <a:ahLst/>
              <a:cxnLst/>
              <a:rect r="r" b="b" t="t" l="l"/>
              <a:pathLst>
                <a:path h="1171671" w="435032">
                  <a:moveTo>
                    <a:pt x="0" y="0"/>
                  </a:moveTo>
                  <a:lnTo>
                    <a:pt x="435032" y="0"/>
                  </a:lnTo>
                  <a:lnTo>
                    <a:pt x="435032" y="1171671"/>
                  </a:lnTo>
                  <a:lnTo>
                    <a:pt x="0" y="1171671"/>
                  </a:lnTo>
                  <a:close/>
                </a:path>
              </a:pathLst>
            </a:custGeom>
            <a:solidFill>
              <a:srgbClr val="023059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85725"/>
              <a:ext cx="435032" cy="12573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66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5400000">
            <a:off x="14300807" y="2500699"/>
            <a:ext cx="1651763" cy="4448689"/>
            <a:chOff x="0" y="0"/>
            <a:chExt cx="435032" cy="1171671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435032" cy="1171671"/>
            </a:xfrm>
            <a:custGeom>
              <a:avLst/>
              <a:gdLst/>
              <a:ahLst/>
              <a:cxnLst/>
              <a:rect r="r" b="b" t="t" l="l"/>
              <a:pathLst>
                <a:path h="1171671" w="435032">
                  <a:moveTo>
                    <a:pt x="0" y="0"/>
                  </a:moveTo>
                  <a:lnTo>
                    <a:pt x="435032" y="0"/>
                  </a:lnTo>
                  <a:lnTo>
                    <a:pt x="435032" y="1171671"/>
                  </a:lnTo>
                  <a:lnTo>
                    <a:pt x="0" y="1171671"/>
                  </a:lnTo>
                  <a:close/>
                </a:path>
              </a:pathLst>
            </a:custGeom>
            <a:solidFill>
              <a:srgbClr val="5C8BC3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85725"/>
              <a:ext cx="435032" cy="125739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766"/>
                </a:lnSpc>
              </a:pPr>
            </a:p>
          </p:txBody>
        </p:sp>
      </p:grpSp>
      <p:sp>
        <p:nvSpPr>
          <p:cNvPr name="Freeform 19" id="19"/>
          <p:cNvSpPr/>
          <p:nvPr/>
        </p:nvSpPr>
        <p:spPr>
          <a:xfrm flipH="true" flipV="false" rot="-9247649">
            <a:off x="2700151" y="4260418"/>
            <a:ext cx="746497" cy="627991"/>
          </a:xfrm>
          <a:custGeom>
            <a:avLst/>
            <a:gdLst/>
            <a:ahLst/>
            <a:cxnLst/>
            <a:rect r="r" b="b" t="t" l="l"/>
            <a:pathLst>
              <a:path h="627991" w="746497">
                <a:moveTo>
                  <a:pt x="746498" y="0"/>
                </a:moveTo>
                <a:lnTo>
                  <a:pt x="0" y="0"/>
                </a:lnTo>
                <a:lnTo>
                  <a:pt x="0" y="627991"/>
                </a:lnTo>
                <a:lnTo>
                  <a:pt x="746498" y="627991"/>
                </a:lnTo>
                <a:lnTo>
                  <a:pt x="746498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true" flipV="false" rot="-9247649">
            <a:off x="6592273" y="3824554"/>
            <a:ext cx="746497" cy="627991"/>
          </a:xfrm>
          <a:custGeom>
            <a:avLst/>
            <a:gdLst/>
            <a:ahLst/>
            <a:cxnLst/>
            <a:rect r="r" b="b" t="t" l="l"/>
            <a:pathLst>
              <a:path h="627991" w="746497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true" flipV="false" rot="-9247649">
            <a:off x="10484395" y="3434537"/>
            <a:ext cx="746497" cy="627991"/>
          </a:xfrm>
          <a:custGeom>
            <a:avLst/>
            <a:gdLst/>
            <a:ahLst/>
            <a:cxnLst/>
            <a:rect r="r" b="b" t="t" l="l"/>
            <a:pathLst>
              <a:path h="627991" w="746497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true" flipV="false" rot="-9247649">
            <a:off x="14376517" y="3044519"/>
            <a:ext cx="746497" cy="627991"/>
          </a:xfrm>
          <a:custGeom>
            <a:avLst/>
            <a:gdLst/>
            <a:ahLst/>
            <a:cxnLst/>
            <a:rect r="r" b="b" t="t" l="l"/>
            <a:pathLst>
              <a:path h="627991" w="746497">
                <a:moveTo>
                  <a:pt x="746497" y="0"/>
                </a:moveTo>
                <a:lnTo>
                  <a:pt x="0" y="0"/>
                </a:lnTo>
                <a:lnTo>
                  <a:pt x="0" y="627991"/>
                </a:lnTo>
                <a:lnTo>
                  <a:pt x="746497" y="627991"/>
                </a:lnTo>
                <a:lnTo>
                  <a:pt x="746497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-638391" y="-63955"/>
            <a:ext cx="3094246" cy="2185311"/>
          </a:xfrm>
          <a:custGeom>
            <a:avLst/>
            <a:gdLst/>
            <a:ahLst/>
            <a:cxnLst/>
            <a:rect r="r" b="b" t="t" l="l"/>
            <a:pathLst>
              <a:path h="2185311" w="3094246">
                <a:moveTo>
                  <a:pt x="0" y="0"/>
                </a:moveTo>
                <a:lnTo>
                  <a:pt x="3094245" y="0"/>
                </a:lnTo>
                <a:lnTo>
                  <a:pt x="3094245" y="2185310"/>
                </a:lnTo>
                <a:lnTo>
                  <a:pt x="0" y="21853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9999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1894983" y="744397"/>
            <a:ext cx="6232736" cy="997146"/>
          </a:xfrm>
          <a:custGeom>
            <a:avLst/>
            <a:gdLst/>
            <a:ahLst/>
            <a:cxnLst/>
            <a:rect r="r" b="b" t="t" l="l"/>
            <a:pathLst>
              <a:path h="997146" w="6232736">
                <a:moveTo>
                  <a:pt x="0" y="0"/>
                </a:moveTo>
                <a:lnTo>
                  <a:pt x="6232736" y="0"/>
                </a:lnTo>
                <a:lnTo>
                  <a:pt x="6232736" y="997146"/>
                </a:lnTo>
                <a:lnTo>
                  <a:pt x="0" y="99714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-272719" r="-1333" b="-274997"/>
            </a:stretch>
          </a:blipFill>
        </p:spPr>
      </p:sp>
      <p:sp>
        <p:nvSpPr>
          <p:cNvPr name="TextBox 25" id="25"/>
          <p:cNvSpPr txBox="true"/>
          <p:nvPr/>
        </p:nvSpPr>
        <p:spPr>
          <a:xfrm rot="0">
            <a:off x="1372753" y="5201708"/>
            <a:ext cx="3160305" cy="1722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44"/>
              </a:lnSpc>
            </a:pPr>
            <a:r>
              <a:rPr lang="en-US" sz="1603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 Support daily operations like bookings payments, and</a:t>
            </a:r>
          </a:p>
          <a:p>
            <a:pPr algn="l">
              <a:lnSpc>
                <a:spcPts val="2244"/>
              </a:lnSpc>
            </a:pPr>
            <a:r>
              <a:rPr lang="en-US" sz="1603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customer service.</a:t>
            </a:r>
          </a:p>
          <a:p>
            <a:pPr algn="l">
              <a:lnSpc>
                <a:spcPts val="2244"/>
              </a:lnSpc>
            </a:pPr>
          </a:p>
          <a:p>
            <a:pPr algn="l">
              <a:lnSpc>
                <a:spcPts val="2244"/>
              </a:lnSpc>
            </a:pPr>
            <a:r>
              <a:rPr lang="en-US" sz="1603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(SINGH, 2024)</a:t>
            </a:r>
          </a:p>
          <a:p>
            <a:pPr algn="l">
              <a:lnSpc>
                <a:spcPts val="2244"/>
              </a:lnSpc>
            </a:pPr>
          </a:p>
        </p:txBody>
      </p:sp>
      <p:sp>
        <p:nvSpPr>
          <p:cNvPr name="TextBox 26" id="26"/>
          <p:cNvSpPr txBox="true"/>
          <p:nvPr/>
        </p:nvSpPr>
        <p:spPr>
          <a:xfrm rot="0">
            <a:off x="5290119" y="5201708"/>
            <a:ext cx="3350805" cy="8661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Improve speed and accuracy of data processing</a:t>
            </a:r>
          </a:p>
          <a:p>
            <a:pPr algn="l">
              <a:lnSpc>
                <a:spcPts val="2239"/>
              </a:lnSpc>
            </a:pPr>
          </a:p>
        </p:txBody>
      </p:sp>
      <p:sp>
        <p:nvSpPr>
          <p:cNvPr name="TextBox 27" id="27"/>
          <p:cNvSpPr txBox="true"/>
          <p:nvPr/>
        </p:nvSpPr>
        <p:spPr>
          <a:xfrm rot="0">
            <a:off x="9269587" y="4343282"/>
            <a:ext cx="3350805" cy="1734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Help managers customer make better decisions with</a:t>
            </a:r>
          </a:p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analytics.</a:t>
            </a:r>
          </a:p>
          <a:p>
            <a:pPr algn="l">
              <a:lnSpc>
                <a:spcPts val="2239"/>
              </a:lnSpc>
            </a:pPr>
          </a:p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 (Conrad George Carlberg, n.d.)</a:t>
            </a:r>
          </a:p>
          <a:p>
            <a:pPr algn="l">
              <a:lnSpc>
                <a:spcPts val="2239"/>
              </a:lnSpc>
            </a:pPr>
          </a:p>
        </p:txBody>
      </p:sp>
      <p:sp>
        <p:nvSpPr>
          <p:cNvPr name="TextBox 28" id="28"/>
          <p:cNvSpPr txBox="true"/>
          <p:nvPr/>
        </p:nvSpPr>
        <p:spPr>
          <a:xfrm rot="0">
            <a:off x="0" y="802881"/>
            <a:ext cx="12041903" cy="1729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23"/>
              </a:lnSpc>
            </a:pPr>
            <a:r>
              <a:rPr lang="en-US" sz="5686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ROLE OF INFORMATION SYSTEM</a:t>
            </a:r>
          </a:p>
          <a:p>
            <a:pPr algn="ctr">
              <a:lnSpc>
                <a:spcPts val="6823"/>
              </a:lnSpc>
            </a:pPr>
          </a:p>
        </p:txBody>
      </p:sp>
      <p:sp>
        <p:nvSpPr>
          <p:cNvPr name="TextBox 29" id="29"/>
          <p:cNvSpPr txBox="true"/>
          <p:nvPr/>
        </p:nvSpPr>
        <p:spPr>
          <a:xfrm rot="0">
            <a:off x="13640112" y="4053404"/>
            <a:ext cx="3350805" cy="13051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Enhances customer experience through personalized</a:t>
            </a:r>
          </a:p>
          <a:p>
            <a:pPr algn="l">
              <a:lnSpc>
                <a:spcPts val="2239"/>
              </a:lnSpc>
            </a:pPr>
            <a:r>
              <a:rPr lang="en-US" sz="1599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services</a:t>
            </a:r>
          </a:p>
          <a:p>
            <a:pPr algn="l">
              <a:lnSpc>
                <a:spcPts val="3401"/>
              </a:lnSpc>
            </a:pPr>
          </a:p>
        </p:txBody>
      </p:sp>
      <p:sp>
        <p:nvSpPr>
          <p:cNvPr name="Freeform 30" id="30"/>
          <p:cNvSpPr/>
          <p:nvPr/>
        </p:nvSpPr>
        <p:spPr>
          <a:xfrm flipH="true" flipV="false" rot="0">
            <a:off x="72075" y="24617"/>
            <a:ext cx="11258424" cy="11258424"/>
          </a:xfrm>
          <a:custGeom>
            <a:avLst/>
            <a:gdLst/>
            <a:ahLst/>
            <a:cxnLst/>
            <a:rect r="r" b="b" t="t" l="l"/>
            <a:pathLst>
              <a:path h="11258424" w="11258424">
                <a:moveTo>
                  <a:pt x="11258424" y="0"/>
                </a:moveTo>
                <a:lnTo>
                  <a:pt x="0" y="0"/>
                </a:lnTo>
                <a:lnTo>
                  <a:pt x="0" y="11258423"/>
                </a:lnTo>
                <a:lnTo>
                  <a:pt x="11258424" y="11258423"/>
                </a:lnTo>
                <a:lnTo>
                  <a:pt x="11258424" y="0"/>
                </a:lnTo>
                <a:close/>
              </a:path>
            </a:pathLst>
          </a:custGeom>
          <a:blipFill>
            <a:blip r:embed="rId10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true" flipV="false" rot="0">
            <a:off x="7273132" y="-514151"/>
            <a:ext cx="11258424" cy="11258424"/>
          </a:xfrm>
          <a:custGeom>
            <a:avLst/>
            <a:gdLst/>
            <a:ahLst/>
            <a:cxnLst/>
            <a:rect r="r" b="b" t="t" l="l"/>
            <a:pathLst>
              <a:path h="11258424" w="11258424">
                <a:moveTo>
                  <a:pt x="11258423" y="0"/>
                </a:moveTo>
                <a:lnTo>
                  <a:pt x="0" y="0"/>
                </a:lnTo>
                <a:lnTo>
                  <a:pt x="0" y="11258424"/>
                </a:lnTo>
                <a:lnTo>
                  <a:pt x="11258423" y="11258424"/>
                </a:lnTo>
                <a:lnTo>
                  <a:pt x="11258423" y="0"/>
                </a:lnTo>
                <a:close/>
              </a:path>
            </a:pathLst>
          </a:custGeom>
          <a:blipFill>
            <a:blip r:embed="rId10">
              <a:alphaModFix amt="20999"/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10603224" y="-3240196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true" flipV="false" rot="0">
            <a:off x="8745343" y="3222685"/>
            <a:ext cx="13199814" cy="5627536"/>
          </a:xfrm>
          <a:custGeom>
            <a:avLst/>
            <a:gdLst/>
            <a:ahLst/>
            <a:cxnLst/>
            <a:rect r="r" b="b" t="t" l="l"/>
            <a:pathLst>
              <a:path h="5627536" w="13199814">
                <a:moveTo>
                  <a:pt x="13199814" y="0"/>
                </a:moveTo>
                <a:lnTo>
                  <a:pt x="0" y="0"/>
                </a:lnTo>
                <a:lnTo>
                  <a:pt x="0" y="5627537"/>
                </a:lnTo>
                <a:lnTo>
                  <a:pt x="13199814" y="5627537"/>
                </a:lnTo>
                <a:lnTo>
                  <a:pt x="13199814" y="0"/>
                </a:lnTo>
                <a:close/>
              </a:path>
            </a:pathLst>
          </a:custGeom>
          <a:blipFill>
            <a:blip r:embed="rId5">
              <a:alphaModFix amt="43999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72049" y="1161116"/>
            <a:ext cx="5872806" cy="164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Transaction Processing System (TPS): </a:t>
            </a: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manage bookings , cancelations, and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payments. </a:t>
            </a: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(Krishnamurthy and Murthy, 1991)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613221" y="838102"/>
            <a:ext cx="1148007" cy="1148007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8" id="8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472049" y="3222685"/>
            <a:ext cx="5872806" cy="13223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Management Information System (MIS):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generate reports on sales, occupancy,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and revenue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10" id="10"/>
          <p:cNvGrpSpPr/>
          <p:nvPr/>
        </p:nvGrpSpPr>
        <p:grpSpPr>
          <a:xfrm rot="0">
            <a:off x="531479" y="2904520"/>
            <a:ext cx="1148007" cy="1148007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1472049" y="5143500"/>
            <a:ext cx="5872806" cy="164998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Decision Support Systems (DSS): </a:t>
            </a: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analyse trends, forecast demand, and</a:t>
            </a:r>
          </a:p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optimize pricing. </a:t>
            </a: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(Goeran Fick and Sprague, 1980)</a:t>
            </a: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14" id="14"/>
          <p:cNvGrpSpPr/>
          <p:nvPr/>
        </p:nvGrpSpPr>
        <p:grpSpPr>
          <a:xfrm rot="0">
            <a:off x="531479" y="4826576"/>
            <a:ext cx="1148007" cy="1148007"/>
            <a:chOff x="0" y="0"/>
            <a:chExt cx="812800" cy="81280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16" id="16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0">
            <a:off x="14584415" y="6188090"/>
            <a:ext cx="2583585" cy="918170"/>
          </a:xfrm>
          <a:custGeom>
            <a:avLst/>
            <a:gdLst/>
            <a:ahLst/>
            <a:cxnLst/>
            <a:rect r="r" b="b" t="t" l="l"/>
            <a:pathLst>
              <a:path h="918170" w="2583585">
                <a:moveTo>
                  <a:pt x="0" y="0"/>
                </a:moveTo>
                <a:lnTo>
                  <a:pt x="2583585" y="0"/>
                </a:lnTo>
                <a:lnTo>
                  <a:pt x="2583585" y="918170"/>
                </a:lnTo>
                <a:lnTo>
                  <a:pt x="0" y="91817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683" t="-95709" r="0" b="-96883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9773188" y="3310599"/>
            <a:ext cx="8278359" cy="4797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338"/>
              </a:lnSpc>
            </a:pPr>
            <a:r>
              <a:rPr lang="en-US" sz="8912" b="true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TYPES OF INFORMATION SYSTEMS </a:t>
            </a:r>
          </a:p>
          <a:p>
            <a:pPr algn="l">
              <a:lnSpc>
                <a:spcPts val="7017"/>
              </a:lnSpc>
              <a:spcBef>
                <a:spcPct val="0"/>
              </a:spcBef>
            </a:pPr>
          </a:p>
        </p:txBody>
      </p:sp>
      <p:sp>
        <p:nvSpPr>
          <p:cNvPr name="Freeform 19" id="19"/>
          <p:cNvSpPr/>
          <p:nvPr/>
        </p:nvSpPr>
        <p:spPr>
          <a:xfrm flipH="true" flipV="false" rot="0">
            <a:off x="-10603224" y="-601243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1219607" y="7393559"/>
            <a:ext cx="6125248" cy="19776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Customer Relationship Management (CRM): </a:t>
            </a:r>
            <a:r>
              <a: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manage customer data, loyalty,</a:t>
            </a:r>
          </a:p>
          <a:p>
            <a:pPr algn="l">
              <a:lnSpc>
                <a:spcPts val="2668"/>
              </a:lnSpc>
            </a:pPr>
            <a:r>
              <a:rPr lang="en-US" sz="2300">
                <a:solidFill>
                  <a:srgbClr val="FFFFFF"/>
                </a:solidFill>
                <a:latin typeface="Raleway"/>
                <a:ea typeface="Raleway"/>
                <a:cs typeface="Raleway"/>
                <a:sym typeface="Raleway"/>
              </a:rPr>
              <a:t>and targeted marketing </a:t>
            </a:r>
            <a:r>
              <a:rPr lang="en-US" sz="2300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(Dr. Manjula A Soudatti, n.d.)</a:t>
            </a: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grpSp>
        <p:nvGrpSpPr>
          <p:cNvPr name="Group 21" id="21"/>
          <p:cNvGrpSpPr/>
          <p:nvPr/>
        </p:nvGrpSpPr>
        <p:grpSpPr>
          <a:xfrm rot="0">
            <a:off x="531479" y="7079234"/>
            <a:ext cx="1148007" cy="1148007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667823" y="-2782663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aphicFrame>
        <p:nvGraphicFramePr>
          <p:cNvPr name="Table 4" id="4"/>
          <p:cNvGraphicFramePr>
            <a:graphicFrameLocks noGrp="true"/>
          </p:cNvGraphicFramePr>
          <p:nvPr/>
        </p:nvGraphicFramePr>
        <p:xfrm>
          <a:off x="2103678" y="3223048"/>
          <a:ext cx="13601004" cy="5851039"/>
        </p:xfrm>
        <a:graphic>
          <a:graphicData uri="http://schemas.openxmlformats.org/drawingml/2006/table">
            <a:tbl>
              <a:tblPr/>
              <a:tblGrid>
                <a:gridCol w="4533668"/>
                <a:gridCol w="4533668"/>
                <a:gridCol w="4533668"/>
              </a:tblGrid>
              <a:tr h="939583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true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System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true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Purpose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 b="true">
                          <a:solidFill>
                            <a:srgbClr val="000000"/>
                          </a:solidFill>
                          <a:latin typeface="Helvetica World Bold"/>
                          <a:ea typeface="Helvetica World Bold"/>
                          <a:cs typeface="Helvetica World Bold"/>
                          <a:sym typeface="Helvetica World Bold"/>
                        </a:rPr>
                        <a:t>Example at Booking.com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</a:tr>
              <a:tr h="122786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TPS (Transaction Processing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Automates transactions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Online booking and payments (Elizabeth Powell Crowe, 2015)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786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MIS (Management Information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Summarises data for managers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Daily occupancy and revenue reports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786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DSS (Decision Support System)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Supports decision-making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Dynamic pricing and demand forecasting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786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CRM (Customer Relationship Management)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Manages customer relationships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239"/>
                        </a:lnSpc>
                        <a:defRPr/>
                      </a:pPr>
                      <a:r>
                        <a:rPr lang="en-US" sz="1599">
                          <a:solidFill>
                            <a:srgbClr val="FFFFFF"/>
                          </a:solidFill>
                          <a:latin typeface="Helvetica World"/>
                          <a:ea typeface="Helvetica World"/>
                          <a:cs typeface="Helvetica World"/>
                          <a:sym typeface="Helvetica World"/>
                        </a:rPr>
                        <a:t>Personalised offers and loyalty programmes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name="TextBox 5" id="5"/>
          <p:cNvSpPr txBox="true"/>
          <p:nvPr/>
        </p:nvSpPr>
        <p:spPr>
          <a:xfrm rot="0">
            <a:off x="2201519" y="1167886"/>
            <a:ext cx="13405322" cy="11378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59"/>
              </a:lnSpc>
              <a:spcBef>
                <a:spcPct val="0"/>
              </a:spcBef>
            </a:pPr>
            <a:r>
              <a:rPr lang="en-US" b="true" sz="6113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Comparis</a:t>
            </a:r>
            <a:r>
              <a:rPr lang="en-US" b="true" sz="6113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on of Information Systems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3218843" y="9255608"/>
            <a:ext cx="2882027" cy="2946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b="true" sz="1599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Table created by Sonia (2025)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1631114" y="-63110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7534929" y="9566600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2"/>
                </a:lnTo>
                <a:lnTo>
                  <a:pt x="365153" y="347892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695393" y="3210967"/>
            <a:ext cx="666614" cy="666614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8810693" y="3363877"/>
            <a:ext cx="666614" cy="666614"/>
            <a:chOff x="0" y="0"/>
            <a:chExt cx="8128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2830741" y="1028700"/>
            <a:ext cx="17085973" cy="1438336"/>
            <a:chOff x="0" y="0"/>
            <a:chExt cx="4938788" cy="415758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4938788" cy="415758"/>
            </a:xfrm>
            <a:custGeom>
              <a:avLst/>
              <a:gdLst/>
              <a:ahLst/>
              <a:cxnLst/>
              <a:rect r="r" b="b" t="t" l="l"/>
              <a:pathLst>
                <a:path h="415758" w="4938788">
                  <a:moveTo>
                    <a:pt x="0" y="0"/>
                  </a:moveTo>
                  <a:lnTo>
                    <a:pt x="4938788" y="0"/>
                  </a:lnTo>
                  <a:lnTo>
                    <a:pt x="4938788" y="415758"/>
                  </a:lnTo>
                  <a:lnTo>
                    <a:pt x="0" y="415758"/>
                  </a:ln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19050"/>
              <a:ext cx="4938788" cy="434808"/>
            </a:xfrm>
            <a:prstGeom prst="rect">
              <a:avLst/>
            </a:prstGeom>
          </p:spPr>
          <p:txBody>
            <a:bodyPr anchor="ctr" rtlCol="false" tIns="46287" lIns="46287" bIns="46287" rIns="46287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Freeform 13" id="13"/>
          <p:cNvSpPr/>
          <p:nvPr/>
        </p:nvSpPr>
        <p:spPr>
          <a:xfrm flipH="false" flipV="false" rot="0">
            <a:off x="5899080" y="1117136"/>
            <a:ext cx="6100913" cy="1109999"/>
          </a:xfrm>
          <a:custGeom>
            <a:avLst/>
            <a:gdLst/>
            <a:ahLst/>
            <a:cxnLst/>
            <a:rect r="r" b="b" t="t" l="l"/>
            <a:pathLst>
              <a:path h="1109999" w="6100913">
                <a:moveTo>
                  <a:pt x="0" y="0"/>
                </a:moveTo>
                <a:lnTo>
                  <a:pt x="6100913" y="0"/>
                </a:lnTo>
                <a:lnTo>
                  <a:pt x="6100913" y="1109999"/>
                </a:lnTo>
                <a:lnTo>
                  <a:pt x="0" y="11099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09" t="-236487" r="-753" b="-234925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683439" y="4363798"/>
            <a:ext cx="7125761" cy="43055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Faster processing of bookings and payments</a:t>
            </a:r>
          </a:p>
          <a:p>
            <a:pPr algn="l">
              <a:lnSpc>
                <a:spcPts val="2668"/>
              </a:lnSpc>
            </a:pPr>
          </a:p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Improved accuracy and reduced errors</a:t>
            </a:r>
          </a:p>
          <a:p>
            <a:pPr algn="l">
              <a:lnSpc>
                <a:spcPts val="2668"/>
              </a:lnSpc>
            </a:pPr>
          </a:p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Better communication between departments and partners</a:t>
            </a:r>
          </a:p>
          <a:p>
            <a:pPr algn="l">
              <a:lnSpc>
                <a:spcPts val="2668"/>
              </a:lnSpc>
            </a:pPr>
          </a:p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Enhanced customer experience with personalised recommendations</a:t>
            </a:r>
          </a:p>
          <a:p>
            <a:pPr algn="l">
              <a:lnSpc>
                <a:spcPts val="2668"/>
              </a:lnSpc>
            </a:pPr>
          </a:p>
          <a:p>
            <a:pPr algn="l" marL="496571" indent="-248285" lvl="1">
              <a:lnSpc>
                <a:spcPts val="2668"/>
              </a:lnSpc>
              <a:buFont typeface="Arial"/>
              <a:buChar char="•"/>
            </a:pPr>
            <a:r>
              <a:rPr lang="en-US" b="true" sz="2300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Stronger insights for strategic decision making</a:t>
            </a: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362007" y="3441277"/>
            <a:ext cx="6233109" cy="117842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60"/>
              </a:lnSpc>
            </a:pPr>
            <a:r>
              <a:rPr lang="en-US" sz="2724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 Benefits of Modernising Systems:</a:t>
            </a:r>
          </a:p>
          <a:p>
            <a:pPr algn="l">
              <a:lnSpc>
                <a:spcPts val="3160"/>
              </a:lnSpc>
            </a:pPr>
          </a:p>
          <a:p>
            <a:pPr algn="l">
              <a:lnSpc>
                <a:spcPts val="3160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9728883" y="6610265"/>
            <a:ext cx="7173187" cy="31302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258"/>
              </a:lnSpc>
            </a:pPr>
          </a:p>
          <a:p>
            <a:pPr algn="l">
              <a:lnSpc>
                <a:spcPts val="2258"/>
              </a:lnSpc>
            </a:pPr>
            <a:r>
              <a:rPr lang="en-US" sz="1947" b="true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ETHICAL CONSIDERATIONS:</a:t>
            </a:r>
          </a:p>
          <a:p>
            <a:pPr algn="l">
              <a:lnSpc>
                <a:spcPts val="2258"/>
              </a:lnSpc>
            </a:pPr>
          </a:p>
          <a:p>
            <a:pPr algn="l" marL="420375" indent="-210188" lvl="1">
              <a:lnSpc>
                <a:spcPts val="2258"/>
              </a:lnSpc>
              <a:buFont typeface="Arial"/>
              <a:buChar char="•"/>
            </a:pP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(GDPR</a:t>
            </a: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Compliance) Protect customer and partner personal data. Legarski, Sramek and Clement, 2024)</a:t>
            </a:r>
          </a:p>
          <a:p>
            <a:pPr algn="l" marL="420375" indent="-210188" lvl="1">
              <a:lnSpc>
                <a:spcPts val="2258"/>
              </a:lnSpc>
              <a:buFont typeface="Arial"/>
              <a:buChar char="•"/>
            </a:pP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Ensure transparency in prising and fees</a:t>
            </a:r>
          </a:p>
          <a:p>
            <a:pPr algn="l" marL="420375" indent="-210188" lvl="1">
              <a:lnSpc>
                <a:spcPts val="2258"/>
              </a:lnSpc>
              <a:buFont typeface="Arial"/>
              <a:buChar char="•"/>
            </a:pP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Avoid bias in search results and recommendations</a:t>
            </a:r>
          </a:p>
          <a:p>
            <a:pPr algn="l" marL="420375" indent="-210188" lvl="1">
              <a:lnSpc>
                <a:spcPts val="2258"/>
              </a:lnSpc>
              <a:buFont typeface="Arial"/>
              <a:buChar char="•"/>
            </a:pP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Treat all partners ( hotels, hosts) fairly and equally</a:t>
            </a:r>
          </a:p>
          <a:p>
            <a:pPr algn="l" marL="420375" indent="-210188" lvl="1">
              <a:lnSpc>
                <a:spcPts val="2258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194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Maintain integrity, professionalism, and fallow company policies</a:t>
            </a:r>
          </a:p>
          <a:p>
            <a:pPr algn="l">
              <a:lnSpc>
                <a:spcPts val="2258"/>
              </a:lnSpc>
              <a:spcBef>
                <a:spcPct val="0"/>
              </a:spcBef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9855575" y="3441277"/>
            <a:ext cx="6919803" cy="13223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Recommendations &amp; Ethical Considerations</a:t>
            </a: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</a:pPr>
          </a:p>
          <a:p>
            <a:pPr algn="l">
              <a:lnSpc>
                <a:spcPts val="2668"/>
              </a:lnSpc>
              <a:spcBef>
                <a:spcPct val="0"/>
              </a:spcBef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9326729" y="4030491"/>
            <a:ext cx="8208199" cy="28644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76751" indent="-238375" lvl="1">
              <a:lnSpc>
                <a:spcPts val="2561"/>
              </a:lnSpc>
              <a:buFont typeface="Arial"/>
              <a:buChar char="•"/>
            </a:pP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Implement advanced CRM for</a:t>
            </a: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 improved customers engagement</a:t>
            </a:r>
          </a:p>
          <a:p>
            <a:pPr algn="l" marL="476751" indent="-238375" lvl="1">
              <a:lnSpc>
                <a:spcPts val="2561"/>
              </a:lnSpc>
              <a:buFont typeface="Arial"/>
              <a:buChar char="•"/>
            </a:pP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Integrate MIS and DSS for real time analytics and prising decision</a:t>
            </a:r>
          </a:p>
          <a:p>
            <a:pPr algn="l" marL="476751" indent="-238375" lvl="1">
              <a:lnSpc>
                <a:spcPts val="2561"/>
              </a:lnSpc>
              <a:buFont typeface="Arial"/>
              <a:buChar char="•"/>
            </a:pP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Us</a:t>
            </a: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e cloud- based system for scalability and efficiency</a:t>
            </a:r>
          </a:p>
          <a:p>
            <a:pPr algn="l" marL="476751" indent="-238375" lvl="1">
              <a:lnSpc>
                <a:spcPts val="2561"/>
              </a:lnSpc>
              <a:buFont typeface="Arial"/>
              <a:buChar char="•"/>
            </a:pPr>
            <a:r>
              <a:rPr lang="en-US" b="true" sz="2208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Train employees to effectively use systems</a:t>
            </a:r>
          </a:p>
          <a:p>
            <a:pPr algn="l">
              <a:lnSpc>
                <a:spcPts val="2561"/>
              </a:lnSpc>
            </a:pPr>
          </a:p>
          <a:p>
            <a:pPr algn="l">
              <a:lnSpc>
                <a:spcPts val="2561"/>
              </a:lnSpc>
            </a:pPr>
          </a:p>
          <a:p>
            <a:pPr algn="l">
              <a:lnSpc>
                <a:spcPts val="2561"/>
              </a:lnSpc>
              <a:spcBef>
                <a:spcPct val="0"/>
              </a:spcBef>
            </a:pPr>
          </a:p>
        </p:txBody>
      </p:sp>
      <p:grpSp>
        <p:nvGrpSpPr>
          <p:cNvPr name="Group 19" id="19"/>
          <p:cNvGrpSpPr/>
          <p:nvPr/>
        </p:nvGrpSpPr>
        <p:grpSpPr>
          <a:xfrm rot="0">
            <a:off x="8810693" y="6709667"/>
            <a:ext cx="666614" cy="666614"/>
            <a:chOff x="0" y="0"/>
            <a:chExt cx="8128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21" id="21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61269" y="1511657"/>
            <a:ext cx="13860758" cy="7571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Carlberg, C.G. (n.d.) Decision Analytics: Microsoft Excel. [no place]: Microsoft Press.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Crowe, E.P. (2015) Genealogy Online. New York: McGraw-Hill Education.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Fick, G. and Sprague, R.H. (1980) Decision Support Systems. Oxford: Pergamon.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Krishnamurthy, E.V. and Murthy, V.K. (1991) Transaction Processing Systems. New York: Prentice Hall.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Legarski, R., Sramek, S. and Clement, B. (2024) Comprehensive Technology Solutions Offered by SolveForce and Partners. SolveForce.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Singh, D. (2024) How to Get Canada Work Permit/Visa Without Agents/Consultants. Crown Publishing.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Soudatti, M.A. (n.d.) Customer Relationship Management. Sankalp Publication.</a:t>
            </a:r>
          </a:p>
          <a:p>
            <a:pPr algn="l" marL="666886" indent="-333443" lvl="1">
              <a:lnSpc>
                <a:spcPts val="3583"/>
              </a:lnSpc>
              <a:buAutoNum type="arabicPeriod" startAt="1"/>
            </a:pPr>
            <a:r>
              <a:rPr lang="en-US" sz="3088">
                <a:solidFill>
                  <a:srgbClr val="FFFFFF"/>
                </a:solidFill>
                <a:latin typeface="Telegraf"/>
                <a:ea typeface="Telegraf"/>
                <a:cs typeface="Telegraf"/>
                <a:sym typeface="Telegraf"/>
              </a:rPr>
              <a:t>White, J.N. (2023) Make Better Strategic Decisions. London: Taylor &amp; Francis.</a:t>
            </a:r>
          </a:p>
          <a:p>
            <a:pPr algn="l">
              <a:lnSpc>
                <a:spcPts val="3583"/>
              </a:lnSpc>
            </a:pPr>
          </a:p>
          <a:p>
            <a:pPr algn="l">
              <a:lnSpc>
                <a:spcPts val="3583"/>
              </a:lnSpc>
            </a:pP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549102" y="675281"/>
            <a:ext cx="6652980" cy="2658723"/>
            <a:chOff x="0" y="0"/>
            <a:chExt cx="8870640" cy="3544964"/>
          </a:xfrm>
        </p:grpSpPr>
        <p:sp>
          <p:nvSpPr>
            <p:cNvPr name="TextBox 4" id="4"/>
            <p:cNvSpPr txBox="true"/>
            <p:nvPr/>
          </p:nvSpPr>
          <p:spPr>
            <a:xfrm rot="0">
              <a:off x="1040231" y="471225"/>
              <a:ext cx="7830408" cy="307373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Booking.com managed a very high volume of customer inquiries, with data spread across multiple platforms.</a:t>
              </a: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  <a:r>
                <a:rPr lang="en-US" b="true" sz="2300">
                  <a:solidFill>
                    <a:srgbClr val="FFFFFF"/>
                  </a:solidFill>
                  <a:latin typeface="Raleway Medium"/>
                  <a:ea typeface="Raleway Medium"/>
                  <a:cs typeface="Raleway Medium"/>
                  <a:sym typeface="Raleway Medium"/>
                </a:rPr>
                <a:t> (Booking.com, 2025).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5" id="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8" id="8"/>
          <p:cNvGrpSpPr/>
          <p:nvPr/>
        </p:nvGrpSpPr>
        <p:grpSpPr>
          <a:xfrm rot="0">
            <a:off x="1568777" y="3532085"/>
            <a:ext cx="6633305" cy="2415320"/>
            <a:chOff x="0" y="0"/>
            <a:chExt cx="8844407" cy="3220426"/>
          </a:xfrm>
        </p:grpSpPr>
        <p:sp>
          <p:nvSpPr>
            <p:cNvPr name="TextBox 9" id="9"/>
            <p:cNvSpPr txBox="true"/>
            <p:nvPr/>
          </p:nvSpPr>
          <p:spPr>
            <a:xfrm rot="0">
              <a:off x="1013999" y="146688"/>
              <a:ext cx="7830408" cy="307373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Introduced a centralised CRM system to unify customer profiles and automate follow-up communications.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0" id="10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3" id="13"/>
          <p:cNvGrpSpPr/>
          <p:nvPr/>
        </p:nvGrpSpPr>
        <p:grpSpPr>
          <a:xfrm rot="0">
            <a:off x="1645444" y="5776004"/>
            <a:ext cx="6556638" cy="1965820"/>
            <a:chOff x="0" y="0"/>
            <a:chExt cx="8742184" cy="2621093"/>
          </a:xfrm>
        </p:grpSpPr>
        <p:sp>
          <p:nvSpPr>
            <p:cNvPr name="TextBox 14" id="14"/>
            <p:cNvSpPr txBox="true"/>
            <p:nvPr/>
          </p:nvSpPr>
          <p:spPr>
            <a:xfrm rot="0">
              <a:off x="911776" y="421114"/>
              <a:ext cx="7830408" cy="219997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Response times improved, leading to higher customer satisfaction and loyalty.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5" id="1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8" id="18"/>
          <p:cNvGrpSpPr/>
          <p:nvPr/>
        </p:nvGrpSpPr>
        <p:grpSpPr>
          <a:xfrm rot="0">
            <a:off x="1645444" y="7853648"/>
            <a:ext cx="6556638" cy="1965820"/>
            <a:chOff x="0" y="0"/>
            <a:chExt cx="8742184" cy="2621093"/>
          </a:xfrm>
        </p:grpSpPr>
        <p:sp>
          <p:nvSpPr>
            <p:cNvPr name="TextBox 19" id="19"/>
            <p:cNvSpPr txBox="true"/>
            <p:nvPr/>
          </p:nvSpPr>
          <p:spPr>
            <a:xfrm rot="0">
              <a:off x="911776" y="421114"/>
              <a:ext cx="7830408" cy="219997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Privacy risks were mitigated through GDPR compliance and secure data handling.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20" id="20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23" id="23"/>
          <p:cNvGrpSpPr>
            <a:grpSpLocks noChangeAspect="true"/>
          </p:cNvGrpSpPr>
          <p:nvPr/>
        </p:nvGrpSpPr>
        <p:grpSpPr>
          <a:xfrm rot="0">
            <a:off x="12146736" y="675281"/>
            <a:ext cx="3692982" cy="3692982"/>
            <a:chOff x="0" y="0"/>
            <a:chExt cx="14840029" cy="14840029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t="0" r="-38887" b="0"/>
              </a:stretch>
            </a:blipFill>
          </p:spPr>
        </p:sp>
      </p:grpSp>
      <p:sp>
        <p:nvSpPr>
          <p:cNvPr name="Freeform 27" id="27"/>
          <p:cNvSpPr/>
          <p:nvPr/>
        </p:nvSpPr>
        <p:spPr>
          <a:xfrm flipH="false" flipV="false" rot="0">
            <a:off x="9055515" y="4739745"/>
            <a:ext cx="8510525" cy="1542533"/>
          </a:xfrm>
          <a:custGeom>
            <a:avLst/>
            <a:gdLst/>
            <a:ahLst/>
            <a:cxnLst/>
            <a:rect r="r" b="b" t="t" l="l"/>
            <a:pathLst>
              <a:path h="1542533" w="8510525">
                <a:moveTo>
                  <a:pt x="0" y="0"/>
                </a:moveTo>
                <a:lnTo>
                  <a:pt x="8510525" y="0"/>
                </a:lnTo>
                <a:lnTo>
                  <a:pt x="8510525" y="1542532"/>
                </a:lnTo>
                <a:lnTo>
                  <a:pt x="0" y="154253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10176023" y="6459433"/>
            <a:ext cx="6537581" cy="17360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  <p:sp>
        <p:nvSpPr>
          <p:cNvPr name="Freeform 29" id="29"/>
          <p:cNvSpPr/>
          <p:nvPr/>
        </p:nvSpPr>
        <p:spPr>
          <a:xfrm flipH="true" flipV="false" rot="0">
            <a:off x="478466" y="-234156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6">
              <a:alphaModFix amt="20999"/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103059" y="1028700"/>
            <a:ext cx="6652980" cy="2331063"/>
            <a:chOff x="0" y="0"/>
            <a:chExt cx="8870640" cy="3108084"/>
          </a:xfrm>
        </p:grpSpPr>
        <p:sp>
          <p:nvSpPr>
            <p:cNvPr name="TextBox 4" id="4"/>
            <p:cNvSpPr txBox="true"/>
            <p:nvPr/>
          </p:nvSpPr>
          <p:spPr>
            <a:xfrm rot="0">
              <a:off x="1040231" y="471225"/>
              <a:ext cx="7830408" cy="263685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Complex interactions between hosts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and guests required effective support management.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5" id="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8" id="8"/>
          <p:cNvGrpSpPr/>
          <p:nvPr/>
        </p:nvGrpSpPr>
        <p:grpSpPr>
          <a:xfrm rot="0">
            <a:off x="1209064" y="3359763"/>
            <a:ext cx="6452941" cy="2668396"/>
            <a:chOff x="0" y="0"/>
            <a:chExt cx="8603922" cy="3557862"/>
          </a:xfrm>
        </p:grpSpPr>
        <p:sp>
          <p:nvSpPr>
            <p:cNvPr name="TextBox 9" id="9"/>
            <p:cNvSpPr txBox="true"/>
            <p:nvPr/>
          </p:nvSpPr>
          <p:spPr>
            <a:xfrm rot="0">
              <a:off x="986427" y="152224"/>
              <a:ext cx="7617495" cy="340563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595"/>
                </a:lnSpc>
              </a:pPr>
            </a:p>
            <a:p>
              <a:pPr algn="l">
                <a:lnSpc>
                  <a:spcPts val="2595"/>
                </a:lnSpc>
              </a:pPr>
              <a:r>
                <a:rPr lang="en-US" sz="2237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595"/>
                </a:lnSpc>
              </a:pPr>
              <a:r>
                <a:rPr lang="en-US" sz="2237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Implemented a Zendesk-based CRM system with AI-assisted workflow routing to manage inquiries efficiently.</a:t>
              </a:r>
            </a:p>
            <a:p>
              <a:pPr algn="l">
                <a:lnSpc>
                  <a:spcPts val="2595"/>
                </a:lnSpc>
              </a:pPr>
            </a:p>
            <a:p>
              <a:pPr algn="l">
                <a:lnSpc>
                  <a:spcPts val="2595"/>
                </a:lnSpc>
                <a:spcBef>
                  <a:spcPct val="0"/>
                </a:spcBef>
              </a:pPr>
            </a:p>
            <a:p>
              <a:pPr algn="l">
                <a:lnSpc>
                  <a:spcPts val="2595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0" id="10"/>
            <p:cNvGrpSpPr/>
            <p:nvPr/>
          </p:nvGrpSpPr>
          <p:grpSpPr>
            <a:xfrm rot="0">
              <a:off x="0" y="0"/>
              <a:ext cx="1489055" cy="1489055"/>
              <a:chOff x="0" y="0"/>
              <a:chExt cx="812800" cy="812800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3" id="13"/>
          <p:cNvGrpSpPr/>
          <p:nvPr/>
        </p:nvGrpSpPr>
        <p:grpSpPr>
          <a:xfrm rot="0">
            <a:off x="1289425" y="5754342"/>
            <a:ext cx="6556638" cy="1965820"/>
            <a:chOff x="0" y="0"/>
            <a:chExt cx="8742184" cy="2621093"/>
          </a:xfrm>
        </p:grpSpPr>
        <p:sp>
          <p:nvSpPr>
            <p:cNvPr name="TextBox 14" id="14"/>
            <p:cNvSpPr txBox="true"/>
            <p:nvPr/>
          </p:nvSpPr>
          <p:spPr>
            <a:xfrm rot="0">
              <a:off x="911776" y="421114"/>
              <a:ext cx="7830408" cy="219997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Reduced resolution times and improved transparency in communications.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5" id="1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8" id="18"/>
          <p:cNvGrpSpPr/>
          <p:nvPr/>
        </p:nvGrpSpPr>
        <p:grpSpPr>
          <a:xfrm rot="0">
            <a:off x="1382172" y="7763517"/>
            <a:ext cx="7301342" cy="2621140"/>
            <a:chOff x="0" y="0"/>
            <a:chExt cx="9735122" cy="3494853"/>
          </a:xfrm>
        </p:grpSpPr>
        <p:sp>
          <p:nvSpPr>
            <p:cNvPr name="TextBox 19" id="19"/>
            <p:cNvSpPr txBox="true"/>
            <p:nvPr/>
          </p:nvSpPr>
          <p:spPr>
            <a:xfrm rot="0">
              <a:off x="1015335" y="421114"/>
              <a:ext cx="8719787" cy="307373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Potential bias in automated decisions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was mitigated by escalation to human support for sensitive cases.</a:t>
              </a: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20" id="20"/>
            <p:cNvGrpSpPr/>
            <p:nvPr/>
          </p:nvGrpSpPr>
          <p:grpSpPr>
            <a:xfrm rot="0">
              <a:off x="0" y="0"/>
              <a:ext cx="1704530" cy="1530675"/>
              <a:chOff x="0" y="0"/>
              <a:chExt cx="905118" cy="812800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905118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905118">
                    <a:moveTo>
                      <a:pt x="452559" y="0"/>
                    </a:moveTo>
                    <a:cubicBezTo>
                      <a:pt x="202618" y="0"/>
                      <a:pt x="0" y="181951"/>
                      <a:pt x="0" y="406400"/>
                    </a:cubicBezTo>
                    <a:cubicBezTo>
                      <a:pt x="0" y="630849"/>
                      <a:pt x="202618" y="812800"/>
                      <a:pt x="452559" y="812800"/>
                    </a:cubicBezTo>
                    <a:cubicBezTo>
                      <a:pt x="702500" y="812800"/>
                      <a:pt x="905118" y="630849"/>
                      <a:pt x="905118" y="406400"/>
                    </a:cubicBezTo>
                    <a:cubicBezTo>
                      <a:pt x="905118" y="181951"/>
                      <a:pt x="702500" y="0"/>
                      <a:pt x="452559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84855" y="57150"/>
                <a:ext cx="735408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23" id="23"/>
          <p:cNvGrpSpPr>
            <a:grpSpLocks noChangeAspect="true"/>
          </p:cNvGrpSpPr>
          <p:nvPr/>
        </p:nvGrpSpPr>
        <p:grpSpPr>
          <a:xfrm rot="0">
            <a:off x="12146736" y="675281"/>
            <a:ext cx="3692982" cy="3692982"/>
            <a:chOff x="0" y="0"/>
            <a:chExt cx="14840029" cy="14840029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t="0" r="-38887" b="0"/>
              </a:stretch>
            </a:blipFill>
          </p:spPr>
        </p:sp>
      </p:grpSp>
      <p:sp>
        <p:nvSpPr>
          <p:cNvPr name="Freeform 27" id="27"/>
          <p:cNvSpPr/>
          <p:nvPr/>
        </p:nvSpPr>
        <p:spPr>
          <a:xfrm flipH="false" flipV="false" rot="0">
            <a:off x="10097512" y="4516093"/>
            <a:ext cx="6628298" cy="2071343"/>
          </a:xfrm>
          <a:custGeom>
            <a:avLst/>
            <a:gdLst/>
            <a:ahLst/>
            <a:cxnLst/>
            <a:rect r="r" b="b" t="t" l="l"/>
            <a:pathLst>
              <a:path h="2071343" w="6628298">
                <a:moveTo>
                  <a:pt x="0" y="0"/>
                </a:moveTo>
                <a:lnTo>
                  <a:pt x="6628298" y="0"/>
                </a:lnTo>
                <a:lnTo>
                  <a:pt x="6628298" y="2071343"/>
                </a:lnTo>
                <a:lnTo>
                  <a:pt x="0" y="20713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10721719" y="6875962"/>
            <a:ext cx="6537581" cy="17360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  <p:sp>
        <p:nvSpPr>
          <p:cNvPr name="Freeform 29" id="29"/>
          <p:cNvSpPr/>
          <p:nvPr/>
        </p:nvSpPr>
        <p:spPr>
          <a:xfrm flipH="true" flipV="false" rot="0">
            <a:off x="630866" y="-218916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6">
              <a:alphaModFix amt="20999"/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575602" y="794528"/>
            <a:ext cx="6652980" cy="2658723"/>
            <a:chOff x="0" y="0"/>
            <a:chExt cx="8870640" cy="3544964"/>
          </a:xfrm>
        </p:grpSpPr>
        <p:sp>
          <p:nvSpPr>
            <p:cNvPr name="TextBox 4" id="4"/>
            <p:cNvSpPr txBox="true"/>
            <p:nvPr/>
          </p:nvSpPr>
          <p:spPr>
            <a:xfrm rot="0">
              <a:off x="1040231" y="471225"/>
              <a:ext cx="7830408" cy="307373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Challenges: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Customer data was fragmented across multiple brands, limiting effective personalisation.</a:t>
              </a: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5" id="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6" id="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7" id="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8" id="8"/>
          <p:cNvGrpSpPr/>
          <p:nvPr/>
        </p:nvGrpSpPr>
        <p:grpSpPr>
          <a:xfrm rot="0">
            <a:off x="1408672" y="3216900"/>
            <a:ext cx="6633305" cy="3070640"/>
            <a:chOff x="0" y="0"/>
            <a:chExt cx="8844407" cy="4094186"/>
          </a:xfrm>
        </p:grpSpPr>
        <p:sp>
          <p:nvSpPr>
            <p:cNvPr name="TextBox 9" id="9"/>
            <p:cNvSpPr txBox="true"/>
            <p:nvPr/>
          </p:nvSpPr>
          <p:spPr>
            <a:xfrm rot="0">
              <a:off x="1013999" y="146688"/>
              <a:ext cx="7830408" cy="394749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CRM Solution: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Developed a unified loyalty programme ("One Key") leveraging first-party data and predictive analytics.</a:t>
              </a: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0" id="10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11" id="11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2" id="12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3" id="13"/>
          <p:cNvGrpSpPr/>
          <p:nvPr/>
        </p:nvGrpSpPr>
        <p:grpSpPr>
          <a:xfrm rot="0">
            <a:off x="1485339" y="5598300"/>
            <a:ext cx="6556638" cy="2293480"/>
            <a:chOff x="0" y="0"/>
            <a:chExt cx="8742184" cy="3057973"/>
          </a:xfrm>
        </p:grpSpPr>
        <p:sp>
          <p:nvSpPr>
            <p:cNvPr name="TextBox 14" id="14"/>
            <p:cNvSpPr txBox="true"/>
            <p:nvPr/>
          </p:nvSpPr>
          <p:spPr>
            <a:xfrm rot="0">
              <a:off x="911776" y="421114"/>
              <a:ext cx="7830408" cy="263685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Outcomes:</a:t>
              </a: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Enhanced customer retention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and improved targeted marketing strategies.</a:t>
              </a: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15" id="15"/>
            <p:cNvGrpSpPr/>
            <p:nvPr/>
          </p:nvGrpSpPr>
          <p:grpSpPr>
            <a:xfrm rot="0">
              <a:off x="0" y="0"/>
              <a:ext cx="1530675" cy="1530675"/>
              <a:chOff x="0" y="0"/>
              <a:chExt cx="812800" cy="812800"/>
            </a:xfrm>
          </p:grpSpPr>
          <p:sp>
            <p:nvSpPr>
              <p:cNvPr name="Freeform 16" id="16"/>
              <p:cNvSpPr/>
              <p:nvPr/>
            </p:nvSpPr>
            <p:spPr>
              <a:xfrm flipH="false" flipV="false" rot="0">
                <a:off x="0" y="0"/>
                <a:ext cx="812800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17" id="17"/>
              <p:cNvSpPr txBox="true"/>
              <p:nvPr/>
            </p:nvSpPr>
            <p:spPr>
              <a:xfrm>
                <a:off x="76200" y="57150"/>
                <a:ext cx="660400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18" id="18"/>
          <p:cNvGrpSpPr/>
          <p:nvPr/>
        </p:nvGrpSpPr>
        <p:grpSpPr>
          <a:xfrm rot="0">
            <a:off x="1408672" y="7947578"/>
            <a:ext cx="7301342" cy="2948800"/>
            <a:chOff x="0" y="0"/>
            <a:chExt cx="9735122" cy="3931733"/>
          </a:xfrm>
        </p:grpSpPr>
        <p:sp>
          <p:nvSpPr>
            <p:cNvPr name="TextBox 19" id="19"/>
            <p:cNvSpPr txBox="true"/>
            <p:nvPr/>
          </p:nvSpPr>
          <p:spPr>
            <a:xfrm rot="0">
              <a:off x="1015335" y="421114"/>
              <a:ext cx="8719787" cy="351061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668"/>
                </a:lnSpc>
              </a:pPr>
              <a:r>
                <a:rPr lang="en-US" sz="2300" b="true">
                  <a:solidFill>
                    <a:srgbClr val="FFFFFF"/>
                  </a:solidFill>
                  <a:latin typeface="Raleway Bold"/>
                  <a:ea typeface="Raleway Bold"/>
                  <a:cs typeface="Raleway Bold"/>
                  <a:sym typeface="Raleway Bold"/>
                </a:rPr>
                <a:t>Ethical Issues: 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Targeted advertising risks were managed with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clear opt-out options and transparent data practices.</a:t>
              </a:r>
            </a:p>
            <a:p>
              <a:pPr algn="l">
                <a:lnSpc>
                  <a:spcPts val="2668"/>
                </a:lnSpc>
              </a:pPr>
              <a:r>
                <a:rPr lang="en-US" sz="2300">
                  <a:solidFill>
                    <a:srgbClr val="FFFFFF"/>
                  </a:solidFill>
                  <a:latin typeface="Raleway"/>
                  <a:ea typeface="Raleway"/>
                  <a:cs typeface="Raleway"/>
                  <a:sym typeface="Raleway"/>
                </a:rPr>
                <a:t>.</a:t>
              </a:r>
            </a:p>
            <a:p>
              <a:pPr algn="l">
                <a:lnSpc>
                  <a:spcPts val="2668"/>
                </a:lnSpc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  <a:p>
              <a:pPr algn="l">
                <a:lnSpc>
                  <a:spcPts val="2668"/>
                </a:lnSpc>
                <a:spcBef>
                  <a:spcPct val="0"/>
                </a:spcBef>
              </a:pPr>
            </a:p>
          </p:txBody>
        </p:sp>
        <p:grpSp>
          <p:nvGrpSpPr>
            <p:cNvPr name="Group 20" id="20"/>
            <p:cNvGrpSpPr/>
            <p:nvPr/>
          </p:nvGrpSpPr>
          <p:grpSpPr>
            <a:xfrm rot="0">
              <a:off x="0" y="0"/>
              <a:ext cx="1704530" cy="1530675"/>
              <a:chOff x="0" y="0"/>
              <a:chExt cx="905118" cy="812800"/>
            </a:xfrm>
          </p:grpSpPr>
          <p:sp>
            <p:nvSpPr>
              <p:cNvPr name="Freeform 21" id="21"/>
              <p:cNvSpPr/>
              <p:nvPr/>
            </p:nvSpPr>
            <p:spPr>
              <a:xfrm flipH="false" flipV="false" rot="0">
                <a:off x="0" y="0"/>
                <a:ext cx="905118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905118">
                    <a:moveTo>
                      <a:pt x="452559" y="0"/>
                    </a:moveTo>
                    <a:cubicBezTo>
                      <a:pt x="202618" y="0"/>
                      <a:pt x="0" y="181951"/>
                      <a:pt x="0" y="406400"/>
                    </a:cubicBezTo>
                    <a:cubicBezTo>
                      <a:pt x="0" y="630849"/>
                      <a:pt x="202618" y="812800"/>
                      <a:pt x="452559" y="812800"/>
                    </a:cubicBezTo>
                    <a:cubicBezTo>
                      <a:pt x="702500" y="812800"/>
                      <a:pt x="905118" y="630849"/>
                      <a:pt x="905118" y="406400"/>
                    </a:cubicBezTo>
                    <a:cubicBezTo>
                      <a:pt x="905118" y="181951"/>
                      <a:pt x="702500" y="0"/>
                      <a:pt x="452559" y="0"/>
                    </a:cubicBezTo>
                    <a:close/>
                  </a:path>
                </a:pathLst>
              </a:custGeom>
              <a:gradFill rotWithShape="true">
                <a:gsLst>
                  <a:gs pos="0">
                    <a:srgbClr val="9FE5FF">
                      <a:alpha val="100000"/>
                    </a:srgbClr>
                  </a:gs>
                  <a:gs pos="100000">
                    <a:srgbClr val="6F6296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name="TextBox 22" id="22"/>
              <p:cNvSpPr txBox="true"/>
              <p:nvPr/>
            </p:nvSpPr>
            <p:spPr>
              <a:xfrm>
                <a:off x="84855" y="57150"/>
                <a:ext cx="735408" cy="67945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783"/>
                  </a:lnSpc>
                </a:pPr>
              </a:p>
            </p:txBody>
          </p:sp>
        </p:grpSp>
      </p:grpSp>
      <p:grpSp>
        <p:nvGrpSpPr>
          <p:cNvPr name="Group 23" id="23"/>
          <p:cNvGrpSpPr>
            <a:grpSpLocks noChangeAspect="true"/>
          </p:cNvGrpSpPr>
          <p:nvPr/>
        </p:nvGrpSpPr>
        <p:grpSpPr>
          <a:xfrm rot="0">
            <a:off x="12146736" y="675281"/>
            <a:ext cx="3692982" cy="3692982"/>
            <a:chOff x="0" y="0"/>
            <a:chExt cx="14840029" cy="14840029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-366471" y="-11891"/>
              <a:ext cx="15572971" cy="14863810"/>
            </a:xfrm>
            <a:custGeom>
              <a:avLst/>
              <a:gdLst/>
              <a:ahLst/>
              <a:cxnLst/>
              <a:rect r="r" b="b" t="t" l="l"/>
              <a:pathLst>
                <a:path h="14863810" w="15572971">
                  <a:moveTo>
                    <a:pt x="7786486" y="11891"/>
                  </a:moveTo>
                  <a:cubicBezTo>
                    <a:pt x="5127664" y="0"/>
                    <a:pt x="2665709" y="1411641"/>
                    <a:pt x="1332855" y="3712286"/>
                  </a:cubicBezTo>
                  <a:cubicBezTo>
                    <a:pt x="0" y="6012931"/>
                    <a:pt x="0" y="8850880"/>
                    <a:pt x="1332855" y="11151525"/>
                  </a:cubicBezTo>
                  <a:cubicBezTo>
                    <a:pt x="2665709" y="13452170"/>
                    <a:pt x="5127664" y="14863811"/>
                    <a:pt x="7786486" y="14851920"/>
                  </a:cubicBezTo>
                  <a:cubicBezTo>
                    <a:pt x="10445306" y="14863811"/>
                    <a:pt x="12907262" y="13452170"/>
                    <a:pt x="14240117" y="11151525"/>
                  </a:cubicBezTo>
                  <a:cubicBezTo>
                    <a:pt x="15572971" y="8850880"/>
                    <a:pt x="15572971" y="6012931"/>
                    <a:pt x="14240117" y="3712286"/>
                  </a:cubicBezTo>
                  <a:cubicBezTo>
                    <a:pt x="12907262" y="1411641"/>
                    <a:pt x="10445306" y="0"/>
                    <a:pt x="7786486" y="11891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Freeform 25" id="25"/>
            <p:cNvSpPr/>
            <p:nvPr/>
          </p:nvSpPr>
          <p:spPr>
            <a:xfrm flipH="false" flipV="false" rot="0">
              <a:off x="-156193" y="188812"/>
              <a:ext cx="15152415" cy="14462405"/>
            </a:xfrm>
            <a:custGeom>
              <a:avLst/>
              <a:gdLst/>
              <a:ahLst/>
              <a:cxnLst/>
              <a:rect r="r" b="b" t="t" l="l"/>
              <a:pathLst>
                <a:path h="14462405" w="15152415">
                  <a:moveTo>
                    <a:pt x="7576208" y="11570"/>
                  </a:moveTo>
                  <a:cubicBezTo>
                    <a:pt x="4989189" y="0"/>
                    <a:pt x="2593721" y="1373519"/>
                    <a:pt x="1296860" y="3612034"/>
                  </a:cubicBezTo>
                  <a:cubicBezTo>
                    <a:pt x="0" y="5850548"/>
                    <a:pt x="0" y="8611857"/>
                    <a:pt x="1296860" y="10850372"/>
                  </a:cubicBezTo>
                  <a:cubicBezTo>
                    <a:pt x="2593721" y="13088886"/>
                    <a:pt x="4989189" y="14462405"/>
                    <a:pt x="7576208" y="14450835"/>
                  </a:cubicBezTo>
                  <a:cubicBezTo>
                    <a:pt x="10163226" y="14462405"/>
                    <a:pt x="12558694" y="13088886"/>
                    <a:pt x="13855555" y="10850372"/>
                  </a:cubicBezTo>
                  <a:cubicBezTo>
                    <a:pt x="15152416" y="8611857"/>
                    <a:pt x="15152416" y="5850548"/>
                    <a:pt x="13855555" y="3612034"/>
                  </a:cubicBezTo>
                  <a:cubicBezTo>
                    <a:pt x="12558694" y="1373519"/>
                    <a:pt x="10163226" y="0"/>
                    <a:pt x="7576208" y="1157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Freeform 26" id="26"/>
            <p:cNvSpPr/>
            <p:nvPr/>
          </p:nvSpPr>
          <p:spPr>
            <a:xfrm flipH="false" flipV="false" rot="0">
              <a:off x="223301" y="551024"/>
              <a:ext cx="14393427" cy="13737979"/>
            </a:xfrm>
            <a:custGeom>
              <a:avLst/>
              <a:gdLst/>
              <a:ahLst/>
              <a:cxnLst/>
              <a:rect r="r" b="b" t="t" l="l"/>
              <a:pathLst>
                <a:path h="13737979" w="14393427">
                  <a:moveTo>
                    <a:pt x="7196714" y="10990"/>
                  </a:moveTo>
                  <a:cubicBezTo>
                    <a:pt x="4739280" y="0"/>
                    <a:pt x="2463801" y="1304719"/>
                    <a:pt x="1231900" y="3431106"/>
                  </a:cubicBezTo>
                  <a:cubicBezTo>
                    <a:pt x="0" y="5557493"/>
                    <a:pt x="0" y="8180487"/>
                    <a:pt x="1231900" y="10306874"/>
                  </a:cubicBezTo>
                  <a:cubicBezTo>
                    <a:pt x="2463801" y="12433261"/>
                    <a:pt x="4739280" y="13737980"/>
                    <a:pt x="7196714" y="13726990"/>
                  </a:cubicBezTo>
                  <a:cubicBezTo>
                    <a:pt x="9654147" y="13737980"/>
                    <a:pt x="11929626" y="12433261"/>
                    <a:pt x="13161527" y="10306874"/>
                  </a:cubicBezTo>
                  <a:cubicBezTo>
                    <a:pt x="14393427" y="8180487"/>
                    <a:pt x="14393427" y="5557493"/>
                    <a:pt x="13161527" y="3431106"/>
                  </a:cubicBezTo>
                  <a:cubicBezTo>
                    <a:pt x="11929626" y="1304719"/>
                    <a:pt x="9654147" y="0"/>
                    <a:pt x="7196714" y="10990"/>
                  </a:cubicBezTo>
                  <a:close/>
                </a:path>
              </a:pathLst>
            </a:custGeom>
            <a:blipFill>
              <a:blip r:embed="rId4"/>
              <a:stretch>
                <a:fillRect l="-38887" t="0" r="-38887" b="0"/>
              </a:stretch>
            </a:blipFill>
          </p:spPr>
        </p:sp>
      </p:grpSp>
      <p:sp>
        <p:nvSpPr>
          <p:cNvPr name="Freeform 27" id="27"/>
          <p:cNvSpPr/>
          <p:nvPr/>
        </p:nvSpPr>
        <p:spPr>
          <a:xfrm flipH="false" flipV="false" rot="0">
            <a:off x="10040311" y="4909060"/>
            <a:ext cx="6849587" cy="1378479"/>
          </a:xfrm>
          <a:custGeom>
            <a:avLst/>
            <a:gdLst/>
            <a:ahLst/>
            <a:cxnLst/>
            <a:rect r="r" b="b" t="t" l="l"/>
            <a:pathLst>
              <a:path h="1378479" w="6849587">
                <a:moveTo>
                  <a:pt x="0" y="0"/>
                </a:moveTo>
                <a:lnTo>
                  <a:pt x="6849587" y="0"/>
                </a:lnTo>
                <a:lnTo>
                  <a:pt x="6849587" y="1378480"/>
                </a:lnTo>
                <a:lnTo>
                  <a:pt x="0" y="13784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10721719" y="6875962"/>
            <a:ext cx="6537581" cy="17360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3653"/>
              </a:lnSpc>
              <a:spcBef>
                <a:spcPct val="0"/>
              </a:spcBef>
            </a:pPr>
            <a:r>
              <a:rPr lang="en-US" sz="11770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CASE STUDY</a:t>
            </a:r>
          </a:p>
        </p:txBody>
      </p:sp>
      <p:sp>
        <p:nvSpPr>
          <p:cNvPr name="Freeform 29" id="29"/>
          <p:cNvSpPr/>
          <p:nvPr/>
        </p:nvSpPr>
        <p:spPr>
          <a:xfrm flipH="true" flipV="false" rot="0">
            <a:off x="783266" y="-2036765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6">
              <a:alphaModFix amt="20999"/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811541" y="-2735337"/>
            <a:ext cx="18765823" cy="16235139"/>
          </a:xfrm>
          <a:custGeom>
            <a:avLst/>
            <a:gdLst/>
            <a:ahLst/>
            <a:cxnLst/>
            <a:rect r="r" b="b" t="t" l="l"/>
            <a:pathLst>
              <a:path h="16235139" w="18765823">
                <a:moveTo>
                  <a:pt x="18765823" y="0"/>
                </a:moveTo>
                <a:lnTo>
                  <a:pt x="0" y="0"/>
                </a:lnTo>
                <a:lnTo>
                  <a:pt x="0" y="16235138"/>
                </a:lnTo>
                <a:lnTo>
                  <a:pt x="18765823" y="16235138"/>
                </a:lnTo>
                <a:lnTo>
                  <a:pt x="18765823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-7793" r="0" b="-7793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2470746" y="3964928"/>
            <a:ext cx="3843838" cy="4472829"/>
            <a:chOff x="0" y="0"/>
            <a:chExt cx="6985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6" id="6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7747447" y="3937811"/>
            <a:ext cx="3843838" cy="4472829"/>
            <a:chOff x="0" y="0"/>
            <a:chExt cx="698500" cy="8128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3910263" y="3613526"/>
            <a:ext cx="1050230" cy="1222086"/>
            <a:chOff x="0" y="0"/>
            <a:chExt cx="6985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9096667" y="3724467"/>
            <a:ext cx="1050230" cy="1222086"/>
            <a:chOff x="0" y="0"/>
            <a:chExt cx="6985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3024148" y="3964928"/>
            <a:ext cx="3843838" cy="4472829"/>
            <a:chOff x="0" y="0"/>
            <a:chExt cx="698500" cy="8128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243F81">
                    <a:alpha val="100000"/>
                  </a:srgbClr>
                </a:gs>
                <a:gs pos="100000">
                  <a:srgbClr val="288198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4373368" y="3751584"/>
            <a:ext cx="1050230" cy="1222086"/>
            <a:chOff x="0" y="0"/>
            <a:chExt cx="6985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698500" cy="812800"/>
            </a:xfrm>
            <a:custGeom>
              <a:avLst/>
              <a:gdLst/>
              <a:ahLst/>
              <a:cxnLst/>
              <a:rect r="r" b="b" t="t" l="l"/>
              <a:pathLst>
                <a:path h="812800" w="698500">
                  <a:moveTo>
                    <a:pt x="349250" y="0"/>
                  </a:moveTo>
                  <a:lnTo>
                    <a:pt x="698500" y="203200"/>
                  </a:lnTo>
                  <a:lnTo>
                    <a:pt x="698500" y="609600"/>
                  </a:lnTo>
                  <a:lnTo>
                    <a:pt x="349250" y="812800"/>
                  </a:lnTo>
                  <a:lnTo>
                    <a:pt x="0" y="609600"/>
                  </a:lnTo>
                  <a:lnTo>
                    <a:pt x="0" y="203200"/>
                  </a:lnTo>
                  <a:lnTo>
                    <a:pt x="349250" y="0"/>
                  </a:lnTo>
                  <a:close/>
                </a:path>
              </a:pathLst>
            </a:custGeom>
            <a:gradFill rotWithShape="true">
              <a:gsLst>
                <a:gs pos="0">
                  <a:srgbClr val="FFFFFF">
                    <a:alpha val="100000"/>
                  </a:srgbClr>
                </a:gs>
                <a:gs pos="100000">
                  <a:srgbClr val="9B9B9B">
                    <a:alpha val="12000"/>
                  </a:srgbClr>
                </a:gs>
              </a:gsLst>
              <a:lin ang="0"/>
            </a:gra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120650"/>
              <a:ext cx="698500" cy="552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0">
            <a:off x="3345376" y="7198778"/>
            <a:ext cx="1917902" cy="1754880"/>
          </a:xfrm>
          <a:custGeom>
            <a:avLst/>
            <a:gdLst/>
            <a:ahLst/>
            <a:cxnLst/>
            <a:rect r="r" b="b" t="t" l="l"/>
            <a:pathLst>
              <a:path h="1754880" w="1917902">
                <a:moveTo>
                  <a:pt x="0" y="0"/>
                </a:moveTo>
                <a:lnTo>
                  <a:pt x="1917902" y="0"/>
                </a:lnTo>
                <a:lnTo>
                  <a:pt x="1917902" y="1754881"/>
                </a:lnTo>
                <a:lnTo>
                  <a:pt x="0" y="17548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0">
            <a:off x="8596330" y="7133988"/>
            <a:ext cx="2246748" cy="1884460"/>
          </a:xfrm>
          <a:custGeom>
            <a:avLst/>
            <a:gdLst/>
            <a:ahLst/>
            <a:cxnLst/>
            <a:rect r="r" b="b" t="t" l="l"/>
            <a:pathLst>
              <a:path h="1884460" w="2246748">
                <a:moveTo>
                  <a:pt x="0" y="0"/>
                </a:moveTo>
                <a:lnTo>
                  <a:pt x="2246748" y="0"/>
                </a:lnTo>
                <a:lnTo>
                  <a:pt x="2246748" y="1884460"/>
                </a:lnTo>
                <a:lnTo>
                  <a:pt x="0" y="18844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0">
            <a:off x="14077309" y="7133988"/>
            <a:ext cx="1967479" cy="1987352"/>
          </a:xfrm>
          <a:custGeom>
            <a:avLst/>
            <a:gdLst/>
            <a:ahLst/>
            <a:cxnLst/>
            <a:rect r="r" b="b" t="t" l="l"/>
            <a:pathLst>
              <a:path h="1987352" w="1967479">
                <a:moveTo>
                  <a:pt x="0" y="0"/>
                </a:moveTo>
                <a:lnTo>
                  <a:pt x="1967479" y="0"/>
                </a:lnTo>
                <a:lnTo>
                  <a:pt x="1967479" y="1987353"/>
                </a:lnTo>
                <a:lnTo>
                  <a:pt x="0" y="198735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5" id="25"/>
          <p:cNvSpPr txBox="true"/>
          <p:nvPr/>
        </p:nvSpPr>
        <p:spPr>
          <a:xfrm rot="0">
            <a:off x="6355423" y="2183984"/>
            <a:ext cx="2227832" cy="15368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b="true" sz="10393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KEY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8297225" y="2183984"/>
            <a:ext cx="5273952" cy="153689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2056"/>
              </a:lnSpc>
              <a:spcBef>
                <a:spcPct val="0"/>
              </a:spcBef>
            </a:pPr>
            <a:r>
              <a:rPr lang="en-US" sz="10393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TAKEAWAYS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4132081" y="3904786"/>
            <a:ext cx="701843" cy="572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b="true" sz="3882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01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2970185" y="5990375"/>
            <a:ext cx="2844959" cy="1076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b="true" sz="1837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Personalization, efficiency and higher retention.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</a:p>
        </p:txBody>
      </p:sp>
      <p:sp>
        <p:nvSpPr>
          <p:cNvPr name="TextBox 29" id="29"/>
          <p:cNvSpPr txBox="true"/>
          <p:nvPr/>
        </p:nvSpPr>
        <p:spPr>
          <a:xfrm rot="0">
            <a:off x="2940131" y="5143500"/>
            <a:ext cx="3085660" cy="6670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CRM enables 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</a:p>
        </p:txBody>
      </p:sp>
      <p:sp>
        <p:nvSpPr>
          <p:cNvPr name="TextBox 30" id="30"/>
          <p:cNvSpPr txBox="true"/>
          <p:nvPr/>
        </p:nvSpPr>
        <p:spPr>
          <a:xfrm rot="0">
            <a:off x="9318486" y="4015726"/>
            <a:ext cx="701843" cy="572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b="true" sz="3882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02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8297225" y="5990375"/>
            <a:ext cx="2844959" cy="8094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30"/>
              </a:lnSpc>
            </a:pPr>
            <a:r>
              <a:rPr lang="en-US" sz="1837" b="true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Balancing personalization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b="true" sz="183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with privacy.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</a:p>
        </p:txBody>
      </p:sp>
      <p:sp>
        <p:nvSpPr>
          <p:cNvPr name="TextBox 32" id="32"/>
          <p:cNvSpPr txBox="true"/>
          <p:nvPr/>
        </p:nvSpPr>
        <p:spPr>
          <a:xfrm rot="0">
            <a:off x="8148299" y="5143500"/>
            <a:ext cx="3085660" cy="6670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Central challenge: 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</a:p>
        </p:txBody>
      </p:sp>
      <p:sp>
        <p:nvSpPr>
          <p:cNvPr name="TextBox 33" id="33"/>
          <p:cNvSpPr txBox="true"/>
          <p:nvPr/>
        </p:nvSpPr>
        <p:spPr>
          <a:xfrm rot="0">
            <a:off x="14595187" y="4042843"/>
            <a:ext cx="701843" cy="57289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503"/>
              </a:lnSpc>
              <a:spcBef>
                <a:spcPct val="0"/>
              </a:spcBef>
            </a:pPr>
            <a:r>
              <a:rPr lang="en-US" b="true" sz="3882">
                <a:solidFill>
                  <a:srgbClr val="1D386D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03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3573926" y="6017492"/>
            <a:ext cx="2844959" cy="5427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30"/>
              </a:lnSpc>
              <a:spcBef>
                <a:spcPct val="0"/>
              </a:spcBef>
            </a:pPr>
            <a:r>
              <a:rPr lang="en-US" b="true" sz="1837">
                <a:solidFill>
                  <a:srgbClr val="FFFFFF"/>
                </a:solidFill>
                <a:latin typeface="Raleway Medium"/>
                <a:ea typeface="Raleway Medium"/>
                <a:cs typeface="Raleway Medium"/>
                <a:sym typeface="Raleway Medium"/>
              </a:rPr>
              <a:t>Reduce ethical risks.</a:t>
            </a:r>
          </a:p>
          <a:p>
            <a:pPr algn="ctr">
              <a:lnSpc>
                <a:spcPts val="2130"/>
              </a:lnSpc>
              <a:spcBef>
                <a:spcPct val="0"/>
              </a:spcBef>
            </a:pPr>
          </a:p>
        </p:txBody>
      </p:sp>
      <p:sp>
        <p:nvSpPr>
          <p:cNvPr name="TextBox 35" id="35"/>
          <p:cNvSpPr txBox="true"/>
          <p:nvPr/>
        </p:nvSpPr>
        <p:spPr>
          <a:xfrm rot="0">
            <a:off x="13425000" y="5170617"/>
            <a:ext cx="3085660" cy="9946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68"/>
              </a:lnSpc>
            </a:pPr>
            <a:r>
              <a:rPr lang="en-US" sz="2300" b="true">
                <a:solidFill>
                  <a:srgbClr val="FFFFFF"/>
                </a:solidFill>
                <a:latin typeface="Raleway Ultra-Bold"/>
                <a:ea typeface="Raleway Ultra-Bold"/>
                <a:cs typeface="Raleway Ultra-Bold"/>
                <a:sym typeface="Raleway Ultra-Bold"/>
              </a:rPr>
              <a:t>Strong governance and human oversight</a:t>
            </a:r>
          </a:p>
          <a:p>
            <a:pPr algn="ctr">
              <a:lnSpc>
                <a:spcPts val="266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789481"/>
            <a:ext cx="16954741" cy="86985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1.Airbnb.org. (2025). About us – Airbnb.org. [online] Available at: https://www.airbnb.org/about?locale=en-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GB&amp;country_override=GB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2. Andrew Greasley, Simon Hickie, &amp; Paul Bocij (eds.) (2019) Business information systems technology,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development and management for the modern business. 6th ed. Harlow, Pearson.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3. Ballard, B. (2024). 10 CRM studies you need to read before you select your next CRM . [online] TechRadar. Available at: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https://www.techradar.com/pro/10-crm-studies-you-need-to-read-before-you-select-your-next-crm [Accessed 10 Nov.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2025].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Booking.com. (2025). Booking.com: The largest selection of hotels, homes, and holiday rentals. [online] Available at: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https://www.booking.com/content/how_we_work.en-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gb.html?aid=318615&amp;label=New_English_EN_GBIE_5496343105 -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o3H%2ArANRilZd5LRixj8tfwS217287031174%3Apl%3Ata%3Ap1%3Ap2%3Aac%3Aap%3Aneg&amp;sid=7a571896fced80f3fe5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a208f02b0350d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4. Expediagroup.com. (2020). Expedia Group. [online] Available at: https://www.expediagroup.com/who-we-are/our-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story/default.aspx#module-tabs_item--third [Accessed 10 Nov. 2025].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5. Florin-Gheorghe Filip 2007, "MANAGEMENT INFORMATION SYSTEMS: Managing the Digital Firm - 9th edition,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authors: Keneth C. Laudon and Jane P. Laudon (Book Review)", International Journal of Computers, Communications and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Control, vol. 2, no. 1, pp. 103-105.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6. Greenberg, P. (2010) CRM at the speed of light : social CRM strategies, tools, and techniques for engaging your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customers. Fourth edition. New York: McGraw-Hill.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7. Laudon, K, &amp; Laudon, J 2019, Management Information Systems: Managing the Digital Firm, Global Edition, Pearson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Education, Limited, Harlow. Available from: ProQuest eBook Central. [10 November 2025].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8. Nowacki, K. and Twarozek, M. (2024) Salesforce CRM Administration Handbook : A Comprehensive Guide to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Administering, Configuring, and Customizing Salesforce CRM . First edition. Birmingham, England: Packt Publishing Ltd.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9. Tavana, M. (2017). Enterprise Information Systems and the Digitalization of Business Functions . [online] Advances in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business information systems and analytics book series. IGI Global. doi:https://doi.org/10.4018/978-1-5225-2382-6.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10. Zendesk. (2025). What is Zendesk? Powerful customer experience software. [online] Available at:</a:t>
            </a:r>
          </a:p>
          <a:p>
            <a:pPr algn="l">
              <a:lnSpc>
                <a:spcPts val="2487"/>
              </a:lnSpc>
            </a:pPr>
            <a:r>
              <a:rPr lang="en-US" sz="2144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https://www.zendesk.co.uk/what-is-zendesk/ [Accessed 10 Nov. 2025].</a:t>
            </a:r>
          </a:p>
          <a:p>
            <a:pPr algn="l">
              <a:lnSpc>
                <a:spcPts val="1991"/>
              </a:lnSpc>
            </a:pP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243F81">
                <a:alpha val="100000"/>
              </a:srgbClr>
            </a:gs>
            <a:gs pos="100000">
              <a:srgbClr val="288198">
                <a:alpha val="100000"/>
              </a:srgbClr>
            </a:gs>
          </a:gsLst>
          <a:lin ang="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0">
            <a:off x="-2328538" y="-3509582"/>
            <a:ext cx="16235139" cy="16235139"/>
          </a:xfrm>
          <a:custGeom>
            <a:avLst/>
            <a:gdLst/>
            <a:ahLst/>
            <a:cxnLst/>
            <a:rect r="r" b="b" t="t" l="l"/>
            <a:pathLst>
              <a:path h="16235139" w="16235139">
                <a:moveTo>
                  <a:pt x="16235139" y="0"/>
                </a:moveTo>
                <a:lnTo>
                  <a:pt x="0" y="0"/>
                </a:lnTo>
                <a:lnTo>
                  <a:pt x="0" y="16235139"/>
                </a:lnTo>
                <a:lnTo>
                  <a:pt x="16235139" y="16235139"/>
                </a:lnTo>
                <a:lnTo>
                  <a:pt x="16235139" y="0"/>
                </a:lnTo>
                <a:close/>
              </a:path>
            </a:pathLst>
          </a:custGeom>
          <a:blipFill>
            <a:blip r:embed="rId2">
              <a:alphaModFix amt="20999"/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16802847" y="9074087"/>
            <a:ext cx="365153" cy="347891"/>
          </a:xfrm>
          <a:custGeom>
            <a:avLst/>
            <a:gdLst/>
            <a:ahLst/>
            <a:cxnLst/>
            <a:rect r="r" b="b" t="t" l="l"/>
            <a:pathLst>
              <a:path h="347891" w="365153">
                <a:moveTo>
                  <a:pt x="365153" y="0"/>
                </a:moveTo>
                <a:lnTo>
                  <a:pt x="0" y="0"/>
                </a:lnTo>
                <a:lnTo>
                  <a:pt x="0" y="347891"/>
                </a:lnTo>
                <a:lnTo>
                  <a:pt x="365153" y="347891"/>
                </a:lnTo>
                <a:lnTo>
                  <a:pt x="365153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0820433" y="3005994"/>
            <a:ext cx="6995030" cy="2446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192"/>
              </a:lnSpc>
              <a:spcBef>
                <a:spcPct val="0"/>
              </a:spcBef>
            </a:pPr>
            <a:r>
              <a:rPr lang="en-US" b="true" sz="16545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THANK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0667019" y="2098644"/>
            <a:ext cx="2138817" cy="2138817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9FE5FF">
                    <a:alpha val="100000"/>
                  </a:srgbClr>
                </a:gs>
                <a:gs pos="100000">
                  <a:srgbClr val="6F6296">
                    <a:alpha val="0"/>
                  </a:srgbClr>
                </a:gs>
              </a:gsLst>
              <a:lin ang="0"/>
            </a:gradFill>
          </p:spPr>
        </p:sp>
        <p:sp>
          <p:nvSpPr>
            <p:cNvPr name="TextBox 7" id="7"/>
            <p:cNvSpPr txBox="true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83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2181634" y="5132623"/>
            <a:ext cx="4272627" cy="2446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9192"/>
              </a:lnSpc>
              <a:spcBef>
                <a:spcPct val="0"/>
              </a:spcBef>
            </a:pPr>
            <a:r>
              <a:rPr lang="en-US" sz="16545">
                <a:solidFill>
                  <a:srgbClr val="FFFFFF"/>
                </a:solidFill>
                <a:latin typeface="Antonio Light"/>
                <a:ea typeface="Antonio Light"/>
                <a:cs typeface="Antonio Light"/>
                <a:sym typeface="Antonio Light"/>
              </a:rPr>
              <a:t>YOU!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28700" y="1794049"/>
            <a:ext cx="7940021" cy="68849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291"/>
              </a:lnSpc>
            </a:pPr>
            <a:r>
              <a:rPr lang="en-US" sz="3699" b="true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Conclusion</a:t>
            </a:r>
          </a:p>
          <a:p>
            <a:pPr algn="just">
              <a:lnSpc>
                <a:spcPts val="2783"/>
              </a:lnSpc>
            </a:pPr>
          </a:p>
          <a:p>
            <a:pPr algn="l">
              <a:lnSpc>
                <a:spcPts val="2783"/>
              </a:lnSpc>
            </a:pPr>
            <a:r>
              <a:rPr lang="en-US" sz="2400" b="true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Business Information Systems are very important for companies like Booking.com.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They help the business work faster, make better decisions, and give good service to customers.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Each system – TPS, MIS, DSS, and CRM – has a different role, but all work together to make the company successful.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These systems save time, improve communication, and help managers plan for the future.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Even if technology can be expensive and needs training, it helps Booking.com stay strong and competitive in the digital world.</a:t>
            </a:r>
          </a:p>
          <a:p>
            <a:pPr algn="l">
              <a:lnSpc>
                <a:spcPts val="2783"/>
              </a:lnSpc>
              <a:spcBef>
                <a:spcPct val="0"/>
              </a:spcBef>
            </a:pPr>
          </a:p>
          <a:p>
            <a:pPr algn="l">
              <a:lnSpc>
                <a:spcPts val="2783"/>
              </a:lnSpc>
              <a:spcBef>
                <a:spcPct val="0"/>
              </a:spcBef>
            </a:pPr>
            <a:r>
              <a:rPr lang="en-US" b="true" sz="2400">
                <a:solidFill>
                  <a:srgbClr val="FFFFFF"/>
                </a:solidFill>
                <a:latin typeface="Telegraf Medium"/>
                <a:ea typeface="Telegraf Medium"/>
                <a:cs typeface="Telegraf Medium"/>
                <a:sym typeface="Telegraf Medium"/>
              </a:rPr>
              <a:t>(Group conclusion: Ventsislavov, Sonia, Fabiola, and Amanda – 2025)</a:t>
            </a:r>
          </a:p>
          <a:p>
            <a:pPr algn="ctr">
              <a:lnSpc>
                <a:spcPts val="2783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DAG4eZm1pmY</dc:identifier>
  <dcterms:modified xsi:type="dcterms:W3CDTF">2011-08-01T06:04:30Z</dcterms:modified>
  <cp:revision>1</cp:revision>
  <dc:title>Systems</dc:title>
</cp:coreProperties>
</file>