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8" r:id="rId1"/>
  </p:sldMasterIdLst>
  <p:notesMasterIdLst>
    <p:notesMasterId r:id="rId13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  <p:sldId id="40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>
        <p:scale>
          <a:sx n="69" d="100"/>
          <a:sy n="69" d="100"/>
        </p:scale>
        <p:origin x="540" y="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615146-2527-4344-BCB0-B969DF412F43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40762B4-9234-4122-999D-548227C012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Title: </a:t>
          </a:r>
          <a:r>
            <a:rPr lang="en-GB" b="1" i="1"/>
            <a:t>Professional Career Development within H&amp;SC</a:t>
          </a:r>
          <a:endParaRPr lang="en-US"/>
        </a:p>
      </dgm:t>
    </dgm:pt>
    <dgm:pt modelId="{8B854FEE-0C3B-4552-B663-3F9A5C1D0526}" type="parTrans" cxnId="{600B9322-EB89-485C-AE7B-E1C5167905D4}">
      <dgm:prSet/>
      <dgm:spPr/>
      <dgm:t>
        <a:bodyPr/>
        <a:lstStyle/>
        <a:p>
          <a:endParaRPr lang="en-US"/>
        </a:p>
      </dgm:t>
    </dgm:pt>
    <dgm:pt modelId="{AF0B8C57-A38D-41D2-A3F8-A524859DD7A8}" type="sibTrans" cxnId="{600B9322-EB89-485C-AE7B-E1C5167905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3BF497C-43C3-4CEC-A7F5-A54F472888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/>
            <a:t>Module Number</a:t>
          </a:r>
          <a:r>
            <a:rPr lang="en-GB"/>
            <a:t>: </a:t>
          </a:r>
          <a:r>
            <a:rPr lang="en-GB" b="1" i="1"/>
            <a:t>LCHS 4009 (LON)</a:t>
          </a:r>
          <a:endParaRPr lang="en-US"/>
        </a:p>
      </dgm:t>
    </dgm:pt>
    <dgm:pt modelId="{C8B482A4-2E58-4330-B601-604A36927A45}" type="parTrans" cxnId="{4CDA482C-314B-4A1A-AA1F-59B554AF3261}">
      <dgm:prSet/>
      <dgm:spPr/>
      <dgm:t>
        <a:bodyPr/>
        <a:lstStyle/>
        <a:p>
          <a:endParaRPr lang="en-US"/>
        </a:p>
      </dgm:t>
    </dgm:pt>
    <dgm:pt modelId="{9BF6CCD1-AE0B-4773-9695-94F668BC3B3C}" type="sibTrans" cxnId="{4CDA482C-314B-4A1A-AA1F-59B554AF326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BDDD47A-15C1-47B5-95A7-3F1DC44E80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 dirty="0"/>
            <a:t>Assignment No</a:t>
          </a:r>
          <a:r>
            <a:rPr lang="en-GB" b="1" i="1" dirty="0"/>
            <a:t>:     ASSIGNMENT 1</a:t>
          </a:r>
          <a:endParaRPr lang="en-US" dirty="0"/>
        </a:p>
      </dgm:t>
    </dgm:pt>
    <dgm:pt modelId="{742648A4-415E-468F-94DF-50DBF3A232C2}" type="parTrans" cxnId="{0B350083-5A80-4332-9319-C49A681D5EF5}">
      <dgm:prSet/>
      <dgm:spPr/>
      <dgm:t>
        <a:bodyPr/>
        <a:lstStyle/>
        <a:p>
          <a:endParaRPr lang="en-US"/>
        </a:p>
      </dgm:t>
    </dgm:pt>
    <dgm:pt modelId="{6FF48A4D-0CC8-475A-9205-DBFD9FB3E563}" type="sibTrans" cxnId="{0B350083-5A80-4332-9319-C49A681D5E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478B56-F2CF-4183-B927-EA6765C9E7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/>
            <a:t>Student Name</a:t>
          </a:r>
          <a:r>
            <a:rPr lang="en-GB" b="1" i="1"/>
            <a:t>: Wuendy Paz</a:t>
          </a:r>
          <a:endParaRPr lang="en-US"/>
        </a:p>
      </dgm:t>
    </dgm:pt>
    <dgm:pt modelId="{BCDCFF8B-9A5B-48D6-BD3F-DCC54A4B9A07}" type="parTrans" cxnId="{C9B3F304-237F-446E-AC97-732F93D4F6E4}">
      <dgm:prSet/>
      <dgm:spPr/>
      <dgm:t>
        <a:bodyPr/>
        <a:lstStyle/>
        <a:p>
          <a:endParaRPr lang="en-US"/>
        </a:p>
      </dgm:t>
    </dgm:pt>
    <dgm:pt modelId="{AC05C0CC-1F8B-44A3-B099-23DB360BB109}" type="sibTrans" cxnId="{C9B3F304-237F-446E-AC97-732F93D4F6E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EFDFEDB-3BB8-45FD-9533-337AF52AA4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/>
            <a:t>Student ID:  2024424091</a:t>
          </a:r>
          <a:endParaRPr lang="en-US"/>
        </a:p>
      </dgm:t>
    </dgm:pt>
    <dgm:pt modelId="{7B4667BF-8B34-4A9A-BD04-22E7DDE30F10}" type="parTrans" cxnId="{1685C6DB-2A6B-4E7A-8959-1E00C79A29AD}">
      <dgm:prSet/>
      <dgm:spPr/>
      <dgm:t>
        <a:bodyPr/>
        <a:lstStyle/>
        <a:p>
          <a:endParaRPr lang="en-US"/>
        </a:p>
      </dgm:t>
    </dgm:pt>
    <dgm:pt modelId="{0BE1DEED-A49C-4577-9021-808C29604571}" type="sibTrans" cxnId="{1685C6DB-2A6B-4E7A-8959-1E00C79A29A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57C6AA4-80B7-456E-87AE-F44BDCD78C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/>
            <a:t>Lecturer’s Name</a:t>
          </a:r>
          <a:r>
            <a:rPr lang="en-GB" b="1" i="1"/>
            <a:t>: Dr Christopher Mafuva</a:t>
          </a:r>
          <a:endParaRPr lang="en-US"/>
        </a:p>
      </dgm:t>
    </dgm:pt>
    <dgm:pt modelId="{AC921397-E74A-473A-847D-15AA7F9CEA75}" type="parTrans" cxnId="{8BB62A27-BD6C-456C-A793-EE292F4C3EAB}">
      <dgm:prSet/>
      <dgm:spPr/>
      <dgm:t>
        <a:bodyPr/>
        <a:lstStyle/>
        <a:p>
          <a:endParaRPr lang="en-US"/>
        </a:p>
      </dgm:t>
    </dgm:pt>
    <dgm:pt modelId="{7CFFB823-C81B-418A-B357-43C1C27CFA7F}" type="sibTrans" cxnId="{8BB62A27-BD6C-456C-A793-EE292F4C3EAB}">
      <dgm:prSet/>
      <dgm:spPr/>
      <dgm:t>
        <a:bodyPr/>
        <a:lstStyle/>
        <a:p>
          <a:endParaRPr lang="en-US"/>
        </a:p>
      </dgm:t>
    </dgm:pt>
    <dgm:pt modelId="{D879AF0D-F9BB-4EC7-9090-84D80FA62FB9}" type="pres">
      <dgm:prSet presAssocID="{C2615146-2527-4344-BCB0-B969DF412F43}" presName="diagram" presStyleCnt="0">
        <dgm:presLayoutVars>
          <dgm:dir/>
          <dgm:resizeHandles val="exact"/>
        </dgm:presLayoutVars>
      </dgm:prSet>
      <dgm:spPr/>
    </dgm:pt>
    <dgm:pt modelId="{BC028D30-0234-4540-BFC5-EFD183F548C3}" type="pres">
      <dgm:prSet presAssocID="{A40762B4-9234-4122-999D-548227C01269}" presName="node" presStyleLbl="node1" presStyleIdx="0" presStyleCnt="6">
        <dgm:presLayoutVars>
          <dgm:bulletEnabled val="1"/>
        </dgm:presLayoutVars>
      </dgm:prSet>
      <dgm:spPr/>
    </dgm:pt>
    <dgm:pt modelId="{92EA0D88-D375-4F36-8813-94CAE56ABA97}" type="pres">
      <dgm:prSet presAssocID="{AF0B8C57-A38D-41D2-A3F8-A524859DD7A8}" presName="sibTrans" presStyleCnt="0"/>
      <dgm:spPr/>
    </dgm:pt>
    <dgm:pt modelId="{0BC4204B-1E04-4E84-B263-0157028FACB3}" type="pres">
      <dgm:prSet presAssocID="{03BF497C-43C3-4CEC-A7F5-A54F47288805}" presName="node" presStyleLbl="node1" presStyleIdx="1" presStyleCnt="6">
        <dgm:presLayoutVars>
          <dgm:bulletEnabled val="1"/>
        </dgm:presLayoutVars>
      </dgm:prSet>
      <dgm:spPr/>
    </dgm:pt>
    <dgm:pt modelId="{92AF5FF0-820F-4C0D-BBD1-CE741A67505C}" type="pres">
      <dgm:prSet presAssocID="{9BF6CCD1-AE0B-4773-9695-94F668BC3B3C}" presName="sibTrans" presStyleCnt="0"/>
      <dgm:spPr/>
    </dgm:pt>
    <dgm:pt modelId="{50E47A9F-4FD4-430E-9CBA-E45C9620CC49}" type="pres">
      <dgm:prSet presAssocID="{EBDDD47A-15C1-47B5-95A7-3F1DC44E80D5}" presName="node" presStyleLbl="node1" presStyleIdx="2" presStyleCnt="6">
        <dgm:presLayoutVars>
          <dgm:bulletEnabled val="1"/>
        </dgm:presLayoutVars>
      </dgm:prSet>
      <dgm:spPr/>
    </dgm:pt>
    <dgm:pt modelId="{13BA9517-995F-49D3-B9AE-748BBCAFDB99}" type="pres">
      <dgm:prSet presAssocID="{6FF48A4D-0CC8-475A-9205-DBFD9FB3E563}" presName="sibTrans" presStyleCnt="0"/>
      <dgm:spPr/>
    </dgm:pt>
    <dgm:pt modelId="{65476CBA-02B7-4AA5-838C-B7878575D545}" type="pres">
      <dgm:prSet presAssocID="{5D478B56-F2CF-4183-B927-EA6765C9E710}" presName="node" presStyleLbl="node1" presStyleIdx="3" presStyleCnt="6">
        <dgm:presLayoutVars>
          <dgm:bulletEnabled val="1"/>
        </dgm:presLayoutVars>
      </dgm:prSet>
      <dgm:spPr/>
    </dgm:pt>
    <dgm:pt modelId="{5D50570D-B028-45F9-B6C7-CD8280ED764B}" type="pres">
      <dgm:prSet presAssocID="{AC05C0CC-1F8B-44A3-B099-23DB360BB109}" presName="sibTrans" presStyleCnt="0"/>
      <dgm:spPr/>
    </dgm:pt>
    <dgm:pt modelId="{2EB6BC88-F65C-45F7-8991-5024997B8677}" type="pres">
      <dgm:prSet presAssocID="{9EFDFEDB-3BB8-45FD-9533-337AF52AA458}" presName="node" presStyleLbl="node1" presStyleIdx="4" presStyleCnt="6">
        <dgm:presLayoutVars>
          <dgm:bulletEnabled val="1"/>
        </dgm:presLayoutVars>
      </dgm:prSet>
      <dgm:spPr/>
    </dgm:pt>
    <dgm:pt modelId="{1741EEAB-2D9D-4506-B68E-F60D9B750622}" type="pres">
      <dgm:prSet presAssocID="{0BE1DEED-A49C-4577-9021-808C29604571}" presName="sibTrans" presStyleCnt="0"/>
      <dgm:spPr/>
    </dgm:pt>
    <dgm:pt modelId="{DFE2CD2F-F64B-49D9-B622-073ACB2D56AB}" type="pres">
      <dgm:prSet presAssocID="{257C6AA4-80B7-456E-87AE-F44BDCD78C2D}" presName="node" presStyleLbl="node1" presStyleIdx="5" presStyleCnt="6">
        <dgm:presLayoutVars>
          <dgm:bulletEnabled val="1"/>
        </dgm:presLayoutVars>
      </dgm:prSet>
      <dgm:spPr/>
    </dgm:pt>
  </dgm:ptLst>
  <dgm:cxnLst>
    <dgm:cxn modelId="{C9B3F304-237F-446E-AC97-732F93D4F6E4}" srcId="{C2615146-2527-4344-BCB0-B969DF412F43}" destId="{5D478B56-F2CF-4183-B927-EA6765C9E710}" srcOrd="3" destOrd="0" parTransId="{BCDCFF8B-9A5B-48D6-BD3F-DCC54A4B9A07}" sibTransId="{AC05C0CC-1F8B-44A3-B099-23DB360BB109}"/>
    <dgm:cxn modelId="{600B9322-EB89-485C-AE7B-E1C5167905D4}" srcId="{C2615146-2527-4344-BCB0-B969DF412F43}" destId="{A40762B4-9234-4122-999D-548227C01269}" srcOrd="0" destOrd="0" parTransId="{8B854FEE-0C3B-4552-B663-3F9A5C1D0526}" sibTransId="{AF0B8C57-A38D-41D2-A3F8-A524859DD7A8}"/>
    <dgm:cxn modelId="{8BB62A27-BD6C-456C-A793-EE292F4C3EAB}" srcId="{C2615146-2527-4344-BCB0-B969DF412F43}" destId="{257C6AA4-80B7-456E-87AE-F44BDCD78C2D}" srcOrd="5" destOrd="0" parTransId="{AC921397-E74A-473A-847D-15AA7F9CEA75}" sibTransId="{7CFFB823-C81B-418A-B357-43C1C27CFA7F}"/>
    <dgm:cxn modelId="{4CDA482C-314B-4A1A-AA1F-59B554AF3261}" srcId="{C2615146-2527-4344-BCB0-B969DF412F43}" destId="{03BF497C-43C3-4CEC-A7F5-A54F47288805}" srcOrd="1" destOrd="0" parTransId="{C8B482A4-2E58-4330-B601-604A36927A45}" sibTransId="{9BF6CCD1-AE0B-4773-9695-94F668BC3B3C}"/>
    <dgm:cxn modelId="{C5D5A45C-3473-461C-B7FF-101AAB82C300}" type="presOf" srcId="{5D478B56-F2CF-4183-B927-EA6765C9E710}" destId="{65476CBA-02B7-4AA5-838C-B7878575D545}" srcOrd="0" destOrd="0" presId="urn:microsoft.com/office/officeart/2005/8/layout/default"/>
    <dgm:cxn modelId="{99D14553-CEF1-4AE5-A63B-E61CED8B9437}" type="presOf" srcId="{9EFDFEDB-3BB8-45FD-9533-337AF52AA458}" destId="{2EB6BC88-F65C-45F7-8991-5024997B8677}" srcOrd="0" destOrd="0" presId="urn:microsoft.com/office/officeart/2005/8/layout/default"/>
    <dgm:cxn modelId="{0B350083-5A80-4332-9319-C49A681D5EF5}" srcId="{C2615146-2527-4344-BCB0-B969DF412F43}" destId="{EBDDD47A-15C1-47B5-95A7-3F1DC44E80D5}" srcOrd="2" destOrd="0" parTransId="{742648A4-415E-468F-94DF-50DBF3A232C2}" sibTransId="{6FF48A4D-0CC8-475A-9205-DBFD9FB3E563}"/>
    <dgm:cxn modelId="{9741649F-2FA4-4C0B-B9AB-B662925D2425}" type="presOf" srcId="{03BF497C-43C3-4CEC-A7F5-A54F47288805}" destId="{0BC4204B-1E04-4E84-B263-0157028FACB3}" srcOrd="0" destOrd="0" presId="urn:microsoft.com/office/officeart/2005/8/layout/default"/>
    <dgm:cxn modelId="{AECC4BB5-1CED-47F4-AA31-511176FEF0EA}" type="presOf" srcId="{EBDDD47A-15C1-47B5-95A7-3F1DC44E80D5}" destId="{50E47A9F-4FD4-430E-9CBA-E45C9620CC49}" srcOrd="0" destOrd="0" presId="urn:microsoft.com/office/officeart/2005/8/layout/default"/>
    <dgm:cxn modelId="{DDCFAEB9-0AEC-4FBF-94A7-65FCF688973B}" type="presOf" srcId="{257C6AA4-80B7-456E-87AE-F44BDCD78C2D}" destId="{DFE2CD2F-F64B-49D9-B622-073ACB2D56AB}" srcOrd="0" destOrd="0" presId="urn:microsoft.com/office/officeart/2005/8/layout/default"/>
    <dgm:cxn modelId="{9EB7BED3-5BDF-4657-A9E7-8164486729C9}" type="presOf" srcId="{C2615146-2527-4344-BCB0-B969DF412F43}" destId="{D879AF0D-F9BB-4EC7-9090-84D80FA62FB9}" srcOrd="0" destOrd="0" presId="urn:microsoft.com/office/officeart/2005/8/layout/default"/>
    <dgm:cxn modelId="{1685C6DB-2A6B-4E7A-8959-1E00C79A29AD}" srcId="{C2615146-2527-4344-BCB0-B969DF412F43}" destId="{9EFDFEDB-3BB8-45FD-9533-337AF52AA458}" srcOrd="4" destOrd="0" parTransId="{7B4667BF-8B34-4A9A-BD04-22E7DDE30F10}" sibTransId="{0BE1DEED-A49C-4577-9021-808C29604571}"/>
    <dgm:cxn modelId="{AF57DDF8-3850-4D0C-8D6E-C9209CF507C1}" type="presOf" srcId="{A40762B4-9234-4122-999D-548227C01269}" destId="{BC028D30-0234-4540-BFC5-EFD183F548C3}" srcOrd="0" destOrd="0" presId="urn:microsoft.com/office/officeart/2005/8/layout/default"/>
    <dgm:cxn modelId="{F7BB42B3-0237-4975-8351-3DE61B3AA116}" type="presParOf" srcId="{D879AF0D-F9BB-4EC7-9090-84D80FA62FB9}" destId="{BC028D30-0234-4540-BFC5-EFD183F548C3}" srcOrd="0" destOrd="0" presId="urn:microsoft.com/office/officeart/2005/8/layout/default"/>
    <dgm:cxn modelId="{0A706D2C-55F0-4407-A0A1-E403084F19FB}" type="presParOf" srcId="{D879AF0D-F9BB-4EC7-9090-84D80FA62FB9}" destId="{92EA0D88-D375-4F36-8813-94CAE56ABA97}" srcOrd="1" destOrd="0" presId="urn:microsoft.com/office/officeart/2005/8/layout/default"/>
    <dgm:cxn modelId="{EA7B96D7-2109-4B4A-A74B-D61168450636}" type="presParOf" srcId="{D879AF0D-F9BB-4EC7-9090-84D80FA62FB9}" destId="{0BC4204B-1E04-4E84-B263-0157028FACB3}" srcOrd="2" destOrd="0" presId="urn:microsoft.com/office/officeart/2005/8/layout/default"/>
    <dgm:cxn modelId="{3697E3BE-6D02-456A-B58F-5E29047049A2}" type="presParOf" srcId="{D879AF0D-F9BB-4EC7-9090-84D80FA62FB9}" destId="{92AF5FF0-820F-4C0D-BBD1-CE741A67505C}" srcOrd="3" destOrd="0" presId="urn:microsoft.com/office/officeart/2005/8/layout/default"/>
    <dgm:cxn modelId="{47A5AF11-654D-42B0-B8BE-79FBB21A0381}" type="presParOf" srcId="{D879AF0D-F9BB-4EC7-9090-84D80FA62FB9}" destId="{50E47A9F-4FD4-430E-9CBA-E45C9620CC49}" srcOrd="4" destOrd="0" presId="urn:microsoft.com/office/officeart/2005/8/layout/default"/>
    <dgm:cxn modelId="{567D30BB-0AE7-4181-81AE-7C35EA66ED0B}" type="presParOf" srcId="{D879AF0D-F9BB-4EC7-9090-84D80FA62FB9}" destId="{13BA9517-995F-49D3-B9AE-748BBCAFDB99}" srcOrd="5" destOrd="0" presId="urn:microsoft.com/office/officeart/2005/8/layout/default"/>
    <dgm:cxn modelId="{0F253ECA-1CAD-419D-A695-67502665F573}" type="presParOf" srcId="{D879AF0D-F9BB-4EC7-9090-84D80FA62FB9}" destId="{65476CBA-02B7-4AA5-838C-B7878575D545}" srcOrd="6" destOrd="0" presId="urn:microsoft.com/office/officeart/2005/8/layout/default"/>
    <dgm:cxn modelId="{A6717F46-6924-4C7C-B37A-720F9E94CA8B}" type="presParOf" srcId="{D879AF0D-F9BB-4EC7-9090-84D80FA62FB9}" destId="{5D50570D-B028-45F9-B6C7-CD8280ED764B}" srcOrd="7" destOrd="0" presId="urn:microsoft.com/office/officeart/2005/8/layout/default"/>
    <dgm:cxn modelId="{F507491D-BAED-4616-B4D8-E9C9D76F3252}" type="presParOf" srcId="{D879AF0D-F9BB-4EC7-9090-84D80FA62FB9}" destId="{2EB6BC88-F65C-45F7-8991-5024997B8677}" srcOrd="8" destOrd="0" presId="urn:microsoft.com/office/officeart/2005/8/layout/default"/>
    <dgm:cxn modelId="{8BAB824B-C058-4AB2-94AA-A5DCEECEC245}" type="presParOf" srcId="{D879AF0D-F9BB-4EC7-9090-84D80FA62FB9}" destId="{1741EEAB-2D9D-4506-B68E-F60D9B750622}" srcOrd="9" destOrd="0" presId="urn:microsoft.com/office/officeart/2005/8/layout/default"/>
    <dgm:cxn modelId="{EDE24A1F-646A-4D38-BFBD-66ED9B375D70}" type="presParOf" srcId="{D879AF0D-F9BB-4EC7-9090-84D80FA62FB9}" destId="{DFE2CD2F-F64B-49D9-B622-073ACB2D56A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2E292D-5069-4D68-8723-8AF1426FCB5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FC82976-2FF3-467B-9182-43784B898A05}">
      <dgm:prSet/>
      <dgm:spPr/>
      <dgm:t>
        <a:bodyPr/>
        <a:lstStyle/>
        <a:p>
          <a:pPr>
            <a:defRPr cap="all"/>
          </a:pPr>
          <a:r>
            <a:rPr lang="en-GB" dirty="0"/>
            <a:t>AI tools were used  only for proofreading.</a:t>
          </a:r>
          <a:endParaRPr lang="en-US" dirty="0"/>
        </a:p>
      </dgm:t>
    </dgm:pt>
    <dgm:pt modelId="{65852ADD-AC91-4B8B-8713-8130AAECEE9F}" type="parTrans" cxnId="{417E65BA-DD63-456D-93EA-68EAE6181250}">
      <dgm:prSet/>
      <dgm:spPr/>
      <dgm:t>
        <a:bodyPr/>
        <a:lstStyle/>
        <a:p>
          <a:endParaRPr lang="en-US"/>
        </a:p>
      </dgm:t>
    </dgm:pt>
    <dgm:pt modelId="{80B9B9C9-E101-411B-8DFF-E91A0FBE5156}" type="sibTrans" cxnId="{417E65BA-DD63-456D-93EA-68EAE6181250}">
      <dgm:prSet/>
      <dgm:spPr/>
      <dgm:t>
        <a:bodyPr/>
        <a:lstStyle/>
        <a:p>
          <a:endParaRPr lang="en-US"/>
        </a:p>
      </dgm:t>
    </dgm:pt>
    <dgm:pt modelId="{0BAEFAD4-C692-4E3A-AC68-3E44C2F96830}">
      <dgm:prSet/>
      <dgm:spPr/>
      <dgm:t>
        <a:bodyPr/>
        <a:lstStyle/>
        <a:p>
          <a:pPr>
            <a:defRPr cap="all"/>
          </a:pPr>
          <a:r>
            <a:rPr lang="en-GB" dirty="0"/>
            <a:t>All academic content and analysis were written in my own words. </a:t>
          </a:r>
          <a:endParaRPr lang="en-US" dirty="0"/>
        </a:p>
      </dgm:t>
    </dgm:pt>
    <dgm:pt modelId="{3E17E41A-13FA-4AF3-9F59-C3136199B94E}" type="parTrans" cxnId="{7B6460E2-019D-4E72-8D2D-983C0E7C9C05}">
      <dgm:prSet/>
      <dgm:spPr/>
      <dgm:t>
        <a:bodyPr/>
        <a:lstStyle/>
        <a:p>
          <a:endParaRPr lang="en-US"/>
        </a:p>
      </dgm:t>
    </dgm:pt>
    <dgm:pt modelId="{F2F1E074-C977-4AE1-9DB3-53ECE387A1BF}" type="sibTrans" cxnId="{7B6460E2-019D-4E72-8D2D-983C0E7C9C05}">
      <dgm:prSet/>
      <dgm:spPr/>
      <dgm:t>
        <a:bodyPr/>
        <a:lstStyle/>
        <a:p>
          <a:endParaRPr lang="en-US"/>
        </a:p>
      </dgm:t>
    </dgm:pt>
    <dgm:pt modelId="{01C02C78-0916-4DBE-8523-EF3A8308C963}" type="pres">
      <dgm:prSet presAssocID="{EC2E292D-5069-4D68-8723-8AF1426FCB51}" presName="root" presStyleCnt="0">
        <dgm:presLayoutVars>
          <dgm:dir/>
          <dgm:resizeHandles val="exact"/>
        </dgm:presLayoutVars>
      </dgm:prSet>
      <dgm:spPr/>
    </dgm:pt>
    <dgm:pt modelId="{BE779346-9C21-4B7B-AD2F-041A89BFCE7C}" type="pres">
      <dgm:prSet presAssocID="{0FC82976-2FF3-467B-9182-43784B898A05}" presName="compNode" presStyleCnt="0"/>
      <dgm:spPr/>
    </dgm:pt>
    <dgm:pt modelId="{3384BA56-57F4-4C64-97B3-892F8F38389F}" type="pres">
      <dgm:prSet presAssocID="{0FC82976-2FF3-467B-9182-43784B898A05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CFFB98AB-374E-470E-AB88-861DA6EC2D8D}" type="pres">
      <dgm:prSet presAssocID="{0FC82976-2FF3-467B-9182-43784B898A0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7DF8095E-A5FF-4AE6-96DD-7E3E8A191E2D}" type="pres">
      <dgm:prSet presAssocID="{0FC82976-2FF3-467B-9182-43784B898A05}" presName="spaceRect" presStyleCnt="0"/>
      <dgm:spPr/>
    </dgm:pt>
    <dgm:pt modelId="{226ECA03-BF1E-43EB-8DC0-4DC216E4CC0D}" type="pres">
      <dgm:prSet presAssocID="{0FC82976-2FF3-467B-9182-43784B898A05}" presName="textRect" presStyleLbl="revTx" presStyleIdx="0" presStyleCnt="2">
        <dgm:presLayoutVars>
          <dgm:chMax val="1"/>
          <dgm:chPref val="1"/>
        </dgm:presLayoutVars>
      </dgm:prSet>
      <dgm:spPr/>
    </dgm:pt>
    <dgm:pt modelId="{F8663CA2-0880-490F-8FFD-8BD05E064E76}" type="pres">
      <dgm:prSet presAssocID="{80B9B9C9-E101-411B-8DFF-E91A0FBE5156}" presName="sibTrans" presStyleCnt="0"/>
      <dgm:spPr/>
    </dgm:pt>
    <dgm:pt modelId="{07AA0625-0844-427E-B75D-6B66EC94D8C6}" type="pres">
      <dgm:prSet presAssocID="{0BAEFAD4-C692-4E3A-AC68-3E44C2F96830}" presName="compNode" presStyleCnt="0"/>
      <dgm:spPr/>
    </dgm:pt>
    <dgm:pt modelId="{65962981-238A-4351-A529-30186411D5BA}" type="pres">
      <dgm:prSet presAssocID="{0BAEFAD4-C692-4E3A-AC68-3E44C2F96830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B97978E4-E7DD-40DF-9AA9-A807A512FD4B}" type="pres">
      <dgm:prSet presAssocID="{0BAEFAD4-C692-4E3A-AC68-3E44C2F9683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BAE1F0C2-DEED-4989-9094-80853B8EBD81}" type="pres">
      <dgm:prSet presAssocID="{0BAEFAD4-C692-4E3A-AC68-3E44C2F96830}" presName="spaceRect" presStyleCnt="0"/>
      <dgm:spPr/>
    </dgm:pt>
    <dgm:pt modelId="{0C7B9E68-B705-4F74-8893-7ECC69FE8D7B}" type="pres">
      <dgm:prSet presAssocID="{0BAEFAD4-C692-4E3A-AC68-3E44C2F9683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D739353-BD87-44CE-89FD-D61F289FC2AB}" type="presOf" srcId="{0BAEFAD4-C692-4E3A-AC68-3E44C2F96830}" destId="{0C7B9E68-B705-4F74-8893-7ECC69FE8D7B}" srcOrd="0" destOrd="0" presId="urn:microsoft.com/office/officeart/2018/5/layout/IconLeafLabelList"/>
    <dgm:cxn modelId="{61626B56-182F-44AD-BDFB-C481AC30F06B}" type="presOf" srcId="{EC2E292D-5069-4D68-8723-8AF1426FCB51}" destId="{01C02C78-0916-4DBE-8523-EF3A8308C963}" srcOrd="0" destOrd="0" presId="urn:microsoft.com/office/officeart/2018/5/layout/IconLeafLabelList"/>
    <dgm:cxn modelId="{417E65BA-DD63-456D-93EA-68EAE6181250}" srcId="{EC2E292D-5069-4D68-8723-8AF1426FCB51}" destId="{0FC82976-2FF3-467B-9182-43784B898A05}" srcOrd="0" destOrd="0" parTransId="{65852ADD-AC91-4B8B-8713-8130AAECEE9F}" sibTransId="{80B9B9C9-E101-411B-8DFF-E91A0FBE5156}"/>
    <dgm:cxn modelId="{7B6460E2-019D-4E72-8D2D-983C0E7C9C05}" srcId="{EC2E292D-5069-4D68-8723-8AF1426FCB51}" destId="{0BAEFAD4-C692-4E3A-AC68-3E44C2F96830}" srcOrd="1" destOrd="0" parTransId="{3E17E41A-13FA-4AF3-9F59-C3136199B94E}" sibTransId="{F2F1E074-C977-4AE1-9DB3-53ECE387A1BF}"/>
    <dgm:cxn modelId="{BA20EEE6-4779-479C-89C5-71AC52E13274}" type="presOf" srcId="{0FC82976-2FF3-467B-9182-43784B898A05}" destId="{226ECA03-BF1E-43EB-8DC0-4DC216E4CC0D}" srcOrd="0" destOrd="0" presId="urn:microsoft.com/office/officeart/2018/5/layout/IconLeafLabelList"/>
    <dgm:cxn modelId="{9D03C533-B21F-400F-9CD0-3D2D8BB2BDA4}" type="presParOf" srcId="{01C02C78-0916-4DBE-8523-EF3A8308C963}" destId="{BE779346-9C21-4B7B-AD2F-041A89BFCE7C}" srcOrd="0" destOrd="0" presId="urn:microsoft.com/office/officeart/2018/5/layout/IconLeafLabelList"/>
    <dgm:cxn modelId="{9BFC897D-771F-40B8-B75A-156F219B3DA9}" type="presParOf" srcId="{BE779346-9C21-4B7B-AD2F-041A89BFCE7C}" destId="{3384BA56-57F4-4C64-97B3-892F8F38389F}" srcOrd="0" destOrd="0" presId="urn:microsoft.com/office/officeart/2018/5/layout/IconLeafLabelList"/>
    <dgm:cxn modelId="{D9E0CB3D-AED1-4A38-92CC-78EDA637CDD8}" type="presParOf" srcId="{BE779346-9C21-4B7B-AD2F-041A89BFCE7C}" destId="{CFFB98AB-374E-470E-AB88-861DA6EC2D8D}" srcOrd="1" destOrd="0" presId="urn:microsoft.com/office/officeart/2018/5/layout/IconLeafLabelList"/>
    <dgm:cxn modelId="{2F9041B2-4BEC-45AA-8EF4-823B8ED30B8F}" type="presParOf" srcId="{BE779346-9C21-4B7B-AD2F-041A89BFCE7C}" destId="{7DF8095E-A5FF-4AE6-96DD-7E3E8A191E2D}" srcOrd="2" destOrd="0" presId="urn:microsoft.com/office/officeart/2018/5/layout/IconLeafLabelList"/>
    <dgm:cxn modelId="{6E27D71D-4B50-43CC-A144-9068972C569A}" type="presParOf" srcId="{BE779346-9C21-4B7B-AD2F-041A89BFCE7C}" destId="{226ECA03-BF1E-43EB-8DC0-4DC216E4CC0D}" srcOrd="3" destOrd="0" presId="urn:microsoft.com/office/officeart/2018/5/layout/IconLeafLabelList"/>
    <dgm:cxn modelId="{A23A2FC2-82C8-445D-938C-4CB5937B09CD}" type="presParOf" srcId="{01C02C78-0916-4DBE-8523-EF3A8308C963}" destId="{F8663CA2-0880-490F-8FFD-8BD05E064E76}" srcOrd="1" destOrd="0" presId="urn:microsoft.com/office/officeart/2018/5/layout/IconLeafLabelList"/>
    <dgm:cxn modelId="{CA78F803-DCA3-47F6-9791-A75608F68EDD}" type="presParOf" srcId="{01C02C78-0916-4DBE-8523-EF3A8308C963}" destId="{07AA0625-0844-427E-B75D-6B66EC94D8C6}" srcOrd="2" destOrd="0" presId="urn:microsoft.com/office/officeart/2018/5/layout/IconLeafLabelList"/>
    <dgm:cxn modelId="{4671EF7D-99E9-440B-9C5D-D3359D062320}" type="presParOf" srcId="{07AA0625-0844-427E-B75D-6B66EC94D8C6}" destId="{65962981-238A-4351-A529-30186411D5BA}" srcOrd="0" destOrd="0" presId="urn:microsoft.com/office/officeart/2018/5/layout/IconLeafLabelList"/>
    <dgm:cxn modelId="{3D031B4B-9016-4980-9169-32D08830DE8B}" type="presParOf" srcId="{07AA0625-0844-427E-B75D-6B66EC94D8C6}" destId="{B97978E4-E7DD-40DF-9AA9-A807A512FD4B}" srcOrd="1" destOrd="0" presId="urn:microsoft.com/office/officeart/2018/5/layout/IconLeafLabelList"/>
    <dgm:cxn modelId="{BC9BD1C5-759C-4C89-8FEA-5B3EFC676435}" type="presParOf" srcId="{07AA0625-0844-427E-B75D-6B66EC94D8C6}" destId="{BAE1F0C2-DEED-4989-9094-80853B8EBD81}" srcOrd="2" destOrd="0" presId="urn:microsoft.com/office/officeart/2018/5/layout/IconLeafLabelList"/>
    <dgm:cxn modelId="{F67EF7F0-FA6D-4876-A997-0B4CD75C88D8}" type="presParOf" srcId="{07AA0625-0844-427E-B75D-6B66EC94D8C6}" destId="{0C7B9E68-B705-4F74-8893-7ECC69FE8D7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069A8A-4382-4DE9-A939-5EE869A998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FC9634-3496-45D9-88BB-F320C32CD0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700" dirty="0"/>
            <a:t>• Communication is the process of sharing information, ideas and feelings between people.</a:t>
          </a:r>
          <a:endParaRPr lang="en-US" sz="1700" dirty="0"/>
        </a:p>
      </dgm:t>
    </dgm:pt>
    <dgm:pt modelId="{85B82E73-62CB-4007-9FE3-563388BBE228}" type="parTrans" cxnId="{5007E91E-286A-481A-BECA-2D1A5CF0F951}">
      <dgm:prSet/>
      <dgm:spPr/>
      <dgm:t>
        <a:bodyPr/>
        <a:lstStyle/>
        <a:p>
          <a:endParaRPr lang="en-US"/>
        </a:p>
      </dgm:t>
    </dgm:pt>
    <dgm:pt modelId="{ED53A128-12FE-469A-B983-C53FF7E72266}" type="sibTrans" cxnId="{5007E91E-286A-481A-BECA-2D1A5CF0F951}">
      <dgm:prSet/>
      <dgm:spPr/>
      <dgm:t>
        <a:bodyPr/>
        <a:lstStyle/>
        <a:p>
          <a:endParaRPr lang="en-US"/>
        </a:p>
      </dgm:t>
    </dgm:pt>
    <dgm:pt modelId="{C1506B65-D9ED-4A1D-96F2-8615A78DE0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700" b="0" dirty="0"/>
            <a:t>What does it involve in everyday practice?</a:t>
          </a:r>
          <a:endParaRPr lang="en-US" sz="1700" b="0" dirty="0"/>
        </a:p>
      </dgm:t>
    </dgm:pt>
    <dgm:pt modelId="{342E1F74-1954-412C-AF9B-24F04939855D}" type="parTrans" cxnId="{6E250484-997A-41C8-8157-2967F8E9244E}">
      <dgm:prSet/>
      <dgm:spPr/>
      <dgm:t>
        <a:bodyPr/>
        <a:lstStyle/>
        <a:p>
          <a:endParaRPr lang="en-US"/>
        </a:p>
      </dgm:t>
    </dgm:pt>
    <dgm:pt modelId="{50142CEE-5037-47CE-8608-703A347F0633}" type="sibTrans" cxnId="{6E250484-997A-41C8-8157-2967F8E9244E}">
      <dgm:prSet/>
      <dgm:spPr/>
      <dgm:t>
        <a:bodyPr/>
        <a:lstStyle/>
        <a:p>
          <a:endParaRPr lang="en-US"/>
        </a:p>
      </dgm:t>
    </dgm:pt>
    <dgm:pt modelId="{4D48CC21-6123-4C78-A200-D71C9EAFE41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700" dirty="0"/>
            <a:t>• Listening to patients carefully</a:t>
          </a:r>
          <a:br>
            <a:rPr lang="en-GB" sz="1700" dirty="0"/>
          </a:br>
          <a:r>
            <a:rPr lang="en-GB" sz="1700" dirty="0"/>
            <a:t>• Giving clear information</a:t>
          </a:r>
          <a:br>
            <a:rPr lang="en-GB" sz="1700" dirty="0"/>
          </a:br>
          <a:r>
            <a:rPr lang="en-GB" sz="1700" dirty="0"/>
            <a:t>• Understanding patients’ needs</a:t>
          </a:r>
          <a:br>
            <a:rPr lang="en-GB" sz="1700" dirty="0"/>
          </a:br>
          <a:r>
            <a:rPr lang="en-GB" sz="1700" dirty="0"/>
            <a:t>• Communicating with colleagues</a:t>
          </a:r>
        </a:p>
        <a:p>
          <a:pPr>
            <a:lnSpc>
              <a:spcPct val="100000"/>
            </a:lnSpc>
          </a:pPr>
          <a:r>
            <a:rPr lang="en-GB" sz="1400" dirty="0"/>
            <a:t>(Arnold and Boggs, 2020)</a:t>
          </a:r>
          <a:endParaRPr lang="en-US" sz="1400" dirty="0"/>
        </a:p>
      </dgm:t>
    </dgm:pt>
    <dgm:pt modelId="{F67FA554-095C-4106-8BAA-D7E62C032802}" type="parTrans" cxnId="{7A632045-7A35-4BED-9BD0-9D05B1B24E51}">
      <dgm:prSet/>
      <dgm:spPr/>
      <dgm:t>
        <a:bodyPr/>
        <a:lstStyle/>
        <a:p>
          <a:endParaRPr lang="en-US"/>
        </a:p>
      </dgm:t>
    </dgm:pt>
    <dgm:pt modelId="{7ABF022F-2C6A-484B-AE71-4A2A678AEA02}" type="sibTrans" cxnId="{7A632045-7A35-4BED-9BD0-9D05B1B24E51}">
      <dgm:prSet/>
      <dgm:spPr/>
      <dgm:t>
        <a:bodyPr/>
        <a:lstStyle/>
        <a:p>
          <a:endParaRPr lang="en-US"/>
        </a:p>
      </dgm:t>
    </dgm:pt>
    <dgm:pt modelId="{4BD5CDD3-A6E9-4D67-ACCB-D7C3A6042813}" type="pres">
      <dgm:prSet presAssocID="{CC069A8A-4382-4DE9-A939-5EE869A99891}" presName="linear" presStyleCnt="0">
        <dgm:presLayoutVars>
          <dgm:animLvl val="lvl"/>
          <dgm:resizeHandles val="exact"/>
        </dgm:presLayoutVars>
      </dgm:prSet>
      <dgm:spPr/>
    </dgm:pt>
    <dgm:pt modelId="{28CC6C52-6F0D-4303-AD17-33471F42BFB1}" type="pres">
      <dgm:prSet presAssocID="{6AFC9634-3496-45D9-88BB-F320C32CD0A3}" presName="parentText" presStyleLbl="node1" presStyleIdx="0" presStyleCnt="3" custLinFactY="-12211" custLinFactNeighborY="-100000">
        <dgm:presLayoutVars>
          <dgm:chMax val="0"/>
          <dgm:bulletEnabled val="1"/>
        </dgm:presLayoutVars>
      </dgm:prSet>
      <dgm:spPr/>
    </dgm:pt>
    <dgm:pt modelId="{570E695E-B379-4756-A933-8C316BD9ACBD}" type="pres">
      <dgm:prSet presAssocID="{ED53A128-12FE-469A-B983-C53FF7E72266}" presName="spacer" presStyleCnt="0"/>
      <dgm:spPr/>
    </dgm:pt>
    <dgm:pt modelId="{7D1F89DB-1B2B-4385-B572-F8BEF1679BA8}" type="pres">
      <dgm:prSet presAssocID="{C1506B65-D9ED-4A1D-96F2-8615A78DE07C}" presName="parentText" presStyleLbl="node1" presStyleIdx="1" presStyleCnt="3" custLinFactY="-12676" custLinFactNeighborX="-2133" custLinFactNeighborY="-100000">
        <dgm:presLayoutVars>
          <dgm:chMax val="0"/>
          <dgm:bulletEnabled val="1"/>
        </dgm:presLayoutVars>
      </dgm:prSet>
      <dgm:spPr/>
    </dgm:pt>
    <dgm:pt modelId="{2501B3E5-25B0-4D1A-ACE1-D80CA3B0680E}" type="pres">
      <dgm:prSet presAssocID="{50142CEE-5037-47CE-8608-703A347F0633}" presName="spacer" presStyleCnt="0"/>
      <dgm:spPr/>
    </dgm:pt>
    <dgm:pt modelId="{0B925A5C-DDCF-44BD-AC76-26FE3C4A83B1}" type="pres">
      <dgm:prSet presAssocID="{4D48CC21-6123-4C78-A200-D71C9EAFE41F}" presName="parentText" presStyleLbl="node1" presStyleIdx="2" presStyleCnt="3" custLinFactY="-23411" custLinFactNeighborX="-221" custLinFactNeighborY="-100000">
        <dgm:presLayoutVars>
          <dgm:chMax val="0"/>
          <dgm:bulletEnabled val="1"/>
        </dgm:presLayoutVars>
      </dgm:prSet>
      <dgm:spPr/>
    </dgm:pt>
  </dgm:ptLst>
  <dgm:cxnLst>
    <dgm:cxn modelId="{5007E91E-286A-481A-BECA-2D1A5CF0F951}" srcId="{CC069A8A-4382-4DE9-A939-5EE869A99891}" destId="{6AFC9634-3496-45D9-88BB-F320C32CD0A3}" srcOrd="0" destOrd="0" parTransId="{85B82E73-62CB-4007-9FE3-563388BBE228}" sibTransId="{ED53A128-12FE-469A-B983-C53FF7E72266}"/>
    <dgm:cxn modelId="{03C40823-47A1-4D06-AB82-82E562A0341B}" type="presOf" srcId="{C1506B65-D9ED-4A1D-96F2-8615A78DE07C}" destId="{7D1F89DB-1B2B-4385-B572-F8BEF1679BA8}" srcOrd="0" destOrd="0" presId="urn:microsoft.com/office/officeart/2005/8/layout/vList2"/>
    <dgm:cxn modelId="{7A632045-7A35-4BED-9BD0-9D05B1B24E51}" srcId="{CC069A8A-4382-4DE9-A939-5EE869A99891}" destId="{4D48CC21-6123-4C78-A200-D71C9EAFE41F}" srcOrd="2" destOrd="0" parTransId="{F67FA554-095C-4106-8BAA-D7E62C032802}" sibTransId="{7ABF022F-2C6A-484B-AE71-4A2A678AEA02}"/>
    <dgm:cxn modelId="{6D1F3D48-7387-4B71-8D24-AD966369339B}" type="presOf" srcId="{4D48CC21-6123-4C78-A200-D71C9EAFE41F}" destId="{0B925A5C-DDCF-44BD-AC76-26FE3C4A83B1}" srcOrd="0" destOrd="0" presId="urn:microsoft.com/office/officeart/2005/8/layout/vList2"/>
    <dgm:cxn modelId="{6E250484-997A-41C8-8157-2967F8E9244E}" srcId="{CC069A8A-4382-4DE9-A939-5EE869A99891}" destId="{C1506B65-D9ED-4A1D-96F2-8615A78DE07C}" srcOrd="1" destOrd="0" parTransId="{342E1F74-1954-412C-AF9B-24F04939855D}" sibTransId="{50142CEE-5037-47CE-8608-703A347F0633}"/>
    <dgm:cxn modelId="{91FC66B6-A83E-4075-86D1-196C89F71A2D}" type="presOf" srcId="{CC069A8A-4382-4DE9-A939-5EE869A99891}" destId="{4BD5CDD3-A6E9-4D67-ACCB-D7C3A6042813}" srcOrd="0" destOrd="0" presId="urn:microsoft.com/office/officeart/2005/8/layout/vList2"/>
    <dgm:cxn modelId="{8CEE85C5-56E1-4E33-A11E-5D357340DD7F}" type="presOf" srcId="{6AFC9634-3496-45D9-88BB-F320C32CD0A3}" destId="{28CC6C52-6F0D-4303-AD17-33471F42BFB1}" srcOrd="0" destOrd="0" presId="urn:microsoft.com/office/officeart/2005/8/layout/vList2"/>
    <dgm:cxn modelId="{77CA4BDA-EEA5-4B70-935A-3CBE8FB83B49}" type="presParOf" srcId="{4BD5CDD3-A6E9-4D67-ACCB-D7C3A6042813}" destId="{28CC6C52-6F0D-4303-AD17-33471F42BFB1}" srcOrd="0" destOrd="0" presId="urn:microsoft.com/office/officeart/2005/8/layout/vList2"/>
    <dgm:cxn modelId="{75A460F3-E883-496A-BFFD-33DE031E6A2A}" type="presParOf" srcId="{4BD5CDD3-A6E9-4D67-ACCB-D7C3A6042813}" destId="{570E695E-B379-4756-A933-8C316BD9ACBD}" srcOrd="1" destOrd="0" presId="urn:microsoft.com/office/officeart/2005/8/layout/vList2"/>
    <dgm:cxn modelId="{64E8F8AB-1AB4-407F-B222-888C0AEF88DA}" type="presParOf" srcId="{4BD5CDD3-A6E9-4D67-ACCB-D7C3A6042813}" destId="{7D1F89DB-1B2B-4385-B572-F8BEF1679BA8}" srcOrd="2" destOrd="0" presId="urn:microsoft.com/office/officeart/2005/8/layout/vList2"/>
    <dgm:cxn modelId="{91463DB8-2B4D-4AF7-9726-CAA9DA9A148D}" type="presParOf" srcId="{4BD5CDD3-A6E9-4D67-ACCB-D7C3A6042813}" destId="{2501B3E5-25B0-4D1A-ACE1-D80CA3B0680E}" srcOrd="3" destOrd="0" presId="urn:microsoft.com/office/officeart/2005/8/layout/vList2"/>
    <dgm:cxn modelId="{6E9105C8-0DFE-41EE-ABDC-F224FDB76DAF}" type="presParOf" srcId="{4BD5CDD3-A6E9-4D67-ACCB-D7C3A6042813}" destId="{0B925A5C-DDCF-44BD-AC76-26FE3C4A83B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28D30-0234-4540-BFC5-EFD183F548C3}">
      <dsp:nvSpPr>
        <dsp:cNvPr id="0" name=""/>
        <dsp:cNvSpPr/>
      </dsp:nvSpPr>
      <dsp:spPr>
        <a:xfrm>
          <a:off x="812710" y="525"/>
          <a:ext cx="1823485" cy="1094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Module Title: </a:t>
          </a:r>
          <a:r>
            <a:rPr lang="en-GB" sz="1500" b="1" i="1" kern="1200"/>
            <a:t>Professional Career Development within H&amp;SC</a:t>
          </a:r>
          <a:endParaRPr lang="en-US" sz="1500" kern="1200"/>
        </a:p>
      </dsp:txBody>
      <dsp:txXfrm>
        <a:off x="812710" y="525"/>
        <a:ext cx="1823485" cy="1094091"/>
      </dsp:txXfrm>
    </dsp:sp>
    <dsp:sp modelId="{0BC4204B-1E04-4E84-B263-0157028FACB3}">
      <dsp:nvSpPr>
        <dsp:cNvPr id="0" name=""/>
        <dsp:cNvSpPr/>
      </dsp:nvSpPr>
      <dsp:spPr>
        <a:xfrm>
          <a:off x="2818544" y="525"/>
          <a:ext cx="1823485" cy="1094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u="sng" kern="1200"/>
            <a:t>Module Number</a:t>
          </a:r>
          <a:r>
            <a:rPr lang="en-GB" sz="1500" kern="1200"/>
            <a:t>: </a:t>
          </a:r>
          <a:r>
            <a:rPr lang="en-GB" sz="1500" b="1" i="1" kern="1200"/>
            <a:t>LCHS 4009 (LON)</a:t>
          </a:r>
          <a:endParaRPr lang="en-US" sz="1500" kern="1200"/>
        </a:p>
      </dsp:txBody>
      <dsp:txXfrm>
        <a:off x="2818544" y="525"/>
        <a:ext cx="1823485" cy="1094091"/>
      </dsp:txXfrm>
    </dsp:sp>
    <dsp:sp modelId="{50E47A9F-4FD4-430E-9CBA-E45C9620CC49}">
      <dsp:nvSpPr>
        <dsp:cNvPr id="0" name=""/>
        <dsp:cNvSpPr/>
      </dsp:nvSpPr>
      <dsp:spPr>
        <a:xfrm>
          <a:off x="4824377" y="525"/>
          <a:ext cx="1823485" cy="1094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u="sng" kern="1200" dirty="0"/>
            <a:t>Assignment No</a:t>
          </a:r>
          <a:r>
            <a:rPr lang="en-GB" sz="1500" b="1" i="1" kern="1200" dirty="0"/>
            <a:t>:     ASSIGNMENT 1</a:t>
          </a:r>
          <a:endParaRPr lang="en-US" sz="1500" kern="1200" dirty="0"/>
        </a:p>
      </dsp:txBody>
      <dsp:txXfrm>
        <a:off x="4824377" y="525"/>
        <a:ext cx="1823485" cy="1094091"/>
      </dsp:txXfrm>
    </dsp:sp>
    <dsp:sp modelId="{65476CBA-02B7-4AA5-838C-B7878575D545}">
      <dsp:nvSpPr>
        <dsp:cNvPr id="0" name=""/>
        <dsp:cNvSpPr/>
      </dsp:nvSpPr>
      <dsp:spPr>
        <a:xfrm>
          <a:off x="6830211" y="525"/>
          <a:ext cx="1823485" cy="1094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u="sng" kern="1200"/>
            <a:t>Student Name</a:t>
          </a:r>
          <a:r>
            <a:rPr lang="en-GB" sz="1500" b="1" i="1" kern="1200"/>
            <a:t>: Wuendy Paz</a:t>
          </a:r>
          <a:endParaRPr lang="en-US" sz="1500" kern="1200"/>
        </a:p>
      </dsp:txBody>
      <dsp:txXfrm>
        <a:off x="6830211" y="525"/>
        <a:ext cx="1823485" cy="1094091"/>
      </dsp:txXfrm>
    </dsp:sp>
    <dsp:sp modelId="{2EB6BC88-F65C-45F7-8991-5024997B8677}">
      <dsp:nvSpPr>
        <dsp:cNvPr id="0" name=""/>
        <dsp:cNvSpPr/>
      </dsp:nvSpPr>
      <dsp:spPr>
        <a:xfrm>
          <a:off x="2818544" y="1276964"/>
          <a:ext cx="1823485" cy="1094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u="sng" kern="1200"/>
            <a:t>Student ID:  2024424091</a:t>
          </a:r>
          <a:endParaRPr lang="en-US" sz="1500" kern="1200"/>
        </a:p>
      </dsp:txBody>
      <dsp:txXfrm>
        <a:off x="2818544" y="1276964"/>
        <a:ext cx="1823485" cy="1094091"/>
      </dsp:txXfrm>
    </dsp:sp>
    <dsp:sp modelId="{DFE2CD2F-F64B-49D9-B622-073ACB2D56AB}">
      <dsp:nvSpPr>
        <dsp:cNvPr id="0" name=""/>
        <dsp:cNvSpPr/>
      </dsp:nvSpPr>
      <dsp:spPr>
        <a:xfrm>
          <a:off x="4824377" y="1276964"/>
          <a:ext cx="1823485" cy="1094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u="sng" kern="1200"/>
            <a:t>Lecturer’s Name</a:t>
          </a:r>
          <a:r>
            <a:rPr lang="en-GB" sz="1500" b="1" i="1" kern="1200"/>
            <a:t>: Dr Christopher Mafuva</a:t>
          </a:r>
          <a:endParaRPr lang="en-US" sz="1500" kern="1200"/>
        </a:p>
      </dsp:txBody>
      <dsp:txXfrm>
        <a:off x="4824377" y="1276964"/>
        <a:ext cx="1823485" cy="10940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84BA56-57F4-4C64-97B3-892F8F38389F}">
      <dsp:nvSpPr>
        <dsp:cNvPr id="0" name=""/>
        <dsp:cNvSpPr/>
      </dsp:nvSpPr>
      <dsp:spPr>
        <a:xfrm>
          <a:off x="225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FB98AB-374E-470E-AB88-861DA6EC2D8D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ECA03-BF1E-43EB-8DC0-4DC216E4CC0D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AI tools were used  only for proofreading.</a:t>
          </a:r>
          <a:endParaRPr lang="en-US" sz="1800" kern="1200" dirty="0"/>
        </a:p>
      </dsp:txBody>
      <dsp:txXfrm>
        <a:off x="1548914" y="3176402"/>
        <a:ext cx="3600000" cy="720000"/>
      </dsp:txXfrm>
    </dsp:sp>
    <dsp:sp modelId="{65962981-238A-4351-A529-30186411D5BA}">
      <dsp:nvSpPr>
        <dsp:cNvPr id="0" name=""/>
        <dsp:cNvSpPr/>
      </dsp:nvSpPr>
      <dsp:spPr>
        <a:xfrm>
          <a:off x="648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978E4-E7DD-40DF-9AA9-A807A512FD4B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7B9E68-B705-4F74-8893-7ECC69FE8D7B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All academic content and analysis were written in my own words. </a:t>
          </a:r>
          <a:endParaRPr lang="en-US" sz="1800" kern="1200" dirty="0"/>
        </a:p>
      </dsp:txBody>
      <dsp:txXfrm>
        <a:off x="5778914" y="3176402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C6C52-6F0D-4303-AD17-33471F42BFB1}">
      <dsp:nvSpPr>
        <dsp:cNvPr id="0" name=""/>
        <dsp:cNvSpPr/>
      </dsp:nvSpPr>
      <dsp:spPr>
        <a:xfrm>
          <a:off x="0" y="0"/>
          <a:ext cx="4178048" cy="1597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Communication is the process of sharing information, ideas and feelings between people.</a:t>
          </a:r>
          <a:endParaRPr lang="en-US" sz="1700" kern="1200" dirty="0"/>
        </a:p>
      </dsp:txBody>
      <dsp:txXfrm>
        <a:off x="77962" y="77962"/>
        <a:ext cx="4022124" cy="1441126"/>
      </dsp:txXfrm>
    </dsp:sp>
    <dsp:sp modelId="{7D1F89DB-1B2B-4385-B572-F8BEF1679BA8}">
      <dsp:nvSpPr>
        <dsp:cNvPr id="0" name=""/>
        <dsp:cNvSpPr/>
      </dsp:nvSpPr>
      <dsp:spPr>
        <a:xfrm>
          <a:off x="0" y="1572206"/>
          <a:ext cx="4178048" cy="1597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/>
            <a:t>What does it involve in everyday practice?</a:t>
          </a:r>
          <a:endParaRPr lang="en-US" sz="1700" b="0" kern="1200" dirty="0"/>
        </a:p>
      </dsp:txBody>
      <dsp:txXfrm>
        <a:off x="77962" y="1650168"/>
        <a:ext cx="4022124" cy="1441126"/>
      </dsp:txXfrm>
    </dsp:sp>
    <dsp:sp modelId="{0B925A5C-DDCF-44BD-AC76-26FE3C4A83B1}">
      <dsp:nvSpPr>
        <dsp:cNvPr id="0" name=""/>
        <dsp:cNvSpPr/>
      </dsp:nvSpPr>
      <dsp:spPr>
        <a:xfrm>
          <a:off x="0" y="3185013"/>
          <a:ext cx="4178048" cy="1597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Listening to patients carefully</a:t>
          </a:r>
          <a:br>
            <a:rPr lang="en-GB" sz="1700" kern="1200" dirty="0"/>
          </a:br>
          <a:r>
            <a:rPr lang="en-GB" sz="1700" kern="1200" dirty="0"/>
            <a:t>• Giving clear information</a:t>
          </a:r>
          <a:br>
            <a:rPr lang="en-GB" sz="1700" kern="1200" dirty="0"/>
          </a:br>
          <a:r>
            <a:rPr lang="en-GB" sz="1700" kern="1200" dirty="0"/>
            <a:t>• Understanding patients’ needs</a:t>
          </a:r>
          <a:br>
            <a:rPr lang="en-GB" sz="1700" kern="1200" dirty="0"/>
          </a:br>
          <a:r>
            <a:rPr lang="en-GB" sz="1700" kern="1200" dirty="0"/>
            <a:t>• Communicating with colleagues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(Arnold and Boggs, 2020)</a:t>
          </a:r>
          <a:endParaRPr lang="en-US" sz="1400" kern="1200" dirty="0"/>
        </a:p>
      </dsp:txBody>
      <dsp:txXfrm>
        <a:off x="77962" y="3262975"/>
        <a:ext cx="4022124" cy="14411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BA0266-8A77-4E4F-87CF-704CECEBFC1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337242-2D2D-4CC1-B49F-59E7D0E5324D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504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337242-2D2D-4CC1-B49F-59E7D0E532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343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337242-2D2D-4CC1-B49F-59E7D0E532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667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337242-2D2D-4CC1-B49F-59E7D0E5324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138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1532461"/>
      </p:ext>
    </p:extLst>
  </p:cSld>
  <p:clrMapOvr>
    <a:masterClrMapping/>
  </p:clrMapOvr>
  <p:hf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5956057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1737723"/>
      </p:ext>
    </p:extLst>
  </p:cSld>
  <p:clrMapOvr>
    <a:masterClrMapping/>
  </p:clrMapOvr>
  <p:hf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1264402"/>
      </p:ext>
    </p:extLst>
  </p:cSld>
  <p:clrMapOvr>
    <a:masterClrMapping/>
  </p:clrMapOvr>
  <p:hf hdr="0" ftr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8147808"/>
      </p:ext>
    </p:extLst>
  </p:cSld>
  <p:clrMapOvr>
    <a:masterClrMapping/>
  </p:clrMapOvr>
  <p:hf hdr="0" ftr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8102169"/>
      </p:ext>
    </p:extLst>
  </p:cSld>
  <p:clrMapOvr>
    <a:masterClrMapping/>
  </p:clrMapOvr>
  <p:hf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9290558"/>
      </p:ext>
    </p:extLst>
  </p:cSld>
  <p:clrMapOvr>
    <a:masterClrMapping/>
  </p:clrMapOvr>
  <p:hf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9854555"/>
      </p:ext>
    </p:extLst>
  </p:cSld>
  <p:clrMapOvr>
    <a:masterClrMapping/>
  </p:clrMapOvr>
  <p:hf hdr="0" ftr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8991649"/>
      </p:ext>
    </p:extLst>
  </p:cSld>
  <p:clrMapOvr>
    <a:masterClrMapping/>
  </p:clrMapOvr>
  <p:hf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930404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5728"/>
      </p:ext>
    </p:extLst>
  </p:cSld>
  <p:clrMapOvr>
    <a:masterClrMapping/>
  </p:clrMapOvr>
  <p:hf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‹Nº›</a:t>
            </a:fld>
            <a:endParaRPr lang="en-GB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4734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87" name="Picture 6186">
            <a:extLst>
              <a:ext uri="{FF2B5EF4-FFF2-40B4-BE49-F238E27FC236}">
                <a16:creationId xmlns:a16="http://schemas.microsoft.com/office/drawing/2014/main" id="{E4475374-6238-081E-319E-C481C04BA8C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6163" name="Content Placeholder 2">
            <a:extLst>
              <a:ext uri="{FF2B5EF4-FFF2-40B4-BE49-F238E27FC236}">
                <a16:creationId xmlns:a16="http://schemas.microsoft.com/office/drawing/2014/main" id="{AE110234-5719-E8A7-F62E-A709F18D9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439320"/>
              </p:ext>
            </p:extLst>
          </p:nvPr>
        </p:nvGraphicFramePr>
        <p:xfrm>
          <a:off x="1450975" y="3094181"/>
          <a:ext cx="9466407" cy="2371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 smtClean="0">
                <a:latin typeface="Myriad Pro"/>
              </a:rPr>
              <a:pPr>
                <a:spcAft>
                  <a:spcPts val="600"/>
                </a:spcAft>
                <a:defRPr/>
              </a:pPr>
              <a:t>19/03/2026</a:t>
            </a:fld>
            <a:endParaRPr lang="en-GB" altLang="en-US"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800" smtClean="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800">
              <a:cs typeface="Arial" panose="020B0604020202020204" pitchFamily="34" charset="0"/>
            </a:endParaRPr>
          </a:p>
        </p:txBody>
      </p:sp>
      <p:pic>
        <p:nvPicPr>
          <p:cNvPr id="2" name="Picture 9" descr="Discover University of Wales Trinity Saint David">
            <a:extLst>
              <a:ext uri="{FF2B5EF4-FFF2-40B4-BE49-F238E27FC236}">
                <a16:creationId xmlns:a16="http://schemas.microsoft.com/office/drawing/2014/main" id="{031CA2DF-3FFD-3B36-6108-669DEC617FDF}"/>
              </a:ext>
            </a:extLst>
          </p:cNvPr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035" y="90911"/>
            <a:ext cx="2804582" cy="10973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Acknowledge use of AI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FBA64C2-23B9-0ADD-821C-5C65E9D6B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57965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30226994-B490-4403-8CE4-43D4FD570BBD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16/03/2026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443" name="Picture 1844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445" name="Straight Connector 1844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47" name="Straight Connector 18446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449" name="Rectangle 18448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451" name="Straight Connector 18450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dirty="0"/>
              <a:t>Introduction</a:t>
            </a:r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480060" y="798973"/>
            <a:ext cx="811019" cy="50357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fld id="{909D677E-A245-6143-BFA3-B4B2737C38D0}" type="slidenum">
              <a:rPr lang="en-US" altLang="en-US" sz="2800" smtClean="0">
                <a:solidFill>
                  <a:schemeClr val="accent1"/>
                </a:solidFill>
                <a:latin typeface="+mn-lt"/>
              </a:rPr>
              <a:pPr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3</a:t>
            </a:fld>
            <a:endParaRPr lang="en-US" altLang="en-US" sz="280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8453" name="Rectangle 18452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>
              <a:lnSpc>
                <a:spcPct val="110000"/>
              </a:lnSpc>
              <a:defRPr/>
            </a:pPr>
            <a:r>
              <a:rPr lang="en-US" sz="1400" dirty="0"/>
              <a:t>My name is Wuendy Paz and I am studying Health Social Care. </a:t>
            </a:r>
          </a:p>
          <a:p>
            <a:pPr marL="0">
              <a:lnSpc>
                <a:spcPct val="110000"/>
              </a:lnSpc>
              <a:defRPr/>
            </a:pPr>
            <a:endParaRPr lang="en-US" sz="1400" dirty="0"/>
          </a:p>
          <a:p>
            <a:pPr marL="0">
              <a:lnSpc>
                <a:spcPct val="110000"/>
              </a:lnSpc>
              <a:defRPr/>
            </a:pPr>
            <a:r>
              <a:rPr lang="en-US" sz="1400" b="1" dirty="0"/>
              <a:t>Objectives of the Presentation:</a:t>
            </a:r>
          </a:p>
          <a:p>
            <a:pPr>
              <a:lnSpc>
                <a:spcPct val="110000"/>
              </a:lnSpc>
              <a:defRPr/>
            </a:pPr>
            <a:r>
              <a:rPr lang="en-US" sz="1400" dirty="0"/>
              <a:t>To explain what communication means.</a:t>
            </a:r>
          </a:p>
          <a:p>
            <a:pPr>
              <a:lnSpc>
                <a:spcPct val="110000"/>
              </a:lnSpc>
              <a:defRPr/>
            </a:pPr>
            <a:r>
              <a:rPr lang="en-US" sz="1400" dirty="0"/>
              <a:t>To discuss why communication is important in Health Social Care Practice. </a:t>
            </a:r>
          </a:p>
          <a:p>
            <a:pPr>
              <a:lnSpc>
                <a:spcPct val="110000"/>
              </a:lnSpc>
              <a:defRPr/>
            </a:pPr>
            <a:r>
              <a:rPr lang="en-US" sz="1400" dirty="0"/>
              <a:t>To Show how communication improves patient care. </a:t>
            </a:r>
          </a:p>
          <a:p>
            <a:pPr marL="0">
              <a:lnSpc>
                <a:spcPct val="110000"/>
              </a:lnSpc>
              <a:defRPr/>
            </a:pPr>
            <a:endParaRPr lang="en-US" sz="1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451581" y="5477468"/>
            <a:ext cx="3526523" cy="309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9C9D1F96-3DE6-40B6-9DCF-E50C656CAE8D}" type="datetime1">
              <a:rPr lang="en-US" altLang="en-US" smtClean="0"/>
              <a:pPr algn="l">
                <a:spcAft>
                  <a:spcPts val="600"/>
                </a:spcAft>
                <a:defRPr/>
              </a:pPr>
              <a:t>3/19/2026</a:t>
            </a:fld>
            <a:endParaRPr lang="en-US" altLang="en-US"/>
          </a:p>
        </p:txBody>
      </p:sp>
      <p:grpSp>
        <p:nvGrpSpPr>
          <p:cNvPr id="18455" name="Group 18454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8456" name="Rectangle 18455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57" name="Rectangle 18456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2.3: Communicating with Patients - Medicine LibreTexts">
            <a:extLst>
              <a:ext uri="{FF2B5EF4-FFF2-40B4-BE49-F238E27FC236}">
                <a16:creationId xmlns:a16="http://schemas.microsoft.com/office/drawing/2014/main" id="{F385A3F8-C944-A8A5-B93F-5B1D3EF32FC8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55"/>
          <a:stretch>
            <a:fillRect/>
          </a:stretch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59" name="Picture 18458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461" name="Straight Connector 18460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491" y="0"/>
            <a:ext cx="4784436" cy="116205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Communication</a:t>
            </a:r>
            <a:endParaRPr lang="en-GB" altLang="en-US" sz="32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pic>
        <p:nvPicPr>
          <p:cNvPr id="2050" name="Picture 2" descr="How Empathy Strengthens Patient-Provider Relationships">
            <a:extLst>
              <a:ext uri="{FF2B5EF4-FFF2-40B4-BE49-F238E27FC236}">
                <a16:creationId xmlns:a16="http://schemas.microsoft.com/office/drawing/2014/main" id="{FB74E502-B0E5-A9C1-0D05-E0737983C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940" y="1276349"/>
            <a:ext cx="5197983" cy="337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9463" name="Marcador de texto 1">
            <a:extLst>
              <a:ext uri="{FF2B5EF4-FFF2-40B4-BE49-F238E27FC236}">
                <a16:creationId xmlns:a16="http://schemas.microsoft.com/office/drawing/2014/main" id="{DCD29A03-8E68-D7E1-1629-FD669C3B28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5051377"/>
              </p:ext>
            </p:extLst>
          </p:nvPr>
        </p:nvGraphicFramePr>
        <p:xfrm>
          <a:off x="569173" y="1058267"/>
          <a:ext cx="4178048" cy="5520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Rectangle 1127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272" name="Picture 11275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278" name="Straight Connector 11277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80" name="Straight Connector 11279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1282" name="Rectangle 11281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273" name="Straight Connector 11283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 dirty="0"/>
              <a:t>Importance of Communication in Professional Practice</a:t>
            </a:r>
            <a:br>
              <a:rPr lang="en-US" sz="1500" dirty="0"/>
            </a:br>
            <a:endParaRPr lang="en-US" sz="1500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480060" y="798973"/>
            <a:ext cx="811019" cy="50357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US" altLang="en-US" sz="2800">
                <a:solidFill>
                  <a:schemeClr val="accent1"/>
                </a:solidFill>
                <a:latin typeface="+mn-lt"/>
              </a:rPr>
              <a:pPr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US" altLang="en-US" sz="280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1286" name="Rectangle 11285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Marcador de contenido 4">
            <a:extLst>
              <a:ext uri="{FF2B5EF4-FFF2-40B4-BE49-F238E27FC236}">
                <a16:creationId xmlns:a16="http://schemas.microsoft.com/office/drawing/2014/main" id="{21FC8789-255A-D58E-0085-B51B19E7A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dirty="0"/>
              <a:t>Communication helps provide safe and effective care.</a:t>
            </a:r>
            <a:br>
              <a:rPr lang="en-US" sz="1700" dirty="0"/>
            </a:br>
            <a:r>
              <a:rPr lang="en-US" sz="1700" dirty="0"/>
              <a:t>• It helps professionals understand patients’ needs and concerns.</a:t>
            </a:r>
            <a:br>
              <a:rPr lang="en-US" sz="1700" dirty="0"/>
            </a:br>
            <a:r>
              <a:rPr lang="en-US" sz="1700" dirty="0"/>
              <a:t>• Good communication improves teamwork between staff.</a:t>
            </a:r>
            <a:br>
              <a:rPr lang="en-US" sz="1700" dirty="0"/>
            </a:br>
            <a:r>
              <a:rPr lang="en-US" sz="1700" dirty="0"/>
              <a:t>• It helps prevent errors and misunderstandings in healthcare.</a:t>
            </a:r>
          </a:p>
          <a:p>
            <a:pPr>
              <a:lnSpc>
                <a:spcPct val="110000"/>
              </a:lnSpc>
            </a:pPr>
            <a:endParaRPr lang="en-US" sz="1700" dirty="0"/>
          </a:p>
          <a:p>
            <a:pPr marL="0">
              <a:lnSpc>
                <a:spcPct val="110000"/>
              </a:lnSpc>
            </a:pPr>
            <a:r>
              <a:rPr lang="en-GB" sz="1400" dirty="0"/>
              <a:t>(O’Daniel and Rosenstein, 2008)</a:t>
            </a:r>
          </a:p>
          <a:p>
            <a:pPr marL="0">
              <a:lnSpc>
                <a:spcPct val="110000"/>
              </a:lnSpc>
            </a:pPr>
            <a:endParaRPr lang="en-US" sz="1700" dirty="0"/>
          </a:p>
          <a:p>
            <a:pPr>
              <a:lnSpc>
                <a:spcPct val="110000"/>
              </a:lnSpc>
            </a:pPr>
            <a:endParaRPr lang="en-US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451581" y="5477468"/>
            <a:ext cx="3526523" cy="309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9F458A58-9170-4293-9FCB-97B777C99F2B}" type="datetime1">
              <a:rPr lang="en-US" altLang="en-US"/>
              <a:pPr algn="l">
                <a:spcAft>
                  <a:spcPts val="600"/>
                </a:spcAft>
                <a:defRPr/>
              </a:pPr>
              <a:t>3/19/2026</a:t>
            </a:fld>
            <a:endParaRPr lang="en-US" altLang="en-US"/>
          </a:p>
        </p:txBody>
      </p:sp>
      <p:grpSp>
        <p:nvGrpSpPr>
          <p:cNvPr id="11288" name="Group 11287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1289" name="Rectangle 11288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90" name="Rectangle 11289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4" name="Picture 2" descr="The Importance of Interprofessional Collaboration in Healthcare | Johnson &amp;  Johnson Nursing">
            <a:extLst>
              <a:ext uri="{FF2B5EF4-FFF2-40B4-BE49-F238E27FC236}">
                <a16:creationId xmlns:a16="http://schemas.microsoft.com/office/drawing/2014/main" id="{C756A710-559F-D769-A5D9-2E85344AE278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7" r="9008"/>
          <a:stretch>
            <a:fillRect/>
          </a:stretch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92" name="Picture 11291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294" name="Straight Connector 11293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0" name="Rectangle 4102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141" name="Picture 4104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111" name="Rectangle 4110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42" name="Straight Connector 4112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US" sz="800" dirty="0"/>
            </a:br>
            <a:br>
              <a:rPr lang="en-US" sz="800" dirty="0"/>
            </a:br>
            <a:r>
              <a:rPr lang="en-US" sz="2000" dirty="0"/>
              <a:t>Model or framework linked to your chosen skill</a:t>
            </a:r>
            <a:br>
              <a:rPr lang="en-US" sz="800" dirty="0"/>
            </a:br>
            <a:endParaRPr lang="en-US" sz="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60" y="798973"/>
            <a:ext cx="811019" cy="5035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AFB928A-D6AD-4F2A-B2DD-923741E90643}" type="slidenum">
              <a:rPr lang="en-US" altLang="en-US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6</a:t>
            </a:fld>
            <a:endParaRPr lang="en-US" altLang="en-US"/>
          </a:p>
        </p:txBody>
      </p:sp>
      <p:sp>
        <p:nvSpPr>
          <p:cNvPr id="4143" name="Rectangle 4114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endParaRPr lang="en-US" sz="1700" i="1" dirty="0"/>
          </a:p>
          <a:p>
            <a:pPr>
              <a:lnSpc>
                <a:spcPct val="110000"/>
              </a:lnSpc>
            </a:pPr>
            <a:r>
              <a:rPr lang="en-US" sz="1700" dirty="0"/>
              <a:t>A model used to reflect on professional practice</a:t>
            </a:r>
            <a:br>
              <a:rPr lang="en-US" sz="1700" dirty="0"/>
            </a:br>
            <a:r>
              <a:rPr lang="en-US" sz="1700" dirty="0"/>
              <a:t>• Includes six stages of reflection</a:t>
            </a:r>
            <a:br>
              <a:rPr lang="en-US" sz="1700" dirty="0"/>
            </a:br>
            <a:r>
              <a:rPr lang="en-US" sz="1700" dirty="0"/>
              <a:t>• Helps professionals improve communication</a:t>
            </a:r>
            <a:br>
              <a:rPr lang="en-US" sz="1700" dirty="0"/>
            </a:br>
            <a:r>
              <a:rPr lang="en-US" sz="1700" dirty="0"/>
              <a:t>• Supports learning from experience</a:t>
            </a:r>
            <a:endParaRPr lang="en-US" sz="1700" i="1" dirty="0"/>
          </a:p>
          <a:p>
            <a:pPr>
              <a:lnSpc>
                <a:spcPct val="110000"/>
              </a:lnSpc>
            </a:pPr>
            <a:endParaRPr lang="en-US" sz="1700" i="1" dirty="0"/>
          </a:p>
          <a:p>
            <a:pPr marL="0">
              <a:lnSpc>
                <a:spcPct val="110000"/>
              </a:lnSpc>
            </a:pPr>
            <a:r>
              <a:rPr lang="en-US" sz="1400" i="1" dirty="0"/>
              <a:t>(Gibbs, 1988)</a:t>
            </a:r>
            <a:endParaRPr lang="en-US" sz="1400" dirty="0"/>
          </a:p>
          <a:p>
            <a:pPr marL="0">
              <a:lnSpc>
                <a:spcPct val="110000"/>
              </a:lnSpc>
            </a:pPr>
            <a:endParaRPr lang="en-US" sz="1700" dirty="0"/>
          </a:p>
        </p:txBody>
      </p:sp>
      <p:grpSp>
        <p:nvGrpSpPr>
          <p:cNvPr id="4117" name="Group 4116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4118" name="Rectangle 4117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9" name="Rectangle 4118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21" name="Rectangle 4120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Gibbs' reflective cycle (Adapted from Gibbs, 1988). | Download Scientific  Diagram">
            <a:extLst>
              <a:ext uri="{FF2B5EF4-FFF2-40B4-BE49-F238E27FC236}">
                <a16:creationId xmlns:a16="http://schemas.microsoft.com/office/drawing/2014/main" id="{86712E86-5329-6051-1A43-AB81149F34E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4441" y="1116345"/>
            <a:ext cx="3740520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451581" y="5477468"/>
            <a:ext cx="3526523" cy="309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30226994-B490-4403-8CE4-43D4FD570BBD}" type="datetime1">
              <a:rPr lang="en-US" altLang="en-US" smtClean="0"/>
              <a:pPr algn="l">
                <a:spcAft>
                  <a:spcPts val="600"/>
                </a:spcAft>
                <a:defRPr/>
              </a:pPr>
              <a:t>3/19/2026</a:t>
            </a:fld>
            <a:endParaRPr lang="en-US" altLang="en-US" dirty="0"/>
          </a:p>
        </p:txBody>
      </p:sp>
      <p:pic>
        <p:nvPicPr>
          <p:cNvPr id="4123" name="Picture 4122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25" name="Straight Connector 4124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512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31" name="Picture 513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35" name="Straight Connector 5134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137" name="Rectangle 5136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39" name="Straight Connector 5138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/>
              <a:t>Applying Communication in Practice</a:t>
            </a:r>
            <a:br>
              <a:rPr lang="en-US" sz="2000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60" y="798973"/>
            <a:ext cx="811019" cy="5035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AFB928A-D6AD-4F2A-B2DD-923741E90643}" type="slidenum">
              <a:rPr lang="en-US" altLang="en-US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7</a:t>
            </a:fld>
            <a:endParaRPr lang="en-US" altLang="en-US"/>
          </a:p>
        </p:txBody>
      </p:sp>
      <p:sp>
        <p:nvSpPr>
          <p:cNvPr id="5141" name="Rectangle 5140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endParaRPr lang="en-US" sz="1700" b="1" dirty="0"/>
          </a:p>
          <a:p>
            <a:pPr>
              <a:lnSpc>
                <a:spcPct val="110000"/>
              </a:lnSpc>
            </a:pPr>
            <a:r>
              <a:rPr lang="en-US" sz="1700" dirty="0"/>
              <a:t> </a:t>
            </a:r>
            <a:r>
              <a:rPr lang="en-US" sz="1700" b="1" dirty="0"/>
              <a:t>Role:</a:t>
            </a:r>
            <a:r>
              <a:rPr lang="en-US" sz="1700" dirty="0"/>
              <a:t> Care assistant working in a care home</a:t>
            </a:r>
            <a:br>
              <a:rPr lang="en-US" sz="1700" dirty="0"/>
            </a:br>
            <a:r>
              <a:rPr lang="en-US" sz="1700" dirty="0"/>
              <a:t>• </a:t>
            </a:r>
            <a:r>
              <a:rPr lang="en-US" sz="1700" b="1" dirty="0"/>
              <a:t>Situation:</a:t>
            </a:r>
            <a:r>
              <a:rPr lang="en-US" sz="1700" dirty="0"/>
              <a:t> Helping an elderly resident during daily care</a:t>
            </a:r>
            <a:br>
              <a:rPr lang="en-US" sz="1700" dirty="0"/>
            </a:br>
            <a:r>
              <a:rPr lang="en-US" sz="1700" dirty="0"/>
              <a:t>• </a:t>
            </a:r>
            <a:r>
              <a:rPr lang="en-US" sz="1700" b="1" dirty="0"/>
              <a:t>Communication:</a:t>
            </a:r>
            <a:r>
              <a:rPr lang="en-US" sz="1700" dirty="0"/>
              <a:t> Listening carefully and explaining care clearly</a:t>
            </a:r>
            <a:br>
              <a:rPr lang="en-US" sz="1700" dirty="0"/>
            </a:br>
            <a:r>
              <a:rPr lang="en-US" sz="1700" dirty="0"/>
              <a:t>• </a:t>
            </a:r>
            <a:r>
              <a:rPr lang="en-US" sz="1700" b="1" dirty="0"/>
              <a:t>Result:</a:t>
            </a:r>
            <a:r>
              <a:rPr lang="en-US" sz="1700" dirty="0"/>
              <a:t> The patient feels safe, understood and supported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(Arnold and Boggs, 2020)</a:t>
            </a:r>
          </a:p>
          <a:p>
            <a:pPr>
              <a:lnSpc>
                <a:spcPct val="110000"/>
              </a:lnSpc>
            </a:pPr>
            <a:endParaRPr lang="en-US" sz="1700" dirty="0"/>
          </a:p>
          <a:p>
            <a:pPr marL="0">
              <a:lnSpc>
                <a:spcPct val="110000"/>
              </a:lnSpc>
            </a:pPr>
            <a:endParaRPr lang="en-US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451581" y="5477468"/>
            <a:ext cx="3526523" cy="309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30226994-B490-4403-8CE4-43D4FD570BBD}" type="datetime1">
              <a:rPr lang="en-US" altLang="en-US" smtClean="0"/>
              <a:pPr algn="l">
                <a:spcAft>
                  <a:spcPts val="600"/>
                </a:spcAft>
                <a:defRPr/>
              </a:pPr>
              <a:t>3/19/2026</a:t>
            </a:fld>
            <a:endParaRPr lang="en-US" altLang="en-US"/>
          </a:p>
        </p:txBody>
      </p:sp>
      <p:grpSp>
        <p:nvGrpSpPr>
          <p:cNvPr id="5143" name="Group 5142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5144" name="Rectangle 5143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5" name="Rectangle 5144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4" name="Picture 4" descr="What are the Effective Communication Skills in homecare? -UK">
            <a:extLst>
              <a:ext uri="{FF2B5EF4-FFF2-40B4-BE49-F238E27FC236}">
                <a16:creationId xmlns:a16="http://schemas.microsoft.com/office/drawing/2014/main" id="{5F157149-7CA8-730E-A42D-C7AC9DEF8F78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3" r="20669" b="-3"/>
          <a:stretch>
            <a:fillRect/>
          </a:stretch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7" name="Picture 5146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149" name="Straight Connector 5148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8" name="Rectangle 12297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300" name="Picture 12299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302" name="Straight Connector 12301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04" name="Straight Connector 12303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2306" name="Rectangle 12305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308" name="Straight Connector 12307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How does this skill support my future career?</a:t>
            </a:r>
            <a:br>
              <a:rPr lang="en-US" sz="2200" dirty="0"/>
            </a:br>
            <a:endParaRPr lang="en-US" altLang="en-US" sz="2200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480060" y="798973"/>
            <a:ext cx="811019" cy="50357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fld id="{2F02BF59-C96F-4ED8-9D13-E093DFC18094}" type="slidenum">
              <a:rPr lang="en-US" altLang="en-US" sz="2800">
                <a:solidFill>
                  <a:schemeClr val="accent1"/>
                </a:solidFill>
                <a:latin typeface="+mn-lt"/>
              </a:rPr>
              <a:pPr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8</a:t>
            </a:fld>
            <a:endParaRPr lang="en-US" altLang="en-US" sz="280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2310" name="Rectangle 12309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1580" y="2015732"/>
            <a:ext cx="5550355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sz="1700" dirty="0"/>
              <a:t>Communication is essential for working in health and social care.</a:t>
            </a:r>
            <a:br>
              <a:rPr lang="en-US" sz="1700" dirty="0"/>
            </a:br>
            <a:r>
              <a:rPr lang="en-US" sz="1700" dirty="0"/>
              <a:t>• It helps build trust with patients and families.</a:t>
            </a:r>
            <a:br>
              <a:rPr lang="en-US" sz="1700" dirty="0"/>
            </a:br>
            <a:r>
              <a:rPr lang="en-US" sz="1700" dirty="0"/>
              <a:t>• Good communication improves patient safety and quality of care.</a:t>
            </a:r>
            <a:br>
              <a:rPr lang="en-US" sz="1700" dirty="0"/>
            </a:br>
            <a:r>
              <a:rPr lang="en-US" sz="1700" dirty="0"/>
              <a:t>• I want to continue developing this skill in my future career.</a:t>
            </a:r>
            <a:endParaRPr lang="en-US" altLang="en-US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451580" y="5477468"/>
            <a:ext cx="5550355" cy="309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US" altLang="en-US"/>
              <a:pPr>
                <a:spcAft>
                  <a:spcPts val="600"/>
                </a:spcAft>
                <a:defRPr/>
              </a:pPr>
              <a:t>3/19/2026</a:t>
            </a:fld>
            <a:endParaRPr lang="en-US" altLang="en-US"/>
          </a:p>
        </p:txBody>
      </p:sp>
      <p:grpSp>
        <p:nvGrpSpPr>
          <p:cNvPr id="12312" name="Group 12311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12313" name="Rectangle 12312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4" name="Rectangle 12313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146" name="Picture 2">
            <a:extLst>
              <a:ext uri="{FF2B5EF4-FFF2-40B4-BE49-F238E27FC236}">
                <a16:creationId xmlns:a16="http://schemas.microsoft.com/office/drawing/2014/main" id="{BAF30651-3BB3-0B42-C2DE-F9396D7E63AB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01" r="16872"/>
          <a:stretch>
            <a:fillRect/>
          </a:stretch>
        </p:blipFill>
        <p:spPr bwMode="auto">
          <a:xfrm>
            <a:off x="8116373" y="1116345"/>
            <a:ext cx="2799103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16" name="Picture 12315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318" name="Straight Connector 12317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8" name="Rectangle 12297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300" name="Picture 12299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302" name="Straight Connector 12301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04" name="Straight Connector 12303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2306" name="Rectangle 12305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308" name="Straight Connector 12307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dirty="0"/>
              <a:t>Conclusion</a:t>
            </a: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480060" y="798973"/>
            <a:ext cx="811019" cy="50357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fld id="{2F02BF59-C96F-4ED8-9D13-E093DFC18094}" type="slidenum">
              <a:rPr lang="en-US" altLang="en-US" sz="2800" smtClean="0">
                <a:solidFill>
                  <a:schemeClr val="accent1"/>
                </a:solidFill>
                <a:latin typeface="+mn-lt"/>
              </a:rPr>
              <a:pPr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9</a:t>
            </a:fld>
            <a:endParaRPr lang="en-US" altLang="en-US" sz="280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2310" name="Rectangle 12309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Communication is a key skill in health and social care.</a:t>
            </a:r>
            <a:br>
              <a:rPr lang="en-US" dirty="0"/>
            </a:br>
            <a:r>
              <a:rPr lang="en-US" dirty="0"/>
              <a:t>• It supports safe, respectful and person-</a:t>
            </a:r>
            <a:r>
              <a:rPr lang="en-US" dirty="0" err="1"/>
              <a:t>centred</a:t>
            </a:r>
            <a:r>
              <a:rPr lang="en-US" dirty="0"/>
              <a:t> care.</a:t>
            </a:r>
            <a:br>
              <a:rPr lang="en-US" dirty="0"/>
            </a:br>
            <a:r>
              <a:rPr lang="en-US" dirty="0"/>
              <a:t>• Developing this skill will help me in my future career.</a:t>
            </a:r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451581" y="5477468"/>
            <a:ext cx="3526523" cy="309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US" altLang="en-US" smtClean="0"/>
              <a:pPr>
                <a:spcAft>
                  <a:spcPts val="600"/>
                </a:spcAft>
                <a:defRPr/>
              </a:pPr>
              <a:t>3/19/2026</a:t>
            </a:fld>
            <a:endParaRPr lang="en-US" altLang="en-US"/>
          </a:p>
        </p:txBody>
      </p:sp>
      <p:grpSp>
        <p:nvGrpSpPr>
          <p:cNvPr id="12312" name="Group 12311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2313" name="Rectangle 12312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4" name="Rectangle 12313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170" name="Picture 2" descr="Hands of Caring Doctor Holding Elderly Patient's Hand">
            <a:extLst>
              <a:ext uri="{FF2B5EF4-FFF2-40B4-BE49-F238E27FC236}">
                <a16:creationId xmlns:a16="http://schemas.microsoft.com/office/drawing/2014/main" id="{E0584A02-985C-3ED1-59DF-D47AA01393B0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5" r="26009" b="1"/>
          <a:stretch>
            <a:fillRect/>
          </a:stretch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16" name="Picture 12315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318" name="Straight Connector 12317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2"/>
            <a:ext cx="6172200" cy="1416925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In the Harvard style, you must show at least 2 or more references, which you have cited in your slides.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F1F1B1DC-7524-466F-108D-97F2CBD9A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576064"/>
          </a:xfrm>
        </p:spPr>
        <p:txBody>
          <a:bodyPr/>
          <a:lstStyle/>
          <a:p>
            <a:r>
              <a:rPr lang="en-GB" altLang="en-US" sz="2800" b="1" dirty="0"/>
              <a:t>Assignment 1 – MARKING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DA94A0E-9E48-D7D8-5E7E-B16D6C64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832" y="404664"/>
            <a:ext cx="9144000" cy="525658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6000"/>
              </a:lnSpc>
              <a:spcAft>
                <a:spcPts val="800"/>
              </a:spcAft>
              <a:buFont typeface="+mj-lt"/>
              <a:buAutoNum type="arabicParenR"/>
              <a:defRPr/>
            </a:pPr>
            <a:r>
              <a:rPr lang="en-US" sz="1600" b="1" dirty="0">
                <a:latin typeface="+mj-lt"/>
                <a:ea typeface="Arial" panose="020B0604020202020204" pitchFamily="34" charset="0"/>
              </a:rPr>
              <a:t> Evidence of research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A minimum of two sources of published information must be included and be correctly referenced using UWTSD Harvard referencing style. </a:t>
            </a:r>
          </a:p>
          <a:p>
            <a:pPr marL="0" indent="0">
              <a:buNone/>
            </a:pPr>
            <a:r>
              <a:rPr lang="en-GB" altLang="en-US" sz="1600" b="1" dirty="0"/>
              <a:t>2) </a:t>
            </a:r>
            <a:r>
              <a:rPr lang="en-GB" sz="1600" b="1" dirty="0"/>
              <a:t>Knowledge and Understanding Skills</a:t>
            </a:r>
            <a:endParaRPr lang="en-GB" sz="1600" dirty="0"/>
          </a:p>
          <a:p>
            <a:r>
              <a:rPr lang="en-GB" sz="1600" i="1" dirty="0">
                <a:solidFill>
                  <a:srgbClr val="FF0000"/>
                </a:solidFill>
              </a:rPr>
              <a:t>Students need to demonstrate an understanding of the chosen skill. </a:t>
            </a:r>
          </a:p>
          <a:p>
            <a:pPr marL="0" indent="0">
              <a:buNone/>
              <a:defRPr/>
            </a:pPr>
            <a:r>
              <a:rPr lang="en-GB" sz="1400" b="1" dirty="0"/>
              <a:t>3) Analytical and Cognitive Skills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need to coherently structure their presentation and expand on the points made in their slides.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need to justify the relevance of the skill in relation to professional practice within health and social care. </a:t>
            </a: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  <a:defRPr/>
            </a:pPr>
            <a:r>
              <a:rPr lang="en-US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alt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) Practical skills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At least one practical example of how a chosen key skill(s) can be used in a chosen job role (for example, understanding how effective communication can impact patient care)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should include one relevant model relevant to a chosen key skill (for example, Tuckman’s model of team development or Fishbone, etc)</a:t>
            </a:r>
          </a:p>
          <a:p>
            <a:pPr marL="0" indent="0">
              <a:buNone/>
            </a:pPr>
            <a:r>
              <a:rPr lang="en-US" sz="1600" b="1" dirty="0">
                <a:solidFill>
                  <a:prstClr val="black"/>
                </a:solidFill>
                <a:ea typeface="Arial" panose="020B0604020202020204" pitchFamily="34" charset="0"/>
              </a:rPr>
              <a:t>5</a:t>
            </a:r>
            <a:r>
              <a:rPr lang="en-US" sz="1400" b="1" dirty="0">
                <a:solidFill>
                  <a:prstClr val="black"/>
                </a:solidFill>
                <a:ea typeface="Arial" panose="020B0604020202020204" pitchFamily="34" charset="0"/>
              </a:rPr>
              <a:t>) </a:t>
            </a:r>
            <a:r>
              <a:rPr lang="en-GB" sz="1600" b="1" dirty="0"/>
              <a:t> Transferable Skills for Life and Professional Practice </a:t>
            </a:r>
            <a:endParaRPr lang="en-GB" sz="1600" dirty="0"/>
          </a:p>
          <a:p>
            <a:pPr lvl="0"/>
            <a:r>
              <a:rPr lang="en-US" sz="1400" dirty="0">
                <a:solidFill>
                  <a:srgbClr val="FF0000"/>
                </a:solidFill>
                <a:ea typeface="Arial" panose="020B0604020202020204" pitchFamily="34" charset="0"/>
              </a:rPr>
              <a:t> </a:t>
            </a:r>
            <a:r>
              <a:rPr lang="en-GB" sz="1600" i="1" dirty="0">
                <a:solidFill>
                  <a:srgbClr val="FF0000"/>
                </a:solidFill>
              </a:rPr>
              <a:t>Presentations should be engaging in their design, organisation and style. </a:t>
            </a:r>
            <a:endParaRPr lang="en-GB" sz="1600" dirty="0">
              <a:solidFill>
                <a:srgbClr val="FF0000"/>
              </a:solidFill>
            </a:endParaRPr>
          </a:p>
          <a:p>
            <a:pPr lvl="0"/>
            <a:r>
              <a:rPr lang="en-GB" sz="1600" i="1" dirty="0">
                <a:solidFill>
                  <a:srgbClr val="FF0000"/>
                </a:solidFill>
              </a:rPr>
              <a:t>Students should use a professional tone to present and answer any questions from their assessor </a:t>
            </a:r>
            <a:endParaRPr lang="en-GB" sz="1600" dirty="0">
              <a:solidFill>
                <a:srgbClr val="FF0000"/>
              </a:solidFill>
            </a:endParaRPr>
          </a:p>
          <a:p>
            <a:endParaRPr lang="en-GB" sz="1600" dirty="0">
              <a:solidFill>
                <a:srgbClr val="FF0000"/>
              </a:solidFill>
            </a:endParaRPr>
          </a:p>
          <a:p>
            <a:endParaRPr lang="en-GB" altLang="en-U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6000"/>
              </a:lnSpc>
              <a:spcAft>
                <a:spcPts val="50"/>
              </a:spcAft>
              <a:buNone/>
              <a:defRPr/>
            </a:pPr>
            <a:endParaRPr lang="en-GB" altLang="en-U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defRPr/>
            </a:pPr>
            <a:endParaRPr lang="en-GB" alt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B4582-1AF2-DB59-6548-14A4DD1C2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1E2FF9-6E22-43E1-87D6-E523A978B113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C23C9BE2-4A5A-5F9B-95D5-19117653A7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2DD170-93EC-1F4D-960C-FC68072EBE5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ería">
  <a:themeElements>
    <a:clrScheme name="Galería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ería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ería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16826</TotalTime>
  <Words>648</Words>
  <Application>Microsoft Office PowerPoint</Application>
  <PresentationFormat>Panorámica</PresentationFormat>
  <Paragraphs>81</Paragraphs>
  <Slides>11</Slides>
  <Notes>3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11</vt:i4>
      </vt:variant>
    </vt:vector>
  </HeadingPairs>
  <TitlesOfParts>
    <vt:vector size="16" baseType="lpstr">
      <vt:lpstr>Aptos</vt:lpstr>
      <vt:lpstr>Arial</vt:lpstr>
      <vt:lpstr>Gill Sans MT</vt:lpstr>
      <vt:lpstr>Myriad Pro</vt:lpstr>
      <vt:lpstr>Galería</vt:lpstr>
      <vt:lpstr>Presentación de PowerPoint</vt:lpstr>
      <vt:lpstr>Acknowledge use of AI</vt:lpstr>
      <vt:lpstr>Introduction</vt:lpstr>
      <vt:lpstr>Communication</vt:lpstr>
      <vt:lpstr>Importance of Communication in Professional Practice </vt:lpstr>
      <vt:lpstr>  Model or framework linked to your chosen skill </vt:lpstr>
      <vt:lpstr>Applying Communication in Practice  </vt:lpstr>
      <vt:lpstr>How does this skill support my future career? </vt:lpstr>
      <vt:lpstr>Conclusion</vt:lpstr>
      <vt:lpstr>References List</vt:lpstr>
      <vt:lpstr>Assignment 1 – MARKING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Agencia de Wuen</cp:lastModifiedBy>
  <cp:revision>30</cp:revision>
  <dcterms:created xsi:type="dcterms:W3CDTF">2025-02-21T18:28:54Z</dcterms:created>
  <dcterms:modified xsi:type="dcterms:W3CDTF">2026-03-21T23:26:47Z</dcterms:modified>
</cp:coreProperties>
</file>