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  <p:sldMasterId id="2147483687" r:id="rId2"/>
    <p:sldMasterId id="2147483694" r:id="rId3"/>
  </p:sldMasterIdLst>
  <p:notesMasterIdLst>
    <p:notesMasterId r:id="rId53"/>
  </p:notesMasterIdLst>
  <p:sldIdLst>
    <p:sldId id="257" r:id="rId4"/>
    <p:sldId id="345" r:id="rId5"/>
    <p:sldId id="346" r:id="rId6"/>
    <p:sldId id="334" r:id="rId7"/>
    <p:sldId id="335" r:id="rId8"/>
    <p:sldId id="336" r:id="rId9"/>
    <p:sldId id="337" r:id="rId10"/>
    <p:sldId id="342" r:id="rId11"/>
    <p:sldId id="343" r:id="rId12"/>
    <p:sldId id="347" r:id="rId13"/>
    <p:sldId id="348" r:id="rId14"/>
    <p:sldId id="349" r:id="rId15"/>
    <p:sldId id="350" r:id="rId16"/>
    <p:sldId id="352" r:id="rId17"/>
    <p:sldId id="353" r:id="rId18"/>
    <p:sldId id="354" r:id="rId19"/>
    <p:sldId id="355" r:id="rId20"/>
    <p:sldId id="430" r:id="rId21"/>
    <p:sldId id="434" r:id="rId22"/>
    <p:sldId id="435" r:id="rId23"/>
    <p:sldId id="436" r:id="rId24"/>
    <p:sldId id="429" r:id="rId25"/>
    <p:sldId id="431" r:id="rId26"/>
    <p:sldId id="432" r:id="rId27"/>
    <p:sldId id="433" r:id="rId28"/>
    <p:sldId id="356" r:id="rId29"/>
    <p:sldId id="357" r:id="rId30"/>
    <p:sldId id="358" r:id="rId31"/>
    <p:sldId id="359" r:id="rId32"/>
    <p:sldId id="360" r:id="rId33"/>
    <p:sldId id="325" r:id="rId34"/>
    <p:sldId id="361" r:id="rId35"/>
    <p:sldId id="362" r:id="rId36"/>
    <p:sldId id="363" r:id="rId37"/>
    <p:sldId id="364" r:id="rId38"/>
    <p:sldId id="365" r:id="rId39"/>
    <p:sldId id="366" r:id="rId40"/>
    <p:sldId id="419" r:id="rId41"/>
    <p:sldId id="420" r:id="rId42"/>
    <p:sldId id="421" r:id="rId43"/>
    <p:sldId id="422" r:id="rId44"/>
    <p:sldId id="423" r:id="rId45"/>
    <p:sldId id="424" r:id="rId46"/>
    <p:sldId id="303" r:id="rId47"/>
    <p:sldId id="426" r:id="rId48"/>
    <p:sldId id="428" r:id="rId49"/>
    <p:sldId id="338" r:id="rId50"/>
    <p:sldId id="306" r:id="rId51"/>
    <p:sldId id="324" r:id="rId52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FE7"/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5073" autoAdjust="0"/>
  </p:normalViewPr>
  <p:slideViewPr>
    <p:cSldViewPr>
      <p:cViewPr varScale="1">
        <p:scale>
          <a:sx n="84" d="100"/>
          <a:sy n="84" d="100"/>
        </p:scale>
        <p:origin x="239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" Target="slides/slide2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theme" Target="theme/theme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tableStyles" Target="tableStyle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2FAE77DD-5C27-40D4-B788-0E84C34EA052}"/>
    <pc:docChg chg="modSld">
      <pc:chgData name="Alison Rees-Edwards" userId="6ddc9a34-5fd4-438d-87b4-9c8b83b97512" providerId="ADAL" clId="{2FAE77DD-5C27-40D4-B788-0E84C34EA052}" dt="2025-08-27T10:24:10.146" v="18" actId="20577"/>
      <pc:docMkLst>
        <pc:docMk/>
      </pc:docMkLst>
      <pc:sldChg chg="modSp mod">
        <pc:chgData name="Alison Rees-Edwards" userId="6ddc9a34-5fd4-438d-87b4-9c8b83b97512" providerId="ADAL" clId="{2FAE77DD-5C27-40D4-B788-0E84C34EA052}" dt="2025-08-27T10:24:10.146" v="18" actId="20577"/>
        <pc:sldMkLst>
          <pc:docMk/>
          <pc:sldMk cId="1028422445" sldId="428"/>
        </pc:sldMkLst>
        <pc:spChg chg="mod">
          <ac:chgData name="Alison Rees-Edwards" userId="6ddc9a34-5fd4-438d-87b4-9c8b83b97512" providerId="ADAL" clId="{2FAE77DD-5C27-40D4-B788-0E84C34EA052}" dt="2025-08-27T10:24:10.146" v="18" actId="20577"/>
          <ac:spMkLst>
            <pc:docMk/>
            <pc:sldMk cId="1028422445" sldId="428"/>
            <ac:spMk id="6" creationId="{E6282022-461E-56DE-589D-1CB6ADE18BA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925751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0609941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E105F-8527-4319-AD10-2196F5B20A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305108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E105F-8527-4319-AD10-2196F5B20A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8944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E105F-8527-4319-AD10-2196F5B20A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41059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E105F-8527-4319-AD10-2196F5B20A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49740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E105F-8527-4319-AD10-2196F5B20A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10306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2642033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320881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236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664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405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742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8182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4968973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977468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10144610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74391425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860014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10F303-1A90-4229-B953-74A6F0AA1908}" type="slidenum">
              <a:rPr lang="en-GB" altLang="cy-GB" smtClean="0"/>
              <a:pPr>
                <a:defRPr/>
              </a:pPr>
              <a:t>38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45350930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10F303-1A90-4229-B953-74A6F0AA1908}" type="slidenum">
              <a:rPr lang="en-GB" altLang="cy-GB" smtClean="0"/>
              <a:pPr>
                <a:defRPr/>
              </a:pPr>
              <a:t>39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44199854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5271504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5332199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8476713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37099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711367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5038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8016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972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790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94410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35364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3610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0372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269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064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mailto:g.couch@uwtsd.ac.uk" TargetMode="External"/><Relationship Id="rId1" Type="http://schemas.openxmlformats.org/officeDocument/2006/relationships/slideLayout" Target="../slideLayouts/slideLayout1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ECEY5004C </a:t>
            </a:r>
            <a:br>
              <a:rPr lang="en-GB" sz="3600" dirty="0"/>
            </a:br>
            <a:r>
              <a:rPr lang="en-GB" sz="3600" dirty="0"/>
              <a:t>Iaith a </a:t>
            </a:r>
            <a:r>
              <a:rPr lang="en-GB" sz="3600" dirty="0" err="1"/>
              <a:t>Llythrennedd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yr Oes </a:t>
            </a:r>
            <a:r>
              <a:rPr lang="en-GB" sz="3600" dirty="0" err="1"/>
              <a:t>Ddigidol</a:t>
            </a:r>
            <a:r>
              <a:rPr lang="en-GB" sz="3600" dirty="0"/>
              <a:t> 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Canllawiau’r</a:t>
            </a:r>
            <a:r>
              <a:rPr lang="en-GB" sz="3600" dirty="0"/>
              <a:t> </a:t>
            </a:r>
            <a:r>
              <a:rPr lang="en-GB" sz="3600" dirty="0" err="1"/>
              <a:t>aseiniad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ECEY5004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Language and Literacy in the Digital Age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Assignment guidance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Yr aseiniad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assignment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52400" y="1371600"/>
            <a:ext cx="4648200" cy="42672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1. CYFLWYNIAD (15 munud):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Recordiwch eich hunan yn adrodd 2 stori;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Arbedwch y recordiad/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a’u 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lanlwytho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ar OneDrive;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Rhannwch gyda thîm y modwl.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724400" y="1368426"/>
            <a:ext cx="4343400" cy="4194174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1. PRESENTATION (15 minutes):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Record yourself telling 2 stories;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Save the recording/s and upload onto OneDrive;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Share with the module team.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808146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Yr aseiniad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assignment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52400" y="1371600"/>
            <a:ext cx="4648200" cy="4267200"/>
          </a:xfrm>
        </p:spPr>
        <p:txBody>
          <a:bodyPr>
            <a:normAutofit fontScale="70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2. PAPUR (2000 o eiriau):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Dadansoddwch eich recordiad/</a:t>
            </a:r>
            <a:r>
              <a:rPr lang="cy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Ffocyswch</a:t>
            </a: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ar yr ymddygiadau a’r sgiliau arsylwyd;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Meddyliwch sut gall y gweithgaredd hyrwyddo agweddau o lythrennedd a llythrennedd digidol;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Cymharwch a chyferbynnwch;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Cysylltwch eich dadansoddiad gyda damcaniaeth ac ymchwil.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724400" y="1295400"/>
            <a:ext cx="4343400" cy="4267200"/>
          </a:xfrm>
        </p:spPr>
        <p:txBody>
          <a:bodyPr>
            <a:normAutofit fontScale="70000" lnSpcReduction="2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2. PAPER (2000 words):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Analyse your recording/s;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Focus on the storytelling behaviours and skills observed;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Think how the activity could promote aspects of literacy and digital literacy;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Compare and contrast;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Link your analysis to theory and research.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64370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Ddewis stori/storïau addas i blant ifainc (hyd at 7 blwydd oed).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angen UN stori ar gyfer gweithgaredd adrodd stori traddodiadol ac UN stori ar gyfer gweithgaredd adrodd stori digidol. GALLAI HYN FOD YR UN STORI OND MEWN FFORMAT GWAHANOL;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239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23B9A-3563-03DE-E7A2-4B4ECD29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8640E-0FC1-B902-803E-FBC065D1B9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7886699" cy="3809862"/>
          </a:xfrm>
        </p:spPr>
        <p:txBody>
          <a:bodyPr>
            <a:normAutofit/>
          </a:bodyPr>
          <a:lstStyle/>
          <a:p>
            <a:pPr lvl="0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Ddewis lleoliad addas ar gyfer y gweithgaredd a’r recordiad - </a:t>
            </a: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DIM RECORDIO GYDA PHLANT;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Recordio’r gweithgaredd (15 munud) (lleiafswm o 13½ munud; uchafswm o 16½ munud) – </a:t>
            </a: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gallai hyn fod yn un recordiad neu ddau recordiad ar wahân;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9619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73" y="1295400"/>
            <a:ext cx="9074727" cy="4221833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Ysgrifennu dadansoddiad 2,000 o eiriau o’r gweithgaredd (lleiafswm o 1800 gair; uchafswm o 2,200 gair), a chefnogwch gydag ymchwil o ffynonellau addas, gan gynnwys erthyglau academaidd a damcaniaethau/damcaniaethwyr;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Lanlwytho’r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recordiad/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OneDrive erbyn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23:59yh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tbc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dadansoddiad a’r rhestr cyfeirnodi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erbyn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23:59yh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tbc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760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Choose an appropriate story/stories for young children (7 years or under).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ONE story for a traditional storytelling activity and ONE story for a digital storytelling activity. THIS COULD BE THE SAME STORY, BUT IN A DIFFERENT FORMAT;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721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Choose an appropriate location for the activity and recording to take place - 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NO RECORDING WITH CHILDREN;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Record the activity (15 minutes) (minimum of 13½  minutes; maximum of 16½  minutes) –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this can be one recording or two separate recordings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406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Write a 2,000-word analysis of your activity (minimum of 1800 words; maximum of 2,200 words), supported by research from appropriate sources, including journal articles, and theories/theorists;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Upload your recording/s onto OneDrive by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23:59pm tbc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Upload your analysis and reference list onto Turnitin by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23:59pm tbc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406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957D0-7624-4143-AE80-69B4C1C73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Syniadau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Ideas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89D2B9-AA64-48F3-B99B-51106707A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295400"/>
            <a:ext cx="1952625" cy="23431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17DB7B-5C50-438D-B284-5EA5C7DA547B}"/>
              </a:ext>
            </a:extLst>
          </p:cNvPr>
          <p:cNvSpPr txBox="1"/>
          <p:nvPr/>
        </p:nvSpPr>
        <p:spPr>
          <a:xfrm>
            <a:off x="628650" y="3810000"/>
            <a:ext cx="17811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Walker, 2016)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228F6A-5C09-4727-A2F4-9E534AF02D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457200"/>
            <a:ext cx="2619375" cy="1743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684A28-E2F7-440D-8199-70C051A30A4E}"/>
              </a:ext>
            </a:extLst>
          </p:cNvPr>
          <p:cNvSpPr txBox="1"/>
          <p:nvPr/>
        </p:nvSpPr>
        <p:spPr>
          <a:xfrm>
            <a:off x="3200400" y="2292349"/>
            <a:ext cx="2514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Read and Create, 2021)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C8C982-0ED5-4EBA-AB4A-584C8266DE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7000" y="2819400"/>
            <a:ext cx="2533650" cy="18097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0DBAA6-2EFC-4E56-8167-7D01CAD45F17}"/>
              </a:ext>
            </a:extLst>
          </p:cNvPr>
          <p:cNvSpPr txBox="1"/>
          <p:nvPr/>
        </p:nvSpPr>
        <p:spPr>
          <a:xfrm>
            <a:off x="2667000" y="4660354"/>
            <a:ext cx="24383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Puffin Schools, 2021)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058304-217C-4973-8FED-ECD2464507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1225" y="1066800"/>
            <a:ext cx="2466975" cy="18478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1430BA0-42D9-4CB3-B1F5-8A56CBC31415}"/>
              </a:ext>
            </a:extLst>
          </p:cNvPr>
          <p:cNvSpPr txBox="1"/>
          <p:nvPr/>
        </p:nvSpPr>
        <p:spPr>
          <a:xfrm>
            <a:off x="6248400" y="3124200"/>
            <a:ext cx="2133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YouTube, 2016)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B2A67AB-285F-4A81-BE5B-0B6DF93587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4210" y="3497344"/>
            <a:ext cx="2133599" cy="16287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99F837A-1231-461A-8091-342D464F1459}"/>
              </a:ext>
            </a:extLst>
          </p:cNvPr>
          <p:cNvSpPr txBox="1"/>
          <p:nvPr/>
        </p:nvSpPr>
        <p:spPr>
          <a:xfrm>
            <a:off x="6096000" y="5307094"/>
            <a:ext cx="164820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</a:t>
            </a:r>
            <a:r>
              <a:rPr lang="en-GB" sz="1050" dirty="0" err="1">
                <a:latin typeface="Arial" panose="020B0604020202020204" pitchFamily="34" charset="0"/>
              </a:rPr>
              <a:t>Hushida</a:t>
            </a:r>
            <a:r>
              <a:rPr lang="en-GB" sz="1050" dirty="0">
                <a:latin typeface="Arial" panose="020B0604020202020204" pitchFamily="34" charset="0"/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1060573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Ystyriaethau ymarferol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600" y="1825625"/>
            <a:ext cx="4286250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Dewis o stori/storïau;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Lleoliad/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Cyfarpar recordio;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Cydweddoldeb;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83778" y="1825625"/>
            <a:ext cx="4629150" cy="42941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Choice of story/stories;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Location/s;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00601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Ystyriaethau ymarferol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600" y="1882775"/>
            <a:ext cx="4286250" cy="42941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Sain;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2 recordiad i’w cyflwyno;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Papur a rhestr o gyfeiriadau i’w gyflwyno;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Manylion cyflwyno.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1882775"/>
            <a:ext cx="4629150" cy="370681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Paper and 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Sub</a:t>
            </a: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mission details.</a:t>
            </a:r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320325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Strwythur</a:t>
            </a:r>
            <a:r>
              <a:rPr lang="en-GB" sz="3600" dirty="0">
                <a:latin typeface="Arial" panose="020B0604020202020204" pitchFamily="34" charset="0"/>
              </a:rPr>
              <a:t> y </a:t>
            </a:r>
            <a:r>
              <a:rPr lang="en-GB" sz="3600" dirty="0" err="1">
                <a:latin typeface="Arial" panose="020B0604020202020204" pitchFamily="34" charset="0"/>
              </a:rPr>
              <a:t>papur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Structure of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</a:rPr>
              <a:t>Cyflwyniad </a:t>
            </a:r>
            <a:r>
              <a:rPr lang="cy-GB" sz="1800" dirty="0">
                <a:latin typeface="Arial" panose="020B0604020202020204" pitchFamily="34" charset="0"/>
              </a:rPr>
              <a:t>(tua 150 gair):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Buddion adrodd stori </a:t>
            </a:r>
            <a:r>
              <a:rPr lang="cy-GB" sz="2200" dirty="0">
                <a:latin typeface="Arial" panose="020B0604020202020204" pitchFamily="34" charset="0"/>
              </a:rPr>
              <a:t>(cyn geni i 7 oed);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Cysylltwch adrodd stori gyda llythrennedd plant;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Datblygiad llythrennedd digidol.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Introduction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(150 words approx.):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Benefits of storytelling 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</a:rPr>
              <a:t>(pre-birth to 7 years);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Relate storytelling with children’s literacy;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Development of digital literacy.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547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8274"/>
            <a:ext cx="7886700" cy="678403"/>
          </a:xfrm>
        </p:spPr>
        <p:txBody>
          <a:bodyPr>
            <a:no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524000"/>
            <a:ext cx="4476750" cy="4038600"/>
          </a:xfrm>
        </p:spPr>
        <p:txBody>
          <a:bodyPr>
            <a:noAutofit/>
          </a:bodyPr>
          <a:lstStyle/>
          <a:p>
            <a:r>
              <a:rPr lang="cy-GB" b="1" dirty="0">
                <a:latin typeface="Arial" panose="020B0604020202020204" pitchFamily="34" charset="0"/>
              </a:rPr>
              <a:t>Prif gorff </a:t>
            </a:r>
            <a:r>
              <a:rPr lang="cy-GB" sz="1800" dirty="0">
                <a:latin typeface="Arial" panose="020B0604020202020204" pitchFamily="34" charset="0"/>
              </a:rPr>
              <a:t>(tua 1700 gair)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Dadansoddwch yr arfer arsylwyd yn ystod y gweithgaredd (hyd at 3 esiampl);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Oes unrhyw wahaniaethau yn yr arddulliau o adrodd stori? Unrhyw rheswm am hyn?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24000"/>
            <a:ext cx="4286250" cy="403860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Main body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(1700 words approx.)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Analyse the practice observed during the activity (up to 3 examples);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Are there any differences in the approaches to storytelling? Why could this be?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7219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058150" cy="609600"/>
          </a:xfrm>
        </p:spPr>
        <p:txBody>
          <a:bodyPr>
            <a:no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905000"/>
            <a:ext cx="4476750" cy="3657600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Sut allai’r gweithgaredd hyrwyddo llefaredd, darllen neu ysgrifennu plant?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Sut allai’r gweithgaredd hyrwyddo sgiliau llythrennedd digidol plant?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05000"/>
            <a:ext cx="4286250" cy="36576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How could the activity promote children’s oracy, reading or writing?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How could the activity promote children’s digital literacy skills?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5006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65127"/>
            <a:ext cx="7981950" cy="396873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676400"/>
            <a:ext cx="4476750" cy="3886200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Cefnogwch gydag ymchwil a damcaniaeth;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Cymharwch a chyferbynnwch;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Cefnogwch gyda chyfeiriadau.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86250" cy="38862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Support with research and theory;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Compare and contrast;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3751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b="1" dirty="0">
                <a:latin typeface="Arial" panose="020B0604020202020204" pitchFamily="34" charset="0"/>
              </a:rPr>
              <a:t>Clo</a:t>
            </a:r>
            <a:r>
              <a:rPr lang="cy-GB" dirty="0">
                <a:latin typeface="Arial" panose="020B0604020202020204" pitchFamily="34" charset="0"/>
              </a:rPr>
              <a:t> </a:t>
            </a:r>
            <a:r>
              <a:rPr lang="cy-GB" sz="1800" dirty="0">
                <a:latin typeface="Arial" panose="020B0604020202020204" pitchFamily="34" charset="0"/>
              </a:rPr>
              <a:t>(tua 150 gair);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Gwerthuswch y ffynonellau a ddefnyddir i gefnogi'ch papur;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Dylai hyn gynnwys cydnabyddiaeth o unrhyw ddefnydd o AI.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Conclusion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(150 words approx.);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Evaluate the sources used to support your paper;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This should include an acknowledgement of any use of AI.</a:t>
            </a:r>
          </a:p>
        </p:txBody>
      </p:sp>
    </p:spTree>
    <p:extLst>
      <p:ext uri="{BB962C8B-B14F-4D97-AF65-F5344CB8AC3E}">
        <p14:creationId xmlns:p14="http://schemas.microsoft.com/office/powerpoint/2010/main" val="19510748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 fontScale="85000" lnSpcReduction="10000"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YMCHWIL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lyfrau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2015 a 2025;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grynhoi'r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trosglwyddo'r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llên-ladrad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6738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STRWYTHUR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benawdau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Cynhyrfchiol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strwythuro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paragraffau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577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PRAWF DDARLLEN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helpu i brawf ddarllen eich gwaith.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Peidiwch â defnyddio unrhyw eiriad â awgrymir gan AI Cynhyrchiol (llên-ladrad yw hwn).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0241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CREADIGOL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i ddod o hyd i delweddau ar gyfer eich stori digidol.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532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94175"/>
          </a:xfrm>
        </p:spPr>
        <p:txBody>
          <a:bodyPr>
            <a:normAutofit fontScale="700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current sources (e-books, journal articles, websites), dated between 2015 and 2025;</a:t>
            </a:r>
          </a:p>
          <a:p>
            <a:r>
              <a:rPr lang="en-GB" sz="4000" dirty="0">
                <a:solidFill>
                  <a:srgbClr val="0070C0"/>
                </a:solidFill>
              </a:rPr>
              <a:t>You can ask Generative AI to summarize the information from the sources you have found.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This is to check that the source is suitable for your assignment.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The summary should not be transferred into your own work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8255565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STRUCTURE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suitable headings to help organise the content of your work.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You should not ask Generative AI to help structure paragraph order.</a:t>
            </a:r>
          </a:p>
        </p:txBody>
      </p:sp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PROOFREADING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ask Generative AI to help proofread your work.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Do not use any wording suggested by Generative AI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CREATIVE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images to support your digital story.</a:t>
            </a:r>
          </a:p>
        </p:txBody>
      </p:sp>
    </p:spTree>
    <p:extLst>
      <p:ext uri="{BB962C8B-B14F-4D97-AF65-F5344CB8AC3E}">
        <p14:creationId xmlns:p14="http://schemas.microsoft.com/office/powerpoint/2010/main" val="9551519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recordiad/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recording/s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905139"/>
            <a:ext cx="4419600" cy="3809862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Ydy’r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recordiadau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chwarae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Oes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modd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gweld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chi, y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lleoliad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a’r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llyfr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/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cyfarpar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TGCh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/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propiau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ayyb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Addas?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</a:rPr>
              <a:t>Dim recordio gyda phlant (hyd yn oed tu ôl y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905139"/>
            <a:ext cx="4572000" cy="3684449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Do the recordings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Are they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Can you see yourself, the location and the book/IT equipment/props </a:t>
            </a:r>
            <a:r>
              <a:rPr lang="en-GB" altLang="cy-GB" sz="3600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etc</a:t>
            </a: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Appropriate?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</a:rPr>
              <a:t>No recording with children (even behind the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47240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1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1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371600"/>
            <a:ext cx="4419600" cy="41148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Ymgysylltu â Llenyddiaeth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Cyfeirnodi; 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o gyfeiriadau;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Tystiolaeth o ymchwil eang.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71601"/>
            <a:ext cx="4572000" cy="42179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10 marks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US" sz="2800" b="1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Engagement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with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Literature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Skills</a:t>
            </a:r>
            <a:endParaRPr lang="en-GB" dirty="0">
              <a:solidFill>
                <a:srgbClr val="0070C0"/>
              </a:solidFill>
            </a:endParaRP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Referencing;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eference list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Evidence of wider reading.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765415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2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2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71600"/>
            <a:ext cx="4343401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20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2600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Gwybodaeth a Dealltwriaeth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Dangos dealltwriaeth o ddatblygiad iaith a llythrennedd, gan gynnwys llythrennedd digidol;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Dangos dealltwriaeth o bwysigrwydd adrodd stori.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71601"/>
            <a:ext cx="4572000" cy="4217988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20 marks</a:t>
            </a:r>
          </a:p>
          <a:p>
            <a:pPr marL="0" indent="0">
              <a:buNone/>
            </a:pPr>
            <a:endParaRPr lang="en-GB" sz="26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0070C0"/>
                </a:solidFill>
                <a:latin typeface="Arial" panose="020B0604020202020204" pitchFamily="34" charset="0"/>
              </a:rPr>
              <a:t>Knowledge and Understanding Skills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Demonstrates understanding of language and literacy, including digital literacy;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Demonstrates understanding of the benefits of storytelling.</a:t>
            </a:r>
          </a:p>
          <a:p>
            <a:pPr marL="0" indent="0">
              <a:buNone/>
            </a:pPr>
            <a:endParaRPr lang="en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908942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89971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Gwybodaeth a Dealltwriaeth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Knowledge and Understanding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Dewis addas o stori/iau;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Lleoliad/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au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addas;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Buddion adrodd stori;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Cysylltiadau gyda llafaredd, darllen ac ysgrifennu a llythrennedd digidol.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95800" y="1535113"/>
            <a:ext cx="4648201" cy="4054475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Appropriate choice of story/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ies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Appropriate location/s;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Benefits of storytelling;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Links to oracy, reading and writing and digital literacy.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64843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3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3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71600"/>
            <a:ext cx="4343401" cy="41910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30 marc</a:t>
            </a:r>
          </a:p>
          <a:p>
            <a:pPr marL="0" indent="0">
              <a:buNone/>
            </a:pPr>
            <a:endParaRPr 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Gwybyddol a Deallusol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</a:rPr>
              <a:t>Sgiliau dadansoddi, dealltwriaeth glir o gysylltu damcaniaeth gydag arfer.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95400"/>
            <a:ext cx="4572000" cy="429418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3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Cognitive and Intellectual Skills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Analytic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skills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,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clear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understanding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of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linking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theory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and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practice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6012133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Dadansoddiad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Analysis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92500" lnSpcReduction="10000"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Cysylltwch theori ag arfer;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Cyfeiriwch at arfer a welwyd yn y recordiadau;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Cefnogwch gyda damcaniaethau perthnasol (cadwch at y lleiaf posib);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sz="40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1999" y="1535114"/>
            <a:ext cx="4343401" cy="4054128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</a:rPr>
              <a:t>Linking theory to practice;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</a:rPr>
              <a:t>Refer to practice observed in recordings;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</a:rPr>
              <a:t>Supported with relevant theorists (keep to minimum);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224862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Dadansoddiad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Analysis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Cysylltiadau perthnasol gydag ymchwil diweddar/dogfennaeth (e.e. Fframwaith Cymhwysedd Digidol);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Gwerthusiad o ffynonellau.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1999" y="1535114"/>
            <a:ext cx="4343401" cy="40541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Relevant links to recent research/documentation (e.g. Digital Competence Framework);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Evaluation of sources.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702810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4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4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925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000" b="1" kern="0" dirty="0">
              <a:solidFill>
                <a:srgbClr val="000000"/>
              </a:solidFill>
              <a:latin typeface="Arial" panose="020B0604020202020204" pitchFamily="34" charset="0"/>
              <a:ea typeface="Times New Roman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Cymhwyso Ymarferol 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TGCh;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Recordio’r gweithgaredd adrodd stori yn llwyddiannus;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Lanlwytho</a:t>
            </a: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 recordiad/</a:t>
            </a:r>
            <a:r>
              <a:rPr 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au</a:t>
            </a: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 yn llwyddiannus.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Application Skills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Skills;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recording of storytelling activity;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uploading of recording/s.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896890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5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5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30 marc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Sgiliau Allweddol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cyflwyno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(20 marc);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ysgrifennu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(10 marc).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343399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30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Skills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 skills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 marks);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Writing skills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 marks).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789400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Sain;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Traw;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Goslef;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Cymeriadu;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1831888"/>
            <a:ext cx="4343399" cy="42179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Volume;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Pitch;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Intonation;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Characterization;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94763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Pwyntio;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Oedi;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Mynegiant;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Pointing;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Questioning;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Pausing;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Expression;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149288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Brwdfrydedd!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Ystyriwch eich cynulleidfa</a:t>
            </a: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Enthusiasm!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Consider your audience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778830-257B-6152-F273-A8EB94B8F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800" y="1600200"/>
            <a:ext cx="4938010" cy="3305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F9B599-1627-473D-AC9A-35D08085C48A}"/>
              </a:ext>
            </a:extLst>
          </p:cNvPr>
          <p:cNvSpPr txBox="1"/>
          <p:nvPr/>
        </p:nvSpPr>
        <p:spPr>
          <a:xfrm>
            <a:off x="4038600" y="4905376"/>
            <a:ext cx="4633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Kevin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Storyteller</a:t>
            </a:r>
          </a:p>
        </p:txBody>
      </p:sp>
    </p:spTree>
    <p:extLst>
      <p:ext uri="{BB962C8B-B14F-4D97-AF65-F5344CB8AC3E}">
        <p14:creationId xmlns:p14="http://schemas.microsoft.com/office/powerpoint/2010/main" val="3305223972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itting on a chair reading a book&#10;&#10;Description automatically generated with low confidence">
            <a:extLst>
              <a:ext uri="{FF2B5EF4-FFF2-40B4-BE49-F238E27FC236}">
                <a16:creationId xmlns:a16="http://schemas.microsoft.com/office/drawing/2014/main" id="{665E0B1E-A72F-87F4-C28B-E8C4E10A73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9754"/>
            <a:ext cx="8784976" cy="648960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4065DA-64EF-F198-74DA-BC26D0208604}"/>
              </a:ext>
            </a:extLst>
          </p:cNvPr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Lleoliad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A36888-1378-AC3E-4CA2-779618C212A9}"/>
              </a:ext>
            </a:extLst>
          </p:cNvPr>
          <p:cNvSpPr txBox="1"/>
          <p:nvPr/>
        </p:nvSpPr>
        <p:spPr>
          <a:xfrm>
            <a:off x="1115616" y="155679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Safiad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078D41-BE5F-FA0E-BDB2-1338CA9E34B8}"/>
              </a:ext>
            </a:extLst>
          </p:cNvPr>
          <p:cNvSpPr txBox="1"/>
          <p:nvPr/>
        </p:nvSpPr>
        <p:spPr>
          <a:xfrm>
            <a:off x="5436096" y="908720"/>
            <a:ext cx="2121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Cyswllt</a:t>
            </a:r>
            <a:r>
              <a:rPr lang="en-GB" sz="2400" dirty="0">
                <a:solidFill>
                  <a:schemeClr val="bg2"/>
                </a:solidFill>
              </a:rPr>
              <a:t> </a:t>
            </a:r>
            <a:r>
              <a:rPr lang="en-GB" sz="2400" dirty="0" err="1">
                <a:solidFill>
                  <a:schemeClr val="bg2"/>
                </a:solidFill>
              </a:rPr>
              <a:t>llygaid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E81CF6-9993-2448-E873-70F60375A557}"/>
              </a:ext>
            </a:extLst>
          </p:cNvPr>
          <p:cNvSpPr txBox="1"/>
          <p:nvPr/>
        </p:nvSpPr>
        <p:spPr>
          <a:xfrm>
            <a:off x="5436096" y="1700808"/>
            <a:ext cx="1792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Ystumiau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F0B3D8-98FD-09D6-29F1-D270D804D3CC}"/>
              </a:ext>
            </a:extLst>
          </p:cNvPr>
          <p:cNvSpPr txBox="1"/>
          <p:nvPr/>
        </p:nvSpPr>
        <p:spPr>
          <a:xfrm>
            <a:off x="2411760" y="620688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Mynegiadau</a:t>
            </a:r>
            <a:r>
              <a:rPr lang="en-GB" sz="2400" dirty="0">
                <a:solidFill>
                  <a:schemeClr val="bg2"/>
                </a:solidFill>
              </a:rPr>
              <a:t> </a:t>
            </a:r>
            <a:r>
              <a:rPr lang="en-GB" sz="2400" dirty="0" err="1">
                <a:solidFill>
                  <a:schemeClr val="bg2"/>
                </a:solidFill>
              </a:rPr>
              <a:t>wynebol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4397C2-0DC5-1420-DE81-31259E50D72D}"/>
              </a:ext>
            </a:extLst>
          </p:cNvPr>
          <p:cNvSpPr txBox="1"/>
          <p:nvPr/>
        </p:nvSpPr>
        <p:spPr>
          <a:xfrm>
            <a:off x="7020272" y="2018457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Tonyddiaeth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25635C-DB98-67E6-113F-8355FC83D536}"/>
              </a:ext>
            </a:extLst>
          </p:cNvPr>
          <p:cNvSpPr txBox="1"/>
          <p:nvPr/>
        </p:nvSpPr>
        <p:spPr>
          <a:xfrm>
            <a:off x="395536" y="2708920"/>
            <a:ext cx="1247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Propiau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915356-2E82-A808-1904-A6D684E5437E}"/>
              </a:ext>
            </a:extLst>
          </p:cNvPr>
          <p:cNvSpPr txBox="1"/>
          <p:nvPr/>
        </p:nvSpPr>
        <p:spPr>
          <a:xfrm>
            <a:off x="7380312" y="3717032"/>
            <a:ext cx="14013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Pypedau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170F85-11B5-577D-DED2-9CA7E792EE05}"/>
              </a:ext>
            </a:extLst>
          </p:cNvPr>
          <p:cNvSpPr txBox="1"/>
          <p:nvPr/>
        </p:nvSpPr>
        <p:spPr>
          <a:xfrm>
            <a:off x="179512" y="3789040"/>
            <a:ext cx="1463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Caneuon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437EB5-B6F4-CB1F-F3AC-19F165CA0078}"/>
              </a:ext>
            </a:extLst>
          </p:cNvPr>
          <p:cNvSpPr txBox="1"/>
          <p:nvPr/>
        </p:nvSpPr>
        <p:spPr>
          <a:xfrm>
            <a:off x="7380312" y="4797152"/>
            <a:ext cx="1684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Perfformio</a:t>
            </a:r>
            <a:r>
              <a:rPr lang="en-GB" sz="2400" dirty="0">
                <a:solidFill>
                  <a:schemeClr val="bg2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513018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itting on a chair reading a book&#10;&#10;Description automatically generated with low confidence">
            <a:extLst>
              <a:ext uri="{FF2B5EF4-FFF2-40B4-BE49-F238E27FC236}">
                <a16:creationId xmlns:a16="http://schemas.microsoft.com/office/drawing/2014/main" id="{665E0B1E-A72F-87F4-C28B-E8C4E10A73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7231"/>
            <a:ext cx="8784976" cy="655212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4065DA-64EF-F198-74DA-BC26D0208604}"/>
              </a:ext>
            </a:extLst>
          </p:cNvPr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Location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A36888-1378-AC3E-4CA2-779618C212A9}"/>
              </a:ext>
            </a:extLst>
          </p:cNvPr>
          <p:cNvSpPr txBox="1"/>
          <p:nvPr/>
        </p:nvSpPr>
        <p:spPr>
          <a:xfrm>
            <a:off x="1115616" y="155679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Posture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078D41-BE5F-FA0E-BDB2-1338CA9E34B8}"/>
              </a:ext>
            </a:extLst>
          </p:cNvPr>
          <p:cNvSpPr txBox="1"/>
          <p:nvPr/>
        </p:nvSpPr>
        <p:spPr>
          <a:xfrm>
            <a:off x="5436096" y="908720"/>
            <a:ext cx="1792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Eye contact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E81CF6-9993-2448-E873-70F60375A557}"/>
              </a:ext>
            </a:extLst>
          </p:cNvPr>
          <p:cNvSpPr txBox="1"/>
          <p:nvPr/>
        </p:nvSpPr>
        <p:spPr>
          <a:xfrm>
            <a:off x="5580112" y="1916832"/>
            <a:ext cx="1648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Gestures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F0B3D8-98FD-09D6-29F1-D270D804D3CC}"/>
              </a:ext>
            </a:extLst>
          </p:cNvPr>
          <p:cNvSpPr txBox="1"/>
          <p:nvPr/>
        </p:nvSpPr>
        <p:spPr>
          <a:xfrm>
            <a:off x="2411760" y="620688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Facial expressions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4397C2-0DC5-1420-DE81-31259E50D72D}"/>
              </a:ext>
            </a:extLst>
          </p:cNvPr>
          <p:cNvSpPr txBox="1"/>
          <p:nvPr/>
        </p:nvSpPr>
        <p:spPr>
          <a:xfrm>
            <a:off x="7228574" y="2018457"/>
            <a:ext cx="1648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Intonation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25635C-DB98-67E6-113F-8355FC83D536}"/>
              </a:ext>
            </a:extLst>
          </p:cNvPr>
          <p:cNvSpPr txBox="1"/>
          <p:nvPr/>
        </p:nvSpPr>
        <p:spPr>
          <a:xfrm>
            <a:off x="395536" y="2708920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Props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915356-2E82-A808-1904-A6D684E5437E}"/>
              </a:ext>
            </a:extLst>
          </p:cNvPr>
          <p:cNvSpPr txBox="1"/>
          <p:nvPr/>
        </p:nvSpPr>
        <p:spPr>
          <a:xfrm>
            <a:off x="7380312" y="3717032"/>
            <a:ext cx="1314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Puppets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170F85-11B5-577D-DED2-9CA7E792EE05}"/>
              </a:ext>
            </a:extLst>
          </p:cNvPr>
          <p:cNvSpPr txBox="1"/>
          <p:nvPr/>
        </p:nvSpPr>
        <p:spPr>
          <a:xfrm>
            <a:off x="179512" y="3789040"/>
            <a:ext cx="1108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Songs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437EB5-B6F4-CB1F-F3AC-19F165CA0078}"/>
              </a:ext>
            </a:extLst>
          </p:cNvPr>
          <p:cNvSpPr txBox="1"/>
          <p:nvPr/>
        </p:nvSpPr>
        <p:spPr>
          <a:xfrm>
            <a:off x="7380312" y="4797152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Perform!</a:t>
            </a:r>
          </a:p>
        </p:txBody>
      </p:sp>
    </p:spTree>
    <p:extLst>
      <p:ext uri="{BB962C8B-B14F-4D97-AF65-F5344CB8AC3E}">
        <p14:creationId xmlns:p14="http://schemas.microsoft.com/office/powerpoint/2010/main" val="159859225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7"/>
            <a:ext cx="7905750" cy="473073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2057399"/>
            <a:ext cx="4343401" cy="35052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b="1" kern="0" dirty="0">
                <a:latin typeface="Arial" panose="020B0604020202020204" pitchFamily="34" charset="0"/>
                <a:ea typeface="Times New Roman"/>
              </a:rPr>
              <a:t>Pennyn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Cod modwl cywir ECEY5004C;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Rhif myfyriwr;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Nifer o eiriau.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00550" y="2057399"/>
            <a:ext cx="4343399" cy="43703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Header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Correct module code ECEY5004;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Student number;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Word count.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11764203"/>
      </p:ext>
    </p:extLst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b="1" kern="0" dirty="0">
                <a:latin typeface="Arial" panose="020B0604020202020204" pitchFamily="34" charset="0"/>
                <a:ea typeface="Times New Roman"/>
              </a:rPr>
              <a:t>Troedyn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Rhifau tudalen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kern="0" dirty="0">
              <a:latin typeface="Arial" panose="020B0604020202020204" pitchFamily="34" charset="0"/>
              <a:ea typeface="Times New Roman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Strwythur paragraffau a brawddegau;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Eglurder;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3ydd person.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Footer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Page numbers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US" kern="0" dirty="0">
              <a:solidFill>
                <a:srgbClr val="0070C0"/>
              </a:solidFill>
              <a:latin typeface="Arial" panose="020B0604020202020204" pitchFamily="34" charset="0"/>
              <a:ea typeface="Times New Roman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Sentence and paragraph structure;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Clarity;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3rd person.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29106907"/>
      </p:ext>
    </p:extLst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2057399"/>
            <a:ext cx="2743201" cy="35052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Cywirdeb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GWIRIWCH...GWIRIWCH...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  GWIRIWCH!</a:t>
            </a:r>
            <a:endParaRPr lang="cy-GB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0" y="2057398"/>
            <a:ext cx="4343399" cy="376078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Correctness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  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  PROOFREAD!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16458764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2514600"/>
            <a:ext cx="4536504" cy="3662364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rheolaeth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swyddogol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Tystiolaeth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2514599"/>
            <a:ext cx="4407346" cy="36623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Evidence;</a:t>
            </a:r>
          </a:p>
        </p:txBody>
      </p:sp>
    </p:spTree>
    <p:extLst>
      <p:ext uri="{BB962C8B-B14F-4D97-AF65-F5344CB8AC3E}">
        <p14:creationId xmlns:p14="http://schemas.microsoft.com/office/powerpoint/2010/main" val="6040895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2514600"/>
            <a:ext cx="4536504" cy="3662364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</a:rPr>
              <a:t> SC01;</a:t>
            </a:r>
          </a:p>
          <a:p>
            <a:r>
              <a:rPr lang="en-US" dirty="0" err="1">
                <a:latin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Academaidd</a:t>
            </a:r>
            <a:r>
              <a:rPr 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91833" y="2514600"/>
            <a:ext cx="4407346" cy="39671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Complete form SC01;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Liaise with Academic Office.</a:t>
            </a: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2"/>
            <a:ext cx="7886700" cy="1194819"/>
          </a:xfrm>
        </p:spPr>
        <p:txBody>
          <a:bodyPr>
            <a:no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</a:rPr>
              <a:t>Cyflwyniadau Hwyr</a:t>
            </a:r>
            <a:br>
              <a:rPr lang="cy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Late Submissions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904999"/>
            <a:ext cx="4370708" cy="3712029"/>
          </a:xfrm>
        </p:spPr>
        <p:txBody>
          <a:bodyPr>
            <a:normAutofit lnSpcReduction="10000"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40%;</a:t>
            </a:r>
          </a:p>
          <a:p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Recordio</a:t>
            </a:r>
            <a:r>
              <a:rPr lang="en-GB" dirty="0">
                <a:latin typeface="Arial" panose="020B0604020202020204" pitchFamily="34" charset="0"/>
              </a:rPr>
              <a:t> 0 </a:t>
            </a:r>
            <a:r>
              <a:rPr lang="en-GB" dirty="0" err="1">
                <a:latin typeface="Arial" panose="020B0604020202020204" pitchFamily="34" charset="0"/>
              </a:rPr>
              <a:t>Heb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Gyflwyno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04999"/>
            <a:ext cx="4127470" cy="3518339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Present after 7 working days – no EC – staff not permitted to assess;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0 Non-Attempt recorded.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57958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57A634B-59A9-BF5A-F39A-E91F412F3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457200"/>
            <a:ext cx="8610600" cy="1219200"/>
          </a:xfrm>
        </p:spPr>
        <p:txBody>
          <a:bodyPr>
            <a:noAutofit/>
          </a:bodyPr>
          <a:lstStyle/>
          <a:p>
            <a:pPr algn="ctr"/>
            <a:br>
              <a:rPr lang="en-GB" sz="4000" dirty="0">
                <a:latin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 err="1">
                <a:latin typeface="Arial" panose="020B0604020202020204" pitchFamily="34" charset="0"/>
              </a:rPr>
              <a:t>Materion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TGCh</a:t>
            </a:r>
            <a:r>
              <a:rPr lang="en-GB" sz="4000" dirty="0">
                <a:latin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ICT issues?</a:t>
            </a:r>
            <a:endParaRPr lang="en-GB" sz="4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82022-461E-56DE-589D-1CB6ADE18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2133600"/>
            <a:ext cx="4629150" cy="37274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Service Now - Hwb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Gwennan Couch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g.couch@uwtsd.ac.uk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D49E6E0-73E5-8F9D-EDBD-3F05C1F5B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800" y="2057400"/>
            <a:ext cx="3275013" cy="3811588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Desg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r>
              <a:rPr lang="cy-GB" sz="5400" dirty="0">
                <a:latin typeface="Arial" panose="020B0604020202020204" pitchFamily="34" charset="0"/>
              </a:rPr>
              <a:t>0300 500 5055</a:t>
            </a:r>
          </a:p>
          <a:p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42244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</a:rPr>
              <a:t> am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362200"/>
            <a:ext cx="4407346" cy="38147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Panopto;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darlithydd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cydlynydd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2362200"/>
            <a:ext cx="3886200" cy="38147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Panopto;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Module handbook;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Notes;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Your lecturer/module coordinator;</a:t>
            </a:r>
          </a:p>
        </p:txBody>
      </p:sp>
    </p:spTree>
    <p:extLst>
      <p:ext uri="{BB962C8B-B14F-4D97-AF65-F5344CB8AC3E}">
        <p14:creationId xmlns:p14="http://schemas.microsoft.com/office/powerpoint/2010/main" val="338140629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</a:rPr>
              <a:t> am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2133600"/>
            <a:ext cx="3638550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340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Facebook</a:t>
            </a: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10124A-2272-48D8-931E-6BD092BB5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6136" y="932961"/>
            <a:ext cx="3665764" cy="1777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 dirty="0" err="1">
                <a:latin typeface="Arial" panose="020B0604020202020204" pitchFamily="34" charset="0"/>
              </a:rPr>
              <a:t>Pob</a:t>
            </a:r>
            <a:r>
              <a:rPr lang="en-US" sz="3500" dirty="0">
                <a:latin typeface="Arial" panose="020B0604020202020204" pitchFamily="34" charset="0"/>
              </a:rPr>
              <a:t> </a:t>
            </a:r>
            <a:r>
              <a:rPr lang="en-US" sz="3500" dirty="0" err="1">
                <a:latin typeface="Arial" panose="020B0604020202020204" pitchFamily="34" charset="0"/>
              </a:rPr>
              <a:t>lwc</a:t>
            </a:r>
            <a:r>
              <a:rPr lang="en-US" sz="3500" dirty="0">
                <a:latin typeface="Arial" panose="020B0604020202020204" pitchFamily="34" charset="0"/>
              </a:rPr>
              <a:t>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2CC9FC-7B57-46BD-B428-00C6E16624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3966" r="31434" b="1"/>
          <a:stretch/>
        </p:blipFill>
        <p:spPr>
          <a:xfrm>
            <a:off x="293927" y="573678"/>
            <a:ext cx="3827404" cy="5710645"/>
          </a:xfrm>
          <a:prstGeom prst="rect">
            <a:avLst/>
          </a:prstGeom>
        </p:spPr>
      </p:pic>
      <p:sp>
        <p:nvSpPr>
          <p:cNvPr id="12" name="!!Line">
            <a:extLst>
              <a:ext uri="{FF2B5EF4-FFF2-40B4-BE49-F238E27FC236}">
                <a16:creationId xmlns:a16="http://schemas.microsoft.com/office/drawing/2014/main" id="{0AF80B57-54E2-4D01-8731-3F38B0C5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1144" y="1417320"/>
            <a:ext cx="6858" cy="40233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0224-97BD-4746-B163-376010698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16136" y="2894529"/>
            <a:ext cx="3665764" cy="32101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500" dirty="0">
                <a:latin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3226710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2164</Words>
  <Application>Microsoft Office PowerPoint</Application>
  <PresentationFormat>On-screen Show (4:3)</PresentationFormat>
  <Paragraphs>417</Paragraphs>
  <Slides>49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ＭＳ Ｐゴシック</vt:lpstr>
      <vt:lpstr>Arial</vt:lpstr>
      <vt:lpstr>Calibri</vt:lpstr>
      <vt:lpstr>Calibri Light</vt:lpstr>
      <vt:lpstr>Office Theme</vt:lpstr>
      <vt:lpstr>Accessible 2</vt:lpstr>
      <vt:lpstr>Sub Title 1</vt:lpstr>
      <vt:lpstr>ECEY5004C  Iaith a Llythrennedd yn yr Oes Ddigidol    Canllawiau’r aseiniad   </vt:lpstr>
      <vt:lpstr>Yr aseiniad The assignment</vt:lpstr>
      <vt:lpstr>Yr aseiniad The assignment</vt:lpstr>
      <vt:lpstr>Bydd angen i chi:</vt:lpstr>
      <vt:lpstr>Bydd angen i chi:</vt:lpstr>
      <vt:lpstr>Bydd angen i chi:</vt:lpstr>
      <vt:lpstr>You will need to:</vt:lpstr>
      <vt:lpstr>You will need to:</vt:lpstr>
      <vt:lpstr>You will need to:</vt:lpstr>
      <vt:lpstr>Syniadau Ideas</vt:lpstr>
      <vt:lpstr>Ystyriaethau ymarferol Practical implications</vt:lpstr>
      <vt:lpstr>Ystyriaethau ymarferol Practical implications</vt:lpstr>
      <vt:lpstr>Strwythur y papur Structure of paper</vt:lpstr>
      <vt:lpstr>Strwythur Structure</vt:lpstr>
      <vt:lpstr>Strwythur Structure</vt:lpstr>
      <vt:lpstr> Strwythur Structure</vt:lpstr>
      <vt:lpstr>Strwythur Structure</vt:lpstr>
      <vt:lpstr>AI – defnydd o Ddeallusrwydd Artiffisial</vt:lpstr>
      <vt:lpstr>AI – defnydd o Ddeallusrwydd Artiffisial</vt:lpstr>
      <vt:lpstr>AI – defnydd o Ddeallusrwydd Artiffisial</vt:lpstr>
      <vt:lpstr>AI – defnydd o Ddeallusrwydd Artiffisial</vt:lpstr>
      <vt:lpstr>AI – use of Artificial Intelligence</vt:lpstr>
      <vt:lpstr>AI – use of Artificial Intelligence</vt:lpstr>
      <vt:lpstr>AI – use of Artificial Intelligence</vt:lpstr>
      <vt:lpstr>AI – use of Artificial Intelligence</vt:lpstr>
      <vt:lpstr>Y recordiad/au The recording/s</vt:lpstr>
      <vt:lpstr>Y daflen asesu 1 The assessment sheet 1</vt:lpstr>
      <vt:lpstr>Y daflen asesu 2 The assessment sheet 2</vt:lpstr>
      <vt:lpstr>Gwybodaeth a Dealltwriaeth Knowledge and Understanding</vt:lpstr>
      <vt:lpstr>Y daflen asesu 3 The assessment sheet 3</vt:lpstr>
      <vt:lpstr>Dadansoddiad Analysis</vt:lpstr>
      <vt:lpstr>Dadansoddiad Analysis</vt:lpstr>
      <vt:lpstr>Y daflen asesu 4 The assessment sheet 4</vt:lpstr>
      <vt:lpstr>Y daflen asesu 5 The assessment sheet 5</vt:lpstr>
      <vt:lpstr>Sgiliau cyflwyno Presenting skills</vt:lpstr>
      <vt:lpstr>Sgiliau cyflwyno Presenting skills</vt:lpstr>
      <vt:lpstr>Sgiliau cyflwyno Presenting skills</vt:lpstr>
      <vt:lpstr>PowerPoint Presentation</vt:lpstr>
      <vt:lpstr>PowerPoint Presentation</vt:lpstr>
      <vt:lpstr> Sgiliau ysgrifennu Writing skills</vt:lpstr>
      <vt:lpstr> Sgiliau ysgrifennu Writing skills</vt:lpstr>
      <vt:lpstr> Sgiliau ysgrifennu Writing skills</vt:lpstr>
      <vt:lpstr> Amgylchiadau Esgusodol (EC) Extenuating Circumstances (EC)</vt:lpstr>
      <vt:lpstr> Amgylchiadau Esgusodol (EC) Extenuating Circumstances (EC)</vt:lpstr>
      <vt:lpstr>Cyflwyniadau Hwyr  Late Submissions</vt:lpstr>
      <vt:lpstr>  Materion TGCh? ICT issues?</vt:lpstr>
      <vt:lpstr> Cwestiynau am yr aseiniad? Questions about the assignment?</vt:lpstr>
      <vt:lpstr> Cwestiynau am yr aseiniad? Questions about the assignment?</vt:lpstr>
      <vt:lpstr>Pob lwc!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48</cp:revision>
  <dcterms:created xsi:type="dcterms:W3CDTF">2015-10-03T11:53:06Z</dcterms:created>
  <dcterms:modified xsi:type="dcterms:W3CDTF">2025-08-27T10:24:15Z</dcterms:modified>
</cp:coreProperties>
</file>