
<file path=[Content_Types].xml><?xml version="1.0" encoding="utf-8"?>
<Types xmlns="http://schemas.openxmlformats.org/package/2006/content-types">
  <Default Extension="bmp" ContentType="image/bmp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7" r:id="rId11"/>
    <p:sldId id="269" r:id="rId12"/>
    <p:sldId id="270" r:id="rId13"/>
    <p:sldId id="272" r:id="rId14"/>
    <p:sldId id="273" r:id="rId15"/>
    <p:sldId id="274" r:id="rId16"/>
    <p:sldId id="275" r:id="rId17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0DEEF"/>
          </a:solidFill>
        </a:fill>
      </a:tcStyle>
    </a:wholeTbl>
    <a:band2H>
      <a:tcTxStyle/>
      <a:tcStyle>
        <a:tcBdr/>
        <a:fill>
          <a:solidFill>
            <a:srgbClr val="E9EFF7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/>
      <a:tcStyle>
        <a:tcBdr/>
        <a:fill>
          <a:solidFill>
            <a:srgbClr val="F0F0F0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/>
      <a:tcStyle>
        <a:tcBdr/>
        <a:fill>
          <a:solidFill>
            <a:srgbClr val="EBF1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99" d="100"/>
          <a:sy n="99" d="100"/>
        </p:scale>
        <p:origin x="555" y="-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96" name="Shape 9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alibri"/>
      </a:defRPr>
    </a:lvl1pPr>
    <a:lvl2pPr indent="228600" latinLnBrk="0">
      <a:defRPr sz="1200">
        <a:latin typeface="+mj-lt"/>
        <a:ea typeface="+mj-ea"/>
        <a:cs typeface="+mj-cs"/>
        <a:sym typeface="Calibri"/>
      </a:defRPr>
    </a:lvl2pPr>
    <a:lvl3pPr indent="457200" latinLnBrk="0">
      <a:defRPr sz="1200">
        <a:latin typeface="+mj-lt"/>
        <a:ea typeface="+mj-ea"/>
        <a:cs typeface="+mj-cs"/>
        <a:sym typeface="Calibri"/>
      </a:defRPr>
    </a:lvl3pPr>
    <a:lvl4pPr indent="685800" latinLnBrk="0">
      <a:defRPr sz="1200">
        <a:latin typeface="+mj-lt"/>
        <a:ea typeface="+mj-ea"/>
        <a:cs typeface="+mj-cs"/>
        <a:sym typeface="Calibri"/>
      </a:defRPr>
    </a:lvl4pPr>
    <a:lvl5pPr indent="914400" latinLnBrk="0">
      <a:defRPr sz="1200">
        <a:latin typeface="+mj-lt"/>
        <a:ea typeface="+mj-ea"/>
        <a:cs typeface="+mj-cs"/>
        <a:sym typeface="Calibri"/>
      </a:defRPr>
    </a:lvl5pPr>
    <a:lvl6pPr indent="1143000" latinLnBrk="0">
      <a:defRPr sz="1200">
        <a:latin typeface="+mj-lt"/>
        <a:ea typeface="+mj-ea"/>
        <a:cs typeface="+mj-cs"/>
        <a:sym typeface="Calibri"/>
      </a:defRPr>
    </a:lvl6pPr>
    <a:lvl7pPr indent="1371600" latinLnBrk="0">
      <a:defRPr sz="1200">
        <a:latin typeface="+mj-lt"/>
        <a:ea typeface="+mj-ea"/>
        <a:cs typeface="+mj-cs"/>
        <a:sym typeface="Calibri"/>
      </a:defRPr>
    </a:lvl7pPr>
    <a:lvl8pPr indent="1600200" latinLnBrk="0">
      <a:defRPr sz="1200">
        <a:latin typeface="+mj-lt"/>
        <a:ea typeface="+mj-ea"/>
        <a:cs typeface="+mj-cs"/>
        <a:sym typeface="Calibri"/>
      </a:defRPr>
    </a:lvl8pPr>
    <a:lvl9pPr indent="1828800" latinLnBrk="0">
      <a:defRPr sz="1200">
        <a:latin typeface="+mj-lt"/>
        <a:ea typeface="+mj-ea"/>
        <a:cs typeface="+mj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and Content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Text"/>
          <p:cNvSpPr txBox="1">
            <a:spLocks noGrp="1"/>
          </p:cNvSpPr>
          <p:nvPr>
            <p:ph type="title"/>
          </p:nvPr>
        </p:nvSpPr>
        <p:spPr>
          <a:xfrm>
            <a:off x="628650" y="365125"/>
            <a:ext cx="7886700" cy="1325564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4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itle Text"/>
          <p:cNvSpPr txBox="1">
            <a:spLocks noGrp="1"/>
          </p:cNvSpPr>
          <p:nvPr>
            <p:ph type="title"/>
          </p:nvPr>
        </p:nvSpPr>
        <p:spPr>
          <a:xfrm>
            <a:off x="629841" y="365125"/>
            <a:ext cx="7886701" cy="1325564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3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29841" y="1681163"/>
            <a:ext cx="3868341" cy="823913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sz="2400" b="1"/>
            </a:lvl1pPr>
            <a:lvl2pPr marL="0" indent="457200">
              <a:buSzTx/>
              <a:buFontTx/>
              <a:buNone/>
              <a:defRPr sz="2400" b="1"/>
            </a:lvl2pPr>
            <a:lvl3pPr marL="0" indent="914400">
              <a:buSzTx/>
              <a:buFontTx/>
              <a:buNone/>
              <a:defRPr sz="2400" b="1"/>
            </a:lvl3pPr>
            <a:lvl4pPr marL="0" indent="1371600">
              <a:buSzTx/>
              <a:buFontTx/>
              <a:buNone/>
              <a:defRPr sz="2400" b="1"/>
            </a:lvl4pPr>
            <a:lvl5pPr marL="0" indent="1828800">
              <a:buSzTx/>
              <a:buFontTx/>
              <a:buNone/>
              <a:defRPr sz="24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4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29149" y="1681163"/>
            <a:ext cx="3887393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sz="2400" b="1"/>
            </a:pPr>
            <a:endParaRPr/>
          </a:p>
        </p:txBody>
      </p:sp>
      <p:sp>
        <p:nvSpPr>
          <p:cNvPr id="4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itle Text"/>
          <p:cNvSpPr txBox="1">
            <a:spLocks noGrp="1"/>
          </p:cNvSpPr>
          <p:nvPr>
            <p:ph type="title"/>
          </p:nvPr>
        </p:nvSpPr>
        <p:spPr>
          <a:xfrm>
            <a:off x="628650" y="365125"/>
            <a:ext cx="7886700" cy="1325564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itle Text"/>
          <p:cNvSpPr txBox="1"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68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3887391" y="987425"/>
            <a:ext cx="4629151" cy="4873626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9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629840" y="2057400"/>
            <a:ext cx="2949180" cy="3811588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600"/>
            </a:pPr>
            <a:endParaRPr/>
          </a:p>
        </p:txBody>
      </p:sp>
      <p:sp>
        <p:nvSpPr>
          <p:cNvPr id="7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Text"/>
          <p:cNvSpPr txBox="1"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78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3887391" y="987425"/>
            <a:ext cx="4629151" cy="4873626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79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Title Text"/>
          <p:cNvSpPr txBox="1">
            <a:spLocks noGrp="1"/>
          </p:cNvSpPr>
          <p:nvPr>
            <p:ph type="title"/>
          </p:nvPr>
        </p:nvSpPr>
        <p:spPr>
          <a:xfrm>
            <a:off x="628650" y="365125"/>
            <a:ext cx="7886700" cy="1325564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88" name="Body Level One…"/>
          <p:cNvSpPr txBox="1">
            <a:spLocks noGrp="1"/>
          </p:cNvSpPr>
          <p:nvPr>
            <p:ph type="body" idx="1"/>
          </p:nvPr>
        </p:nvSpPr>
        <p:spPr>
          <a:xfrm>
            <a:off x="628650" y="1847850"/>
            <a:ext cx="7886700" cy="4351339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Picture 7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Title Text"/>
          <p:cNvSpPr txBox="1">
            <a:spLocks noGrp="1"/>
          </p:cNvSpPr>
          <p:nvPr>
            <p:ph type="title"/>
          </p:nvPr>
        </p:nvSpPr>
        <p:spPr>
          <a:xfrm>
            <a:off x="457200" y="92074"/>
            <a:ext cx="8229600" cy="15081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4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4419600" y="6172200"/>
            <a:ext cx="2133600" cy="36830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ransition spd="med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1234439" marR="0" indent="-320039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bmp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improvement-resources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estyn.llyw.cymru/adnoddau-gwella?_ga=2.80078551.194253011.1663145347-751467295.1663145347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llyw.cymru/arfer-effeithiol/cynnwys-rhieni-mewn-addysg" TargetMode="External"/><Relationship Id="rId7" Type="http://schemas.openxmlformats.org/officeDocument/2006/relationships/hyperlink" Target="https://www.estyn.llyw.cymru/arfer-effeithiol/meithrin-partneriaethau-theuluoedd" TargetMode="External"/><Relationship Id="rId2" Type="http://schemas.openxmlformats.org/officeDocument/2006/relationships/hyperlink" Target="https://www.estyn.llyw.cymru/arfer-effeithiol/cefnogi-lles-disgyblion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estyn.llyw.cymru/arfer-effeithiol/gwneud-teuluoedd-yn-bartneriaid-mewn-dysgu" TargetMode="External"/><Relationship Id="rId5" Type="http://schemas.openxmlformats.org/officeDocument/2006/relationships/hyperlink" Target="https://www.estyn.llyw.cymru/arfer-effeithiol/ysgol-yn-cynnig-dull-hyblyg-o-ddysgu" TargetMode="External"/><Relationship Id="rId4" Type="http://schemas.openxmlformats.org/officeDocument/2006/relationships/hyperlink" Target="https://www.estyn.llyw.cymru/arfer-effeithiol/cysylltur-cenedlaethau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03/respect-and-resilience-developing-community-cohesion.pdf" TargetMode="External"/><Relationship Id="rId7" Type="http://schemas.openxmlformats.org/officeDocument/2006/relationships/image" Target="../media/image7.png"/><Relationship Id="rId2" Type="http://schemas.openxmlformats.org/officeDocument/2006/relationships/hyperlink" Target="https://www.estyn.gov.wales/effective-practice/supporting-parental-engagement-through-workshops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gov.wales/sites/default/files/publications/2018-12/theme-4-helping-families-to-actively-support-their-child-s-learning-resources-1-5.pdf" TargetMode="External"/><Relationship Id="rId5" Type="http://schemas.openxmlformats.org/officeDocument/2006/relationships/hyperlink" Target="https://gov.wales/sites/default/files/publications/2018-12/face-the-challenge-together-family-and-community-engagement-toolkit-for-schools-in-wales-main-guidance.pdf" TargetMode="External"/><Relationship Id="rId4" Type="http://schemas.openxmlformats.org/officeDocument/2006/relationships/hyperlink" Target="https://gov.wales/sites/default/files/publications/2018-12/theme-3-welcoming-families-to-engage-with-the-school-resources-1-9.pdf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Title 1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>
            <a:lvl1pPr>
              <a:defRPr b="1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ECAD4013</a:t>
            </a:r>
          </a:p>
        </p:txBody>
      </p:sp>
      <p:sp>
        <p:nvSpPr>
          <p:cNvPr id="99" name="Rectangle 2"/>
          <p:cNvSpPr txBox="1"/>
          <p:nvPr/>
        </p:nvSpPr>
        <p:spPr>
          <a:xfrm>
            <a:off x="83901" y="3676920"/>
            <a:ext cx="8967104" cy="151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>
            <a:spAutoFit/>
          </a:bodyPr>
          <a:lstStyle/>
          <a:p>
            <a:pPr algn="ctr">
              <a:defRPr sz="4000" b="1">
                <a:ln w="12700" cap="flat">
                  <a:solidFill>
                    <a:schemeClr val="accent1"/>
                  </a:solidFill>
                  <a:prstDash val="solid"/>
                  <a:round/>
                </a:ln>
                <a:effectLst>
                  <a:outerShdw dist="38100" dir="2640000" rotWithShape="0">
                    <a:schemeClr val="accent1"/>
                  </a:outerShdw>
                </a:effectLst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Learners, Schools and Communities:</a:t>
            </a:r>
          </a:p>
          <a:p>
            <a:pPr algn="ctr">
              <a:defRPr sz="4000" b="1">
                <a:ln w="12700" cap="flat">
                  <a:solidFill>
                    <a:schemeClr val="accent1"/>
                  </a:solidFill>
                  <a:prstDash val="solid"/>
                  <a:round/>
                </a:ln>
                <a:effectLst>
                  <a:outerShdw dist="38100" dir="2640000" rotWithShape="0">
                    <a:schemeClr val="accent1"/>
                  </a:outerShdw>
                </a:effectLst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where am I teaching?</a:t>
            </a:r>
          </a:p>
        </p:txBody>
      </p:sp>
      <p:sp>
        <p:nvSpPr>
          <p:cNvPr id="100" name="Rectangle 3"/>
          <p:cNvSpPr txBox="1"/>
          <p:nvPr/>
        </p:nvSpPr>
        <p:spPr>
          <a:xfrm>
            <a:off x="378043" y="1770221"/>
            <a:ext cx="8387914" cy="151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>
            <a:spAutoFit/>
          </a:bodyPr>
          <a:lstStyle/>
          <a:p>
            <a:pPr algn="ctr">
              <a:defRPr sz="4000" b="1">
                <a:ln w="12700" cap="flat">
                  <a:solidFill>
                    <a:schemeClr val="accent1"/>
                  </a:solidFill>
                  <a:prstDash val="solid"/>
                  <a:round/>
                </a:ln>
                <a:blipFill rotWithShape="1">
                  <a:blip r:embed="rId2"/>
                  <a:srcRect/>
                  <a:tile tx="0" ty="0" sx="100000" sy="100000" flip="none" algn="tl"/>
                </a:blipFill>
                <a:effectLst>
                  <a:outerShdw dist="38100" dir="2640000" rotWithShape="0">
                    <a:schemeClr val="accent1"/>
                  </a:outerShdw>
                </a:effectLst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Dysgwyr, Ysgolion a Chymunedau:</a:t>
            </a:r>
          </a:p>
          <a:p>
            <a:pPr algn="ctr">
              <a:defRPr sz="4000" b="1">
                <a:ln w="12700" cap="flat">
                  <a:solidFill>
                    <a:schemeClr val="accent1"/>
                  </a:solidFill>
                  <a:prstDash val="solid"/>
                  <a:round/>
                </a:ln>
                <a:blipFill rotWithShape="1">
                  <a:blip r:embed="rId2"/>
                  <a:srcRect/>
                  <a:tile tx="0" ty="0" sx="100000" sy="100000" flip="none" algn="tl"/>
                </a:blipFill>
                <a:effectLst>
                  <a:outerShdw dist="38100" dir="2640000" rotWithShape="0">
                    <a:schemeClr val="accent1"/>
                  </a:outerShdw>
                </a:effectLst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ble ydw i’n addysgu?</a:t>
            </a:r>
          </a:p>
        </p:txBody>
      </p:sp>
      <p:pic>
        <p:nvPicPr>
          <p:cNvPr id="101" name="Picture 2" descr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6616" y="208799"/>
            <a:ext cx="2850159" cy="164471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Content Placeholder 1" descr="Content Placeholder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9575" y="423803"/>
            <a:ext cx="2749185" cy="1460569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sp>
        <p:nvSpPr>
          <p:cNvPr id="104" name="TextBox 6"/>
          <p:cNvSpPr txBox="1"/>
          <p:nvPr/>
        </p:nvSpPr>
        <p:spPr>
          <a:xfrm>
            <a:off x="514481" y="1253823"/>
            <a:ext cx="2820173" cy="39703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Day 4</a:t>
            </a:r>
          </a:p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Working with Parents and Communities</a:t>
            </a:r>
          </a:p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endParaRPr lang="en-GB" dirty="0"/>
          </a:p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Diwrnod</a:t>
            </a:r>
            <a:r>
              <a:rPr dirty="0"/>
              <a:t> 4</a:t>
            </a:r>
          </a:p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Gweithio</a:t>
            </a:r>
            <a:r>
              <a:rPr dirty="0"/>
              <a:t> </a:t>
            </a:r>
            <a:r>
              <a:rPr dirty="0" err="1"/>
              <a:t>gyda</a:t>
            </a:r>
            <a:r>
              <a:rPr dirty="0"/>
              <a:t> </a:t>
            </a:r>
            <a:r>
              <a:rPr dirty="0" err="1"/>
              <a:t>Rhieni</a:t>
            </a:r>
            <a:r>
              <a:rPr dirty="0"/>
              <a:t> a </a:t>
            </a:r>
            <a:r>
              <a:rPr dirty="0" err="1"/>
              <a:t>Chymenadau</a:t>
            </a:r>
            <a:endParaRPr dirty="0"/>
          </a:p>
        </p:txBody>
      </p:sp>
      <p:pic>
        <p:nvPicPr>
          <p:cNvPr id="105" name="Picture 3" descr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870" y="2134231"/>
            <a:ext cx="2787234" cy="1460569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pic>
        <p:nvPicPr>
          <p:cNvPr id="106" name="Picture 4" descr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9575" y="4017264"/>
            <a:ext cx="3083170" cy="1441620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Title 1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>
            <a:lvl1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Heddiw - Today</a:t>
            </a:r>
          </a:p>
        </p:txBody>
      </p:sp>
      <p:sp>
        <p:nvSpPr>
          <p:cNvPr id="109" name="Content Placeholder 2"/>
          <p:cNvSpPr txBox="1">
            <a:spLocks noGrp="1"/>
          </p:cNvSpPr>
          <p:nvPr>
            <p:ph type="body" sz="half" idx="1"/>
          </p:nvPr>
        </p:nvSpPr>
        <p:spPr>
          <a:xfrm>
            <a:off x="628648" y="1628617"/>
            <a:ext cx="3886201" cy="4351339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7000"/>
              </a:lnSpc>
              <a:defRPr sz="1300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Rhan</a:t>
            </a:r>
            <a:r>
              <a:rPr dirty="0"/>
              <a:t> 1: Sut </a:t>
            </a:r>
            <a:r>
              <a:rPr dirty="0" err="1"/>
              <a:t>mae’r</a:t>
            </a:r>
            <a:r>
              <a:rPr dirty="0"/>
              <a:t> </a:t>
            </a:r>
            <a:r>
              <a:rPr dirty="0" err="1"/>
              <a:t>ysgol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gweithio</a:t>
            </a:r>
            <a:r>
              <a:rPr dirty="0"/>
              <a:t> </a:t>
            </a:r>
            <a:r>
              <a:rPr dirty="0" err="1"/>
              <a:t>gyda’i</a:t>
            </a:r>
            <a:r>
              <a:rPr dirty="0"/>
              <a:t> </a:t>
            </a:r>
            <a:r>
              <a:rPr dirty="0" err="1"/>
              <a:t>chymuned</a:t>
            </a:r>
            <a:r>
              <a:rPr dirty="0"/>
              <a:t>?</a:t>
            </a:r>
          </a:p>
          <a:p>
            <a:pPr marL="257175" indent="-257175"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Rhannu</a:t>
            </a:r>
            <a:r>
              <a:rPr dirty="0"/>
              <a:t> Pont</a:t>
            </a:r>
            <a:r>
              <a:rPr lang="en-GB" dirty="0"/>
              <a:t>io</a:t>
            </a:r>
            <a:r>
              <a:rPr dirty="0"/>
              <a:t> 2</a:t>
            </a:r>
          </a:p>
          <a:p>
            <a:pPr marL="257175" indent="-257175" algn="just"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Dechrau</a:t>
            </a:r>
            <a:r>
              <a:rPr dirty="0"/>
              <a:t> </a:t>
            </a:r>
            <a:r>
              <a:rPr dirty="0" err="1"/>
              <a:t>ymgysylltu</a:t>
            </a:r>
            <a:r>
              <a:rPr dirty="0"/>
              <a:t> ag </a:t>
            </a:r>
            <a:r>
              <a:rPr dirty="0" err="1"/>
              <a:t>ymchwil</a:t>
            </a:r>
            <a:r>
              <a:rPr dirty="0"/>
              <a:t> </a:t>
            </a:r>
            <a:r>
              <a:rPr dirty="0" err="1"/>
              <a:t>cyfredol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adnabod</a:t>
            </a:r>
            <a:r>
              <a:rPr dirty="0"/>
              <a:t> </a:t>
            </a:r>
            <a:r>
              <a:rPr dirty="0" err="1"/>
              <a:t>sut</a:t>
            </a:r>
            <a:r>
              <a:rPr dirty="0"/>
              <a:t> y </a:t>
            </a:r>
            <a:r>
              <a:rPr dirty="0" err="1"/>
              <a:t>mae</a:t>
            </a:r>
            <a:r>
              <a:rPr dirty="0"/>
              <a:t> </a:t>
            </a:r>
            <a:r>
              <a:rPr dirty="0" err="1"/>
              <a:t>cymunedau</a:t>
            </a:r>
            <a:r>
              <a:rPr dirty="0"/>
              <a:t>, </a:t>
            </a:r>
            <a:r>
              <a:rPr dirty="0" err="1"/>
              <a:t>teuluoedd</a:t>
            </a:r>
            <a:r>
              <a:rPr dirty="0"/>
              <a:t> ac </a:t>
            </a:r>
            <a:r>
              <a:rPr dirty="0" err="1"/>
              <a:t>ysgolion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dylanwadu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addysgu</a:t>
            </a:r>
            <a:r>
              <a:rPr dirty="0"/>
              <a:t> a </a:t>
            </a:r>
            <a:r>
              <a:rPr dirty="0" err="1"/>
              <a:t>dysgu</a:t>
            </a:r>
            <a:r>
              <a:rPr dirty="0"/>
              <a:t>. </a:t>
            </a:r>
          </a:p>
          <a:p>
            <a:pPr marL="0" indent="0" algn="just">
              <a:buSzTx/>
              <a:buNone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endParaRPr dirty="0"/>
          </a:p>
          <a:p>
            <a:pPr>
              <a:lnSpc>
                <a:spcPct val="107000"/>
              </a:lnSpc>
              <a:defRPr sz="1300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Rhan</a:t>
            </a:r>
            <a:r>
              <a:rPr dirty="0"/>
              <a:t> 2: Sut </a:t>
            </a:r>
            <a:r>
              <a:rPr dirty="0" err="1"/>
              <a:t>mae</a:t>
            </a:r>
            <a:r>
              <a:rPr dirty="0"/>
              <a:t> </a:t>
            </a:r>
            <a:r>
              <a:rPr dirty="0" err="1"/>
              <a:t>ysgolion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gweithio</a:t>
            </a:r>
            <a:r>
              <a:rPr dirty="0"/>
              <a:t> </a:t>
            </a:r>
            <a:r>
              <a:rPr dirty="0" err="1"/>
              <a:t>gyda’u</a:t>
            </a:r>
            <a:r>
              <a:rPr dirty="0"/>
              <a:t> </a:t>
            </a:r>
            <a:r>
              <a:rPr dirty="0" err="1"/>
              <a:t>cymunedau</a:t>
            </a:r>
            <a:r>
              <a:rPr dirty="0"/>
              <a:t>.</a:t>
            </a:r>
          </a:p>
          <a:p>
            <a:pPr marL="257175" indent="-257175"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Edrych</a:t>
            </a:r>
            <a:r>
              <a:rPr lang="en-GB" dirty="0" err="1"/>
              <a:t>wch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wefan</a:t>
            </a:r>
            <a:r>
              <a:rPr dirty="0"/>
              <a:t> </a:t>
            </a:r>
            <a:r>
              <a:rPr dirty="0" err="1"/>
              <a:t>Estyn</a:t>
            </a:r>
            <a:r>
              <a:rPr lang="en-GB" dirty="0"/>
              <a:t>.</a:t>
            </a:r>
            <a:endParaRPr dirty="0"/>
          </a:p>
          <a:p>
            <a:pPr marL="257175" indent="-257175"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Edrych</a:t>
            </a:r>
            <a:r>
              <a:rPr lang="en-GB" dirty="0" err="1"/>
              <a:t>wch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astudiaethau</a:t>
            </a:r>
            <a:r>
              <a:rPr dirty="0"/>
              <a:t> </a:t>
            </a:r>
            <a:r>
              <a:rPr dirty="0" err="1"/>
              <a:t>achos</a:t>
            </a:r>
            <a:endParaRPr dirty="0"/>
          </a:p>
          <a:p>
            <a:pPr marL="257175" indent="-257175"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lang="en-GB" dirty="0" err="1"/>
              <a:t>Gwnewch</a:t>
            </a:r>
            <a:r>
              <a:rPr lang="en-GB" dirty="0"/>
              <a:t> g</a:t>
            </a:r>
            <a:r>
              <a:rPr dirty="0" err="1"/>
              <a:t>ysylltiadau</a:t>
            </a:r>
            <a:r>
              <a:rPr dirty="0"/>
              <a:t> </a:t>
            </a:r>
            <a:r>
              <a:rPr dirty="0" err="1"/>
              <a:t>gyda</a:t>
            </a:r>
            <a:r>
              <a:rPr dirty="0"/>
              <a:t> </a:t>
            </a:r>
            <a:r>
              <a:rPr dirty="0" err="1"/>
              <a:t>damcaniaeth</a:t>
            </a:r>
            <a:r>
              <a:rPr lang="en-GB" dirty="0"/>
              <a:t>au</a:t>
            </a:r>
            <a:r>
              <a:rPr dirty="0"/>
              <a:t> / </a:t>
            </a:r>
            <a:r>
              <a:rPr dirty="0" err="1"/>
              <a:t>llenyddiaeth</a:t>
            </a:r>
            <a:r>
              <a:rPr dirty="0"/>
              <a:t> / </a:t>
            </a:r>
            <a:r>
              <a:rPr dirty="0" err="1"/>
              <a:t>polisi</a:t>
            </a:r>
            <a:r>
              <a:rPr lang="en-GB" dirty="0"/>
              <a:t>au</a:t>
            </a:r>
            <a:r>
              <a:rPr dirty="0"/>
              <a:t>/ </a:t>
            </a:r>
            <a:r>
              <a:rPr dirty="0" err="1"/>
              <a:t>arfer</a:t>
            </a:r>
            <a:r>
              <a:rPr lang="en-GB" dirty="0"/>
              <a:t>ion</a:t>
            </a:r>
            <a:r>
              <a:rPr dirty="0"/>
              <a:t> </a:t>
            </a:r>
            <a:r>
              <a:rPr dirty="0" err="1"/>
              <a:t>mewn</a:t>
            </a:r>
            <a:r>
              <a:rPr dirty="0"/>
              <a:t> </a:t>
            </a:r>
            <a:r>
              <a:rPr dirty="0" err="1"/>
              <a:t>ysgolion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110" name="Content Placeholder 3"/>
          <p:cNvSpPr txBox="1"/>
          <p:nvPr/>
        </p:nvSpPr>
        <p:spPr>
          <a:xfrm>
            <a:off x="4674871" y="1566545"/>
            <a:ext cx="3794761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pPr marL="228600" indent="-228600">
              <a:lnSpc>
                <a:spcPct val="107000"/>
              </a:lnSpc>
              <a:spcBef>
                <a:spcPts val="1000"/>
              </a:spcBef>
              <a:buSzPct val="100000"/>
              <a:buFont typeface="Arial"/>
              <a:buChar char="•"/>
              <a:defRPr sz="1300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Part 1: How do school</a:t>
            </a:r>
            <a:r>
              <a:rPr lang="en-GB" dirty="0"/>
              <a:t>s</a:t>
            </a:r>
            <a:r>
              <a:rPr dirty="0"/>
              <a:t> work with </a:t>
            </a:r>
            <a:r>
              <a:rPr lang="en-GB" dirty="0"/>
              <a:t>their</a:t>
            </a:r>
            <a:r>
              <a:rPr dirty="0"/>
              <a:t> </a:t>
            </a:r>
            <a:r>
              <a:rPr dirty="0" err="1"/>
              <a:t>communit</a:t>
            </a:r>
            <a:r>
              <a:rPr lang="en-GB" dirty="0" err="1"/>
              <a:t>ies</a:t>
            </a:r>
            <a:r>
              <a:rPr dirty="0"/>
              <a:t>?</a:t>
            </a:r>
            <a:r>
              <a:rPr lang="en-GB" dirty="0"/>
              <a:t> </a:t>
            </a:r>
            <a:endParaRPr dirty="0"/>
          </a:p>
          <a:p>
            <a:pPr marL="257175" indent="-257175">
              <a:lnSpc>
                <a:spcPct val="90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Share Bridge 2</a:t>
            </a:r>
          </a:p>
          <a:p>
            <a:pPr marL="257175" indent="-257175" algn="just">
              <a:lnSpc>
                <a:spcPct val="90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Begin to engage with current research to identify how communities, families and schools influence teaching and learning. </a:t>
            </a:r>
          </a:p>
          <a:p>
            <a:pPr marL="257175" indent="-257175" algn="just">
              <a:lnSpc>
                <a:spcPct val="90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endParaRPr dirty="0"/>
          </a:p>
          <a:p>
            <a:pPr marL="228600" indent="-228600">
              <a:lnSpc>
                <a:spcPct val="107000"/>
              </a:lnSpc>
              <a:spcBef>
                <a:spcPts val="1000"/>
              </a:spcBef>
              <a:buSzPct val="100000"/>
              <a:buFont typeface="Arial"/>
              <a:buChar char="•"/>
              <a:defRPr sz="1300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Part 2: How do schools work with their communities</a:t>
            </a:r>
          </a:p>
          <a:p>
            <a:pPr marL="257175" indent="-257175">
              <a:lnSpc>
                <a:spcPct val="90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Look at </a:t>
            </a:r>
            <a:r>
              <a:rPr dirty="0" err="1"/>
              <a:t>Estyn</a:t>
            </a:r>
            <a:r>
              <a:rPr dirty="0"/>
              <a:t> website</a:t>
            </a:r>
            <a:r>
              <a:rPr lang="en-GB" dirty="0"/>
              <a:t>.</a:t>
            </a:r>
            <a:endParaRPr dirty="0"/>
          </a:p>
          <a:p>
            <a:pPr marL="257175" indent="-257175">
              <a:lnSpc>
                <a:spcPct val="90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Look at some case studies</a:t>
            </a:r>
            <a:r>
              <a:rPr lang="en-GB" dirty="0"/>
              <a:t>.</a:t>
            </a:r>
            <a:endParaRPr dirty="0"/>
          </a:p>
          <a:p>
            <a:pPr marL="257175" indent="-257175">
              <a:lnSpc>
                <a:spcPct val="90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Making links with </a:t>
            </a:r>
            <a:r>
              <a:rPr dirty="0" err="1"/>
              <a:t>theor</a:t>
            </a:r>
            <a:r>
              <a:rPr lang="en-GB" dirty="0" err="1"/>
              <a:t>ies</a:t>
            </a:r>
            <a:r>
              <a:rPr dirty="0"/>
              <a:t> / literature / </a:t>
            </a:r>
            <a:r>
              <a:rPr dirty="0" err="1"/>
              <a:t>polic</a:t>
            </a:r>
            <a:r>
              <a:rPr lang="en-GB" dirty="0" err="1"/>
              <a:t>ies</a:t>
            </a:r>
            <a:r>
              <a:rPr dirty="0"/>
              <a:t> / practice</a:t>
            </a:r>
            <a:r>
              <a:rPr lang="en-GB" dirty="0"/>
              <a:t>s</a:t>
            </a:r>
            <a:r>
              <a:rPr dirty="0"/>
              <a:t> in schools</a:t>
            </a:r>
            <a:r>
              <a:rPr lang="en-GB" dirty="0"/>
              <a:t>.</a:t>
            </a:r>
            <a:endParaRPr dirty="0"/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122944" y="588745"/>
            <a:ext cx="4078036" cy="823913"/>
          </a:xfrm>
          <a:prstGeom prst="rect">
            <a:avLst/>
          </a:prstGeom>
        </p:spPr>
        <p:txBody>
          <a:bodyPr/>
          <a:lstStyle/>
          <a:p>
            <a:pPr algn="ctr" defTabSz="621791">
              <a:lnSpc>
                <a:spcPct val="120000"/>
              </a:lnSpc>
              <a:spcBef>
                <a:spcPts val="600"/>
              </a:spcBef>
              <a:defRPr sz="952" b="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Sut </a:t>
            </a:r>
            <a:r>
              <a:rPr dirty="0" err="1"/>
              <a:t>mae</a:t>
            </a:r>
            <a:r>
              <a:rPr dirty="0"/>
              <a:t> </a:t>
            </a:r>
            <a:r>
              <a:rPr dirty="0" err="1"/>
              <a:t>ysgolion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cydweithio</a:t>
            </a:r>
            <a:r>
              <a:rPr dirty="0"/>
              <a:t> </a:t>
            </a:r>
            <a:r>
              <a:rPr dirty="0" err="1"/>
              <a:t>gyda</a:t>
            </a:r>
            <a:r>
              <a:rPr dirty="0"/>
              <a:t> </a:t>
            </a:r>
          </a:p>
          <a:p>
            <a:pPr algn="ctr" defTabSz="621791">
              <a:lnSpc>
                <a:spcPct val="120000"/>
              </a:lnSpc>
              <a:spcBef>
                <a:spcPts val="600"/>
              </a:spcBef>
              <a:defRPr sz="952" b="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rhieni</a:t>
            </a:r>
            <a:r>
              <a:rPr dirty="0"/>
              <a:t> a </a:t>
            </a:r>
            <a:r>
              <a:rPr dirty="0" err="1"/>
              <a:t>gofalwyr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gynorthwyo</a:t>
            </a:r>
            <a:r>
              <a:rPr dirty="0"/>
              <a:t> </a:t>
            </a:r>
            <a:r>
              <a:rPr dirty="0" err="1"/>
              <a:t>dysgu</a:t>
            </a:r>
            <a:r>
              <a:rPr dirty="0"/>
              <a:t> plant?  </a:t>
            </a:r>
          </a:p>
          <a:p>
            <a:pPr algn="ctr" defTabSz="621791">
              <a:lnSpc>
                <a:spcPct val="120000"/>
              </a:lnSpc>
              <a:spcBef>
                <a:spcPts val="600"/>
              </a:spcBef>
              <a:defRPr sz="952" b="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Rh</a:t>
            </a:r>
            <a:r>
              <a:rPr lang="en-GB" dirty="0"/>
              <a:t>a</a:t>
            </a:r>
            <a:r>
              <a:rPr dirty="0" err="1"/>
              <a:t>nnwch</a:t>
            </a:r>
            <a:r>
              <a:rPr dirty="0"/>
              <a:t> ac </a:t>
            </a:r>
            <a:r>
              <a:rPr dirty="0" err="1"/>
              <a:t>adfyfyriwch</a:t>
            </a:r>
            <a:endParaRPr dirty="0"/>
          </a:p>
        </p:txBody>
      </p:sp>
      <p:sp>
        <p:nvSpPr>
          <p:cNvPr id="113" name="Text Placeholder 4"/>
          <p:cNvSpPr>
            <a:spLocks noGrp="1"/>
          </p:cNvSpPr>
          <p:nvPr>
            <p:ph type="body" idx="21"/>
          </p:nvPr>
        </p:nvSpPr>
        <p:spPr>
          <a:xfrm>
            <a:off x="5256608" y="337484"/>
            <a:ext cx="3887392" cy="82391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pPr marL="0" indent="0" defTabSz="868680">
              <a:lnSpc>
                <a:spcPct val="72000"/>
              </a:lnSpc>
              <a:spcBef>
                <a:spcPts val="900"/>
              </a:spcBef>
              <a:buSzTx/>
              <a:buFontTx/>
              <a:buNone/>
              <a:defRPr sz="1425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How do school</a:t>
            </a:r>
            <a:r>
              <a:rPr lang="en-GB" dirty="0"/>
              <a:t>s</a:t>
            </a:r>
            <a:r>
              <a:rPr dirty="0"/>
              <a:t> work with parents and carers to support children’s learning?</a:t>
            </a:r>
          </a:p>
          <a:p>
            <a:pPr marL="0" indent="0" algn="ctr" defTabSz="868680">
              <a:lnSpc>
                <a:spcPct val="72000"/>
              </a:lnSpc>
              <a:spcBef>
                <a:spcPts val="900"/>
              </a:spcBef>
              <a:buSzTx/>
              <a:buFontTx/>
              <a:buNone/>
              <a:defRPr sz="1425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Share and reflect</a:t>
            </a:r>
          </a:p>
        </p:txBody>
      </p:sp>
      <p:pic>
        <p:nvPicPr>
          <p:cNvPr id="114" name="Content Placeholder 1" descr="Content Placeholder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789" y="1872343"/>
            <a:ext cx="1355767" cy="1355767"/>
          </a:xfrm>
          <a:prstGeom prst="rect">
            <a:avLst/>
          </a:prstGeom>
          <a:ln w="12700">
            <a:miter lim="400000"/>
          </a:ln>
        </p:spPr>
      </p:pic>
      <p:sp>
        <p:nvSpPr>
          <p:cNvPr id="115" name="Content Placeholder 3"/>
          <p:cNvSpPr txBox="1"/>
          <p:nvPr/>
        </p:nvSpPr>
        <p:spPr>
          <a:xfrm>
            <a:off x="4859869" y="1412656"/>
            <a:ext cx="3775711" cy="40830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pPr defTabSz="859536">
              <a:lnSpc>
                <a:spcPct val="72000"/>
              </a:lnSpc>
              <a:spcBef>
                <a:spcPts val="900"/>
              </a:spcBef>
              <a:defRPr sz="1034"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Collaborate to make a short PPP.</a:t>
            </a:r>
          </a:p>
          <a:p>
            <a:pPr defTabSz="859536">
              <a:lnSpc>
                <a:spcPct val="72000"/>
              </a:lnSpc>
              <a:spcBef>
                <a:spcPts val="900"/>
              </a:spcBef>
              <a:defRPr sz="1034"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Your final slide MUST include 2 things each of you learnt from the Bridging experience.</a:t>
            </a:r>
          </a:p>
          <a:p>
            <a:pPr defTabSz="859536">
              <a:lnSpc>
                <a:spcPct val="72000"/>
              </a:lnSpc>
              <a:spcBef>
                <a:spcPts val="900"/>
              </a:spcBef>
              <a:defRPr sz="1034">
                <a:latin typeface="Comic Sans MS"/>
                <a:ea typeface="Comic Sans MS"/>
                <a:cs typeface="Comic Sans MS"/>
                <a:sym typeface="Comic Sans MS"/>
              </a:defRPr>
            </a:pPr>
            <a:endParaRPr dirty="0"/>
          </a:p>
          <a:p>
            <a:pPr defTabSz="859536">
              <a:lnSpc>
                <a:spcPct val="72000"/>
              </a:lnSpc>
              <a:spcBef>
                <a:spcPts val="900"/>
              </a:spcBef>
              <a:defRPr sz="1034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Task 1</a:t>
            </a:r>
          </a:p>
          <a:p>
            <a:pPr marL="214884" indent="-214884" defTabSz="859536">
              <a:lnSpc>
                <a:spcPct val="72000"/>
              </a:lnSpc>
              <a:spcBef>
                <a:spcPts val="900"/>
              </a:spcBef>
              <a:buSzPct val="100000"/>
              <a:buFont typeface="Arial"/>
              <a:buChar char="•"/>
              <a:defRPr sz="1034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How the school</a:t>
            </a:r>
            <a:r>
              <a:rPr lang="en-GB" dirty="0"/>
              <a:t>s </a:t>
            </a:r>
            <a:r>
              <a:rPr dirty="0"/>
              <a:t>works with parents, carers and the community.</a:t>
            </a:r>
          </a:p>
          <a:p>
            <a:pPr defTabSz="859536">
              <a:lnSpc>
                <a:spcPct val="72000"/>
              </a:lnSpc>
              <a:spcBef>
                <a:spcPts val="900"/>
              </a:spcBef>
              <a:defRPr sz="1034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Task 2</a:t>
            </a:r>
          </a:p>
          <a:p>
            <a:pPr marL="214884" indent="-214884" defTabSz="859536">
              <a:lnSpc>
                <a:spcPct val="72000"/>
              </a:lnSpc>
              <a:spcBef>
                <a:spcPts val="900"/>
              </a:spcBef>
              <a:buSzPct val="100000"/>
              <a:buFont typeface="Arial"/>
              <a:buChar char="•"/>
              <a:defRPr sz="1034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How the school</a:t>
            </a:r>
            <a:r>
              <a:rPr lang="en-GB" dirty="0"/>
              <a:t>s </a:t>
            </a:r>
            <a:r>
              <a:rPr dirty="0"/>
              <a:t>works with families before a child starts school.</a:t>
            </a:r>
          </a:p>
          <a:p>
            <a:pPr defTabSz="859536">
              <a:lnSpc>
                <a:spcPct val="72000"/>
              </a:lnSpc>
              <a:spcBef>
                <a:spcPts val="900"/>
              </a:spcBef>
              <a:defRPr sz="1034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Task 3</a:t>
            </a:r>
          </a:p>
          <a:p>
            <a:pPr marL="214884" indent="-214884" defTabSz="859536">
              <a:lnSpc>
                <a:spcPct val="72000"/>
              </a:lnSpc>
              <a:spcBef>
                <a:spcPts val="900"/>
              </a:spcBef>
              <a:buSzPct val="100000"/>
              <a:buFont typeface="Arial"/>
              <a:buChar char="•"/>
              <a:defRPr sz="1034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How the school encourages families to support the different areas of learning.</a:t>
            </a:r>
          </a:p>
          <a:p>
            <a:pPr defTabSz="859536">
              <a:lnSpc>
                <a:spcPct val="72000"/>
              </a:lnSpc>
              <a:spcBef>
                <a:spcPts val="900"/>
              </a:spcBef>
              <a:defRPr sz="1034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Task 4</a:t>
            </a:r>
          </a:p>
          <a:p>
            <a:pPr marL="214884" indent="-214884" defTabSz="859536">
              <a:lnSpc>
                <a:spcPct val="72000"/>
              </a:lnSpc>
              <a:spcBef>
                <a:spcPts val="900"/>
              </a:spcBef>
              <a:buSzPct val="100000"/>
              <a:buFont typeface="Arial"/>
              <a:buChar char="•"/>
              <a:defRPr sz="1034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How the school engages with the community to support learning.</a:t>
            </a:r>
          </a:p>
          <a:p>
            <a:pPr marL="214884" indent="-214884" defTabSz="859536">
              <a:lnSpc>
                <a:spcPct val="72000"/>
              </a:lnSpc>
              <a:spcBef>
                <a:spcPts val="900"/>
              </a:spcBef>
              <a:buSzPct val="100000"/>
              <a:buFont typeface="Arial"/>
              <a:buChar char="•"/>
              <a:defRPr sz="1034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Task 5 </a:t>
            </a:r>
          </a:p>
          <a:p>
            <a:pPr marL="214884" indent="-214884" defTabSz="859536">
              <a:lnSpc>
                <a:spcPct val="72000"/>
              </a:lnSpc>
              <a:spcBef>
                <a:spcPts val="900"/>
              </a:spcBef>
              <a:buSzPct val="100000"/>
              <a:buFont typeface="Arial"/>
              <a:buChar char="•"/>
              <a:defRPr sz="1034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Your final slide MUST include 2 things each of you learnt from the Bridging experience.</a:t>
            </a:r>
          </a:p>
        </p:txBody>
      </p:sp>
      <p:pic>
        <p:nvPicPr>
          <p:cNvPr id="116" name="Picture 6" descr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137" y="330582"/>
            <a:ext cx="1088823" cy="778146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sp>
        <p:nvSpPr>
          <p:cNvPr id="117" name="TextBox 7"/>
          <p:cNvSpPr txBox="1"/>
          <p:nvPr/>
        </p:nvSpPr>
        <p:spPr>
          <a:xfrm>
            <a:off x="282611" y="1507663"/>
            <a:ext cx="3386865" cy="39703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>
              <a:defRPr sz="1100"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Cydweithiwch</a:t>
            </a:r>
            <a:r>
              <a:rPr dirty="0"/>
              <a:t> er </a:t>
            </a:r>
            <a:r>
              <a:rPr dirty="0" err="1"/>
              <a:t>mwyn</a:t>
            </a:r>
            <a:r>
              <a:rPr dirty="0"/>
              <a:t> </a:t>
            </a:r>
            <a:r>
              <a:rPr dirty="0" err="1"/>
              <a:t>creu</a:t>
            </a:r>
            <a:r>
              <a:rPr dirty="0"/>
              <a:t> </a:t>
            </a:r>
            <a:r>
              <a:rPr dirty="0" err="1"/>
              <a:t>Cyflwyniad</a:t>
            </a:r>
            <a:r>
              <a:rPr dirty="0"/>
              <a:t> </a:t>
            </a:r>
            <a:r>
              <a:rPr lang="en-GB" dirty="0" err="1"/>
              <a:t>Pwynt</a:t>
            </a:r>
            <a:r>
              <a:rPr lang="en-GB" dirty="0"/>
              <a:t> </a:t>
            </a:r>
            <a:r>
              <a:rPr lang="en-GB" dirty="0" err="1"/>
              <a:t>Pwer</a:t>
            </a:r>
            <a:r>
              <a:rPr dirty="0"/>
              <a:t> </a:t>
            </a:r>
            <a:r>
              <a:rPr dirty="0" err="1"/>
              <a:t>byr</a:t>
            </a:r>
            <a:r>
              <a:rPr dirty="0"/>
              <a:t>. </a:t>
            </a:r>
          </a:p>
          <a:p>
            <a:pPr>
              <a:defRPr sz="1100"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RHAID </a:t>
            </a:r>
            <a:r>
              <a:rPr dirty="0" err="1"/>
              <a:t>i’ch</a:t>
            </a:r>
            <a:r>
              <a:rPr dirty="0"/>
              <a:t> </a:t>
            </a:r>
            <a:r>
              <a:rPr dirty="0" err="1"/>
              <a:t>sleid</a:t>
            </a:r>
            <a:r>
              <a:rPr dirty="0"/>
              <a:t> </a:t>
            </a:r>
            <a:r>
              <a:rPr dirty="0" err="1"/>
              <a:t>olaf</a:t>
            </a:r>
            <a:r>
              <a:rPr dirty="0"/>
              <a:t>  </a:t>
            </a:r>
            <a:r>
              <a:rPr dirty="0" err="1"/>
              <a:t>gynnwys</a:t>
            </a:r>
            <a:r>
              <a:rPr dirty="0"/>
              <a:t> 2 </a:t>
            </a:r>
            <a:r>
              <a:rPr dirty="0" err="1"/>
              <a:t>beth</a:t>
            </a:r>
            <a:r>
              <a:rPr dirty="0"/>
              <a:t> y </a:t>
            </a:r>
            <a:r>
              <a:rPr dirty="0" err="1"/>
              <a:t>gwnaeth</a:t>
            </a:r>
            <a:r>
              <a:rPr dirty="0"/>
              <a:t> </a:t>
            </a:r>
            <a:r>
              <a:rPr dirty="0" err="1"/>
              <a:t>pob</a:t>
            </a:r>
            <a:r>
              <a:rPr dirty="0"/>
              <a:t> un </a:t>
            </a:r>
            <a:r>
              <a:rPr dirty="0" err="1"/>
              <a:t>ohonoch</a:t>
            </a:r>
            <a:r>
              <a:rPr dirty="0"/>
              <a:t> </a:t>
            </a:r>
            <a:r>
              <a:rPr dirty="0" err="1"/>
              <a:t>ei</a:t>
            </a:r>
            <a:r>
              <a:rPr dirty="0"/>
              <a:t> </a:t>
            </a:r>
            <a:r>
              <a:rPr dirty="0" err="1"/>
              <a:t>ddysgu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ystod</a:t>
            </a:r>
            <a:r>
              <a:rPr dirty="0"/>
              <a:t> y </a:t>
            </a:r>
            <a:r>
              <a:rPr dirty="0" err="1"/>
              <a:t>profiad</a:t>
            </a:r>
            <a:r>
              <a:rPr dirty="0"/>
              <a:t> </a:t>
            </a:r>
            <a:r>
              <a:rPr dirty="0" err="1"/>
              <a:t>Pontio</a:t>
            </a:r>
            <a:r>
              <a:rPr dirty="0"/>
              <a:t>. </a:t>
            </a:r>
          </a:p>
          <a:p>
            <a:pPr>
              <a:defRPr sz="1100">
                <a:latin typeface="Comic Sans MS"/>
                <a:ea typeface="Comic Sans MS"/>
                <a:cs typeface="Comic Sans MS"/>
                <a:sym typeface="Comic Sans MS"/>
              </a:defRPr>
            </a:pPr>
            <a:endParaRPr dirty="0"/>
          </a:p>
          <a:p>
            <a:pPr>
              <a:defRPr sz="11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Tasg</a:t>
            </a:r>
            <a:r>
              <a:rPr dirty="0"/>
              <a:t> 1</a:t>
            </a:r>
          </a:p>
          <a:p>
            <a:pPr marL="171450" indent="-171450">
              <a:buSzPct val="100000"/>
              <a:buFont typeface="Arial"/>
              <a:buChar char="•"/>
              <a:defRPr sz="11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Sut </a:t>
            </a:r>
            <a:r>
              <a:rPr dirty="0" err="1"/>
              <a:t>mae’r</a:t>
            </a:r>
            <a:r>
              <a:rPr dirty="0"/>
              <a:t> </a:t>
            </a:r>
            <a:r>
              <a:rPr dirty="0" err="1"/>
              <a:t>ysgol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gweithio</a:t>
            </a:r>
            <a:r>
              <a:rPr dirty="0"/>
              <a:t> </a:t>
            </a:r>
            <a:r>
              <a:rPr dirty="0" err="1"/>
              <a:t>gyda</a:t>
            </a:r>
            <a:r>
              <a:rPr dirty="0"/>
              <a:t> </a:t>
            </a:r>
            <a:r>
              <a:rPr dirty="0" err="1"/>
              <a:t>rhieni</a:t>
            </a:r>
            <a:r>
              <a:rPr dirty="0"/>
              <a:t>, </a:t>
            </a:r>
            <a:r>
              <a:rPr dirty="0" err="1"/>
              <a:t>gofalwyr</a:t>
            </a:r>
            <a:r>
              <a:rPr dirty="0"/>
              <a:t> </a:t>
            </a:r>
            <a:r>
              <a:rPr dirty="0" err="1"/>
              <a:t>a’r</a:t>
            </a:r>
            <a:r>
              <a:rPr dirty="0"/>
              <a:t> </a:t>
            </a:r>
            <a:r>
              <a:rPr dirty="0" err="1"/>
              <a:t>gymuned</a:t>
            </a:r>
            <a:r>
              <a:rPr dirty="0"/>
              <a:t>.</a:t>
            </a:r>
          </a:p>
          <a:p>
            <a:pPr>
              <a:defRPr sz="11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Tasg</a:t>
            </a:r>
            <a:r>
              <a:rPr dirty="0"/>
              <a:t> 2</a:t>
            </a:r>
          </a:p>
          <a:p>
            <a:pPr marL="171450" indent="-171450">
              <a:buSzPct val="100000"/>
              <a:buFont typeface="Arial"/>
              <a:buChar char="•"/>
              <a:defRPr sz="11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Sut </a:t>
            </a:r>
            <a:r>
              <a:rPr dirty="0" err="1"/>
              <a:t>mae’r</a:t>
            </a:r>
            <a:r>
              <a:rPr dirty="0"/>
              <a:t> </a:t>
            </a:r>
            <a:r>
              <a:rPr dirty="0" err="1"/>
              <a:t>ysgol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gweithio</a:t>
            </a:r>
            <a:r>
              <a:rPr dirty="0"/>
              <a:t> </a:t>
            </a:r>
            <a:r>
              <a:rPr dirty="0" err="1"/>
              <a:t>gyda</a:t>
            </a:r>
            <a:r>
              <a:rPr dirty="0"/>
              <a:t> </a:t>
            </a:r>
            <a:r>
              <a:rPr dirty="0" err="1"/>
              <a:t>theuluoedd</a:t>
            </a:r>
            <a:r>
              <a:rPr dirty="0"/>
              <a:t> </a:t>
            </a:r>
            <a:r>
              <a:rPr dirty="0" err="1"/>
              <a:t>cyn</a:t>
            </a:r>
            <a:r>
              <a:rPr dirty="0"/>
              <a:t> </a:t>
            </a:r>
            <a:r>
              <a:rPr dirty="0" err="1"/>
              <a:t>i’r</a:t>
            </a:r>
            <a:r>
              <a:rPr dirty="0"/>
              <a:t> </a:t>
            </a:r>
            <a:r>
              <a:rPr dirty="0" err="1"/>
              <a:t>plentyn</a:t>
            </a:r>
            <a:r>
              <a:rPr dirty="0"/>
              <a:t> </a:t>
            </a:r>
            <a:r>
              <a:rPr dirty="0" err="1"/>
              <a:t>ddechrau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yr</a:t>
            </a:r>
            <a:r>
              <a:rPr dirty="0"/>
              <a:t> </a:t>
            </a:r>
            <a:r>
              <a:rPr dirty="0" err="1"/>
              <a:t>ysgol</a:t>
            </a:r>
            <a:r>
              <a:rPr dirty="0"/>
              <a:t>.</a:t>
            </a:r>
            <a:endParaRPr sz="1200" dirty="0"/>
          </a:p>
          <a:p>
            <a:pPr>
              <a:defRPr sz="1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Tasg</a:t>
            </a:r>
            <a:r>
              <a:rPr dirty="0"/>
              <a:t> 3</a:t>
            </a:r>
          </a:p>
          <a:p>
            <a:pPr marL="171450" indent="-171450">
              <a:buSzPct val="100000"/>
              <a:buFont typeface="Arial"/>
              <a:buChar char="•"/>
              <a:defRPr sz="1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Sut </a:t>
            </a:r>
            <a:r>
              <a:rPr dirty="0" err="1"/>
              <a:t>mae’r</a:t>
            </a:r>
            <a:r>
              <a:rPr dirty="0"/>
              <a:t> </a:t>
            </a:r>
            <a:r>
              <a:rPr dirty="0" err="1"/>
              <a:t>ysgol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annog</a:t>
            </a:r>
            <a:r>
              <a:rPr dirty="0"/>
              <a:t> </a:t>
            </a:r>
            <a:r>
              <a:rPr dirty="0" err="1"/>
              <a:t>teuluoedd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gefnogi’r</a:t>
            </a:r>
            <a:r>
              <a:rPr dirty="0"/>
              <a:t> </a:t>
            </a:r>
            <a:r>
              <a:rPr dirty="0" err="1"/>
              <a:t>gwahanol</a:t>
            </a:r>
            <a:r>
              <a:rPr dirty="0"/>
              <a:t> </a:t>
            </a:r>
            <a:r>
              <a:rPr dirty="0" err="1"/>
              <a:t>feysydd</a:t>
            </a:r>
            <a:r>
              <a:rPr dirty="0"/>
              <a:t> </a:t>
            </a:r>
            <a:r>
              <a:rPr dirty="0" err="1"/>
              <a:t>dysgu</a:t>
            </a:r>
            <a:r>
              <a:rPr dirty="0"/>
              <a:t>.</a:t>
            </a:r>
          </a:p>
          <a:p>
            <a:pPr>
              <a:defRPr sz="1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Tasg</a:t>
            </a:r>
            <a:r>
              <a:rPr dirty="0"/>
              <a:t> 4</a:t>
            </a:r>
          </a:p>
          <a:p>
            <a:pPr marL="171450" indent="-171450">
              <a:buSzPct val="100000"/>
              <a:buFont typeface="Arial"/>
              <a:buChar char="•"/>
              <a:defRPr sz="1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Sut </a:t>
            </a:r>
            <a:r>
              <a:rPr dirty="0" err="1"/>
              <a:t>mae’r</a:t>
            </a:r>
            <a:r>
              <a:rPr dirty="0"/>
              <a:t> </a:t>
            </a:r>
            <a:r>
              <a:rPr dirty="0" err="1"/>
              <a:t>ysgol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ennyn</a:t>
            </a:r>
            <a:r>
              <a:rPr dirty="0"/>
              <a:t> </a:t>
            </a:r>
            <a:r>
              <a:rPr dirty="0" err="1"/>
              <a:t>diddordeb</a:t>
            </a:r>
            <a:r>
              <a:rPr dirty="0"/>
              <a:t> y </a:t>
            </a:r>
            <a:r>
              <a:rPr dirty="0" err="1"/>
              <a:t>gymuned</a:t>
            </a:r>
            <a:r>
              <a:rPr dirty="0"/>
              <a:t> er </a:t>
            </a:r>
            <a:r>
              <a:rPr dirty="0" err="1"/>
              <a:t>mwyn</a:t>
            </a:r>
            <a:r>
              <a:rPr dirty="0"/>
              <a:t> </a:t>
            </a:r>
            <a:r>
              <a:rPr dirty="0" err="1"/>
              <a:t>cefnogi</a:t>
            </a:r>
            <a:r>
              <a:rPr dirty="0"/>
              <a:t> </a:t>
            </a:r>
            <a:r>
              <a:rPr dirty="0" err="1"/>
              <a:t>dysgu</a:t>
            </a:r>
            <a:r>
              <a:rPr dirty="0"/>
              <a:t>.</a:t>
            </a:r>
          </a:p>
          <a:p>
            <a:pPr>
              <a:defRPr sz="1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Tasg</a:t>
            </a:r>
            <a:r>
              <a:rPr dirty="0"/>
              <a:t> 5 </a:t>
            </a:r>
          </a:p>
          <a:p>
            <a:pPr marL="171450" indent="-171450">
              <a:buSzPct val="100000"/>
              <a:buFont typeface="Arial"/>
              <a:buChar char="•"/>
              <a:defRPr sz="1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Rhaid</a:t>
            </a:r>
            <a:r>
              <a:rPr dirty="0"/>
              <a:t> </a:t>
            </a:r>
            <a:r>
              <a:rPr dirty="0" err="1"/>
              <a:t>i’ch</a:t>
            </a:r>
            <a:r>
              <a:rPr dirty="0"/>
              <a:t> </a:t>
            </a:r>
            <a:r>
              <a:rPr dirty="0" err="1"/>
              <a:t>sleid</a:t>
            </a:r>
            <a:r>
              <a:rPr dirty="0"/>
              <a:t> </a:t>
            </a:r>
            <a:r>
              <a:rPr dirty="0" err="1"/>
              <a:t>olaf</a:t>
            </a:r>
            <a:r>
              <a:rPr dirty="0"/>
              <a:t> </a:t>
            </a:r>
            <a:r>
              <a:rPr dirty="0" err="1"/>
              <a:t>gynnwys</a:t>
            </a:r>
            <a:r>
              <a:rPr dirty="0"/>
              <a:t> 2 </a:t>
            </a:r>
            <a:r>
              <a:rPr dirty="0" err="1"/>
              <a:t>beth</a:t>
            </a:r>
            <a:r>
              <a:rPr dirty="0"/>
              <a:t> y </a:t>
            </a:r>
            <a:r>
              <a:rPr dirty="0" err="1"/>
              <a:t>gwnaeth</a:t>
            </a:r>
            <a:r>
              <a:rPr dirty="0"/>
              <a:t> </a:t>
            </a:r>
            <a:r>
              <a:rPr dirty="0" err="1"/>
              <a:t>pob</a:t>
            </a:r>
            <a:r>
              <a:rPr dirty="0"/>
              <a:t> un </a:t>
            </a:r>
            <a:r>
              <a:rPr dirty="0" err="1"/>
              <a:t>ohonoch</a:t>
            </a:r>
            <a:r>
              <a:rPr dirty="0"/>
              <a:t> </a:t>
            </a:r>
            <a:r>
              <a:rPr dirty="0" err="1"/>
              <a:t>ddysgu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ystod</a:t>
            </a:r>
            <a:r>
              <a:rPr dirty="0"/>
              <a:t> y </a:t>
            </a:r>
            <a:r>
              <a:rPr dirty="0" err="1"/>
              <a:t>profiad</a:t>
            </a:r>
            <a:r>
              <a:rPr dirty="0"/>
              <a:t> </a:t>
            </a:r>
            <a:r>
              <a:rPr dirty="0" err="1"/>
              <a:t>Pontio</a:t>
            </a:r>
            <a:r>
              <a:rPr dirty="0">
                <a:latin typeface="+mj-lt"/>
                <a:ea typeface="+mj-ea"/>
                <a:cs typeface="+mj-cs"/>
                <a:sym typeface="Calibri"/>
              </a:rPr>
              <a:t>. </a:t>
            </a:r>
          </a:p>
        </p:txBody>
      </p:sp>
      <p:pic>
        <p:nvPicPr>
          <p:cNvPr id="118" name="Picture 9" descr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6789" y="4510578"/>
            <a:ext cx="1520821" cy="107314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Title 1"/>
          <p:cNvSpPr txBox="1">
            <a:spLocks noGrp="1"/>
          </p:cNvSpPr>
          <p:nvPr>
            <p:ph type="title"/>
          </p:nvPr>
        </p:nvSpPr>
        <p:spPr>
          <a:xfrm>
            <a:off x="2481639" y="858858"/>
            <a:ext cx="4308683" cy="1325564"/>
          </a:xfrm>
          <a:prstGeom prst="rect">
            <a:avLst/>
          </a:prstGeom>
        </p:spPr>
        <p:txBody>
          <a:bodyPr/>
          <a:lstStyle>
            <a:lvl1pPr algn="ctr" defTabSz="859536">
              <a:defRPr sz="3666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Edrych ar lenyddiaeth</a:t>
            </a:r>
          </a:p>
        </p:txBody>
      </p:sp>
      <p:pic>
        <p:nvPicPr>
          <p:cNvPr id="121" name="Picture 6" descr="Picture 6"/>
          <p:cNvPicPr>
            <a:picLocks noChangeAspect="1"/>
          </p:cNvPicPr>
          <p:nvPr/>
        </p:nvPicPr>
        <p:blipFill>
          <a:blip r:embed="rId2"/>
          <a:srcRect l="31529" t="14133" r="31883" b="7515"/>
          <a:stretch>
            <a:fillRect/>
          </a:stretch>
        </p:blipFill>
        <p:spPr>
          <a:xfrm>
            <a:off x="2798071" y="3010386"/>
            <a:ext cx="1712457" cy="244479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22" name="Picture 13" descr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328" y="99299"/>
            <a:ext cx="1652047" cy="235616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23" name="Picture 15" descr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4348" y="2989089"/>
            <a:ext cx="1652046" cy="248674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24" name="Screenshot 2022-11-25 at 10.20.50.png" descr="Screenshot 2022-11-25 at 10.20.50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821" y="2984627"/>
            <a:ext cx="2135062" cy="2496270"/>
          </a:xfrm>
          <a:prstGeom prst="rect">
            <a:avLst/>
          </a:prstGeom>
          <a:ln w="12700">
            <a:miter lim="400000"/>
          </a:ln>
        </p:spPr>
      </p:pic>
      <p:pic>
        <p:nvPicPr>
          <p:cNvPr id="125" name="Screenshot 2022-11-25 at 10.28.10.png" descr="Screenshot 2022-11-25 at 10.28.10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6637" y="2756410"/>
            <a:ext cx="1941662" cy="2716331"/>
          </a:xfrm>
          <a:prstGeom prst="rect">
            <a:avLst/>
          </a:prstGeom>
          <a:ln w="12700">
            <a:miter lim="400000"/>
          </a:ln>
        </p:spPr>
      </p:pic>
      <p:pic>
        <p:nvPicPr>
          <p:cNvPr id="126" name="Screenshot 2022-11-25 at 10.29.34.png" descr="Screenshot 2022-11-25 at 10.29.34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2483" y="161910"/>
            <a:ext cx="1661571" cy="223093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Creu Nodiadau</a:t>
            </a:r>
          </a:p>
        </p:txBody>
      </p:sp>
      <p:pic>
        <p:nvPicPr>
          <p:cNvPr id="138" name="Content Placeholder 7" descr="Content Placeholder 7"/>
          <p:cNvPicPr>
            <a:picLocks noChangeAspect="1"/>
          </p:cNvPicPr>
          <p:nvPr/>
        </p:nvPicPr>
        <p:blipFill>
          <a:blip r:embed="rId2"/>
          <a:srcRect t="1945" b="8929"/>
          <a:stretch>
            <a:fillRect/>
          </a:stretch>
        </p:blipFill>
        <p:spPr>
          <a:xfrm>
            <a:off x="629841" y="1504238"/>
            <a:ext cx="7886701" cy="4143528"/>
          </a:xfrm>
          <a:prstGeom prst="rect">
            <a:avLst/>
          </a:prstGeom>
          <a:ln w="12700">
            <a:miter lim="400000"/>
          </a:ln>
        </p:spPr>
      </p:pic>
      <p:pic>
        <p:nvPicPr>
          <p:cNvPr id="139" name="Picture 2" descr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158" y="365125"/>
            <a:ext cx="1295385" cy="9140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2097837" y="1205934"/>
            <a:ext cx="4813996" cy="617935"/>
          </a:xfrm>
          <a:prstGeom prst="rect">
            <a:avLst/>
          </a:prstGeom>
        </p:spPr>
        <p:txBody>
          <a:bodyPr/>
          <a:lstStyle>
            <a:lvl1pPr algn="ctr" defTabSz="685800">
              <a:spcBef>
                <a:spcPts val="700"/>
              </a:spcBef>
              <a:defRPr sz="3000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Coffi - Coffee</a:t>
            </a:r>
          </a:p>
        </p:txBody>
      </p:sp>
      <p:pic>
        <p:nvPicPr>
          <p:cNvPr id="142" name="Picture 5" descr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8592" y="2208456"/>
            <a:ext cx="4339712" cy="24410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Heddiw - Today</a:t>
            </a:r>
          </a:p>
        </p:txBody>
      </p:sp>
      <p:sp>
        <p:nvSpPr>
          <p:cNvPr id="145" name="Content Placeholder 2"/>
          <p:cNvSpPr txBox="1">
            <a:spLocks noGrp="1"/>
          </p:cNvSpPr>
          <p:nvPr>
            <p:ph type="body" sz="half" idx="1"/>
          </p:nvPr>
        </p:nvSpPr>
        <p:spPr>
          <a:xfrm>
            <a:off x="628648" y="1628617"/>
            <a:ext cx="3886201" cy="4351338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7000"/>
              </a:lnSpc>
              <a:defRPr sz="1300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Rhan</a:t>
            </a:r>
            <a:r>
              <a:rPr dirty="0"/>
              <a:t> 1: Sut </a:t>
            </a:r>
            <a:r>
              <a:rPr dirty="0" err="1"/>
              <a:t>mae’r</a:t>
            </a:r>
            <a:r>
              <a:rPr dirty="0"/>
              <a:t> </a:t>
            </a:r>
            <a:r>
              <a:rPr dirty="0" err="1"/>
              <a:t>ysgol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gweithio</a:t>
            </a:r>
            <a:r>
              <a:rPr dirty="0"/>
              <a:t> </a:t>
            </a:r>
            <a:r>
              <a:rPr dirty="0" err="1"/>
              <a:t>gyda’i</a:t>
            </a:r>
            <a:r>
              <a:rPr dirty="0"/>
              <a:t> </a:t>
            </a:r>
            <a:r>
              <a:rPr dirty="0" err="1"/>
              <a:t>chymuned</a:t>
            </a:r>
            <a:r>
              <a:rPr dirty="0"/>
              <a:t>?</a:t>
            </a:r>
          </a:p>
          <a:p>
            <a:pPr marL="257175" indent="-257175"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Rhannu</a:t>
            </a:r>
            <a:r>
              <a:rPr dirty="0"/>
              <a:t> Pont</a:t>
            </a:r>
            <a:r>
              <a:rPr lang="en-GB" dirty="0"/>
              <a:t>io</a:t>
            </a:r>
            <a:r>
              <a:rPr dirty="0"/>
              <a:t> 2</a:t>
            </a:r>
          </a:p>
          <a:p>
            <a:pPr marL="257175" indent="-257175" algn="just"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Dechrau</a:t>
            </a:r>
            <a:r>
              <a:rPr dirty="0"/>
              <a:t> </a:t>
            </a:r>
            <a:r>
              <a:rPr dirty="0" err="1"/>
              <a:t>ymgysylltu</a:t>
            </a:r>
            <a:r>
              <a:rPr dirty="0"/>
              <a:t> ag </a:t>
            </a:r>
            <a:r>
              <a:rPr dirty="0" err="1"/>
              <a:t>ymchwil</a:t>
            </a:r>
            <a:r>
              <a:rPr dirty="0"/>
              <a:t> </a:t>
            </a:r>
            <a:r>
              <a:rPr dirty="0" err="1"/>
              <a:t>cyfredol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adnabod</a:t>
            </a:r>
            <a:r>
              <a:rPr dirty="0"/>
              <a:t> </a:t>
            </a:r>
            <a:r>
              <a:rPr dirty="0" err="1"/>
              <a:t>sut</a:t>
            </a:r>
            <a:r>
              <a:rPr dirty="0"/>
              <a:t> y </a:t>
            </a:r>
            <a:r>
              <a:rPr dirty="0" err="1"/>
              <a:t>mae</a:t>
            </a:r>
            <a:r>
              <a:rPr dirty="0"/>
              <a:t> </a:t>
            </a:r>
            <a:r>
              <a:rPr dirty="0" err="1"/>
              <a:t>cymunedau</a:t>
            </a:r>
            <a:r>
              <a:rPr dirty="0"/>
              <a:t>, </a:t>
            </a:r>
            <a:r>
              <a:rPr dirty="0" err="1"/>
              <a:t>teuluoedd</a:t>
            </a:r>
            <a:r>
              <a:rPr dirty="0"/>
              <a:t> ac </a:t>
            </a:r>
            <a:r>
              <a:rPr dirty="0" err="1"/>
              <a:t>ysgolion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dylanwadu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addysgu</a:t>
            </a:r>
            <a:r>
              <a:rPr dirty="0"/>
              <a:t> a </a:t>
            </a:r>
            <a:r>
              <a:rPr dirty="0" err="1"/>
              <a:t>dysgu</a:t>
            </a:r>
            <a:r>
              <a:rPr dirty="0"/>
              <a:t>. </a:t>
            </a:r>
          </a:p>
          <a:p>
            <a:pPr marL="0" indent="0" algn="just">
              <a:buSzTx/>
              <a:buNone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endParaRPr dirty="0"/>
          </a:p>
          <a:p>
            <a:pPr>
              <a:lnSpc>
                <a:spcPct val="107000"/>
              </a:lnSpc>
              <a:defRPr sz="1300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Rhan</a:t>
            </a:r>
            <a:r>
              <a:rPr dirty="0"/>
              <a:t> 2: Sut </a:t>
            </a:r>
            <a:r>
              <a:rPr dirty="0" err="1"/>
              <a:t>mae</a:t>
            </a:r>
            <a:r>
              <a:rPr dirty="0"/>
              <a:t> </a:t>
            </a:r>
            <a:r>
              <a:rPr dirty="0" err="1"/>
              <a:t>ysgolion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gweithio</a:t>
            </a:r>
            <a:r>
              <a:rPr dirty="0"/>
              <a:t> </a:t>
            </a:r>
            <a:r>
              <a:rPr dirty="0" err="1"/>
              <a:t>gyda’u</a:t>
            </a:r>
            <a:r>
              <a:rPr dirty="0"/>
              <a:t> </a:t>
            </a:r>
            <a:r>
              <a:rPr dirty="0" err="1"/>
              <a:t>cymunedau</a:t>
            </a:r>
            <a:r>
              <a:rPr dirty="0"/>
              <a:t>.</a:t>
            </a:r>
          </a:p>
          <a:p>
            <a:pPr marL="257175" indent="-257175"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Edrych</a:t>
            </a:r>
            <a:r>
              <a:rPr lang="en-GB" dirty="0" err="1"/>
              <a:t>wch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wefan</a:t>
            </a:r>
            <a:r>
              <a:rPr dirty="0"/>
              <a:t> </a:t>
            </a:r>
            <a:r>
              <a:rPr dirty="0" err="1"/>
              <a:t>Estyn</a:t>
            </a:r>
            <a:r>
              <a:rPr lang="en-GB" dirty="0"/>
              <a:t>.</a:t>
            </a:r>
            <a:endParaRPr dirty="0"/>
          </a:p>
          <a:p>
            <a:pPr marL="257175" indent="-257175"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Edrych</a:t>
            </a:r>
            <a:r>
              <a:rPr lang="en-GB" dirty="0" err="1"/>
              <a:t>wch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astudiaethau</a:t>
            </a:r>
            <a:r>
              <a:rPr dirty="0"/>
              <a:t> </a:t>
            </a:r>
            <a:r>
              <a:rPr dirty="0" err="1"/>
              <a:t>achos</a:t>
            </a:r>
            <a:r>
              <a:rPr lang="en-GB" dirty="0"/>
              <a:t>.</a:t>
            </a:r>
            <a:endParaRPr dirty="0"/>
          </a:p>
          <a:p>
            <a:pPr marL="257175" indent="-257175"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Gwne</a:t>
            </a:r>
            <a:r>
              <a:rPr lang="en-GB" dirty="0" err="1"/>
              <a:t>wch</a:t>
            </a:r>
            <a:r>
              <a:rPr dirty="0"/>
              <a:t> </a:t>
            </a:r>
            <a:r>
              <a:rPr lang="en-GB" dirty="0"/>
              <a:t>g</a:t>
            </a:r>
            <a:r>
              <a:rPr dirty="0" err="1"/>
              <a:t>ysylltiadau</a:t>
            </a:r>
            <a:r>
              <a:rPr dirty="0"/>
              <a:t> </a:t>
            </a:r>
            <a:r>
              <a:rPr dirty="0" err="1"/>
              <a:t>gyda</a:t>
            </a:r>
            <a:r>
              <a:rPr dirty="0"/>
              <a:t> </a:t>
            </a:r>
            <a:r>
              <a:rPr dirty="0" err="1"/>
              <a:t>damcaniaeth</a:t>
            </a:r>
            <a:r>
              <a:rPr lang="en-GB" dirty="0"/>
              <a:t>au</a:t>
            </a:r>
            <a:r>
              <a:rPr dirty="0"/>
              <a:t> / </a:t>
            </a:r>
            <a:r>
              <a:rPr dirty="0" err="1"/>
              <a:t>llenyddiaeth</a:t>
            </a:r>
            <a:r>
              <a:rPr dirty="0"/>
              <a:t> / </a:t>
            </a:r>
            <a:r>
              <a:rPr dirty="0" err="1"/>
              <a:t>polisi</a:t>
            </a:r>
            <a:r>
              <a:rPr lang="en-GB" dirty="0"/>
              <a:t>au</a:t>
            </a:r>
            <a:r>
              <a:rPr dirty="0"/>
              <a:t> / </a:t>
            </a:r>
            <a:r>
              <a:rPr dirty="0" err="1"/>
              <a:t>arfer</a:t>
            </a:r>
            <a:r>
              <a:rPr lang="en-GB" dirty="0"/>
              <a:t>ion</a:t>
            </a:r>
            <a:r>
              <a:rPr dirty="0"/>
              <a:t> </a:t>
            </a:r>
            <a:r>
              <a:rPr dirty="0" err="1"/>
              <a:t>mewn</a:t>
            </a:r>
            <a:r>
              <a:rPr dirty="0"/>
              <a:t> </a:t>
            </a:r>
            <a:r>
              <a:rPr dirty="0" err="1"/>
              <a:t>ysgolion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146" name="Content Placeholder 3"/>
          <p:cNvSpPr txBox="1"/>
          <p:nvPr/>
        </p:nvSpPr>
        <p:spPr>
          <a:xfrm>
            <a:off x="4674872" y="1566545"/>
            <a:ext cx="379476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pPr marL="228600" indent="-228600">
              <a:lnSpc>
                <a:spcPct val="107000"/>
              </a:lnSpc>
              <a:spcBef>
                <a:spcPts val="1000"/>
              </a:spcBef>
              <a:buSzPct val="100000"/>
              <a:buFont typeface="Arial"/>
              <a:buChar char="•"/>
              <a:defRPr sz="1300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Part 1: How does the school</a:t>
            </a:r>
            <a:r>
              <a:rPr lang="en-GB" dirty="0"/>
              <a:t>s</a:t>
            </a:r>
            <a:r>
              <a:rPr dirty="0"/>
              <a:t> work with its community?</a:t>
            </a:r>
          </a:p>
          <a:p>
            <a:pPr marL="257175" indent="-257175">
              <a:lnSpc>
                <a:spcPct val="90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Share Bridge 2</a:t>
            </a:r>
          </a:p>
          <a:p>
            <a:pPr marL="257175" indent="-257175" algn="just">
              <a:lnSpc>
                <a:spcPct val="90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Begin to engage with current research to identify how communities, families and schools influence teaching and learning. </a:t>
            </a:r>
          </a:p>
          <a:p>
            <a:pPr marL="257175" indent="-257175" algn="just">
              <a:lnSpc>
                <a:spcPct val="90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endParaRPr dirty="0"/>
          </a:p>
          <a:p>
            <a:pPr marL="228600" indent="-228600">
              <a:lnSpc>
                <a:spcPct val="107000"/>
              </a:lnSpc>
              <a:spcBef>
                <a:spcPts val="1000"/>
              </a:spcBef>
              <a:buSzPct val="100000"/>
              <a:buFont typeface="Arial"/>
              <a:buChar char="•"/>
              <a:defRPr sz="1300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Part 2: How do schools work with their communities</a:t>
            </a:r>
          </a:p>
          <a:p>
            <a:pPr marL="257175" indent="-257175">
              <a:lnSpc>
                <a:spcPct val="90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Look at </a:t>
            </a:r>
            <a:r>
              <a:rPr dirty="0" err="1"/>
              <a:t>Estyn</a:t>
            </a:r>
            <a:r>
              <a:rPr dirty="0"/>
              <a:t> website</a:t>
            </a:r>
            <a:r>
              <a:rPr lang="en-GB" dirty="0"/>
              <a:t>.</a:t>
            </a:r>
            <a:endParaRPr dirty="0"/>
          </a:p>
          <a:p>
            <a:pPr marL="257175" indent="-257175">
              <a:lnSpc>
                <a:spcPct val="90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Look at some case studies</a:t>
            </a:r>
            <a:r>
              <a:rPr lang="en-GB" dirty="0"/>
              <a:t>.</a:t>
            </a:r>
            <a:endParaRPr dirty="0"/>
          </a:p>
          <a:p>
            <a:pPr marL="257175" indent="-257175">
              <a:lnSpc>
                <a:spcPct val="90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Making links with </a:t>
            </a:r>
            <a:r>
              <a:rPr dirty="0" err="1"/>
              <a:t>theor</a:t>
            </a:r>
            <a:r>
              <a:rPr lang="en-GB" dirty="0" err="1"/>
              <a:t>ies</a:t>
            </a:r>
            <a:r>
              <a:rPr dirty="0"/>
              <a:t> / literature / </a:t>
            </a:r>
            <a:r>
              <a:rPr dirty="0" err="1"/>
              <a:t>polic</a:t>
            </a:r>
            <a:r>
              <a:rPr lang="en-GB" dirty="0" err="1"/>
              <a:t>ies</a:t>
            </a:r>
            <a:r>
              <a:rPr dirty="0"/>
              <a:t> / practice</a:t>
            </a:r>
            <a:r>
              <a:rPr lang="en-GB" dirty="0"/>
              <a:t>s</a:t>
            </a:r>
            <a:r>
              <a:rPr dirty="0"/>
              <a:t> in schools</a:t>
            </a:r>
            <a:r>
              <a:rPr lang="en-GB" dirty="0"/>
              <a:t>.</a:t>
            </a:r>
            <a:endParaRPr dirty="0"/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Title 1"/>
          <p:cNvSpPr txBox="1">
            <a:spLocks noGrp="1"/>
          </p:cNvSpPr>
          <p:nvPr>
            <p:ph type="title"/>
          </p:nvPr>
        </p:nvSpPr>
        <p:spPr>
          <a:xfrm>
            <a:off x="629841" y="365126"/>
            <a:ext cx="7886701" cy="1325563"/>
          </a:xfrm>
          <a:prstGeom prst="rect">
            <a:avLst/>
          </a:prstGeom>
        </p:spPr>
        <p:txBody>
          <a:bodyPr/>
          <a:lstStyle>
            <a:lvl1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lang="en-GB" dirty="0" err="1"/>
              <a:t>Gw</a:t>
            </a:r>
            <a:r>
              <a:rPr dirty="0" err="1"/>
              <a:t>efan</a:t>
            </a:r>
            <a:r>
              <a:rPr dirty="0"/>
              <a:t> </a:t>
            </a:r>
            <a:r>
              <a:rPr dirty="0" err="1"/>
              <a:t>Estyn</a:t>
            </a:r>
            <a:r>
              <a:rPr dirty="0"/>
              <a:t> Website</a:t>
            </a:r>
          </a:p>
        </p:txBody>
      </p:sp>
      <p:sp>
        <p:nvSpPr>
          <p:cNvPr id="149" name="Text Placeholder 4"/>
          <p:cNvSpPr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marL="0" indent="0" defTabSz="841247">
              <a:spcBef>
                <a:spcPts val="900"/>
              </a:spcBef>
              <a:buSzTx/>
              <a:buFontTx/>
              <a:buNone/>
              <a:defRPr sz="2208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Let us look at the Estyn website</a:t>
            </a:r>
          </a:p>
        </p:txBody>
      </p:sp>
      <p:sp>
        <p:nvSpPr>
          <p:cNvPr id="150" name="Content Placeholder 5"/>
          <p:cNvSpPr txBox="1"/>
          <p:nvPr/>
        </p:nvSpPr>
        <p:spPr>
          <a:xfrm>
            <a:off x="4674869" y="2505075"/>
            <a:ext cx="3795953" cy="16192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pPr defTabSz="841247">
              <a:lnSpc>
                <a:spcPct val="90000"/>
              </a:lnSpc>
              <a:spcBef>
                <a:spcPts val="900"/>
              </a:spcBef>
              <a:defRPr sz="2576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It contains </a:t>
            </a:r>
          </a:p>
          <a:p>
            <a:pPr marL="210311" indent="-210311" defTabSz="841247">
              <a:lnSpc>
                <a:spcPct val="90000"/>
              </a:lnSpc>
              <a:spcBef>
                <a:spcPts val="900"/>
              </a:spcBef>
              <a:buSzPct val="100000"/>
              <a:buFont typeface="Arial"/>
              <a:buChar char="•"/>
              <a:defRPr sz="2576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Inspection report</a:t>
            </a:r>
          </a:p>
          <a:p>
            <a:pPr marL="210311" indent="-210311" defTabSz="841247">
              <a:lnSpc>
                <a:spcPct val="90000"/>
              </a:lnSpc>
              <a:spcBef>
                <a:spcPts val="900"/>
              </a:spcBef>
              <a:buSzPct val="100000"/>
              <a:buFont typeface="Arial"/>
              <a:buChar char="•"/>
              <a:defRPr sz="2576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Thematic reports.</a:t>
            </a:r>
          </a:p>
        </p:txBody>
      </p:sp>
      <p:pic>
        <p:nvPicPr>
          <p:cNvPr id="151" name="Picture 2" descr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0198" y="4257625"/>
            <a:ext cx="3286126" cy="1390651"/>
          </a:xfrm>
          <a:prstGeom prst="rect">
            <a:avLst/>
          </a:prstGeom>
          <a:ln w="12700">
            <a:miter lim="400000"/>
          </a:ln>
        </p:spPr>
      </p:pic>
      <p:sp>
        <p:nvSpPr>
          <p:cNvPr id="152" name="TextBox 6"/>
          <p:cNvSpPr txBox="1"/>
          <p:nvPr/>
        </p:nvSpPr>
        <p:spPr>
          <a:xfrm>
            <a:off x="6786154" y="4450079"/>
            <a:ext cx="2103121" cy="1678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ctr">
              <a:def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Comic Sans MS"/>
                <a:ea typeface="Comic Sans MS"/>
                <a:cs typeface="Comic Sans MS"/>
                <a:sym typeface="Comic Sans MS"/>
                <a:hlinkClick r:id="rId3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3"/>
              </a:rPr>
              <a:t>https://www.estyn.gov.wales/improvement-resources</a:t>
            </a:r>
          </a:p>
        </p:txBody>
      </p:sp>
      <p:sp>
        <p:nvSpPr>
          <p:cNvPr id="153" name="TextBox 7"/>
          <p:cNvSpPr txBox="1"/>
          <p:nvPr/>
        </p:nvSpPr>
        <p:spPr>
          <a:xfrm>
            <a:off x="436652" y="4061547"/>
            <a:ext cx="2503715" cy="2313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>
              <a:def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Comic Sans MS"/>
                <a:ea typeface="Comic Sans MS"/>
                <a:cs typeface="Comic Sans MS"/>
                <a:sym typeface="Comic Sans MS"/>
                <a:hlinkClick r:id="rId4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4"/>
              </a:rPr>
              <a:t>https://www.estyn.llyw.cymru/adnoddau-gwella?_ga=2.80078551.194253011.1663145347-751467295.1663145347</a:t>
            </a:r>
          </a:p>
        </p:txBody>
      </p:sp>
      <p:sp>
        <p:nvSpPr>
          <p:cNvPr id="154" name="Text Placeholder 4"/>
          <p:cNvSpPr/>
          <p:nvPr/>
        </p:nvSpPr>
        <p:spPr>
          <a:xfrm>
            <a:off x="626277" y="1681163"/>
            <a:ext cx="3887392" cy="8239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b">
            <a:normAutofit/>
          </a:bodyPr>
          <a:lstStyle>
            <a:lvl1pPr defTabSz="841247">
              <a:lnSpc>
                <a:spcPct val="90000"/>
              </a:lnSpc>
              <a:spcBef>
                <a:spcPts val="900"/>
              </a:spcBef>
              <a:defRPr sz="2208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Gadewch inni edrych ar wefan Estyn.</a:t>
            </a:r>
          </a:p>
        </p:txBody>
      </p:sp>
      <p:sp>
        <p:nvSpPr>
          <p:cNvPr id="155" name="Content Placeholder 5"/>
          <p:cNvSpPr txBox="1"/>
          <p:nvPr/>
        </p:nvSpPr>
        <p:spPr>
          <a:xfrm>
            <a:off x="671997" y="2505075"/>
            <a:ext cx="3795952" cy="16192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pPr defTabSz="841247">
              <a:lnSpc>
                <a:spcPct val="90000"/>
              </a:lnSpc>
              <a:spcBef>
                <a:spcPts val="900"/>
              </a:spcBef>
              <a:defRPr sz="2576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Mae’n cynnwys  </a:t>
            </a:r>
          </a:p>
          <a:p>
            <a:pPr marL="210311" indent="-210311" defTabSz="841247">
              <a:lnSpc>
                <a:spcPct val="90000"/>
              </a:lnSpc>
              <a:spcBef>
                <a:spcPts val="900"/>
              </a:spcBef>
              <a:buSzPct val="100000"/>
              <a:buFont typeface="Arial"/>
              <a:buChar char="•"/>
              <a:defRPr sz="2576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Arfer Effeithiol</a:t>
            </a:r>
          </a:p>
          <a:p>
            <a:pPr marL="210311" indent="-210311" defTabSz="841247">
              <a:lnSpc>
                <a:spcPct val="90000"/>
              </a:lnSpc>
              <a:spcBef>
                <a:spcPts val="900"/>
              </a:spcBef>
              <a:buSzPct val="100000"/>
              <a:buFont typeface="Arial"/>
              <a:buChar char="•"/>
              <a:defRPr sz="2576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Adroddiadau thematig.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3256526" y="77830"/>
            <a:ext cx="3301252" cy="1017971"/>
          </a:xfrm>
          <a:prstGeom prst="rect">
            <a:avLst/>
          </a:prstGeom>
        </p:spPr>
        <p:txBody>
          <a:bodyPr/>
          <a:lstStyle>
            <a:lvl1pPr defTabSz="896111">
              <a:spcBef>
                <a:spcPts val="900"/>
              </a:spcBef>
              <a:defRPr sz="2744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Astudiaethau Achos</a:t>
            </a:r>
          </a:p>
        </p:txBody>
      </p:sp>
      <p:pic>
        <p:nvPicPr>
          <p:cNvPr id="158" name="Picture 1" descr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5990" y="67118"/>
            <a:ext cx="746744" cy="526929"/>
          </a:xfrm>
          <a:prstGeom prst="rect">
            <a:avLst/>
          </a:prstGeom>
          <a:ln w="12700">
            <a:miter lim="400000"/>
          </a:ln>
        </p:spPr>
      </p:pic>
      <p:pic>
        <p:nvPicPr>
          <p:cNvPr id="159" name="Screenshot 2022-11-25 at 09.15.50.png" descr="Screenshot 2022-11-25 at 09.15.5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315" y="3585918"/>
            <a:ext cx="2604836" cy="1923102"/>
          </a:xfrm>
          <a:prstGeom prst="rect">
            <a:avLst/>
          </a:prstGeom>
          <a:ln w="12700">
            <a:miter lim="400000"/>
          </a:ln>
        </p:spPr>
      </p:pic>
      <p:pic>
        <p:nvPicPr>
          <p:cNvPr id="160" name="Screenshot 2022-11-25 at 09.16.34.png" descr="Screenshot 2022-11-25 at 09.16.3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56526" y="1399271"/>
            <a:ext cx="2594942" cy="21599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61" name="Screenshot 2022-11-25 at 09.17.06.png" descr="Screenshot 2022-11-25 at 09.17.06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078" y="3527568"/>
            <a:ext cx="2830966" cy="2039803"/>
          </a:xfrm>
          <a:prstGeom prst="rect">
            <a:avLst/>
          </a:prstGeom>
          <a:ln w="12700">
            <a:miter lim="400000"/>
          </a:ln>
        </p:spPr>
      </p:pic>
      <p:pic>
        <p:nvPicPr>
          <p:cNvPr id="162" name="Screenshot 2022-11-25 at 09.17.33.png" descr="Screenshot 2022-11-25 at 09.17.33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090" y="918294"/>
            <a:ext cx="2594942" cy="2115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63" name="Screenshot 2022-11-25 at 09.18.41.png" descr="Screenshot 2022-11-25 at 09.18.41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68933" y="3696651"/>
            <a:ext cx="2367363" cy="1941872"/>
          </a:xfrm>
          <a:prstGeom prst="rect">
            <a:avLst/>
          </a:prstGeom>
          <a:ln w="12700">
            <a:miter lim="400000"/>
          </a:ln>
        </p:spPr>
      </p:pic>
      <p:pic>
        <p:nvPicPr>
          <p:cNvPr id="164" name="Screenshot 2022-11-25 at 09.19.34.png" descr="Screenshot 2022-11-25 at 09.19.34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127" y="1010007"/>
            <a:ext cx="2745789" cy="21599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3121372" y="517358"/>
            <a:ext cx="2901256" cy="617935"/>
          </a:xfrm>
          <a:prstGeom prst="rect">
            <a:avLst/>
          </a:prstGeom>
        </p:spPr>
        <p:txBody>
          <a:bodyPr/>
          <a:lstStyle>
            <a:lvl1pPr algn="ctr">
              <a:defRPr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Cyfeirnodau: Estyn</a:t>
            </a:r>
          </a:p>
        </p:txBody>
      </p:sp>
      <p:sp>
        <p:nvSpPr>
          <p:cNvPr id="174" name="Content Placeholder 3"/>
          <p:cNvSpPr txBox="1"/>
          <p:nvPr/>
        </p:nvSpPr>
        <p:spPr>
          <a:xfrm>
            <a:off x="1086865" y="1736503"/>
            <a:ext cx="6450541" cy="338499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pPr marL="137160" indent="-137160" defTabSz="548640">
              <a:lnSpc>
                <a:spcPct val="72000"/>
              </a:lnSpc>
              <a:spcBef>
                <a:spcPts val="600"/>
              </a:spcBef>
              <a:buSzPct val="100000"/>
              <a:buFont typeface="Arial"/>
              <a:buChar char="•"/>
              <a:defRPr sz="1440"/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/>
              </a:rPr>
              <a:t>https://www.estyn.llyw.cymru/arfer-effeithiol/cefnogi-lles-disgyblion</a:t>
            </a:r>
          </a:p>
          <a:p>
            <a:pPr marL="137160" indent="-137160" defTabSz="548640">
              <a:lnSpc>
                <a:spcPct val="72000"/>
              </a:lnSpc>
              <a:spcBef>
                <a:spcPts val="600"/>
              </a:spcBef>
              <a:buSzPct val="100000"/>
              <a:buFont typeface="Arial"/>
              <a:buChar char="•"/>
              <a:defRPr sz="1440"/>
            </a:pPr>
            <a:endParaRPr u="sng">
              <a:solidFill>
                <a:srgbClr val="0563C1"/>
              </a:solidFill>
              <a:uFill>
                <a:solidFill>
                  <a:srgbClr val="0563C1"/>
                </a:solidFill>
              </a:uFill>
              <a:hlinkClick r:id="rId2"/>
            </a:endParaRPr>
          </a:p>
          <a:p>
            <a:pPr marL="137160" indent="-137160" defTabSz="548640">
              <a:lnSpc>
                <a:spcPct val="72000"/>
              </a:lnSpc>
              <a:spcBef>
                <a:spcPts val="600"/>
              </a:spcBef>
              <a:buSzPct val="100000"/>
              <a:buFont typeface="Arial"/>
              <a:buChar char="•"/>
              <a:defRPr sz="1440"/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3"/>
              </a:rPr>
              <a:t>https://www.estyn.llyw.cymru/arfer-effeithiol/cynnwys-rhieni-mewn-addysg</a:t>
            </a:r>
          </a:p>
          <a:p>
            <a:pPr marL="137160" indent="-137160" defTabSz="548640">
              <a:lnSpc>
                <a:spcPct val="72000"/>
              </a:lnSpc>
              <a:spcBef>
                <a:spcPts val="600"/>
              </a:spcBef>
              <a:buSzPct val="100000"/>
              <a:buFont typeface="Arial"/>
              <a:buChar char="•"/>
              <a:defRPr sz="1440"/>
            </a:pPr>
            <a:endParaRPr u="sng">
              <a:solidFill>
                <a:srgbClr val="0563C1"/>
              </a:solidFill>
              <a:uFill>
                <a:solidFill>
                  <a:srgbClr val="0563C1"/>
                </a:solidFill>
              </a:uFill>
              <a:hlinkClick r:id="rId3"/>
            </a:endParaRPr>
          </a:p>
          <a:p>
            <a:pPr marL="137160" indent="-137160" defTabSz="548640">
              <a:lnSpc>
                <a:spcPct val="72000"/>
              </a:lnSpc>
              <a:spcBef>
                <a:spcPts val="600"/>
              </a:spcBef>
              <a:buSzPct val="100000"/>
              <a:buFont typeface="Arial"/>
              <a:buChar char="•"/>
              <a:defRPr sz="1440"/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4"/>
              </a:rPr>
              <a:t>https://www.estyn.llyw.cymru/arfer-effeithiol/cysylltur-cenedlaethau</a:t>
            </a:r>
          </a:p>
          <a:p>
            <a:pPr marL="137160" indent="-137160" defTabSz="548640">
              <a:lnSpc>
                <a:spcPct val="72000"/>
              </a:lnSpc>
              <a:spcBef>
                <a:spcPts val="600"/>
              </a:spcBef>
              <a:buSzPct val="100000"/>
              <a:buFont typeface="Arial"/>
              <a:buChar char="•"/>
              <a:defRPr sz="1440"/>
            </a:pPr>
            <a:endParaRPr u="sng">
              <a:solidFill>
                <a:srgbClr val="0563C1"/>
              </a:solidFill>
              <a:uFill>
                <a:solidFill>
                  <a:srgbClr val="0563C1"/>
                </a:solidFill>
              </a:uFill>
              <a:hlinkClick r:id="rId4"/>
            </a:endParaRPr>
          </a:p>
          <a:p>
            <a:pPr marL="137160" indent="-137160" defTabSz="548640">
              <a:lnSpc>
                <a:spcPct val="72000"/>
              </a:lnSpc>
              <a:spcBef>
                <a:spcPts val="600"/>
              </a:spcBef>
              <a:buSzPct val="100000"/>
              <a:buFont typeface="Arial"/>
              <a:buChar char="•"/>
              <a:defRPr sz="1440"/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5"/>
              </a:rPr>
              <a:t>https://www.estyn.llyw.cymru/arfer-effeithiol/ysgol-yn-cynnig-dull-hyblyg-o-ddysgu</a:t>
            </a:r>
          </a:p>
          <a:p>
            <a:pPr marL="137160" indent="-137160" defTabSz="548640">
              <a:lnSpc>
                <a:spcPct val="72000"/>
              </a:lnSpc>
              <a:spcBef>
                <a:spcPts val="600"/>
              </a:spcBef>
              <a:buSzPct val="100000"/>
              <a:buFont typeface="Arial"/>
              <a:buChar char="•"/>
              <a:defRPr sz="1440"/>
            </a:pPr>
            <a:endParaRPr u="sng">
              <a:solidFill>
                <a:srgbClr val="0563C1"/>
              </a:solidFill>
              <a:uFill>
                <a:solidFill>
                  <a:srgbClr val="0563C1"/>
                </a:solidFill>
              </a:uFill>
              <a:hlinkClick r:id="rId5"/>
            </a:endParaRPr>
          </a:p>
          <a:p>
            <a:pPr marL="137160" indent="-137160" defTabSz="548640">
              <a:lnSpc>
                <a:spcPct val="72000"/>
              </a:lnSpc>
              <a:spcBef>
                <a:spcPts val="600"/>
              </a:spcBef>
              <a:buSzPct val="100000"/>
              <a:buFont typeface="Arial"/>
              <a:buChar char="•"/>
              <a:defRPr sz="1440"/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6"/>
              </a:rPr>
              <a:t>https://www.estyn.llyw.cymru/arfer-effeithiol/gwneud-teuluoedd-yn-bartneriaid-mewn-dysgu</a:t>
            </a:r>
          </a:p>
          <a:p>
            <a:pPr marL="137160" indent="-137160" defTabSz="548640">
              <a:lnSpc>
                <a:spcPct val="72000"/>
              </a:lnSpc>
              <a:spcBef>
                <a:spcPts val="600"/>
              </a:spcBef>
              <a:buSzPct val="100000"/>
              <a:buFont typeface="Arial"/>
              <a:buChar char="•"/>
              <a:defRPr sz="1440"/>
            </a:pPr>
            <a:endParaRPr u="sng">
              <a:solidFill>
                <a:srgbClr val="0563C1"/>
              </a:solidFill>
              <a:uFill>
                <a:solidFill>
                  <a:srgbClr val="0563C1"/>
                </a:solidFill>
              </a:uFill>
              <a:hlinkClick r:id="rId6"/>
            </a:endParaRPr>
          </a:p>
          <a:p>
            <a:pPr marL="137160" indent="-137160" defTabSz="548640">
              <a:lnSpc>
                <a:spcPct val="72000"/>
              </a:lnSpc>
              <a:spcBef>
                <a:spcPts val="600"/>
              </a:spcBef>
              <a:buSzPct val="100000"/>
              <a:buFont typeface="Arial"/>
              <a:buChar char="•"/>
              <a:defRPr sz="1440"/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7"/>
              </a:rPr>
              <a:t>https://www.estyn.llyw.cymru/arfer-effeithiol/meithrin-partneriaethau-theuluoedd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3256526" y="77830"/>
            <a:ext cx="3301252" cy="1017971"/>
          </a:xfrm>
          <a:prstGeom prst="rect">
            <a:avLst/>
          </a:prstGeom>
        </p:spPr>
        <p:txBody>
          <a:bodyPr/>
          <a:lstStyle>
            <a:lvl1pPr defTabSz="896111">
              <a:spcBef>
                <a:spcPts val="900"/>
              </a:spcBef>
              <a:defRPr sz="2744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Astudiaethau Achos</a:t>
            </a:r>
          </a:p>
        </p:txBody>
      </p:sp>
      <p:pic>
        <p:nvPicPr>
          <p:cNvPr id="177" name="Picture 1" descr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5990" y="67118"/>
            <a:ext cx="746744" cy="526929"/>
          </a:xfrm>
          <a:prstGeom prst="rect">
            <a:avLst/>
          </a:prstGeom>
          <a:ln w="12700">
            <a:miter lim="400000"/>
          </a:ln>
        </p:spPr>
      </p:pic>
      <p:sp>
        <p:nvSpPr>
          <p:cNvPr id="178" name="Text"/>
          <p:cNvSpPr txBox="1"/>
          <p:nvPr/>
        </p:nvSpPr>
        <p:spPr>
          <a:xfrm>
            <a:off x="130876" y="3262456"/>
            <a:ext cx="127001" cy="9172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>
            <a:spAutoFit/>
          </a:bodyPr>
          <a:lstStyle/>
          <a:p>
            <a:endParaRPr/>
          </a:p>
          <a:p>
            <a:endParaRPr/>
          </a:p>
        </p:txBody>
      </p:sp>
      <p:sp>
        <p:nvSpPr>
          <p:cNvPr id="179" name="Text"/>
          <p:cNvSpPr txBox="1"/>
          <p:nvPr/>
        </p:nvSpPr>
        <p:spPr>
          <a:xfrm>
            <a:off x="257876" y="3389456"/>
            <a:ext cx="127001" cy="6251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>
            <a:spAutoFit/>
          </a:bodyPr>
          <a:lstStyle/>
          <a:p>
            <a:endParaRPr/>
          </a:p>
        </p:txBody>
      </p:sp>
      <p:pic>
        <p:nvPicPr>
          <p:cNvPr id="180" name="Screenshot 2022-11-25 at 10.05.26.png" descr="Screenshot 2022-11-25 at 10.05.2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6980" y="1367348"/>
            <a:ext cx="3505665" cy="4123303"/>
          </a:xfrm>
          <a:prstGeom prst="rect">
            <a:avLst/>
          </a:prstGeom>
          <a:ln w="12700">
            <a:miter lim="400000"/>
          </a:ln>
        </p:spPr>
      </p:pic>
      <p:sp>
        <p:nvSpPr>
          <p:cNvPr id="181" name="Text"/>
          <p:cNvSpPr txBox="1"/>
          <p:nvPr/>
        </p:nvSpPr>
        <p:spPr>
          <a:xfrm>
            <a:off x="73950" y="2824306"/>
            <a:ext cx="127001" cy="9172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>
            <a:spAutoFit/>
          </a:bodyPr>
          <a:lstStyle/>
          <a:p>
            <a:endParaRPr/>
          </a:p>
          <a:p>
            <a:endParaRPr/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202214" y="338626"/>
            <a:ext cx="3868341" cy="823913"/>
          </a:xfrm>
          <a:prstGeom prst="rect">
            <a:avLst/>
          </a:prstGeom>
        </p:spPr>
        <p:txBody>
          <a:bodyPr/>
          <a:lstStyle>
            <a:lvl1pPr algn="ctr" defTabSz="841247">
              <a:spcBef>
                <a:spcPts val="900"/>
              </a:spcBef>
              <a:defRPr sz="2208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Amgylchedd dysgu yn y cartref</a:t>
            </a:r>
          </a:p>
        </p:txBody>
      </p:sp>
      <p:sp>
        <p:nvSpPr>
          <p:cNvPr id="199" name="TextBox 5"/>
          <p:cNvSpPr txBox="1"/>
          <p:nvPr/>
        </p:nvSpPr>
        <p:spPr>
          <a:xfrm>
            <a:off x="3878826" y="4894855"/>
            <a:ext cx="1791930" cy="1006188"/>
          </a:xfrm>
          <a:prstGeom prst="rect">
            <a:avLst/>
          </a:prstGeom>
          <a:solidFill>
            <a:srgbClr val="BDD7EE"/>
          </a:solidFill>
          <a:ln w="38100">
            <a:solidFill>
              <a:srgbClr val="0070C0"/>
            </a:solidFill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Datblygiad plant </a:t>
            </a:r>
            <a:endParaRPr>
              <a:latin typeface="+mj-lt"/>
              <a:ea typeface="+mj-ea"/>
              <a:cs typeface="+mj-cs"/>
              <a:sym typeface="Calibri"/>
            </a:endParaRPr>
          </a:p>
        </p:txBody>
      </p:sp>
      <p:sp>
        <p:nvSpPr>
          <p:cNvPr id="200" name="TextBox 6"/>
          <p:cNvSpPr txBox="1"/>
          <p:nvPr/>
        </p:nvSpPr>
        <p:spPr>
          <a:xfrm>
            <a:off x="6258638" y="4444281"/>
            <a:ext cx="2796268" cy="1399541"/>
          </a:xfrm>
          <a:prstGeom prst="rect">
            <a:avLst/>
          </a:prstGeom>
          <a:solidFill>
            <a:srgbClr val="BDD7EE"/>
          </a:solidFill>
          <a:ln w="38100">
            <a:solidFill>
              <a:srgbClr val="0070C0"/>
            </a:solidFill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Prosesau penodol i’r parth</a:t>
            </a:r>
          </a:p>
          <a:p>
            <a: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(e.e., llythrennedd a rhifedd)</a:t>
            </a:r>
          </a:p>
        </p:txBody>
      </p:sp>
      <p:sp>
        <p:nvSpPr>
          <p:cNvPr id="201" name="TextBox 7"/>
          <p:cNvSpPr txBox="1"/>
          <p:nvPr/>
        </p:nvSpPr>
        <p:spPr>
          <a:xfrm>
            <a:off x="1137075" y="1435430"/>
            <a:ext cx="2741752" cy="1323688"/>
          </a:xfrm>
          <a:prstGeom prst="rect">
            <a:avLst/>
          </a:prstGeom>
          <a:solidFill>
            <a:srgbClr val="BDD7EE"/>
          </a:solidFill>
          <a:ln w="38100">
            <a:solidFill>
              <a:srgbClr val="0070C0"/>
            </a:solidFill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Strwythurau</a:t>
            </a:r>
          </a:p>
          <a:p>
            <a: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(e.e., SES, lefel addysg, maint teulu</a:t>
            </a:r>
            <a:endParaRPr>
              <a:latin typeface="+mj-lt"/>
              <a:ea typeface="+mj-ea"/>
              <a:cs typeface="+mj-cs"/>
              <a:sym typeface="Calibri"/>
            </a:endParaRPr>
          </a:p>
        </p:txBody>
      </p:sp>
      <p:sp>
        <p:nvSpPr>
          <p:cNvPr id="202" name="TextBox 8"/>
          <p:cNvSpPr txBox="1"/>
          <p:nvPr/>
        </p:nvSpPr>
        <p:spPr>
          <a:xfrm>
            <a:off x="175680" y="4136902"/>
            <a:ext cx="2877592" cy="1399541"/>
          </a:xfrm>
          <a:prstGeom prst="rect">
            <a:avLst/>
          </a:prstGeom>
          <a:solidFill>
            <a:srgbClr val="BDD7EE"/>
          </a:solidFill>
          <a:ln w="38100">
            <a:solidFill>
              <a:srgbClr val="0070C0"/>
            </a:solidFill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Prosesau Cyffredinol</a:t>
            </a:r>
          </a:p>
          <a:p>
            <a: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(e.e., cefnogaeth emosiynol a gweithgareddau)</a:t>
            </a:r>
          </a:p>
        </p:txBody>
      </p:sp>
      <p:sp>
        <p:nvSpPr>
          <p:cNvPr id="203" name="TextBox 9"/>
          <p:cNvSpPr txBox="1"/>
          <p:nvPr/>
        </p:nvSpPr>
        <p:spPr>
          <a:xfrm>
            <a:off x="3030821" y="2945825"/>
            <a:ext cx="3274087" cy="1717041"/>
          </a:xfrm>
          <a:prstGeom prst="rect">
            <a:avLst/>
          </a:prstGeom>
          <a:solidFill>
            <a:srgbClr val="BDD7EE"/>
          </a:solidFill>
          <a:ln w="38100">
            <a:solidFill>
              <a:srgbClr val="0070C0"/>
            </a:solidFill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Prosesau</a:t>
            </a:r>
          </a:p>
          <a:p>
            <a: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(e.e., rhyngweithio a gweithgareddau rhieni a phlant)</a:t>
            </a:r>
          </a:p>
        </p:txBody>
      </p:sp>
      <p:sp>
        <p:nvSpPr>
          <p:cNvPr id="204" name="TextBox 10"/>
          <p:cNvSpPr txBox="1"/>
          <p:nvPr/>
        </p:nvSpPr>
        <p:spPr>
          <a:xfrm>
            <a:off x="5467108" y="1448693"/>
            <a:ext cx="2653924" cy="1399541"/>
          </a:xfrm>
          <a:prstGeom prst="rect">
            <a:avLst/>
          </a:prstGeom>
          <a:solidFill>
            <a:srgbClr val="BDD7EE"/>
          </a:solidFill>
          <a:ln w="38100">
            <a:solidFill>
              <a:srgbClr val="0070C0"/>
            </a:solidFill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Cred Addysgol</a:t>
            </a:r>
          </a:p>
          <a:p>
            <a: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(e.e., canfyddiad o blant, nodau addysgol, cyfeiriadeddau)</a:t>
            </a:r>
          </a:p>
        </p:txBody>
      </p:sp>
      <p:sp>
        <p:nvSpPr>
          <p:cNvPr id="205" name="Straight Arrow Connector 12"/>
          <p:cNvSpPr/>
          <p:nvPr/>
        </p:nvSpPr>
        <p:spPr>
          <a:xfrm>
            <a:off x="4070555" y="1880418"/>
            <a:ext cx="1194622" cy="1"/>
          </a:xfrm>
          <a:prstGeom prst="line">
            <a:avLst/>
          </a:prstGeom>
          <a:ln w="28575">
            <a:solidFill>
              <a:schemeClr val="accent1"/>
            </a:solidFill>
            <a:miter/>
            <a:headEnd type="triangle"/>
            <a:tailEnd type="triangle"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06" name="Straight Arrow Connector 15"/>
          <p:cNvSpPr/>
          <p:nvPr/>
        </p:nvSpPr>
        <p:spPr>
          <a:xfrm>
            <a:off x="3672347" y="2678079"/>
            <a:ext cx="140111" cy="176641"/>
          </a:xfrm>
          <a:prstGeom prst="line">
            <a:avLst/>
          </a:prstGeom>
          <a:ln w="38100">
            <a:solidFill>
              <a:schemeClr val="accent1"/>
            </a:solidFill>
            <a:miter/>
            <a:tailEnd type="triangle"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07" name="Straight Arrow Connector 16"/>
          <p:cNvSpPr/>
          <p:nvPr/>
        </p:nvSpPr>
        <p:spPr>
          <a:xfrm flipH="1">
            <a:off x="5579921" y="2735752"/>
            <a:ext cx="519123" cy="329041"/>
          </a:xfrm>
          <a:prstGeom prst="line">
            <a:avLst/>
          </a:prstGeom>
          <a:ln w="38100">
            <a:solidFill>
              <a:schemeClr val="accent1"/>
            </a:solidFill>
            <a:miter/>
            <a:tailEnd type="triangle"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08" name="Straight Arrow Connector 19"/>
          <p:cNvSpPr/>
          <p:nvPr/>
        </p:nvSpPr>
        <p:spPr>
          <a:xfrm>
            <a:off x="4644728" y="3916826"/>
            <a:ext cx="1" cy="930360"/>
          </a:xfrm>
          <a:prstGeom prst="line">
            <a:avLst/>
          </a:prstGeom>
          <a:ln w="38100">
            <a:solidFill>
              <a:schemeClr val="accent1"/>
            </a:solidFill>
            <a:miter/>
            <a:tailEnd type="triangle"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09" name="Straight Arrow Connector 22"/>
          <p:cNvSpPr/>
          <p:nvPr/>
        </p:nvSpPr>
        <p:spPr>
          <a:xfrm flipV="1">
            <a:off x="3487251" y="4625099"/>
            <a:ext cx="2359858" cy="20140"/>
          </a:xfrm>
          <a:prstGeom prst="line">
            <a:avLst/>
          </a:prstGeom>
          <a:ln w="28575">
            <a:solidFill>
              <a:schemeClr val="accent1"/>
            </a:solidFill>
            <a:miter/>
            <a:headEnd type="triangle"/>
            <a:tailEnd type="triangle"/>
          </a:ln>
        </p:spPr>
        <p:txBody>
          <a:bodyPr lIns="45719" rIns="45719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629841" y="566737"/>
            <a:ext cx="3868341" cy="823913"/>
          </a:xfrm>
          <a:prstGeom prst="rect">
            <a:avLst/>
          </a:prstGeom>
        </p:spPr>
        <p:txBody>
          <a:bodyPr/>
          <a:lstStyle>
            <a:lvl1pPr algn="ctr">
              <a:defRPr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Cyngor i rieni</a:t>
            </a:r>
          </a:p>
        </p:txBody>
      </p:sp>
      <p:pic>
        <p:nvPicPr>
          <p:cNvPr id="212" name="Content Placeholder 6" descr="Content Placeholder 6"/>
          <p:cNvPicPr>
            <a:picLocks noChangeAspect="1"/>
          </p:cNvPicPr>
          <p:nvPr/>
        </p:nvPicPr>
        <p:blipFill>
          <a:blip r:embed="rId2"/>
          <a:srcRect l="40952" t="21317" r="41875" b="46312"/>
          <a:stretch>
            <a:fillRect/>
          </a:stretch>
        </p:blipFill>
        <p:spPr>
          <a:xfrm rot="20824188">
            <a:off x="3250407" y="2080895"/>
            <a:ext cx="2283619" cy="2869725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213" name="Text Placeholder 4"/>
          <p:cNvSpPr>
            <a:spLocks noGrp="1"/>
          </p:cNvSpPr>
          <p:nvPr>
            <p:ph type="body" idx="21"/>
          </p:nvPr>
        </p:nvSpPr>
        <p:spPr>
          <a:xfrm>
            <a:off x="4736305" y="597695"/>
            <a:ext cx="3887392" cy="823913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marL="0" indent="0" algn="ctr">
              <a:buSzTx/>
              <a:buFontTx/>
              <a:buNone/>
              <a:defRPr sz="2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Advice for parents</a:t>
            </a:r>
          </a:p>
        </p:txBody>
      </p:sp>
      <p:sp>
        <p:nvSpPr>
          <p:cNvPr id="214" name="Content Placeholder 5"/>
          <p:cNvSpPr txBox="1"/>
          <p:nvPr/>
        </p:nvSpPr>
        <p:spPr>
          <a:xfrm>
            <a:off x="5775007" y="1769269"/>
            <a:ext cx="2695814" cy="24812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>
            <a:lvl1pPr defTabSz="850391">
              <a:lnSpc>
                <a:spcPct val="90000"/>
              </a:lnSpc>
              <a:spcBef>
                <a:spcPts val="900"/>
              </a:spcBef>
              <a:defRPr sz="186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/>
              <a:t>With a partner or</a:t>
            </a:r>
            <a:r>
              <a:rPr lang="en-GB" dirty="0"/>
              <a:t> within a</a:t>
            </a:r>
            <a:r>
              <a:rPr dirty="0"/>
              <a:t> group, make an A4 “Advice Sheet” for parents on how they can support the</a:t>
            </a:r>
            <a:r>
              <a:rPr lang="en-GB" dirty="0"/>
              <a:t> development</a:t>
            </a:r>
            <a:r>
              <a:rPr dirty="0"/>
              <a:t> of their </a:t>
            </a:r>
            <a:r>
              <a:rPr lang="en-GB" dirty="0"/>
              <a:t>'</a:t>
            </a:r>
            <a:r>
              <a:rPr dirty="0"/>
              <a:t>Foundation</a:t>
            </a:r>
            <a:r>
              <a:rPr lang="en-GB" dirty="0"/>
              <a:t> Learning’</a:t>
            </a:r>
            <a:r>
              <a:rPr dirty="0"/>
              <a:t> child at home.</a:t>
            </a:r>
          </a:p>
        </p:txBody>
      </p:sp>
      <p:sp>
        <p:nvSpPr>
          <p:cNvPr id="215" name="Content Placeholder 5"/>
          <p:cNvSpPr txBox="1"/>
          <p:nvPr/>
        </p:nvSpPr>
        <p:spPr>
          <a:xfrm>
            <a:off x="216755" y="1830826"/>
            <a:ext cx="2695815" cy="24812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>
            <a:lvl1pPr>
              <a:lnSpc>
                <a:spcPct val="90000"/>
              </a:lnSpc>
              <a:spcBef>
                <a:spcPts val="1000"/>
              </a:spcBef>
              <a:defRPr sz="20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/>
              <a:t>Gyda </a:t>
            </a:r>
            <a:r>
              <a:rPr dirty="0" err="1"/>
              <a:t>phartner</a:t>
            </a:r>
            <a:r>
              <a:rPr dirty="0"/>
              <a:t> neu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dirty="0"/>
              <a:t> </a:t>
            </a:r>
            <a:r>
              <a:rPr dirty="0" err="1"/>
              <a:t>grŵp</a:t>
            </a:r>
            <a:r>
              <a:rPr dirty="0"/>
              <a:t>, </a:t>
            </a:r>
            <a:r>
              <a:rPr dirty="0" err="1"/>
              <a:t>lluniwch</a:t>
            </a:r>
            <a:r>
              <a:rPr dirty="0"/>
              <a:t> “</a:t>
            </a:r>
            <a:r>
              <a:rPr dirty="0" err="1"/>
              <a:t>Daflen</a:t>
            </a:r>
            <a:r>
              <a:rPr dirty="0"/>
              <a:t> </a:t>
            </a:r>
            <a:r>
              <a:rPr dirty="0" err="1"/>
              <a:t>Gyngor</a:t>
            </a:r>
            <a:r>
              <a:rPr dirty="0"/>
              <a:t>” A4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rieni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sut</a:t>
            </a:r>
            <a:r>
              <a:rPr dirty="0"/>
              <a:t> y </a:t>
            </a:r>
            <a:r>
              <a:rPr dirty="0" err="1"/>
              <a:t>gallan</a:t>
            </a:r>
            <a:r>
              <a:rPr lang="en-GB" dirty="0"/>
              <a:t>n </a:t>
            </a:r>
            <a:r>
              <a:rPr lang="en-GB" dirty="0" err="1"/>
              <a:t>nhw</a:t>
            </a:r>
            <a:r>
              <a:rPr dirty="0"/>
              <a:t> </a:t>
            </a:r>
            <a:r>
              <a:rPr dirty="0" err="1"/>
              <a:t>gefnogi</a:t>
            </a:r>
            <a:r>
              <a:rPr dirty="0"/>
              <a:t> </a:t>
            </a:r>
            <a:r>
              <a:rPr lang="en-GB" dirty="0" err="1"/>
              <a:t>datblygiad</a:t>
            </a:r>
            <a:r>
              <a:rPr dirty="0"/>
              <a:t> </a:t>
            </a:r>
            <a:r>
              <a:rPr dirty="0" err="1"/>
              <a:t>eu</a:t>
            </a:r>
            <a:r>
              <a:rPr dirty="0"/>
              <a:t> </a:t>
            </a:r>
            <a:r>
              <a:rPr dirty="0" err="1"/>
              <a:t>plentyn</a:t>
            </a:r>
            <a:r>
              <a:rPr lang="en-GB" dirty="0"/>
              <a:t> ‘</a:t>
            </a:r>
            <a:r>
              <a:rPr lang="en-GB" dirty="0" err="1"/>
              <a:t>Dysgu</a:t>
            </a:r>
            <a:r>
              <a:rPr lang="en-GB" dirty="0"/>
              <a:t> Sylfaen’ yn y</a:t>
            </a:r>
            <a:r>
              <a:rPr dirty="0"/>
              <a:t> </a:t>
            </a:r>
            <a:r>
              <a:rPr lang="en-GB" dirty="0"/>
              <a:t>c</a:t>
            </a:r>
            <a:r>
              <a:rPr dirty="0" err="1"/>
              <a:t>artref</a:t>
            </a:r>
            <a:r>
              <a:rPr dirty="0"/>
              <a:t>.</a:t>
            </a:r>
          </a:p>
        </p:txBody>
      </p:sp>
      <p:pic>
        <p:nvPicPr>
          <p:cNvPr id="217" name="Picture 3" descr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4308" y="270589"/>
            <a:ext cx="1295384" cy="9140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1255961" y="747628"/>
            <a:ext cx="2901257" cy="617935"/>
          </a:xfrm>
          <a:prstGeom prst="rect">
            <a:avLst/>
          </a:prstGeom>
        </p:spPr>
        <p:txBody>
          <a:bodyPr/>
          <a:lstStyle>
            <a:lvl1pPr>
              <a:defRPr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Cyfeirnodau</a:t>
            </a:r>
          </a:p>
        </p:txBody>
      </p:sp>
      <p:sp>
        <p:nvSpPr>
          <p:cNvPr id="220" name="Text Placeholder 4"/>
          <p:cNvSpPr>
            <a:spLocks noGrp="1"/>
          </p:cNvSpPr>
          <p:nvPr>
            <p:ph type="body" idx="21"/>
          </p:nvPr>
        </p:nvSpPr>
        <p:spPr>
          <a:xfrm>
            <a:off x="6043266" y="732932"/>
            <a:ext cx="2915543" cy="61793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marL="0" indent="0">
              <a:buSzTx/>
              <a:buFontTx/>
              <a:buNone/>
              <a:defRPr sz="2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References</a:t>
            </a:r>
          </a:p>
        </p:txBody>
      </p:sp>
      <p:sp>
        <p:nvSpPr>
          <p:cNvPr id="221" name="TextBox 1"/>
          <p:cNvSpPr txBox="1"/>
          <p:nvPr/>
        </p:nvSpPr>
        <p:spPr>
          <a:xfrm>
            <a:off x="304138" y="1365562"/>
            <a:ext cx="8615238" cy="52666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50000"/>
              </a:lnSpc>
              <a:defRPr sz="9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Estyn (2009). Good Practice in Parental Involvement in Primary Schools. Cardiff: Crown Copyright</a:t>
            </a:r>
          </a:p>
          <a:p>
            <a:pPr>
              <a:lnSpc>
                <a:spcPct val="150000"/>
              </a:lnSpc>
              <a:defRPr sz="9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Estyn (2011a). Tackling Poverty and Disadvantage in Schools: Working with The Community and Other Services. Cardiff: Crown Copyright</a:t>
            </a:r>
          </a:p>
          <a:p>
            <a:pPr>
              <a:lnSpc>
                <a:spcPct val="150000"/>
              </a:lnSpc>
              <a:defRPr sz="9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Estyn (2018c) Supporting parental engagement through workshops.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/>
              </a:rPr>
              <a:t>https://www.estyn.gov.wales/effective-practice/supporting-parental-engagement-through-workshops</a:t>
            </a:r>
          </a:p>
          <a:p>
            <a:pPr>
              <a:lnSpc>
                <a:spcPct val="150000"/>
              </a:lnSpc>
              <a:defRPr sz="9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 [Accessed: 4.10.22]</a:t>
            </a:r>
          </a:p>
          <a:p>
            <a:pPr>
              <a:lnSpc>
                <a:spcPct val="150000"/>
              </a:lnSpc>
              <a:defRPr sz="9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Flint, N.  (2011). Schools, communities and social capital: building blocks in the 'Big Society' Spring 2011. National College for School Leadership Welsh Government (2016)  Respect and resilience Developing community cohesion available at </a:t>
            </a:r>
          </a:p>
          <a:p>
            <a:pPr>
              <a:lnSpc>
                <a:spcPct val="150000"/>
              </a:lnSpc>
              <a:defRPr sz="900" u="sng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3"/>
              </a:rPr>
              <a:t>https://gov.wales/sites/default/files/publications/2018-03/respect-and-resilience-developing-community-cohesion.pdf</a:t>
            </a:r>
          </a:p>
          <a:p>
            <a:pPr>
              <a:lnSpc>
                <a:spcPct val="150000"/>
              </a:lnSpc>
              <a:defRPr sz="9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[Accessed: 4.10.22]</a:t>
            </a:r>
          </a:p>
          <a:p>
            <a:pPr>
              <a:lnSpc>
                <a:spcPct val="150000"/>
              </a:lnSpc>
              <a:defRPr sz="9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Harris, A. and Goodall, J. (2008) ‘Do parents know they matter? Engaging all parents in learning.’ Educational Research, 50(3), pp. 277-289. DOI: 10.1080/00131880802309424 </a:t>
            </a:r>
          </a:p>
          <a:p>
            <a:pPr>
              <a:lnSpc>
                <a:spcPct val="150000"/>
              </a:lnSpc>
              <a:defRPr sz="9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Kerr, K. Dyson, A. Raffo, C (2014) Education, disadvantage and place: Making the local matter. University Press: Bristol</a:t>
            </a:r>
          </a:p>
          <a:p>
            <a:pPr>
              <a:lnSpc>
                <a:spcPct val="150000"/>
              </a:lnSpc>
              <a:spcBef>
                <a:spcPts val="600"/>
              </a:spcBef>
              <a:defRPr sz="9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Welsh Government (2016) Theme 3: Welcoming families to engage with the school.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4"/>
              </a:rPr>
              <a:t>https://gov.wales/sites/default/files/publications/2018-12/theme-3-welcoming-families-to-engage-with-the-school-resources-1-9.pdf</a:t>
            </a:r>
          </a:p>
          <a:p>
            <a:pPr>
              <a:lnSpc>
                <a:spcPct val="150000"/>
              </a:lnSpc>
              <a:spcBef>
                <a:spcPts val="600"/>
              </a:spcBef>
              <a:defRPr sz="9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  [Accessed: 4.10.22]</a:t>
            </a:r>
          </a:p>
          <a:p>
            <a:pPr>
              <a:lnSpc>
                <a:spcPct val="150000"/>
              </a:lnSpc>
              <a:spcBef>
                <a:spcPts val="600"/>
              </a:spcBef>
              <a:defRPr sz="9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Welsh Government (2016) FaCE the challenge together: Family and community engagement toolkit for schools in Wales. Available: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5"/>
              </a:rPr>
              <a:t>https://gov.wales/sites/default/files/publications/2018-12/face-the-challenge-together-family-and-community-engagement-toolkit-for-schools-in-wales-main-guidance.pdf</a:t>
            </a:r>
          </a:p>
          <a:p>
            <a:pPr>
              <a:lnSpc>
                <a:spcPct val="150000"/>
              </a:lnSpc>
              <a:spcBef>
                <a:spcPts val="600"/>
              </a:spcBef>
              <a:defRPr sz="9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 [Accessed: 4.10.22]</a:t>
            </a:r>
          </a:p>
          <a:p>
            <a:pPr>
              <a:lnSpc>
                <a:spcPct val="150000"/>
              </a:lnSpc>
              <a:defRPr sz="9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Welsh Government (2016c) Theme 4: Helping families to actively support their child’s learning.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6"/>
              </a:rPr>
              <a:t>https://gov.wales/sites/default/files/publications/2018-12/theme-4-helping-families-to-actively-support-their-child-s-learning-resources-1-5.pdf</a:t>
            </a:r>
          </a:p>
        </p:txBody>
      </p:sp>
      <p:pic>
        <p:nvPicPr>
          <p:cNvPr id="222" name="Picture 3" descr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20829" y="144391"/>
            <a:ext cx="2302342" cy="1206476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Text Placeholder 4"/>
          <p:cNvSpPr txBox="1"/>
          <p:nvPr/>
        </p:nvSpPr>
        <p:spPr>
          <a:xfrm>
            <a:off x="1169703" y="805116"/>
            <a:ext cx="2824104" cy="6179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>
            <a:lvl1pPr marL="228600" indent="-228600" algn="ctr">
              <a:lnSpc>
                <a:spcPct val="72000"/>
              </a:lnSpc>
              <a:spcBef>
                <a:spcPts val="1000"/>
              </a:spcBef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Safonau SAC</a:t>
            </a:r>
          </a:p>
        </p:txBody>
      </p:sp>
      <p:graphicFrame>
        <p:nvGraphicFramePr>
          <p:cNvPr id="225" name="Table"/>
          <p:cNvGraphicFramePr/>
          <p:nvPr/>
        </p:nvGraphicFramePr>
        <p:xfrm>
          <a:off x="1415561" y="1761950"/>
          <a:ext cx="6738685" cy="957771"/>
        </p:xfrm>
        <a:graphic>
          <a:graphicData uri="http://schemas.openxmlformats.org/drawingml/2006/table">
            <a:tbl>
              <a:tblPr bandRow="1">
                <a:tableStyleId>{4C3C2611-4C71-4FC5-86AE-919BDF0F9419}</a:tableStyleId>
              </a:tblPr>
              <a:tblGrid>
                <a:gridCol w="23028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358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1721">
                <a:tc gridSpan="2"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400">
                          <a:solidFill>
                            <a:srgbClr val="FFFFFF"/>
                          </a:solidFill>
                          <a:uFill>
                            <a:solidFill>
                              <a:srgbClr val="FFFFFF"/>
                            </a:solidFill>
                          </a:uFill>
                        </a:defRPr>
                      </a:pPr>
                      <a:r>
                        <a:t>Addysgeg - Mireinio Addysgu</a:t>
                      </a:r>
                    </a:p>
                  </a:txBody>
                  <a:tcPr marL="50800" marR="50800" marT="50800" marB="50800" anchor="ctr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1877A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2457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1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t>Cynnwys partneriaid mewn dysgu </a:t>
                      </a:r>
                    </a:p>
                  </a:txBody>
                  <a:tcPr marL="50800" marR="50800" marT="50800" marB="50800" anchor="ctr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1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t>Deall pwysigrwydd cynnwys rhieni/gofalwyr a phartneriaid eraill mewn ffordd gadarnhaol ac achub ar gyfleoedd i arsylwi ar brosesau, a’u gwerthuso.</a:t>
                      </a:r>
                    </a:p>
                  </a:txBody>
                  <a:tcPr marL="50800" marR="50800" marT="50800" marB="50800" anchor="ctr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226" name="Table"/>
          <p:cNvGraphicFramePr/>
          <p:nvPr/>
        </p:nvGraphicFramePr>
        <p:xfrm>
          <a:off x="1400489" y="2727359"/>
          <a:ext cx="6751385" cy="957771"/>
        </p:xfrm>
        <a:graphic>
          <a:graphicData uri="http://schemas.openxmlformats.org/drawingml/2006/table">
            <a:tbl>
              <a:tblPr bandRow="1">
                <a:tableStyleId>{4C3C2611-4C71-4FC5-86AE-919BDF0F9419}</a:tableStyleId>
              </a:tblPr>
              <a:tblGrid>
                <a:gridCol w="23071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441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3955">
                <a:tc gridSpan="2"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400">
                          <a:solidFill>
                            <a:srgbClr val="FFFFFF"/>
                          </a:solidFill>
                          <a:uFill>
                            <a:solidFill>
                              <a:srgbClr val="FFFFFF"/>
                            </a:solidFill>
                          </a:uFill>
                        </a:defRPr>
                      </a:pPr>
                      <a:r>
                        <a:t>Addysgeg - Dylanwadu ar Ddysgwyr</a:t>
                      </a:r>
                    </a:p>
                  </a:txBody>
                  <a:tcPr marL="50800" marR="50800" marT="50800" marB="50800" anchor="ctr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1877A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6917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1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t>Deilliannau dysgu a lles </a:t>
                      </a:r>
                    </a:p>
                  </a:txBody>
                  <a:tcPr marL="50800" marR="50800" marT="50800" marB="50800" anchor="ctr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indent="139700"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1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t>Mae’r athro’n codi ymwybyddiaeth o sut mae profiadau dysgu a deilliannau perfformiad o safon uchel yn arwain at well dysgu a gwell synnwyr o les.</a:t>
                      </a:r>
                    </a:p>
                  </a:txBody>
                  <a:tcPr marL="50800" marR="50800" marT="50800" marB="50800" anchor="ctr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4D3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227" name="Table"/>
          <p:cNvGraphicFramePr/>
          <p:nvPr/>
        </p:nvGraphicFramePr>
        <p:xfrm>
          <a:off x="1400489" y="3696288"/>
          <a:ext cx="6768829" cy="957771"/>
        </p:xfrm>
        <a:graphic>
          <a:graphicData uri="http://schemas.openxmlformats.org/drawingml/2006/table">
            <a:tbl>
              <a:tblPr bandRow="1">
                <a:tableStyleId>{4C3C2611-4C71-4FC5-86AE-919BDF0F9419}</a:tableStyleId>
              </a:tblPr>
              <a:tblGrid>
                <a:gridCol w="23131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556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5907">
                <a:tc gridSpan="2"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400">
                          <a:solidFill>
                            <a:srgbClr val="FFFFFF"/>
                          </a:solidFill>
                          <a:uFill>
                            <a:solidFill>
                              <a:srgbClr val="FFFFFF"/>
                            </a:solidFill>
                          </a:uFill>
                        </a:defRPr>
                      </a:pPr>
                      <a:r>
                        <a:t>Arweinyddiaeth </a:t>
                      </a:r>
                    </a:p>
                  </a:txBody>
                  <a:tcPr marL="50800" marR="50800" marT="50800" marB="50800" anchor="ctr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12700"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D9264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45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1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t>Arwain cydweithwyr, prosiectau a rhaglenni </a:t>
                      </a:r>
                    </a:p>
                  </a:txBody>
                  <a:tcPr marL="50800" marR="50800" marT="50800" marB="50800" anchor="ctr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D9AEB4"/>
                    </a:solidFill>
                  </a:tcPr>
                </a:tc>
                <a:tc>
                  <a:txBody>
                    <a:bodyPr/>
                    <a:lstStyle/>
                    <a:p>
                      <a:pPr indent="139700"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1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t>Drwy brofiadau cydweithredol mewn ysgolion a chyd-destunau eraill, mae’r athro’n arddangos ei ddealltwriaeth o sut y dylid arwain dysgu, a’i ymrwymiad i wneud hynny.</a:t>
                      </a:r>
                    </a:p>
                  </a:txBody>
                  <a:tcPr marL="50800" marR="50800" marT="50800" marB="50800" anchor="ctr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D9C4C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1323</Words>
  <Application>Microsoft Office PowerPoint</Application>
  <PresentationFormat>On-screen Show (4:3)</PresentationFormat>
  <Paragraphs>145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Comic Sans MS</vt:lpstr>
      <vt:lpstr>Symbol</vt:lpstr>
      <vt:lpstr>Office Theme</vt:lpstr>
      <vt:lpstr>ECAD4013</vt:lpstr>
      <vt:lpstr>PowerPoint Presentation</vt:lpstr>
      <vt:lpstr>Heddiw - Today</vt:lpstr>
      <vt:lpstr>PowerPoint Presentation</vt:lpstr>
      <vt:lpstr>Edrych ar lenyddiaeth</vt:lpstr>
      <vt:lpstr>Creu Nodiadau</vt:lpstr>
      <vt:lpstr>PowerPoint Presentation</vt:lpstr>
      <vt:lpstr>Heddiw - Today</vt:lpstr>
      <vt:lpstr>Gwefan Estyn Website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ECAD4013</dc:title>
  <dc:creator>Lisa Regan</dc:creator>
  <cp:lastModifiedBy>Lisa Regan</cp:lastModifiedBy>
  <cp:revision>2</cp:revision>
  <dcterms:modified xsi:type="dcterms:W3CDTF">2023-11-27T14:28:02Z</dcterms:modified>
</cp:coreProperties>
</file>