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0" r:id="rId2"/>
    <p:sldId id="261" r:id="rId3"/>
    <p:sldId id="262" r:id="rId4"/>
    <p:sldId id="263" r:id="rId5"/>
    <p:sldId id="270" r:id="rId6"/>
    <p:sldId id="269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185250-A0C8-4C08-92B2-F4C05E754387}" v="1" dt="2019-12-04T18:52:57.784"/>
    <p1510:client id="{8AB2607C-D545-1D95-ED14-E085F9DF0944}" v="264" dt="2019-12-04T19:09:57.8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4660"/>
  </p:normalViewPr>
  <p:slideViewPr>
    <p:cSldViewPr snapToGrid="0">
      <p:cViewPr varScale="1">
        <p:scale>
          <a:sx n="81" d="100"/>
          <a:sy n="81" d="100"/>
        </p:scale>
        <p:origin x="7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loyd Johnson (1802820)" userId="S::1802820@student.uwtsd.ac.uk::7414099f-eabb-46dd-b8bc-a9751e04037f" providerId="AD" clId="Web-{8AB2607C-D545-1D95-ED14-E085F9DF0944}"/>
    <pc:docChg chg="addSld modSld">
      <pc:chgData name="Lloyd Johnson (1802820)" userId="S::1802820@student.uwtsd.ac.uk::7414099f-eabb-46dd-b8bc-a9751e04037f" providerId="AD" clId="Web-{8AB2607C-D545-1D95-ED14-E085F9DF0944}" dt="2019-12-04T19:09:57.899" v="262" actId="20577"/>
      <pc:docMkLst>
        <pc:docMk/>
      </pc:docMkLst>
      <pc:sldChg chg="modSp new">
        <pc:chgData name="Lloyd Johnson (1802820)" userId="S::1802820@student.uwtsd.ac.uk::7414099f-eabb-46dd-b8bc-a9751e04037f" providerId="AD" clId="Web-{8AB2607C-D545-1D95-ED14-E085F9DF0944}" dt="2019-12-04T19:09:57.899" v="261" actId="20577"/>
        <pc:sldMkLst>
          <pc:docMk/>
          <pc:sldMk cId="3728109266" sldId="270"/>
        </pc:sldMkLst>
        <pc:spChg chg="mod">
          <ac:chgData name="Lloyd Johnson (1802820)" userId="S::1802820@student.uwtsd.ac.uk::7414099f-eabb-46dd-b8bc-a9751e04037f" providerId="AD" clId="Web-{8AB2607C-D545-1D95-ED14-E085F9DF0944}" dt="2019-12-04T19:08:19.353" v="9" actId="20577"/>
          <ac:spMkLst>
            <pc:docMk/>
            <pc:sldMk cId="3728109266" sldId="270"/>
            <ac:spMk id="2" creationId="{E41F2425-8734-4271-AF26-31D4B792E07C}"/>
          </ac:spMkLst>
        </pc:spChg>
        <pc:spChg chg="mod">
          <ac:chgData name="Lloyd Johnson (1802820)" userId="S::1802820@student.uwtsd.ac.uk::7414099f-eabb-46dd-b8bc-a9751e04037f" providerId="AD" clId="Web-{8AB2607C-D545-1D95-ED14-E085F9DF0944}" dt="2019-12-04T19:09:57.899" v="261" actId="20577"/>
          <ac:spMkLst>
            <pc:docMk/>
            <pc:sldMk cId="3728109266" sldId="270"/>
            <ac:spMk id="3" creationId="{8A5D2534-1AA9-4536-9DD4-442668C0B039}"/>
          </ac:spMkLst>
        </pc:spChg>
      </pc:sldChg>
    </pc:docChg>
  </pc:docChgLst>
  <pc:docChgLst>
    <pc:chgData name="Lloyd Johnson" userId="7414099f-eabb-46dd-b8bc-a9751e04037f" providerId="ADAL" clId="{B114C9D4-8C93-49B0-939B-94522EFAF5C7}"/>
    <pc:docChg chg="undo delSld modSld">
      <pc:chgData name="Lloyd Johnson" userId="7414099f-eabb-46dd-b8bc-a9751e04037f" providerId="ADAL" clId="{B114C9D4-8C93-49B0-939B-94522EFAF5C7}" dt="2019-12-04T18:52:57.774" v="19"/>
      <pc:docMkLst>
        <pc:docMk/>
      </pc:docMkLst>
      <pc:sldChg chg="modSp del">
        <pc:chgData name="Lloyd Johnson" userId="7414099f-eabb-46dd-b8bc-a9751e04037f" providerId="ADAL" clId="{B114C9D4-8C93-49B0-939B-94522EFAF5C7}" dt="2019-12-04T18:52:57.774" v="19"/>
        <pc:sldMkLst>
          <pc:docMk/>
          <pc:sldMk cId="4210191199" sldId="270"/>
        </pc:sldMkLst>
        <pc:spChg chg="mod">
          <ac:chgData name="Lloyd Johnson" userId="7414099f-eabb-46dd-b8bc-a9751e04037f" providerId="ADAL" clId="{B114C9D4-8C93-49B0-939B-94522EFAF5C7}" dt="2019-12-04T18:52:57.633" v="18" actId="20577"/>
          <ac:spMkLst>
            <pc:docMk/>
            <pc:sldMk cId="4210191199" sldId="270"/>
            <ac:spMk id="2" creationId="{CFC3072E-F988-40C7-B3B1-5B3B328236E3}"/>
          </ac:spMkLst>
        </pc:spChg>
        <pc:spChg chg="mod">
          <ac:chgData name="Lloyd Johnson" userId="7414099f-eabb-46dd-b8bc-a9751e04037f" providerId="ADAL" clId="{B114C9D4-8C93-49B0-939B-94522EFAF5C7}" dt="2019-12-04T18:52:57.476" v="17" actId="5793"/>
          <ac:spMkLst>
            <pc:docMk/>
            <pc:sldMk cId="4210191199" sldId="270"/>
            <ac:spMk id="3" creationId="{BD936AA3-8215-4B81-8F5A-66AABFBAC8B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88515-089F-49CD-A742-8311BD8AFF2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8BC8C4-CC2A-4C76-AF20-76C4081D2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763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871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1" y="2676528"/>
            <a:ext cx="10018713" cy="3124201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3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197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446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402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446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319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197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817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998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68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282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535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2301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2004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452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996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0031" y="5721531"/>
            <a:ext cx="1601969" cy="1601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985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globalwellnessinstitute.org/industry-research/2018-global-wellness-economy-monitor/" TargetMode="External"/><Relationship Id="rId2" Type="http://schemas.openxmlformats.org/officeDocument/2006/relationships/hyperlink" Target="https://globalwellnessinstitute.org/press-room/statistics-and-fact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apptopia.com/health-fitness-app-revenue-reached-385-million-globally-in-q1-2019-up-18-yoy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ensortower.com/ios/us/under-armour-inc/app/myfitnesspal/341232718/overview" TargetMode="External"/><Relationship Id="rId2" Type="http://schemas.openxmlformats.org/officeDocument/2006/relationships/hyperlink" Target="https://www.crunchbase.com/organization/bodybuilding-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ensortower.com/ios/gb/mike-inc/app/nike-training-club/301521403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ndviewresearch.com/industry-analysis/fitness-app-market?utm_source=prnewswire.com&amp;utm_medium=referral&amp;utm_campaign=PRN_Sep02_fitnessapp_HC_RD2&amp;utm_content=Content" TargetMode="External"/><Relationship Id="rId2" Type="http://schemas.openxmlformats.org/officeDocument/2006/relationships/hyperlink" Target="https://www.polarismarketresearch.com/industry-analysis/fitness-app-market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Lloyd</a:t>
            </a:r>
            <a:r>
              <a:rPr lang="en-GB"/>
              <a:t> </a:t>
            </a:r>
            <a:r>
              <a:rPr lang="en-GB">
                <a:solidFill>
                  <a:schemeClr val="accent1"/>
                </a:solidFill>
              </a:rPr>
              <a:t>Johnson 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– </a:t>
            </a:r>
            <a:r>
              <a:rPr lang="en-GB" i="1">
                <a:solidFill>
                  <a:schemeClr val="tx2">
                    <a:lumMod val="75000"/>
                    <a:lumOff val="25000"/>
                  </a:schemeClr>
                </a:solidFill>
              </a:rPr>
              <a:t>Business Developer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2F2FF96-389F-4CF0-B202-51BFC99CA3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"Business development entails </a:t>
            </a:r>
            <a:r>
              <a:rPr lang="en-GB">
                <a:solidFill>
                  <a:schemeClr val="accent1"/>
                </a:solidFill>
                <a:ea typeface="+mn-lt"/>
                <a:cs typeface="+mn-lt"/>
              </a:rPr>
              <a:t>tasks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and </a:t>
            </a:r>
            <a:r>
              <a:rPr lang="en-GB">
                <a:solidFill>
                  <a:schemeClr val="accent1"/>
                </a:solidFill>
                <a:ea typeface="+mn-lt"/>
                <a:cs typeface="+mn-lt"/>
              </a:rPr>
              <a:t>processes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to develop and implement </a:t>
            </a:r>
            <a:r>
              <a:rPr lang="en-GB" b="1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growth opportunities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within and between </a:t>
            </a:r>
            <a:r>
              <a:rPr lang="en-GB">
                <a:solidFill>
                  <a:schemeClr val="accent1"/>
                </a:solidFill>
                <a:ea typeface="+mn-lt"/>
                <a:cs typeface="+mn-lt"/>
              </a:rPr>
              <a:t>organizations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."</a:t>
            </a:r>
          </a:p>
          <a:p>
            <a:pPr marL="0" indent="0" algn="r">
              <a:buNone/>
            </a:pPr>
            <a:r>
              <a:rPr lang="en-GB" sz="2000">
                <a:solidFill>
                  <a:schemeClr val="tx2">
                    <a:lumMod val="75000"/>
                    <a:lumOff val="25000"/>
                  </a:schemeClr>
                </a:solidFill>
              </a:rPr>
              <a:t>Business developers help </a:t>
            </a:r>
            <a:r>
              <a:rPr lang="en-GB" sz="2000">
                <a:solidFill>
                  <a:schemeClr val="accent1"/>
                </a:solidFill>
              </a:rPr>
              <a:t>expand </a:t>
            </a:r>
            <a:r>
              <a:rPr lang="en-GB" sz="2000">
                <a:solidFill>
                  <a:schemeClr val="tx2">
                    <a:lumMod val="75000"/>
                    <a:lumOff val="25000"/>
                  </a:schemeClr>
                </a:solidFill>
              </a:rPr>
              <a:t>profits , without them there would be no way to attract </a:t>
            </a:r>
            <a:r>
              <a:rPr lang="en-GB" sz="2000">
                <a:solidFill>
                  <a:schemeClr val="accent1"/>
                </a:solidFill>
              </a:rPr>
              <a:t>consumers </a:t>
            </a:r>
            <a:r>
              <a:rPr lang="en-GB" sz="2000">
                <a:solidFill>
                  <a:schemeClr val="tx2">
                    <a:lumMod val="75000"/>
                    <a:lumOff val="25000"/>
                  </a:schemeClr>
                </a:solidFill>
              </a:rPr>
              <a:t>or </a:t>
            </a:r>
            <a:r>
              <a:rPr lang="en-GB" sz="2000">
                <a:solidFill>
                  <a:schemeClr val="accent1"/>
                </a:solidFill>
              </a:rPr>
              <a:t>customers </a:t>
            </a:r>
            <a:r>
              <a:rPr lang="en-GB" sz="2000">
                <a:solidFill>
                  <a:schemeClr val="tx2">
                    <a:lumMod val="75000"/>
                    <a:lumOff val="25000"/>
                  </a:schemeClr>
                </a:solidFill>
              </a:rPr>
              <a:t>. Business developers are the </a:t>
            </a:r>
            <a:r>
              <a:rPr lang="en-GB" sz="2000" b="1">
                <a:solidFill>
                  <a:schemeClr val="tx2">
                    <a:lumMod val="75000"/>
                    <a:lumOff val="25000"/>
                  </a:schemeClr>
                </a:solidFill>
              </a:rPr>
              <a:t>reason </a:t>
            </a:r>
            <a:r>
              <a:rPr lang="en-GB" sz="2000">
                <a:solidFill>
                  <a:schemeClr val="tx2">
                    <a:lumMod val="75000"/>
                    <a:lumOff val="25000"/>
                  </a:schemeClr>
                </a:solidFill>
              </a:rPr>
              <a:t>why today's </a:t>
            </a:r>
            <a:r>
              <a:rPr lang="en-GB" sz="2000" b="1">
                <a:solidFill>
                  <a:schemeClr val="tx2">
                    <a:lumMod val="75000"/>
                    <a:lumOff val="25000"/>
                  </a:schemeClr>
                </a:solidFill>
              </a:rPr>
              <a:t>generation</a:t>
            </a:r>
            <a:r>
              <a:rPr lang="en-GB" sz="2000">
                <a:solidFill>
                  <a:schemeClr val="tx2">
                    <a:lumMod val="75000"/>
                    <a:lumOff val="25000"/>
                  </a:schemeClr>
                </a:solidFill>
              </a:rPr>
              <a:t> of stock </a:t>
            </a:r>
            <a:r>
              <a:rPr lang="en-GB" sz="2000">
                <a:solidFill>
                  <a:schemeClr val="accent1"/>
                </a:solidFill>
              </a:rPr>
              <a:t>markets </a:t>
            </a:r>
            <a:r>
              <a:rPr lang="en-GB" sz="2000">
                <a:solidFill>
                  <a:schemeClr val="tx2">
                    <a:lumMod val="75000"/>
                    <a:lumOff val="25000"/>
                  </a:schemeClr>
                </a:solidFill>
              </a:rPr>
              <a:t>and profit is growing . </a:t>
            </a:r>
            <a:r>
              <a:rPr lang="en-GB" sz="2000" i="1">
                <a:solidFill>
                  <a:schemeClr val="tx2">
                    <a:lumMod val="75000"/>
                    <a:lumOff val="25000"/>
                  </a:schemeClr>
                </a:solidFill>
              </a:rPr>
              <a:t>Ask yourself</a:t>
            </a:r>
            <a:r>
              <a:rPr lang="en-GB" sz="2000">
                <a:solidFill>
                  <a:schemeClr val="tx2">
                    <a:lumMod val="75000"/>
                    <a:lumOff val="25000"/>
                  </a:schemeClr>
                </a:solidFill>
              </a:rPr>
              <a:t>?</a:t>
            </a: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4D63AA-69DE-45F1-8C8E-C1F7B5C1649E}"/>
              </a:ext>
            </a:extLst>
          </p:cNvPr>
          <p:cNvSpPr txBox="1"/>
          <p:nvPr/>
        </p:nvSpPr>
        <p:spPr>
          <a:xfrm>
            <a:off x="2637182" y="6380922"/>
            <a:ext cx="49546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Course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: </a:t>
            </a:r>
            <a:r>
              <a:rPr lang="en-US">
                <a:solidFill>
                  <a:schemeClr val="accent1"/>
                </a:solidFill>
                <a:ea typeface="+mn-lt"/>
                <a:cs typeface="+mn-lt"/>
              </a:rPr>
              <a:t>Computer Networks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 and Cybersecurity</a:t>
            </a:r>
            <a:endParaRPr lang="en-US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026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j-lt"/>
                <a:cs typeface="+mj-lt"/>
              </a:rPr>
              <a:t>Market Sales</a:t>
            </a:r>
            <a:endParaRPr lang="en-US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har char="-"/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latin typeface="Calibri Light"/>
                <a:cs typeface="Calibri Light"/>
              </a:rPr>
              <a:t>“In 2018, the </a:t>
            </a:r>
            <a:r>
              <a:rPr lang="en-GB" u="sng">
                <a:solidFill>
                  <a:schemeClr val="tx2">
                    <a:lumMod val="75000"/>
                    <a:lumOff val="25000"/>
                  </a:schemeClr>
                </a:solidFill>
                <a:latin typeface="Calibri Light"/>
                <a:cs typeface="Calibri Light"/>
                <a:hlinkClick r:id="rId2"/>
              </a:rPr>
              <a:t>global wellness industry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latin typeface="Calibri Light"/>
                <a:cs typeface="Calibri Light"/>
              </a:rPr>
              <a:t> market accounted for $4.2 trillion with $595 billion in spending for fitness and mind-body products (Global Wellness Institute Survey, 2018).”[4]</a:t>
            </a:r>
            <a:endParaRPr lang="en-US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>
                <a:ea typeface="+mn-lt"/>
                <a:cs typeface="+mn-lt"/>
                <a:hlinkClick r:id="rId3"/>
              </a:rPr>
              <a:t>https://globalwellnessinstitute.org/industry-research/2018-global-wellness-economy-monitor/</a:t>
            </a:r>
            <a:endParaRPr lang="en-GB" sz="18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har char="-"/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latin typeface="Calibri Light"/>
                <a:cs typeface="Calibri Light"/>
              </a:rPr>
              <a:t>"The Health &amp; Fitness category hit an all-time high in the first quarter of this year with $385 million dollars of in-app purchase revenue. "[5]</a:t>
            </a:r>
            <a:endParaRPr lang="en-GB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>
                <a:ea typeface="+mn-lt"/>
                <a:cs typeface="+mn-lt"/>
                <a:hlinkClick r:id="rId4"/>
              </a:rPr>
              <a:t>https://blog.apptopia.com/health-fitness-app-revenue-reached-385-million-globally-in-q1-2019-up-18-yoy</a:t>
            </a:r>
            <a:endParaRPr lang="en-GB" sz="1800">
              <a:ea typeface="+mn-lt"/>
              <a:cs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94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j-lt"/>
                <a:cs typeface="+mj-lt"/>
              </a:rPr>
              <a:t>Fitness App</a:t>
            </a:r>
            <a:r>
              <a:rPr lang="en-GB">
                <a:ea typeface="+mj-lt"/>
                <a:cs typeface="+mj-lt"/>
              </a:rPr>
              <a:t> 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j-lt"/>
                <a:cs typeface="+mj-lt"/>
              </a:rPr>
              <a:t>Download </a:t>
            </a:r>
            <a:r>
              <a:rPr lang="en-GB">
                <a:solidFill>
                  <a:schemeClr val="accent1"/>
                </a:solidFill>
                <a:ea typeface="+mj-lt"/>
                <a:cs typeface="+mj-lt"/>
              </a:rPr>
              <a:t>Statistics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1" y="2084976"/>
            <a:ext cx="10018713" cy="3715753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  <a:latin typeface="Calibri Light"/>
              <a:ea typeface="+mn-lt"/>
              <a:cs typeface="Calibri Light"/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latin typeface="Calibri Light"/>
                <a:cs typeface="Calibri Light"/>
              </a:rPr>
              <a:t>Some of the top fitness apps on the google store and apple store:</a:t>
            </a:r>
            <a:endParaRPr lang="en-GB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latin typeface="Calibri Light"/>
                <a:cs typeface="Calibri Light"/>
              </a:rPr>
              <a:t>BodyBuilding.com has an estimated 84,525 monthly app downloads. [6]</a:t>
            </a:r>
            <a:endParaRPr lang="en-US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>
                <a:latin typeface="Calibri Light"/>
                <a:cs typeface="Calibri Light"/>
                <a:hlinkClick r:id="rId2"/>
              </a:rPr>
              <a:t>https://www.crunchbase.com/organization/bodybuilding-com</a:t>
            </a:r>
            <a:r>
              <a:rPr lang="en-GB" sz="2200">
                <a:latin typeface="Calibri Light"/>
                <a:cs typeface="Calibri Light"/>
              </a:rPr>
              <a:t> </a:t>
            </a:r>
            <a:endParaRPr lang="en-US" sz="22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latin typeface="Calibri Light"/>
                <a:cs typeface="Calibri Light"/>
              </a:rPr>
              <a:t>MyFitnessPal has an estimated 700k monthly app downloads. [7]</a:t>
            </a:r>
            <a:endParaRPr lang="en-US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900">
                <a:latin typeface="Calibri Light"/>
                <a:cs typeface="Calibri Light"/>
                <a:hlinkClick r:id="rId3"/>
              </a:rPr>
              <a:t>https://sensortower.com/ios/us/under-armour-inc/app/myfitnesspal/341232718/overview</a:t>
            </a:r>
            <a:r>
              <a:rPr lang="en-GB" sz="1900">
                <a:latin typeface="Calibri Light"/>
                <a:cs typeface="Calibri Light"/>
              </a:rPr>
              <a:t> </a:t>
            </a:r>
            <a:endParaRPr lang="en-US" sz="19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latin typeface="Calibri Light"/>
                <a:cs typeface="Calibri Light"/>
              </a:rPr>
              <a:t>Nike Training club has 300k estimated monthly downloads through this October. [8]</a:t>
            </a:r>
            <a:endParaRPr lang="en-US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900">
                <a:latin typeface="Calibri Light"/>
                <a:cs typeface="Calibri Light"/>
                <a:hlinkClick r:id="rId4"/>
              </a:rPr>
              <a:t>https://sensortower.com/ios/gb/mike-inc/app/nike-training-club/301521403</a:t>
            </a:r>
            <a:endParaRPr lang="en-GB" sz="1900"/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latin typeface="Calibri Light"/>
                <a:cs typeface="Calibri Light"/>
              </a:rPr>
              <a:t>These three apps alone have over 1 million estimated monthly downloads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GB" sz="1800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22416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j-lt"/>
                <a:cs typeface="+mj-lt"/>
              </a:rPr>
              <a:t>Fitness App Market </a:t>
            </a:r>
            <a:r>
              <a:rPr lang="en-GB">
                <a:solidFill>
                  <a:schemeClr val="accent1"/>
                </a:solidFill>
                <a:ea typeface="+mj-lt"/>
                <a:cs typeface="+mj-lt"/>
              </a:rPr>
              <a:t>Predictions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1" y="2175213"/>
            <a:ext cx="10018713" cy="36255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har char="-"/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latin typeface="Calibri Light"/>
                <a:cs typeface="Calibri Light"/>
              </a:rPr>
              <a:t>“The global fitness app market size was valued at USD 2.10 billion in 2017 and is anticipated to grow at a CAGR of more than 24.3% during the forecast period.”[9]</a:t>
            </a:r>
            <a:endParaRPr lang="en-US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har char="-"/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latin typeface="Calibri Light"/>
                <a:cs typeface="Calibri Light"/>
              </a:rPr>
              <a:t>Forecast period is from 2017 to 2026 expected to grow to 14.70 billion in 2026.</a:t>
            </a:r>
            <a:endParaRPr lang="en-US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>
                <a:ea typeface="+mn-lt"/>
                <a:cs typeface="+mn-lt"/>
                <a:hlinkClick r:id="rId2"/>
              </a:rPr>
              <a:t>https://www.polarismarketresearch.com/industry-analysis/fitness-app-market</a:t>
            </a:r>
            <a:endParaRPr lang="en-GB" sz="20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har char="-"/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latin typeface="Calibri Light"/>
                <a:cs typeface="Calibri Light"/>
              </a:rPr>
              <a:t>"Fitness App Market Size Worth $10.9 Billion By 2026"[10]</a:t>
            </a:r>
            <a:endParaRPr lang="en-GB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>
                <a:ea typeface="+mn-lt"/>
                <a:cs typeface="+mn-lt"/>
                <a:hlinkClick r:id="rId3"/>
              </a:rPr>
              <a:t>https://www.grandviewresearch.com/industry-analysis/fitness-app-market?utm_source=prnewswire.com&amp;utm_medium=referral&amp;utm_campaign=PRN_Sep02_fitnessapp_HC_RD2&amp;utm_content=Content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984231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F2425-8734-4271-AF26-31D4B792E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D2534-1AA9-4536-9DD4-442668C0B0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is a large market already existing for the fitness market and the fitness app market.</a:t>
            </a:r>
          </a:p>
          <a:p>
            <a:pPr marL="0" indent="0">
              <a:buNone/>
            </a:pPr>
            <a:r>
              <a:rPr lang="en-GB" dirty="0"/>
              <a:t>Some of the most downloaded apps on the app store are fitness apps.</a:t>
            </a:r>
          </a:p>
          <a:p>
            <a:pPr marL="0" indent="0">
              <a:buNone/>
            </a:pPr>
            <a:r>
              <a:rPr lang="en-GB" dirty="0"/>
              <a:t>The fitness app market is predicted to grow rapidly due to the rise in obesity and more people wanting to live healthy.</a:t>
            </a:r>
          </a:p>
        </p:txBody>
      </p:sp>
    </p:spTree>
    <p:extLst>
      <p:ext uri="{BB962C8B-B14F-4D97-AF65-F5344CB8AC3E}">
        <p14:creationId xmlns:p14="http://schemas.microsoft.com/office/powerpoint/2010/main" val="3728109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7C230-96AF-4C93-8120-EA0D54B1D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References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5C0871-77A8-4EB8-AAAA-65020BE41C25}"/>
              </a:ext>
            </a:extLst>
          </p:cNvPr>
          <p:cNvSpPr txBox="1"/>
          <p:nvPr/>
        </p:nvSpPr>
        <p:spPr>
          <a:xfrm>
            <a:off x="4815509" y="324181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1E24C8-5FDE-4489-AFF4-83D440115859}"/>
              </a:ext>
            </a:extLst>
          </p:cNvPr>
          <p:cNvSpPr txBox="1"/>
          <p:nvPr/>
        </p:nvSpPr>
        <p:spPr>
          <a:xfrm>
            <a:off x="1484311" y="1778000"/>
            <a:ext cx="9556222" cy="29546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[4] </a:t>
            </a:r>
            <a:r>
              <a:rPr lang="en-US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G. W. Institute, Global Wellness Economy Monitor, Global Wellness Institute, 2018.</a:t>
            </a:r>
          </a:p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[5] A. Blacker, "Health &amp; Fitness App Revenue Reached $385 Million Globally in Q1 2019, Up 18% YOY," 6 June 2019. [Online]. Available: https://blog.apptopia.com/health-fitness-app-revenue-reached-385-million-globally-in-q1-2019-up-18-yoy</a:t>
            </a:r>
          </a:p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[6] Crunchbase, "</a:t>
            </a:r>
            <a:r>
              <a:rPr lang="en-GB" sz="1400" dirty="0" err="1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bodybuilding-com#section-overview</a:t>
            </a:r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," Crunchbase, October 2019. [Online]. Available: https://www.crunchbase.com/organization/bodybuilding-com#section-company-tech-stack-by-siftery. [Accessed 20 November 2019]</a:t>
            </a:r>
          </a:p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[7] S. Tower, "My Fitness Pal Overview," Sensor Tower, October 2019. [Online]. Available: https://sensortower.com/ios/us/under-armour-inc/app/myfitnesspal/341232718/overview. [Accessed 20 November 2019]</a:t>
            </a:r>
          </a:p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[8] S. Tower, "Nike Training Club Over," Sensor Tower, October 2019. [Online]. Available: https://sensortower.com/ios/gb/nike-inc/app/nike-training-club/301521403/overview. [Accessed 20 November 2019]</a:t>
            </a:r>
          </a:p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[9] </a:t>
            </a:r>
            <a:r>
              <a:rPr lang="en-US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P. M. Research, "Market Research Report," Polaris Market Research, 2018.</a:t>
            </a:r>
            <a:endParaRPr lang="en-GB" sz="1400" dirty="0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[10] </a:t>
            </a:r>
            <a:r>
              <a:rPr lang="en-US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G. V. Research, "Market Research Report," Grand View Research, 2019.</a:t>
            </a:r>
            <a:endParaRPr lang="en-GB" sz="1400" dirty="0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endParaRPr lang="en-GB" dirty="0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963374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641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Parallax</vt:lpstr>
      <vt:lpstr>Lloyd Johnson – Business Developer</vt:lpstr>
      <vt:lpstr>Market Sales</vt:lpstr>
      <vt:lpstr>Fitness App Download Statistics</vt:lpstr>
      <vt:lpstr>Fitness App Market Predictions</vt:lpstr>
      <vt:lpstr>Conclusion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J&amp;J Fitness</dc:title>
  <dc:creator>UWTSD</dc:creator>
  <cp:lastModifiedBy>Lloyd Johnson</cp:lastModifiedBy>
  <cp:revision>107</cp:revision>
  <dcterms:created xsi:type="dcterms:W3CDTF">2019-11-27T10:08:42Z</dcterms:created>
  <dcterms:modified xsi:type="dcterms:W3CDTF">2019-12-04T19:10:01Z</dcterms:modified>
</cp:coreProperties>
</file>