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68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8" r:id="rId16"/>
    <p:sldId id="285" r:id="rId17"/>
    <p:sldId id="257" r:id="rId18"/>
    <p:sldId id="290" r:id="rId19"/>
    <p:sldId id="258" r:id="rId20"/>
    <p:sldId id="259" r:id="rId21"/>
    <p:sldId id="260" r:id="rId22"/>
    <p:sldId id="261" r:id="rId23"/>
    <p:sldId id="262" r:id="rId24"/>
    <p:sldId id="263" r:id="rId25"/>
    <p:sldId id="264" r:id="rId26"/>
    <p:sldId id="265" r:id="rId27"/>
    <p:sldId id="266" r:id="rId28"/>
    <p:sldId id="292" r:id="rId2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502" autoAdjust="0"/>
  </p:normalViewPr>
  <p:slideViewPr>
    <p:cSldViewPr>
      <p:cViewPr varScale="1">
        <p:scale>
          <a:sx n="76" d="100"/>
          <a:sy n="76" d="100"/>
        </p:scale>
        <p:origin x="1746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07CB6-1EAD-4705-A71C-6AE21F2437D2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CB850A-C5A2-417A-86EA-D22336F5A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766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ECD038-388C-4FF3-BF55-55E904C3EF79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0046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3.   Collecting data- </a:t>
            </a:r>
            <a:r>
              <a:rPr lang="en-GB" b="0" dirty="0" smtClean="0"/>
              <a:t>during collection process may collect additional info,</a:t>
            </a:r>
            <a:r>
              <a:rPr lang="en-GB" b="0" baseline="0" dirty="0" smtClean="0"/>
              <a:t> </a:t>
            </a:r>
            <a:r>
              <a:rPr lang="en-GB" b="0" dirty="0" smtClean="0"/>
              <a:t>observe practices or gain</a:t>
            </a:r>
            <a:r>
              <a:rPr lang="en-GB" b="0" baseline="0" dirty="0" smtClean="0"/>
              <a:t> impressions  which provide additional  understanding of the situation</a:t>
            </a:r>
            <a:endParaRPr lang="en-GB" b="1" dirty="0" smtClean="0"/>
          </a:p>
          <a:p>
            <a:r>
              <a:rPr lang="en-GB" b="1" dirty="0" smtClean="0"/>
              <a:t>4.  Making sense</a:t>
            </a:r>
            <a:r>
              <a:rPr lang="en-GB" b="1" baseline="0" dirty="0" smtClean="0"/>
              <a:t> of data </a:t>
            </a:r>
            <a:r>
              <a:rPr lang="en-GB" baseline="0" dirty="0" smtClean="0"/>
              <a:t>– client may be fixated on contents or task aspects of problem when the real problem is rooted in how the problem is being managed &amp; how people felt about it.  Necessary to raise this with the client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E0A7D-91E6-4679-B8F2-1DE50583A332}" type="slidenum">
              <a:rPr lang="en-GB" smtClean="0"/>
              <a:t>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3032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3. 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E0A7D-91E6-4679-B8F2-1DE50583A332}" type="slidenum">
              <a:rPr lang="en-GB" smtClean="0"/>
              <a:t>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07788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E0A7D-91E6-4679-B8F2-1DE50583A332}" type="slidenum">
              <a:rPr lang="en-GB" smtClean="0"/>
              <a:t>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93940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17E0A7D-91E6-4679-B8F2-1DE50583A332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98408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0922703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1851165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0277491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41189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B850A-C5A2-417A-86EA-D22336F5A7B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6912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mtClean="0"/>
              <a:t>adapted from Stroh &amp; Johnson , 2006</a:t>
            </a: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4293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64293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64293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64293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64293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27B3BAF-7B46-4C11-823F-390FF62DB9C8}" type="slidenum">
              <a:rPr lang="en-GB" altLang="en-US" sz="700" smtClean="0"/>
              <a:pPr/>
              <a:t>16</a:t>
            </a:fld>
            <a:endParaRPr lang="en-GB" altLang="en-US" sz="700" smtClean="0"/>
          </a:p>
        </p:txBody>
      </p:sp>
    </p:spTree>
    <p:extLst>
      <p:ext uri="{BB962C8B-B14F-4D97-AF65-F5344CB8AC3E}">
        <p14:creationId xmlns:p14="http://schemas.microsoft.com/office/powerpoint/2010/main" val="388746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B850A-C5A2-417A-86EA-D22336F5A7B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873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B850A-C5A2-417A-86EA-D22336F5A7B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2337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B850A-C5A2-417A-86EA-D22336F5A7B8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8630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B850A-C5A2-417A-86EA-D22336F5A7B8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402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B850A-C5A2-417A-86EA-D22336F5A7B8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5890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B850A-C5A2-417A-86EA-D22336F5A7B8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7804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B850A-C5A2-417A-86EA-D22336F5A7B8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1939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B850A-C5A2-417A-86EA-D22336F5A7B8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6218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B850A-C5A2-417A-86EA-D22336F5A7B8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9533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B850A-C5A2-417A-86EA-D22336F5A7B8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761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2D96-FE76-4F5D-8291-B3415E91B441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F4E8-6C15-44FB-9BBB-40D750CCD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535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2D96-FE76-4F5D-8291-B3415E91B441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F4E8-6C15-44FB-9BBB-40D750CCD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350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2D96-FE76-4F5D-8291-B3415E91B441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F4E8-6C15-44FB-9BBB-40D750CCD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959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2D96-FE76-4F5D-8291-B3415E91B441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F4E8-6C15-44FB-9BBB-40D750CCD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636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2D96-FE76-4F5D-8291-B3415E91B441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F4E8-6C15-44FB-9BBB-40D750CCD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240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2D96-FE76-4F5D-8291-B3415E91B441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F4E8-6C15-44FB-9BBB-40D750CCD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595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2D96-FE76-4F5D-8291-B3415E91B441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F4E8-6C15-44FB-9BBB-40D750CCD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057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2D96-FE76-4F5D-8291-B3415E91B441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F4E8-6C15-44FB-9BBB-40D750CCD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739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2D96-FE76-4F5D-8291-B3415E91B441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F4E8-6C15-44FB-9BBB-40D750CCD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163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2D96-FE76-4F5D-8291-B3415E91B441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F4E8-6C15-44FB-9BBB-40D750CCD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143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2D96-FE76-4F5D-8291-B3415E91B441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F4E8-6C15-44FB-9BBB-40D750CCD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172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982D96-FE76-4F5D-8291-B3415E91B441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9FF4E8-6C15-44FB-9BBB-40D750CCD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31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youtu.be/PVqr6yg_jJ8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24" y="332656"/>
            <a:ext cx="7772400" cy="3312368"/>
          </a:xfrm>
        </p:spPr>
        <p:txBody>
          <a:bodyPr>
            <a:normAutofit fontScale="90000"/>
          </a:bodyPr>
          <a:lstStyle/>
          <a:p>
            <a:r>
              <a:rPr lang="en-GB" sz="4000" b="1" dirty="0" smtClean="0">
                <a:solidFill>
                  <a:srgbClr val="0000FF"/>
                </a:solidFill>
              </a:rPr>
              <a:t/>
            </a:r>
            <a:br>
              <a:rPr lang="en-GB" sz="4000" b="1" dirty="0" smtClean="0">
                <a:solidFill>
                  <a:srgbClr val="0000FF"/>
                </a:solidFill>
              </a:rPr>
            </a:br>
            <a:r>
              <a:rPr lang="en-GB" sz="4000" b="1" dirty="0" smtClean="0">
                <a:solidFill>
                  <a:srgbClr val="0000FF"/>
                </a:solidFill>
              </a:rPr>
              <a:t/>
            </a:r>
            <a:br>
              <a:rPr lang="en-GB" sz="4000" b="1" dirty="0" smtClean="0">
                <a:solidFill>
                  <a:srgbClr val="0000FF"/>
                </a:solidFill>
              </a:rPr>
            </a:br>
            <a:r>
              <a:rPr lang="en-GB" sz="4000" b="1" dirty="0">
                <a:solidFill>
                  <a:srgbClr val="0000FF"/>
                </a:solidFill>
              </a:rPr>
              <a:t/>
            </a:r>
            <a:br>
              <a:rPr lang="en-GB" sz="4000" b="1" dirty="0">
                <a:solidFill>
                  <a:srgbClr val="0000FF"/>
                </a:solidFill>
              </a:rPr>
            </a:br>
            <a:r>
              <a:rPr lang="en-GB" sz="4000" b="1" dirty="0" smtClean="0">
                <a:solidFill>
                  <a:srgbClr val="0000FF"/>
                </a:solidFill>
              </a:rPr>
              <a:t/>
            </a:r>
            <a:br>
              <a:rPr lang="en-GB" sz="4000" b="1" dirty="0" smtClean="0">
                <a:solidFill>
                  <a:srgbClr val="0000FF"/>
                </a:solidFill>
              </a:rPr>
            </a:br>
            <a:r>
              <a:rPr lang="en-GB" sz="4000" b="1" dirty="0">
                <a:solidFill>
                  <a:srgbClr val="0000FF"/>
                </a:solidFill>
              </a:rPr>
              <a:t/>
            </a:r>
            <a:br>
              <a:rPr lang="en-GB" sz="4000" b="1" dirty="0">
                <a:solidFill>
                  <a:srgbClr val="0000FF"/>
                </a:solidFill>
              </a:rPr>
            </a:br>
            <a:r>
              <a:rPr lang="en-GB" sz="4000" b="1" dirty="0" smtClean="0">
                <a:solidFill>
                  <a:srgbClr val="0000FF"/>
                </a:solidFill>
              </a:rPr>
              <a:t>Sustainable Business Project</a:t>
            </a:r>
            <a:r>
              <a:rPr lang="en-GB" sz="4000" b="1" dirty="0" smtClean="0">
                <a:solidFill>
                  <a:srgbClr val="0000FF"/>
                </a:solidFill>
              </a:rPr>
              <a:t/>
            </a:r>
            <a:br>
              <a:rPr lang="en-GB" sz="4000" b="1" dirty="0" smtClean="0">
                <a:solidFill>
                  <a:srgbClr val="0000FF"/>
                </a:solidFill>
              </a:rPr>
            </a:br>
            <a:r>
              <a:rPr lang="en-GB" sz="4000" b="1" dirty="0" smtClean="0">
                <a:solidFill>
                  <a:srgbClr val="0000FF"/>
                </a:solidFill>
              </a:rPr>
              <a:t>Week </a:t>
            </a:r>
            <a:r>
              <a:rPr lang="en-GB" sz="4000" b="1" dirty="0" smtClean="0">
                <a:solidFill>
                  <a:srgbClr val="0000FF"/>
                </a:solidFill>
              </a:rPr>
              <a:t>4</a:t>
            </a:r>
            <a:r>
              <a:rPr lang="en-GB" sz="4000" b="1" dirty="0" smtClean="0">
                <a:solidFill>
                  <a:srgbClr val="0000FF"/>
                </a:solidFill>
              </a:rPr>
              <a:t/>
            </a:r>
            <a:br>
              <a:rPr lang="en-GB" sz="4000" b="1" dirty="0" smtClean="0">
                <a:solidFill>
                  <a:srgbClr val="0000FF"/>
                </a:solidFill>
              </a:rPr>
            </a:br>
            <a:r>
              <a:rPr lang="en-GB" sz="4000" dirty="0" smtClean="0"/>
              <a:t>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43808" y="4149080"/>
            <a:ext cx="5832648" cy="2597256"/>
          </a:xfrm>
        </p:spPr>
        <p:txBody>
          <a:bodyPr>
            <a:normAutofit/>
          </a:bodyPr>
          <a:lstStyle/>
          <a:p>
            <a:pPr algn="r"/>
            <a:r>
              <a:rPr lang="en-GB" sz="2600" b="1" dirty="0" smtClean="0">
                <a:solidFill>
                  <a:schemeClr val="tx1"/>
                </a:solidFill>
              </a:rPr>
              <a:t>The Management Consultant</a:t>
            </a:r>
          </a:p>
          <a:p>
            <a:pPr algn="r"/>
            <a:r>
              <a:rPr lang="en-GB" sz="2600" b="1" dirty="0" smtClean="0">
                <a:solidFill>
                  <a:schemeClr val="tx1"/>
                </a:solidFill>
              </a:rPr>
              <a:t>Consultancy Process </a:t>
            </a:r>
          </a:p>
          <a:p>
            <a:pPr algn="r"/>
            <a:r>
              <a:rPr lang="en-GB" sz="2600" b="1" dirty="0" smtClean="0">
                <a:solidFill>
                  <a:schemeClr val="tx1"/>
                </a:solidFill>
              </a:rPr>
              <a:t>Choosing a Research Topic</a:t>
            </a:r>
          </a:p>
          <a:p>
            <a:pPr algn="r"/>
            <a:r>
              <a:rPr lang="en-GB" sz="2600" b="1" dirty="0" smtClean="0">
                <a:solidFill>
                  <a:schemeClr val="tx1"/>
                </a:solidFill>
              </a:rPr>
              <a:t>The Project Initiation Document (PID)</a:t>
            </a:r>
          </a:p>
        </p:txBody>
      </p:sp>
      <p:sp>
        <p:nvSpPr>
          <p:cNvPr id="1028" name="AutoShape 4" descr="data:image/jpeg;base64,/9j/4AAQSkZJRgABAQAAAQABAAD/2wCEAAkGBxQTEhUUEBQVFBQUGBcXFhcYGBcWFRUUFxgYFxUYFRQYHCggGBsmGxQVITIhJSkrLi4uGB8zODMtNygtLisBCgoKDg0OGxAQGy0kICUsLCssLywsLCwsLCwsLC4sLC0sLiwsLCwsLTIsLC0tLC4sLC8sLCwsLCwtLSwsLCwsLP/AABEIALsBDQMBEQACEQEDEQH/xAAcAAABBAMBAAAAAAAAAAAAAAAABAUGBwECAwj/xABLEAACAQIEAgcFAwgFCgcAAAABAgMAEQQFEiExQQYHEyJRYYEycZGhsQgUwSNCUmJygpLRFTNToqMkJUNzsrPCw/DxNGNkg5PS0//EABsBAQACAwEBAAAAAAAAAAAAAAABAgMEBQYH/8QANxEAAgECBAMFBwMDBQEAAAAAAAECAxEEEiExQVFhBRNxgZEGIjKhscHwFNHhI0JiFlNysvFS/9oADAMBAAIRAxEAPwB3++nzr0Xdo8f3zNhjz51HdonvmdEzOquiXWIFUObedUdEyxxI44fNvOsEqBswxI7YXNB41rzom5TxCHfD4wGteUGjchVTFQNYrGVMzQkKAKAKAKAKAKAKAKAKAKAKAKAKAKAKAKAKAKAKAKAKAKAKAKAKArdcB5V2+8PMqibjL/Ko70nuQOWjwp3o7hHJ8qHhVlWKvDI4vlZHAkVZVk9zG8O1saASp51PuSI/qQFuEzoqbNcVinh09jPTxbjuSbLs5B51o1KDR06OKTHyGYMNq1XFo6EZJnSqlgoAoAoAoAoAoAoAoAoAoAoAoAoAoAoAoAoAoAoAoAoAoAoAoCLLh66GY5KgbjD1XMWUDcYeozE92Z+7Uzk92YOEpnI7o5vgR4VZVCroiPEZSDyrLGs0YJ4ZMa5cqdDeMkeXKs6rRl8Rqyw8oaxFeX548ZAlBHnyrHUw6mrxM1HFypu0yYYDHrINjXNqU3FnapVozWgsrEZgoAoAoAoAoAoAoAoAoAoAoAoAoAoAoAoAoAoAoAoAoAoAoBmWOtq5pKJ0EdVuWym4jqLk5TYR1FybGezpcnKHZUzDKYMNMxGQ5PhQasplXTQgxeVKw3FZoVmjXqYZSQz/AHWXDtqjuV/R/lWznhVVpGl3dSg7w2JPkucLMLcGHEHjWhXoOm+h1cNio1VbiOta5thQBQBQBQBQBQBQBQBQDfjs5iiOl2JbmALke/kKz08NUqK6WhqVsbRpPLJ69DngekOHlbQkq9oNtDd1/RW9r0vUVMPUhrJGSliaVX4X+46VhM4UAUAUAUAUAUAUAUAUAUA3hazXNexuFqLk2NwtRcmxsFqLk2M6aXJsZ01AsZ00uTYNFLixqY6m5FjjLhgasp2KSgmMmPyYg64jpcc+R8j41tU66ayy2NGrhWnnhoxyyXNe07kg0yrxHiPEeNYK9HL70djZw2Jz+5LSSHatc3AoAoAoAoAoAoAoAoCDdKotE7Hk4Dfgfmprs4OWakumh5vtGnlrt89ft9hj6OrDicVGo9oNrPiNHeN/DcAetZcRPJSb8vUrhaUp1orhv6Fl4jMoU9uWNfeyg/C9cWNKctk/Q9FKtTj8UkvMx/ScVgQ4IO4IuQQeG4rm1e0sNSk4ylqtHo3qvBE95HmcmzdOQY+n8zWnPt3DrZSfkvu0R3iMZfncMzFUazi/dYWbbjbk3oTXQw+MpV/hevJ7kQrwm7J6iebNmuQAAL+815+v23iM7UEkr+L+v2DqHE5i5/O+grRn2ni5bzfkkvsVzs06L5lNIzpNZgourWs3G1jbY/8AXGvQ9mYypWbhPWy34mPD1JybUiRV1zbCgCgCgEoWshhsbAVBJsBQk2AqCTNqEhUAzagC1CTNqAxagMMlTchobMxyvXZkOl13VhxB/lWenWy6PY1a2HzarRrZijLMaXBVxpkT2h4+DL5GsdWnl1WzMtCq5rLLSS3/AHF1YjOFAFABNANU/SPDJxlB/ZDN/sithYWs/wC01JY6gv7vTX6CQ9M8HZvyu6gnSVZWawvZNQAYnwBq36Ote1gsdRcW7kbxvWdb+rw1/NpLfIKfrWzHs7nL5Gs+0uUfmLE6WzOisAialVrAE2uAeJP4VkWBpre7NSfada7SshnxuLeRizkseZ8By4bAVtQhGCtHQ0Z1J1JZpO7G+RquVEkr1JKRMcLJZFHgqj5CvkOMV8RUf+UvqzvQfurwNpMUFFzwFa6g3oS5paseOjcEbEzKOF1HvNiflb413+xMPK8qsuGi+r+3zM1BRfvob8ZMO0fSdtRt8a42KUXXm47Xf1Mcpas49tWDKRmHrInTUxXwH1rudgp95O/JfU2KVm9B2OIFemMwCcUB0D0BtQHACrmM2AqCTIFAZoSZqAZoSZoAoAoAoAoAtQCPF4S5Dps68D4+KnyNZITto9jDUp3eaO6O+Hm1C9rHgRzUjiDVJRyuxlhLMrnWqlgoDSb2T7j9KlblZbMqObhXpDyMdjjh8dEx0SKVADXOk8lJFj4kiw99VldLQywgsyu9COYqshZEzwEyqqFl1jQLC5AvYWvbe3ltWKSb2djFFpSvJXHLE48NC5DWQoF7FUIVJLqdRYDTxUkEktvateNNqa53vdvdfnkbkqqlTdnpa2VLRPTW+3C61uRqWSts0xFNJUosS6ObYe4V8jxCvWm/8n9TrReiMmWsNicxlJrDSDZfAbC/uq15Wtd28dCVKysg7aq2GYO2pYZjOXYx4tW4N7W9L8fjW9hcY8NmcVdu25NKo6dxQM0mv3SCfAja3pwrLT7VxEZXk01yt+xk/UVL6DzhsbcAna44eFelo1VVpxmuKubsXmSY4Q4ishYVpLQG4FWKGRQkzQGagGaEmaAKAKAKAKAKAKgkKA5MljqH73mOR94+npVr3VijVndHWqlwoBBiM1hGpTIuoAi17G45DxNZo0Kmjys1p4qjrHMrlZYuMrswKnwIIPwNd5NPVHmcrjpJWG2aFirMBdVtqPhq2X6UckmkzJGLabXAbxgJZTpijdzwsFPGxa1+A2BNHOMVdsywhKTtFXNcHncnaRJZQoKqQRfVbbvX93CrNaFMiWpOZpWkURPL35FDJGI17JLjWguCNDEW3ANtW9aaSi86jouN9XwfibN3NZJS1a0VtFxXg/BeJGoFDtY8OJ5G1YO18VPC4WVSn8WiXmzWpRUpaiiXLIyNiw9b/WvL0faXFwVpqMvK300+RsujAk6YNGVFWwYiDgWLASEKWYHukXYW077iuV+nhOKt8Tyc7+9u3fS1+Wpu5U0kunzE2HwwYKdW7hiq7XZg2nSCSATz+QrFTw6lFNvV3sudna2rS/NCkY3S13OyYNTpuxGsxKNI2BkjVgTc+J3/AA4VkjhoStd2vlSt1infX5llBO3W3zRr92QBC7kFgjGwJ7rcbADl478DtULDU1GLlLez8n5cPPjoRlikrvkaz4UBXO+pCCRe4CHRpIOmz31+IIuNuNVnh0oy5rrw0tw136NaaBxsn+chDhS0jaUUkgE32tYe+qUsNOq7QV2Y4Zpu0UKIcQYnu6kHhuKx1sNUStKLXkXUnTl7yHETm9ztevWYOk6VCEHukjqR2Q4YbEVslhyim2oBzFWKGaEmagGaEmaAKAKAKAKAKAKgkKAKAKAwBQGaAr7HYaRZmvG+zlr6WsRqv7VrV3adSDgkmtuZ5epRqRqNuL3fB8zniM9JJJXbUxFrBlQhgAGINmDPqv4iqrDWW/D56f8AhleMbe3F+mvjrd38RJN0pIvaIW1E21kLYszHuhfaIcgt5Dbao/Sdfl+aabGRY18I/Pq+m+u40YrpU2pGES/k2uo1vbSY1iZWAI1XCe1xF6usKrNX3/e5P6ttp226vlYaEyoa45FNgLMVNzva40n3nnWzc03PdEoweZjRaR+97CrHEGxDJa2kTGwVbG3M2rWnTea6XXV6X8PxGxSqrLaT6aL3rcr/AIzhnZhhc9nG8TAp3GYktHInaBrMLoykBSPPyrRxmFqY3DOlmWut+F0+nNFqqhCXupr9mr+VthmxWeEewo97bn0ANh865+E9maaV8RK75LRLz3fyK97yQ+NmEhAXW1ltYXtbT7PDw5eFeRdSdlFvRfbb+DL3krWua4jOHW7PKw5XLEbHlWal+orTy07tvkT3st7iKHPUYgLLc3FhdhuBZbX8BsLVsVey8dSjmnB2Wu97W8Hw+RXP1Fi4twAAzAA3A1GwPiByNaClJKyb9WTnfM2hlZmVSSdTC+53JNrnzqspOzu+oi22l1Jlk+A0az42Hwv/ADrqdh+9GcvBHVoU8txRPFXeNgbcTDQHCGSxtQDnDLtQEkFWKhUAzQkzQGaAKAKAKAKAKgkKAKAKAKADQADQHOf2W9x+lTHdFZ/CypJuFekPIxOmZFREdhyt7/KoQje5E8VV0Z0OqP3F/ZH0qpTiKcoxpRnvM8KFCzFNIkfTwSNjbSx1Hny57Viqxulpd9dvFmejJpv3mlbhu+iEWc5hC6IIYijKW1uzF5HHFSziwJJZ793bSu9tqmnCabcnf6L88S05QaSirc3u3+fsMEkm9ZyiRKu0r5PFaIvcbc+j1Rj9VgfqPxrv+ztVQxTi/wC5NLxWv0TIbG3KMJeQHknePpw+dvga9R2riVQwk5cWrLxen8kXJJ2lfObFrnbBS2kQ+DKfgQarNe6y0H7y8Sxskm1ox8Gt8gfxrrdhxy0p/wDL7I7dCWZXFMqV2zMN+ISgGvEJY0B2gl2oCY1YqZFQDNCTIoAoAoAoAoDSKZWvoYNY2NiDYjiDbgd+FAb1BIUAx4zpTBHiVwzatZKqTYaVZ7aQTe+9xwHOgHygCgG3G59h4pBHLKqubbb7X4XIFl9aA6PmcUcnZSSIrm2lSQCQ3D53HwqWVXIVT+y3uP0pHdCXwsqpmjI9l/4x/wDSvRWlzXp/J5ROPJ+v8CKeZXXQvfPiLWUjxbgPdx8qjMntqSouL97QRLk195JD7lAAHqdz8vdVlmLd4uCNo4l2DarDbYgHbbmK81V9onCcod3s2vi5O3Iuox4nDMYEC6k1bcdRB4+BAFbfZ3bX6ut3ThbRu977FpRjbQ4YTLRIoZmIvewAB4G25J8qy9o9sU8FNU3FttXKpN7CyLo3AbapZgbjgiW+bVzX7Txbsqb16o2IQhxuY+/QcjP/APHH/wDrVP8ATM1p3i9GY70+b9F+5wxuJjKkR6yTt3kVRb3h2rYwfYEqFeNWVRPK72S/kq3Hhf0/liPCOUvYXv8Ah/3rqdpYBY2koZrWd1x4W20K3F8GLU+3qXw0gP8AG7LauC/ZqrwqL0f7ssnHj9P5O64qIb6pNt/6tb/7yqv2arf7kfRkpwvu/T+Sf9X+KWSCQrq2kI7yhT7CcLMay0ez5YJZJNO+unp9jr4GScHbn9kSGUVlN0QzrQDZikoBIjWoCdVYqZqAZoSUb0k6aYyLOmRZZBHHPHGIQDoaMlAR2du+WDEg7ncW5VBJedSQU51pdbM+CxZwuCWMmIL2ryKW77AMFQBgLBSL35k+FQSSXqq6w/6UR0lRI8REAWVSdMiHbWqndRfYi5tcb70IHPrRxU0eWzthr6rAMw4pET+VYG+1lvvyoSU30E6UPlZmldD2TYcSCI9ztiXRIWjJ5d9rsAe6G42FAWt1YdYQzVZrw9jJAUuA2tGV9Wkg2BBuhuPdvuQAJbmuaQ4ZO0xEixJe12NrsbkAeJsDsPCgKqzjGQz45MdGxOFBLyG7BycNpLlEO4BHZgDa5DcKAs3IekOGxilsLKJNNtQ3DLe9tSMARex99jQDmTbc7AUB5+lzCTMMaQhRXxDkLqbuLZbKC9t+6oHDfkN6Af8ApNiUlx3a4eQTRQ9n2zKb6eyVncL+ldYmsRtq2uKlJu9uBDkla/EkOL62cFpIVJ2JFvZQDceJeidncNXViE4ed5fb7icl/Ob9rwFdlKdfWatHlxficBunhtKbzS58F4dSRZHlfaq1tYVLAaF1m5v+bqBNgLm1zV6lRUUor5sx0qLruU5X8lfV9NPkN7yi5sbi5seFxyNjwrYRqta6HILXzHEv+tP/AJS+rNpLQTZxh3ZFEY1d5iwHHgAu3Pi9dr2fxOGoTm6slFuyV9ra319Czi2tDbIIHCsJFK97a/Hcb7VT2ixNCtUpulJSsne3jp9yYRaHfRYE+AvXApa1IrqvqZLWIqsVfWGadzcRVAuOOHySRrXVl1ozxd0kS6Rq0oRxYgHbjtascq0Vx42fQyKlJ8N1ddeiOeLyySKwlQoWFwG2a3mvEetTGpGfwu5WcJQ+JWNcLh9TqPE1M5qCvLYrGMpvLFXZZXQiNUjdARq16rfq6VF/iK4uLrRqzTjyO5gaM6UGp73+yH6QVqm6JJhQDdiFoBrlG9ATyrFTNQCL9Pem8WVxo8sbyNKWVFTSLlQCdTMdhuOAPHhQkrjDXzFZM+1JE+CSb/J7alMuHUy4fU+xIIkGrgSQLWvtBI8dHeu+CRZPvsX3do0LgqxkSVgVARRp1BiW4biwJJ2oCh88xs2JlbFYgXadmOrSFVmWwIUDba6igJ51DHss3CS3RpMO2kEHv61SVLe9BqB8B50BbmEx2JfN8xiiKukeGgCJIzCITMCyXsDYNqfUQL7DjQDf1pdGIZsDh4zHFFP/AFURQbI4hlkSGIkAlGkjVALfnCwvtQEE6kcRDgGfE5g5w64oGHDM5Ijk7MhpyRyseyAc7e0L3oCSdemewyYbCLBLHIHleQFGV1IRNJ7ykjjMKAhOWYtzhY0BNvu+atbx/JC3zjagJB1CZnbGzw8pYdfrE4A+UrfCgLi6Uws+CxSISGaCZVI4hjGwBHnc0B5TXF3FAKMLmjR6tDGzqVblcEeHkf8Arerwnlb8GvUpUhmXmn6MsvqMyaOd58TMofsCixX4K5BZ2I4EgaLHlv6ULk56Z55h5MI6xOHYlCtla2zi/etbhfnXRwlCpCqnJaa/Q5eNxFKdJxi7vT6kfidIsCSSdbd4I6JbU1lVogwD+ySQ6kjut67LvKt06P68PJ6mqlGFDr1S35q+u3FabjOkFwN7Xtvyrzf+oa1LETjUSlHM0uDVnbfj1/EYO6TQ7vk0imwXX5rci9r8SByF64FajVc27Xu29NtdTadGS03OkmVSKSCjHSLkgErp33vbhsfgaxVKFWDaaemvQl0pLgdVy2S3sNe4FrHVuCdlte1lNUdGpb4XytZ32vt5FlSlyM/cmK+y1iCL2NvA71SKqRamovR32dtCcja2GyLo7xDNv5C1j53r0lX2sq392klzu2/srGusJzY0tBYkHiCR8K9jRqKrTjUWzSfqrmm9HYkWVCSOJPu8miUlmaKQFVlXbToD9x7WO4sd6w1MspPOrrmuHjbVfQ3KTlGK7t2euj0v4X0flqR/Gzpr1aQms30qGKjYX4kkC/nzraimla9zUbzNtKwpVGifvAqw2IIIIv5Vq4pKdFtPqbODk6eISa6Eu6Dd+SR7+yoAHjqNz8NPzFcQ9CS2SgEstAN84oBsmG9ATrTU3IsGmgsUT9pPE3mwcY3KpM9v2igB/wAM/OoJIJ0c6UdhluY4XVZsQIezH79pvilh6UBEnJ2vz3Hny/A0BZvRDI4c5w4wUP5CXBKjxyMdRl7aT/LGkUC1gNGhRa1t2N7gDtmOPZp8A8eDeKLDYqPCYXGBjaaKCQJpl7tmJAYgggf1gANjYB36ddMp8szXGfdgnaTvhnYuupWhjw+kJa4O7sxuCD3OO5oCL5V0rmzDPMJLiWOg4iPRFqJjjOyjQDw71jfjQDt9o7MNWNghFrQw6j+1KxuP4Y0+NAVjlU+h9VlNg2zGwN1K+p72wHMUBOMl6wYsPFAgy+KSSCKSISNK/eWW5lLIFt3ize4MQONAPXUHlbS444gDTHh4nTa+7yHuqSRY90tzv3V9QPQGIlCKzNwUFj7gLmgPGmYY/tZJJbBTI7yaV2VdbFtIA5C9qAkfWLk8GDxEUWGMhBw8Ukmtgx7R7k2sBtbSfXlQFj/Z9xCHCY1AT2gcMw5aGjshHndHv7hUx3REtmMuSSQa74kkRhG2AJLMRpUAAjgW1cR7Nejq57e5vc83RUL+/tYcuk2d9qI0V45FUA60WRGYjUBrR/YI1ObLcd6/gBhoUst2016fYzYirnsrp9dfnfbiII850qBouQLXv4eVvxri1vZulVqynnazNu1lxMSqWRMUzCUixa677FVINxYgi3C3KvHTxNaLcG72vwXgbqqSaOwzGTmw58hzDD/mNVHjKr4/Lx/dlu8l+fnUVpmUh46SDxFtjckngfFiafr6nT08evN38TIqkhWM1soZlJZdTMdrMdLAC3h3jWzRxzqTpwa1btfg29Fpy1u/xl3VsrvgMmBzNXv2lla97k7H18a2+0fZzE0Xmo3qJ7//AFfw4rw/k06WKhL4tBBgsMskhI7zBw4jP+lTVdlU/pW/NPH5V7WlGVHDwpvhFK/JpW9DTglOba3ve3NX28egrx890lUzmcSMCikPqjIa5ZgwshtdbKTe/lV6cPeTUbW3219N+eperU92Sc813pvpr125aDVGIlsZfH5VsPY1VdtDfjekkskwmZiWVtSA8Fs2pVA4W5V5y7tY9ZZXuI4OkDyw4Y+wY4k4AKTIwBkfuWALH5AVBJaPV3jHxGGZpmZykpQEm506Ebc892NASZsGp8fjQHJssjPG/wAaA5NkkR5H4mgHKgCgPOnXtj9GbgkatOE0AeHaCZQfQyX9KAqegFvbyTLDDq1BCyxrsNGtgx71uBYk7nbfhQE16kcaYsdK4NrYTEE+5Qr/AFQUBGejWGxeLngwuFdy2vVGpciONluxksdhbvEkC/HiTagJ39oGU/f4FbSXXCprZRbUxeS+1yQNrgEm2qgIJ0Jb/OWCP/qsP/vkoB866py2c4q/5vZKPICGPh63PrQEZyTKJcQ0nZKxEUcksjAXCJGjOSx5A6be8jjQHbC5LJJhJsWo/JwPEjf+7r3B8iqD98UBcX2cMsHZ4nE9o9y/YmP/AEdlVXDkc275A8Bfx2AuTFQh0ZDwdSp9zCx+tAeKsVC0bNG/tIWRvepIPzFAWF1jZQ0+aYOCM9/E4fBrc7gMw7O58gFvQDx1AymPEY+BxZ+xuV53iZlYehkFTHdEPYaThpAN1Nelzo873bOR1DlU3RGVmrs1jsfgalNXGVloxR7CvkNeX9SXi/qbsVoKooYhZn9r+XCsGeon7pkUYLWW45ZjIskmtBsQp95tcn529K2MfXhVrOcFwXrx/byM02pO6E88dka/6LfSseCd8VSX+cf+yKVFaEvBkXSLhy8/D4V9dbOAiS4KJ2RYw0EmneM9xh46XRwHG/BgLg8dtxozcVLM01fff5W08mdKmpSioJxdttn5NPXwa8xmx8xkcsyqrcDpBsSNrm5Nz53rbpwUI2Ro1ajnLM0k+g3Y7LllG97i9jcjfztxFWkrxaK06mSSZEDh5QzqV70al3FwdKC1zsf1gfWvPSg4PLLc9VTqRqRzRd0aYzGRnT2SlQI0DX5yBQJGG/Atciqly9egGVnD4GJXFne8jjwL7gHzC6R6UBIqAKAKAKAKAoH7QuSOs4xRjBikWOMSXJYSjVePSGAA0jVcqb77jYUBUwyyT7ucTb8kJBDf/wAwqXsP3V+YoBZgcvVYkxEu8btiYrcAJI4EePceLSr/AA0BwyTOZMKZTFpvLDJA2oE2SUaWK2Is1uBoBw6vcx+75lhJeAEyKx8EkPZv/dc0BcvXjk8Us+XDsl14jErC8oFnKXVQhbmO+Tv4UBS/SGJ8FmUwi/Jvh8SzREWIXRJqiIBuOAU2PrQCPGZ1LM0z4hu2knC6nfdgyFdLA+IVSnuY0Bc3U7aTIcwjCqG/yhbgAFg2HXTqPM3LD3UA0dXOX9t0dzRLXOpnA84o45Ft53WgHv7NWJvDjI/0ZIn/AI1Yf8ugLklkCqWY2CgknwA3JoDyt0UyuLNc6KMHXDzy4iUgEB1j/KSKCdwN9Cm3jQFkZ5lyp0qy5FHdGHUqDvYRpiAu5/1YoDh0AwATpFmoHAJPYf62WN/xqVuQ9iUzZCLcK31WNJ0hvn6OA8qyKuUdEbcR0XHIWPltWSNcxuiWKuWrYDSNgOQr55WwjlOUubZud2jX+iIyblFJHC4vb0NUhhJrYr3UXujEuAsTYW/65Vr4jCTU2rffzJcbCXMYLQyE7AIxJ8gL/hU4GjOOKpO204/VFKsb05LoyBRZ1AeLFf2lYfO1q+snAdGfIWw4mNvZdD6j6VFyjhLkKQlCpkJQgqjN8eWnla9ruw2/RB0gfACuBWlmqSfU9Zh4KFKMVyQiM1YzMeoeimPE+Dw8o/PijJ8m0gMPQgj0oB1oAoAoAoAoCoftJYtRgsNET33n1geKxxurH4yp8aAhGd5eIui2DNrNNjDKfE3SdAf4USgEOe4EL0dy+RbDXicQzeLMSyA+iwgfCgIv0d6Nz4ztzAtxh4XmkJvbSguFFhu7WsBzsfCgGhTbcbEUB6cz7MFxGEybFyr3mxeDe368qMpt5BmDe5aArzr96JLh51xsbMRipG7QG2lGVE0hfHVaQ0BVgwjdkZbdwOEJ/WYMwHwU/CgPQH2eMs/zfiHZrrPKVC8gEQAm/idRFv1R40Bw+zyv5DH4aRf6uYBvPUrIw/wvnQCPqDw/YY/MsNcsIyF1cj2UsiDfzufnQFudJpVTB4lnIVRDKSTwA0GgKY6l8FBHmcaqw7QZcrte4LzTOkp0346YpFXbw8jQEm6fhlz/ACh47Bm1ISeBS5Dj36ZGt5kUAgyXGJhelWMWZwi4iMKhYhQ0jiB1UE8Se8AOZoC3MSgZbVZaMh6oQthBV8xTKbPlalRyNY+9kpMZELDHWk6SLWAJRU0uAsaul6x1KWd3ZDQizXD3hlHijj4qarSw6VWL6r6opKPusrqXIB4V6hVjSdIRS9HR4VdVijpHEZO6+wzr7ifpVu9RV0jopxKcH1ftKD9LGpzoxuhF7pfngVdnYMc8qtxDEn97vfRq49VWm0jsUneCM5tgJcM6pMNLNGkg3vdJBcfA3B81PvrG1YyHpPqyw4TKsGFJOqFZDc370t5GA8gzkAchagJPQBQBQBQBQHnf7R2LLY+CLkkAYftSSOD8kWgHrrjwowuRZfhWt2iNCD744HEhH7zD40BBenGICZZlGGB3WGbEMP8AXykof7snxoC6epvowuFyxNajtMWO1k8dLj8mvohBtyLNQFJdVmA/z3h4nAOiSUEHcExxyHh71oD0B1g5GuJiwsfAJi4GGk6bBQwNrcLKT8KAjn2h8NqytW/s8RG3oVkT/iHwoCm8py/tMkx0n9jicK/oRLF9Zh8KAuX7PM4bK2A4piJFPqsbfRqAV9U2VGB8eS5cyz9pqIAvcyb2HC9+FAHQnLiubZjOrFUmO8eldLMrFQ+obg+1tz7Q34UBL+lOA7fB4mEcZYZUHvZCAfiRQEDyDoOXGEhxT3XCp2iSR6opixVU09srakAAAspHsjysBJ+kOTCXG4OSwJw5JUtvpuRqIJ3vZePkKA0TIEkzJ55EVtIBW4Bs6qiq2/McRQEp01NyDBSlwFqaA3tVLAxalgFqjKDSWPUCPEEfGiVnchob/wCh1tud/lWbvmV7tDc+AHhWbOY8hwfLh4VOcjIcmym4vbbxttVu8K92UX03y8yZzJh12MsuHiHkZI4Vvb96tao7yubFNWiTb7QOShFwmJQWA1YdvG28kX0l+NVe5ZFl9Wzg5VgtJuPu8Y9QoDfMGoJJLQBQBQBQBQFDZ/gzi+lkaKyyLE0JYEEKghTtWQ/pElTbldvI0Ar+0lhyTgWYkRgzKxAJ03MV289uV+VAVdl+HbMMxw8AZnRniw6H2SMNHZAdN+6ezUsbc7+NAeuyVReSqo9AoH8hQHl/qkxHaZ/BJw1viHt4aoZj+NAeks2ju0R5K4b4W/C9ARvrnwnaZPigOKhHH7kiFv7oagKs6s8EJMizgML9wt6xRtIvzAoB3+zdjT2eOi5L2Ui+8iRW/wBlPhQFsZNB2UUluN7+ttvnQB0dwQTWfGw+v86AeSKA0WEC1uW3pQGTGLg8xQAsYBJ8aA3oDFAFCAoSZoDFQDBoDUPU2IOBiq9yLGhhpciwqw62W1Ve5ZHnLPpSvSpbgf8AjcKPLSeyUetiKgksL7Q0LNlaFeCYmNm/Z0SKP7zLQCzqGlLZRGCbhZJgvkNZa3xYn1oCw6AKAKAKAKArvpNgjHmaYnc27N9tjpHdZQfMA/xUA39fcgXBxTA3HfjT9qUKQf4Uc+lAQT7PGT9rmDzkXXDRGx8JJe4v9ztaA9F4iIOjK3BgVPuIsaA8v9RWH1ZxAf7NZm/wmT/joD03iIrm9AMHWBKi5fi3lBKdhIpA3PeUqLeHeYb8uNAVl1OwCTI80jW/aOJ1PhZsNZPnr+VANX2dMXbG4iL+0w5PqjqPo5+FAX+I9iPGgOuHW16A7UAUAUAUAUAUAUAUAUAUAUBrahBjTQBpqbg5YmdY0Z5GCIgLMzEKqqNySTsBQHnLoeIsd0mMhfVGcTNPEbHviPW8NtttlVt+S2qCS1+vJb5NiPJoT/jIPxoDl1ESRnKIhGys6vL2oHFXMjEBh46NB9aAsOgCgCgCgCgGbpBgtZVrcLg/UfjQFJ9dfSCSdosvjhbThirvIQe85TuheQUI/E8T4W3Asrqf6MJgsEdEgmadtbOAABZQAmxN9J1c+JNATs0B58+z/hEizPFJKbTxxPGq246ZFEpvyI0rt5nwoD0CVoCH9auAxEuXyrhZUiBB7bUpLPFzRGHsk+7fxG9AMPUTk5w+HxIbdWkXc2sSE7wt6j40Ay9UmVGHN8a0aRjDuJuyIJ1CPtgY1jvvp02uD4DwoC57UBlRQG1AFAFAFAFAFAFAFAFAFAFAFAYoAoQcsVhkkRo5VV0cFWVgGVlPEEHYigIlk3RmPDYoPCgRQzAADgrXAHzHwoSPfSvAifDtGwuGK3HuIP4UAn6F9HYcHCVgQIZG1PYWuw7o9AB8zQEgoAoAoAoAoDhixcWoCG9PMjWWFXCDXGwu1u92ZBBF+Y1aT8aA26syY1kgPC/aL691/op9TQE2c7GgK56uMII8TKzKC8iE6yO9fUCw1frXuf2RQFj0AkzY/kZPNGHqRb8aAYOjOF7OGcDa4v8A3SPwoDj0PysJKz24JYepH4A0BL7UAUBmgCgCgCgCgCgCgCgCgCgCgCgMUBkUAUByMe96A2lW4oAiWwtQG9AFAFAFAFAc5FoDnLCGUqeDAg+47UBGsog7KZT+6fXb62+FASqW+k242NvfyoCMZDhNMynyP0NASqgE2PW6EeJH8/woBHDFZHH6Vh9b0ApyyAKD5n6f9zQCygCgCgCgCgCgCgCgCgCgCgCgCgCgCgCgCgMUAGgM0AUAUAUAUAUBg0BigGnGoA5t7/W1AO6nYUA1YIflB6/Q0A7UByxHKgONqA7QcKA60AUAUAUAUAUAUAUAUAUAUAUAUAUAUAUAUAUAUAUAUAUAU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030" name="AutoShape 6" descr="data:image/jpeg;base64,/9j/4AAQSkZJRgABAQAAAQABAAD/2wCEAAkGBxQTEhUUEBQVFBQUGBcXFhcYGBcWFRUUFxgYFxUYFRQYHCggGBsmGxQVITIhJSkrLi4uGB8zODMtNygtLisBCgoKDg0OGxAQGy0kICUsLCssLywsLCwsLCwsLC4sLC0sLiwsLCwsLTIsLC0tLC4sLC8sLCwsLCwtLSwsLCwsLP/AABEIALsBDQMBEQACEQEDEQH/xAAcAAABBAMBAAAAAAAAAAAAAAAABAUGBwECAwj/xABLEAACAQIEAgcFAwgFCgcAAAABAgMAEQQFEiExQQYHEyJRYYEycZGhsQgUwSNCUmJygpLRFTNToqMkJUNzsrPCw/DxNGNkg5PS0//EABsBAQACAwEBAAAAAAAAAAAAAAABAgMEBQYH/8QANxEAAgECBAMFBwMDBQEAAAAAAAECAxEEEiExQVFhBRNxgZEGIjKhscHwFNHhI0JiFlNysvFS/9oADAMBAAIRAxEAPwB3++nzr0Xdo8f3zNhjz51HdonvmdEzOquiXWIFUObedUdEyxxI44fNvOsEqBswxI7YXNB41rzom5TxCHfD4wGteUGjchVTFQNYrGVMzQkKAKAKAKAKAKAKAKAKAKAKAKAKAKAKAKAKAKAKAKAKAKAKAKAKArdcB5V2+8PMqibjL/Ko70nuQOWjwp3o7hHJ8qHhVlWKvDI4vlZHAkVZVk9zG8O1saASp51PuSI/qQFuEzoqbNcVinh09jPTxbjuSbLs5B51o1KDR06OKTHyGYMNq1XFo6EZJnSqlgoAoAoAoAoAoAoAoAoAoAoAoAoAoAoAoAoAoAoAoAoAoAoAoCLLh66GY5KgbjD1XMWUDcYeozE92Z+7Uzk92YOEpnI7o5vgR4VZVCroiPEZSDyrLGs0YJ4ZMa5cqdDeMkeXKs6rRl8Rqyw8oaxFeX548ZAlBHnyrHUw6mrxM1HFypu0yYYDHrINjXNqU3FnapVozWgsrEZgoAoAoAoAoAoAoAoAoAoAoAoAoAoAoAoAoAoAoAoAoAoAoBmWOtq5pKJ0EdVuWym4jqLk5TYR1FybGezpcnKHZUzDKYMNMxGQ5PhQasplXTQgxeVKw3FZoVmjXqYZSQz/AHWXDtqjuV/R/lWznhVVpGl3dSg7w2JPkucLMLcGHEHjWhXoOm+h1cNio1VbiOta5thQBQBQBQBQBQBQBQBQDfjs5iiOl2JbmALke/kKz08NUqK6WhqVsbRpPLJ69DngekOHlbQkq9oNtDd1/RW9r0vUVMPUhrJGSliaVX4X+46VhM4UAUAUAUAUAUAUAUAUAUA3hazXNexuFqLk2NwtRcmxsFqLk2M6aXJsZ01AsZ00uTYNFLixqY6m5FjjLhgasp2KSgmMmPyYg64jpcc+R8j41tU66ayy2NGrhWnnhoxyyXNe07kg0yrxHiPEeNYK9HL70djZw2Jz+5LSSHatc3AoAoAoAoAoAoAoAoCDdKotE7Hk4Dfgfmprs4OWakumh5vtGnlrt89ft9hj6OrDicVGo9oNrPiNHeN/DcAetZcRPJSb8vUrhaUp1orhv6Fl4jMoU9uWNfeyg/C9cWNKctk/Q9FKtTj8UkvMx/ScVgQ4IO4IuQQeG4rm1e0sNSk4ylqtHo3qvBE95HmcmzdOQY+n8zWnPt3DrZSfkvu0R3iMZfncMzFUazi/dYWbbjbk3oTXQw+MpV/hevJ7kQrwm7J6iebNmuQAAL+815+v23iM7UEkr+L+v2DqHE5i5/O+grRn2ni5bzfkkvsVzs06L5lNIzpNZgourWs3G1jbY/8AXGvQ9mYypWbhPWy34mPD1JybUiRV1zbCgCgCgEoWshhsbAVBJsBQk2AqCTNqEhUAzagC1CTNqAxagMMlTchobMxyvXZkOl13VhxB/lWenWy6PY1a2HzarRrZijLMaXBVxpkT2h4+DL5GsdWnl1WzMtCq5rLLSS3/AHF1YjOFAFABNANU/SPDJxlB/ZDN/sithYWs/wC01JY6gv7vTX6CQ9M8HZvyu6gnSVZWawvZNQAYnwBq36Ote1gsdRcW7kbxvWdb+rw1/NpLfIKfrWzHs7nL5Gs+0uUfmLE6WzOisAialVrAE2uAeJP4VkWBpre7NSfada7SshnxuLeRizkseZ8By4bAVtQhGCtHQ0Z1J1JZpO7G+RquVEkr1JKRMcLJZFHgqj5CvkOMV8RUf+UvqzvQfurwNpMUFFzwFa6g3oS5paseOjcEbEzKOF1HvNiflb413+xMPK8qsuGi+r+3zM1BRfvob8ZMO0fSdtRt8a42KUXXm47Xf1Mcpas49tWDKRmHrInTUxXwH1rudgp95O/JfU2KVm9B2OIFemMwCcUB0D0BtQHACrmM2AqCTIFAZoSZqAZoSZoAoAoAoAoAtQCPF4S5Dps68D4+KnyNZITto9jDUp3eaO6O+Hm1C9rHgRzUjiDVJRyuxlhLMrnWqlgoDSb2T7j9KlblZbMqObhXpDyMdjjh8dEx0SKVADXOk8lJFj4kiw99VldLQywgsyu9COYqshZEzwEyqqFl1jQLC5AvYWvbe3ltWKSb2djFFpSvJXHLE48NC5DWQoF7FUIVJLqdRYDTxUkEktvateNNqa53vdvdfnkbkqqlTdnpa2VLRPTW+3C61uRqWSts0xFNJUosS6ObYe4V8jxCvWm/8n9TrReiMmWsNicxlJrDSDZfAbC/uq15Wtd28dCVKysg7aq2GYO2pYZjOXYx4tW4N7W9L8fjW9hcY8NmcVdu25NKo6dxQM0mv3SCfAja3pwrLT7VxEZXk01yt+xk/UVL6DzhsbcAna44eFelo1VVpxmuKubsXmSY4Q4ishYVpLQG4FWKGRQkzQGagGaEmaAKAKAKAKAKAKgkKA5MljqH73mOR94+npVr3VijVndHWqlwoBBiM1hGpTIuoAi17G45DxNZo0Kmjys1p4qjrHMrlZYuMrswKnwIIPwNd5NPVHmcrjpJWG2aFirMBdVtqPhq2X6UckmkzJGLabXAbxgJZTpijdzwsFPGxa1+A2BNHOMVdsywhKTtFXNcHncnaRJZQoKqQRfVbbvX93CrNaFMiWpOZpWkURPL35FDJGI17JLjWguCNDEW3ANtW9aaSi86jouN9XwfibN3NZJS1a0VtFxXg/BeJGoFDtY8OJ5G1YO18VPC4WVSn8WiXmzWpRUpaiiXLIyNiw9b/WvL0faXFwVpqMvK300+RsujAk6YNGVFWwYiDgWLASEKWYHukXYW077iuV+nhOKt8Tyc7+9u3fS1+Wpu5U0kunzE2HwwYKdW7hiq7XZg2nSCSATz+QrFTw6lFNvV3sudna2rS/NCkY3S13OyYNTpuxGsxKNI2BkjVgTc+J3/AA4VkjhoStd2vlSt1infX5llBO3W3zRr92QBC7kFgjGwJ7rcbADl478DtULDU1GLlLez8n5cPPjoRlikrvkaz4UBXO+pCCRe4CHRpIOmz31+IIuNuNVnh0oy5rrw0tw136NaaBxsn+chDhS0jaUUkgE32tYe+qUsNOq7QV2Y4Zpu0UKIcQYnu6kHhuKx1sNUStKLXkXUnTl7yHETm9ztevWYOk6VCEHukjqR2Q4YbEVslhyim2oBzFWKGaEmagGaEmaAKAKAKAKAKAKgkKAKAKAwBQGaAr7HYaRZmvG+zlr6WsRqv7VrV3adSDgkmtuZ5epRqRqNuL3fB8zniM9JJJXbUxFrBlQhgAGINmDPqv4iqrDWW/D56f8AhleMbe3F+mvjrd38RJN0pIvaIW1E21kLYszHuhfaIcgt5Dbao/Sdfl+aabGRY18I/Pq+m+u40YrpU2pGES/k2uo1vbSY1iZWAI1XCe1xF6usKrNX3/e5P6ttp226vlYaEyoa45FNgLMVNzva40n3nnWzc03PdEoweZjRaR+97CrHEGxDJa2kTGwVbG3M2rWnTea6XXV6X8PxGxSqrLaT6aL3rcr/AIzhnZhhc9nG8TAp3GYktHInaBrMLoykBSPPyrRxmFqY3DOlmWut+F0+nNFqqhCXupr9mr+VthmxWeEewo97bn0ANh865+E9maaV8RK75LRLz3fyK97yQ+NmEhAXW1ltYXtbT7PDw5eFeRdSdlFvRfbb+DL3krWua4jOHW7PKw5XLEbHlWal+orTy07tvkT3st7iKHPUYgLLc3FhdhuBZbX8BsLVsVey8dSjmnB2Wu97W8Hw+RXP1Fi4twAAzAA3A1GwPiByNaClJKyb9WTnfM2hlZmVSSdTC+53JNrnzqspOzu+oi22l1Jlk+A0az42Hwv/ADrqdh+9GcvBHVoU8txRPFXeNgbcTDQHCGSxtQDnDLtQEkFWKhUAzQkzQGaAKAKAKAKAKgkKAKAKAKADQADQHOf2W9x+lTHdFZ/CypJuFekPIxOmZFREdhyt7/KoQje5E8VV0Z0OqP3F/ZH0qpTiKcoxpRnvM8KFCzFNIkfTwSNjbSx1Hny57Viqxulpd9dvFmejJpv3mlbhu+iEWc5hC6IIYijKW1uzF5HHFSziwJJZ793bSu9tqmnCabcnf6L88S05QaSirc3u3+fsMEkm9ZyiRKu0r5PFaIvcbc+j1Rj9VgfqPxrv+ztVQxTi/wC5NLxWv0TIbG3KMJeQHknePpw+dvga9R2riVQwk5cWrLxen8kXJJ2lfObFrnbBS2kQ+DKfgQarNe6y0H7y8Sxskm1ox8Gt8gfxrrdhxy0p/wDL7I7dCWZXFMqV2zMN+ISgGvEJY0B2gl2oCY1YqZFQDNCTIoAoAoAoAoDSKZWvoYNY2NiDYjiDbgd+FAb1BIUAx4zpTBHiVwzatZKqTYaVZ7aQTe+9xwHOgHygCgG3G59h4pBHLKqubbb7X4XIFl9aA6PmcUcnZSSIrm2lSQCQ3D53HwqWVXIVT+y3uP0pHdCXwsqpmjI9l/4x/wDSvRWlzXp/J5ROPJ+v8CKeZXXQvfPiLWUjxbgPdx8qjMntqSouL97QRLk195JD7lAAHqdz8vdVlmLd4uCNo4l2DarDbYgHbbmK81V9onCcod3s2vi5O3Iuox4nDMYEC6k1bcdRB4+BAFbfZ3bX6ut3ThbRu977FpRjbQ4YTLRIoZmIvewAB4G25J8qy9o9sU8FNU3FttXKpN7CyLo3AbapZgbjgiW+bVzX7Txbsqb16o2IQhxuY+/QcjP/APHH/wDrVP8ATM1p3i9GY70+b9F+5wxuJjKkR6yTt3kVRb3h2rYwfYEqFeNWVRPK72S/kq3Hhf0/liPCOUvYXv8Ah/3rqdpYBY2koZrWd1x4W20K3F8GLU+3qXw0gP8AG7LauC/ZqrwqL0f7ssnHj9P5O64qIb6pNt/6tb/7yqv2arf7kfRkpwvu/T+Sf9X+KWSCQrq2kI7yhT7CcLMay0ez5YJZJNO+unp9jr4GScHbn9kSGUVlN0QzrQDZikoBIjWoCdVYqZqAZoSUb0k6aYyLOmRZZBHHPHGIQDoaMlAR2du+WDEg7ncW5VBJedSQU51pdbM+CxZwuCWMmIL2ryKW77AMFQBgLBSL35k+FQSSXqq6w/6UR0lRI8REAWVSdMiHbWqndRfYi5tcb70IHPrRxU0eWzthr6rAMw4pET+VYG+1lvvyoSU30E6UPlZmldD2TYcSCI9ztiXRIWjJ5d9rsAe6G42FAWt1YdYQzVZrw9jJAUuA2tGV9Wkg2BBuhuPdvuQAJbmuaQ4ZO0xEixJe12NrsbkAeJsDsPCgKqzjGQz45MdGxOFBLyG7BycNpLlEO4BHZgDa5DcKAs3IekOGxilsLKJNNtQ3DLe9tSMARex99jQDmTbc7AUB5+lzCTMMaQhRXxDkLqbuLZbKC9t+6oHDfkN6Af8ApNiUlx3a4eQTRQ9n2zKb6eyVncL+ldYmsRtq2uKlJu9uBDkla/EkOL62cFpIVJ2JFvZQDceJeidncNXViE4ed5fb7icl/Ob9rwFdlKdfWatHlxficBunhtKbzS58F4dSRZHlfaq1tYVLAaF1m5v+bqBNgLm1zV6lRUUor5sx0qLruU5X8lfV9NPkN7yi5sbi5seFxyNjwrYRqta6HILXzHEv+tP/AJS+rNpLQTZxh3ZFEY1d5iwHHgAu3Pi9dr2fxOGoTm6slFuyV9ra319Czi2tDbIIHCsJFK97a/Hcb7VT2ixNCtUpulJSsne3jp9yYRaHfRYE+AvXApa1IrqvqZLWIqsVfWGadzcRVAuOOHySRrXVl1ozxd0kS6Rq0oRxYgHbjtascq0Vx42fQyKlJ8N1ddeiOeLyySKwlQoWFwG2a3mvEetTGpGfwu5WcJQ+JWNcLh9TqPE1M5qCvLYrGMpvLFXZZXQiNUjdARq16rfq6VF/iK4uLrRqzTjyO5gaM6UGp73+yH6QVqm6JJhQDdiFoBrlG9ATyrFTNQCL9Pem8WVxo8sbyNKWVFTSLlQCdTMdhuOAPHhQkrjDXzFZM+1JE+CSb/J7alMuHUy4fU+xIIkGrgSQLWvtBI8dHeu+CRZPvsX3do0LgqxkSVgVARRp1BiW4biwJJ2oCh88xs2JlbFYgXadmOrSFVmWwIUDba6igJ51DHss3CS3RpMO2kEHv61SVLe9BqB8B50BbmEx2JfN8xiiKukeGgCJIzCITMCyXsDYNqfUQL7DjQDf1pdGIZsDh4zHFFP/AFURQbI4hlkSGIkAlGkjVALfnCwvtQEE6kcRDgGfE5g5w64oGHDM5Ijk7MhpyRyseyAc7e0L3oCSdemewyYbCLBLHIHleQFGV1IRNJ7ykjjMKAhOWYtzhY0BNvu+atbx/JC3zjagJB1CZnbGzw8pYdfrE4A+UrfCgLi6Uws+CxSISGaCZVI4hjGwBHnc0B5TXF3FAKMLmjR6tDGzqVblcEeHkf8Arerwnlb8GvUpUhmXmn6MsvqMyaOd58TMofsCixX4K5BZ2I4EgaLHlv6ULk56Z55h5MI6xOHYlCtla2zi/etbhfnXRwlCpCqnJaa/Q5eNxFKdJxi7vT6kfidIsCSSdbd4I6JbU1lVogwD+ySQ6kjut67LvKt06P68PJ6mqlGFDr1S35q+u3FabjOkFwN7Xtvyrzf+oa1LETjUSlHM0uDVnbfj1/EYO6TQ7vk0imwXX5rci9r8SByF64FajVc27Xu29NtdTadGS03OkmVSKSCjHSLkgErp33vbhsfgaxVKFWDaaemvQl0pLgdVy2S3sNe4FrHVuCdlte1lNUdGpb4XytZ32vt5FlSlyM/cmK+y1iCL2NvA71SKqRamovR32dtCcja2GyLo7xDNv5C1j53r0lX2sq392klzu2/srGusJzY0tBYkHiCR8K9jRqKrTjUWzSfqrmm9HYkWVCSOJPu8miUlmaKQFVlXbToD9x7WO4sd6w1MspPOrrmuHjbVfQ3KTlGK7t2euj0v4X0flqR/Gzpr1aQms30qGKjYX4kkC/nzraimla9zUbzNtKwpVGifvAqw2IIIIv5Vq4pKdFtPqbODk6eISa6Eu6Dd+SR7+yoAHjqNz8NPzFcQ9CS2SgEstAN84oBsmG9ATrTU3IsGmgsUT9pPE3mwcY3KpM9v2igB/wAM/OoJIJ0c6UdhluY4XVZsQIezH79pvilh6UBEnJ2vz3Hny/A0BZvRDI4c5w4wUP5CXBKjxyMdRl7aT/LGkUC1gNGhRa1t2N7gDtmOPZp8A8eDeKLDYqPCYXGBjaaKCQJpl7tmJAYgggf1gANjYB36ddMp8szXGfdgnaTvhnYuupWhjw+kJa4O7sxuCD3OO5oCL5V0rmzDPMJLiWOg4iPRFqJjjOyjQDw71jfjQDt9o7MNWNghFrQw6j+1KxuP4Y0+NAVjlU+h9VlNg2zGwN1K+p72wHMUBOMl6wYsPFAgy+KSSCKSISNK/eWW5lLIFt3ize4MQONAPXUHlbS444gDTHh4nTa+7yHuqSRY90tzv3V9QPQGIlCKzNwUFj7gLmgPGmYY/tZJJbBTI7yaV2VdbFtIA5C9qAkfWLk8GDxEUWGMhBw8Ukmtgx7R7k2sBtbSfXlQFj/Z9xCHCY1AT2gcMw5aGjshHndHv7hUx3REtmMuSSQa74kkRhG2AJLMRpUAAjgW1cR7Nejq57e5vc83RUL+/tYcuk2d9qI0V45FUA60WRGYjUBrR/YI1ObLcd6/gBhoUst2016fYzYirnsrp9dfnfbiII850qBouQLXv4eVvxri1vZulVqynnazNu1lxMSqWRMUzCUixa677FVINxYgi3C3KvHTxNaLcG72vwXgbqqSaOwzGTmw58hzDD/mNVHjKr4/Lx/dlu8l+fnUVpmUh46SDxFtjckngfFiafr6nT08evN38TIqkhWM1soZlJZdTMdrMdLAC3h3jWzRxzqTpwa1btfg29Fpy1u/xl3VsrvgMmBzNXv2lla97k7H18a2+0fZzE0Xmo3qJ7//AFfw4rw/k06WKhL4tBBgsMskhI7zBw4jP+lTVdlU/pW/NPH5V7WlGVHDwpvhFK/JpW9DTglOba3ve3NX28egrx890lUzmcSMCikPqjIa5ZgwshtdbKTe/lV6cPeTUbW3219N+eperU92Sc813pvpr125aDVGIlsZfH5VsPY1VdtDfjekkskwmZiWVtSA8Fs2pVA4W5V5y7tY9ZZXuI4OkDyw4Y+wY4k4AKTIwBkfuWALH5AVBJaPV3jHxGGZpmZykpQEm506Ebc892NASZsGp8fjQHJssjPG/wAaA5NkkR5H4mgHKgCgPOnXtj9GbgkatOE0AeHaCZQfQyX9KAqegFvbyTLDDq1BCyxrsNGtgx71uBYk7nbfhQE16kcaYsdK4NrYTEE+5Qr/AFQUBGejWGxeLngwuFdy2vVGpciONluxksdhbvEkC/HiTagJ39oGU/f4FbSXXCprZRbUxeS+1yQNrgEm2qgIJ0Jb/OWCP/qsP/vkoB866py2c4q/5vZKPICGPh63PrQEZyTKJcQ0nZKxEUcksjAXCJGjOSx5A6be8jjQHbC5LJJhJsWo/JwPEjf+7r3B8iqD98UBcX2cMsHZ4nE9o9y/YmP/AEdlVXDkc275A8Bfx2AuTFQh0ZDwdSp9zCx+tAeKsVC0bNG/tIWRvepIPzFAWF1jZQ0+aYOCM9/E4fBrc7gMw7O58gFvQDx1AymPEY+BxZ+xuV53iZlYehkFTHdEPYaThpAN1Nelzo873bOR1DlU3RGVmrs1jsfgalNXGVloxR7CvkNeX9SXi/qbsVoKooYhZn9r+XCsGeon7pkUYLWW45ZjIskmtBsQp95tcn529K2MfXhVrOcFwXrx/byM02pO6E88dka/6LfSseCd8VSX+cf+yKVFaEvBkXSLhy8/D4V9dbOAiS4KJ2RYw0EmneM9xh46XRwHG/BgLg8dtxozcVLM01fff5W08mdKmpSioJxdttn5NPXwa8xmx8xkcsyqrcDpBsSNrm5Nz53rbpwUI2Ro1ajnLM0k+g3Y7LllG97i9jcjfztxFWkrxaK06mSSZEDh5QzqV70al3FwdKC1zsf1gfWvPSg4PLLc9VTqRqRzRd0aYzGRnT2SlQI0DX5yBQJGG/Atciqly9egGVnD4GJXFne8jjwL7gHzC6R6UBIqAKAKAKAKAoH7QuSOs4xRjBikWOMSXJYSjVePSGAA0jVcqb77jYUBUwyyT7ucTb8kJBDf/wAwqXsP3V+YoBZgcvVYkxEu8btiYrcAJI4EePceLSr/AA0BwyTOZMKZTFpvLDJA2oE2SUaWK2Is1uBoBw6vcx+75lhJeAEyKx8EkPZv/dc0BcvXjk8Us+XDsl14jErC8oFnKXVQhbmO+Tv4UBS/SGJ8FmUwi/Jvh8SzREWIXRJqiIBuOAU2PrQCPGZ1LM0z4hu2knC6nfdgyFdLA+IVSnuY0Bc3U7aTIcwjCqG/yhbgAFg2HXTqPM3LD3UA0dXOX9t0dzRLXOpnA84o45Ft53WgHv7NWJvDjI/0ZIn/AI1Yf8ugLklkCqWY2CgknwA3JoDyt0UyuLNc6KMHXDzy4iUgEB1j/KSKCdwN9Cm3jQFkZ5lyp0qy5FHdGHUqDvYRpiAu5/1YoDh0AwATpFmoHAJPYf62WN/xqVuQ9iUzZCLcK31WNJ0hvn6OA8qyKuUdEbcR0XHIWPltWSNcxuiWKuWrYDSNgOQr55WwjlOUubZud2jX+iIyblFJHC4vb0NUhhJrYr3UXujEuAsTYW/65Vr4jCTU2rffzJcbCXMYLQyE7AIxJ8gL/hU4GjOOKpO204/VFKsb05LoyBRZ1AeLFf2lYfO1q+snAdGfIWw4mNvZdD6j6VFyjhLkKQlCpkJQgqjN8eWnla9ruw2/RB0gfACuBWlmqSfU9Zh4KFKMVyQiM1YzMeoeimPE+Dw8o/PijJ8m0gMPQgj0oB1oAoAoAoAoCoftJYtRgsNET33n1geKxxurH4yp8aAhGd5eIui2DNrNNjDKfE3SdAf4USgEOe4EL0dy+RbDXicQzeLMSyA+iwgfCgIv0d6Nz4ztzAtxh4XmkJvbSguFFhu7WsBzsfCgGhTbcbEUB6cz7MFxGEybFyr3mxeDe368qMpt5BmDe5aArzr96JLh51xsbMRipG7QG2lGVE0hfHVaQ0BVgwjdkZbdwOEJ/WYMwHwU/CgPQH2eMs/zfiHZrrPKVC8gEQAm/idRFv1R40Bw+zyv5DH4aRf6uYBvPUrIw/wvnQCPqDw/YY/MsNcsIyF1cj2UsiDfzufnQFudJpVTB4lnIVRDKSTwA0GgKY6l8FBHmcaqw7QZcrte4LzTOkp0346YpFXbw8jQEm6fhlz/ACh47Bm1ISeBS5Dj36ZGt5kUAgyXGJhelWMWZwi4iMKhYhQ0jiB1UE8Se8AOZoC3MSgZbVZaMh6oQthBV8xTKbPlalRyNY+9kpMZELDHWk6SLWAJRU0uAsaul6x1KWd3ZDQizXD3hlHijj4qarSw6VWL6r6opKPusrqXIB4V6hVjSdIRS9HR4VdVijpHEZO6+wzr7ifpVu9RV0jopxKcH1ftKD9LGpzoxuhF7pfngVdnYMc8qtxDEn97vfRq49VWm0jsUneCM5tgJcM6pMNLNGkg3vdJBcfA3B81PvrG1YyHpPqyw4TKsGFJOqFZDc370t5GA8gzkAchagJPQBQBQBQBQHnf7R2LLY+CLkkAYftSSOD8kWgHrrjwowuRZfhWt2iNCD744HEhH7zD40BBenGICZZlGGB3WGbEMP8AXykof7snxoC6epvowuFyxNajtMWO1k8dLj8mvohBtyLNQFJdVmA/z3h4nAOiSUEHcExxyHh71oD0B1g5GuJiwsfAJi4GGk6bBQwNrcLKT8KAjn2h8NqytW/s8RG3oVkT/iHwoCm8py/tMkx0n9jicK/oRLF9Zh8KAuX7PM4bK2A4piJFPqsbfRqAV9U2VGB8eS5cyz9pqIAvcyb2HC9+FAHQnLiubZjOrFUmO8eldLMrFQ+obg+1tz7Q34UBL+lOA7fB4mEcZYZUHvZCAfiRQEDyDoOXGEhxT3XCp2iSR6opixVU09srakAAAspHsjysBJ+kOTCXG4OSwJw5JUtvpuRqIJ3vZePkKA0TIEkzJ55EVtIBW4Bs6qiq2/McRQEp01NyDBSlwFqaA3tVLAxalgFqjKDSWPUCPEEfGiVnchob/wCh1tud/lWbvmV7tDc+AHhWbOY8hwfLh4VOcjIcmym4vbbxttVu8K92UX03y8yZzJh12MsuHiHkZI4Vvb96tao7yubFNWiTb7QOShFwmJQWA1YdvG28kX0l+NVe5ZFl9Wzg5VgtJuPu8Y9QoDfMGoJJLQBQBQBQBQFDZ/gzi+lkaKyyLE0JYEEKghTtWQ/pElTbldvI0Ar+0lhyTgWYkRgzKxAJ03MV289uV+VAVdl+HbMMxw8AZnRniw6H2SMNHZAdN+6ezUsbc7+NAeuyVReSqo9AoH8hQHl/qkxHaZ/BJw1viHt4aoZj+NAeks2ju0R5K4b4W/C9ARvrnwnaZPigOKhHH7kiFv7oagKs6s8EJMizgML9wt6xRtIvzAoB3+zdjT2eOi5L2Ui+8iRW/wBlPhQFsZNB2UUluN7+ttvnQB0dwQTWfGw+v86AeSKA0WEC1uW3pQGTGLg8xQAsYBJ8aA3oDFAFCAoSZoDFQDBoDUPU2IOBiq9yLGhhpciwqw62W1Ve5ZHnLPpSvSpbgf8AjcKPLSeyUetiKgksL7Q0LNlaFeCYmNm/Z0SKP7zLQCzqGlLZRGCbhZJgvkNZa3xYn1oCw6AKAKAKAKArvpNgjHmaYnc27N9tjpHdZQfMA/xUA39fcgXBxTA3HfjT9qUKQf4Uc+lAQT7PGT9rmDzkXXDRGx8JJe4v9ztaA9F4iIOjK3BgVPuIsaA8v9RWH1ZxAf7NZm/wmT/joD03iIrm9AMHWBKi5fi3lBKdhIpA3PeUqLeHeYb8uNAVl1OwCTI80jW/aOJ1PhZsNZPnr+VANX2dMXbG4iL+0w5PqjqPo5+FAX+I9iPGgOuHW16A7UAUAUAUAUAUAUAUAUAUAUBrahBjTQBpqbg5YmdY0Z5GCIgLMzEKqqNySTsBQHnLoeIsd0mMhfVGcTNPEbHviPW8NtttlVt+S2qCS1+vJb5NiPJoT/jIPxoDl1ESRnKIhGys6vL2oHFXMjEBh46NB9aAsOgCgCgCgCgGbpBgtZVrcLg/UfjQFJ9dfSCSdosvjhbThirvIQe85TuheQUI/E8T4W3Asrqf6MJgsEdEgmadtbOAABZQAmxN9J1c+JNATs0B58+z/hEizPFJKbTxxPGq246ZFEpvyI0rt5nwoD0CVoCH9auAxEuXyrhZUiBB7bUpLPFzRGHsk+7fxG9AMPUTk5w+HxIbdWkXc2sSE7wt6j40Ay9UmVGHN8a0aRjDuJuyIJ1CPtgY1jvvp02uD4DwoC57UBlRQG1AFAFAFAFAFAFAFAFAFAFAFAYoAoQcsVhkkRo5VV0cFWVgGVlPEEHYigIlk3RmPDYoPCgRQzAADgrXAHzHwoSPfSvAifDtGwuGK3HuIP4UAn6F9HYcHCVgQIZG1PYWuw7o9AB8zQEgoAoAoAoAoDhixcWoCG9PMjWWFXCDXGwu1u92ZBBF+Y1aT8aA26syY1kgPC/aL691/op9TQE2c7GgK56uMII8TKzKC8iE6yO9fUCw1frXuf2RQFj0AkzY/kZPNGHqRb8aAYOjOF7OGcDa4v8A3SPwoDj0PysJKz24JYepH4A0BL7UAUBmgCgCgCgCgCgCgCgCgCgCgCgMUBkUAUByMe96A2lW4oAiWwtQG9AFAFAFAFAc5FoDnLCGUqeDAg+47UBGsog7KZT+6fXb62+FASqW+k242NvfyoCMZDhNMynyP0NASqgE2PW6EeJH8/woBHDFZHH6Vh9b0ApyyAKD5n6f9zQCygCgCgCgCgCgCgCgCgCgCgCgCgCgCgCgCgMUAGgM0AUAUAUAUAUBg0BigGnGoA5t7/W1AO6nYUA1YIflB6/Q0A7UByxHKgONqA7QcKA60AUAUAUAUAUAUAUAUAUAUAUAUAUAUAUAUAUAUAUAUAUAU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solidFill>
                <a:prstClr val="black"/>
              </a:solidFill>
              <a:cs typeface="Arial" charset="0"/>
            </a:endParaRPr>
          </a:p>
        </p:txBody>
      </p:sp>
      <p:pic>
        <p:nvPicPr>
          <p:cNvPr id="11" name="Picture 10" descr="consultanc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9023" y="4533254"/>
            <a:ext cx="2180729" cy="218072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389" y="332655"/>
            <a:ext cx="2305235" cy="764511"/>
          </a:xfrm>
          <a:prstGeom prst="rect">
            <a:avLst/>
          </a:prstGeom>
        </p:spPr>
      </p:pic>
      <p:pic>
        <p:nvPicPr>
          <p:cNvPr id="1026" name="Picture 2" descr="C:\Users\bus-ad1\AppData\Local\Microsoft\Windows\Temporary Internet Files\Content.IE5\HT2WP4JJ\lluvia-de-ideas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" y="0"/>
            <a:ext cx="3898973" cy="2194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452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What is Consulting?</a:t>
            </a:r>
            <a:endParaRPr lang="en-GB" sz="4000" b="1" dirty="0">
              <a:solidFill>
                <a:srgbClr val="0000FF"/>
              </a:solidFill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en-GB" sz="6500" dirty="0" smtClean="0">
                <a:cs typeface="Arial" pitchFamily="34" charset="0"/>
              </a:rPr>
              <a:t>Consulting is:</a:t>
            </a:r>
          </a:p>
          <a:p>
            <a:pPr>
              <a:buNone/>
            </a:pPr>
            <a:endParaRPr lang="en-GB" sz="6500" dirty="0" smtClean="0">
              <a:cs typeface="Arial" pitchFamily="34" charset="0"/>
            </a:endParaRPr>
          </a:p>
          <a:p>
            <a:pPr>
              <a:buNone/>
            </a:pPr>
            <a:r>
              <a:rPr lang="en-GB" sz="6500" i="1" dirty="0" smtClean="0">
                <a:cs typeface="Arial" pitchFamily="34" charset="0"/>
              </a:rPr>
              <a:t>  “what happens when someone with a problem or difficulty seeks help to solve that problem or difficulty from someone who has a special skill”</a:t>
            </a:r>
          </a:p>
          <a:p>
            <a:pPr marL="1076325" indent="-1076325">
              <a:buNone/>
            </a:pPr>
            <a:endParaRPr lang="en-GB" sz="2800" dirty="0" smtClean="0"/>
          </a:p>
          <a:p>
            <a:pPr marL="1076325" indent="-1076325">
              <a:buNone/>
            </a:pPr>
            <a:endParaRPr lang="en-GB" sz="2800" dirty="0" smtClean="0"/>
          </a:p>
          <a:p>
            <a:pPr marL="1076325" indent="-1076325">
              <a:buNone/>
            </a:pPr>
            <a:endParaRPr lang="en-GB" sz="2800" dirty="0"/>
          </a:p>
          <a:p>
            <a:pPr marL="1076325" indent="-1076325">
              <a:buNone/>
            </a:pPr>
            <a:endParaRPr lang="en-GB" sz="2800" dirty="0" smtClean="0"/>
          </a:p>
          <a:p>
            <a:pPr marL="1076325" indent="-1076325">
              <a:buNone/>
            </a:pPr>
            <a:endParaRPr lang="en-GB" sz="2800" dirty="0"/>
          </a:p>
          <a:p>
            <a:pPr marL="1076325" indent="-1076325">
              <a:buNone/>
            </a:pPr>
            <a:r>
              <a:rPr lang="en-GB" sz="1700" dirty="0" smtClean="0"/>
              <a:t>       Source:     Cockman, P. Evans, B. &amp; Reynolds, P (1999:p4) </a:t>
            </a:r>
          </a:p>
          <a:p>
            <a:pPr marL="1076325" indent="-1076325">
              <a:buNone/>
            </a:pPr>
            <a:r>
              <a:rPr lang="en-GB" sz="1700" dirty="0"/>
              <a:t> </a:t>
            </a:r>
            <a:r>
              <a:rPr lang="en-GB" sz="1700" dirty="0" smtClean="0"/>
              <a:t>     Consulting for Real people:  A Client Centred Approach for Change Agents &amp; Leaders, Maidenhead, McGraw-Hill</a:t>
            </a:r>
          </a:p>
          <a:p>
            <a:pPr>
              <a:buNone/>
            </a:pPr>
            <a:endParaRPr lang="en-GB" sz="1700" dirty="0" smtClean="0"/>
          </a:p>
          <a:p>
            <a:pPr>
              <a:buNone/>
            </a:pPr>
            <a:r>
              <a:rPr lang="en-GB" sz="1700" dirty="0"/>
              <a:t> </a:t>
            </a:r>
            <a:endParaRPr lang="en-GB" sz="17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877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b="1" i="1" dirty="0" smtClean="0"/>
          </a:p>
          <a:p>
            <a:pPr marL="0" indent="0" algn="ctr">
              <a:buNone/>
            </a:pPr>
            <a:r>
              <a:rPr lang="en-GB" b="1" i="1" dirty="0" smtClean="0"/>
              <a:t>“Consulting is done today, but is about tomorrow”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Newton (2010:70)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youtu.be/PVqr6yg_jJ8</a:t>
            </a: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82878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260350"/>
            <a:ext cx="7560840" cy="7207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2800" b="1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What does consultancy work involve?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052513"/>
            <a:ext cx="8893175" cy="5805487"/>
          </a:xfrm>
        </p:spPr>
        <p:txBody>
          <a:bodyPr>
            <a:normAutofit/>
          </a:bodyPr>
          <a:lstStyle/>
          <a:p>
            <a:pPr marL="1081088" indent="-54927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Bid process</a:t>
            </a:r>
          </a:p>
          <a:p>
            <a:pPr marL="1081088" indent="-54927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Funding</a:t>
            </a:r>
          </a:p>
          <a:p>
            <a:pPr marL="1081088" indent="-54927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Research</a:t>
            </a:r>
          </a:p>
          <a:p>
            <a:pPr marL="1081088" indent="-54927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Data analysis</a:t>
            </a:r>
          </a:p>
          <a:p>
            <a:pPr marL="1081088" indent="-54927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Communication</a:t>
            </a:r>
          </a:p>
          <a:p>
            <a:pPr marL="1081088" indent="-54927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Teamwork</a:t>
            </a:r>
          </a:p>
          <a:p>
            <a:pPr marL="1081088" indent="-54927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Organising Business Presentations</a:t>
            </a:r>
          </a:p>
          <a:p>
            <a:pPr marL="1081088" indent="-54927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Putting forward Proposals</a:t>
            </a:r>
          </a:p>
          <a:p>
            <a:pPr marL="1081088" indent="-54927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Managing a highly motivated results focused team</a:t>
            </a:r>
          </a:p>
          <a:p>
            <a:pPr marL="1081088" indent="-54927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Identifying &amp; isolating issues</a:t>
            </a:r>
          </a:p>
          <a:p>
            <a:pPr marL="1081088" indent="-54927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Formulating &amp; implementing solutions &amp; strategic recommendations</a:t>
            </a:r>
          </a:p>
          <a:p>
            <a:pPr marL="1081088" indent="-54927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Assisting clients to put plans into action</a:t>
            </a:r>
          </a:p>
          <a:p>
            <a:pPr marL="1081088" indent="-54927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Managing programmes and projects</a:t>
            </a:r>
          </a:p>
          <a:p>
            <a:pPr marL="1081088" indent="-549275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GB" sz="2400" dirty="0" smtClean="0">
                <a:cs typeface="Arial" pitchFamily="34" charset="0"/>
              </a:rPr>
              <a:t>Providing ongoing feedback</a:t>
            </a:r>
          </a:p>
          <a:p>
            <a:pPr marL="109728" indent="0" eaLnBrk="1" fontAlgn="auto" hangingPunct="1">
              <a:lnSpc>
                <a:spcPct val="80000"/>
              </a:lnSpc>
              <a:spcAft>
                <a:spcPts val="0"/>
              </a:spcAft>
              <a:buNone/>
              <a:defRPr/>
            </a:pPr>
            <a:endParaRPr lang="en-GB" sz="24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3ECC4EBF-602C-45A6-9A5D-EEB0DB34E33F}" type="slidenum">
              <a:rPr lang="en-GB" altLang="en-US" sz="1000" smtClean="0">
                <a:solidFill>
                  <a:prstClr val="black"/>
                </a:solidFill>
                <a:latin typeface="Tahoma" charset="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en-GB" altLang="en-US" sz="1000" dirty="0" smtClean="0">
              <a:solidFill>
                <a:prstClr val="black"/>
              </a:solidFill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2030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The Consulting Cycle involves:</a:t>
            </a:r>
            <a:endParaRPr lang="en-GB" sz="2800" b="1" dirty="0">
              <a:solidFill>
                <a:srgbClr val="0000FF"/>
              </a:solidFill>
              <a:latin typeface="+mn-lt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7544" y="1196752"/>
            <a:ext cx="1728192" cy="10578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1. Starting the consultation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123728" y="1700808"/>
            <a:ext cx="1656184" cy="9864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2. Contracting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3779912" y="2204864"/>
            <a:ext cx="1944216" cy="10715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3. Collecting data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148064" y="2996952"/>
            <a:ext cx="2016224" cy="1058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4. Making sense of the data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860032" y="3933056"/>
            <a:ext cx="2952328" cy="9864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5. Generating options, making decisions &amp; planning 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987824" y="4653136"/>
            <a:ext cx="2364294" cy="1058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6. Implementing the plans &amp; taking action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827584" y="5157192"/>
            <a:ext cx="2220278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7. Disengaging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278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animBg="1"/>
      <p:bldP spid="6" grpId="0" build="allAtOnce" animBg="1"/>
      <p:bldP spid="7" grpId="0" build="allAtOnce" animBg="1"/>
      <p:bldP spid="7" grpId="1" animBg="1"/>
      <p:bldP spid="8" grpId="0" animBg="1"/>
      <p:bldP spid="9" grpId="0" build="allAtOnce" animBg="1"/>
      <p:bldP spid="10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The Consulting Cycle: </a:t>
            </a:r>
            <a:br>
              <a:rPr lang="en-GB" sz="2800" b="1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</a:br>
            <a:r>
              <a:rPr lang="en-GB" sz="2800" b="1" dirty="0" smtClean="0">
                <a:solidFill>
                  <a:srgbClr val="0000FF"/>
                </a:solidFill>
                <a:latin typeface="+mn-lt"/>
                <a:cs typeface="Arial" pitchFamily="34" charset="0"/>
              </a:rPr>
              <a:t>requirements &amp; considerations</a:t>
            </a:r>
            <a:endParaRPr lang="en-GB" sz="2800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79512" y="1412777"/>
            <a:ext cx="3168352" cy="576064"/>
          </a:xfrm>
          <a:noFill/>
        </p:spPr>
        <p:txBody>
          <a:bodyPr>
            <a:noAutofit/>
          </a:bodyPr>
          <a:lstStyle/>
          <a:p>
            <a:r>
              <a:rPr lang="en-GB" sz="2000" b="1" i="1" dirty="0" smtClean="0">
                <a:solidFill>
                  <a:srgbClr val="002060"/>
                </a:solidFill>
                <a:cs typeface="Arial" pitchFamily="34" charset="0"/>
              </a:rPr>
              <a:t>Steps in the process:</a:t>
            </a:r>
            <a:endParaRPr lang="en-GB" sz="2000" b="1" i="1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2386608" cy="3951288"/>
          </a:xfrm>
        </p:spPr>
        <p:txBody>
          <a:bodyPr/>
          <a:lstStyle/>
          <a:p>
            <a:pPr marL="268288" indent="-268288">
              <a:buAutoNum type="arabicPeriod"/>
            </a:pPr>
            <a:r>
              <a:rPr lang="en-GB" sz="2000" b="1" dirty="0" smtClean="0">
                <a:solidFill>
                  <a:srgbClr val="002060"/>
                </a:solidFill>
                <a:cs typeface="Arial" pitchFamily="34" charset="0"/>
              </a:rPr>
              <a:t>Starting the consultation</a:t>
            </a:r>
          </a:p>
          <a:p>
            <a:pPr marL="457200" indent="-457200">
              <a:buNone/>
            </a:pPr>
            <a:endParaRPr lang="en-GB" sz="2200" b="1" i="1" dirty="0">
              <a:solidFill>
                <a:schemeClr val="accent1">
                  <a:lumMod val="75000"/>
                </a:schemeClr>
              </a:solidFill>
              <a:cs typeface="Arial" pitchFamily="34" charset="0"/>
            </a:endParaRPr>
          </a:p>
          <a:p>
            <a:pPr marL="457200" indent="-457200">
              <a:buAutoNum type="arabicPeriod"/>
            </a:pPr>
            <a:endParaRPr lang="en-GB" sz="2200" b="1" i="1" dirty="0" smtClean="0">
              <a:solidFill>
                <a:schemeClr val="accent1">
                  <a:lumMod val="75000"/>
                </a:schemeClr>
              </a:solidFill>
              <a:cs typeface="Arial" pitchFamily="34" charset="0"/>
            </a:endParaRPr>
          </a:p>
          <a:p>
            <a:pPr marL="457200" indent="-457200">
              <a:buNone/>
            </a:pPr>
            <a:endParaRPr lang="en-GB" sz="2200" b="1" i="1" dirty="0" smtClean="0">
              <a:solidFill>
                <a:schemeClr val="accent1">
                  <a:lumMod val="75000"/>
                </a:schemeClr>
              </a:solidFill>
              <a:cs typeface="Arial" pitchFamily="34" charset="0"/>
            </a:endParaRPr>
          </a:p>
          <a:p>
            <a:pPr marL="457200" indent="-457200">
              <a:buNone/>
            </a:pPr>
            <a:endParaRPr lang="en-GB" sz="1000" b="1" i="1" dirty="0" smtClean="0">
              <a:solidFill>
                <a:schemeClr val="accent1">
                  <a:lumMod val="75000"/>
                </a:schemeClr>
              </a:solidFill>
              <a:cs typeface="Arial" pitchFamily="34" charset="0"/>
            </a:endParaRPr>
          </a:p>
          <a:p>
            <a:pPr marL="457200" indent="-457200">
              <a:buNone/>
            </a:pPr>
            <a:endParaRPr lang="en-GB" sz="1000" b="1" i="1" dirty="0" smtClean="0">
              <a:solidFill>
                <a:schemeClr val="accent1">
                  <a:lumMod val="75000"/>
                </a:schemeClr>
              </a:solidFill>
              <a:cs typeface="Arial" pitchFamily="34" charset="0"/>
            </a:endParaRPr>
          </a:p>
          <a:p>
            <a:pPr marL="457200" indent="-457200">
              <a:buNone/>
            </a:pPr>
            <a:r>
              <a:rPr lang="en-GB" sz="2200" b="1" i="1" dirty="0" smtClean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2.</a:t>
            </a:r>
            <a:r>
              <a:rPr lang="en-GB" sz="2000" b="1" i="1" dirty="0" smtClean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GB" sz="2000" b="1" dirty="0" smtClean="0">
                <a:solidFill>
                  <a:srgbClr val="002060"/>
                </a:solidFill>
                <a:cs typeface="Arial" pitchFamily="34" charset="0"/>
              </a:rPr>
              <a:t>Contracting </a:t>
            </a:r>
            <a:endParaRPr lang="en-GB" sz="2000" b="1" dirty="0">
              <a:solidFill>
                <a:srgbClr val="002060"/>
              </a:solidFill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3563887" y="1412777"/>
            <a:ext cx="5122913" cy="576064"/>
          </a:xfrm>
          <a:noFill/>
        </p:spPr>
        <p:txBody>
          <a:bodyPr>
            <a:normAutofit/>
          </a:bodyPr>
          <a:lstStyle/>
          <a:p>
            <a:r>
              <a:rPr lang="en-GB" sz="2000" b="1" i="1" dirty="0" smtClean="0">
                <a:solidFill>
                  <a:srgbClr val="002060"/>
                </a:solidFill>
                <a:cs typeface="Arial" pitchFamily="34" charset="0"/>
              </a:rPr>
              <a:t>Requirements &amp; considerations:</a:t>
            </a:r>
            <a:endParaRPr lang="en-GB" sz="2000" b="1" i="1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3275856" y="2204864"/>
            <a:ext cx="5338937" cy="4137323"/>
          </a:xfrm>
        </p:spPr>
        <p:txBody>
          <a:bodyPr>
            <a:normAutofit fontScale="92500"/>
          </a:bodyPr>
          <a:lstStyle/>
          <a:p>
            <a:r>
              <a:rPr lang="en-GB" sz="2200" dirty="0" smtClean="0">
                <a:cs typeface="Arial" pitchFamily="34" charset="0"/>
              </a:rPr>
              <a:t>Gaining entry i.e. initial contact  &amp; starting to build a relationship</a:t>
            </a:r>
          </a:p>
          <a:p>
            <a:r>
              <a:rPr lang="en-GB" sz="2200" dirty="0" smtClean="0">
                <a:cs typeface="Arial" pitchFamily="34" charset="0"/>
              </a:rPr>
              <a:t>Preparation essential e.g. have you done the ground work about your client, their situation &amp;  problems etc, what sort of impression do you hope to make?</a:t>
            </a:r>
          </a:p>
          <a:p>
            <a:endParaRPr lang="en-GB" sz="2200" dirty="0">
              <a:cs typeface="Arial" pitchFamily="34" charset="0"/>
            </a:endParaRPr>
          </a:p>
          <a:p>
            <a:r>
              <a:rPr lang="en-GB" sz="2200" dirty="0" smtClean="0">
                <a:cs typeface="Arial" pitchFamily="34" charset="0"/>
              </a:rPr>
              <a:t>Necessary to clearly identify client’s needs &amp; what you  are prepared to do</a:t>
            </a:r>
          </a:p>
          <a:p>
            <a:r>
              <a:rPr lang="en-GB" sz="2200" dirty="0" smtClean="0">
                <a:cs typeface="Arial" pitchFamily="34" charset="0"/>
              </a:rPr>
              <a:t>Identify the input expected from the client</a:t>
            </a:r>
          </a:p>
          <a:p>
            <a:r>
              <a:rPr lang="en-GB" sz="2200" dirty="0" smtClean="0">
                <a:cs typeface="Arial" pitchFamily="34" charset="0"/>
              </a:rPr>
              <a:t>Establish mutual understanding &amp; boundaries</a:t>
            </a:r>
          </a:p>
          <a:p>
            <a:endParaRPr lang="en-GB" sz="2200" dirty="0" smtClean="0"/>
          </a:p>
          <a:p>
            <a:endParaRPr lang="en-GB" sz="2200" dirty="0"/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4179263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323528" y="620688"/>
            <a:ext cx="2952328" cy="648072"/>
          </a:xfrm>
          <a:noFill/>
        </p:spPr>
        <p:txBody>
          <a:bodyPr>
            <a:noAutofit/>
          </a:bodyPr>
          <a:lstStyle/>
          <a:p>
            <a:r>
              <a:rPr lang="en-GB" sz="2000" b="1" i="1" dirty="0" smtClean="0">
                <a:solidFill>
                  <a:srgbClr val="002060"/>
                </a:solidFill>
                <a:cs typeface="Arial" pitchFamily="34" charset="0"/>
              </a:rPr>
              <a:t>Steps in the process:</a:t>
            </a:r>
            <a:endParaRPr lang="en-GB" sz="2000" b="1" i="1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57200" y="1340768"/>
            <a:ext cx="2386608" cy="4785395"/>
          </a:xfrm>
        </p:spPr>
        <p:txBody>
          <a:bodyPr>
            <a:normAutofit/>
          </a:bodyPr>
          <a:lstStyle/>
          <a:p>
            <a:pPr marL="457200" indent="-457200">
              <a:buNone/>
            </a:pPr>
            <a:r>
              <a:rPr lang="en-GB" sz="2200" b="1" dirty="0" smtClean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3.  </a:t>
            </a:r>
            <a:r>
              <a:rPr lang="en-GB" sz="2000" b="1" dirty="0" smtClean="0">
                <a:solidFill>
                  <a:srgbClr val="002060"/>
                </a:solidFill>
                <a:cs typeface="Arial" pitchFamily="34" charset="0"/>
              </a:rPr>
              <a:t>Collecting data</a:t>
            </a:r>
          </a:p>
          <a:p>
            <a:pPr marL="457200" indent="-457200">
              <a:buAutoNum type="arabicPeriod"/>
            </a:pPr>
            <a:endParaRPr lang="en-GB" sz="2200" b="1" dirty="0">
              <a:cs typeface="Arial" pitchFamily="34" charset="0"/>
            </a:endParaRPr>
          </a:p>
          <a:p>
            <a:pPr marL="457200" indent="-457200">
              <a:buAutoNum type="arabicPeriod"/>
            </a:pPr>
            <a:endParaRPr lang="en-GB" sz="2200" b="1" dirty="0" smtClean="0">
              <a:cs typeface="Arial" pitchFamily="34" charset="0"/>
            </a:endParaRPr>
          </a:p>
          <a:p>
            <a:pPr marL="457200" indent="-457200">
              <a:buNone/>
            </a:pPr>
            <a:endParaRPr lang="en-GB" sz="2200" b="1" dirty="0" smtClean="0">
              <a:cs typeface="Arial" pitchFamily="34" charset="0"/>
            </a:endParaRPr>
          </a:p>
          <a:p>
            <a:pPr marL="457200" indent="-457200">
              <a:buNone/>
            </a:pPr>
            <a:endParaRPr lang="en-GB" sz="1000" b="1" dirty="0" smtClean="0">
              <a:cs typeface="Arial" pitchFamily="34" charset="0"/>
            </a:endParaRPr>
          </a:p>
          <a:p>
            <a:pPr marL="361950" indent="-361950">
              <a:buNone/>
            </a:pPr>
            <a:endParaRPr lang="en-GB" sz="2200" b="1" dirty="0">
              <a:cs typeface="Arial" pitchFamily="34" charset="0"/>
            </a:endParaRPr>
          </a:p>
          <a:p>
            <a:pPr marL="361950" indent="-361950">
              <a:buNone/>
            </a:pPr>
            <a:endParaRPr lang="en-GB" sz="1000" b="1" dirty="0" smtClean="0">
              <a:cs typeface="Arial" pitchFamily="34" charset="0"/>
            </a:endParaRPr>
          </a:p>
          <a:p>
            <a:pPr marL="361950" indent="-361950">
              <a:buNone/>
            </a:pPr>
            <a:endParaRPr lang="en-GB" sz="1000" b="1" dirty="0">
              <a:cs typeface="Arial" pitchFamily="34" charset="0"/>
            </a:endParaRPr>
          </a:p>
          <a:p>
            <a:pPr marL="361950" indent="-361950">
              <a:buNone/>
            </a:pPr>
            <a:endParaRPr lang="en-GB" sz="1000" b="1" dirty="0" smtClean="0">
              <a:cs typeface="Arial" pitchFamily="34" charset="0"/>
            </a:endParaRPr>
          </a:p>
          <a:p>
            <a:pPr marL="361950" indent="-361950">
              <a:buNone/>
            </a:pPr>
            <a:r>
              <a:rPr lang="en-GB" sz="2200" b="1" dirty="0" smtClean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4</a:t>
            </a:r>
            <a:r>
              <a:rPr lang="en-GB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 </a:t>
            </a:r>
            <a:r>
              <a:rPr lang="en-GB" sz="2000" b="1" dirty="0" smtClean="0">
                <a:solidFill>
                  <a:srgbClr val="002060"/>
                </a:solidFill>
                <a:cs typeface="Arial" pitchFamily="34" charset="0"/>
              </a:rPr>
              <a:t>Making sense of the data &amp; diagnosing the problem</a:t>
            </a:r>
            <a:endParaRPr lang="en-GB" sz="2000" b="1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3347864" y="620688"/>
            <a:ext cx="5338936" cy="639762"/>
          </a:xfrm>
          <a:noFill/>
        </p:spPr>
        <p:txBody>
          <a:bodyPr>
            <a:normAutofit/>
          </a:bodyPr>
          <a:lstStyle/>
          <a:p>
            <a:r>
              <a:rPr lang="en-GB" sz="2000" b="1" i="1" dirty="0" smtClean="0">
                <a:solidFill>
                  <a:srgbClr val="002060"/>
                </a:solidFill>
                <a:cs typeface="Arial" pitchFamily="34" charset="0"/>
              </a:rPr>
              <a:t>Requirements &amp; considerations:</a:t>
            </a:r>
            <a:endParaRPr lang="en-GB" sz="2000" b="1" i="1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3131840" y="1412776"/>
            <a:ext cx="5482953" cy="4713387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>
                <a:cs typeface="Arial" pitchFamily="34" charset="0"/>
              </a:rPr>
              <a:t>Finding out what is happening now i.e. collecting info relating to the existing  issue</a:t>
            </a:r>
            <a:endParaRPr lang="en-GB" dirty="0">
              <a:cs typeface="Arial" pitchFamily="34" charset="0"/>
            </a:endParaRPr>
          </a:p>
          <a:p>
            <a:r>
              <a:rPr lang="en-GB" dirty="0" smtClean="0">
                <a:cs typeface="Arial" pitchFamily="34" charset="0"/>
              </a:rPr>
              <a:t>Data sources  may be factual e.g. from staff or records, opinions/feelings, views of internal/internal customers</a:t>
            </a:r>
          </a:p>
          <a:p>
            <a:r>
              <a:rPr lang="en-GB" dirty="0" smtClean="0">
                <a:cs typeface="Arial" pitchFamily="34" charset="0"/>
              </a:rPr>
              <a:t>Have you identified organisational constraints, policies /procedures which hep/hinder?</a:t>
            </a:r>
          </a:p>
          <a:p>
            <a:pPr>
              <a:buNone/>
            </a:pPr>
            <a:endParaRPr lang="en-GB" dirty="0" smtClean="0">
              <a:cs typeface="Arial" pitchFamily="34" charset="0"/>
            </a:endParaRPr>
          </a:p>
          <a:p>
            <a:pPr>
              <a:buNone/>
            </a:pPr>
            <a:endParaRPr lang="en-GB" dirty="0" smtClean="0">
              <a:cs typeface="Arial" pitchFamily="34" charset="0"/>
            </a:endParaRPr>
          </a:p>
          <a:p>
            <a:r>
              <a:rPr lang="en-GB" dirty="0" smtClean="0">
                <a:cs typeface="Arial" pitchFamily="34" charset="0"/>
              </a:rPr>
              <a:t>Need  to reflect, question, discus data with client.  Insufficient data?  Collect more.</a:t>
            </a:r>
          </a:p>
          <a:p>
            <a:r>
              <a:rPr lang="en-GB" dirty="0" smtClean="0">
                <a:cs typeface="Arial" pitchFamily="34" charset="0"/>
              </a:rPr>
              <a:t>Too much data?  Sort &amp; decide what’s relevant, present clearly.</a:t>
            </a:r>
          </a:p>
          <a:p>
            <a:r>
              <a:rPr lang="en-GB" dirty="0" smtClean="0">
                <a:cs typeface="Arial" pitchFamily="34" charset="0"/>
              </a:rPr>
              <a:t>What is the problem?</a:t>
            </a:r>
            <a:r>
              <a:rPr lang="en-GB" dirty="0">
                <a:cs typeface="Arial" pitchFamily="34" charset="0"/>
              </a:rPr>
              <a:t> </a:t>
            </a:r>
            <a:r>
              <a:rPr lang="en-GB" dirty="0" smtClean="0">
                <a:cs typeface="Arial" pitchFamily="34" charset="0"/>
              </a:rPr>
              <a:t> Is the client ‘dealing with the symptoms rather than the real problem?’</a:t>
            </a:r>
          </a:p>
          <a:p>
            <a:endParaRPr lang="en-GB" dirty="0" smtClean="0">
              <a:latin typeface="Arial" pitchFamily="34" charset="0"/>
              <a:cs typeface="Arial" pitchFamily="34" charset="0"/>
            </a:endParaRPr>
          </a:p>
          <a:p>
            <a:endParaRPr lang="en-GB" dirty="0">
              <a:latin typeface="Arial" pitchFamily="34" charset="0"/>
              <a:cs typeface="Arial" pitchFamily="34" charset="0"/>
            </a:endParaRPr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7753648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251520" y="692696"/>
            <a:ext cx="2952328" cy="576064"/>
          </a:xfrm>
          <a:noFill/>
        </p:spPr>
        <p:txBody>
          <a:bodyPr>
            <a:noAutofit/>
          </a:bodyPr>
          <a:lstStyle/>
          <a:p>
            <a:r>
              <a:rPr lang="en-GB" sz="2000" b="1" i="1" dirty="0" smtClean="0">
                <a:solidFill>
                  <a:srgbClr val="002060"/>
                </a:solidFill>
                <a:cs typeface="Arial" pitchFamily="34" charset="0"/>
              </a:rPr>
              <a:t>Steps in the process:</a:t>
            </a:r>
            <a:endParaRPr lang="en-GB" sz="2000" b="1" i="1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251520" y="1412777"/>
            <a:ext cx="2880320" cy="4032448"/>
          </a:xfrm>
        </p:spPr>
        <p:txBody>
          <a:bodyPr>
            <a:normAutofit/>
          </a:bodyPr>
          <a:lstStyle/>
          <a:p>
            <a:pPr marL="268288" indent="-268288">
              <a:buNone/>
            </a:pPr>
            <a:r>
              <a:rPr lang="en-GB" sz="2200" b="1" dirty="0" smtClean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5. </a:t>
            </a:r>
            <a:r>
              <a:rPr lang="en-GB" sz="2000" b="1" dirty="0" smtClean="0">
                <a:solidFill>
                  <a:srgbClr val="002060"/>
                </a:solidFill>
                <a:cs typeface="Arial" pitchFamily="34" charset="0"/>
              </a:rPr>
              <a:t>Generating   options, making decisions &amp; planning</a:t>
            </a:r>
          </a:p>
          <a:p>
            <a:pPr marL="457200" indent="-457200">
              <a:buAutoNum type="arabicPeriod"/>
            </a:pPr>
            <a:endParaRPr lang="en-GB" sz="2200" b="1" dirty="0">
              <a:cs typeface="Arial" pitchFamily="34" charset="0"/>
            </a:endParaRPr>
          </a:p>
          <a:p>
            <a:pPr marL="457200" indent="-457200">
              <a:buAutoNum type="arabicPeriod"/>
            </a:pPr>
            <a:endParaRPr lang="en-GB" sz="2200" b="1" dirty="0" smtClean="0">
              <a:cs typeface="Arial" pitchFamily="34" charset="0"/>
            </a:endParaRPr>
          </a:p>
          <a:p>
            <a:pPr marL="457200" indent="-457200">
              <a:buNone/>
            </a:pPr>
            <a:endParaRPr lang="en-GB" sz="2200" b="1" dirty="0" smtClean="0">
              <a:cs typeface="Arial" pitchFamily="34" charset="0"/>
            </a:endParaRPr>
          </a:p>
          <a:p>
            <a:pPr marL="457200" indent="-457200">
              <a:buNone/>
            </a:pPr>
            <a:endParaRPr lang="en-GB" sz="1000" b="1" dirty="0" smtClean="0">
              <a:cs typeface="Arial" pitchFamily="34" charset="0"/>
            </a:endParaRPr>
          </a:p>
          <a:p>
            <a:pPr marL="361950" indent="-361950">
              <a:buNone/>
            </a:pPr>
            <a:endParaRPr lang="en-GB" sz="2200" b="1" dirty="0" smtClean="0">
              <a:cs typeface="Arial" pitchFamily="34" charset="0"/>
            </a:endParaRPr>
          </a:p>
          <a:p>
            <a:pPr marL="361950" indent="-361950">
              <a:buNone/>
            </a:pPr>
            <a:endParaRPr lang="en-GB" sz="2200" b="1" dirty="0">
              <a:cs typeface="Arial" pitchFamily="34" charset="0"/>
            </a:endParaRPr>
          </a:p>
          <a:p>
            <a:pPr marL="361950" indent="-361950">
              <a:buNone/>
            </a:pPr>
            <a:endParaRPr lang="en-GB" sz="2200" b="1" dirty="0" smtClean="0">
              <a:cs typeface="Arial" pitchFamily="34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3347864" y="692696"/>
            <a:ext cx="5194920" cy="567754"/>
          </a:xfrm>
          <a:noFill/>
        </p:spPr>
        <p:txBody>
          <a:bodyPr>
            <a:normAutofit/>
          </a:bodyPr>
          <a:lstStyle/>
          <a:p>
            <a:pPr algn="ctr"/>
            <a:r>
              <a:rPr lang="en-GB" sz="2000" b="1" i="1" dirty="0" smtClean="0">
                <a:solidFill>
                  <a:srgbClr val="002060"/>
                </a:solidFill>
                <a:cs typeface="Arial" pitchFamily="34" charset="0"/>
              </a:rPr>
              <a:t>Requirements &amp; considerations:</a:t>
            </a:r>
            <a:endParaRPr lang="en-GB" sz="2000" b="1" i="1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3203848" y="1556793"/>
            <a:ext cx="5338937" cy="4104456"/>
          </a:xfrm>
        </p:spPr>
        <p:txBody>
          <a:bodyPr>
            <a:normAutofit/>
          </a:bodyPr>
          <a:lstStyle/>
          <a:p>
            <a:r>
              <a:rPr lang="en-GB" sz="2000" dirty="0" smtClean="0">
                <a:cs typeface="Arial" pitchFamily="34" charset="0"/>
              </a:rPr>
              <a:t>Problem diagnosed?  Identify options &amp; possible solutions.</a:t>
            </a:r>
          </a:p>
          <a:p>
            <a:r>
              <a:rPr lang="en-GB" sz="2000" dirty="0" smtClean="0">
                <a:cs typeface="Arial" pitchFamily="34" charset="0"/>
              </a:rPr>
              <a:t>Support the clients choice but make them consider the implications to ensure it’s right for them.</a:t>
            </a:r>
          </a:p>
          <a:p>
            <a:r>
              <a:rPr lang="en-GB" sz="2000" dirty="0" smtClean="0">
                <a:cs typeface="Arial" pitchFamily="34" charset="0"/>
              </a:rPr>
              <a:t>Detailed action plan needed.  Detailed scrutiny by client needed to see potential problems,  costs, resources, time etc</a:t>
            </a:r>
          </a:p>
          <a:p>
            <a:r>
              <a:rPr lang="en-GB" sz="2000" dirty="0" smtClean="0">
                <a:cs typeface="Arial" pitchFamily="34" charset="0"/>
              </a:rPr>
              <a:t>Does the client understand the process – is some theory necessary? </a:t>
            </a:r>
            <a:endParaRPr lang="en-GB" sz="2200" dirty="0" smtClean="0"/>
          </a:p>
          <a:p>
            <a:pPr>
              <a:buNone/>
            </a:pPr>
            <a:endParaRPr lang="en-GB" sz="2200" dirty="0" smtClean="0"/>
          </a:p>
          <a:p>
            <a:pPr>
              <a:buNone/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5875716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323528" y="476672"/>
            <a:ext cx="3024336" cy="504056"/>
          </a:xfrm>
          <a:noFill/>
        </p:spPr>
        <p:txBody>
          <a:bodyPr>
            <a:noAutofit/>
          </a:bodyPr>
          <a:lstStyle/>
          <a:p>
            <a:r>
              <a:rPr lang="en-GB" sz="2000" b="1" i="1" dirty="0" smtClean="0">
                <a:solidFill>
                  <a:srgbClr val="002060"/>
                </a:solidFill>
                <a:cs typeface="Arial" pitchFamily="34" charset="0"/>
              </a:rPr>
              <a:t>Steps in the process:</a:t>
            </a:r>
            <a:endParaRPr lang="en-GB" sz="2000" b="1" i="1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323528" y="980728"/>
            <a:ext cx="2592288" cy="5145435"/>
          </a:xfrm>
        </p:spPr>
        <p:txBody>
          <a:bodyPr>
            <a:normAutofit/>
          </a:bodyPr>
          <a:lstStyle/>
          <a:p>
            <a:pPr marL="361950" indent="-361950">
              <a:buNone/>
              <a:tabLst>
                <a:tab pos="361950" algn="l"/>
              </a:tabLst>
            </a:pPr>
            <a:r>
              <a:rPr lang="en-GB" sz="2000" b="1" dirty="0" smtClean="0">
                <a:solidFill>
                  <a:srgbClr val="002060"/>
                </a:solidFill>
                <a:cs typeface="Arial" pitchFamily="34" charset="0"/>
              </a:rPr>
              <a:t>6. Implementing</a:t>
            </a:r>
          </a:p>
          <a:p>
            <a:pPr marL="361950" indent="-361950">
              <a:buNone/>
              <a:tabLst>
                <a:tab pos="268288" algn="l"/>
              </a:tabLst>
            </a:pPr>
            <a:r>
              <a:rPr lang="en-GB" sz="2000" b="1" dirty="0" smtClean="0">
                <a:solidFill>
                  <a:srgbClr val="002060"/>
                </a:solidFill>
                <a:cs typeface="Arial" pitchFamily="34" charset="0"/>
              </a:rPr>
              <a:t>    and taking action</a:t>
            </a:r>
          </a:p>
          <a:p>
            <a:pPr marL="457200" indent="-457200">
              <a:buAutoNum type="arabicPeriod" startAt="6"/>
            </a:pPr>
            <a:endParaRPr lang="en-GB" sz="2000" b="1" i="1" dirty="0">
              <a:solidFill>
                <a:srgbClr val="002060"/>
              </a:solidFill>
              <a:cs typeface="Arial" pitchFamily="34" charset="0"/>
            </a:endParaRPr>
          </a:p>
          <a:p>
            <a:pPr marL="457200" indent="-457200">
              <a:buAutoNum type="arabicPeriod" startAt="6"/>
            </a:pPr>
            <a:endParaRPr lang="en-GB" sz="2000" b="1" i="1" dirty="0" smtClean="0">
              <a:solidFill>
                <a:srgbClr val="002060"/>
              </a:solidFill>
              <a:cs typeface="Arial" pitchFamily="34" charset="0"/>
            </a:endParaRPr>
          </a:p>
          <a:p>
            <a:pPr marL="457200" indent="-457200">
              <a:buAutoNum type="arabicPeriod" startAt="6"/>
            </a:pPr>
            <a:endParaRPr lang="en-GB" sz="2000" b="1" i="1" dirty="0">
              <a:solidFill>
                <a:srgbClr val="002060"/>
              </a:solidFill>
              <a:cs typeface="Arial" pitchFamily="34" charset="0"/>
            </a:endParaRPr>
          </a:p>
          <a:p>
            <a:pPr marL="457200" indent="-457200">
              <a:buNone/>
            </a:pPr>
            <a:endParaRPr lang="en-GB" sz="2000" b="1" i="1" dirty="0" smtClean="0">
              <a:solidFill>
                <a:srgbClr val="002060"/>
              </a:solidFill>
              <a:cs typeface="Arial" pitchFamily="34" charset="0"/>
            </a:endParaRPr>
          </a:p>
          <a:p>
            <a:pPr marL="457200" indent="-457200">
              <a:buNone/>
            </a:pPr>
            <a:endParaRPr lang="en-GB" sz="2000" b="1" i="1" dirty="0" smtClean="0">
              <a:solidFill>
                <a:srgbClr val="002060"/>
              </a:solidFill>
              <a:cs typeface="Arial" pitchFamily="34" charset="0"/>
            </a:endParaRPr>
          </a:p>
          <a:p>
            <a:pPr marL="457200" indent="-457200">
              <a:buNone/>
            </a:pPr>
            <a:endParaRPr lang="en-GB" sz="1000" b="1" i="1" dirty="0" smtClean="0">
              <a:solidFill>
                <a:srgbClr val="002060"/>
              </a:solidFill>
              <a:cs typeface="Arial" pitchFamily="34" charset="0"/>
            </a:endParaRPr>
          </a:p>
          <a:p>
            <a:pPr marL="457200" indent="-457200">
              <a:buNone/>
            </a:pPr>
            <a:endParaRPr lang="en-GB" sz="1000" b="1" i="1" dirty="0">
              <a:solidFill>
                <a:srgbClr val="002060"/>
              </a:solidFill>
              <a:cs typeface="Arial" pitchFamily="34" charset="0"/>
            </a:endParaRPr>
          </a:p>
          <a:p>
            <a:pPr marL="457200" indent="-457200">
              <a:buNone/>
            </a:pPr>
            <a:r>
              <a:rPr lang="en-GB" sz="2000" b="1" dirty="0" smtClean="0">
                <a:solidFill>
                  <a:srgbClr val="002060"/>
                </a:solidFill>
                <a:cs typeface="Arial" pitchFamily="34" charset="0"/>
              </a:rPr>
              <a:t>7.  Disengaging</a:t>
            </a:r>
            <a:endParaRPr lang="en-GB" sz="2000" b="1" dirty="0">
              <a:solidFill>
                <a:srgbClr val="002060"/>
              </a:solidFill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3491880" y="476672"/>
            <a:ext cx="5050904" cy="495746"/>
          </a:xfrm>
          <a:noFill/>
        </p:spPr>
        <p:txBody>
          <a:bodyPr>
            <a:normAutofit/>
          </a:bodyPr>
          <a:lstStyle/>
          <a:p>
            <a:pPr algn="ctr"/>
            <a:r>
              <a:rPr lang="en-GB" sz="2000" b="1" i="1" dirty="0" smtClean="0">
                <a:solidFill>
                  <a:srgbClr val="002060"/>
                </a:solidFill>
                <a:cs typeface="Arial" pitchFamily="34" charset="0"/>
              </a:rPr>
              <a:t>Requirements &amp; considerations:</a:t>
            </a:r>
            <a:endParaRPr lang="en-GB" sz="2000" b="1" i="1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2915816" y="1052736"/>
            <a:ext cx="5698977" cy="5073427"/>
          </a:xfrm>
        </p:spPr>
        <p:txBody>
          <a:bodyPr>
            <a:noAutofit/>
          </a:bodyPr>
          <a:lstStyle/>
          <a:p>
            <a:r>
              <a:rPr lang="en-GB" sz="2000" dirty="0" smtClean="0">
                <a:cs typeface="Arial" pitchFamily="34" charset="0"/>
              </a:rPr>
              <a:t>Is your work complete when your report &amp; recommendations are submitted?</a:t>
            </a:r>
          </a:p>
          <a:p>
            <a:r>
              <a:rPr lang="en-GB" sz="2000" dirty="0" smtClean="0">
                <a:cs typeface="Arial" pitchFamily="34" charset="0"/>
              </a:rPr>
              <a:t>If involved in the implementation, remember the problem &amp; solution belongs to the client</a:t>
            </a:r>
          </a:p>
          <a:p>
            <a:r>
              <a:rPr lang="en-GB" sz="2000" dirty="0" smtClean="0">
                <a:cs typeface="Arial" pitchFamily="34" charset="0"/>
              </a:rPr>
              <a:t>Monitor, mentor, encourage, support, confront, counsel, train - don’t take ownership</a:t>
            </a:r>
          </a:p>
          <a:p>
            <a:r>
              <a:rPr lang="en-GB" sz="2000" dirty="0" smtClean="0">
                <a:cs typeface="Arial" pitchFamily="34" charset="0"/>
              </a:rPr>
              <a:t>Barriers to implementation linked to capability, organisation, ownership, leadership</a:t>
            </a:r>
            <a:endParaRPr lang="en-GB" sz="2000" dirty="0">
              <a:cs typeface="Arial" pitchFamily="34" charset="0"/>
            </a:endParaRPr>
          </a:p>
          <a:p>
            <a:pPr>
              <a:buNone/>
            </a:pPr>
            <a:endParaRPr lang="en-GB" sz="1000" dirty="0" smtClean="0">
              <a:cs typeface="Arial" pitchFamily="34" charset="0"/>
            </a:endParaRPr>
          </a:p>
          <a:p>
            <a:r>
              <a:rPr lang="en-GB" sz="2000" dirty="0" smtClean="0">
                <a:cs typeface="Arial" pitchFamily="34" charset="0"/>
              </a:rPr>
              <a:t>Is the problem resolved, have the solutions worked – disengage with confidence.</a:t>
            </a:r>
          </a:p>
          <a:p>
            <a:r>
              <a:rPr lang="en-GB" sz="2000" dirty="0" smtClean="0">
                <a:cs typeface="Arial" pitchFamily="34" charset="0"/>
              </a:rPr>
              <a:t>Still issues? </a:t>
            </a:r>
            <a:r>
              <a:rPr lang="en-GB" sz="2000" dirty="0">
                <a:cs typeface="Arial" pitchFamily="34" charset="0"/>
              </a:rPr>
              <a:t> </a:t>
            </a:r>
            <a:r>
              <a:rPr lang="en-GB" sz="2000" dirty="0" smtClean="0">
                <a:cs typeface="Arial" pitchFamily="34" charset="0"/>
              </a:rPr>
              <a:t>Revisit the cycle and re- examine data,  decisions , plans. Is more action needed?</a:t>
            </a:r>
          </a:p>
          <a:p>
            <a:r>
              <a:rPr lang="en-GB" sz="2000" dirty="0" smtClean="0">
                <a:cs typeface="Arial" pitchFamily="34" charset="0"/>
              </a:rPr>
              <a:t>Take care to end the process satisfactorily.  Your reputation depends upon it!</a:t>
            </a:r>
            <a:endParaRPr lang="en-GB" sz="2000" dirty="0"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5536" y="6309320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6575" indent="-536575">
              <a:buNone/>
            </a:pPr>
            <a:r>
              <a:rPr lang="en-GB" sz="1000" dirty="0" smtClean="0">
                <a:latin typeface="Arial" pitchFamily="34" charset="0"/>
                <a:cs typeface="Arial" pitchFamily="34" charset="0"/>
              </a:rPr>
              <a:t>Source:    Cockman, P. Evans, B. &amp; Reynolds, P (1999:) Consulting for Real people:  A Client Centred Approach  for Change Agents &amp; Leaders, Maidenhead, McGraw-Hill</a:t>
            </a:r>
          </a:p>
        </p:txBody>
      </p:sp>
    </p:spTree>
    <p:extLst>
      <p:ext uri="{BB962C8B-B14F-4D97-AF65-F5344CB8AC3E}">
        <p14:creationId xmlns:p14="http://schemas.microsoft.com/office/powerpoint/2010/main" val="2591359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 dirty="0" smtClean="0">
                <a:latin typeface="+mn-lt"/>
                <a:cs typeface="Arial" pitchFamily="34" charset="0"/>
              </a:rPr>
              <a:t>The Consulting Cycle: </a:t>
            </a:r>
            <a:br>
              <a:rPr lang="en-GB" sz="2800" b="1" dirty="0" smtClean="0">
                <a:latin typeface="+mn-lt"/>
                <a:cs typeface="Arial" pitchFamily="34" charset="0"/>
              </a:rPr>
            </a:br>
            <a:r>
              <a:rPr lang="en-GB" sz="2800" b="1" dirty="0" smtClean="0">
                <a:latin typeface="+mn-lt"/>
                <a:cs typeface="Arial" pitchFamily="34" charset="0"/>
              </a:rPr>
              <a:t>the full circle</a:t>
            </a:r>
            <a:endParaRPr lang="en-GB" sz="2800" b="1" dirty="0">
              <a:latin typeface="+mn-lt"/>
              <a:cs typeface="Arial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Phase</a:t>
            </a:r>
          </a:p>
          <a:p>
            <a:pPr>
              <a:buNone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				</a:t>
            </a:r>
          </a:p>
          <a:p>
            <a:pPr>
              <a:buNone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          </a:t>
            </a:r>
          </a:p>
          <a:p>
            <a:pPr>
              <a:buNone/>
            </a:pPr>
            <a:endParaRPr lang="en-GB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 flipH="1">
            <a:off x="395536" y="1412776"/>
            <a:ext cx="1152128" cy="9361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Phase 1</a:t>
            </a:r>
          </a:p>
          <a:p>
            <a:pPr algn="ctr"/>
            <a:r>
              <a:rPr lang="en-GB" dirty="0" smtClean="0"/>
              <a:t>Gaining entry 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 flipH="1">
            <a:off x="2339752" y="1412776"/>
            <a:ext cx="1584176" cy="8640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Phase 2</a:t>
            </a:r>
          </a:p>
          <a:p>
            <a:pPr algn="ctr"/>
            <a:r>
              <a:rPr lang="en-GB" dirty="0" smtClean="0"/>
              <a:t>contracting 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 flipH="1">
            <a:off x="4932040" y="1556792"/>
            <a:ext cx="1728192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Arial" pitchFamily="34" charset="0"/>
                <a:cs typeface="Arial" pitchFamily="34" charset="0"/>
              </a:rPr>
              <a:t>Phase 3 Collecting data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 flipH="1">
            <a:off x="4499992" y="2276872"/>
            <a:ext cx="1008112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By client 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 flipH="1">
            <a:off x="5508104" y="2276872"/>
            <a:ext cx="1368152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Arial" pitchFamily="34" charset="0"/>
                <a:cs typeface="Arial" pitchFamily="34" charset="0"/>
              </a:rPr>
              <a:t>By consultant 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 flipH="1">
            <a:off x="467544" y="3645024"/>
            <a:ext cx="1728192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Arial" pitchFamily="34" charset="0"/>
                <a:cs typeface="Arial" pitchFamily="34" charset="0"/>
              </a:rPr>
              <a:t>Phase7</a:t>
            </a:r>
          </a:p>
          <a:p>
            <a:pPr algn="ctr"/>
            <a:r>
              <a:rPr lang="en-GB" dirty="0" smtClean="0">
                <a:latin typeface="Arial" pitchFamily="34" charset="0"/>
                <a:cs typeface="Arial" pitchFamily="34" charset="0"/>
              </a:rPr>
              <a:t>Disengaging 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 flipH="1">
            <a:off x="6084168" y="3212976"/>
            <a:ext cx="2592288" cy="10801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Arial" pitchFamily="34" charset="0"/>
                <a:cs typeface="Arial" pitchFamily="34" charset="0"/>
              </a:rPr>
              <a:t>Phase 4 </a:t>
            </a:r>
          </a:p>
          <a:p>
            <a:pPr algn="ctr"/>
            <a:r>
              <a:rPr lang="en-GB" dirty="0" smtClean="0">
                <a:latin typeface="Arial" pitchFamily="34" charset="0"/>
                <a:cs typeface="Arial" pitchFamily="34" charset="0"/>
              </a:rPr>
              <a:t>Making sense of data &amp; diagnosing problem 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 flipH="1">
            <a:off x="4499992" y="5229200"/>
            <a:ext cx="3312368" cy="9361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Arial" pitchFamily="34" charset="0"/>
                <a:cs typeface="Arial" pitchFamily="34" charset="0"/>
              </a:rPr>
              <a:t>Phase 5</a:t>
            </a:r>
          </a:p>
          <a:p>
            <a:pPr algn="ctr"/>
            <a:r>
              <a:rPr lang="en-GB" dirty="0" smtClean="0">
                <a:latin typeface="Arial" pitchFamily="34" charset="0"/>
                <a:cs typeface="Arial" pitchFamily="34" charset="0"/>
              </a:rPr>
              <a:t>Generating options, making decisions &amp; planning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 flipH="1">
            <a:off x="2843808" y="3573016"/>
            <a:ext cx="2736304" cy="9361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Arial" pitchFamily="34" charset="0"/>
                <a:cs typeface="Arial" pitchFamily="34" charset="0"/>
              </a:rPr>
              <a:t>Phase 6 </a:t>
            </a:r>
          </a:p>
          <a:p>
            <a:pPr algn="ctr"/>
            <a:r>
              <a:rPr lang="en-GB" dirty="0" smtClean="0">
                <a:latin typeface="Arial" pitchFamily="34" charset="0"/>
                <a:cs typeface="Arial" pitchFamily="34" charset="0"/>
              </a:rPr>
              <a:t>Implementing plan &amp; taking action</a:t>
            </a:r>
            <a:endParaRPr lang="en-GB" dirty="0"/>
          </a:p>
        </p:txBody>
      </p:sp>
      <p:cxnSp>
        <p:nvCxnSpPr>
          <p:cNvPr id="20" name="Straight Arrow Connector 19"/>
          <p:cNvCxnSpPr>
            <a:stCxn id="9" idx="1"/>
            <a:endCxn id="11" idx="3"/>
          </p:cNvCxnSpPr>
          <p:nvPr/>
        </p:nvCxnSpPr>
        <p:spPr>
          <a:xfrm flipV="1">
            <a:off x="1547664" y="1844824"/>
            <a:ext cx="792088" cy="360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1" idx="1"/>
            <a:endCxn id="12" idx="3"/>
          </p:cNvCxnSpPr>
          <p:nvPr/>
        </p:nvCxnSpPr>
        <p:spPr>
          <a:xfrm>
            <a:off x="3923928" y="1844824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H="1">
            <a:off x="6804248" y="4365104"/>
            <a:ext cx="36004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H="1" flipV="1">
            <a:off x="5004048" y="4581128"/>
            <a:ext cx="72008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 flipH="1">
            <a:off x="2339752" y="3933056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 flipH="1" flipV="1">
            <a:off x="3059832" y="2348880"/>
            <a:ext cx="576064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flipV="1">
            <a:off x="3707904" y="1988840"/>
            <a:ext cx="1080120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>
            <a:stCxn id="12" idx="1"/>
          </p:cNvCxnSpPr>
          <p:nvPr/>
        </p:nvCxnSpPr>
        <p:spPr>
          <a:xfrm>
            <a:off x="6660232" y="1844824"/>
            <a:ext cx="1440160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5997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/>
          </a:bodyPr>
          <a:lstStyle/>
          <a:p>
            <a:r>
              <a:rPr lang="en-GB" altLang="en-US" sz="3600" dirty="0" smtClean="0">
                <a:solidFill>
                  <a:srgbClr val="0000FF"/>
                </a:solidFill>
              </a:rPr>
              <a:t>Who is the client?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92500" lnSpcReduction="10000"/>
          </a:bodyPr>
          <a:lstStyle/>
          <a:p>
            <a:r>
              <a:rPr lang="en-GB" altLang="en-US" dirty="0" smtClean="0"/>
              <a:t>Identifying the client is a key aspect of forming a client consultant relationship</a:t>
            </a:r>
          </a:p>
          <a:p>
            <a:r>
              <a:rPr lang="en-GB" altLang="en-US" dirty="0" smtClean="0"/>
              <a:t>The client could be a number of different individuals including:</a:t>
            </a:r>
          </a:p>
          <a:p>
            <a:pPr lvl="1"/>
            <a:r>
              <a:rPr lang="en-GB" altLang="en-US" dirty="0" smtClean="0"/>
              <a:t>Initial contacts who first approached</a:t>
            </a:r>
          </a:p>
          <a:p>
            <a:pPr lvl="1"/>
            <a:r>
              <a:rPr lang="en-GB" altLang="en-US" dirty="0" smtClean="0"/>
              <a:t>Sponsors financing the work</a:t>
            </a:r>
          </a:p>
          <a:p>
            <a:pPr lvl="1"/>
            <a:r>
              <a:rPr lang="en-GB" altLang="en-US" dirty="0" smtClean="0"/>
              <a:t>Beneficiaries</a:t>
            </a:r>
          </a:p>
          <a:p>
            <a:pPr lvl="1"/>
            <a:r>
              <a:rPr lang="en-GB" altLang="en-US" dirty="0" smtClean="0"/>
              <a:t>Those who have a vested interest</a:t>
            </a:r>
          </a:p>
          <a:p>
            <a:pPr lvl="1"/>
            <a:r>
              <a:rPr lang="en-GB" altLang="en-US" dirty="0" smtClean="0"/>
              <a:t>The superiors/subordinates of those who have a vested interest (Mulligan and Barber, 2001)</a:t>
            </a:r>
          </a:p>
        </p:txBody>
      </p:sp>
    </p:spTree>
    <p:extLst>
      <p:ext uri="{BB962C8B-B14F-4D97-AF65-F5344CB8AC3E}">
        <p14:creationId xmlns:p14="http://schemas.microsoft.com/office/powerpoint/2010/main" val="294467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/>
          </a:bodyPr>
          <a:lstStyle/>
          <a:p>
            <a:r>
              <a:rPr lang="en-GB" altLang="en-US" sz="3600" dirty="0" smtClean="0">
                <a:solidFill>
                  <a:srgbClr val="0000FF"/>
                </a:solidFill>
              </a:rPr>
              <a:t>Who is the client?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92500"/>
          </a:bodyPr>
          <a:lstStyle/>
          <a:p>
            <a:r>
              <a:rPr lang="en-GB" altLang="en-US" dirty="0" smtClean="0"/>
              <a:t>Mulligan and Barber (2001) states three groups: </a:t>
            </a:r>
          </a:p>
          <a:p>
            <a:pPr lvl="1"/>
            <a:r>
              <a:rPr lang="en-GB" altLang="en-US" dirty="0" smtClean="0"/>
              <a:t>those who </a:t>
            </a:r>
            <a:r>
              <a:rPr lang="en-GB" altLang="en-US" b="1" dirty="0" smtClean="0"/>
              <a:t>know </a:t>
            </a:r>
          </a:p>
          <a:p>
            <a:pPr lvl="1"/>
            <a:r>
              <a:rPr lang="en-GB" altLang="en-US" dirty="0" smtClean="0"/>
              <a:t>those who </a:t>
            </a:r>
            <a:r>
              <a:rPr lang="en-GB" altLang="en-US" b="1" dirty="0" smtClean="0"/>
              <a:t>care</a:t>
            </a:r>
            <a:r>
              <a:rPr lang="en-GB" altLang="en-US" dirty="0" smtClean="0"/>
              <a:t>  </a:t>
            </a:r>
          </a:p>
          <a:p>
            <a:pPr lvl="1"/>
            <a:r>
              <a:rPr lang="en-GB" altLang="en-US" dirty="0" smtClean="0"/>
              <a:t>those that </a:t>
            </a:r>
            <a:r>
              <a:rPr lang="en-GB" altLang="en-US" b="1" dirty="0" smtClean="0"/>
              <a:t>can</a:t>
            </a:r>
          </a:p>
          <a:p>
            <a:r>
              <a:rPr lang="en-GB" altLang="en-US" dirty="0" smtClean="0"/>
              <a:t>All three groups are vital to engage</a:t>
            </a:r>
          </a:p>
          <a:p>
            <a:r>
              <a:rPr lang="en-GB" altLang="en-US" dirty="0" smtClean="0"/>
              <a:t>Most initial meetings are with the top two </a:t>
            </a:r>
          </a:p>
          <a:p>
            <a:r>
              <a:rPr lang="en-GB" altLang="en-US" dirty="0" smtClean="0"/>
              <a:t>It is essential that those that </a:t>
            </a:r>
            <a:r>
              <a:rPr lang="en-GB" altLang="en-US" u="sng" dirty="0" smtClean="0"/>
              <a:t>can</a:t>
            </a:r>
            <a:r>
              <a:rPr lang="en-GB" altLang="en-US" dirty="0" smtClean="0"/>
              <a:t> (the sponsors of the work) are involved in subsequent meetings</a:t>
            </a:r>
          </a:p>
        </p:txBody>
      </p:sp>
    </p:spTree>
    <p:extLst>
      <p:ext uri="{BB962C8B-B14F-4D97-AF65-F5344CB8AC3E}">
        <p14:creationId xmlns:p14="http://schemas.microsoft.com/office/powerpoint/2010/main" val="22235303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/>
          </a:bodyPr>
          <a:lstStyle/>
          <a:p>
            <a:r>
              <a:rPr lang="en-GB" altLang="en-US" sz="3600" dirty="0" smtClean="0">
                <a:solidFill>
                  <a:srgbClr val="0000FF"/>
                </a:solidFill>
              </a:rPr>
              <a:t>Client consultant relationship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85000" lnSpcReduction="10000"/>
          </a:bodyPr>
          <a:lstStyle/>
          <a:p>
            <a:r>
              <a:rPr lang="en-GB" altLang="en-US" dirty="0" smtClean="0"/>
              <a:t>The client consultant relationship can be defined simply as the association between the two parties</a:t>
            </a:r>
          </a:p>
          <a:p>
            <a:r>
              <a:rPr lang="en-GB" altLang="en-US" dirty="0" smtClean="0"/>
              <a:t>Appelbaum (2004) stated the consultant should be:</a:t>
            </a:r>
          </a:p>
          <a:p>
            <a:pPr lvl="1"/>
            <a:r>
              <a:rPr lang="en-GB" altLang="en-US" b="1" dirty="0" smtClean="0"/>
              <a:t>competent and skilled </a:t>
            </a:r>
            <a:r>
              <a:rPr lang="en-GB" altLang="en-US" dirty="0" smtClean="0"/>
              <a:t>at what they offer</a:t>
            </a:r>
          </a:p>
          <a:p>
            <a:pPr lvl="1"/>
            <a:r>
              <a:rPr lang="en-GB" altLang="en-US" dirty="0" smtClean="0"/>
              <a:t>have an emphasis on </a:t>
            </a:r>
            <a:r>
              <a:rPr lang="en-GB" altLang="en-US" b="1" dirty="0" smtClean="0"/>
              <a:t>client results</a:t>
            </a:r>
          </a:p>
          <a:p>
            <a:pPr lvl="1"/>
            <a:r>
              <a:rPr lang="en-GB" altLang="en-US" dirty="0" smtClean="0"/>
              <a:t>have </a:t>
            </a:r>
            <a:r>
              <a:rPr lang="en-GB" altLang="en-US" b="1" dirty="0" smtClean="0"/>
              <a:t>clear outcomes and expectations</a:t>
            </a:r>
          </a:p>
          <a:p>
            <a:pPr lvl="1"/>
            <a:r>
              <a:rPr lang="en-GB" altLang="en-US" dirty="0" smtClean="0"/>
              <a:t>have </a:t>
            </a:r>
            <a:r>
              <a:rPr lang="en-GB" altLang="en-US" b="1" dirty="0" smtClean="0"/>
              <a:t>visible executive support </a:t>
            </a:r>
            <a:r>
              <a:rPr lang="en-GB" altLang="en-US" dirty="0" smtClean="0"/>
              <a:t>from the consultancy firm</a:t>
            </a:r>
          </a:p>
          <a:p>
            <a:pPr lvl="1"/>
            <a:r>
              <a:rPr lang="en-GB" altLang="en-US" b="1" dirty="0" smtClean="0"/>
              <a:t>adapt</a:t>
            </a:r>
            <a:r>
              <a:rPr lang="en-GB" altLang="en-US" dirty="0" smtClean="0"/>
              <a:t> readily to the </a:t>
            </a:r>
            <a:r>
              <a:rPr lang="en-GB" altLang="en-US" b="1" dirty="0" smtClean="0"/>
              <a:t>client’s needs</a:t>
            </a:r>
          </a:p>
          <a:p>
            <a:pPr lvl="1"/>
            <a:r>
              <a:rPr lang="en-GB" altLang="en-US" b="1" dirty="0" smtClean="0"/>
              <a:t>invest in learning </a:t>
            </a:r>
            <a:r>
              <a:rPr lang="en-GB" altLang="en-US" dirty="0" smtClean="0"/>
              <a:t>about the clients environment</a:t>
            </a:r>
          </a:p>
          <a:p>
            <a:pPr lvl="1"/>
            <a:r>
              <a:rPr lang="en-GB" altLang="en-US" b="1" dirty="0" smtClean="0"/>
              <a:t>include themselves in the implementation</a:t>
            </a:r>
          </a:p>
        </p:txBody>
      </p:sp>
    </p:spTree>
    <p:extLst>
      <p:ext uri="{BB962C8B-B14F-4D97-AF65-F5344CB8AC3E}">
        <p14:creationId xmlns:p14="http://schemas.microsoft.com/office/powerpoint/2010/main" val="376188159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r>
              <a:rPr lang="en-GB" altLang="en-US" dirty="0" smtClean="0">
                <a:solidFill>
                  <a:srgbClr val="0000FF"/>
                </a:solidFill>
              </a:rPr>
              <a:t>Models of client-consultant relations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en-GB" altLang="en-US" dirty="0" smtClean="0"/>
              <a:t>Mulligan and Barber (2001) defined separately the client side and the consultant side of the relationship </a:t>
            </a:r>
          </a:p>
        </p:txBody>
      </p:sp>
      <p:grpSp>
        <p:nvGrpSpPr>
          <p:cNvPr id="18436" name="Group 7"/>
          <p:cNvGrpSpPr>
            <a:grpSpLocks noChangeAspect="1"/>
          </p:cNvGrpSpPr>
          <p:nvPr/>
        </p:nvGrpSpPr>
        <p:grpSpPr bwMode="auto">
          <a:xfrm>
            <a:off x="520700" y="2996952"/>
            <a:ext cx="8337550" cy="3584575"/>
            <a:chOff x="204" y="1933"/>
            <a:chExt cx="5252" cy="2258"/>
          </a:xfrm>
        </p:grpSpPr>
        <p:sp>
          <p:nvSpPr>
            <p:cNvPr id="18437" name="AutoShape 6"/>
            <p:cNvSpPr>
              <a:spLocks noChangeAspect="1" noChangeArrowheads="1" noTextEdit="1"/>
            </p:cNvSpPr>
            <p:nvPr/>
          </p:nvSpPr>
          <p:spPr bwMode="auto">
            <a:xfrm>
              <a:off x="204" y="1933"/>
              <a:ext cx="5206" cy="2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438" name="Rectangle 8"/>
            <p:cNvSpPr>
              <a:spLocks noChangeArrowheads="1"/>
            </p:cNvSpPr>
            <p:nvPr/>
          </p:nvSpPr>
          <p:spPr bwMode="auto">
            <a:xfrm>
              <a:off x="5422" y="4028"/>
              <a:ext cx="34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1700" dirty="0">
                  <a:solidFill>
                    <a:srgbClr val="000000"/>
                  </a:solidFill>
                </a:rPr>
                <a:t> </a:t>
              </a:r>
              <a:endParaRPr lang="en-GB" altLang="en-US" dirty="0"/>
            </a:p>
          </p:txBody>
        </p:sp>
        <p:sp>
          <p:nvSpPr>
            <p:cNvPr id="18439" name="Rectangle 9"/>
            <p:cNvSpPr>
              <a:spLocks noChangeArrowheads="1"/>
            </p:cNvSpPr>
            <p:nvPr/>
          </p:nvSpPr>
          <p:spPr bwMode="auto">
            <a:xfrm>
              <a:off x="216" y="2060"/>
              <a:ext cx="1379" cy="1174"/>
            </a:xfrm>
            <a:prstGeom prst="rect">
              <a:avLst/>
            </a:prstGeom>
            <a:solidFill>
              <a:srgbClr val="FAFD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18440" name="Rectangle 10"/>
            <p:cNvSpPr>
              <a:spLocks noChangeArrowheads="1"/>
            </p:cNvSpPr>
            <p:nvPr/>
          </p:nvSpPr>
          <p:spPr bwMode="auto">
            <a:xfrm>
              <a:off x="216" y="2060"/>
              <a:ext cx="1379" cy="1174"/>
            </a:xfrm>
            <a:prstGeom prst="rect">
              <a:avLst/>
            </a:prstGeom>
            <a:noFill/>
            <a:ln w="381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18441" name="Rectangle 11"/>
            <p:cNvSpPr>
              <a:spLocks noChangeArrowheads="1"/>
            </p:cNvSpPr>
            <p:nvPr/>
          </p:nvSpPr>
          <p:spPr bwMode="auto">
            <a:xfrm>
              <a:off x="900" y="2094"/>
              <a:ext cx="3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1700" dirty="0">
                  <a:solidFill>
                    <a:srgbClr val="000000"/>
                  </a:solidFill>
                  <a:latin typeface="Arial" pitchFamily="34" charset="0"/>
                </a:rPr>
                <a:t> </a:t>
              </a:r>
              <a:endParaRPr lang="en-GB" altLang="en-US" dirty="0"/>
            </a:p>
          </p:txBody>
        </p:sp>
        <p:sp>
          <p:nvSpPr>
            <p:cNvPr id="18442" name="Rectangle 12"/>
            <p:cNvSpPr>
              <a:spLocks noChangeArrowheads="1"/>
            </p:cNvSpPr>
            <p:nvPr/>
          </p:nvSpPr>
          <p:spPr bwMode="auto">
            <a:xfrm>
              <a:off x="900" y="2255"/>
              <a:ext cx="64" cy="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2900" dirty="0">
                  <a:solidFill>
                    <a:srgbClr val="000000"/>
                  </a:solidFill>
                  <a:latin typeface="Arial" pitchFamily="34" charset="0"/>
                </a:rPr>
                <a:t> </a:t>
              </a:r>
              <a:endParaRPr lang="en-GB" altLang="en-US" dirty="0"/>
            </a:p>
          </p:txBody>
        </p:sp>
        <p:sp>
          <p:nvSpPr>
            <p:cNvPr id="18443" name="Rectangle 13"/>
            <p:cNvSpPr>
              <a:spLocks noChangeArrowheads="1"/>
            </p:cNvSpPr>
            <p:nvPr/>
          </p:nvSpPr>
          <p:spPr bwMode="auto">
            <a:xfrm>
              <a:off x="600" y="2508"/>
              <a:ext cx="594" cy="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2900" dirty="0">
                  <a:solidFill>
                    <a:srgbClr val="000000"/>
                  </a:solidFill>
                  <a:latin typeface="Arial" pitchFamily="34" charset="0"/>
                </a:rPr>
                <a:t>Client</a:t>
              </a:r>
              <a:endParaRPr lang="en-GB" altLang="en-US" dirty="0"/>
            </a:p>
          </p:txBody>
        </p:sp>
        <p:sp>
          <p:nvSpPr>
            <p:cNvPr id="18444" name="Rectangle 14"/>
            <p:cNvSpPr>
              <a:spLocks noChangeArrowheads="1"/>
            </p:cNvSpPr>
            <p:nvPr/>
          </p:nvSpPr>
          <p:spPr bwMode="auto">
            <a:xfrm>
              <a:off x="1200" y="2508"/>
              <a:ext cx="64" cy="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2900" dirty="0">
                  <a:solidFill>
                    <a:srgbClr val="000000"/>
                  </a:solidFill>
                  <a:latin typeface="Arial" pitchFamily="34" charset="0"/>
                </a:rPr>
                <a:t> </a:t>
              </a:r>
              <a:endParaRPr lang="en-GB" altLang="en-US" dirty="0"/>
            </a:p>
          </p:txBody>
        </p:sp>
        <p:sp>
          <p:nvSpPr>
            <p:cNvPr id="18445" name="Rectangle 15"/>
            <p:cNvSpPr>
              <a:spLocks noChangeArrowheads="1"/>
            </p:cNvSpPr>
            <p:nvPr/>
          </p:nvSpPr>
          <p:spPr bwMode="auto">
            <a:xfrm>
              <a:off x="900" y="2773"/>
              <a:ext cx="64" cy="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2900" dirty="0">
                  <a:solidFill>
                    <a:srgbClr val="000000"/>
                  </a:solidFill>
                  <a:latin typeface="Arial" pitchFamily="34" charset="0"/>
                </a:rPr>
                <a:t> </a:t>
              </a:r>
              <a:endParaRPr lang="en-GB" altLang="en-US" dirty="0"/>
            </a:p>
          </p:txBody>
        </p:sp>
        <p:sp>
          <p:nvSpPr>
            <p:cNvPr id="18446" name="Rectangle 16"/>
            <p:cNvSpPr>
              <a:spLocks noChangeArrowheads="1"/>
            </p:cNvSpPr>
            <p:nvPr/>
          </p:nvSpPr>
          <p:spPr bwMode="auto">
            <a:xfrm>
              <a:off x="900" y="3027"/>
              <a:ext cx="3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1700" dirty="0">
                  <a:solidFill>
                    <a:srgbClr val="000000"/>
                  </a:solidFill>
                  <a:latin typeface="Arial" pitchFamily="34" charset="0"/>
                </a:rPr>
                <a:t> </a:t>
              </a:r>
              <a:endParaRPr lang="en-GB" altLang="en-US" dirty="0"/>
            </a:p>
          </p:txBody>
        </p:sp>
        <p:sp>
          <p:nvSpPr>
            <p:cNvPr id="18447" name="Rectangle 17"/>
            <p:cNvSpPr>
              <a:spLocks noChangeArrowheads="1"/>
            </p:cNvSpPr>
            <p:nvPr/>
          </p:nvSpPr>
          <p:spPr bwMode="auto">
            <a:xfrm>
              <a:off x="4031" y="2060"/>
              <a:ext cx="1379" cy="1174"/>
            </a:xfrm>
            <a:prstGeom prst="rect">
              <a:avLst/>
            </a:prstGeom>
            <a:solidFill>
              <a:srgbClr val="99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18448" name="Rectangle 18"/>
            <p:cNvSpPr>
              <a:spLocks noChangeArrowheads="1"/>
            </p:cNvSpPr>
            <p:nvPr/>
          </p:nvSpPr>
          <p:spPr bwMode="auto">
            <a:xfrm>
              <a:off x="4031" y="2060"/>
              <a:ext cx="1379" cy="1174"/>
            </a:xfrm>
            <a:prstGeom prst="rect">
              <a:avLst/>
            </a:prstGeom>
            <a:noFill/>
            <a:ln w="381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18449" name="Rectangle 19"/>
            <p:cNvSpPr>
              <a:spLocks noChangeArrowheads="1"/>
            </p:cNvSpPr>
            <p:nvPr/>
          </p:nvSpPr>
          <p:spPr bwMode="auto">
            <a:xfrm>
              <a:off x="4726" y="2094"/>
              <a:ext cx="3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1700" dirty="0">
                  <a:solidFill>
                    <a:srgbClr val="000000"/>
                  </a:solidFill>
                  <a:latin typeface="Arial" pitchFamily="34" charset="0"/>
                </a:rPr>
                <a:t> </a:t>
              </a:r>
              <a:endParaRPr lang="en-GB" altLang="en-US" dirty="0"/>
            </a:p>
          </p:txBody>
        </p:sp>
        <p:sp>
          <p:nvSpPr>
            <p:cNvPr id="18450" name="Rectangle 20"/>
            <p:cNvSpPr>
              <a:spLocks noChangeArrowheads="1"/>
            </p:cNvSpPr>
            <p:nvPr/>
          </p:nvSpPr>
          <p:spPr bwMode="auto">
            <a:xfrm>
              <a:off x="4726" y="2255"/>
              <a:ext cx="64" cy="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2900" dirty="0">
                  <a:solidFill>
                    <a:srgbClr val="000000"/>
                  </a:solidFill>
                  <a:latin typeface="Arial" pitchFamily="34" charset="0"/>
                </a:rPr>
                <a:t> </a:t>
              </a:r>
              <a:endParaRPr lang="en-GB" altLang="en-US" dirty="0"/>
            </a:p>
          </p:txBody>
        </p:sp>
        <p:sp>
          <p:nvSpPr>
            <p:cNvPr id="18451" name="Rectangle 21"/>
            <p:cNvSpPr>
              <a:spLocks noChangeArrowheads="1"/>
            </p:cNvSpPr>
            <p:nvPr/>
          </p:nvSpPr>
          <p:spPr bwMode="auto">
            <a:xfrm>
              <a:off x="4162" y="2508"/>
              <a:ext cx="1109" cy="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2900" dirty="0">
                  <a:solidFill>
                    <a:srgbClr val="000000"/>
                  </a:solidFill>
                  <a:latin typeface="Arial" pitchFamily="34" charset="0"/>
                </a:rPr>
                <a:t>Consultant</a:t>
              </a:r>
              <a:endParaRPr lang="en-GB" altLang="en-US" dirty="0"/>
            </a:p>
          </p:txBody>
        </p:sp>
        <p:sp>
          <p:nvSpPr>
            <p:cNvPr id="18452" name="Rectangle 22"/>
            <p:cNvSpPr>
              <a:spLocks noChangeArrowheads="1"/>
            </p:cNvSpPr>
            <p:nvPr/>
          </p:nvSpPr>
          <p:spPr bwMode="auto">
            <a:xfrm>
              <a:off x="5278" y="2508"/>
              <a:ext cx="64" cy="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2900" dirty="0">
                  <a:solidFill>
                    <a:srgbClr val="000000"/>
                  </a:solidFill>
                  <a:latin typeface="Arial" pitchFamily="34" charset="0"/>
                </a:rPr>
                <a:t> </a:t>
              </a:r>
              <a:endParaRPr lang="en-GB" altLang="en-US" dirty="0"/>
            </a:p>
          </p:txBody>
        </p:sp>
        <p:sp>
          <p:nvSpPr>
            <p:cNvPr id="18453" name="Rectangle 23"/>
            <p:cNvSpPr>
              <a:spLocks noChangeArrowheads="1"/>
            </p:cNvSpPr>
            <p:nvPr/>
          </p:nvSpPr>
          <p:spPr bwMode="auto">
            <a:xfrm>
              <a:off x="4726" y="2773"/>
              <a:ext cx="64" cy="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2900" dirty="0">
                  <a:solidFill>
                    <a:srgbClr val="000000"/>
                  </a:solidFill>
                  <a:latin typeface="Arial" pitchFamily="34" charset="0"/>
                </a:rPr>
                <a:t> </a:t>
              </a:r>
              <a:endParaRPr lang="en-GB" altLang="en-US" dirty="0"/>
            </a:p>
          </p:txBody>
        </p:sp>
        <p:sp>
          <p:nvSpPr>
            <p:cNvPr id="18454" name="Rectangle 24"/>
            <p:cNvSpPr>
              <a:spLocks noChangeArrowheads="1"/>
            </p:cNvSpPr>
            <p:nvPr/>
          </p:nvSpPr>
          <p:spPr bwMode="auto">
            <a:xfrm>
              <a:off x="4726" y="3027"/>
              <a:ext cx="3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1700" dirty="0">
                  <a:solidFill>
                    <a:srgbClr val="000000"/>
                  </a:solidFill>
                  <a:latin typeface="Arial" pitchFamily="34" charset="0"/>
                </a:rPr>
                <a:t> </a:t>
              </a:r>
              <a:endParaRPr lang="en-GB" altLang="en-US" dirty="0"/>
            </a:p>
          </p:txBody>
        </p:sp>
        <p:sp>
          <p:nvSpPr>
            <p:cNvPr id="18455" name="Freeform 25"/>
            <p:cNvSpPr>
              <a:spLocks/>
            </p:cNvSpPr>
            <p:nvPr/>
          </p:nvSpPr>
          <p:spPr bwMode="auto">
            <a:xfrm>
              <a:off x="1643" y="1968"/>
              <a:ext cx="2208" cy="1461"/>
            </a:xfrm>
            <a:custGeom>
              <a:avLst/>
              <a:gdLst>
                <a:gd name="T0" fmla="*/ 1656 w 2208"/>
                <a:gd name="T1" fmla="*/ 0 h 1461"/>
                <a:gd name="T2" fmla="*/ 1656 w 2208"/>
                <a:gd name="T3" fmla="*/ 368 h 1461"/>
                <a:gd name="T4" fmla="*/ 0 w 2208"/>
                <a:gd name="T5" fmla="*/ 368 h 1461"/>
                <a:gd name="T6" fmla="*/ 0 w 2208"/>
                <a:gd name="T7" fmla="*/ 1093 h 1461"/>
                <a:gd name="T8" fmla="*/ 1656 w 2208"/>
                <a:gd name="T9" fmla="*/ 1093 h 1461"/>
                <a:gd name="T10" fmla="*/ 1656 w 2208"/>
                <a:gd name="T11" fmla="*/ 1461 h 1461"/>
                <a:gd name="T12" fmla="*/ 2208 w 2208"/>
                <a:gd name="T13" fmla="*/ 736 h 1461"/>
                <a:gd name="T14" fmla="*/ 1656 w 2208"/>
                <a:gd name="T15" fmla="*/ 0 h 146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208" h="1461">
                  <a:moveTo>
                    <a:pt x="1656" y="0"/>
                  </a:moveTo>
                  <a:lnTo>
                    <a:pt x="1656" y="368"/>
                  </a:lnTo>
                  <a:lnTo>
                    <a:pt x="0" y="368"/>
                  </a:lnTo>
                  <a:lnTo>
                    <a:pt x="0" y="1093"/>
                  </a:lnTo>
                  <a:lnTo>
                    <a:pt x="1656" y="1093"/>
                  </a:lnTo>
                  <a:lnTo>
                    <a:pt x="1656" y="1461"/>
                  </a:lnTo>
                  <a:lnTo>
                    <a:pt x="2208" y="736"/>
                  </a:lnTo>
                  <a:lnTo>
                    <a:pt x="1656" y="0"/>
                  </a:lnTo>
                  <a:close/>
                </a:path>
              </a:pathLst>
            </a:custGeom>
            <a:solidFill>
              <a:srgbClr val="BBE0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456" name="Freeform 26"/>
            <p:cNvSpPr>
              <a:spLocks/>
            </p:cNvSpPr>
            <p:nvPr/>
          </p:nvSpPr>
          <p:spPr bwMode="auto">
            <a:xfrm>
              <a:off x="1643" y="1968"/>
              <a:ext cx="2208" cy="1461"/>
            </a:xfrm>
            <a:custGeom>
              <a:avLst/>
              <a:gdLst>
                <a:gd name="T0" fmla="*/ 1656 w 2208"/>
                <a:gd name="T1" fmla="*/ 0 h 1461"/>
                <a:gd name="T2" fmla="*/ 1656 w 2208"/>
                <a:gd name="T3" fmla="*/ 368 h 1461"/>
                <a:gd name="T4" fmla="*/ 0 w 2208"/>
                <a:gd name="T5" fmla="*/ 368 h 1461"/>
                <a:gd name="T6" fmla="*/ 0 w 2208"/>
                <a:gd name="T7" fmla="*/ 1093 h 1461"/>
                <a:gd name="T8" fmla="*/ 1656 w 2208"/>
                <a:gd name="T9" fmla="*/ 1093 h 1461"/>
                <a:gd name="T10" fmla="*/ 1656 w 2208"/>
                <a:gd name="T11" fmla="*/ 1461 h 1461"/>
                <a:gd name="T12" fmla="*/ 2208 w 2208"/>
                <a:gd name="T13" fmla="*/ 736 h 1461"/>
                <a:gd name="T14" fmla="*/ 1656 w 2208"/>
                <a:gd name="T15" fmla="*/ 0 h 146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208" h="1461">
                  <a:moveTo>
                    <a:pt x="1656" y="0"/>
                  </a:moveTo>
                  <a:lnTo>
                    <a:pt x="1656" y="368"/>
                  </a:lnTo>
                  <a:lnTo>
                    <a:pt x="0" y="368"/>
                  </a:lnTo>
                  <a:lnTo>
                    <a:pt x="0" y="1093"/>
                  </a:lnTo>
                  <a:lnTo>
                    <a:pt x="1656" y="1093"/>
                  </a:lnTo>
                  <a:lnTo>
                    <a:pt x="1656" y="1461"/>
                  </a:lnTo>
                  <a:lnTo>
                    <a:pt x="2208" y="736"/>
                  </a:lnTo>
                  <a:lnTo>
                    <a:pt x="1656" y="0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457" name="Rectangle 27"/>
            <p:cNvSpPr>
              <a:spLocks noChangeArrowheads="1"/>
            </p:cNvSpPr>
            <p:nvPr/>
          </p:nvSpPr>
          <p:spPr bwMode="auto">
            <a:xfrm>
              <a:off x="1715" y="2532"/>
              <a:ext cx="1675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1700" dirty="0">
                  <a:solidFill>
                    <a:srgbClr val="000000"/>
                  </a:solidFill>
                  <a:latin typeface="Arial" pitchFamily="34" charset="0"/>
                </a:rPr>
                <a:t>Needs support or expertise </a:t>
              </a:r>
              <a:endParaRPr lang="en-GB" altLang="en-US" dirty="0"/>
            </a:p>
          </p:txBody>
        </p:sp>
        <p:sp>
          <p:nvSpPr>
            <p:cNvPr id="18458" name="Rectangle 28"/>
            <p:cNvSpPr>
              <a:spLocks noChangeArrowheads="1"/>
            </p:cNvSpPr>
            <p:nvPr/>
          </p:nvSpPr>
          <p:spPr bwMode="auto">
            <a:xfrm>
              <a:off x="3563" y="2532"/>
              <a:ext cx="3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1700" dirty="0">
                  <a:solidFill>
                    <a:srgbClr val="000000"/>
                  </a:solidFill>
                  <a:latin typeface="Arial" pitchFamily="34" charset="0"/>
                </a:rPr>
                <a:t> </a:t>
              </a:r>
              <a:endParaRPr lang="en-GB" altLang="en-US" dirty="0"/>
            </a:p>
          </p:txBody>
        </p:sp>
        <p:sp>
          <p:nvSpPr>
            <p:cNvPr id="18459" name="Rectangle 29"/>
            <p:cNvSpPr>
              <a:spLocks noChangeArrowheads="1"/>
            </p:cNvSpPr>
            <p:nvPr/>
          </p:nvSpPr>
          <p:spPr bwMode="auto">
            <a:xfrm>
              <a:off x="1895" y="2693"/>
              <a:ext cx="1320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1700" dirty="0">
                  <a:solidFill>
                    <a:srgbClr val="000000"/>
                  </a:solidFill>
                  <a:latin typeface="Arial" pitchFamily="34" charset="0"/>
                </a:rPr>
                <a:t>not available in house</a:t>
              </a:r>
              <a:endParaRPr lang="en-GB" altLang="en-US" dirty="0"/>
            </a:p>
          </p:txBody>
        </p:sp>
        <p:sp>
          <p:nvSpPr>
            <p:cNvPr id="18460" name="Rectangle 30"/>
            <p:cNvSpPr>
              <a:spLocks noChangeArrowheads="1"/>
            </p:cNvSpPr>
            <p:nvPr/>
          </p:nvSpPr>
          <p:spPr bwMode="auto">
            <a:xfrm>
              <a:off x="3347" y="2693"/>
              <a:ext cx="3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1700" dirty="0">
                  <a:solidFill>
                    <a:srgbClr val="000000"/>
                  </a:solidFill>
                  <a:latin typeface="Arial" pitchFamily="34" charset="0"/>
                </a:rPr>
                <a:t> </a:t>
              </a:r>
              <a:endParaRPr lang="en-GB" altLang="en-US" dirty="0"/>
            </a:p>
          </p:txBody>
        </p:sp>
        <p:sp>
          <p:nvSpPr>
            <p:cNvPr id="18461" name="Freeform 31"/>
            <p:cNvSpPr>
              <a:spLocks/>
            </p:cNvSpPr>
            <p:nvPr/>
          </p:nvSpPr>
          <p:spPr bwMode="auto">
            <a:xfrm>
              <a:off x="1320" y="2693"/>
              <a:ext cx="2531" cy="1461"/>
            </a:xfrm>
            <a:custGeom>
              <a:avLst/>
              <a:gdLst>
                <a:gd name="T0" fmla="*/ 635 w 2531"/>
                <a:gd name="T1" fmla="*/ 0 h 1461"/>
                <a:gd name="T2" fmla="*/ 635 w 2531"/>
                <a:gd name="T3" fmla="*/ 368 h 1461"/>
                <a:gd name="T4" fmla="*/ 2531 w 2531"/>
                <a:gd name="T5" fmla="*/ 368 h 1461"/>
                <a:gd name="T6" fmla="*/ 2531 w 2531"/>
                <a:gd name="T7" fmla="*/ 1093 h 1461"/>
                <a:gd name="T8" fmla="*/ 635 w 2531"/>
                <a:gd name="T9" fmla="*/ 1093 h 1461"/>
                <a:gd name="T10" fmla="*/ 635 w 2531"/>
                <a:gd name="T11" fmla="*/ 1461 h 1461"/>
                <a:gd name="T12" fmla="*/ 0 w 2531"/>
                <a:gd name="T13" fmla="*/ 736 h 1461"/>
                <a:gd name="T14" fmla="*/ 635 w 2531"/>
                <a:gd name="T15" fmla="*/ 0 h 146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531" h="1461">
                  <a:moveTo>
                    <a:pt x="635" y="0"/>
                  </a:moveTo>
                  <a:lnTo>
                    <a:pt x="635" y="368"/>
                  </a:lnTo>
                  <a:lnTo>
                    <a:pt x="2531" y="368"/>
                  </a:lnTo>
                  <a:lnTo>
                    <a:pt x="2531" y="1093"/>
                  </a:lnTo>
                  <a:lnTo>
                    <a:pt x="635" y="1093"/>
                  </a:lnTo>
                  <a:lnTo>
                    <a:pt x="635" y="1461"/>
                  </a:lnTo>
                  <a:lnTo>
                    <a:pt x="0" y="736"/>
                  </a:lnTo>
                  <a:lnTo>
                    <a:pt x="635" y="0"/>
                  </a:lnTo>
                  <a:close/>
                </a:path>
              </a:pathLst>
            </a:custGeom>
            <a:solidFill>
              <a:srgbClr val="BBE0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462" name="Freeform 32"/>
            <p:cNvSpPr>
              <a:spLocks/>
            </p:cNvSpPr>
            <p:nvPr/>
          </p:nvSpPr>
          <p:spPr bwMode="auto">
            <a:xfrm>
              <a:off x="1320" y="2693"/>
              <a:ext cx="2531" cy="1461"/>
            </a:xfrm>
            <a:custGeom>
              <a:avLst/>
              <a:gdLst>
                <a:gd name="T0" fmla="*/ 635 w 2531"/>
                <a:gd name="T1" fmla="*/ 0 h 1461"/>
                <a:gd name="T2" fmla="*/ 635 w 2531"/>
                <a:gd name="T3" fmla="*/ 368 h 1461"/>
                <a:gd name="T4" fmla="*/ 2531 w 2531"/>
                <a:gd name="T5" fmla="*/ 368 h 1461"/>
                <a:gd name="T6" fmla="*/ 2531 w 2531"/>
                <a:gd name="T7" fmla="*/ 1093 h 1461"/>
                <a:gd name="T8" fmla="*/ 635 w 2531"/>
                <a:gd name="T9" fmla="*/ 1093 h 1461"/>
                <a:gd name="T10" fmla="*/ 635 w 2531"/>
                <a:gd name="T11" fmla="*/ 1461 h 1461"/>
                <a:gd name="T12" fmla="*/ 0 w 2531"/>
                <a:gd name="T13" fmla="*/ 736 h 1461"/>
                <a:gd name="T14" fmla="*/ 635 w 2531"/>
                <a:gd name="T15" fmla="*/ 0 h 146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531" h="1461">
                  <a:moveTo>
                    <a:pt x="635" y="0"/>
                  </a:moveTo>
                  <a:lnTo>
                    <a:pt x="635" y="368"/>
                  </a:lnTo>
                  <a:lnTo>
                    <a:pt x="2531" y="368"/>
                  </a:lnTo>
                  <a:lnTo>
                    <a:pt x="2531" y="1093"/>
                  </a:lnTo>
                  <a:lnTo>
                    <a:pt x="635" y="1093"/>
                  </a:lnTo>
                  <a:lnTo>
                    <a:pt x="635" y="1461"/>
                  </a:lnTo>
                  <a:lnTo>
                    <a:pt x="0" y="736"/>
                  </a:lnTo>
                  <a:lnTo>
                    <a:pt x="635" y="0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463" name="Rectangle 33"/>
            <p:cNvSpPr>
              <a:spLocks noChangeArrowheads="1"/>
            </p:cNvSpPr>
            <p:nvPr/>
          </p:nvSpPr>
          <p:spPr bwMode="auto">
            <a:xfrm>
              <a:off x="1691" y="3257"/>
              <a:ext cx="1932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1700" dirty="0">
                  <a:solidFill>
                    <a:srgbClr val="000000"/>
                  </a:solidFill>
                  <a:latin typeface="Arial" pitchFamily="34" charset="0"/>
                </a:rPr>
                <a:t>Provides assistance or relevant </a:t>
              </a:r>
              <a:endParaRPr lang="en-GB" altLang="en-US" dirty="0"/>
            </a:p>
          </p:txBody>
        </p:sp>
        <p:sp>
          <p:nvSpPr>
            <p:cNvPr id="18464" name="Rectangle 34"/>
            <p:cNvSpPr>
              <a:spLocks noChangeArrowheads="1"/>
            </p:cNvSpPr>
            <p:nvPr/>
          </p:nvSpPr>
          <p:spPr bwMode="auto">
            <a:xfrm>
              <a:off x="3827" y="3257"/>
              <a:ext cx="3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1700" dirty="0">
                  <a:solidFill>
                    <a:srgbClr val="000000"/>
                  </a:solidFill>
                  <a:latin typeface="Arial" pitchFamily="34" charset="0"/>
                </a:rPr>
                <a:t> </a:t>
              </a:r>
              <a:endParaRPr lang="en-GB" altLang="en-US" dirty="0"/>
            </a:p>
          </p:txBody>
        </p:sp>
        <p:sp>
          <p:nvSpPr>
            <p:cNvPr id="18465" name="Rectangle 35"/>
            <p:cNvSpPr>
              <a:spLocks noChangeArrowheads="1"/>
            </p:cNvSpPr>
            <p:nvPr/>
          </p:nvSpPr>
          <p:spPr bwMode="auto">
            <a:xfrm>
              <a:off x="2099" y="3418"/>
              <a:ext cx="1151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1700" dirty="0">
                  <a:solidFill>
                    <a:srgbClr val="000000"/>
                  </a:solidFill>
                  <a:latin typeface="Arial" pitchFamily="34" charset="0"/>
                </a:rPr>
                <a:t>skills and expertise</a:t>
              </a:r>
              <a:endParaRPr lang="en-GB" altLang="en-US" dirty="0"/>
            </a:p>
          </p:txBody>
        </p:sp>
        <p:sp>
          <p:nvSpPr>
            <p:cNvPr id="18466" name="Rectangle 36"/>
            <p:cNvSpPr>
              <a:spLocks noChangeArrowheads="1"/>
            </p:cNvSpPr>
            <p:nvPr/>
          </p:nvSpPr>
          <p:spPr bwMode="auto">
            <a:xfrm>
              <a:off x="3371" y="3418"/>
              <a:ext cx="38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altLang="en-US" sz="1700" dirty="0">
                  <a:solidFill>
                    <a:srgbClr val="000000"/>
                  </a:solidFill>
                  <a:latin typeface="Arial" pitchFamily="34" charset="0"/>
                </a:rPr>
                <a:t> </a:t>
              </a:r>
              <a:endParaRPr lang="en-GB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4175727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/>
          </a:bodyPr>
          <a:lstStyle/>
          <a:p>
            <a:pPr algn="l"/>
            <a:r>
              <a:rPr lang="en-GB" altLang="en-US" sz="3600" b="1" dirty="0" smtClean="0">
                <a:solidFill>
                  <a:srgbClr val="0000FF"/>
                </a:solidFill>
                <a:latin typeface="+mn-lt"/>
              </a:rPr>
              <a:t>Why </a:t>
            </a:r>
            <a:r>
              <a:rPr lang="en-GB" altLang="en-US" sz="3600" b="1" dirty="0">
                <a:solidFill>
                  <a:srgbClr val="0000FF"/>
                </a:solidFill>
                <a:latin typeface="+mn-lt"/>
              </a:rPr>
              <a:t>i</a:t>
            </a:r>
            <a:r>
              <a:rPr lang="en-GB" altLang="en-US" sz="3600" b="1" dirty="0" smtClean="0">
                <a:solidFill>
                  <a:srgbClr val="0000FF"/>
                </a:solidFill>
                <a:latin typeface="+mn-lt"/>
              </a:rPr>
              <a:t>s Research Important?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en-GB" altLang="en-US" dirty="0" smtClean="0"/>
              <a:t>Organisations depend on reliable data </a:t>
            </a:r>
          </a:p>
          <a:p>
            <a:r>
              <a:rPr lang="en-GB" altLang="en-US" dirty="0" smtClean="0"/>
              <a:t>Without the use of proper research methods, the data gathered is not reliable and  incorrect decisions may be made</a:t>
            </a:r>
          </a:p>
          <a:p>
            <a:r>
              <a:rPr lang="en-GB" altLang="en-US" dirty="0" smtClean="0"/>
              <a:t>It is essential that consultants have an understanding of research techniques even if they do not carry out the research themselves</a:t>
            </a:r>
          </a:p>
        </p:txBody>
      </p:sp>
    </p:spTree>
    <p:extLst>
      <p:ext uri="{BB962C8B-B14F-4D97-AF65-F5344CB8AC3E}">
        <p14:creationId xmlns:p14="http://schemas.microsoft.com/office/powerpoint/2010/main" val="37910709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/>
          </a:bodyPr>
          <a:lstStyle/>
          <a:p>
            <a:pPr algn="l"/>
            <a:r>
              <a:rPr lang="en-GB" altLang="en-US" sz="3600" b="1" dirty="0" smtClean="0">
                <a:solidFill>
                  <a:srgbClr val="0000FF"/>
                </a:solidFill>
              </a:rPr>
              <a:t>Diagnosis and data collection - steps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340768"/>
            <a:ext cx="8153400" cy="4755232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altLang="en-US" dirty="0" smtClean="0"/>
              <a:t>Identify the ‘real’ problem that the client wants to be solved</a:t>
            </a:r>
          </a:p>
          <a:p>
            <a:pPr marL="514350" indent="-514350">
              <a:buFont typeface="+mj-lt"/>
              <a:buAutoNum type="arabicPeriod"/>
            </a:pPr>
            <a:r>
              <a:rPr lang="en-GB" altLang="en-US" dirty="0" smtClean="0"/>
              <a:t>What data needs to be collected to solve the problem? </a:t>
            </a:r>
          </a:p>
          <a:p>
            <a:pPr marL="514350" indent="-514350">
              <a:buFont typeface="+mj-lt"/>
              <a:buAutoNum type="arabicPeriod"/>
            </a:pPr>
            <a:r>
              <a:rPr lang="en-GB" altLang="en-US" dirty="0" smtClean="0"/>
              <a:t>Where is the information that will solve the problem available?</a:t>
            </a:r>
          </a:p>
          <a:p>
            <a:pPr marL="514350" indent="-514350">
              <a:buFont typeface="+mj-lt"/>
              <a:buAutoNum type="arabicPeriod"/>
            </a:pPr>
            <a:r>
              <a:rPr lang="en-GB" altLang="en-US" dirty="0" smtClean="0"/>
              <a:t>What is the most appropriate manner to collect this information?</a:t>
            </a:r>
          </a:p>
          <a:p>
            <a:pPr marL="514350" indent="-514350">
              <a:buFont typeface="+mj-lt"/>
              <a:buAutoNum type="arabicPeriod"/>
            </a:pPr>
            <a:r>
              <a:rPr lang="en-GB" altLang="en-US" dirty="0" smtClean="0"/>
              <a:t>What conclusions will be able to be reached by the information collected?</a:t>
            </a:r>
          </a:p>
        </p:txBody>
      </p:sp>
    </p:spTree>
    <p:extLst>
      <p:ext uri="{BB962C8B-B14F-4D97-AF65-F5344CB8AC3E}">
        <p14:creationId xmlns:p14="http://schemas.microsoft.com/office/powerpoint/2010/main" val="24872007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 smtClean="0">
                <a:solidFill>
                  <a:srgbClr val="0000FF"/>
                </a:solidFill>
              </a:rPr>
              <a:t>Purpose of the PID</a:t>
            </a:r>
            <a:endParaRPr lang="en-GB" sz="3600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340768"/>
            <a:ext cx="7272808" cy="4232512"/>
          </a:xfrm>
        </p:spPr>
        <p:txBody>
          <a:bodyPr>
            <a:normAutofit/>
          </a:bodyPr>
          <a:lstStyle/>
          <a:p>
            <a:pPr hangingPunct="0">
              <a:buNone/>
            </a:pPr>
            <a:r>
              <a:rPr lang="en-GB" sz="2800" dirty="0">
                <a:cs typeface="Arial" pitchFamily="34" charset="0"/>
              </a:rPr>
              <a:t>The PID is required to </a:t>
            </a:r>
            <a:r>
              <a:rPr lang="en-GB" sz="2800" dirty="0">
                <a:solidFill>
                  <a:srgbClr val="FF0000"/>
                </a:solidFill>
                <a:cs typeface="Arial" pitchFamily="34" charset="0"/>
              </a:rPr>
              <a:t>define the </a:t>
            </a:r>
            <a:r>
              <a:rPr lang="en-GB" sz="2800" dirty="0" smtClean="0">
                <a:solidFill>
                  <a:srgbClr val="FF0000"/>
                </a:solidFill>
                <a:cs typeface="Arial" pitchFamily="34" charset="0"/>
              </a:rPr>
              <a:t>project</a:t>
            </a:r>
            <a:r>
              <a:rPr lang="en-GB" sz="2800" dirty="0" smtClean="0">
                <a:cs typeface="Arial" pitchFamily="34" charset="0"/>
              </a:rPr>
              <a:t>.  It </a:t>
            </a:r>
          </a:p>
          <a:p>
            <a:pPr hangingPunct="0">
              <a:buNone/>
            </a:pPr>
            <a:r>
              <a:rPr lang="en-GB" sz="2800" dirty="0" smtClean="0">
                <a:cs typeface="Arial" pitchFamily="34" charset="0"/>
              </a:rPr>
              <a:t>answers </a:t>
            </a:r>
            <a:r>
              <a:rPr lang="en-GB" sz="2800" dirty="0">
                <a:cs typeface="Arial" pitchFamily="34" charset="0"/>
              </a:rPr>
              <a:t>the </a:t>
            </a:r>
            <a:r>
              <a:rPr lang="en-GB" sz="2800" dirty="0" smtClean="0">
                <a:cs typeface="Arial" pitchFamily="34" charset="0"/>
              </a:rPr>
              <a:t>questions: </a:t>
            </a:r>
          </a:p>
          <a:p>
            <a:pPr hangingPunct="0">
              <a:buNone/>
            </a:pPr>
            <a:endParaRPr lang="en-GB" sz="2800" dirty="0" smtClean="0">
              <a:cs typeface="Arial" pitchFamily="34" charset="0"/>
            </a:endParaRPr>
          </a:p>
          <a:p>
            <a:pPr marL="1254125" indent="-531813" hangingPunct="0"/>
            <a:r>
              <a:rPr lang="en-GB" sz="2800" b="1" dirty="0" smtClean="0">
                <a:cs typeface="Arial" pitchFamily="34" charset="0"/>
              </a:rPr>
              <a:t>What</a:t>
            </a:r>
            <a:r>
              <a:rPr lang="en-GB" sz="2800" b="1" dirty="0">
                <a:cs typeface="Arial" pitchFamily="34" charset="0"/>
              </a:rPr>
              <a:t>? </a:t>
            </a:r>
            <a:endParaRPr lang="en-GB" sz="2800" b="1" dirty="0" smtClean="0">
              <a:cs typeface="Arial" pitchFamily="34" charset="0"/>
            </a:endParaRPr>
          </a:p>
          <a:p>
            <a:pPr marL="1254125" indent="-531813" hangingPunct="0"/>
            <a:r>
              <a:rPr lang="en-GB" sz="2800" b="1" dirty="0" smtClean="0">
                <a:cs typeface="Arial" pitchFamily="34" charset="0"/>
              </a:rPr>
              <a:t>Why</a:t>
            </a:r>
            <a:r>
              <a:rPr lang="en-GB" sz="2800" b="1" dirty="0">
                <a:cs typeface="Arial" pitchFamily="34" charset="0"/>
              </a:rPr>
              <a:t>? </a:t>
            </a:r>
            <a:endParaRPr lang="en-GB" sz="2800" b="1" dirty="0" smtClean="0">
              <a:cs typeface="Arial" pitchFamily="34" charset="0"/>
            </a:endParaRPr>
          </a:p>
          <a:p>
            <a:pPr marL="1254125" indent="-531813" hangingPunct="0"/>
            <a:r>
              <a:rPr lang="en-GB" sz="2800" b="1" dirty="0" smtClean="0">
                <a:cs typeface="Arial" pitchFamily="34" charset="0"/>
              </a:rPr>
              <a:t>Who</a:t>
            </a:r>
            <a:r>
              <a:rPr lang="en-GB" sz="2800" b="1" dirty="0">
                <a:cs typeface="Arial" pitchFamily="34" charset="0"/>
              </a:rPr>
              <a:t>? </a:t>
            </a:r>
            <a:endParaRPr lang="en-GB" sz="2800" b="1" dirty="0" smtClean="0">
              <a:cs typeface="Arial" pitchFamily="34" charset="0"/>
            </a:endParaRPr>
          </a:p>
          <a:p>
            <a:pPr marL="1254125" indent="-531813" hangingPunct="0"/>
            <a:r>
              <a:rPr lang="en-GB" sz="2800" b="1" dirty="0" smtClean="0">
                <a:cs typeface="Arial" pitchFamily="34" charset="0"/>
              </a:rPr>
              <a:t>How</a:t>
            </a:r>
            <a:r>
              <a:rPr lang="en-GB" sz="2800" b="1" dirty="0">
                <a:cs typeface="Arial" pitchFamily="34" charset="0"/>
              </a:rPr>
              <a:t>? </a:t>
            </a:r>
            <a:endParaRPr lang="en-GB" sz="2800" b="1" dirty="0" smtClean="0">
              <a:cs typeface="Arial" pitchFamily="34" charset="0"/>
            </a:endParaRPr>
          </a:p>
          <a:p>
            <a:pPr marL="1254125" indent="-531813" hangingPunct="0"/>
            <a:r>
              <a:rPr lang="en-GB" sz="2800" b="1" dirty="0" smtClean="0">
                <a:cs typeface="Arial" pitchFamily="34" charset="0"/>
              </a:rPr>
              <a:t>When</a:t>
            </a:r>
            <a:r>
              <a:rPr lang="en-GB" sz="2800" dirty="0">
                <a:cs typeface="Arial" pitchFamily="34" charset="0"/>
              </a:rPr>
              <a:t>?</a:t>
            </a:r>
            <a:r>
              <a:rPr lang="en-GB" sz="2800" i="1" dirty="0">
                <a:latin typeface="Arial" pitchFamily="34" charset="0"/>
                <a:cs typeface="Arial" pitchFamily="34" charset="0"/>
              </a:rPr>
              <a:t>  </a:t>
            </a:r>
            <a:endParaRPr lang="en-GB" sz="2800" i="1" dirty="0" smtClean="0">
              <a:latin typeface="Arial" pitchFamily="34" charset="0"/>
              <a:cs typeface="Arial" pitchFamily="34" charset="0"/>
            </a:endParaRPr>
          </a:p>
          <a:p>
            <a:pPr hangingPunc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928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>
                <a:solidFill>
                  <a:srgbClr val="0000FF"/>
                </a:solidFill>
              </a:rPr>
              <a:t>Ideas that could </a:t>
            </a:r>
            <a:r>
              <a:rPr lang="en-GB" u="sng" dirty="0" smtClean="0">
                <a:solidFill>
                  <a:srgbClr val="0000FF"/>
                </a:solidFill>
              </a:rPr>
              <a:t>add</a:t>
            </a:r>
            <a:endParaRPr lang="en-GB" u="sng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How to improve customers services in self check-out till?</a:t>
            </a:r>
          </a:p>
          <a:p>
            <a:r>
              <a:rPr lang="en-GB" dirty="0" smtClean="0"/>
              <a:t>Introduction of loyalty cards</a:t>
            </a:r>
          </a:p>
          <a:p>
            <a:r>
              <a:rPr lang="en-GB" dirty="0" smtClean="0"/>
              <a:t>New procedures –e.g. complaints systems?</a:t>
            </a:r>
          </a:p>
          <a:p>
            <a:r>
              <a:rPr lang="en-GB" dirty="0" smtClean="0"/>
              <a:t>Assessment of how good internal communication systems are</a:t>
            </a:r>
          </a:p>
          <a:p>
            <a:r>
              <a:rPr lang="en-GB" dirty="0" smtClean="0"/>
              <a:t>Brand extension opportunities</a:t>
            </a:r>
          </a:p>
          <a:p>
            <a:r>
              <a:rPr lang="en-GB" dirty="0" smtClean="0"/>
              <a:t>Review of marketing effectiveness</a:t>
            </a:r>
          </a:p>
          <a:p>
            <a:r>
              <a:rPr lang="en-GB" dirty="0" smtClean="0"/>
              <a:t>Promotion of corporate social responsibility or community engagement</a:t>
            </a:r>
          </a:p>
          <a:p>
            <a:r>
              <a:rPr lang="en-GB" dirty="0" smtClean="0"/>
              <a:t>Market research into a new product/service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9C6056-4958-41AB-B37A-5D63890E1FB2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  <p:pic>
        <p:nvPicPr>
          <p:cNvPr id="57346" name="Picture 2" descr="C:\Users\Mike\AppData\Local\Microsoft\Windows\Temporary Internet Files\Content.IE5\XW8BZP9J\Valu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2040" y="19294"/>
            <a:ext cx="2084203" cy="156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347" name="Picture 3" descr="C:\Users\Mike\AppData\Local\Microsoft\Windows\Temporary Internet Files\Content.IE5\VPMHGRB0\successgraph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9294"/>
            <a:ext cx="1499659" cy="11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1702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600" b="1" dirty="0" smtClean="0">
                <a:solidFill>
                  <a:srgbClr val="0000FF"/>
                </a:solidFill>
              </a:rPr>
              <a:t>Aim &amp; Objectives of the PID</a:t>
            </a:r>
            <a:endParaRPr lang="en-GB" sz="3600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421088"/>
          </a:xfrm>
        </p:spPr>
        <p:txBody>
          <a:bodyPr/>
          <a:lstStyle/>
          <a:p>
            <a:pPr marL="722313" indent="-457200" hangingPunct="0">
              <a:buFont typeface="Wingdings" pitchFamily="2" charset="2"/>
              <a:buChar char="Ø"/>
            </a:pPr>
            <a:r>
              <a:rPr lang="en-GB" sz="2800" dirty="0" smtClean="0">
                <a:cs typeface="Arial" pitchFamily="34" charset="0"/>
              </a:rPr>
              <a:t>Identify stakeholders &amp; interested parties</a:t>
            </a:r>
          </a:p>
          <a:p>
            <a:pPr marL="722313" indent="-457200" hangingPunct="0">
              <a:buFont typeface="Wingdings" pitchFamily="2" charset="2"/>
              <a:buChar char="Ø"/>
            </a:pPr>
            <a:r>
              <a:rPr lang="en-GB" sz="2800" dirty="0" smtClean="0">
                <a:cs typeface="Arial" pitchFamily="34" charset="0"/>
              </a:rPr>
              <a:t>Justify expenditure</a:t>
            </a:r>
          </a:p>
          <a:p>
            <a:pPr marL="722313" indent="-457200" hangingPunct="0">
              <a:buFont typeface="Wingdings" pitchFamily="2" charset="2"/>
              <a:buChar char="Ø"/>
            </a:pPr>
            <a:r>
              <a:rPr lang="en-GB" sz="2800" dirty="0" smtClean="0">
                <a:cs typeface="Arial" pitchFamily="34" charset="0"/>
              </a:rPr>
              <a:t>Ensure strategic planning</a:t>
            </a:r>
          </a:p>
          <a:p>
            <a:pPr marL="722313" lvl="0" indent="-457200" hangingPunct="0">
              <a:buFont typeface="Wingdings" pitchFamily="2" charset="2"/>
              <a:buChar char="Ø"/>
            </a:pPr>
            <a:r>
              <a:rPr lang="en-GB" sz="2800" dirty="0" smtClean="0">
                <a:cs typeface="Arial" pitchFamily="34" charset="0"/>
              </a:rPr>
              <a:t>Identify financing</a:t>
            </a:r>
          </a:p>
          <a:p>
            <a:pPr marL="722313" indent="-457200" hangingPunct="0">
              <a:buFont typeface="Wingdings" pitchFamily="2" charset="2"/>
              <a:buChar char="Ø"/>
            </a:pPr>
            <a:r>
              <a:rPr lang="en-GB" sz="2800" dirty="0" smtClean="0">
                <a:cs typeface="Arial" pitchFamily="34" charset="0"/>
              </a:rPr>
              <a:t>Properly define the project with measurable business benefits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03968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 smtClean="0">
                <a:solidFill>
                  <a:srgbClr val="0000FF"/>
                </a:solidFill>
              </a:rPr>
              <a:t>PID Template</a:t>
            </a:r>
            <a:endParaRPr lang="en-GB" sz="36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sz="2400" b="1" dirty="0" smtClean="0">
                <a:cs typeface="Arial" pitchFamily="34" charset="0"/>
              </a:rPr>
              <a:t>Key components /elements of the PID </a:t>
            </a:r>
          </a:p>
          <a:p>
            <a:pPr>
              <a:buNone/>
            </a:pPr>
            <a:r>
              <a:rPr lang="en-GB" sz="2400" b="1" dirty="0" smtClean="0">
                <a:cs typeface="Arial" pitchFamily="34" charset="0"/>
              </a:rPr>
              <a:t>(you don’t need to include all/ selection depends on your project):</a:t>
            </a:r>
          </a:p>
          <a:p>
            <a:pPr>
              <a:buNone/>
            </a:pPr>
            <a:endParaRPr lang="en-GB" sz="1200" dirty="0" smtClean="0">
              <a:latin typeface="Arial" pitchFamily="34" charset="0"/>
              <a:cs typeface="Arial" pitchFamily="34" charset="0"/>
            </a:endParaRPr>
          </a:p>
          <a:p>
            <a:pPr marL="1076325" indent="-722313">
              <a:buFont typeface="+mj-lt"/>
              <a:buAutoNum type="arabicPeriod"/>
            </a:pPr>
            <a:r>
              <a:rPr lang="en-GB" sz="2400" dirty="0" smtClean="0">
                <a:cs typeface="Arial" pitchFamily="34" charset="0"/>
              </a:rPr>
              <a:t>justification for the project</a:t>
            </a:r>
          </a:p>
          <a:p>
            <a:pPr marL="1076325" indent="-722313">
              <a:buFont typeface="+mj-lt"/>
              <a:buAutoNum type="arabicPeriod"/>
            </a:pPr>
            <a:r>
              <a:rPr lang="en-GB" sz="2400" dirty="0" smtClean="0">
                <a:cs typeface="Arial" pitchFamily="34" charset="0"/>
              </a:rPr>
              <a:t>approach to be adopted </a:t>
            </a:r>
          </a:p>
          <a:p>
            <a:pPr marL="1076325" indent="-722313">
              <a:buFont typeface="+mj-lt"/>
              <a:buAutoNum type="arabicPeriod"/>
            </a:pPr>
            <a:r>
              <a:rPr lang="en-GB" sz="2400" dirty="0" smtClean="0">
                <a:cs typeface="Arial" pitchFamily="34" charset="0"/>
              </a:rPr>
              <a:t>realistic business  case </a:t>
            </a:r>
          </a:p>
          <a:p>
            <a:pPr marL="1076325" indent="-722313">
              <a:buFont typeface="+mj-lt"/>
              <a:buAutoNum type="arabicPeriod"/>
            </a:pPr>
            <a:r>
              <a:rPr lang="en-GB" sz="2400" dirty="0" smtClean="0">
                <a:cs typeface="Arial" pitchFamily="34" charset="0"/>
              </a:rPr>
              <a:t>information about the project management team</a:t>
            </a:r>
          </a:p>
          <a:p>
            <a:pPr marL="1076325" indent="-722313">
              <a:buFont typeface="+mj-lt"/>
              <a:buAutoNum type="arabicPeriod"/>
            </a:pPr>
            <a:r>
              <a:rPr lang="en-GB" sz="2400" dirty="0" smtClean="0">
                <a:cs typeface="Arial" pitchFamily="34" charset="0"/>
              </a:rPr>
              <a:t>quality management strategy</a:t>
            </a:r>
          </a:p>
          <a:p>
            <a:pPr marL="1076325" indent="-722313">
              <a:buFont typeface="+mj-lt"/>
              <a:buAutoNum type="arabicPeriod"/>
            </a:pPr>
            <a:r>
              <a:rPr lang="en-GB" sz="2400" dirty="0" smtClean="0">
                <a:cs typeface="Arial" pitchFamily="34" charset="0"/>
              </a:rPr>
              <a:t>communication strategy</a:t>
            </a:r>
          </a:p>
          <a:p>
            <a:pPr marL="1076325" indent="-722313">
              <a:buFont typeface="+mj-lt"/>
              <a:buAutoNum type="arabicPeriod"/>
            </a:pPr>
            <a:r>
              <a:rPr lang="en-GB" sz="2400" dirty="0" smtClean="0">
                <a:cs typeface="Arial" pitchFamily="34" charset="0"/>
              </a:rPr>
              <a:t>project plan</a:t>
            </a:r>
          </a:p>
          <a:p>
            <a:pPr marL="1076325" indent="-722313">
              <a:buFont typeface="+mj-lt"/>
              <a:buAutoNum type="arabicPeriod"/>
            </a:pPr>
            <a:r>
              <a:rPr lang="en-GB" sz="2400" dirty="0" smtClean="0">
                <a:cs typeface="Arial" pitchFamily="34" charset="0"/>
              </a:rPr>
              <a:t>project control mechanisms</a:t>
            </a:r>
          </a:p>
          <a:p>
            <a:pPr marL="1076325" indent="-722313">
              <a:buFont typeface="+mj-lt"/>
              <a:buAutoNum type="arabicPeriod"/>
            </a:pPr>
            <a:r>
              <a:rPr lang="en-GB" sz="2400" dirty="0" smtClean="0">
                <a:cs typeface="Arial" pitchFamily="34" charset="0"/>
              </a:rPr>
              <a:t>project reporting systems &amp; procedures</a:t>
            </a:r>
          </a:p>
          <a:p>
            <a:pPr marL="1076325" indent="-722313">
              <a:buFont typeface="+mj-lt"/>
              <a:buAutoNum type="arabicPeriod"/>
            </a:pPr>
            <a:r>
              <a:rPr lang="en-GB" sz="2400" dirty="0" smtClean="0">
                <a:cs typeface="Arial" pitchFamily="34" charset="0"/>
              </a:rPr>
              <a:t>any additional information</a:t>
            </a:r>
          </a:p>
          <a:p>
            <a:pPr marL="457200" indent="-457200">
              <a:buFont typeface="+mj-lt"/>
              <a:buAutoNum type="arabicPeriod"/>
            </a:pPr>
            <a:endParaRPr lang="en-GB" sz="24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GB" sz="24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GB" sz="24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GB" sz="2400" dirty="0" smtClean="0"/>
          </a:p>
          <a:p>
            <a:pPr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675568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 smtClean="0">
                <a:solidFill>
                  <a:srgbClr val="0000FF"/>
                </a:solidFill>
              </a:rPr>
              <a:t>PID Template</a:t>
            </a:r>
            <a:endParaRPr lang="en-GB" sz="3600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340768"/>
            <a:ext cx="7920880" cy="485740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GB" sz="3000" b="1" dirty="0" smtClean="0">
                <a:cs typeface="Arial" pitchFamily="34" charset="0"/>
              </a:rPr>
              <a:t>1. PROJECT JUSTIFICATION – necessary to:</a:t>
            </a:r>
          </a:p>
          <a:p>
            <a:pPr>
              <a:buNone/>
            </a:pPr>
            <a:endParaRPr lang="en-GB" sz="1200" dirty="0" smtClean="0">
              <a:latin typeface="Arial" pitchFamily="34" charset="0"/>
              <a:cs typeface="Arial" pitchFamily="34" charset="0"/>
            </a:endParaRPr>
          </a:p>
          <a:p>
            <a:pPr marL="1076325" indent="-633413">
              <a:buNone/>
              <a:tabLst>
                <a:tab pos="900113" algn="l"/>
              </a:tabLst>
            </a:pPr>
            <a:r>
              <a:rPr lang="en-GB" sz="2600" dirty="0" smtClean="0">
                <a:cs typeface="Arial" pitchFamily="34" charset="0"/>
              </a:rPr>
              <a:t>a.  provide a definition of the project</a:t>
            </a:r>
          </a:p>
          <a:p>
            <a:pPr marL="1076325" indent="-633413">
              <a:buNone/>
              <a:tabLst>
                <a:tab pos="900113" algn="l"/>
              </a:tabLst>
            </a:pPr>
            <a:endParaRPr lang="en-GB" sz="1300" dirty="0" smtClean="0">
              <a:cs typeface="Arial" pitchFamily="34" charset="0"/>
            </a:endParaRPr>
          </a:p>
          <a:p>
            <a:pPr marL="900113" indent="-457200">
              <a:buNone/>
              <a:tabLst>
                <a:tab pos="900113" algn="l"/>
              </a:tabLst>
            </a:pPr>
            <a:r>
              <a:rPr lang="en-GB" sz="2600" dirty="0" smtClean="0">
                <a:cs typeface="Arial" pitchFamily="34" charset="0"/>
              </a:rPr>
              <a:t>b.  explain what the project needs to achieve  including:</a:t>
            </a:r>
          </a:p>
          <a:p>
            <a:pPr marL="1430338" indent="-530225">
              <a:buFont typeface="Wingdings" pitchFamily="2" charset="2"/>
              <a:buChar char="ü"/>
            </a:pPr>
            <a:r>
              <a:rPr lang="en-GB" sz="2600" dirty="0" smtClean="0">
                <a:cs typeface="Arial" pitchFamily="34" charset="0"/>
              </a:rPr>
              <a:t>Background </a:t>
            </a:r>
          </a:p>
          <a:p>
            <a:pPr marL="1430338" indent="-530225">
              <a:buFont typeface="Wingdings" pitchFamily="2" charset="2"/>
              <a:buChar char="ü"/>
            </a:pPr>
            <a:r>
              <a:rPr lang="en-GB" sz="2600" dirty="0" smtClean="0">
                <a:cs typeface="Arial" pitchFamily="34" charset="0"/>
              </a:rPr>
              <a:t>Project objectives &amp; desired outcomes </a:t>
            </a:r>
          </a:p>
          <a:p>
            <a:pPr marL="1430338" indent="-530225">
              <a:buFont typeface="Wingdings" pitchFamily="2" charset="2"/>
              <a:buChar char="ü"/>
            </a:pPr>
            <a:r>
              <a:rPr lang="en-GB" sz="2600" dirty="0" smtClean="0">
                <a:cs typeface="Arial" pitchFamily="34" charset="0"/>
              </a:rPr>
              <a:t>Project scope &amp; exclusions </a:t>
            </a:r>
          </a:p>
          <a:p>
            <a:pPr marL="1430338" indent="-530225">
              <a:buFont typeface="Wingdings" pitchFamily="2" charset="2"/>
              <a:buChar char="ü"/>
            </a:pPr>
            <a:r>
              <a:rPr lang="en-GB" sz="2600" dirty="0" smtClean="0">
                <a:cs typeface="Arial" pitchFamily="34" charset="0"/>
              </a:rPr>
              <a:t>Constraints &amp; assumptions </a:t>
            </a:r>
          </a:p>
          <a:p>
            <a:pPr marL="1430338" indent="-530225">
              <a:buFont typeface="Wingdings" pitchFamily="2" charset="2"/>
              <a:buChar char="ü"/>
            </a:pPr>
            <a:r>
              <a:rPr lang="en-GB" sz="2600" dirty="0" smtClean="0">
                <a:cs typeface="Arial" pitchFamily="34" charset="0"/>
              </a:rPr>
              <a:t>The user(s) &amp; other known interested parties </a:t>
            </a:r>
          </a:p>
          <a:p>
            <a:pPr marL="1430338" indent="-530225">
              <a:buFont typeface="Wingdings" pitchFamily="2" charset="2"/>
              <a:buChar char="ü"/>
            </a:pPr>
            <a:r>
              <a:rPr lang="en-GB" sz="2600" dirty="0" smtClean="0">
                <a:cs typeface="Arial" pitchFamily="34" charset="0"/>
              </a:rPr>
              <a:t>Interfaces i.e. links to other organisations, projects or reports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7544215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PID Template</a:t>
            </a:r>
            <a:endParaRPr lang="en-GB" sz="36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66997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2800" b="1" dirty="0" smtClean="0">
                <a:cs typeface="Arial" pitchFamily="34" charset="0"/>
              </a:rPr>
              <a:t>2. PROJECT APPROACH – necessary to:</a:t>
            </a:r>
          </a:p>
          <a:p>
            <a:pPr marL="900113" indent="-546100"/>
            <a:r>
              <a:rPr lang="en-GB" sz="2400" dirty="0" smtClean="0">
                <a:cs typeface="Arial" pitchFamily="34" charset="0"/>
              </a:rPr>
              <a:t>define the choice of solution that will be used in the project to deliver the business option selected from the Business Case</a:t>
            </a:r>
          </a:p>
          <a:p>
            <a:pPr marL="900113" indent="-546100"/>
            <a:r>
              <a:rPr lang="en-GB" sz="2400" dirty="0" smtClean="0">
                <a:cs typeface="Arial" pitchFamily="34" charset="0"/>
              </a:rPr>
              <a:t>take into consideration the operational environment into which the solution must fit</a:t>
            </a:r>
          </a:p>
          <a:p>
            <a:pPr>
              <a:buNone/>
            </a:pPr>
            <a:endParaRPr lang="en-GB" sz="1200" b="1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GB" sz="2800" b="1" dirty="0" smtClean="0">
                <a:cs typeface="Arial" pitchFamily="34" charset="0"/>
              </a:rPr>
              <a:t>3. BUSINESS CASE – should:</a:t>
            </a:r>
          </a:p>
          <a:p>
            <a:pPr marL="900113" indent="-457200"/>
            <a:r>
              <a:rPr lang="en-GB" sz="2400" dirty="0" smtClean="0">
                <a:cs typeface="Arial" pitchFamily="34" charset="0"/>
              </a:rPr>
              <a:t>describe the justification for the project based on estimated costs, risks and benefits</a:t>
            </a:r>
            <a:endParaRPr lang="en-GB" sz="2400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6383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 smtClean="0">
                <a:solidFill>
                  <a:srgbClr val="0000FF"/>
                </a:solidFill>
              </a:rPr>
              <a:t>PID Template</a:t>
            </a:r>
            <a:endParaRPr lang="en-GB" sz="40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GB" sz="2400" b="1" dirty="0" smtClean="0">
                <a:cs typeface="Arial" pitchFamily="34" charset="0"/>
              </a:rPr>
              <a:t>4. PROJECT MANAGEMENT TEAM STRUCTURE  –provide  details of those involved e.g. via:</a:t>
            </a:r>
          </a:p>
          <a:p>
            <a:pPr>
              <a:buNone/>
            </a:pPr>
            <a:endParaRPr lang="en-GB" sz="1200" b="1" dirty="0" smtClean="0"/>
          </a:p>
          <a:p>
            <a:pPr marL="1076325" indent="-546100"/>
            <a:r>
              <a:rPr lang="en-GB" sz="2400" dirty="0" smtClean="0">
                <a:cs typeface="Arial" pitchFamily="34" charset="0"/>
              </a:rPr>
              <a:t>A chart showing who will be involved with the project</a:t>
            </a:r>
          </a:p>
          <a:p>
            <a:pPr marL="1076325" indent="-546100"/>
            <a:r>
              <a:rPr lang="en-GB" sz="2400" dirty="0" smtClean="0">
                <a:cs typeface="Arial" pitchFamily="34" charset="0"/>
              </a:rPr>
              <a:t>Role descriptions for the project management team and any other key resources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20785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 smtClean="0">
                <a:solidFill>
                  <a:srgbClr val="0000FF"/>
                </a:solidFill>
              </a:rPr>
              <a:t>PID Template</a:t>
            </a:r>
            <a:endParaRPr lang="en-GB" sz="40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2800" b="1" dirty="0" smtClean="0">
                <a:cs typeface="Arial" pitchFamily="34" charset="0"/>
              </a:rPr>
              <a:t>5. QUALITY MANAGEMENT STRATEGY – should:</a:t>
            </a:r>
          </a:p>
          <a:p>
            <a:pPr marL="900113" indent="-457200">
              <a:tabLst>
                <a:tab pos="900113" algn="l"/>
              </a:tabLst>
            </a:pPr>
            <a:r>
              <a:rPr lang="en-GB" sz="2400" dirty="0" smtClean="0">
                <a:cs typeface="Arial" pitchFamily="34" charset="0"/>
              </a:rPr>
              <a:t>Describe the quality techniques &amp; standards to be applied &amp; the responsibilities for achieving the required quality levels</a:t>
            </a:r>
          </a:p>
          <a:p>
            <a:pPr marL="900113" indent="-457200">
              <a:tabLst>
                <a:tab pos="900113" algn="l"/>
              </a:tabLst>
            </a:pPr>
            <a:r>
              <a:rPr lang="en-GB" sz="2400" dirty="0" smtClean="0">
                <a:cs typeface="Arial" pitchFamily="34" charset="0"/>
              </a:rPr>
              <a:t>Define the quality expectations the project must achieve </a:t>
            </a:r>
          </a:p>
          <a:p>
            <a:pPr marL="900113" indent="-457200">
              <a:tabLst>
                <a:tab pos="900113" algn="l"/>
              </a:tabLst>
            </a:pPr>
            <a:r>
              <a:rPr lang="en-GB" sz="2400" dirty="0" smtClean="0">
                <a:cs typeface="Arial" pitchFamily="34" charset="0"/>
              </a:rPr>
              <a:t>How they will be met</a:t>
            </a:r>
          </a:p>
          <a:p>
            <a:pPr marL="900113" indent="-457200">
              <a:tabLst>
                <a:tab pos="900113" algn="l"/>
              </a:tabLst>
            </a:pPr>
            <a:r>
              <a:rPr lang="en-GB" sz="2400" dirty="0" smtClean="0">
                <a:cs typeface="Arial" pitchFamily="34" charset="0"/>
              </a:rPr>
              <a:t>Quality processes</a:t>
            </a:r>
          </a:p>
          <a:p>
            <a:pPr marL="900113" indent="-457200">
              <a:tabLst>
                <a:tab pos="900113" algn="l"/>
              </a:tabLst>
            </a:pPr>
            <a:r>
              <a:rPr lang="en-GB" sz="2400" dirty="0" smtClean="0">
                <a:cs typeface="Arial" pitchFamily="34" charset="0"/>
              </a:rPr>
              <a:t>Risks &amp; Risk Management Strategy</a:t>
            </a:r>
            <a:endParaRPr lang="en-GB" sz="2400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0442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 smtClean="0">
                <a:solidFill>
                  <a:srgbClr val="0000FF"/>
                </a:solidFill>
              </a:rPr>
              <a:t>PID Template</a:t>
            </a:r>
            <a:endParaRPr lang="en-GB" sz="4000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10000"/>
          </a:bodyPr>
          <a:lstStyle/>
          <a:p>
            <a:pPr marL="442913" indent="-442913">
              <a:buNone/>
            </a:pPr>
            <a:r>
              <a:rPr lang="en-GB" sz="2600" b="1" dirty="0" smtClean="0">
                <a:cs typeface="Arial" pitchFamily="34" charset="0"/>
              </a:rPr>
              <a:t>6.  COMMUNICATION MANAGEMENT STRATEGY – needs to:</a:t>
            </a:r>
          </a:p>
          <a:p>
            <a:pPr marL="900113" indent="-457200">
              <a:buFont typeface="Wingdings" pitchFamily="2" charset="2"/>
              <a:buChar char="Ø"/>
            </a:pPr>
            <a:r>
              <a:rPr lang="en-GB" sz="2600" dirty="0" smtClean="0">
                <a:cs typeface="Arial" pitchFamily="34" charset="0"/>
              </a:rPr>
              <a:t>define the parties interested in the project &amp; the means &amp; frequency of communication between them &amp; the consultant</a:t>
            </a:r>
          </a:p>
          <a:p>
            <a:pPr marL="900113" indent="-457200">
              <a:buFont typeface="Wingdings" pitchFamily="2" charset="2"/>
              <a:buChar char="Ø"/>
            </a:pPr>
            <a:r>
              <a:rPr lang="en-GB" sz="2600" dirty="0" smtClean="0">
                <a:cs typeface="Arial" pitchFamily="34" charset="0"/>
              </a:rPr>
              <a:t>provide a schedule of activities &amp; resource requirements for the entire project</a:t>
            </a:r>
          </a:p>
          <a:p>
            <a:pPr marL="722313" indent="-279400">
              <a:buNone/>
            </a:pPr>
            <a:endParaRPr lang="en-GB" sz="1500" b="1" dirty="0" smtClean="0">
              <a:cs typeface="Arial" pitchFamily="34" charset="0"/>
            </a:endParaRPr>
          </a:p>
          <a:p>
            <a:pPr>
              <a:buNone/>
            </a:pPr>
            <a:r>
              <a:rPr lang="en-GB" sz="2600" b="1" dirty="0" smtClean="0">
                <a:cs typeface="Arial" pitchFamily="34" charset="0"/>
              </a:rPr>
              <a:t>7.  PROJECT PLAN – should include:</a:t>
            </a:r>
          </a:p>
          <a:p>
            <a:pPr marL="900113" indent="-457200">
              <a:buFont typeface="Wingdings" pitchFamily="2" charset="2"/>
              <a:buChar char="Ø"/>
            </a:pPr>
            <a:r>
              <a:rPr lang="en-GB" sz="2600" dirty="0" smtClean="0">
                <a:cs typeface="Arial" pitchFamily="34" charset="0"/>
              </a:rPr>
              <a:t>a summary of the plan </a:t>
            </a:r>
          </a:p>
          <a:p>
            <a:pPr marL="900113" indent="-457200">
              <a:buFont typeface="Wingdings" pitchFamily="2" charset="2"/>
              <a:buChar char="Ø"/>
            </a:pPr>
            <a:r>
              <a:rPr lang="en-GB" sz="2600" dirty="0" smtClean="0">
                <a:cs typeface="Arial" pitchFamily="34" charset="0"/>
              </a:rPr>
              <a:t>scheduled key dates, activities, milestones, resource requirements, control points</a:t>
            </a:r>
            <a:endParaRPr lang="en-GB" sz="2600" b="1" dirty="0" smtClean="0">
              <a:cs typeface="Arial" pitchFamily="34" charset="0"/>
            </a:endParaRPr>
          </a:p>
          <a:p>
            <a:pPr marL="900113" indent="-457200">
              <a:buFont typeface="Wingdings" pitchFamily="2" charset="2"/>
              <a:buChar char="Ø"/>
            </a:pPr>
            <a:r>
              <a:rPr lang="en-GB" sz="2600" dirty="0" smtClean="0">
                <a:cs typeface="Arial" pitchFamily="34" charset="0"/>
              </a:rPr>
              <a:t>A time management plan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68197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850106"/>
          </a:xfrm>
        </p:spPr>
        <p:txBody>
          <a:bodyPr/>
          <a:lstStyle/>
          <a:p>
            <a:pPr algn="ctr"/>
            <a:r>
              <a:rPr lang="en-GB" b="1" dirty="0" smtClean="0">
                <a:solidFill>
                  <a:srgbClr val="0000FF"/>
                </a:solidFill>
              </a:rPr>
              <a:t>PID Template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752528"/>
          </a:xfrm>
        </p:spPr>
        <p:txBody>
          <a:bodyPr>
            <a:normAutofit fontScale="25000" lnSpcReduction="20000"/>
          </a:bodyPr>
          <a:lstStyle/>
          <a:p>
            <a:pPr marL="265113" indent="-176213">
              <a:buNone/>
            </a:pPr>
            <a:r>
              <a:rPr lang="en-GB" sz="9600" b="1" dirty="0" smtClean="0">
                <a:cs typeface="Arial" pitchFamily="34" charset="0"/>
              </a:rPr>
              <a:t>8.  PROJECT CONTROLS – identification/summary of:</a:t>
            </a:r>
          </a:p>
          <a:p>
            <a:pPr marL="900113" indent="-457200">
              <a:buFont typeface="Wingdings" pitchFamily="2" charset="2"/>
              <a:buChar char="Ø"/>
            </a:pPr>
            <a:r>
              <a:rPr lang="en-GB" sz="8000" dirty="0" smtClean="0">
                <a:cs typeface="Arial" pitchFamily="34" charset="0"/>
              </a:rPr>
              <a:t>the project-level controls such as stage boundaries, agreed tolerances, monitoring and reporting</a:t>
            </a:r>
          </a:p>
          <a:p>
            <a:pPr marL="722313" indent="-279400">
              <a:buNone/>
            </a:pPr>
            <a:endParaRPr lang="en-GB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GB" sz="9600" b="1" dirty="0" smtClean="0">
                <a:cs typeface="Arial" pitchFamily="34" charset="0"/>
              </a:rPr>
              <a:t>9.  PROJECT REPORTING – may include:</a:t>
            </a:r>
          </a:p>
          <a:p>
            <a:pPr marL="900113" indent="-457200">
              <a:buFont typeface="Wingdings" pitchFamily="2" charset="2"/>
              <a:buChar char="Ø"/>
              <a:tabLst>
                <a:tab pos="900113" algn="l"/>
              </a:tabLst>
            </a:pPr>
            <a:r>
              <a:rPr lang="en-GB" sz="8000" dirty="0" smtClean="0">
                <a:cs typeface="Arial" pitchFamily="34" charset="0"/>
              </a:rPr>
              <a:t>a schedule of Project Board meetings explaining purpose of each meeting &amp; decisions required from the Board </a:t>
            </a:r>
          </a:p>
          <a:p>
            <a:pPr marL="900113" indent="-457200">
              <a:buFont typeface="Wingdings" pitchFamily="2" charset="2"/>
              <a:buChar char="Ø"/>
              <a:tabLst>
                <a:tab pos="900113" algn="l"/>
              </a:tabLst>
            </a:pPr>
            <a:r>
              <a:rPr lang="en-GB" sz="8000" dirty="0" smtClean="0">
                <a:cs typeface="Arial" pitchFamily="34" charset="0"/>
              </a:rPr>
              <a:t>evidence of  report recipients, frequency, content &amp; method of communication e.g. highlighted minutes, log of e-mails etc</a:t>
            </a:r>
            <a:endParaRPr lang="en-GB" sz="8000" b="1" dirty="0" smtClean="0">
              <a:cs typeface="Arial" pitchFamily="34" charset="0"/>
            </a:endParaRPr>
          </a:p>
          <a:p>
            <a:pPr marL="900113" indent="-457200">
              <a:buFont typeface="Wingdings" pitchFamily="2" charset="2"/>
              <a:buChar char="Ø"/>
              <a:tabLst>
                <a:tab pos="900113" algn="l"/>
              </a:tabLst>
            </a:pPr>
            <a:r>
              <a:rPr lang="en-GB" sz="8000" dirty="0" smtClean="0">
                <a:cs typeface="Arial" pitchFamily="34" charset="0"/>
              </a:rPr>
              <a:t>Checkpoint Report source, recipients, frequency content and method of communication. </a:t>
            </a:r>
            <a:endParaRPr lang="en-GB" sz="8000" b="1" dirty="0" smtClean="0">
              <a:cs typeface="Arial" pitchFamily="34" charset="0"/>
            </a:endParaRPr>
          </a:p>
          <a:p>
            <a:pPr marL="900113" indent="-457200">
              <a:buFont typeface="Wingdings" pitchFamily="2" charset="2"/>
              <a:buChar char="Ø"/>
              <a:tabLst>
                <a:tab pos="900113" algn="l"/>
              </a:tabLst>
            </a:pPr>
            <a:r>
              <a:rPr lang="en-GB" sz="8000" dirty="0" smtClean="0">
                <a:cs typeface="Arial" pitchFamily="34" charset="0"/>
              </a:rPr>
              <a:t>any other relevant project management communications</a:t>
            </a:r>
            <a:endParaRPr lang="en-GB" sz="8000" b="1" dirty="0" smtClean="0">
              <a:cs typeface="Arial" pitchFamily="34" charset="0"/>
            </a:endParaRPr>
          </a:p>
          <a:p>
            <a:pPr marL="900113" indent="-457200">
              <a:buFont typeface="Wingdings" pitchFamily="2" charset="2"/>
              <a:buChar char="Ø"/>
              <a:tabLst>
                <a:tab pos="900113" algn="l"/>
              </a:tabLst>
            </a:pPr>
            <a:r>
              <a:rPr lang="en-GB" sz="8000" dirty="0" smtClean="0">
                <a:cs typeface="Arial" pitchFamily="34" charset="0"/>
              </a:rPr>
              <a:t>if appropriate, an indication of the likely timing of any project updates and reviews</a:t>
            </a:r>
          </a:p>
          <a:p>
            <a:endParaRPr lang="en-GB" sz="3800" dirty="0" smtClean="0">
              <a:latin typeface="Arial" pitchFamily="34" charset="0"/>
              <a:cs typeface="Arial" pitchFamily="34" charset="0"/>
            </a:endParaRPr>
          </a:p>
          <a:p>
            <a:pPr marL="722313" indent="-612775">
              <a:buNone/>
            </a:pPr>
            <a:r>
              <a:rPr lang="en-GB" sz="9600" b="1" dirty="0" smtClean="0">
                <a:cs typeface="Arial" pitchFamily="34" charset="0"/>
              </a:rPr>
              <a:t>10.  ADDITIONAL SUPPORTING INFORMATION IF RELEVANT</a:t>
            </a:r>
          </a:p>
          <a:p>
            <a:pPr>
              <a:buNone/>
            </a:pPr>
            <a:r>
              <a:rPr lang="en-GB" b="1" dirty="0" smtClean="0"/>
              <a:t> 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7473482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 smtClean="0">
                <a:solidFill>
                  <a:srgbClr val="0000FF"/>
                </a:solidFill>
              </a:rPr>
              <a:t>PID Review</a:t>
            </a:r>
            <a:endParaRPr lang="en-GB" sz="4000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628800"/>
            <a:ext cx="7704856" cy="4464496"/>
          </a:xfrm>
        </p:spPr>
        <p:txBody>
          <a:bodyPr>
            <a:normAutofit/>
          </a:bodyPr>
          <a:lstStyle/>
          <a:p>
            <a:r>
              <a:rPr lang="en-GB" sz="2800" dirty="0" smtClean="0">
                <a:cs typeface="Arial" pitchFamily="34" charset="0"/>
              </a:rPr>
              <a:t>What the project is aiming to achieve ? </a:t>
            </a:r>
          </a:p>
          <a:p>
            <a:pPr>
              <a:buNone/>
            </a:pPr>
            <a:endParaRPr lang="en-GB" sz="2800" dirty="0" smtClean="0">
              <a:cs typeface="Arial" pitchFamily="34" charset="0"/>
            </a:endParaRPr>
          </a:p>
          <a:p>
            <a:r>
              <a:rPr lang="en-GB" sz="2800" dirty="0" smtClean="0">
                <a:cs typeface="Arial" pitchFamily="34" charset="0"/>
              </a:rPr>
              <a:t>Why it is important to achieve it ?</a:t>
            </a:r>
          </a:p>
          <a:p>
            <a:pPr>
              <a:buNone/>
            </a:pPr>
            <a:endParaRPr lang="en-GB" sz="2800" dirty="0" smtClean="0">
              <a:cs typeface="Arial" pitchFamily="34" charset="0"/>
            </a:endParaRPr>
          </a:p>
          <a:p>
            <a:r>
              <a:rPr lang="en-GB" sz="2800" dirty="0" smtClean="0">
                <a:cs typeface="Arial" pitchFamily="34" charset="0"/>
              </a:rPr>
              <a:t>Who will be involved in managing the process &amp; what are their responsibilities ?</a:t>
            </a:r>
          </a:p>
          <a:p>
            <a:pPr>
              <a:buNone/>
            </a:pPr>
            <a:endParaRPr lang="en-GB" sz="2800" dirty="0" smtClean="0">
              <a:cs typeface="Arial" pitchFamily="34" charset="0"/>
            </a:endParaRPr>
          </a:p>
          <a:p>
            <a:r>
              <a:rPr lang="en-GB" sz="2800" dirty="0" smtClean="0">
                <a:cs typeface="Arial" pitchFamily="34" charset="0"/>
              </a:rPr>
              <a:t>How &amp; when the project will be undertaken?</a:t>
            </a:r>
            <a:endParaRPr lang="en-GB" sz="2800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280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dirty="0" smtClean="0"/>
              <a:t>PID</a:t>
            </a:r>
            <a:endParaRPr lang="en-GB" dirty="0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endParaRPr lang="en-GB" dirty="0" smtClean="0"/>
          </a:p>
          <a:p>
            <a:pPr lvl="0"/>
            <a:r>
              <a:rPr lang="en-GB" dirty="0" smtClean="0"/>
              <a:t>Briefly </a:t>
            </a:r>
            <a:r>
              <a:rPr lang="en-GB" dirty="0"/>
              <a:t>explain your project/ consultancy idea</a:t>
            </a:r>
            <a:r>
              <a:rPr lang="en-GB" dirty="0" smtClean="0"/>
              <a:t>! (PID: What?)</a:t>
            </a:r>
          </a:p>
          <a:p>
            <a:pPr marL="0" lvl="0" indent="0">
              <a:buNone/>
            </a:pPr>
            <a:endParaRPr lang="en-GB" dirty="0" smtClean="0"/>
          </a:p>
          <a:p>
            <a:pPr lvl="0"/>
            <a:r>
              <a:rPr lang="en-GB" dirty="0" smtClean="0"/>
              <a:t>Explain the need for your project!</a:t>
            </a:r>
          </a:p>
          <a:p>
            <a:pPr marL="0" lvl="0" indent="0">
              <a:buNone/>
            </a:pPr>
            <a:r>
              <a:rPr lang="en-GB" dirty="0" smtClean="0"/>
              <a:t>    (PID: Why?)</a:t>
            </a:r>
            <a:endParaRPr lang="en-GB" dirty="0"/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/>
              <a:t>When you here the whistle…</a:t>
            </a:r>
          </a:p>
          <a:p>
            <a:pPr marL="0" lvl="0" indent="0">
              <a:buNone/>
            </a:pPr>
            <a:r>
              <a:rPr lang="en-GB" dirty="0"/>
              <a:t>            </a:t>
            </a:r>
            <a:r>
              <a:rPr lang="en-GB" dirty="0" smtClean="0"/>
              <a:t> </a:t>
            </a:r>
            <a:r>
              <a:rPr lang="en-GB" dirty="0"/>
              <a:t>…. </a:t>
            </a:r>
            <a:r>
              <a:rPr lang="en-GB" dirty="0" smtClean="0"/>
              <a:t>Explain your PID to your next partner</a:t>
            </a:r>
            <a:r>
              <a:rPr lang="en-GB" dirty="0"/>
              <a:t>! </a:t>
            </a:r>
          </a:p>
        </p:txBody>
      </p:sp>
    </p:spTree>
    <p:extLst>
      <p:ext uri="{BB962C8B-B14F-4D97-AF65-F5344CB8AC3E}">
        <p14:creationId xmlns:p14="http://schemas.microsoft.com/office/powerpoint/2010/main" val="11541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1794</Words>
  <Application>Microsoft Office PowerPoint</Application>
  <PresentationFormat>On-screen Show (4:3)</PresentationFormat>
  <Paragraphs>330</Paragraphs>
  <Slides>28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Tahoma</vt:lpstr>
      <vt:lpstr>Times New Roman</vt:lpstr>
      <vt:lpstr>Wingdings</vt:lpstr>
      <vt:lpstr>Office Theme</vt:lpstr>
      <vt:lpstr>     Sustainable Business Project Week 4  </vt:lpstr>
      <vt:lpstr>What is Consulting?</vt:lpstr>
      <vt:lpstr>PowerPoint Presentation</vt:lpstr>
      <vt:lpstr>What does consultancy work involve?</vt:lpstr>
      <vt:lpstr>The Consulting Cycle involves:</vt:lpstr>
      <vt:lpstr>The Consulting Cycle:  requirements &amp; considerations</vt:lpstr>
      <vt:lpstr>PowerPoint Presentation</vt:lpstr>
      <vt:lpstr>PowerPoint Presentation</vt:lpstr>
      <vt:lpstr>PowerPoint Presentation</vt:lpstr>
      <vt:lpstr>The Consulting Cycle:  the full circle</vt:lpstr>
      <vt:lpstr>Who is the client?</vt:lpstr>
      <vt:lpstr>Who is the client?</vt:lpstr>
      <vt:lpstr>Client consultant relationship</vt:lpstr>
      <vt:lpstr>Models of client-consultant relations</vt:lpstr>
      <vt:lpstr>Why is Research Important?</vt:lpstr>
      <vt:lpstr>Diagnosis and data collection - steps</vt:lpstr>
      <vt:lpstr>Purpose of the PID</vt:lpstr>
      <vt:lpstr>Ideas that could add</vt:lpstr>
      <vt:lpstr>Aim &amp; Objectives of the PID</vt:lpstr>
      <vt:lpstr>PID Template</vt:lpstr>
      <vt:lpstr>PID Template</vt:lpstr>
      <vt:lpstr>PID Template</vt:lpstr>
      <vt:lpstr>PID Template</vt:lpstr>
      <vt:lpstr>PID Template</vt:lpstr>
      <vt:lpstr>PID Template</vt:lpstr>
      <vt:lpstr>PID Template</vt:lpstr>
      <vt:lpstr>PID Review</vt:lpstr>
      <vt:lpstr>PID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Organisational Consultancy Week 3</dc:title>
  <dc:creator>RM</dc:creator>
  <cp:lastModifiedBy>L0237_User</cp:lastModifiedBy>
  <cp:revision>17</cp:revision>
  <cp:lastPrinted>2016-02-09T16:32:46Z</cp:lastPrinted>
  <dcterms:created xsi:type="dcterms:W3CDTF">2016-02-09T16:16:41Z</dcterms:created>
  <dcterms:modified xsi:type="dcterms:W3CDTF">2019-10-16T14:08:52Z</dcterms:modified>
</cp:coreProperties>
</file>