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7"/>
  </p:notesMasterIdLst>
  <p:handoutMasterIdLst>
    <p:handoutMasterId r:id="rId38"/>
  </p:handoutMasterIdLst>
  <p:sldIdLst>
    <p:sldId id="273" r:id="rId2"/>
    <p:sldId id="287" r:id="rId3"/>
    <p:sldId id="337" r:id="rId4"/>
    <p:sldId id="291" r:id="rId5"/>
    <p:sldId id="292" r:id="rId6"/>
    <p:sldId id="334" r:id="rId7"/>
    <p:sldId id="333" r:id="rId8"/>
    <p:sldId id="328" r:id="rId9"/>
    <p:sldId id="327" r:id="rId10"/>
    <p:sldId id="336" r:id="rId11"/>
    <p:sldId id="339" r:id="rId12"/>
    <p:sldId id="266" r:id="rId13"/>
    <p:sldId id="267" r:id="rId14"/>
    <p:sldId id="338" r:id="rId15"/>
    <p:sldId id="276" r:id="rId16"/>
    <p:sldId id="294" r:id="rId17"/>
    <p:sldId id="295" r:id="rId18"/>
    <p:sldId id="296" r:id="rId19"/>
    <p:sldId id="297" r:id="rId20"/>
    <p:sldId id="272" r:id="rId21"/>
    <p:sldId id="298" r:id="rId22"/>
    <p:sldId id="280" r:id="rId23"/>
    <p:sldId id="258" r:id="rId24"/>
    <p:sldId id="301" r:id="rId25"/>
    <p:sldId id="304" r:id="rId26"/>
    <p:sldId id="260" r:id="rId27"/>
    <p:sldId id="257" r:id="rId28"/>
    <p:sldId id="262" r:id="rId29"/>
    <p:sldId id="261" r:id="rId30"/>
    <p:sldId id="282" r:id="rId31"/>
    <p:sldId id="305" r:id="rId32"/>
    <p:sldId id="288" r:id="rId33"/>
    <p:sldId id="332" r:id="rId34"/>
    <p:sldId id="340" r:id="rId35"/>
    <p:sldId id="335" r:id="rId36"/>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85" d="100"/>
          <a:sy n="85" d="100"/>
        </p:scale>
        <p:origin x="1152" y="60"/>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5898"/>
    </p:cViewPr>
  </p:sorterViewPr>
  <p:notesViewPr>
    <p:cSldViewPr>
      <p:cViewPr varScale="1">
        <p:scale>
          <a:sx n="70" d="100"/>
          <a:sy n="70" d="100"/>
        </p:scale>
        <p:origin x="1950"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bwMode="auto">
          <a:xfrm>
            <a:off x="0" y="0"/>
            <a:ext cx="2889250" cy="487363"/>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0" hangingPunct="0">
              <a:defRPr sz="1200">
                <a:latin typeface="Arial" charset="0"/>
              </a:defRPr>
            </a:lvl1pPr>
          </a:lstStyle>
          <a:p>
            <a:pPr>
              <a:defRPr/>
            </a:pPr>
            <a:endParaRPr lang="en-GB" altLang="en-US"/>
          </a:p>
        </p:txBody>
      </p:sp>
      <p:sp>
        <p:nvSpPr>
          <p:cNvPr id="29699" name="Rectangle 3"/>
          <p:cNvSpPr>
            <a:spLocks noGrp="1" noChangeArrowheads="1"/>
          </p:cNvSpPr>
          <p:nvPr>
            <p:ph type="dt" sz="quarter" idx="1"/>
          </p:nvPr>
        </p:nvSpPr>
        <p:spPr bwMode="auto">
          <a:xfrm>
            <a:off x="3778250" y="0"/>
            <a:ext cx="2889250" cy="487363"/>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0" hangingPunct="0">
              <a:defRPr sz="1200">
                <a:latin typeface="Arial" charset="0"/>
              </a:defRPr>
            </a:lvl1pPr>
          </a:lstStyle>
          <a:p>
            <a:pPr>
              <a:defRPr/>
            </a:pPr>
            <a:fld id="{49FD0016-AFA6-4068-803F-F0DBCAB23C0C}" type="datetimeFigureOut">
              <a:rPr lang="en-GB" altLang="en-US"/>
              <a:pPr>
                <a:defRPr/>
              </a:pPr>
              <a:t>28/09/2023</a:t>
            </a:fld>
            <a:endParaRPr lang="en-GB" altLang="en-US"/>
          </a:p>
        </p:txBody>
      </p:sp>
      <p:sp>
        <p:nvSpPr>
          <p:cNvPr id="29700" name="Rectangle 4"/>
          <p:cNvSpPr>
            <a:spLocks noGrp="1" noChangeArrowheads="1"/>
          </p:cNvSpPr>
          <p:nvPr>
            <p:ph type="ftr" sz="quarter" idx="2"/>
          </p:nvPr>
        </p:nvSpPr>
        <p:spPr bwMode="auto">
          <a:xfrm>
            <a:off x="0" y="9264650"/>
            <a:ext cx="2889250" cy="487363"/>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0" hangingPunct="0">
              <a:defRPr sz="1200">
                <a:latin typeface="Arial" charset="0"/>
              </a:defRPr>
            </a:lvl1pPr>
          </a:lstStyle>
          <a:p>
            <a:pPr>
              <a:defRPr/>
            </a:pPr>
            <a:endParaRPr lang="en-GB" altLang="en-US"/>
          </a:p>
        </p:txBody>
      </p:sp>
      <p:sp>
        <p:nvSpPr>
          <p:cNvPr id="29701" name="Rectangle 5"/>
          <p:cNvSpPr>
            <a:spLocks noGrp="1" noChangeArrowheads="1"/>
          </p:cNvSpPr>
          <p:nvPr>
            <p:ph type="sldNum" sz="quarter" idx="3"/>
          </p:nvPr>
        </p:nvSpPr>
        <p:spPr bwMode="auto">
          <a:xfrm>
            <a:off x="3778250" y="9264650"/>
            <a:ext cx="2889250" cy="487363"/>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682D2119-731A-48C8-B752-8DDBD75FF7E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eaLnBrk="1" hangingPunct="1">
              <a:defRPr sz="1200">
                <a:latin typeface="Arial" panose="020B0604020202020204" pitchFamily="34" charset="0"/>
              </a:defRPr>
            </a:lvl1pPr>
          </a:lstStyle>
          <a:p>
            <a:pPr>
              <a:defRPr/>
            </a:pPr>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eaLnBrk="1" hangingPunct="1">
              <a:defRPr sz="1200">
                <a:latin typeface="Arial" panose="020B0604020202020204" pitchFamily="34" charset="0"/>
              </a:defRPr>
            </a:lvl1pPr>
          </a:lstStyle>
          <a:p>
            <a:pPr>
              <a:defRPr/>
            </a:pPr>
            <a:fld id="{0926C5F4-B8E5-4394-82E5-8492D6A0C961}" type="datetimeFigureOut">
              <a:rPr lang="en-GB"/>
              <a:pPr>
                <a:defRPr/>
              </a:pPr>
              <a:t>28/09/2023</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eaLnBrk="1" hangingPunct="1">
              <a:defRPr sz="1200">
                <a:latin typeface="Arial" panose="020B0604020202020204" pitchFamily="34" charset="0"/>
              </a:defRPr>
            </a:lvl1pPr>
          </a:lstStyle>
          <a:p>
            <a:pPr>
              <a:defRPr/>
            </a:pPr>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DCD69A22-F1DD-4039-A447-D3FBE3604B31}"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49156" name="Slide Number Placeholder 3"/>
          <p:cNvSpPr>
            <a:spLocks noGrp="1"/>
          </p:cNvSpPr>
          <p:nvPr>
            <p:ph type="sldNum" sz="quarter" idx="5"/>
          </p:nvPr>
        </p:nvSpPr>
        <p:spPr bwMode="auto">
          <a:noFill/>
          <a:ln>
            <a:miter lim="800000"/>
            <a:headEnd/>
            <a:tailEnd/>
          </a:ln>
        </p:spPr>
        <p:txBody>
          <a:bodyPr/>
          <a:lstStyle/>
          <a:p>
            <a:fld id="{1C3B35F2-DB2F-4001-AA14-ADD93464020B}" type="slidenum">
              <a:rPr lang="en-GB"/>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49156" name="Slide Number Placeholder 3"/>
          <p:cNvSpPr>
            <a:spLocks noGrp="1"/>
          </p:cNvSpPr>
          <p:nvPr>
            <p:ph type="sldNum" sz="quarter" idx="5"/>
          </p:nvPr>
        </p:nvSpPr>
        <p:spPr bwMode="auto">
          <a:noFill/>
          <a:ln>
            <a:miter lim="800000"/>
            <a:headEnd/>
            <a:tailEnd/>
          </a:ln>
        </p:spPr>
        <p:txBody>
          <a:bodyPr/>
          <a:lstStyle/>
          <a:p>
            <a:fld id="{1C3B35F2-DB2F-4001-AA14-ADD93464020B}" type="slidenum">
              <a:rPr lang="en-GB"/>
              <a:pPr/>
              <a:t>2</a:t>
            </a:fld>
            <a:endParaRPr lang="en-GB"/>
          </a:p>
        </p:txBody>
      </p:sp>
    </p:spTree>
    <p:extLst>
      <p:ext uri="{BB962C8B-B14F-4D97-AF65-F5344CB8AC3E}">
        <p14:creationId xmlns:p14="http://schemas.microsoft.com/office/powerpoint/2010/main" val="1094245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49156" name="Slide Number Placeholder 3"/>
          <p:cNvSpPr>
            <a:spLocks noGrp="1"/>
          </p:cNvSpPr>
          <p:nvPr>
            <p:ph type="sldNum" sz="quarter" idx="5"/>
          </p:nvPr>
        </p:nvSpPr>
        <p:spPr bwMode="auto">
          <a:noFill/>
          <a:ln>
            <a:miter lim="800000"/>
            <a:headEnd/>
            <a:tailEnd/>
          </a:ln>
        </p:spPr>
        <p:txBody>
          <a:bodyPr/>
          <a:lstStyle/>
          <a:p>
            <a:fld id="{1C3B35F2-DB2F-4001-AA14-ADD93464020B}" type="slidenum">
              <a:rPr lang="en-GB"/>
              <a:pPr/>
              <a:t>3</a:t>
            </a:fld>
            <a:endParaRPr lang="en-GB"/>
          </a:p>
        </p:txBody>
      </p:sp>
    </p:spTree>
    <p:extLst>
      <p:ext uri="{BB962C8B-B14F-4D97-AF65-F5344CB8AC3E}">
        <p14:creationId xmlns:p14="http://schemas.microsoft.com/office/powerpoint/2010/main" val="2856466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0180" name="Slide Number Placeholder 3"/>
          <p:cNvSpPr>
            <a:spLocks noGrp="1"/>
          </p:cNvSpPr>
          <p:nvPr>
            <p:ph type="sldNum" sz="quarter" idx="5"/>
          </p:nvPr>
        </p:nvSpPr>
        <p:spPr bwMode="auto">
          <a:noFill/>
          <a:ln>
            <a:miter lim="800000"/>
            <a:headEnd/>
            <a:tailEnd/>
          </a:ln>
        </p:spPr>
        <p:txBody>
          <a:bodyPr/>
          <a:lstStyle/>
          <a:p>
            <a:fld id="{8CA1DE47-4907-437F-AD22-E8F6757C82FE}" type="slidenum">
              <a:rPr lang="en-GB"/>
              <a:pPr/>
              <a:t>4</a:t>
            </a:fld>
            <a:endParaRPr lang="en-GB"/>
          </a:p>
        </p:txBody>
      </p:sp>
    </p:spTree>
    <p:extLst>
      <p:ext uri="{BB962C8B-B14F-4D97-AF65-F5344CB8AC3E}">
        <p14:creationId xmlns:p14="http://schemas.microsoft.com/office/powerpoint/2010/main" val="1005412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0180" name="Slide Number Placeholder 3"/>
          <p:cNvSpPr>
            <a:spLocks noGrp="1"/>
          </p:cNvSpPr>
          <p:nvPr>
            <p:ph type="sldNum" sz="quarter" idx="5"/>
          </p:nvPr>
        </p:nvSpPr>
        <p:spPr bwMode="auto">
          <a:noFill/>
          <a:ln>
            <a:miter lim="800000"/>
            <a:headEnd/>
            <a:tailEnd/>
          </a:ln>
        </p:spPr>
        <p:txBody>
          <a:bodyPr/>
          <a:lstStyle/>
          <a:p>
            <a:fld id="{8CA1DE47-4907-437F-AD22-E8F6757C82FE}" type="slidenum">
              <a:rPr lang="en-GB"/>
              <a:pPr/>
              <a:t>5</a:t>
            </a:fld>
            <a:endParaRPr lang="en-GB"/>
          </a:p>
        </p:txBody>
      </p:sp>
    </p:spTree>
    <p:extLst>
      <p:ext uri="{BB962C8B-B14F-4D97-AF65-F5344CB8AC3E}">
        <p14:creationId xmlns:p14="http://schemas.microsoft.com/office/powerpoint/2010/main" val="1546032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0180" name="Slide Number Placeholder 3"/>
          <p:cNvSpPr>
            <a:spLocks noGrp="1"/>
          </p:cNvSpPr>
          <p:nvPr>
            <p:ph type="sldNum" sz="quarter" idx="5"/>
          </p:nvPr>
        </p:nvSpPr>
        <p:spPr bwMode="auto">
          <a:noFill/>
          <a:ln>
            <a:miter lim="800000"/>
            <a:headEnd/>
            <a:tailEnd/>
          </a:ln>
        </p:spPr>
        <p:txBody>
          <a:bodyPr/>
          <a:lstStyle/>
          <a:p>
            <a:fld id="{8CA1DE47-4907-437F-AD22-E8F6757C82FE}" type="slidenum">
              <a:rPr lang="en-GB"/>
              <a:pPr/>
              <a:t>12</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1204" name="Slide Number Placeholder 3"/>
          <p:cNvSpPr>
            <a:spLocks noGrp="1"/>
          </p:cNvSpPr>
          <p:nvPr>
            <p:ph type="sldNum" sz="quarter" idx="5"/>
          </p:nvPr>
        </p:nvSpPr>
        <p:spPr bwMode="auto">
          <a:noFill/>
          <a:ln>
            <a:miter lim="800000"/>
            <a:headEnd/>
            <a:tailEnd/>
          </a:ln>
        </p:spPr>
        <p:txBody>
          <a:bodyPr/>
          <a:lstStyle/>
          <a:p>
            <a:fld id="{AB1BD916-3346-4167-928A-66F461164A7B}" type="slidenum">
              <a:rPr lang="en-GB"/>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1204" name="Slide Number Placeholder 3"/>
          <p:cNvSpPr>
            <a:spLocks noGrp="1"/>
          </p:cNvSpPr>
          <p:nvPr>
            <p:ph type="sldNum" sz="quarter" idx="5"/>
          </p:nvPr>
        </p:nvSpPr>
        <p:spPr bwMode="auto">
          <a:noFill/>
          <a:ln>
            <a:miter lim="800000"/>
            <a:headEnd/>
            <a:tailEnd/>
          </a:ln>
        </p:spPr>
        <p:txBody>
          <a:bodyPr/>
          <a:lstStyle/>
          <a:p>
            <a:fld id="{AB1BD916-3346-4167-928A-66F461164A7B}" type="slidenum">
              <a:rPr lang="en-GB"/>
              <a:pPr/>
              <a:t>14</a:t>
            </a:fld>
            <a:endParaRPr lang="en-GB"/>
          </a:p>
        </p:txBody>
      </p:sp>
    </p:spTree>
    <p:extLst>
      <p:ext uri="{BB962C8B-B14F-4D97-AF65-F5344CB8AC3E}">
        <p14:creationId xmlns:p14="http://schemas.microsoft.com/office/powerpoint/2010/main" val="3973227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2228" name="Slide Number Placeholder 3"/>
          <p:cNvSpPr>
            <a:spLocks noGrp="1"/>
          </p:cNvSpPr>
          <p:nvPr>
            <p:ph type="sldNum" sz="quarter" idx="5"/>
          </p:nvPr>
        </p:nvSpPr>
        <p:spPr bwMode="auto">
          <a:noFill/>
          <a:ln>
            <a:miter lim="800000"/>
            <a:headEnd/>
            <a:tailEnd/>
          </a:ln>
        </p:spPr>
        <p:txBody>
          <a:bodyPr/>
          <a:lstStyle/>
          <a:p>
            <a:fld id="{D1965789-3618-467B-AD1E-E460E28AE55A}" type="slidenum">
              <a:rPr lang="en-GB"/>
              <a:pPr/>
              <a:t>15</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2228" name="Slide Number Placeholder 3"/>
          <p:cNvSpPr>
            <a:spLocks noGrp="1"/>
          </p:cNvSpPr>
          <p:nvPr>
            <p:ph type="sldNum" sz="quarter" idx="5"/>
          </p:nvPr>
        </p:nvSpPr>
        <p:spPr bwMode="auto">
          <a:noFill/>
          <a:ln>
            <a:miter lim="800000"/>
            <a:headEnd/>
            <a:tailEnd/>
          </a:ln>
        </p:spPr>
        <p:txBody>
          <a:bodyPr/>
          <a:lstStyle/>
          <a:p>
            <a:fld id="{D1965789-3618-467B-AD1E-E460E28AE55A}" type="slidenum">
              <a:rPr lang="en-GB"/>
              <a:pPr/>
              <a:t>16</a:t>
            </a:fld>
            <a:endParaRPr lang="en-GB"/>
          </a:p>
        </p:txBody>
      </p:sp>
    </p:spTree>
    <p:extLst>
      <p:ext uri="{BB962C8B-B14F-4D97-AF65-F5344CB8AC3E}">
        <p14:creationId xmlns:p14="http://schemas.microsoft.com/office/powerpoint/2010/main" val="3052517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532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3252" name="Slide Number Placeholder 3"/>
          <p:cNvSpPr>
            <a:spLocks noGrp="1"/>
          </p:cNvSpPr>
          <p:nvPr>
            <p:ph type="sldNum" sz="quarter" idx="5"/>
          </p:nvPr>
        </p:nvSpPr>
        <p:spPr bwMode="auto">
          <a:noFill/>
          <a:ln>
            <a:miter lim="800000"/>
            <a:headEnd/>
            <a:tailEnd/>
          </a:ln>
        </p:spPr>
        <p:txBody>
          <a:bodyPr/>
          <a:lstStyle/>
          <a:p>
            <a:fld id="{FD1F44A8-81CF-4B82-8FB3-F3D7F1343881}" type="slidenum">
              <a:rPr lang="en-GB"/>
              <a:pPr/>
              <a:t>17</a:t>
            </a:fld>
            <a:endParaRPr lang="en-GB"/>
          </a:p>
        </p:txBody>
      </p:sp>
    </p:spTree>
    <p:extLst>
      <p:ext uri="{BB962C8B-B14F-4D97-AF65-F5344CB8AC3E}">
        <p14:creationId xmlns:p14="http://schemas.microsoft.com/office/powerpoint/2010/main" val="3672339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CD69A22-F1DD-4039-A447-D3FBE3604B31}" type="slidenum">
              <a:rPr lang="en-GB" smtClean="0"/>
              <a:pPr>
                <a:defRPr/>
              </a:pPr>
              <a:t>18</a:t>
            </a:fld>
            <a:endParaRPr lang="en-GB"/>
          </a:p>
        </p:txBody>
      </p:sp>
    </p:spTree>
    <p:extLst>
      <p:ext uri="{BB962C8B-B14F-4D97-AF65-F5344CB8AC3E}">
        <p14:creationId xmlns:p14="http://schemas.microsoft.com/office/powerpoint/2010/main" val="9442454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p:spPr>
      </p:sp>
      <p:sp>
        <p:nvSpPr>
          <p:cNvPr id="542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54276" name="Slide Number Placeholder 3"/>
          <p:cNvSpPr>
            <a:spLocks noGrp="1"/>
          </p:cNvSpPr>
          <p:nvPr>
            <p:ph type="sldNum" sz="quarter" idx="5"/>
          </p:nvPr>
        </p:nvSpPr>
        <p:spPr bwMode="auto">
          <a:noFill/>
          <a:ln>
            <a:miter lim="800000"/>
            <a:headEnd/>
            <a:tailEnd/>
          </a:ln>
        </p:spPr>
        <p:txBody>
          <a:bodyPr/>
          <a:lstStyle/>
          <a:p>
            <a:fld id="{EA760922-046C-4F91-B9E7-28DD9CC7BF03}" type="slidenum">
              <a:rPr lang="en-GB"/>
              <a:pPr/>
              <a:t>19</a:t>
            </a:fld>
            <a:endParaRPr lang="en-GB" dirty="0"/>
          </a:p>
        </p:txBody>
      </p:sp>
    </p:spTree>
    <p:extLst>
      <p:ext uri="{BB962C8B-B14F-4D97-AF65-F5344CB8AC3E}">
        <p14:creationId xmlns:p14="http://schemas.microsoft.com/office/powerpoint/2010/main" val="42607757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5300" name="Slide Number Placeholder 3"/>
          <p:cNvSpPr>
            <a:spLocks noGrp="1"/>
          </p:cNvSpPr>
          <p:nvPr>
            <p:ph type="sldNum" sz="quarter" idx="5"/>
          </p:nvPr>
        </p:nvSpPr>
        <p:spPr bwMode="auto">
          <a:noFill/>
          <a:ln>
            <a:miter lim="800000"/>
            <a:headEnd/>
            <a:tailEnd/>
          </a:ln>
        </p:spPr>
        <p:txBody>
          <a:bodyPr/>
          <a:lstStyle/>
          <a:p>
            <a:fld id="{97A315C8-07DB-463A-AFB5-6780283A722F}" type="slidenum">
              <a:rPr lang="en-GB"/>
              <a:pPr/>
              <a:t>20</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p:spPr>
      </p:sp>
      <p:sp>
        <p:nvSpPr>
          <p:cNvPr id="5632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56324" name="Slide Number Placeholder 3"/>
          <p:cNvSpPr>
            <a:spLocks noGrp="1"/>
          </p:cNvSpPr>
          <p:nvPr>
            <p:ph type="sldNum" sz="quarter" idx="5"/>
          </p:nvPr>
        </p:nvSpPr>
        <p:spPr bwMode="auto">
          <a:noFill/>
          <a:ln>
            <a:miter lim="800000"/>
            <a:headEnd/>
            <a:tailEnd/>
          </a:ln>
        </p:spPr>
        <p:txBody>
          <a:bodyPr/>
          <a:lstStyle/>
          <a:p>
            <a:fld id="{2C472084-7A7F-4047-84BD-21BFA9D21ED9}" type="slidenum">
              <a:rPr lang="en-GB"/>
              <a:pPr/>
              <a:t>21</a:t>
            </a:fld>
            <a:endParaRPr lang="en-GB" dirty="0"/>
          </a:p>
        </p:txBody>
      </p:sp>
    </p:spTree>
    <p:extLst>
      <p:ext uri="{BB962C8B-B14F-4D97-AF65-F5344CB8AC3E}">
        <p14:creationId xmlns:p14="http://schemas.microsoft.com/office/powerpoint/2010/main" val="26622316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7348" name="Slide Number Placeholder 3"/>
          <p:cNvSpPr>
            <a:spLocks noGrp="1"/>
          </p:cNvSpPr>
          <p:nvPr>
            <p:ph type="sldNum" sz="quarter" idx="5"/>
          </p:nvPr>
        </p:nvSpPr>
        <p:spPr bwMode="auto">
          <a:noFill/>
          <a:ln>
            <a:miter lim="800000"/>
            <a:headEnd/>
            <a:tailEnd/>
          </a:ln>
        </p:spPr>
        <p:txBody>
          <a:bodyPr/>
          <a:lstStyle/>
          <a:p>
            <a:fld id="{8486EFA7-980A-4701-885F-23FE0EE91A25}" type="slidenum">
              <a:rPr lang="en-GB"/>
              <a:pPr/>
              <a:t>22</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p:spPr>
      </p:sp>
      <p:sp>
        <p:nvSpPr>
          <p:cNvPr id="614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61444" name="Slide Number Placeholder 3"/>
          <p:cNvSpPr>
            <a:spLocks noGrp="1"/>
          </p:cNvSpPr>
          <p:nvPr>
            <p:ph type="sldNum" sz="quarter" idx="5"/>
          </p:nvPr>
        </p:nvSpPr>
        <p:spPr bwMode="auto">
          <a:noFill/>
          <a:ln>
            <a:miter lim="800000"/>
            <a:headEnd/>
            <a:tailEnd/>
          </a:ln>
        </p:spPr>
        <p:txBody>
          <a:bodyPr/>
          <a:lstStyle/>
          <a:p>
            <a:fld id="{3DDE0F8C-AA20-4E40-8473-E040A09A56DF}" type="slidenum">
              <a:rPr lang="en-GB"/>
              <a:pPr/>
              <a:t>23</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p:spPr>
      </p:sp>
      <p:sp>
        <p:nvSpPr>
          <p:cNvPr id="583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58372" name="Slide Number Placeholder 3"/>
          <p:cNvSpPr>
            <a:spLocks noGrp="1"/>
          </p:cNvSpPr>
          <p:nvPr>
            <p:ph type="sldNum" sz="quarter" idx="5"/>
          </p:nvPr>
        </p:nvSpPr>
        <p:spPr bwMode="auto">
          <a:noFill/>
          <a:ln>
            <a:miter lim="800000"/>
            <a:headEnd/>
            <a:tailEnd/>
          </a:ln>
        </p:spPr>
        <p:txBody>
          <a:bodyPr/>
          <a:lstStyle/>
          <a:p>
            <a:fld id="{E84CC8F8-DDCD-4946-A025-B1A715694C17}" type="slidenum">
              <a:rPr lang="en-GB"/>
              <a:pPr/>
              <a:t>24</a:t>
            </a:fld>
            <a:endParaRPr lang="en-GB" dirty="0"/>
          </a:p>
        </p:txBody>
      </p:sp>
    </p:spTree>
    <p:extLst>
      <p:ext uri="{BB962C8B-B14F-4D97-AF65-F5344CB8AC3E}">
        <p14:creationId xmlns:p14="http://schemas.microsoft.com/office/powerpoint/2010/main" val="14081369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p:spPr>
      </p:sp>
      <p:sp>
        <p:nvSpPr>
          <p:cNvPr id="593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59396" name="Slide Number Placeholder 3"/>
          <p:cNvSpPr>
            <a:spLocks noGrp="1"/>
          </p:cNvSpPr>
          <p:nvPr>
            <p:ph type="sldNum" sz="quarter" idx="5"/>
          </p:nvPr>
        </p:nvSpPr>
        <p:spPr bwMode="auto">
          <a:noFill/>
          <a:ln>
            <a:miter lim="800000"/>
            <a:headEnd/>
            <a:tailEnd/>
          </a:ln>
        </p:spPr>
        <p:txBody>
          <a:bodyPr/>
          <a:lstStyle/>
          <a:p>
            <a:fld id="{7A65A539-00D7-490C-BC81-24B71BB71830}" type="slidenum">
              <a:rPr lang="en-GB"/>
              <a:pPr/>
              <a:t>25</a:t>
            </a:fld>
            <a:endParaRPr lang="en-GB" dirty="0"/>
          </a:p>
        </p:txBody>
      </p:sp>
    </p:spTree>
    <p:extLst>
      <p:ext uri="{BB962C8B-B14F-4D97-AF65-F5344CB8AC3E}">
        <p14:creationId xmlns:p14="http://schemas.microsoft.com/office/powerpoint/2010/main" val="26361848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p:spPr>
      </p:sp>
      <p:sp>
        <p:nvSpPr>
          <p:cNvPr id="604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60420" name="Slide Number Placeholder 3"/>
          <p:cNvSpPr>
            <a:spLocks noGrp="1"/>
          </p:cNvSpPr>
          <p:nvPr>
            <p:ph type="sldNum" sz="quarter" idx="5"/>
          </p:nvPr>
        </p:nvSpPr>
        <p:spPr bwMode="auto">
          <a:noFill/>
          <a:ln>
            <a:miter lim="800000"/>
            <a:headEnd/>
            <a:tailEnd/>
          </a:ln>
        </p:spPr>
        <p:txBody>
          <a:bodyPr/>
          <a:lstStyle/>
          <a:p>
            <a:fld id="{6780F581-808E-40EE-AE53-DA2B9809D37C}" type="slidenum">
              <a:rPr lang="en-GB"/>
              <a:pPr/>
              <a:t>26</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p:spPr>
      </p:sp>
      <p:sp>
        <p:nvSpPr>
          <p:cNvPr id="624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62468" name="Slide Number Placeholder 3"/>
          <p:cNvSpPr>
            <a:spLocks noGrp="1"/>
          </p:cNvSpPr>
          <p:nvPr>
            <p:ph type="sldNum" sz="quarter" idx="5"/>
          </p:nvPr>
        </p:nvSpPr>
        <p:spPr bwMode="auto">
          <a:noFill/>
          <a:ln>
            <a:miter lim="800000"/>
            <a:headEnd/>
            <a:tailEnd/>
          </a:ln>
        </p:spPr>
        <p:txBody>
          <a:bodyPr/>
          <a:lstStyle/>
          <a:p>
            <a:fld id="{57A58C5C-D433-496A-9E81-D767F659EFFE}" type="slidenum">
              <a:rPr lang="en-GB"/>
              <a:pPr/>
              <a:t>27</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p:spPr>
      </p:sp>
      <p:sp>
        <p:nvSpPr>
          <p:cNvPr id="634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63492" name="Slide Number Placeholder 3"/>
          <p:cNvSpPr>
            <a:spLocks noGrp="1"/>
          </p:cNvSpPr>
          <p:nvPr>
            <p:ph type="sldNum" sz="quarter" idx="5"/>
          </p:nvPr>
        </p:nvSpPr>
        <p:spPr bwMode="auto">
          <a:noFill/>
          <a:ln>
            <a:miter lim="800000"/>
            <a:headEnd/>
            <a:tailEnd/>
          </a:ln>
        </p:spPr>
        <p:txBody>
          <a:bodyPr/>
          <a:lstStyle/>
          <a:p>
            <a:fld id="{FFE49EBE-BC79-42CA-BE5B-81D02A3C68A0}" type="slidenum">
              <a:rPr lang="en-GB"/>
              <a:pPr/>
              <a:t>28</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64516" name="Slide Number Placeholder 3"/>
          <p:cNvSpPr>
            <a:spLocks noGrp="1"/>
          </p:cNvSpPr>
          <p:nvPr>
            <p:ph type="sldNum" sz="quarter" idx="5"/>
          </p:nvPr>
        </p:nvSpPr>
        <p:spPr bwMode="auto">
          <a:noFill/>
          <a:ln>
            <a:miter lim="800000"/>
            <a:headEnd/>
            <a:tailEnd/>
          </a:ln>
        </p:spPr>
        <p:txBody>
          <a:bodyPr/>
          <a:lstStyle/>
          <a:p>
            <a:fld id="{15D967C7-44BE-48CF-8CB7-161B50CBBAA3}" type="slidenum">
              <a:rPr lang="en-GB"/>
              <a:pPr/>
              <a:t>29</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pic>
        <p:nvPicPr>
          <p:cNvPr id="65539" name="Picture 4"/>
          <p:cNvPicPr>
            <a:picLocks noChangeAspect="1"/>
          </p:cNvPicPr>
          <p:nvPr/>
        </p:nvPicPr>
        <p:blipFill>
          <a:blip r:embed="rId3"/>
          <a:srcRect/>
          <a:stretch>
            <a:fillRect/>
          </a:stretch>
        </p:blipFill>
        <p:spPr bwMode="auto">
          <a:xfrm>
            <a:off x="19050" y="5597525"/>
            <a:ext cx="6669088" cy="2346325"/>
          </a:xfrm>
          <a:prstGeom prst="rect">
            <a:avLst/>
          </a:prstGeom>
          <a:noFill/>
          <a:ln w="9525">
            <a:noFill/>
            <a:miter lim="800000"/>
            <a:headEnd/>
            <a:tailEnd/>
          </a:ln>
        </p:spPr>
      </p:pic>
      <p:sp>
        <p:nvSpPr>
          <p:cNvPr id="6554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65541" name="Slide Number Placeholder 3"/>
          <p:cNvSpPr>
            <a:spLocks noGrp="1"/>
          </p:cNvSpPr>
          <p:nvPr>
            <p:ph type="sldNum" sz="quarter" idx="5"/>
          </p:nvPr>
        </p:nvSpPr>
        <p:spPr bwMode="auto">
          <a:noFill/>
          <a:ln>
            <a:miter lim="800000"/>
            <a:headEnd/>
            <a:tailEnd/>
          </a:ln>
        </p:spPr>
        <p:txBody>
          <a:bodyPr/>
          <a:lstStyle/>
          <a:p>
            <a:fld id="{887DF220-D87D-43F4-AE18-040D07E098A7}" type="slidenum">
              <a:rPr lang="en-GB"/>
              <a:pPr/>
              <a:t>30</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49156" name="Slide Number Placeholder 3"/>
          <p:cNvSpPr>
            <a:spLocks noGrp="1"/>
          </p:cNvSpPr>
          <p:nvPr>
            <p:ph type="sldNum" sz="quarter" idx="5"/>
          </p:nvPr>
        </p:nvSpPr>
        <p:spPr bwMode="auto">
          <a:noFill/>
          <a:ln>
            <a:miter lim="800000"/>
            <a:headEnd/>
            <a:tailEnd/>
          </a:ln>
        </p:spPr>
        <p:txBody>
          <a:bodyPr/>
          <a:lstStyle/>
          <a:p>
            <a:fld id="{1C3B35F2-DB2F-4001-AA14-ADD93464020B}" type="slidenum">
              <a:rPr lang="en-GB"/>
              <a:pPr/>
              <a:t>32</a:t>
            </a:fld>
            <a:endParaRPr lang="en-GB"/>
          </a:p>
        </p:txBody>
      </p:sp>
    </p:spTree>
    <p:extLst>
      <p:ext uri="{BB962C8B-B14F-4D97-AF65-F5344CB8AC3E}">
        <p14:creationId xmlns:p14="http://schemas.microsoft.com/office/powerpoint/2010/main" val="4074960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5800A83-95DE-4845-88EF-A11C815F2A58}" type="slidenum">
              <a:rPr lang="en-GB" altLang="en-US"/>
              <a:pPr>
                <a:defRPr/>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D440843-452B-4455-A0FC-6EE5F01E6E85}" type="slidenum">
              <a:rPr lang="en-GB" altLang="en-US"/>
              <a:pPr>
                <a:defRPr/>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79DC9C3-714B-4F57-9331-D0A636B70E52}" type="slidenum">
              <a:rPr lang="en-GB" altLang="en-US"/>
              <a:pPr>
                <a:defRPr/>
              </a:pPr>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3282F45D-2EBC-4B77-AB75-943CC578067B}" type="slidenum">
              <a:rPr lang="en-GB" altLang="en-US"/>
              <a:pPr>
                <a:defRPr/>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72F7BA55-C2C4-4531-9380-607633C1C4C3}" type="slidenum">
              <a:rPr lang="en-GB" altLang="en-US"/>
              <a:pPr>
                <a:defRPr/>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85DF7AE5-662E-4F73-AF29-4B17DABC0FC7}" type="slidenum">
              <a:rPr lang="en-GB" altLang="en-US"/>
              <a:pPr>
                <a:defRPr/>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EEA4BE98-921E-495D-A5A6-248E22F393F5}" type="slidenum">
              <a:rPr lang="en-GB" altLang="en-US"/>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5B36FA1-FD07-4621-AC63-79AB63E97BDB}" type="slidenum">
              <a:rPr lang="en-GB" altLang="en-US"/>
              <a:pPr>
                <a:defRPr/>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BBC34B90-72EF-42F9-AA20-7E743055537E}" type="slidenum">
              <a:rPr lang="en-GB" altLang="en-US"/>
              <a:pPr>
                <a:defRPr/>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6A426E0-0302-4E48-A3EC-740A69489E35}" type="slidenum">
              <a:rPr lang="en-GB" altLang="en-US"/>
              <a:pPr>
                <a:defRPr/>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1FD7789-43EB-48B7-951A-4D64AE729578}" type="slidenum">
              <a:rPr lang="en-GB" altLang="en-US"/>
              <a:pPr>
                <a:defRPr/>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Arial" charset="0"/>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defRPr>
            </a:lvl1pPr>
          </a:lstStyle>
          <a:p>
            <a:pPr>
              <a:defRPr/>
            </a:pPr>
            <a:fld id="{F784D782-00B2-47F3-A227-0B9C99BD270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google.co.uk/url?sa=i&amp;rct=j&amp;q=scientific+realism&amp;source=images&amp;cd=&amp;cad=rja&amp;docid=B47Wf2OsDJO_zM&amp;tbnid=blp9rFxiBCVKsM:&amp;ved=&amp;url=http://www.projectbraintrust.com/ptvg/PTVGchapter2resources.html&amp;ei=cWoQUYzzD8aN0AXqzoGQBQ&amp;psig=AFQjCNHOimgKqurpwo7gKwC4H435OhOrmA&amp;ust=1360116721720786"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hyperlink" Target="https://www.bbc.co.uk/newsround/66874823" TargetMode="External"/><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usf.edu/arts-sciences/departments/humanities-cultural-studies/undergraduat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E1E20"/>
        </a:solidFill>
        <a:effectLst/>
      </p:bgPr>
    </p:bg>
    <p:spTree>
      <p:nvGrpSpPr>
        <p:cNvPr id="1" name=""/>
        <p:cNvGrpSpPr/>
        <p:nvPr/>
      </p:nvGrpSpPr>
      <p:grpSpPr>
        <a:xfrm>
          <a:off x="0" y="0"/>
          <a:ext cx="0" cy="0"/>
          <a:chOff x="0" y="0"/>
          <a:chExt cx="0" cy="0"/>
        </a:xfrm>
      </p:grpSpPr>
      <p:pic>
        <p:nvPicPr>
          <p:cNvPr id="27650" name="Picture 4" descr="Humanities_1"/>
          <p:cNvPicPr>
            <a:picLocks noChangeAspect="1" noChangeArrowheads="1"/>
          </p:cNvPicPr>
          <p:nvPr/>
        </p:nvPicPr>
        <p:blipFill>
          <a:blip r:embed="rId3" cstate="print">
            <a:lum bright="-22000" contrast="6000"/>
          </a:blip>
          <a:srcRect/>
          <a:stretch>
            <a:fillRect/>
          </a:stretch>
        </p:blipFill>
        <p:spPr bwMode="auto">
          <a:xfrm>
            <a:off x="4786313" y="0"/>
            <a:ext cx="4357687" cy="6858000"/>
          </a:xfrm>
          <a:prstGeom prst="rect">
            <a:avLst/>
          </a:prstGeom>
          <a:noFill/>
          <a:ln w="9525">
            <a:noFill/>
            <a:miter lim="800000"/>
            <a:headEnd/>
            <a:tailEnd/>
          </a:ln>
        </p:spPr>
      </p:pic>
      <p:sp>
        <p:nvSpPr>
          <p:cNvPr id="27651" name="TextBox 2"/>
          <p:cNvSpPr txBox="1">
            <a:spLocks noChangeArrowheads="1"/>
          </p:cNvSpPr>
          <p:nvPr/>
        </p:nvSpPr>
        <p:spPr bwMode="auto">
          <a:xfrm>
            <a:off x="285750" y="428625"/>
            <a:ext cx="4000500" cy="2308324"/>
          </a:xfrm>
          <a:prstGeom prst="rect">
            <a:avLst/>
          </a:prstGeom>
          <a:noFill/>
          <a:ln w="9525">
            <a:noFill/>
            <a:miter lim="800000"/>
            <a:headEnd/>
            <a:tailEnd/>
          </a:ln>
        </p:spPr>
        <p:txBody>
          <a:bodyPr>
            <a:spAutoFit/>
          </a:bodyPr>
          <a:lstStyle/>
          <a:p>
            <a:pPr eaLnBrk="1" hangingPunct="1"/>
            <a:r>
              <a:rPr lang="en-GB" altLang="en-US" sz="3600" b="1" dirty="0">
                <a:solidFill>
                  <a:schemeClr val="bg1"/>
                </a:solidFill>
              </a:rPr>
              <a:t>Introduction to the Humanities</a:t>
            </a:r>
          </a:p>
          <a:p>
            <a:pPr eaLnBrk="1" hangingPunct="1"/>
            <a:endParaRPr lang="en-GB" altLang="en-US" sz="3600" b="1" dirty="0">
              <a:solidFill>
                <a:schemeClr val="bg1"/>
              </a:solidFill>
            </a:endParaRPr>
          </a:p>
          <a:p>
            <a:pPr eaLnBrk="1" hangingPunct="1"/>
            <a:endParaRPr lang="en-GB" altLang="en-US" sz="36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and prints on a rock&#10;&#10;Description automatically generated">
            <a:extLst>
              <a:ext uri="{FF2B5EF4-FFF2-40B4-BE49-F238E27FC236}">
                <a16:creationId xmlns:a16="http://schemas.microsoft.com/office/drawing/2014/main" id="{86AB617B-9A73-4419-BF03-716281E97B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9392"/>
            <a:ext cx="9144000" cy="6957392"/>
          </a:xfrm>
          <a:prstGeom prst="rect">
            <a:avLst/>
          </a:prstGeom>
        </p:spPr>
      </p:pic>
      <p:sp>
        <p:nvSpPr>
          <p:cNvPr id="2" name="TextBox 1">
            <a:extLst>
              <a:ext uri="{FF2B5EF4-FFF2-40B4-BE49-F238E27FC236}">
                <a16:creationId xmlns:a16="http://schemas.microsoft.com/office/drawing/2014/main" id="{013D5467-184F-CE36-7A3F-1B66A0E73C3E}"/>
              </a:ext>
            </a:extLst>
          </p:cNvPr>
          <p:cNvSpPr txBox="1"/>
          <p:nvPr/>
        </p:nvSpPr>
        <p:spPr>
          <a:xfrm>
            <a:off x="33536" y="6021288"/>
            <a:ext cx="7344816" cy="646331"/>
          </a:xfrm>
          <a:prstGeom prst="rect">
            <a:avLst/>
          </a:prstGeom>
          <a:noFill/>
        </p:spPr>
        <p:txBody>
          <a:bodyPr wrap="square" rtlCol="0">
            <a:spAutoFit/>
          </a:bodyPr>
          <a:lstStyle/>
          <a:p>
            <a:r>
              <a:rPr lang="en-GB" b="1" i="0" dirty="0">
                <a:solidFill>
                  <a:schemeClr val="bg1"/>
                </a:solidFill>
                <a:effectLst/>
                <a:latin typeface="Arial" panose="020B0604020202020204" pitchFamily="34" charset="0"/>
              </a:rPr>
              <a:t>Altamira</a:t>
            </a:r>
            <a:r>
              <a:rPr lang="en-GB" b="0" i="0" dirty="0">
                <a:solidFill>
                  <a:schemeClr val="bg1"/>
                </a:solidFill>
                <a:effectLst/>
                <a:latin typeface="Arial" panose="020B0604020202020204" pitchFamily="34" charset="0"/>
              </a:rPr>
              <a:t>, </a:t>
            </a:r>
            <a:r>
              <a:rPr lang="en-GB" b="0" i="0" u="none" strike="noStrike" dirty="0" err="1">
                <a:solidFill>
                  <a:schemeClr val="bg1"/>
                </a:solidFill>
                <a:effectLst/>
                <a:latin typeface="Arial" panose="020B0604020202020204" pitchFamily="34" charset="0"/>
              </a:rPr>
              <a:t>Santillana</a:t>
            </a:r>
            <a:r>
              <a:rPr lang="en-GB" b="0" i="0" u="none" strike="noStrike" dirty="0">
                <a:solidFill>
                  <a:schemeClr val="bg1"/>
                </a:solidFill>
                <a:effectLst/>
                <a:latin typeface="Arial" panose="020B0604020202020204" pitchFamily="34" charset="0"/>
              </a:rPr>
              <a:t> del Mar</a:t>
            </a:r>
            <a:r>
              <a:rPr lang="en-GB" u="none" strike="noStrike" dirty="0">
                <a:solidFill>
                  <a:schemeClr val="bg1"/>
                </a:solidFill>
                <a:latin typeface="Arial" panose="020B0604020202020204" pitchFamily="34" charset="0"/>
              </a:rPr>
              <a:t>, </a:t>
            </a:r>
            <a:r>
              <a:rPr lang="en-GB" b="0" i="0" u="none" strike="noStrike" dirty="0">
                <a:solidFill>
                  <a:schemeClr val="bg1"/>
                </a:solidFill>
                <a:effectLst/>
                <a:latin typeface="Arial" panose="020B0604020202020204" pitchFamily="34" charset="0"/>
              </a:rPr>
              <a:t>Cantabria</a:t>
            </a:r>
            <a:r>
              <a:rPr lang="en-GB" b="0" i="0" dirty="0">
                <a:solidFill>
                  <a:schemeClr val="bg1"/>
                </a:solidFill>
                <a:effectLst/>
                <a:latin typeface="Arial" panose="020B0604020202020204" pitchFamily="34" charset="0"/>
              </a:rPr>
              <a:t>, </a:t>
            </a:r>
            <a:r>
              <a:rPr lang="en-GB" b="0" i="0" u="none" strike="noStrike" dirty="0">
                <a:solidFill>
                  <a:schemeClr val="bg1"/>
                </a:solidFill>
                <a:effectLst/>
                <a:latin typeface="Arial" panose="020B0604020202020204" pitchFamily="34" charset="0"/>
              </a:rPr>
              <a:t>Spain</a:t>
            </a:r>
            <a:endParaRPr lang="en-GB" u="none" strike="noStrike" dirty="0">
              <a:solidFill>
                <a:schemeClr val="bg1"/>
              </a:solidFill>
              <a:latin typeface="Arial" panose="020B0604020202020204" pitchFamily="34" charset="0"/>
            </a:endParaRPr>
          </a:p>
          <a:p>
            <a:r>
              <a:rPr lang="en-GB" b="0" i="0" dirty="0">
                <a:solidFill>
                  <a:schemeClr val="bg1"/>
                </a:solidFill>
                <a:effectLst/>
                <a:latin typeface="Arial" panose="020B0604020202020204" pitchFamily="34" charset="0"/>
              </a:rPr>
              <a:t>Upper </a:t>
            </a:r>
            <a:r>
              <a:rPr lang="en-GB" b="0" i="0" dirty="0" err="1">
                <a:solidFill>
                  <a:schemeClr val="bg1"/>
                </a:solidFill>
                <a:effectLst/>
                <a:latin typeface="Arial" panose="020B0604020202020204" pitchFamily="34" charset="0"/>
              </a:rPr>
              <a:t>Paleolithic</a:t>
            </a:r>
            <a:r>
              <a:rPr lang="en-GB" b="0" i="0" dirty="0">
                <a:solidFill>
                  <a:schemeClr val="bg1"/>
                </a:solidFill>
                <a:effectLst/>
                <a:latin typeface="Arial" panose="020B0604020202020204" pitchFamily="34" charset="0"/>
              </a:rPr>
              <a:t> (</a:t>
            </a:r>
            <a:r>
              <a:rPr lang="en-GB" b="0" i="1" dirty="0">
                <a:solidFill>
                  <a:schemeClr val="bg1"/>
                </a:solidFill>
                <a:effectLst/>
                <a:latin typeface="Arial" panose="020B0604020202020204" pitchFamily="34" charset="0"/>
              </a:rPr>
              <a:t>circa </a:t>
            </a:r>
            <a:r>
              <a:rPr lang="en-GB" b="0" i="0" dirty="0">
                <a:solidFill>
                  <a:schemeClr val="bg1"/>
                </a:solidFill>
                <a:effectLst/>
                <a:latin typeface="Arial" panose="020B0604020202020204" pitchFamily="34" charset="0"/>
              </a:rPr>
              <a:t>36,000</a:t>
            </a:r>
            <a:r>
              <a:rPr lang="en-GB" dirty="0">
                <a:solidFill>
                  <a:schemeClr val="bg1"/>
                </a:solidFill>
                <a:latin typeface="Arial" panose="020B0604020202020204" pitchFamily="34" charset="0"/>
              </a:rPr>
              <a:t> BP)</a:t>
            </a:r>
            <a:endParaRPr lang="en-GB" b="0" i="0" dirty="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863200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and prints on a rock&#10;&#10;Description automatically generated">
            <a:extLst>
              <a:ext uri="{FF2B5EF4-FFF2-40B4-BE49-F238E27FC236}">
                <a16:creationId xmlns:a16="http://schemas.microsoft.com/office/drawing/2014/main" id="{86AB617B-9A73-4419-BF03-716281E97BF4}"/>
              </a:ext>
            </a:extLst>
          </p:cNvPr>
          <p:cNvPicPr>
            <a:picLocks noChangeAspect="1"/>
          </p:cNvPicPr>
          <p:nvPr/>
        </p:nvPicPr>
        <p:blipFill>
          <a:blip r:embed="rId3">
            <a:alphaModFix amt="60000"/>
            <a:extLst>
              <a:ext uri="{28A0092B-C50C-407E-A947-70E740481C1C}">
                <a14:useLocalDpi xmlns:a14="http://schemas.microsoft.com/office/drawing/2010/main" val="0"/>
              </a:ext>
            </a:extLst>
          </a:blip>
          <a:stretch>
            <a:fillRect/>
          </a:stretch>
        </p:blipFill>
        <p:spPr>
          <a:xfrm>
            <a:off x="0" y="-99392"/>
            <a:ext cx="9144000" cy="6957392"/>
          </a:xfrm>
          <a:prstGeom prst="rect">
            <a:avLst/>
          </a:prstGeom>
        </p:spPr>
      </p:pic>
      <p:sp>
        <p:nvSpPr>
          <p:cNvPr id="4" name="TextBox 3">
            <a:extLst>
              <a:ext uri="{FF2B5EF4-FFF2-40B4-BE49-F238E27FC236}">
                <a16:creationId xmlns:a16="http://schemas.microsoft.com/office/drawing/2014/main" id="{8B5B588F-F9BE-828C-2E71-09053AFA44D1}"/>
              </a:ext>
            </a:extLst>
          </p:cNvPr>
          <p:cNvSpPr txBox="1"/>
          <p:nvPr/>
        </p:nvSpPr>
        <p:spPr>
          <a:xfrm>
            <a:off x="1115616" y="1700808"/>
            <a:ext cx="6912768" cy="3908762"/>
          </a:xfrm>
          <a:prstGeom prst="rect">
            <a:avLst/>
          </a:prstGeom>
          <a:noFill/>
        </p:spPr>
        <p:txBody>
          <a:bodyPr wrap="square">
            <a:spAutoFit/>
          </a:bodyPr>
          <a:lstStyle/>
          <a:p>
            <a:pPr eaLnBrk="1" hangingPunct="1">
              <a:defRPr/>
            </a:pPr>
            <a:r>
              <a:rPr lang="en-GB" sz="3200" b="1" dirty="0"/>
              <a:t>The session today:</a:t>
            </a:r>
          </a:p>
          <a:p>
            <a:pPr eaLnBrk="1" hangingPunct="1">
              <a:defRPr/>
            </a:pPr>
            <a:endParaRPr lang="en-GB" sz="2400" b="1" dirty="0"/>
          </a:p>
          <a:p>
            <a:pPr marL="342900" indent="-342900" eaLnBrk="1" hangingPunct="1">
              <a:buFont typeface="Arial" panose="020B0604020202020204" pitchFamily="34" charset="0"/>
              <a:buChar char="•"/>
              <a:defRPr/>
            </a:pPr>
            <a:r>
              <a:rPr lang="en-GB" sz="2400" b="1" dirty="0"/>
              <a:t>History of knowledge and thereby the….</a:t>
            </a:r>
          </a:p>
          <a:p>
            <a:pPr eaLnBrk="1" hangingPunct="1">
              <a:buFont typeface="Arial" panose="020B0604020202020204" pitchFamily="34" charset="0"/>
              <a:buChar char="•"/>
              <a:defRPr/>
            </a:pPr>
            <a:endParaRPr lang="en-GB" sz="2400" b="1" dirty="0"/>
          </a:p>
          <a:p>
            <a:pPr marL="342900" indent="-342900" eaLnBrk="1" hangingPunct="1">
              <a:buFont typeface="Arial" panose="020B0604020202020204" pitchFamily="34" charset="0"/>
              <a:buChar char="•"/>
              <a:defRPr/>
            </a:pPr>
            <a:r>
              <a:rPr lang="en-GB" sz="2400" b="1" dirty="0"/>
              <a:t>History of disciplines</a:t>
            </a:r>
          </a:p>
          <a:p>
            <a:pPr eaLnBrk="1" hangingPunct="1">
              <a:buFont typeface="Arial" panose="020B0604020202020204" pitchFamily="34" charset="0"/>
              <a:buChar char="•"/>
              <a:defRPr/>
            </a:pPr>
            <a:endParaRPr lang="en-GB" sz="2400" b="1" dirty="0"/>
          </a:p>
          <a:p>
            <a:pPr marL="342900" indent="-342900" eaLnBrk="1" hangingPunct="1">
              <a:buFont typeface="Arial" panose="020B0604020202020204" pitchFamily="34" charset="0"/>
              <a:buChar char="•"/>
              <a:defRPr/>
            </a:pPr>
            <a:r>
              <a:rPr lang="en-GB" sz="2400" b="1" dirty="0"/>
              <a:t>Division of this ‘knowledge’ into disciplines</a:t>
            </a:r>
          </a:p>
          <a:p>
            <a:pPr eaLnBrk="1" hangingPunct="1">
              <a:buFont typeface="Arial" panose="020B0604020202020204" pitchFamily="34" charset="0"/>
              <a:buChar char="•"/>
              <a:defRPr/>
            </a:pPr>
            <a:endParaRPr lang="en-GB" sz="2400" b="1" dirty="0"/>
          </a:p>
          <a:p>
            <a:pPr marL="342900" indent="-342900" eaLnBrk="1" hangingPunct="1">
              <a:buFont typeface="Arial" panose="020B0604020202020204" pitchFamily="34" charset="0"/>
              <a:buChar char="•"/>
              <a:defRPr/>
            </a:pPr>
            <a:r>
              <a:rPr lang="en-GB" sz="2400" b="1" dirty="0"/>
              <a:t>Key concepts and classification of our</a:t>
            </a:r>
            <a:r>
              <a:rPr lang="en-GB" sz="2400" dirty="0"/>
              <a:t> </a:t>
            </a:r>
            <a:r>
              <a:rPr lang="en-GB" sz="2400" b="1" i="1" dirty="0"/>
              <a:t>‘data’</a:t>
            </a:r>
          </a:p>
        </p:txBody>
      </p:sp>
    </p:spTree>
    <p:extLst>
      <p:ext uri="{BB962C8B-B14F-4D97-AF65-F5344CB8AC3E}">
        <p14:creationId xmlns:p14="http://schemas.microsoft.com/office/powerpoint/2010/main" val="2663287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5FAC0-4999-4759-984F-B9C5B4BD00D7}"/>
              </a:ext>
            </a:extLst>
          </p:cNvPr>
          <p:cNvSpPr>
            <a:spLocks noGrp="1"/>
          </p:cNvSpPr>
          <p:nvPr>
            <p:ph type="title"/>
          </p:nvPr>
        </p:nvSpPr>
        <p:spPr>
          <a:xfrm>
            <a:off x="3724072" y="629268"/>
            <a:ext cx="4939868" cy="1286160"/>
          </a:xfrm>
        </p:spPr>
        <p:txBody>
          <a:bodyPr vert="horz" lIns="91440" tIns="45720" rIns="91440" bIns="45720" rtlCol="0" anchor="b">
            <a:normAutofit/>
          </a:bodyPr>
          <a:lstStyle/>
          <a:p>
            <a:pPr algn="l" eaLnBrk="1" hangingPunct="1">
              <a:lnSpc>
                <a:spcPct val="90000"/>
              </a:lnSpc>
            </a:pPr>
            <a:r>
              <a:rPr lang="en-US" altLang="en-US" b="1" dirty="0"/>
              <a:t>The word Science</a:t>
            </a:r>
            <a:r>
              <a:rPr lang="en-US" altLang="en-US" dirty="0"/>
              <a:t> </a:t>
            </a:r>
            <a:endParaRPr lang="en-US" dirty="0"/>
          </a:p>
        </p:txBody>
      </p:sp>
      <p:sp>
        <p:nvSpPr>
          <p:cNvPr id="29699" name="TextBox 2"/>
          <p:cNvSpPr txBox="1">
            <a:spLocks noChangeArrowheads="1"/>
          </p:cNvSpPr>
          <p:nvPr/>
        </p:nvSpPr>
        <p:spPr bwMode="auto">
          <a:xfrm>
            <a:off x="3724073" y="2438400"/>
            <a:ext cx="4939867" cy="4374976"/>
          </a:xfrm>
          <a:prstGeom prst="rect">
            <a:avLst/>
          </a:prstGeom>
        </p:spPr>
        <p:txBody>
          <a:bodyPr vert="horz" lIns="91440" tIns="45720" rIns="91440" bIns="45720" rtlCol="0">
            <a:normAutofit lnSpcReduction="10000"/>
          </a:bodyPr>
          <a:lstStyle/>
          <a:p>
            <a:pPr indent="-228600" eaLnBrk="1" hangingPunct="1">
              <a:lnSpc>
                <a:spcPct val="90000"/>
              </a:lnSpc>
              <a:spcAft>
                <a:spcPts val="600"/>
              </a:spcAft>
              <a:buFont typeface="Arial" panose="020B0604020202020204" pitchFamily="34" charset="0"/>
              <a:buChar char="•"/>
            </a:pPr>
            <a:r>
              <a:rPr lang="en-US" altLang="en-US" sz="1600" dirty="0">
                <a:latin typeface="+mn-lt"/>
              </a:rPr>
              <a:t>From Latin </a:t>
            </a:r>
            <a:r>
              <a:rPr lang="en-US" altLang="en-US" sz="1600" i="1" dirty="0" err="1">
                <a:latin typeface="+mn-lt"/>
              </a:rPr>
              <a:t>scientia</a:t>
            </a:r>
            <a:r>
              <a:rPr lang="en-US" altLang="en-US" sz="1600" dirty="0">
                <a:latin typeface="+mn-lt"/>
              </a:rPr>
              <a:t>, meaning "knowledge" is a systematic study that builds and organizes knowledge in the form of testable explanations and predictions about the universe </a:t>
            </a:r>
          </a:p>
          <a:p>
            <a:pPr indent="-228600" eaLnBrk="1" hangingPunct="1">
              <a:lnSpc>
                <a:spcPct val="90000"/>
              </a:lnSpc>
              <a:spcAft>
                <a:spcPts val="600"/>
              </a:spcAft>
              <a:buFont typeface="Arial" panose="020B0604020202020204" pitchFamily="34" charset="0"/>
              <a:buChar char="•"/>
            </a:pPr>
            <a:endParaRPr lang="en-US" altLang="en-US" sz="1600" dirty="0">
              <a:latin typeface="+mn-lt"/>
            </a:endParaRPr>
          </a:p>
          <a:p>
            <a:pPr indent="-228600" eaLnBrk="1" hangingPunct="1">
              <a:lnSpc>
                <a:spcPct val="90000"/>
              </a:lnSpc>
              <a:spcAft>
                <a:spcPts val="600"/>
              </a:spcAft>
              <a:buFont typeface="Arial" panose="020B0604020202020204" pitchFamily="34" charset="0"/>
              <a:buChar char="•"/>
            </a:pPr>
            <a:r>
              <a:rPr lang="en-US" altLang="en-US" sz="1600" dirty="0">
                <a:latin typeface="+mn-lt"/>
              </a:rPr>
              <a:t>Classical use of the term "science" refers to the body of reliable knowledge itself, of the type that can be logically and rationally explained</a:t>
            </a:r>
          </a:p>
          <a:p>
            <a:pPr indent="-228600" eaLnBrk="1" hangingPunct="1">
              <a:lnSpc>
                <a:spcPct val="90000"/>
              </a:lnSpc>
              <a:spcAft>
                <a:spcPts val="600"/>
              </a:spcAft>
              <a:buFont typeface="Arial" panose="020B0604020202020204" pitchFamily="34" charset="0"/>
              <a:buChar char="•"/>
            </a:pPr>
            <a:endParaRPr lang="en-US" altLang="en-US" sz="1600" dirty="0">
              <a:latin typeface="+mn-lt"/>
            </a:endParaRPr>
          </a:p>
          <a:p>
            <a:pPr indent="-228600" eaLnBrk="1" hangingPunct="1">
              <a:lnSpc>
                <a:spcPct val="90000"/>
              </a:lnSpc>
              <a:spcAft>
                <a:spcPts val="600"/>
              </a:spcAft>
              <a:buFont typeface="Arial" panose="020B0604020202020204" pitchFamily="34" charset="0"/>
              <a:buChar char="•"/>
            </a:pPr>
            <a:r>
              <a:rPr lang="en-US" altLang="en-US" sz="1600" dirty="0">
                <a:latin typeface="+mn-lt"/>
              </a:rPr>
              <a:t>Since classical antiquity science as a type of knowledge was closely linked to philosophy – such as Aristotle, Pythagoras but built on the Egyptian model from c 685 B.C. by Thales of Miletus – without resource to supernatural explanation</a:t>
            </a:r>
          </a:p>
          <a:p>
            <a:pPr indent="-228600" eaLnBrk="1" hangingPunct="1">
              <a:lnSpc>
                <a:spcPct val="90000"/>
              </a:lnSpc>
              <a:spcAft>
                <a:spcPts val="600"/>
              </a:spcAft>
              <a:buFont typeface="Arial" panose="020B0604020202020204" pitchFamily="34" charset="0"/>
              <a:buChar char="•"/>
            </a:pPr>
            <a:endParaRPr lang="en-US" altLang="en-US" sz="1600" dirty="0">
              <a:latin typeface="+mn-lt"/>
            </a:endParaRPr>
          </a:p>
          <a:p>
            <a:pPr indent="-228600" eaLnBrk="1" hangingPunct="1">
              <a:lnSpc>
                <a:spcPct val="90000"/>
              </a:lnSpc>
              <a:spcAft>
                <a:spcPts val="600"/>
              </a:spcAft>
              <a:buFont typeface="Arial" panose="020B0604020202020204" pitchFamily="34" charset="0"/>
              <a:buChar char="•"/>
            </a:pPr>
            <a:r>
              <a:rPr lang="en-US" altLang="en-US" sz="1600" dirty="0">
                <a:latin typeface="+mn-lt"/>
              </a:rPr>
              <a:t>In the early modern era the words "science" and "philosophy" were sometimes used interchangeably in the English language.</a:t>
            </a:r>
            <a:r>
              <a:rPr lang="en-US" altLang="en-US" sz="1600" baseline="30000" dirty="0">
                <a:latin typeface="+mn-lt"/>
              </a:rPr>
              <a:t> </a:t>
            </a: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p:txBody>
      </p:sp>
      <p:pic>
        <p:nvPicPr>
          <p:cNvPr id="29698" name="Picture 2" descr="http://tusenpekpinnar.files.wordpress.com/2011/04/synapses-mindre.jpg"/>
          <p:cNvPicPr>
            <a:picLocks noChangeAspect="1" noChangeArrowheads="1"/>
          </p:cNvPicPr>
          <p:nvPr/>
        </p:nvPicPr>
        <p:blipFill rotWithShape="1">
          <a:blip r:embed="rId3" cstate="print"/>
          <a:srcRect l="26235" r="35744"/>
          <a:stretch/>
        </p:blipFill>
        <p:spPr bwMode="auto">
          <a:xfrm>
            <a:off x="20" y="10"/>
            <a:ext cx="3476673" cy="6857990"/>
          </a:xfrm>
          <a:prstGeom prst="rect">
            <a:avLst/>
          </a:prstGeom>
          <a:noFill/>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5FAC0-4999-4759-984F-B9C5B4BD00D7}"/>
              </a:ext>
            </a:extLst>
          </p:cNvPr>
          <p:cNvSpPr>
            <a:spLocks noGrp="1"/>
          </p:cNvSpPr>
          <p:nvPr>
            <p:ph type="title"/>
          </p:nvPr>
        </p:nvSpPr>
        <p:spPr>
          <a:xfrm>
            <a:off x="3724072" y="629268"/>
            <a:ext cx="4939868" cy="1286160"/>
          </a:xfrm>
        </p:spPr>
        <p:txBody>
          <a:bodyPr vert="horz" lIns="91440" tIns="45720" rIns="91440" bIns="45720" rtlCol="0" anchor="b">
            <a:normAutofit fontScale="90000"/>
          </a:bodyPr>
          <a:lstStyle/>
          <a:p>
            <a:pPr algn="l" eaLnBrk="1" hangingPunct="1">
              <a:lnSpc>
                <a:spcPct val="90000"/>
              </a:lnSpc>
            </a:pPr>
            <a:r>
              <a:rPr lang="en-US" altLang="en-US" b="1" dirty="0"/>
              <a:t>Why is this important?</a:t>
            </a:r>
            <a:endParaRPr lang="en-US" dirty="0"/>
          </a:p>
        </p:txBody>
      </p:sp>
      <p:sp>
        <p:nvSpPr>
          <p:cNvPr id="29699" name="TextBox 2"/>
          <p:cNvSpPr txBox="1">
            <a:spLocks noChangeArrowheads="1"/>
          </p:cNvSpPr>
          <p:nvPr/>
        </p:nvSpPr>
        <p:spPr bwMode="auto">
          <a:xfrm>
            <a:off x="3710045" y="2060848"/>
            <a:ext cx="4939867" cy="4374976"/>
          </a:xfrm>
          <a:prstGeom prst="rect">
            <a:avLst/>
          </a:prstGeom>
        </p:spPr>
        <p:txBody>
          <a:bodyPr vert="horz" lIns="91440" tIns="45720" rIns="91440" bIns="45720" rtlCol="0">
            <a:normAutofit/>
          </a:bodyPr>
          <a:lstStyle/>
          <a:p>
            <a:pPr eaLnBrk="1" hangingPunct="1">
              <a:lnSpc>
                <a:spcPct val="90000"/>
              </a:lnSpc>
              <a:spcAft>
                <a:spcPts val="600"/>
              </a:spcAft>
            </a:pPr>
            <a:r>
              <a:rPr lang="en-US" altLang="en-US" sz="1600" dirty="0">
                <a:latin typeface="+mn-lt"/>
              </a:rPr>
              <a:t>To repeat two points</a:t>
            </a:r>
          </a:p>
          <a:p>
            <a:pPr eaLnBrk="1" hangingPunct="1">
              <a:lnSpc>
                <a:spcPct val="90000"/>
              </a:lnSpc>
              <a:spcAft>
                <a:spcPts val="600"/>
              </a:spcAft>
            </a:pPr>
            <a:endParaRPr lang="en-US" altLang="en-US" sz="1600" dirty="0">
              <a:latin typeface="+mn-lt"/>
            </a:endParaRPr>
          </a:p>
          <a:p>
            <a:pPr indent="-228600" eaLnBrk="1" hangingPunct="1">
              <a:lnSpc>
                <a:spcPct val="90000"/>
              </a:lnSpc>
              <a:spcAft>
                <a:spcPts val="600"/>
              </a:spcAft>
              <a:buFont typeface="Arial" panose="020B0604020202020204" pitchFamily="34" charset="0"/>
              <a:buChar char="•"/>
            </a:pPr>
            <a:r>
              <a:rPr lang="en-US" altLang="en-US" sz="1600" dirty="0">
                <a:latin typeface="+mn-lt"/>
              </a:rPr>
              <a:t>Classical use of the term "science" refers to the body of reliable knowledge itself, of the type that can be </a:t>
            </a:r>
            <a:r>
              <a:rPr lang="en-US" altLang="en-US" sz="1600" dirty="0">
                <a:solidFill>
                  <a:schemeClr val="accent2"/>
                </a:solidFill>
                <a:latin typeface="+mn-lt"/>
              </a:rPr>
              <a:t>logically and rationally explained</a:t>
            </a:r>
          </a:p>
          <a:p>
            <a:pPr indent="-228600" eaLnBrk="1" hangingPunct="1">
              <a:lnSpc>
                <a:spcPct val="90000"/>
              </a:lnSpc>
              <a:spcAft>
                <a:spcPts val="600"/>
              </a:spcAft>
              <a:buFont typeface="Arial" panose="020B0604020202020204" pitchFamily="34" charset="0"/>
              <a:buChar char="•"/>
            </a:pPr>
            <a:endParaRPr lang="en-US" altLang="en-US" sz="1600" dirty="0">
              <a:latin typeface="+mn-lt"/>
            </a:endParaRPr>
          </a:p>
          <a:p>
            <a:pPr indent="-228600" eaLnBrk="1" hangingPunct="1">
              <a:lnSpc>
                <a:spcPct val="90000"/>
              </a:lnSpc>
              <a:spcAft>
                <a:spcPts val="600"/>
              </a:spcAft>
              <a:buFont typeface="Arial" panose="020B0604020202020204" pitchFamily="34" charset="0"/>
              <a:buChar char="•"/>
            </a:pPr>
            <a:r>
              <a:rPr lang="en-US" altLang="en-US" sz="1600" dirty="0">
                <a:latin typeface="+mn-lt"/>
              </a:rPr>
              <a:t>Since classical antiquity science as a type of knowledge was closely linked to philosophy – such as Aristotle, Pythagoras but built on the Egyptian model from c 685 B.C. by Thales of Miletus – </a:t>
            </a:r>
            <a:r>
              <a:rPr lang="en-US" altLang="en-US" sz="1600" dirty="0">
                <a:solidFill>
                  <a:schemeClr val="accent2"/>
                </a:solidFill>
                <a:latin typeface="+mn-lt"/>
              </a:rPr>
              <a:t>without resource to supernatural explanation</a:t>
            </a:r>
          </a:p>
          <a:p>
            <a:pPr indent="-228600" eaLnBrk="1" hangingPunct="1">
              <a:lnSpc>
                <a:spcPct val="90000"/>
              </a:lnSpc>
              <a:spcAft>
                <a:spcPts val="600"/>
              </a:spcAft>
              <a:buFont typeface="Arial" panose="020B0604020202020204" pitchFamily="34" charset="0"/>
              <a:buChar char="•"/>
            </a:pPr>
            <a:endParaRPr lang="en-US" altLang="en-US" sz="1600" dirty="0">
              <a:latin typeface="+mn-lt"/>
            </a:endParaRPr>
          </a:p>
          <a:p>
            <a:pPr eaLnBrk="1" hangingPunct="1">
              <a:lnSpc>
                <a:spcPct val="90000"/>
              </a:lnSpc>
              <a:spcAft>
                <a:spcPts val="600"/>
              </a:spcAft>
            </a:pPr>
            <a:r>
              <a:rPr lang="en-US" altLang="en-US" sz="1600" dirty="0">
                <a:latin typeface="+mn-lt"/>
              </a:rPr>
              <a:t>A methodology of establishing knowledge, defending a thesis (a theory, a proposition, a hypothesis or an opinion) . </a:t>
            </a:r>
          </a:p>
          <a:p>
            <a:pPr eaLnBrk="1" hangingPunct="1">
              <a:lnSpc>
                <a:spcPct val="90000"/>
              </a:lnSpc>
              <a:spcAft>
                <a:spcPts val="600"/>
              </a:spcAft>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p:txBody>
      </p:sp>
      <p:pic>
        <p:nvPicPr>
          <p:cNvPr id="29698" name="Picture 2" descr="http://tusenpekpinnar.files.wordpress.com/2011/04/synapses-mindre.jpg"/>
          <p:cNvPicPr>
            <a:picLocks noChangeAspect="1" noChangeArrowheads="1"/>
          </p:cNvPicPr>
          <p:nvPr/>
        </p:nvPicPr>
        <p:blipFill rotWithShape="1">
          <a:blip r:embed="rId3" cstate="print"/>
          <a:srcRect l="26235" r="35744"/>
          <a:stretch/>
        </p:blipFill>
        <p:spPr bwMode="auto">
          <a:xfrm>
            <a:off x="20" y="10"/>
            <a:ext cx="3476673" cy="6857990"/>
          </a:xfrm>
          <a:prstGeom prst="rect">
            <a:avLst/>
          </a:prstGeom>
          <a:noFill/>
          <a:effectLst/>
        </p:spPr>
      </p:pic>
    </p:spTree>
    <p:extLst>
      <p:ext uri="{BB962C8B-B14F-4D97-AF65-F5344CB8AC3E}">
        <p14:creationId xmlns:p14="http://schemas.microsoft.com/office/powerpoint/2010/main" val="1602049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ainting of two men in armor&#10;&#10;Description automatically generated">
            <a:extLst>
              <a:ext uri="{FF2B5EF4-FFF2-40B4-BE49-F238E27FC236}">
                <a16:creationId xmlns:a16="http://schemas.microsoft.com/office/drawing/2014/main" id="{5E9AFEBB-717A-EF7E-4ED5-1861B1747B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TextBox 3">
            <a:extLst>
              <a:ext uri="{FF2B5EF4-FFF2-40B4-BE49-F238E27FC236}">
                <a16:creationId xmlns:a16="http://schemas.microsoft.com/office/drawing/2014/main" id="{D8E857D5-C21B-1C6F-B8FC-EF4EB8DBFE6A}"/>
              </a:ext>
            </a:extLst>
          </p:cNvPr>
          <p:cNvSpPr txBox="1"/>
          <p:nvPr/>
        </p:nvSpPr>
        <p:spPr>
          <a:xfrm>
            <a:off x="4932040" y="620688"/>
            <a:ext cx="4104455" cy="5909310"/>
          </a:xfrm>
          <a:prstGeom prst="rect">
            <a:avLst/>
          </a:prstGeom>
          <a:noFill/>
        </p:spPr>
        <p:txBody>
          <a:bodyPr wrap="square" rtlCol="0">
            <a:spAutoFit/>
          </a:bodyPr>
          <a:lstStyle/>
          <a:p>
            <a:r>
              <a:rPr lang="en-GB" dirty="0">
                <a:solidFill>
                  <a:schemeClr val="bg1"/>
                </a:solidFill>
                <a:latin typeface="Arial" panose="020B0604020202020204" pitchFamily="34" charset="0"/>
              </a:rPr>
              <a:t>A</a:t>
            </a:r>
            <a:r>
              <a:rPr lang="en-GB" b="0" i="0" dirty="0">
                <a:solidFill>
                  <a:schemeClr val="bg1"/>
                </a:solidFill>
                <a:effectLst/>
                <a:latin typeface="Arial" panose="020B0604020202020204" pitchFamily="34" charset="0"/>
              </a:rPr>
              <a:t>ntiquity, particularly Greek, and great inventions such as the first public library, the first dictionary and punctuation; all created to aid philologists in the analysis of the slowly growing collections of written texts. </a:t>
            </a:r>
          </a:p>
          <a:p>
            <a:endParaRPr lang="en-GB" dirty="0">
              <a:solidFill>
                <a:schemeClr val="bg1"/>
              </a:solidFill>
              <a:latin typeface="Arial" panose="020B0604020202020204" pitchFamily="34" charset="0"/>
            </a:endParaRPr>
          </a:p>
          <a:p>
            <a:r>
              <a:rPr lang="en-GB" b="0" i="0" dirty="0">
                <a:solidFill>
                  <a:schemeClr val="bg1"/>
                </a:solidFill>
                <a:effectLst/>
                <a:latin typeface="Arial" panose="020B0604020202020204" pitchFamily="34" charset="0"/>
              </a:rPr>
              <a:t>This provides what was the golden age in which the scholar was endowed with a 'voracious and undistinguishing appetite' and a 'deep erudition ingeniously applied,' continuing through the renaissance until the late eighteenth century.</a:t>
            </a:r>
          </a:p>
          <a:p>
            <a:endParaRPr lang="en-GB" b="0" i="0" dirty="0">
              <a:solidFill>
                <a:schemeClr val="bg1"/>
              </a:solidFill>
              <a:effectLst/>
              <a:latin typeface="Arial" panose="020B0604020202020204" pitchFamily="34" charset="0"/>
            </a:endParaRPr>
          </a:p>
          <a:p>
            <a:pPr algn="l"/>
            <a:r>
              <a:rPr lang="en-GB" b="1" dirty="0">
                <a:solidFill>
                  <a:schemeClr val="bg1"/>
                </a:solidFill>
                <a:effectLst/>
              </a:rPr>
              <a:t>Philology: The Forgotten Origins of the Modern Humanities</a:t>
            </a:r>
          </a:p>
          <a:p>
            <a:pPr algn="l"/>
            <a:r>
              <a:rPr lang="en-GB" b="1" dirty="0">
                <a:solidFill>
                  <a:schemeClr val="bg1"/>
                </a:solidFill>
                <a:effectLst/>
                <a:latin typeface="Arial" panose="020B0604020202020204" pitchFamily="34" charset="0"/>
              </a:rPr>
              <a:t>By James Turner</a:t>
            </a:r>
          </a:p>
          <a:p>
            <a:pPr algn="l"/>
            <a:r>
              <a:rPr lang="en-GB" b="1" dirty="0">
                <a:solidFill>
                  <a:schemeClr val="bg1"/>
                </a:solidFill>
                <a:effectLst/>
                <a:latin typeface="Arial" panose="020B0604020202020204" pitchFamily="34" charset="0"/>
              </a:rPr>
              <a:t>Princeton University Press (2014)</a:t>
            </a:r>
          </a:p>
          <a:p>
            <a:endParaRPr lang="en-GB" dirty="0"/>
          </a:p>
        </p:txBody>
      </p:sp>
    </p:spTree>
    <p:extLst>
      <p:ext uri="{BB962C8B-B14F-4D97-AF65-F5344CB8AC3E}">
        <p14:creationId xmlns:p14="http://schemas.microsoft.com/office/powerpoint/2010/main" val="4285812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6" descr="034-Dance-of-the-Muses-1.jpg">
            <a:extLst>
              <a:ext uri="{FF2B5EF4-FFF2-40B4-BE49-F238E27FC236}">
                <a16:creationId xmlns:a16="http://schemas.microsoft.com/office/drawing/2014/main" id="{ABEFDDD6-CE23-8BB0-0D48-176B9C224BE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9750" y="908050"/>
            <a:ext cx="8135938" cy="427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TextBox 5">
            <a:extLst>
              <a:ext uri="{FF2B5EF4-FFF2-40B4-BE49-F238E27FC236}">
                <a16:creationId xmlns:a16="http://schemas.microsoft.com/office/drawing/2014/main" id="{AC7A716E-F247-64B8-61F6-07AB8082AD1C}"/>
              </a:ext>
            </a:extLst>
          </p:cNvPr>
          <p:cNvSpPr txBox="1">
            <a:spLocks noChangeArrowheads="1"/>
          </p:cNvSpPr>
          <p:nvPr/>
        </p:nvSpPr>
        <p:spPr bwMode="auto">
          <a:xfrm>
            <a:off x="571500" y="428625"/>
            <a:ext cx="81121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800" b="1"/>
              <a:t>MUSEUM  /   MUSEA  /  MOUSEION (</a:t>
            </a:r>
            <a:r>
              <a:rPr lang="en-GB" altLang="en-US" sz="2800" b="1" i="1"/>
              <a:t>Μουσεῖον)</a:t>
            </a:r>
            <a:endParaRPr lang="en-GB" altLang="en-US" sz="2800" b="1"/>
          </a:p>
        </p:txBody>
      </p:sp>
      <p:sp>
        <p:nvSpPr>
          <p:cNvPr id="9220" name="TextBox 7">
            <a:extLst>
              <a:ext uri="{FF2B5EF4-FFF2-40B4-BE49-F238E27FC236}">
                <a16:creationId xmlns:a16="http://schemas.microsoft.com/office/drawing/2014/main" id="{9E303F2E-6D28-573F-45F2-CB6CFE81912D}"/>
              </a:ext>
            </a:extLst>
          </p:cNvPr>
          <p:cNvSpPr txBox="1">
            <a:spLocks noChangeArrowheads="1"/>
          </p:cNvSpPr>
          <p:nvPr/>
        </p:nvSpPr>
        <p:spPr bwMode="auto">
          <a:xfrm>
            <a:off x="611188" y="5157788"/>
            <a:ext cx="74295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dirty="0"/>
              <a:t>a place or temple dedicated to the Muses (the patron divinities in Greek mythology of the arts)</a:t>
            </a:r>
          </a:p>
          <a:p>
            <a:pPr eaLnBrk="1" hangingPunct="1"/>
            <a:endParaRPr lang="en-GB" altLang="en-US" dirty="0"/>
          </a:p>
          <a:p>
            <a:pPr eaLnBrk="1" hangingPunct="1"/>
            <a:endParaRPr lang="en-GB" altLang="en-US" dirty="0"/>
          </a:p>
          <a:p>
            <a:pPr eaLnBrk="1" hangingPunct="1"/>
            <a:r>
              <a:rPr lang="en-GB" altLang="en-US" dirty="0"/>
              <a:t>.........</a:t>
            </a:r>
            <a:r>
              <a:rPr lang="en-GB" altLang="en-US" b="1" dirty="0">
                <a:solidFill>
                  <a:srgbClr val="FF0000"/>
                </a:solidFill>
              </a:rPr>
              <a:t>a philosophical institution and a place of contemplation</a:t>
            </a:r>
            <a:r>
              <a:rPr lang="en-GB" altLang="en-US" dirty="0"/>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Box 5">
            <a:extLst>
              <a:ext uri="{FF2B5EF4-FFF2-40B4-BE49-F238E27FC236}">
                <a16:creationId xmlns:a16="http://schemas.microsoft.com/office/drawing/2014/main" id="{704D4184-5E55-BC06-DD8D-42FD3D7D041F}"/>
              </a:ext>
            </a:extLst>
          </p:cNvPr>
          <p:cNvSpPr txBox="1">
            <a:spLocks noChangeArrowheads="1"/>
          </p:cNvSpPr>
          <p:nvPr/>
        </p:nvSpPr>
        <p:spPr bwMode="auto">
          <a:xfrm>
            <a:off x="571500" y="428625"/>
            <a:ext cx="81121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800" b="1"/>
              <a:t>MUSEUM  /   MUSEA  /  MOUSEION (</a:t>
            </a:r>
            <a:r>
              <a:rPr lang="en-GB" altLang="en-US" sz="2800" b="1" i="1"/>
              <a:t>Μουσεῖον)</a:t>
            </a:r>
            <a:endParaRPr lang="en-GB" altLang="en-US" sz="2800" b="1"/>
          </a:p>
        </p:txBody>
      </p:sp>
      <p:sp>
        <p:nvSpPr>
          <p:cNvPr id="8" name="TextBox 7">
            <a:extLst>
              <a:ext uri="{FF2B5EF4-FFF2-40B4-BE49-F238E27FC236}">
                <a16:creationId xmlns:a16="http://schemas.microsoft.com/office/drawing/2014/main" id="{9BD142F0-4A8F-A89F-4684-BD5203604120}"/>
              </a:ext>
            </a:extLst>
          </p:cNvPr>
          <p:cNvSpPr txBox="1"/>
          <p:nvPr/>
        </p:nvSpPr>
        <p:spPr>
          <a:xfrm>
            <a:off x="395288" y="3441700"/>
            <a:ext cx="7429500" cy="3416300"/>
          </a:xfrm>
          <a:prstGeom prst="rect">
            <a:avLst/>
          </a:prstGeom>
          <a:noFill/>
        </p:spPr>
        <p:txBody>
          <a:bodyPr>
            <a:spAutoFit/>
          </a:bodyPr>
          <a:lstStyle/>
          <a:p>
            <a:pPr>
              <a:defRPr/>
            </a:pPr>
            <a:r>
              <a:rPr lang="en-GB" b="1" dirty="0">
                <a:latin typeface="Arial" charset="0"/>
                <a:cs typeface="Arial" charset="0"/>
              </a:rPr>
              <a:t>The Nine Greek Muses:</a:t>
            </a:r>
          </a:p>
          <a:p>
            <a:pPr>
              <a:defRPr/>
            </a:pPr>
            <a:endParaRPr lang="en-GB" b="1" dirty="0">
              <a:latin typeface="Arial" charset="0"/>
              <a:cs typeface="Arial" charset="0"/>
            </a:endParaRPr>
          </a:p>
          <a:p>
            <a:pPr>
              <a:defRPr/>
            </a:pPr>
            <a:r>
              <a:rPr lang="en-GB" b="1" i="1" dirty="0">
                <a:latin typeface="Arial" charset="0"/>
                <a:cs typeface="Arial" charset="0"/>
              </a:rPr>
              <a:t>Calliope</a:t>
            </a:r>
            <a:r>
              <a:rPr lang="en-GB" i="1" dirty="0">
                <a:latin typeface="Arial" charset="0"/>
                <a:cs typeface="Arial" charset="0"/>
              </a:rPr>
              <a:t>  -  </a:t>
            </a:r>
            <a:r>
              <a:rPr lang="en-GB" dirty="0">
                <a:latin typeface="Arial" charset="0"/>
                <a:cs typeface="Arial" charset="0"/>
              </a:rPr>
              <a:t>Muse of epic poetry</a:t>
            </a:r>
          </a:p>
          <a:p>
            <a:pPr>
              <a:defRPr/>
            </a:pPr>
            <a:r>
              <a:rPr lang="en-GB" b="1" i="1" dirty="0">
                <a:latin typeface="Arial" charset="0"/>
                <a:cs typeface="Arial" charset="0"/>
              </a:rPr>
              <a:t>Clio</a:t>
            </a:r>
            <a:r>
              <a:rPr lang="en-GB" i="1" dirty="0">
                <a:latin typeface="Arial" charset="0"/>
                <a:cs typeface="Arial" charset="0"/>
              </a:rPr>
              <a:t>  -  </a:t>
            </a:r>
            <a:r>
              <a:rPr lang="en-GB" dirty="0">
                <a:latin typeface="Arial" charset="0"/>
                <a:cs typeface="Arial" charset="0"/>
              </a:rPr>
              <a:t>Muse of history</a:t>
            </a:r>
          </a:p>
          <a:p>
            <a:pPr>
              <a:defRPr/>
            </a:pPr>
            <a:r>
              <a:rPr lang="en-GB" b="1" i="1" dirty="0" err="1">
                <a:latin typeface="Arial" charset="0"/>
                <a:cs typeface="Arial" charset="0"/>
              </a:rPr>
              <a:t>Erato</a:t>
            </a:r>
            <a:r>
              <a:rPr lang="en-GB" i="1" dirty="0">
                <a:latin typeface="Arial" charset="0"/>
                <a:cs typeface="Arial" charset="0"/>
              </a:rPr>
              <a:t>  -  </a:t>
            </a:r>
            <a:r>
              <a:rPr lang="en-GB" dirty="0">
                <a:latin typeface="Arial" charset="0"/>
                <a:cs typeface="Arial" charset="0"/>
              </a:rPr>
              <a:t>Muse of lyric poetry</a:t>
            </a:r>
          </a:p>
          <a:p>
            <a:pPr>
              <a:defRPr/>
            </a:pPr>
            <a:r>
              <a:rPr lang="en-GB" b="1" i="1" dirty="0" err="1">
                <a:latin typeface="Arial" charset="0"/>
                <a:cs typeface="Arial" charset="0"/>
              </a:rPr>
              <a:t>Euterpe</a:t>
            </a:r>
            <a:r>
              <a:rPr lang="en-GB" i="1" dirty="0">
                <a:latin typeface="Arial" charset="0"/>
                <a:cs typeface="Arial" charset="0"/>
              </a:rPr>
              <a:t>  -  </a:t>
            </a:r>
            <a:r>
              <a:rPr lang="en-GB" dirty="0">
                <a:latin typeface="Arial" charset="0"/>
                <a:cs typeface="Arial" charset="0"/>
              </a:rPr>
              <a:t>Muse of music</a:t>
            </a:r>
          </a:p>
          <a:p>
            <a:pPr>
              <a:defRPr/>
            </a:pPr>
            <a:r>
              <a:rPr lang="en-GB" b="1" i="1" dirty="0" err="1">
                <a:latin typeface="Arial" charset="0"/>
                <a:cs typeface="Arial" charset="0"/>
              </a:rPr>
              <a:t>Melpomene</a:t>
            </a:r>
            <a:r>
              <a:rPr lang="en-GB" i="1" dirty="0">
                <a:latin typeface="Arial" charset="0"/>
                <a:cs typeface="Arial" charset="0"/>
              </a:rPr>
              <a:t>  -  </a:t>
            </a:r>
            <a:r>
              <a:rPr lang="en-GB" dirty="0">
                <a:latin typeface="Arial" charset="0"/>
                <a:cs typeface="Arial" charset="0"/>
              </a:rPr>
              <a:t>Muse of tragedy</a:t>
            </a:r>
          </a:p>
          <a:p>
            <a:pPr>
              <a:defRPr/>
            </a:pPr>
            <a:r>
              <a:rPr lang="en-GB" b="1" i="1" dirty="0" err="1">
                <a:latin typeface="Arial" charset="0"/>
                <a:cs typeface="Arial" charset="0"/>
              </a:rPr>
              <a:t>Polyhymnia</a:t>
            </a:r>
            <a:r>
              <a:rPr lang="en-GB" i="1" dirty="0">
                <a:latin typeface="Arial" charset="0"/>
                <a:cs typeface="Arial" charset="0"/>
              </a:rPr>
              <a:t>  -  </a:t>
            </a:r>
            <a:r>
              <a:rPr lang="en-GB" dirty="0">
                <a:latin typeface="Arial" charset="0"/>
                <a:cs typeface="Arial" charset="0"/>
              </a:rPr>
              <a:t>Muse of sacred poetry</a:t>
            </a:r>
          </a:p>
          <a:p>
            <a:pPr>
              <a:defRPr/>
            </a:pPr>
            <a:r>
              <a:rPr lang="en-GB" b="1" i="1" dirty="0">
                <a:latin typeface="Arial" charset="0"/>
                <a:cs typeface="Arial" charset="0"/>
              </a:rPr>
              <a:t>Terpsichore</a:t>
            </a:r>
            <a:r>
              <a:rPr lang="en-GB" i="1" dirty="0">
                <a:latin typeface="Arial" charset="0"/>
                <a:cs typeface="Arial" charset="0"/>
              </a:rPr>
              <a:t>  -  </a:t>
            </a:r>
            <a:r>
              <a:rPr lang="en-GB" dirty="0">
                <a:latin typeface="Arial" charset="0"/>
                <a:cs typeface="Arial" charset="0"/>
              </a:rPr>
              <a:t>Muse of dance and chorus</a:t>
            </a:r>
          </a:p>
          <a:p>
            <a:pPr>
              <a:defRPr/>
            </a:pPr>
            <a:r>
              <a:rPr lang="en-GB" b="1" i="1" dirty="0" err="1">
                <a:latin typeface="Arial" charset="0"/>
                <a:cs typeface="Arial" charset="0"/>
              </a:rPr>
              <a:t>Thalia</a:t>
            </a:r>
            <a:r>
              <a:rPr lang="en-GB" i="1" dirty="0">
                <a:latin typeface="Arial" charset="0"/>
                <a:cs typeface="Arial" charset="0"/>
              </a:rPr>
              <a:t>  -  </a:t>
            </a:r>
            <a:r>
              <a:rPr lang="en-GB" dirty="0">
                <a:latin typeface="Arial" charset="0"/>
                <a:cs typeface="Arial" charset="0"/>
              </a:rPr>
              <a:t>Muse of comedy and idyllic poetry</a:t>
            </a:r>
          </a:p>
          <a:p>
            <a:pPr>
              <a:defRPr/>
            </a:pPr>
            <a:r>
              <a:rPr lang="en-GB" b="1" i="1" dirty="0" err="1">
                <a:latin typeface="Arial" charset="0"/>
                <a:cs typeface="Arial" charset="0"/>
              </a:rPr>
              <a:t>Urania</a:t>
            </a:r>
            <a:r>
              <a:rPr lang="en-GB" i="1" dirty="0">
                <a:latin typeface="Arial" charset="0"/>
                <a:cs typeface="Arial" charset="0"/>
              </a:rPr>
              <a:t>  -  </a:t>
            </a:r>
            <a:r>
              <a:rPr lang="en-GB" dirty="0">
                <a:latin typeface="Arial" charset="0"/>
                <a:cs typeface="Arial" charset="0"/>
              </a:rPr>
              <a:t>Muse of astronomy</a:t>
            </a:r>
          </a:p>
          <a:p>
            <a:pPr>
              <a:defRPr/>
            </a:pPr>
            <a:endParaRPr lang="en-GB" dirty="0">
              <a:latin typeface="Arial" charset="0"/>
              <a:cs typeface="Arial" charset="0"/>
            </a:endParaRPr>
          </a:p>
        </p:txBody>
      </p:sp>
      <p:pic>
        <p:nvPicPr>
          <p:cNvPr id="10244" name="Picture 6" descr="034-Dance-of-the-Muses-1.jpg">
            <a:extLst>
              <a:ext uri="{FF2B5EF4-FFF2-40B4-BE49-F238E27FC236}">
                <a16:creationId xmlns:a16="http://schemas.microsoft.com/office/drawing/2014/main" id="{2389F72B-3194-57D1-142F-F37F2FC5906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8313" y="908050"/>
            <a:ext cx="4824412" cy="253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266" name="Picture 6" descr="Library of Alexandria.jpg">
            <a:extLst>
              <a:ext uri="{FF2B5EF4-FFF2-40B4-BE49-F238E27FC236}">
                <a16:creationId xmlns:a16="http://schemas.microsoft.com/office/drawing/2014/main" id="{1246DEE4-BEC8-7E8D-4ABB-4DF556955AA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43313" y="3260725"/>
            <a:ext cx="5500687" cy="359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Box 4">
            <a:extLst>
              <a:ext uri="{FF2B5EF4-FFF2-40B4-BE49-F238E27FC236}">
                <a16:creationId xmlns:a16="http://schemas.microsoft.com/office/drawing/2014/main" id="{D2CC04DA-29A9-DF94-FC3F-675C6FF581FF}"/>
              </a:ext>
            </a:extLst>
          </p:cNvPr>
          <p:cNvSpPr txBox="1">
            <a:spLocks noChangeArrowheads="1"/>
          </p:cNvSpPr>
          <p:nvPr/>
        </p:nvSpPr>
        <p:spPr bwMode="auto">
          <a:xfrm>
            <a:off x="285750" y="4643438"/>
            <a:ext cx="3214688" cy="166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dirty="0">
                <a:solidFill>
                  <a:schemeClr val="bg1"/>
                </a:solidFill>
              </a:rPr>
              <a:t>Ptolemy I </a:t>
            </a:r>
            <a:r>
              <a:rPr lang="en-GB" altLang="en-US" dirty="0" err="1">
                <a:solidFill>
                  <a:schemeClr val="bg1"/>
                </a:solidFill>
              </a:rPr>
              <a:t>Soter</a:t>
            </a:r>
            <a:r>
              <a:rPr lang="en-GB" altLang="en-US" dirty="0">
                <a:solidFill>
                  <a:schemeClr val="bg1"/>
                </a:solidFill>
              </a:rPr>
              <a:t> ‘s </a:t>
            </a:r>
            <a:r>
              <a:rPr lang="en-GB" altLang="en-US" dirty="0" err="1">
                <a:solidFill>
                  <a:schemeClr val="bg1"/>
                </a:solidFill>
              </a:rPr>
              <a:t>Musaeum</a:t>
            </a:r>
            <a:r>
              <a:rPr lang="en-GB" altLang="en-US" dirty="0">
                <a:solidFill>
                  <a:schemeClr val="bg1"/>
                </a:solidFill>
              </a:rPr>
              <a:t> (institute) for philosophy and research,  Alexandria </a:t>
            </a:r>
          </a:p>
          <a:p>
            <a:pPr eaLnBrk="1" hangingPunct="1"/>
            <a:endParaRPr lang="en-GB" altLang="en-US" dirty="0">
              <a:solidFill>
                <a:schemeClr val="bg1"/>
              </a:solidFill>
            </a:endParaRPr>
          </a:p>
          <a:p>
            <a:pPr eaLnBrk="1" hangingPunct="1"/>
            <a:r>
              <a:rPr lang="en-GB" altLang="en-US" dirty="0">
                <a:solidFill>
                  <a:schemeClr val="bg1"/>
                </a:solidFill>
              </a:rPr>
              <a:t>about 280 BCE.</a:t>
            </a:r>
            <a:r>
              <a:rPr lang="en-GB" altLang="en-US" baseline="30000" dirty="0">
                <a:solidFill>
                  <a:schemeClr val="bg1"/>
                </a:solidFill>
              </a:rPr>
              <a:t> </a:t>
            </a:r>
          </a:p>
          <a:p>
            <a:pPr eaLnBrk="1" hangingPunct="1"/>
            <a:endParaRPr lang="en-GB" altLang="en-US" baseline="30000" dirty="0"/>
          </a:p>
        </p:txBody>
      </p:sp>
      <p:sp>
        <p:nvSpPr>
          <p:cNvPr id="11268" name="TextBox 5">
            <a:extLst>
              <a:ext uri="{FF2B5EF4-FFF2-40B4-BE49-F238E27FC236}">
                <a16:creationId xmlns:a16="http://schemas.microsoft.com/office/drawing/2014/main" id="{4BA828AB-ECE9-01BE-D6C9-B81A6D3A53EB}"/>
              </a:ext>
            </a:extLst>
          </p:cNvPr>
          <p:cNvSpPr txBox="1">
            <a:spLocks noChangeArrowheads="1"/>
          </p:cNvSpPr>
          <p:nvPr/>
        </p:nvSpPr>
        <p:spPr bwMode="auto">
          <a:xfrm>
            <a:off x="571500" y="428625"/>
            <a:ext cx="81121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800" b="1" dirty="0">
                <a:solidFill>
                  <a:schemeClr val="bg1"/>
                </a:solidFill>
              </a:rPr>
              <a:t>MUSEUM  /   MUSEA  /  MOUSEION (</a:t>
            </a:r>
            <a:r>
              <a:rPr lang="en-GB" altLang="en-US" sz="2800" b="1" i="1" dirty="0" err="1">
                <a:solidFill>
                  <a:schemeClr val="bg1"/>
                </a:solidFill>
              </a:rPr>
              <a:t>Μουσεῖον</a:t>
            </a:r>
            <a:r>
              <a:rPr lang="en-GB" altLang="en-US" sz="2800" b="1" i="1" dirty="0">
                <a:solidFill>
                  <a:schemeClr val="bg1"/>
                </a:solidFill>
              </a:rPr>
              <a:t>)</a:t>
            </a:r>
            <a:endParaRPr lang="en-GB" altLang="en-US" sz="2800" b="1" dirty="0">
              <a:solidFill>
                <a:schemeClr val="bg1"/>
              </a:solidFill>
            </a:endParaRPr>
          </a:p>
        </p:txBody>
      </p:sp>
      <p:sp>
        <p:nvSpPr>
          <p:cNvPr id="11269" name="TextBox 7">
            <a:extLst>
              <a:ext uri="{FF2B5EF4-FFF2-40B4-BE49-F238E27FC236}">
                <a16:creationId xmlns:a16="http://schemas.microsoft.com/office/drawing/2014/main" id="{2DEFA49E-8E07-40E8-5840-4991D518ABCF}"/>
              </a:ext>
            </a:extLst>
          </p:cNvPr>
          <p:cNvSpPr txBox="1">
            <a:spLocks noChangeArrowheads="1"/>
          </p:cNvSpPr>
          <p:nvPr/>
        </p:nvSpPr>
        <p:spPr bwMode="auto">
          <a:xfrm>
            <a:off x="714375" y="1285875"/>
            <a:ext cx="742950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dirty="0">
                <a:solidFill>
                  <a:schemeClr val="bg1"/>
                </a:solidFill>
              </a:rPr>
              <a:t>a place or temple dedicated to the Muses (the patron divinities in Greek mythology of the arts)</a:t>
            </a:r>
          </a:p>
          <a:p>
            <a:pPr eaLnBrk="1" hangingPunct="1"/>
            <a:endParaRPr lang="en-GB" altLang="en-US" dirty="0">
              <a:solidFill>
                <a:schemeClr val="bg1"/>
              </a:solidFill>
            </a:endParaRPr>
          </a:p>
          <a:p>
            <a:pPr eaLnBrk="1" hangingPunct="1"/>
            <a:endParaRPr lang="en-GB" altLang="en-US" dirty="0">
              <a:solidFill>
                <a:schemeClr val="bg1"/>
              </a:solidFill>
            </a:endParaRPr>
          </a:p>
          <a:p>
            <a:pPr eaLnBrk="1" hangingPunct="1"/>
            <a:r>
              <a:rPr lang="en-GB" altLang="en-US" dirty="0">
                <a:solidFill>
                  <a:schemeClr val="bg1"/>
                </a:solidFill>
              </a:rPr>
              <a:t>.........</a:t>
            </a:r>
            <a:r>
              <a:rPr lang="en-GB" altLang="en-US" b="1" dirty="0">
                <a:solidFill>
                  <a:srgbClr val="FFC000"/>
                </a:solidFill>
              </a:rPr>
              <a:t>a philosophical institution and a place of contemplation</a:t>
            </a:r>
            <a:r>
              <a:rPr lang="en-GB" altLang="en-US" dirty="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3F9781-F618-52D0-AD0A-4C910CDBA4AA}"/>
              </a:ext>
            </a:extLst>
          </p:cNvPr>
          <p:cNvSpPr txBox="1"/>
          <p:nvPr/>
        </p:nvSpPr>
        <p:spPr>
          <a:xfrm>
            <a:off x="467544" y="836712"/>
            <a:ext cx="3312368" cy="5262979"/>
          </a:xfrm>
          <a:prstGeom prst="rect">
            <a:avLst/>
          </a:prstGeom>
          <a:noFill/>
        </p:spPr>
        <p:txBody>
          <a:bodyPr wrap="square" rtlCol="0">
            <a:spAutoFit/>
          </a:bodyPr>
          <a:lstStyle/>
          <a:p>
            <a:pPr algn="l"/>
            <a:r>
              <a:rPr lang="en-GB" b="0" i="0" dirty="0">
                <a:solidFill>
                  <a:srgbClr val="202122"/>
                </a:solidFill>
                <a:effectLst/>
                <a:latin typeface="Arial" panose="020B0604020202020204" pitchFamily="34" charset="0"/>
              </a:rPr>
              <a:t>In the West, the history of the humanities can be traced to ancient Greece, as the basis of a broad education for citizens.</a:t>
            </a:r>
            <a:endParaRPr lang="en-GB" b="0" i="0" baseline="30000" dirty="0">
              <a:solidFill>
                <a:srgbClr val="3366CC"/>
              </a:solidFill>
              <a:effectLst/>
              <a:latin typeface="Arial" panose="020B0604020202020204" pitchFamily="34" charset="0"/>
            </a:endParaRPr>
          </a:p>
          <a:p>
            <a:pPr algn="l"/>
            <a:endParaRPr lang="en-GB" baseline="30000" dirty="0">
              <a:solidFill>
                <a:srgbClr val="3366CC"/>
              </a:solidFill>
              <a:latin typeface="Arial" panose="020B0604020202020204" pitchFamily="34" charset="0"/>
            </a:endParaRPr>
          </a:p>
          <a:p>
            <a:pPr algn="l"/>
            <a:r>
              <a:rPr lang="en-GB" b="0" i="0" dirty="0">
                <a:solidFill>
                  <a:srgbClr val="202122"/>
                </a:solidFill>
                <a:effectLst/>
                <a:latin typeface="Arial" panose="020B0604020202020204" pitchFamily="34" charset="0"/>
              </a:rPr>
              <a:t>During Roman times, the concept of the seven </a:t>
            </a:r>
            <a:r>
              <a:rPr lang="en-GB" b="0" i="0" u="none" strike="noStrike" dirty="0">
                <a:solidFill>
                  <a:srgbClr val="3366CC"/>
                </a:solidFill>
                <a:effectLst/>
                <a:latin typeface="Arial" panose="020B0604020202020204" pitchFamily="34" charset="0"/>
              </a:rPr>
              <a:t>liberal arts</a:t>
            </a:r>
            <a:r>
              <a:rPr lang="en-GB" b="0" i="0" dirty="0">
                <a:solidFill>
                  <a:srgbClr val="202122"/>
                </a:solidFill>
                <a:effectLst/>
                <a:latin typeface="Arial" panose="020B0604020202020204" pitchFamily="34" charset="0"/>
              </a:rPr>
              <a:t> evolved: </a:t>
            </a:r>
          </a:p>
          <a:p>
            <a:pPr algn="l"/>
            <a:r>
              <a:rPr lang="en-GB" b="0" i="0" dirty="0">
                <a:solidFill>
                  <a:srgbClr val="202122"/>
                </a:solidFill>
                <a:effectLst/>
                <a:latin typeface="Arial" panose="020B0604020202020204" pitchFamily="34" charset="0"/>
              </a:rPr>
              <a:t>the </a:t>
            </a:r>
            <a:r>
              <a:rPr lang="en-GB" b="0" i="1" u="none" strike="noStrike" dirty="0">
                <a:solidFill>
                  <a:srgbClr val="3366CC"/>
                </a:solidFill>
                <a:effectLst/>
                <a:latin typeface="Arial" panose="020B0604020202020204" pitchFamily="34" charset="0"/>
              </a:rPr>
              <a:t>trivium</a:t>
            </a:r>
            <a:r>
              <a:rPr lang="en-GB" u="none" strike="noStrike" dirty="0">
                <a:solidFill>
                  <a:srgbClr val="202122"/>
                </a:solidFill>
                <a:latin typeface="Arial" panose="020B0604020202020204" pitchFamily="34" charset="0"/>
              </a:rPr>
              <a:t> : </a:t>
            </a:r>
            <a:r>
              <a:rPr lang="en-GB" b="0" i="0" dirty="0">
                <a:solidFill>
                  <a:srgbClr val="202122"/>
                </a:solidFill>
                <a:effectLst/>
                <a:latin typeface="Arial" panose="020B0604020202020204" pitchFamily="34" charset="0"/>
              </a:rPr>
              <a:t> </a:t>
            </a:r>
          </a:p>
          <a:p>
            <a:pPr algn="l"/>
            <a:r>
              <a:rPr lang="en-GB" b="0" i="0" u="none" strike="noStrike" dirty="0">
                <a:solidFill>
                  <a:srgbClr val="3366CC"/>
                </a:solidFill>
                <a:effectLst/>
                <a:latin typeface="Arial" panose="020B0604020202020204" pitchFamily="34" charset="0"/>
              </a:rPr>
              <a:t>Grammar</a:t>
            </a:r>
            <a:endParaRPr lang="en-GB" u="none" strike="noStrike" dirty="0">
              <a:solidFill>
                <a:srgbClr val="202122"/>
              </a:solidFill>
              <a:latin typeface="Arial" panose="020B0604020202020204" pitchFamily="34" charset="0"/>
            </a:endParaRPr>
          </a:p>
          <a:p>
            <a:pPr algn="l"/>
            <a:r>
              <a:rPr lang="en-GB" b="0" i="0" u="none" strike="noStrike" dirty="0">
                <a:solidFill>
                  <a:srgbClr val="3366CC"/>
                </a:solidFill>
                <a:effectLst/>
                <a:latin typeface="Arial" panose="020B0604020202020204" pitchFamily="34" charset="0"/>
              </a:rPr>
              <a:t>Rhetoric</a:t>
            </a:r>
            <a:endParaRPr lang="en-GB" u="none" strike="noStrike" dirty="0">
              <a:solidFill>
                <a:srgbClr val="202122"/>
              </a:solidFill>
              <a:latin typeface="Arial" panose="020B0604020202020204" pitchFamily="34" charset="0"/>
            </a:endParaRPr>
          </a:p>
          <a:p>
            <a:pPr algn="l"/>
            <a:r>
              <a:rPr lang="en-GB" b="0" i="0" u="none" strike="noStrike" dirty="0">
                <a:solidFill>
                  <a:srgbClr val="3366CC"/>
                </a:solidFill>
                <a:effectLst/>
                <a:latin typeface="Arial" panose="020B0604020202020204" pitchFamily="34" charset="0"/>
              </a:rPr>
              <a:t>Logic</a:t>
            </a:r>
          </a:p>
          <a:p>
            <a:pPr algn="l"/>
            <a:endParaRPr lang="en-GB" dirty="0">
              <a:solidFill>
                <a:srgbClr val="3366CC"/>
              </a:solidFill>
              <a:latin typeface="Arial" panose="020B0604020202020204" pitchFamily="34" charset="0"/>
            </a:endParaRPr>
          </a:p>
          <a:p>
            <a:pPr algn="l"/>
            <a:r>
              <a:rPr lang="en-GB" b="0" i="0" dirty="0">
                <a:solidFill>
                  <a:srgbClr val="202122"/>
                </a:solidFill>
                <a:effectLst/>
                <a:latin typeface="Arial" panose="020B0604020202020204" pitchFamily="34" charset="0"/>
              </a:rPr>
              <a:t>the </a:t>
            </a:r>
            <a:r>
              <a:rPr lang="en-GB" b="0" i="1" u="none" strike="noStrike" dirty="0">
                <a:solidFill>
                  <a:srgbClr val="3366CC"/>
                </a:solidFill>
                <a:effectLst/>
                <a:latin typeface="Arial" panose="020B0604020202020204" pitchFamily="34" charset="0"/>
              </a:rPr>
              <a:t>quadrivium</a:t>
            </a:r>
            <a:endParaRPr lang="en-GB" b="0" i="1" dirty="0">
              <a:solidFill>
                <a:srgbClr val="202122"/>
              </a:solidFill>
              <a:effectLst/>
              <a:latin typeface="Arial" panose="020B0604020202020204" pitchFamily="34" charset="0"/>
            </a:endParaRPr>
          </a:p>
          <a:p>
            <a:pPr algn="l"/>
            <a:r>
              <a:rPr lang="en-GB" b="0" i="0" u="none" strike="noStrike" dirty="0">
                <a:solidFill>
                  <a:srgbClr val="3366CC"/>
                </a:solidFill>
                <a:effectLst/>
                <a:latin typeface="Arial" panose="020B0604020202020204" pitchFamily="34" charset="0"/>
              </a:rPr>
              <a:t>Arithmetic</a:t>
            </a:r>
            <a:endParaRPr lang="en-GB" u="none" strike="noStrike" dirty="0">
              <a:solidFill>
                <a:srgbClr val="202122"/>
              </a:solidFill>
              <a:latin typeface="Arial" panose="020B0604020202020204" pitchFamily="34" charset="0"/>
            </a:endParaRPr>
          </a:p>
          <a:p>
            <a:pPr algn="l"/>
            <a:r>
              <a:rPr lang="en-GB" b="0" i="0" u="none" strike="noStrike" dirty="0">
                <a:solidFill>
                  <a:srgbClr val="3366CC"/>
                </a:solidFill>
                <a:effectLst/>
                <a:latin typeface="Arial" panose="020B0604020202020204" pitchFamily="34" charset="0"/>
              </a:rPr>
              <a:t>Geometry</a:t>
            </a:r>
            <a:endParaRPr lang="en-GB" u="none" strike="noStrike" dirty="0">
              <a:solidFill>
                <a:srgbClr val="202122"/>
              </a:solidFill>
              <a:latin typeface="Arial" panose="020B0604020202020204" pitchFamily="34" charset="0"/>
            </a:endParaRPr>
          </a:p>
          <a:p>
            <a:pPr algn="l"/>
            <a:r>
              <a:rPr lang="en-GB" b="0" i="0" u="none" strike="noStrike" dirty="0">
                <a:solidFill>
                  <a:srgbClr val="3366CC"/>
                </a:solidFill>
                <a:effectLst/>
                <a:latin typeface="Arial" panose="020B0604020202020204" pitchFamily="34" charset="0"/>
              </a:rPr>
              <a:t>Astronomy</a:t>
            </a:r>
            <a:endParaRPr lang="en-GB" u="none" strike="noStrike" dirty="0">
              <a:solidFill>
                <a:srgbClr val="202122"/>
              </a:solidFill>
              <a:latin typeface="Arial" panose="020B0604020202020204" pitchFamily="34" charset="0"/>
            </a:endParaRPr>
          </a:p>
          <a:p>
            <a:pPr algn="l"/>
            <a:r>
              <a:rPr lang="en-GB" b="0" i="0" u="none" strike="noStrike" dirty="0">
                <a:solidFill>
                  <a:srgbClr val="3366CC"/>
                </a:solidFill>
                <a:effectLst/>
                <a:latin typeface="Arial" panose="020B0604020202020204" pitchFamily="34" charset="0"/>
              </a:rPr>
              <a:t>Music</a:t>
            </a:r>
            <a:endParaRPr lang="en-GB" b="0" i="0" dirty="0">
              <a:solidFill>
                <a:srgbClr val="202122"/>
              </a:solidFill>
              <a:effectLst/>
              <a:latin typeface="Arial" panose="020B0604020202020204" pitchFamily="34" charset="0"/>
            </a:endParaRPr>
          </a:p>
        </p:txBody>
      </p:sp>
      <p:pic>
        <p:nvPicPr>
          <p:cNvPr id="6" name="Picture 5" descr="A painting of a person holding a pen&#10;&#10;Description automatically generated">
            <a:extLst>
              <a:ext uri="{FF2B5EF4-FFF2-40B4-BE49-F238E27FC236}">
                <a16:creationId xmlns:a16="http://schemas.microsoft.com/office/drawing/2014/main" id="{460F7BF0-B393-61A1-3B05-B38167FC3B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9952" y="-1"/>
            <a:ext cx="5004048" cy="6889187"/>
          </a:xfrm>
          <a:prstGeom prst="rect">
            <a:avLst/>
          </a:prstGeom>
        </p:spPr>
      </p:pic>
    </p:spTree>
    <p:extLst>
      <p:ext uri="{BB962C8B-B14F-4D97-AF65-F5344CB8AC3E}">
        <p14:creationId xmlns:p14="http://schemas.microsoft.com/office/powerpoint/2010/main" val="3734069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3F9781-F618-52D0-AD0A-4C910CDBA4AA}"/>
              </a:ext>
            </a:extLst>
          </p:cNvPr>
          <p:cNvSpPr txBox="1"/>
          <p:nvPr/>
        </p:nvSpPr>
        <p:spPr>
          <a:xfrm>
            <a:off x="286068" y="332657"/>
            <a:ext cx="3997899" cy="6463308"/>
          </a:xfrm>
          <a:prstGeom prst="rect">
            <a:avLst/>
          </a:prstGeom>
          <a:noFill/>
        </p:spPr>
        <p:txBody>
          <a:bodyPr wrap="square" rtlCol="0">
            <a:spAutoFit/>
          </a:bodyPr>
          <a:lstStyle/>
          <a:p>
            <a:pPr algn="l"/>
            <a:r>
              <a:rPr lang="en-GB" b="0" i="0" dirty="0">
                <a:solidFill>
                  <a:srgbClr val="202122"/>
                </a:solidFill>
                <a:effectLst/>
                <a:latin typeface="Arial" panose="020B0604020202020204" pitchFamily="34" charset="0"/>
              </a:rPr>
              <a:t>These subjects formed the bulk of </a:t>
            </a:r>
            <a:r>
              <a:rPr lang="en-GB" b="0" i="0" u="none" strike="noStrike" dirty="0">
                <a:solidFill>
                  <a:srgbClr val="3366CC"/>
                </a:solidFill>
                <a:effectLst/>
                <a:latin typeface="Arial" panose="020B0604020202020204" pitchFamily="34" charset="0"/>
              </a:rPr>
              <a:t>medieval</a:t>
            </a:r>
            <a:r>
              <a:rPr lang="en-GB" b="0" i="0" dirty="0">
                <a:solidFill>
                  <a:srgbClr val="202122"/>
                </a:solidFill>
                <a:effectLst/>
                <a:latin typeface="Arial" panose="020B0604020202020204" pitchFamily="34" charset="0"/>
              </a:rPr>
              <a:t> education, with the emphasis being on the humanities as skills or "ways of doing".</a:t>
            </a:r>
          </a:p>
          <a:p>
            <a:pPr algn="l"/>
            <a:endParaRPr lang="en-GB" b="0" i="0" dirty="0">
              <a:solidFill>
                <a:srgbClr val="202122"/>
              </a:solidFill>
              <a:effectLst/>
              <a:latin typeface="Arial" panose="020B0604020202020204" pitchFamily="34" charset="0"/>
            </a:endParaRPr>
          </a:p>
          <a:p>
            <a:pPr algn="l"/>
            <a:r>
              <a:rPr lang="en-GB" b="0" i="0" dirty="0">
                <a:solidFill>
                  <a:srgbClr val="202122"/>
                </a:solidFill>
                <a:effectLst/>
                <a:latin typeface="Arial" panose="020B0604020202020204" pitchFamily="34" charset="0"/>
              </a:rPr>
              <a:t>A major shift occurred with the </a:t>
            </a:r>
            <a:r>
              <a:rPr lang="en-GB" b="0" i="0" u="none" strike="noStrike" dirty="0">
                <a:solidFill>
                  <a:srgbClr val="3366CC"/>
                </a:solidFill>
                <a:effectLst/>
                <a:latin typeface="Arial" panose="020B0604020202020204" pitchFamily="34" charset="0"/>
              </a:rPr>
              <a:t>Renaissance humanism</a:t>
            </a:r>
            <a:r>
              <a:rPr lang="en-GB" b="0" i="0" dirty="0">
                <a:solidFill>
                  <a:srgbClr val="202122"/>
                </a:solidFill>
                <a:effectLst/>
                <a:latin typeface="Arial" panose="020B0604020202020204" pitchFamily="34" charset="0"/>
              </a:rPr>
              <a:t> of the fifteenth century, when the humanities began to be regarded as subjects to study rather than practice, with a corresponding shift away from traditional fields into areas such as literature and history. </a:t>
            </a:r>
          </a:p>
          <a:p>
            <a:pPr algn="l"/>
            <a:endParaRPr lang="en-GB" dirty="0">
              <a:solidFill>
                <a:srgbClr val="202122"/>
              </a:solidFill>
              <a:latin typeface="Arial" panose="020B0604020202020204" pitchFamily="34" charset="0"/>
            </a:endParaRPr>
          </a:p>
          <a:p>
            <a:pPr algn="l"/>
            <a:r>
              <a:rPr lang="en-GB" b="0" i="0" dirty="0">
                <a:solidFill>
                  <a:srgbClr val="202122"/>
                </a:solidFill>
                <a:effectLst/>
                <a:latin typeface="Arial" panose="020B0604020202020204" pitchFamily="34" charset="0"/>
              </a:rPr>
              <a:t>In the 20th century, this view was in turn challenged by the </a:t>
            </a:r>
            <a:r>
              <a:rPr lang="en-GB" b="0" i="0" u="none" strike="noStrike" dirty="0">
                <a:solidFill>
                  <a:srgbClr val="3366CC"/>
                </a:solidFill>
                <a:effectLst/>
                <a:latin typeface="Arial" panose="020B0604020202020204" pitchFamily="34" charset="0"/>
              </a:rPr>
              <a:t>postmodernist</a:t>
            </a:r>
            <a:r>
              <a:rPr lang="en-GB" b="0" i="0" dirty="0">
                <a:solidFill>
                  <a:srgbClr val="202122"/>
                </a:solidFill>
                <a:effectLst/>
                <a:latin typeface="Arial" panose="020B0604020202020204" pitchFamily="34" charset="0"/>
              </a:rPr>
              <a:t> movement, which sought to redefine the humanities in more </a:t>
            </a:r>
            <a:r>
              <a:rPr lang="en-GB" b="0" i="0" u="none" strike="noStrike" dirty="0">
                <a:solidFill>
                  <a:srgbClr val="3366CC"/>
                </a:solidFill>
                <a:effectLst/>
                <a:latin typeface="Arial" panose="020B0604020202020204" pitchFamily="34" charset="0"/>
              </a:rPr>
              <a:t>egalitarian</a:t>
            </a:r>
            <a:r>
              <a:rPr lang="en-GB" b="0" i="0" dirty="0">
                <a:solidFill>
                  <a:srgbClr val="202122"/>
                </a:solidFill>
                <a:effectLst/>
                <a:latin typeface="Arial" panose="020B0604020202020204" pitchFamily="34" charset="0"/>
              </a:rPr>
              <a:t> terms suitable for a </a:t>
            </a:r>
            <a:r>
              <a:rPr lang="en-GB" b="0" i="0" u="none" strike="noStrike" dirty="0">
                <a:solidFill>
                  <a:srgbClr val="3366CC"/>
                </a:solidFill>
                <a:effectLst/>
                <a:latin typeface="Arial" panose="020B0604020202020204" pitchFamily="34" charset="0"/>
              </a:rPr>
              <a:t>democratic</a:t>
            </a:r>
            <a:r>
              <a:rPr lang="en-GB" b="0" i="0" dirty="0">
                <a:solidFill>
                  <a:srgbClr val="202122"/>
                </a:solidFill>
                <a:effectLst/>
                <a:latin typeface="Arial" panose="020B0604020202020204" pitchFamily="34" charset="0"/>
              </a:rPr>
              <a:t> society since the Greek and Roman societies in which the humanities originated were not at all democratic.</a:t>
            </a:r>
          </a:p>
        </p:txBody>
      </p:sp>
      <p:pic>
        <p:nvPicPr>
          <p:cNvPr id="3" name="Picture 2" descr="A person reading a book to a group of people&#10;&#10;Description automatically generated">
            <a:extLst>
              <a:ext uri="{FF2B5EF4-FFF2-40B4-BE49-F238E27FC236}">
                <a16:creationId xmlns:a16="http://schemas.microsoft.com/office/drawing/2014/main" id="{91F6492C-AF83-4449-C0C6-D27A03BC4B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4048" y="1196752"/>
            <a:ext cx="3997899" cy="3997899"/>
          </a:xfrm>
          <a:prstGeom prst="rect">
            <a:avLst/>
          </a:prstGeom>
        </p:spPr>
      </p:pic>
    </p:spTree>
    <p:extLst>
      <p:ext uri="{BB962C8B-B14F-4D97-AF65-F5344CB8AC3E}">
        <p14:creationId xmlns:p14="http://schemas.microsoft.com/office/powerpoint/2010/main" val="2036789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tusenpekpinnar.files.wordpress.com/2011/04/synapses-mindre.jpg"/>
          <p:cNvPicPr>
            <a:picLocks noChangeAspect="1" noChangeArrowheads="1"/>
          </p:cNvPicPr>
          <p:nvPr/>
        </p:nvPicPr>
        <p:blipFill>
          <a:blip r:embed="rId3" cstate="print">
            <a:lum bright="-50000" contrast="-66000"/>
          </a:blip>
          <a:srcRect/>
          <a:stretch>
            <a:fillRect/>
          </a:stretch>
        </p:blipFill>
        <p:spPr bwMode="auto">
          <a:xfrm>
            <a:off x="0" y="0"/>
            <a:ext cx="9144000" cy="6858000"/>
          </a:xfrm>
          <a:prstGeom prst="rect">
            <a:avLst/>
          </a:prstGeom>
          <a:noFill/>
          <a:ln w="9525">
            <a:noFill/>
            <a:miter lim="800000"/>
            <a:headEnd/>
            <a:tailEnd/>
          </a:ln>
        </p:spPr>
      </p:pic>
      <p:sp>
        <p:nvSpPr>
          <p:cNvPr id="29699" name="TextBox 2"/>
          <p:cNvSpPr txBox="1">
            <a:spLocks noChangeArrowheads="1"/>
          </p:cNvSpPr>
          <p:nvPr/>
        </p:nvSpPr>
        <p:spPr bwMode="auto">
          <a:xfrm>
            <a:off x="251520" y="260648"/>
            <a:ext cx="3566741" cy="3693319"/>
          </a:xfrm>
          <a:prstGeom prst="rect">
            <a:avLst/>
          </a:prstGeom>
          <a:noFill/>
          <a:ln w="9525">
            <a:noFill/>
            <a:miter lim="800000"/>
            <a:headEnd/>
            <a:tailEnd/>
          </a:ln>
        </p:spPr>
        <p:txBody>
          <a:bodyPr wrap="square">
            <a:spAutoFit/>
          </a:bodyPr>
          <a:lstStyle/>
          <a:p>
            <a:pPr eaLnBrk="1" hangingPunct="1"/>
            <a:r>
              <a:rPr lang="en-GB" altLang="en-US" dirty="0">
                <a:solidFill>
                  <a:schemeClr val="bg1"/>
                </a:solidFill>
              </a:rPr>
              <a:t>By the 17th century, natural philosophy (which is today called "</a:t>
            </a:r>
            <a:r>
              <a:rPr lang="en-GB" altLang="en-US" dirty="0">
                <a:solidFill>
                  <a:srgbClr val="FFC000"/>
                </a:solidFill>
              </a:rPr>
              <a:t>natural science</a:t>
            </a:r>
            <a:r>
              <a:rPr lang="en-GB" altLang="en-US" dirty="0">
                <a:solidFill>
                  <a:schemeClr val="bg1"/>
                </a:solidFill>
              </a:rPr>
              <a:t>") was considered a separate branch of philosophy. </a:t>
            </a:r>
          </a:p>
          <a:p>
            <a:pPr eaLnBrk="1" hangingPunct="1"/>
            <a:endParaRPr lang="en-GB" altLang="en-US" dirty="0">
              <a:solidFill>
                <a:schemeClr val="bg1"/>
              </a:solidFill>
            </a:endParaRPr>
          </a:p>
          <a:p>
            <a:pPr eaLnBrk="1" hangingPunct="1"/>
            <a:r>
              <a:rPr lang="en-GB" altLang="en-US" dirty="0">
                <a:solidFill>
                  <a:schemeClr val="bg1"/>
                </a:solidFill>
              </a:rPr>
              <a:t>However, "science" continued to be used in a broad sense denoting reliable knowledge about a topic, in the same way it is still used in modern terms such as library science or political science.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7" descr="galaxy.png"/>
          <p:cNvPicPr>
            <a:picLocks noChangeAspect="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23" name="TextBox 1"/>
          <p:cNvSpPr txBox="1">
            <a:spLocks noChangeArrowheads="1"/>
          </p:cNvSpPr>
          <p:nvPr/>
        </p:nvSpPr>
        <p:spPr bwMode="auto">
          <a:xfrm>
            <a:off x="285750" y="285750"/>
            <a:ext cx="2846090" cy="5078313"/>
          </a:xfrm>
          <a:prstGeom prst="rect">
            <a:avLst/>
          </a:prstGeom>
          <a:noFill/>
          <a:ln w="9525">
            <a:noFill/>
            <a:miter lim="800000"/>
            <a:headEnd/>
            <a:tailEnd/>
          </a:ln>
        </p:spPr>
        <p:txBody>
          <a:bodyPr wrap="square">
            <a:spAutoFit/>
          </a:bodyPr>
          <a:lstStyle/>
          <a:p>
            <a:pPr eaLnBrk="1" hangingPunct="1"/>
            <a:r>
              <a:rPr lang="en-GB" altLang="en-US" dirty="0">
                <a:solidFill>
                  <a:schemeClr val="bg1"/>
                </a:solidFill>
              </a:rPr>
              <a:t>In modern use, "science" more often refers to a way of pursuing knowledge, not only the knowledge itself – </a:t>
            </a:r>
            <a:r>
              <a:rPr lang="en-GB" altLang="en-US" dirty="0">
                <a:solidFill>
                  <a:srgbClr val="FFC000"/>
                </a:solidFill>
              </a:rPr>
              <a:t>the scientific method</a:t>
            </a:r>
          </a:p>
          <a:p>
            <a:pPr eaLnBrk="1" hangingPunct="1"/>
            <a:endParaRPr lang="en-GB" altLang="en-US" dirty="0">
              <a:solidFill>
                <a:schemeClr val="bg1"/>
              </a:solidFill>
            </a:endParaRPr>
          </a:p>
          <a:p>
            <a:pPr eaLnBrk="1" hangingPunct="1"/>
            <a:r>
              <a:rPr lang="en-GB" altLang="en-US" dirty="0">
                <a:solidFill>
                  <a:schemeClr val="bg1"/>
                </a:solidFill>
              </a:rPr>
              <a:t>It is often treated as synonymous with </a:t>
            </a:r>
            <a:r>
              <a:rPr lang="en-GB" altLang="en-US" dirty="0">
                <a:solidFill>
                  <a:srgbClr val="FFC000"/>
                </a:solidFill>
              </a:rPr>
              <a:t>'natural and physical science</a:t>
            </a:r>
            <a:r>
              <a:rPr lang="en-GB" altLang="en-US" dirty="0">
                <a:solidFill>
                  <a:schemeClr val="bg1"/>
                </a:solidFill>
              </a:rPr>
              <a:t>', and thus restricted to those branches of study that relate to the phenomena of the material universe and their laws</a:t>
            </a:r>
          </a:p>
          <a:p>
            <a:pPr eaLnBrk="1" hangingPunct="1"/>
            <a:endParaRPr lang="en-GB" altLang="en-US" dirty="0">
              <a:solidFill>
                <a:schemeClr val="bg1"/>
              </a:solidFill>
            </a:endParaRPr>
          </a:p>
          <a:p>
            <a:pPr eaLnBrk="1" hangingPunct="1"/>
            <a:r>
              <a:rPr lang="en-GB" altLang="en-US" dirty="0">
                <a:solidFill>
                  <a:schemeClr val="bg1"/>
                </a:solidFill>
              </a:rPr>
              <a:t>This is now the dominant sense in ordinary use.</a:t>
            </a:r>
          </a:p>
        </p:txBody>
      </p:sp>
      <p:sp>
        <p:nvSpPr>
          <p:cNvPr id="30724" name="AutoShape 4"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7362825" cy="6924675"/>
          </a:xfrm>
          <a:prstGeom prst="rect">
            <a:avLst/>
          </a:prstGeom>
          <a:noFill/>
          <a:ln w="9525">
            <a:noFill/>
            <a:miter lim="800000"/>
            <a:headEnd/>
            <a:tailEnd/>
          </a:ln>
        </p:spPr>
        <p:txBody>
          <a:bodyPr/>
          <a:lstStyle/>
          <a:p>
            <a:pPr eaLnBrk="1" hangingPunct="1"/>
            <a:endParaRPr lang="en-US" altLang="en-US"/>
          </a:p>
        </p:txBody>
      </p:sp>
      <p:sp>
        <p:nvSpPr>
          <p:cNvPr id="30725" name="AutoShape 6"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7362825" cy="6924675"/>
          </a:xfrm>
          <a:prstGeom prst="rect">
            <a:avLst/>
          </a:prstGeom>
          <a:noFill/>
          <a:ln w="9525">
            <a:noFill/>
            <a:miter lim="800000"/>
            <a:headEnd/>
            <a:tailEnd/>
          </a:ln>
        </p:spPr>
        <p:txBody>
          <a:bodyPr/>
          <a:lstStyle/>
          <a:p>
            <a:pPr eaLnBrk="1" hangingPunct="1"/>
            <a:endParaRPr lang="en-US" altLang="en-US"/>
          </a:p>
        </p:txBody>
      </p:sp>
      <p:sp>
        <p:nvSpPr>
          <p:cNvPr id="30726" name="AutoShape 8"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14287500" cy="13439775"/>
          </a:xfrm>
          <a:prstGeom prst="rect">
            <a:avLst/>
          </a:prstGeom>
          <a:noFill/>
          <a:ln w="9525">
            <a:noFill/>
            <a:miter lim="800000"/>
            <a:headEnd/>
            <a:tailEnd/>
          </a:ln>
        </p:spPr>
        <p:txBody>
          <a:bodyPr/>
          <a:lstStyle/>
          <a:p>
            <a:pPr eaLnBrk="1" hangingPunct="1"/>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7" descr="galaxy.png"/>
          <p:cNvPicPr>
            <a:picLocks noChangeAspect="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23" name="TextBox 1"/>
          <p:cNvSpPr txBox="1">
            <a:spLocks noChangeArrowheads="1"/>
          </p:cNvSpPr>
          <p:nvPr/>
        </p:nvSpPr>
        <p:spPr bwMode="auto">
          <a:xfrm>
            <a:off x="5398813" y="3721040"/>
            <a:ext cx="3782194" cy="2862322"/>
          </a:xfrm>
          <a:prstGeom prst="rect">
            <a:avLst/>
          </a:prstGeom>
          <a:noFill/>
          <a:ln w="9525">
            <a:noFill/>
            <a:miter lim="800000"/>
            <a:headEnd/>
            <a:tailEnd/>
          </a:ln>
        </p:spPr>
        <p:txBody>
          <a:bodyPr wrap="square">
            <a:spAutoFit/>
          </a:bodyPr>
          <a:lstStyle/>
          <a:p>
            <a:pPr eaLnBrk="1" hangingPunct="1"/>
            <a:r>
              <a:rPr lang="en-GB" altLang="en-US" dirty="0">
                <a:solidFill>
                  <a:schemeClr val="bg1"/>
                </a:solidFill>
              </a:rPr>
              <a:t>This narrower sense of "science" developed as scientists such as Johannes Kepler, Galileo Galilei and Isaac Newton began formulating </a:t>
            </a:r>
            <a:r>
              <a:rPr lang="en-GB" altLang="en-US" i="1" dirty="0">
                <a:solidFill>
                  <a:schemeClr val="bg1"/>
                </a:solidFill>
              </a:rPr>
              <a:t>laws of nature</a:t>
            </a:r>
            <a:r>
              <a:rPr lang="en-GB" altLang="en-US" dirty="0">
                <a:solidFill>
                  <a:schemeClr val="bg1"/>
                </a:solidFill>
              </a:rPr>
              <a:t> such as Newton's laws of motion</a:t>
            </a:r>
          </a:p>
          <a:p>
            <a:pPr eaLnBrk="1" hangingPunct="1"/>
            <a:endParaRPr lang="en-GB" altLang="en-US" dirty="0">
              <a:solidFill>
                <a:schemeClr val="bg1"/>
              </a:solidFill>
            </a:endParaRPr>
          </a:p>
          <a:p>
            <a:pPr eaLnBrk="1" hangingPunct="1"/>
            <a:r>
              <a:rPr lang="en-GB" altLang="en-US" dirty="0">
                <a:solidFill>
                  <a:schemeClr val="bg1"/>
                </a:solidFill>
              </a:rPr>
              <a:t>In this period it became more common to refer to natural philosophy as "natural science"</a:t>
            </a:r>
          </a:p>
        </p:txBody>
      </p:sp>
      <p:sp>
        <p:nvSpPr>
          <p:cNvPr id="30724" name="AutoShape 4"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7362825" cy="6924675"/>
          </a:xfrm>
          <a:prstGeom prst="rect">
            <a:avLst/>
          </a:prstGeom>
          <a:noFill/>
          <a:ln w="9525">
            <a:noFill/>
            <a:miter lim="800000"/>
            <a:headEnd/>
            <a:tailEnd/>
          </a:ln>
        </p:spPr>
        <p:txBody>
          <a:bodyPr/>
          <a:lstStyle/>
          <a:p>
            <a:pPr eaLnBrk="1" hangingPunct="1"/>
            <a:endParaRPr lang="en-US" altLang="en-US"/>
          </a:p>
        </p:txBody>
      </p:sp>
      <p:sp>
        <p:nvSpPr>
          <p:cNvPr id="30725" name="AutoShape 6"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7362825" cy="6924675"/>
          </a:xfrm>
          <a:prstGeom prst="rect">
            <a:avLst/>
          </a:prstGeom>
          <a:noFill/>
          <a:ln w="9525">
            <a:noFill/>
            <a:miter lim="800000"/>
            <a:headEnd/>
            <a:tailEnd/>
          </a:ln>
        </p:spPr>
        <p:txBody>
          <a:bodyPr/>
          <a:lstStyle/>
          <a:p>
            <a:pPr eaLnBrk="1" hangingPunct="1"/>
            <a:endParaRPr lang="en-US" altLang="en-US"/>
          </a:p>
        </p:txBody>
      </p:sp>
      <p:sp>
        <p:nvSpPr>
          <p:cNvPr id="30726" name="AutoShape 8"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14287500" cy="13439775"/>
          </a:xfrm>
          <a:prstGeom prst="rect">
            <a:avLst/>
          </a:prstGeom>
          <a:noFill/>
          <a:ln w="9525">
            <a:noFill/>
            <a:miter lim="800000"/>
            <a:headEnd/>
            <a:tailEnd/>
          </a:ln>
        </p:spPr>
        <p:txBody>
          <a:bodyPr/>
          <a:lstStyle/>
          <a:p>
            <a:pPr eaLnBrk="1" hangingPunct="1"/>
            <a:endParaRPr lang="en-US" altLang="en-US"/>
          </a:p>
        </p:txBody>
      </p:sp>
    </p:spTree>
    <p:extLst>
      <p:ext uri="{BB962C8B-B14F-4D97-AF65-F5344CB8AC3E}">
        <p14:creationId xmlns:p14="http://schemas.microsoft.com/office/powerpoint/2010/main" val="1996899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descr="http://www.iainclaridge.co.uk/studio/wp-content/uploads/2011/05/scientific_illustration1.jpg"/>
          <p:cNvPicPr>
            <a:picLocks noChangeAspect="1" noChangeArrowheads="1"/>
          </p:cNvPicPr>
          <p:nvPr/>
        </p:nvPicPr>
        <p:blipFill>
          <a:blip r:embed="rId3" cstate="print">
            <a:lum bright="-60000" contrast="-78000"/>
          </a:blip>
          <a:srcRect/>
          <a:stretch>
            <a:fillRect/>
          </a:stretch>
        </p:blipFill>
        <p:spPr bwMode="auto">
          <a:xfrm>
            <a:off x="4286250" y="0"/>
            <a:ext cx="4857750" cy="6858000"/>
          </a:xfrm>
          <a:prstGeom prst="rect">
            <a:avLst/>
          </a:prstGeom>
          <a:noFill/>
          <a:ln w="9525">
            <a:noFill/>
            <a:miter lim="800000"/>
            <a:headEnd/>
            <a:tailEnd/>
          </a:ln>
        </p:spPr>
      </p:pic>
      <p:pic>
        <p:nvPicPr>
          <p:cNvPr id="31747" name="Picture 4" descr="http://www.iainclaridge.co.uk/studio/wp-content/uploads/2011/05/scientific_illustration1.jpg"/>
          <p:cNvPicPr>
            <a:picLocks noChangeAspect="1" noChangeArrowheads="1"/>
          </p:cNvPicPr>
          <p:nvPr/>
        </p:nvPicPr>
        <p:blipFill>
          <a:blip r:embed="rId3" cstate="print">
            <a:lum bright="-60000" contrast="-78000"/>
          </a:blip>
          <a:srcRect/>
          <a:stretch>
            <a:fillRect/>
          </a:stretch>
        </p:blipFill>
        <p:spPr bwMode="auto">
          <a:xfrm>
            <a:off x="0" y="0"/>
            <a:ext cx="4286250" cy="6858000"/>
          </a:xfrm>
          <a:prstGeom prst="rect">
            <a:avLst/>
          </a:prstGeom>
          <a:noFill/>
          <a:ln w="9525">
            <a:noFill/>
            <a:miter lim="800000"/>
            <a:headEnd/>
            <a:tailEnd/>
          </a:ln>
        </p:spPr>
      </p:pic>
      <p:sp>
        <p:nvSpPr>
          <p:cNvPr id="31748" name="TextBox 1"/>
          <p:cNvSpPr txBox="1">
            <a:spLocks noChangeArrowheads="1"/>
          </p:cNvSpPr>
          <p:nvPr/>
        </p:nvSpPr>
        <p:spPr bwMode="auto">
          <a:xfrm>
            <a:off x="251520" y="3212976"/>
            <a:ext cx="5870426" cy="3416320"/>
          </a:xfrm>
          <a:prstGeom prst="rect">
            <a:avLst/>
          </a:prstGeom>
          <a:noFill/>
          <a:ln w="9525">
            <a:noFill/>
            <a:miter lim="800000"/>
            <a:headEnd/>
            <a:tailEnd/>
          </a:ln>
        </p:spPr>
        <p:txBody>
          <a:bodyPr wrap="square">
            <a:spAutoFit/>
          </a:bodyPr>
          <a:lstStyle/>
          <a:p>
            <a:pPr eaLnBrk="1" hangingPunct="1"/>
            <a:r>
              <a:rPr lang="en-GB" altLang="en-US" dirty="0">
                <a:solidFill>
                  <a:schemeClr val="bg1"/>
                </a:solidFill>
              </a:rPr>
              <a:t>Over the course of the 19th century, the word "science" became increasingly associated with the scientific method, a disciplined way to study the natural world, including physics, chemistry, geology and biology</a:t>
            </a:r>
          </a:p>
          <a:p>
            <a:pPr eaLnBrk="1" hangingPunct="1"/>
            <a:endParaRPr lang="en-GB" altLang="en-US" dirty="0">
              <a:solidFill>
                <a:schemeClr val="bg1"/>
              </a:solidFill>
            </a:endParaRPr>
          </a:p>
          <a:p>
            <a:pPr eaLnBrk="1" hangingPunct="1"/>
            <a:endParaRPr lang="en-GB" altLang="en-US" dirty="0">
              <a:solidFill>
                <a:schemeClr val="bg1"/>
              </a:solidFill>
            </a:endParaRPr>
          </a:p>
          <a:p>
            <a:pPr eaLnBrk="1" hangingPunct="1"/>
            <a:endParaRPr lang="en-GB" altLang="en-US" dirty="0">
              <a:solidFill>
                <a:schemeClr val="bg1"/>
              </a:solidFill>
            </a:endParaRPr>
          </a:p>
          <a:p>
            <a:pPr eaLnBrk="1" hangingPunct="1"/>
            <a:r>
              <a:rPr lang="en-GB" altLang="en-US" dirty="0">
                <a:solidFill>
                  <a:schemeClr val="bg1"/>
                </a:solidFill>
              </a:rPr>
              <a:t>It is in the 19th century also that the term </a:t>
            </a:r>
            <a:r>
              <a:rPr lang="en-GB" altLang="en-US" i="1" dirty="0">
                <a:solidFill>
                  <a:schemeClr val="bg1"/>
                </a:solidFill>
              </a:rPr>
              <a:t>scientist</a:t>
            </a:r>
            <a:r>
              <a:rPr lang="en-GB" altLang="en-US" dirty="0">
                <a:solidFill>
                  <a:schemeClr val="bg1"/>
                </a:solidFill>
              </a:rPr>
              <a:t> was created by the naturalist-theologian William Whewell to distinguish those who sought knowledge on nature from those who sought knowledge on other disciplines (</a:t>
            </a:r>
            <a:r>
              <a:rPr lang="en-GB" altLang="en-US" dirty="0" err="1">
                <a:solidFill>
                  <a:schemeClr val="bg1"/>
                </a:solidFill>
              </a:rPr>
              <a:t>ie</a:t>
            </a:r>
            <a:r>
              <a:rPr lang="en-GB" altLang="en-US" dirty="0">
                <a:solidFill>
                  <a:schemeClr val="bg1"/>
                </a:solidFill>
              </a:rPr>
              <a:t>: divinity)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17E5-5640-4E13-B98F-0317A12200DE}"/>
              </a:ext>
            </a:extLst>
          </p:cNvPr>
          <p:cNvSpPr>
            <a:spLocks noGrp="1"/>
          </p:cNvSpPr>
          <p:nvPr>
            <p:ph type="title"/>
          </p:nvPr>
        </p:nvSpPr>
        <p:spPr>
          <a:xfrm>
            <a:off x="480060" y="325369"/>
            <a:ext cx="3276451" cy="1956841"/>
          </a:xfrm>
        </p:spPr>
        <p:txBody>
          <a:bodyPr vert="horz" lIns="91440" tIns="45720" rIns="91440" bIns="45720" rtlCol="0" anchor="b">
            <a:normAutofit/>
          </a:bodyPr>
          <a:lstStyle/>
          <a:p>
            <a:pPr defTabSz="914400" eaLnBrk="1" hangingPunct="1"/>
            <a:r>
              <a:rPr lang="en-US" sz="4000"/>
              <a:t>Development: </a:t>
            </a:r>
            <a:r>
              <a:rPr lang="en-US" altLang="en-US" sz="4000"/>
              <a:t>19th century</a:t>
            </a:r>
            <a:endParaRPr lang="en-US" sz="4000"/>
          </a:p>
        </p:txBody>
      </p:sp>
      <p:sp>
        <p:nvSpPr>
          <p:cNvPr id="31748" name="TextBox 1"/>
          <p:cNvSpPr txBox="1">
            <a:spLocks noChangeArrowheads="1"/>
          </p:cNvSpPr>
          <p:nvPr/>
        </p:nvSpPr>
        <p:spPr bwMode="auto">
          <a:xfrm>
            <a:off x="480060" y="2872899"/>
            <a:ext cx="3443868" cy="3659732"/>
          </a:xfrm>
          <a:prstGeom prst="rect">
            <a:avLst/>
          </a:prstGeom>
        </p:spPr>
        <p:txBody>
          <a:bodyPr vert="horz" lIns="91440" tIns="45720" rIns="91440" bIns="45720" rtlCol="0">
            <a:normAutofit/>
          </a:bodyPr>
          <a:lstStyle/>
          <a:p>
            <a:pPr eaLnBrk="1" hangingPunct="1">
              <a:lnSpc>
                <a:spcPct val="90000"/>
              </a:lnSpc>
              <a:spcAft>
                <a:spcPts val="600"/>
              </a:spcAft>
            </a:pPr>
            <a:endParaRPr lang="en-US" altLang="en-US" sz="1600" dirty="0">
              <a:latin typeface="Arial" panose="020B0604020202020204" pitchFamily="34" charset="0"/>
              <a:cs typeface="Arial" panose="020B0604020202020204" pitchFamily="34" charset="0"/>
            </a:endParaRPr>
          </a:p>
          <a:p>
            <a:pPr indent="-228600" eaLnBrk="1" hangingPunct="1">
              <a:lnSpc>
                <a:spcPct val="90000"/>
              </a:lnSpc>
              <a:spcAft>
                <a:spcPts val="600"/>
              </a:spcAft>
              <a:buFont typeface="Arial" panose="020B0604020202020204" pitchFamily="34" charset="0"/>
              <a:buChar char="•"/>
            </a:pPr>
            <a:r>
              <a:rPr lang="en-US" altLang="en-US" sz="1600" dirty="0">
                <a:latin typeface="Arial" panose="020B0604020202020204" pitchFamily="34" charset="0"/>
                <a:cs typeface="Arial" panose="020B0604020202020204" pitchFamily="34" charset="0"/>
              </a:rPr>
              <a:t>This sometimes left the study of human thought and society in a linguistic limbo, which was resolved by classifying these areas of academic study as </a:t>
            </a:r>
            <a:r>
              <a:rPr lang="en-US" altLang="en-US" sz="1600" b="1" dirty="0">
                <a:latin typeface="Arial" panose="020B0604020202020204" pitchFamily="34" charset="0"/>
                <a:cs typeface="Arial" panose="020B0604020202020204" pitchFamily="34" charset="0"/>
              </a:rPr>
              <a:t>social science</a:t>
            </a:r>
          </a:p>
          <a:p>
            <a:pPr eaLnBrk="1" hangingPunct="1">
              <a:lnSpc>
                <a:spcPct val="90000"/>
              </a:lnSpc>
              <a:spcAft>
                <a:spcPts val="600"/>
              </a:spcAft>
            </a:pPr>
            <a:endParaRPr lang="en-US" altLang="en-US" sz="1600" b="1" dirty="0">
              <a:latin typeface="Arial" panose="020B0604020202020204" pitchFamily="34" charset="0"/>
              <a:cs typeface="Arial" panose="020B0604020202020204" pitchFamily="34" charset="0"/>
            </a:endParaRPr>
          </a:p>
          <a:p>
            <a:pPr indent="-228600" eaLnBrk="1" hangingPunct="1">
              <a:lnSpc>
                <a:spcPct val="90000"/>
              </a:lnSpc>
              <a:spcAft>
                <a:spcPts val="600"/>
              </a:spcAft>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Similarly, several other major areas of disciplined study and knowledge exist today under the general rubric of "science", such as theoretical science  (e.g. maths) and applied science (IT etc.) </a:t>
            </a:r>
          </a:p>
          <a:p>
            <a:pPr indent="-228600" eaLnBrk="1" hangingPunct="1">
              <a:lnSpc>
                <a:spcPct val="90000"/>
              </a:lnSpc>
              <a:spcAft>
                <a:spcPts val="600"/>
              </a:spcAft>
              <a:buFont typeface="Arial" panose="020B0604020202020204" pitchFamily="34" charset="0"/>
              <a:buChar char="•"/>
            </a:pPr>
            <a:endParaRPr lang="en-US" altLang="en-US" sz="1300" b="1" dirty="0">
              <a:latin typeface="+mn-lt"/>
            </a:endParaRPr>
          </a:p>
        </p:txBody>
      </p:sp>
      <p:pic>
        <p:nvPicPr>
          <p:cNvPr id="31747" name="Picture 4" descr="http://www.iainclaridge.co.uk/studio/wp-content/uploads/2011/05/scientific_illustration1.jpg"/>
          <p:cNvPicPr>
            <a:picLocks noChangeAspect="1" noChangeArrowheads="1"/>
          </p:cNvPicPr>
          <p:nvPr/>
        </p:nvPicPr>
        <p:blipFill rotWithShape="1">
          <a:blip r:embed="rId3" cstate="print"/>
          <a:srcRect r="1" b="4956"/>
          <a:stretch/>
        </p:blipFill>
        <p:spPr bwMode="auto">
          <a:xfrm>
            <a:off x="4236571" y="10"/>
            <a:ext cx="490628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CF000BE-4480-4C51-932A-3D24E73D3195}"/>
              </a:ext>
            </a:extLst>
          </p:cNvPr>
          <p:cNvSpPr>
            <a:spLocks noGrp="1"/>
          </p:cNvSpPr>
          <p:nvPr>
            <p:ph type="title"/>
          </p:nvPr>
        </p:nvSpPr>
        <p:spPr>
          <a:xfrm>
            <a:off x="486696" y="629266"/>
            <a:ext cx="2629122" cy="1622321"/>
          </a:xfrm>
        </p:spPr>
        <p:txBody>
          <a:bodyPr vert="horz" lIns="91440" tIns="45720" rIns="91440" bIns="45720" rtlCol="0" anchor="ctr">
            <a:normAutofit/>
          </a:bodyPr>
          <a:lstStyle/>
          <a:p>
            <a:pPr defTabSz="914400" eaLnBrk="1" hangingPunct="1"/>
            <a:r>
              <a:rPr lang="en-US" sz="3700" kern="1200">
                <a:solidFill>
                  <a:schemeClr val="tx1"/>
                </a:solidFill>
                <a:latin typeface="+mj-lt"/>
                <a:ea typeface="+mj-ea"/>
                <a:cs typeface="+mj-cs"/>
              </a:rPr>
              <a:t>the scientific method</a:t>
            </a:r>
          </a:p>
        </p:txBody>
      </p:sp>
      <p:sp>
        <p:nvSpPr>
          <p:cNvPr id="2" name="TextBox 1"/>
          <p:cNvSpPr txBox="1"/>
          <p:nvPr/>
        </p:nvSpPr>
        <p:spPr>
          <a:xfrm>
            <a:off x="486698" y="2438400"/>
            <a:ext cx="2629120" cy="3785419"/>
          </a:xfrm>
          <a:prstGeom prst="rect">
            <a:avLst/>
          </a:prstGeom>
        </p:spPr>
        <p:txBody>
          <a:bodyPr vert="horz" lIns="91440" tIns="45720" rIns="91440" bIns="45720" rtlCol="0">
            <a:normAutofit/>
          </a:bodyPr>
          <a:lstStyle/>
          <a:p>
            <a:pPr indent="-228600" eaLnBrk="1" hangingPunct="1">
              <a:lnSpc>
                <a:spcPct val="90000"/>
              </a:lnSpc>
              <a:spcAft>
                <a:spcPts val="600"/>
              </a:spcAft>
              <a:buFont typeface="Arial" panose="020B0604020202020204" pitchFamily="34" charset="0"/>
              <a:buChar char="•"/>
              <a:defRPr/>
            </a:pPr>
            <a:endParaRPr lang="en-US" sz="1700">
              <a:latin typeface="+mn-lt"/>
            </a:endParaRPr>
          </a:p>
          <a:p>
            <a:pPr marL="342900" indent="-228600" eaLnBrk="1" hangingPunct="1">
              <a:lnSpc>
                <a:spcPct val="90000"/>
              </a:lnSpc>
              <a:spcAft>
                <a:spcPts val="600"/>
              </a:spcAft>
              <a:buFont typeface="Arial" panose="020B0604020202020204" pitchFamily="34" charset="0"/>
              <a:buChar char="•"/>
              <a:defRPr/>
            </a:pPr>
            <a:r>
              <a:rPr lang="en-US" sz="1700">
                <a:latin typeface="+mn-lt"/>
              </a:rPr>
              <a:t>(1) that there is an objective reality shared by all rational observers; </a:t>
            </a:r>
          </a:p>
          <a:p>
            <a:pPr marL="342900" indent="-228600" eaLnBrk="1" hangingPunct="1">
              <a:lnSpc>
                <a:spcPct val="90000"/>
              </a:lnSpc>
              <a:spcAft>
                <a:spcPts val="600"/>
              </a:spcAft>
              <a:buFont typeface="Arial" panose="020B0604020202020204" pitchFamily="34" charset="0"/>
              <a:buChar char="•"/>
              <a:defRPr/>
            </a:pPr>
            <a:r>
              <a:rPr lang="en-US" sz="1700">
                <a:latin typeface="+mn-lt"/>
              </a:rPr>
              <a:t>(2) that this objective reality is governed by natural laws; </a:t>
            </a:r>
          </a:p>
          <a:p>
            <a:pPr marL="342900" indent="-228600" eaLnBrk="1" hangingPunct="1">
              <a:lnSpc>
                <a:spcPct val="90000"/>
              </a:lnSpc>
              <a:spcAft>
                <a:spcPts val="600"/>
              </a:spcAft>
              <a:buFont typeface="Arial" panose="020B0604020202020204" pitchFamily="34" charset="0"/>
              <a:buChar char="•"/>
              <a:defRPr/>
            </a:pPr>
            <a:r>
              <a:rPr lang="en-US" sz="1700">
                <a:latin typeface="+mn-lt"/>
              </a:rPr>
              <a:t>(3) that these laws can be discovered by means of systematic observation and experimentation. </a:t>
            </a:r>
          </a:p>
          <a:p>
            <a:pPr marL="342900" indent="-228600" eaLnBrk="1" hangingPunct="1">
              <a:lnSpc>
                <a:spcPct val="90000"/>
              </a:lnSpc>
              <a:spcAft>
                <a:spcPts val="600"/>
              </a:spcAft>
              <a:buFont typeface="Arial" panose="020B0604020202020204" pitchFamily="34" charset="0"/>
              <a:buChar char="•"/>
              <a:defRPr/>
            </a:pPr>
            <a:endParaRPr lang="en-US" sz="1700">
              <a:latin typeface="+mn-lt"/>
            </a:endParaRPr>
          </a:p>
        </p:txBody>
      </p:sp>
      <p:pic>
        <p:nvPicPr>
          <p:cNvPr id="32771" name="Picture 2" descr="http://www.tomatosphere.org/teacher-resources/teachers-guide/images/scientific-method.jpg"/>
          <p:cNvPicPr>
            <a:picLocks noChangeAspect="1" noChangeArrowheads="1"/>
          </p:cNvPicPr>
          <p:nvPr/>
        </p:nvPicPr>
        <p:blipFill>
          <a:blip r:embed="rId3" cstate="print"/>
          <a:stretch>
            <a:fillRect/>
          </a:stretch>
        </p:blipFill>
        <p:spPr bwMode="auto">
          <a:xfrm>
            <a:off x="4054396" y="2033526"/>
            <a:ext cx="4514498" cy="2787702"/>
          </a:xfrm>
          <a:prstGeom prst="rect">
            <a:avLst/>
          </a:prstGeom>
          <a:noFill/>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B0813-625B-49A8-9FD1-F4D177E2A9F0}"/>
              </a:ext>
            </a:extLst>
          </p:cNvPr>
          <p:cNvSpPr>
            <a:spLocks noGrp="1"/>
          </p:cNvSpPr>
          <p:nvPr>
            <p:ph type="title"/>
          </p:nvPr>
        </p:nvSpPr>
        <p:spPr>
          <a:xfrm>
            <a:off x="630936" y="548640"/>
            <a:ext cx="2700645" cy="5431536"/>
          </a:xfrm>
        </p:spPr>
        <p:txBody>
          <a:bodyPr vert="horz" lIns="91440" tIns="45720" rIns="91440" bIns="45720" rtlCol="0">
            <a:normAutofit/>
          </a:bodyPr>
          <a:lstStyle/>
          <a:p>
            <a:pPr eaLnBrk="1" hangingPunct="1"/>
            <a:r>
              <a:rPr lang="en-US" sz="4700" kern="1200" dirty="0">
                <a:latin typeface="+mj-lt"/>
                <a:ea typeface="+mj-ea"/>
                <a:cs typeface="+mj-cs"/>
              </a:rPr>
              <a:t>All well and good but….</a:t>
            </a:r>
          </a:p>
        </p:txBody>
      </p:sp>
      <p:sp>
        <p:nvSpPr>
          <p:cNvPr id="3" name="Content Placeholder 2">
            <a:extLst>
              <a:ext uri="{FF2B5EF4-FFF2-40B4-BE49-F238E27FC236}">
                <a16:creationId xmlns:a16="http://schemas.microsoft.com/office/drawing/2014/main" id="{B8B599F3-9A38-4B69-9B7A-94FC7015A50A}"/>
              </a:ext>
            </a:extLst>
          </p:cNvPr>
          <p:cNvSpPr>
            <a:spLocks noGrp="1"/>
          </p:cNvSpPr>
          <p:nvPr>
            <p:ph idx="1"/>
          </p:nvPr>
        </p:nvSpPr>
        <p:spPr>
          <a:xfrm>
            <a:off x="3844813" y="552091"/>
            <a:ext cx="4668251" cy="5431536"/>
          </a:xfrm>
        </p:spPr>
        <p:txBody>
          <a:bodyPr vert="horz" lIns="91440" tIns="45720" rIns="91440" bIns="45720" rtlCol="0" anchor="ctr">
            <a:normAutofit/>
          </a:bodyPr>
          <a:lstStyle/>
          <a:p>
            <a:pPr marL="0" indent="0" eaLnBrk="1" hangingPunct="1">
              <a:spcBef>
                <a:spcPts val="1000"/>
              </a:spcBef>
              <a:buNone/>
            </a:pPr>
            <a:r>
              <a:rPr lang="en-US" sz="2400" kern="1200" dirty="0">
                <a:latin typeface="+mn-lt"/>
                <a:ea typeface="+mn-ea"/>
                <a:cs typeface="+mn-cs"/>
              </a:rPr>
              <a:t>But it caused a schism – a void into which many subjects or ways of understanding knowledge fell.</a:t>
            </a:r>
          </a:p>
        </p:txBody>
      </p:sp>
    </p:spTree>
    <p:extLst>
      <p:ext uri="{BB962C8B-B14F-4D97-AF65-F5344CB8AC3E}">
        <p14:creationId xmlns:p14="http://schemas.microsoft.com/office/powerpoint/2010/main" val="1707900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9A6FF-B2A9-40C7-ABF0-D840B5999432}"/>
              </a:ext>
            </a:extLst>
          </p:cNvPr>
          <p:cNvSpPr>
            <a:spLocks noGrp="1"/>
          </p:cNvSpPr>
          <p:nvPr>
            <p:ph type="title"/>
          </p:nvPr>
        </p:nvSpPr>
        <p:spPr>
          <a:xfrm>
            <a:off x="516062" y="260648"/>
            <a:ext cx="3574747" cy="1454051"/>
          </a:xfrm>
        </p:spPr>
        <p:txBody>
          <a:bodyPr vert="horz" lIns="91440" tIns="45720" rIns="91440" bIns="45720" rtlCol="0" anchor="ctr">
            <a:normAutofit/>
          </a:bodyPr>
          <a:lstStyle/>
          <a:p>
            <a:pPr algn="l" eaLnBrk="1" hangingPunct="1">
              <a:lnSpc>
                <a:spcPct val="90000"/>
              </a:lnSpc>
            </a:pPr>
            <a:r>
              <a:rPr lang="en-US" sz="3100" kern="1200" dirty="0">
                <a:solidFill>
                  <a:srgbClr val="000000"/>
                </a:solidFill>
                <a:latin typeface="+mj-lt"/>
                <a:ea typeface="+mj-ea"/>
                <a:cs typeface="+mj-cs"/>
              </a:rPr>
              <a:t>What about mind?</a:t>
            </a:r>
            <a:br>
              <a:rPr lang="en-US" sz="3100" kern="1200" dirty="0">
                <a:solidFill>
                  <a:srgbClr val="000000"/>
                </a:solidFill>
                <a:latin typeface="+mj-lt"/>
                <a:ea typeface="+mj-ea"/>
                <a:cs typeface="+mj-cs"/>
              </a:rPr>
            </a:br>
            <a:r>
              <a:rPr lang="en-US" sz="3100" dirty="0">
                <a:solidFill>
                  <a:srgbClr val="000000"/>
                </a:solidFill>
              </a:rPr>
              <a:t>Lived Experience?</a:t>
            </a:r>
            <a:endParaRPr lang="en-US" sz="3100" kern="1200" dirty="0">
              <a:solidFill>
                <a:srgbClr val="000000"/>
              </a:solidFill>
              <a:latin typeface="+mj-lt"/>
              <a:ea typeface="+mj-ea"/>
              <a:cs typeface="+mj-cs"/>
            </a:endParaRPr>
          </a:p>
        </p:txBody>
      </p:sp>
      <p:sp>
        <p:nvSpPr>
          <p:cNvPr id="33795" name="TextBox 1"/>
          <p:cNvSpPr txBox="1">
            <a:spLocks noChangeArrowheads="1"/>
          </p:cNvSpPr>
          <p:nvPr/>
        </p:nvSpPr>
        <p:spPr bwMode="auto">
          <a:xfrm>
            <a:off x="81141" y="1484784"/>
            <a:ext cx="4490627" cy="4060460"/>
          </a:xfrm>
          <a:prstGeom prst="rect">
            <a:avLst/>
          </a:prstGeom>
        </p:spPr>
        <p:txBody>
          <a:bodyPr vert="horz" lIns="91440" tIns="45720" rIns="91440" bIns="45720" rtlCol="0" anchor="t">
            <a:noAutofit/>
          </a:bodyPr>
          <a:lstStyle/>
          <a:p>
            <a:pPr marL="342900" indent="-228600" eaLnBrk="1" hangingPunct="1">
              <a:lnSpc>
                <a:spcPct val="90000"/>
              </a:lnSpc>
              <a:spcAft>
                <a:spcPts val="600"/>
              </a:spcAft>
              <a:buFont typeface="Arial" panose="020B0604020202020204" pitchFamily="34" charset="0"/>
              <a:buChar char="•"/>
            </a:pPr>
            <a:r>
              <a:rPr lang="en-US" altLang="en-US" sz="1600" dirty="0">
                <a:solidFill>
                  <a:srgbClr val="000000"/>
                </a:solidFill>
                <a:latin typeface="+mn-lt"/>
              </a:rPr>
              <a:t>Philosophy of science seeks a deep understanding of what these underlying assumptions mean and whether they are valid.</a:t>
            </a:r>
          </a:p>
          <a:p>
            <a:pPr marL="342900" indent="-228600" eaLnBrk="1" hangingPunct="1">
              <a:lnSpc>
                <a:spcPct val="90000"/>
              </a:lnSpc>
              <a:spcAft>
                <a:spcPts val="600"/>
              </a:spcAft>
              <a:buFont typeface="Arial" panose="020B0604020202020204" pitchFamily="34" charset="0"/>
              <a:buChar char="•"/>
            </a:pPr>
            <a:endParaRPr lang="en-US" altLang="en-US" sz="1600" dirty="0">
              <a:solidFill>
                <a:srgbClr val="000000"/>
              </a:solidFill>
              <a:latin typeface="+mn-lt"/>
            </a:endParaRPr>
          </a:p>
          <a:p>
            <a:pPr marL="342900" indent="-228600" eaLnBrk="1" hangingPunct="1">
              <a:lnSpc>
                <a:spcPct val="90000"/>
              </a:lnSpc>
              <a:spcAft>
                <a:spcPts val="600"/>
              </a:spcAft>
              <a:buFont typeface="Arial" panose="020B0604020202020204" pitchFamily="34" charset="0"/>
              <a:buChar char="•"/>
            </a:pPr>
            <a:r>
              <a:rPr lang="en-US" altLang="en-US" sz="1600" dirty="0">
                <a:solidFill>
                  <a:srgbClr val="000000"/>
                </a:solidFill>
                <a:latin typeface="+mn-lt"/>
              </a:rPr>
              <a:t>The belief that all observers share a common reality is known as realism</a:t>
            </a:r>
          </a:p>
          <a:p>
            <a:pPr marL="342900" indent="-228600" eaLnBrk="1" hangingPunct="1">
              <a:lnSpc>
                <a:spcPct val="90000"/>
              </a:lnSpc>
              <a:spcAft>
                <a:spcPts val="600"/>
              </a:spcAft>
              <a:buFont typeface="Arial" panose="020B0604020202020204" pitchFamily="34" charset="0"/>
              <a:buChar char="•"/>
            </a:pPr>
            <a:endParaRPr lang="en-US" altLang="en-US" sz="1600" dirty="0">
              <a:solidFill>
                <a:srgbClr val="000000"/>
              </a:solidFill>
              <a:latin typeface="+mn-lt"/>
            </a:endParaRPr>
          </a:p>
          <a:p>
            <a:pPr marL="342900" indent="-228600" eaLnBrk="1" hangingPunct="1">
              <a:lnSpc>
                <a:spcPct val="90000"/>
              </a:lnSpc>
              <a:spcAft>
                <a:spcPts val="600"/>
              </a:spcAft>
              <a:buFont typeface="Arial" panose="020B0604020202020204" pitchFamily="34" charset="0"/>
              <a:buChar char="•"/>
            </a:pPr>
            <a:r>
              <a:rPr lang="en-US" altLang="en-US" sz="1600" dirty="0">
                <a:solidFill>
                  <a:srgbClr val="000000"/>
                </a:solidFill>
                <a:latin typeface="+mn-lt"/>
              </a:rPr>
              <a:t>that things that are true for one observer are true for all observers (objectivity)</a:t>
            </a:r>
          </a:p>
          <a:p>
            <a:pPr marL="342900" indent="-228600" eaLnBrk="1" hangingPunct="1">
              <a:lnSpc>
                <a:spcPct val="90000"/>
              </a:lnSpc>
              <a:spcAft>
                <a:spcPts val="600"/>
              </a:spcAft>
              <a:buFont typeface="Arial" panose="020B0604020202020204" pitchFamily="34" charset="0"/>
              <a:buChar char="•"/>
            </a:pPr>
            <a:endParaRPr lang="en-US" altLang="en-US" sz="1600" dirty="0">
              <a:solidFill>
                <a:srgbClr val="000000"/>
              </a:solidFill>
              <a:latin typeface="+mn-lt"/>
            </a:endParaRPr>
          </a:p>
          <a:p>
            <a:pPr marL="342900" indent="-228600" eaLnBrk="1" hangingPunct="1">
              <a:lnSpc>
                <a:spcPct val="90000"/>
              </a:lnSpc>
              <a:spcAft>
                <a:spcPts val="600"/>
              </a:spcAft>
              <a:buFont typeface="Arial" panose="020B0604020202020204" pitchFamily="34" charset="0"/>
              <a:buChar char="•"/>
            </a:pPr>
            <a:r>
              <a:rPr lang="en-US" altLang="en-US" sz="1600" dirty="0">
                <a:solidFill>
                  <a:srgbClr val="000000"/>
                </a:solidFill>
                <a:latin typeface="+mn-lt"/>
              </a:rPr>
              <a:t>In contrast, idealism, anti-realism, </a:t>
            </a:r>
            <a:r>
              <a:rPr lang="en-US" altLang="en-US" sz="1600" dirty="0" err="1">
                <a:solidFill>
                  <a:srgbClr val="000000"/>
                </a:solidFill>
                <a:latin typeface="+mn-lt"/>
              </a:rPr>
              <a:t>irrealsim</a:t>
            </a:r>
            <a:r>
              <a:rPr lang="en-US" altLang="en-US" sz="1600" dirty="0">
                <a:solidFill>
                  <a:srgbClr val="000000"/>
                </a:solidFill>
                <a:latin typeface="+mn-lt"/>
              </a:rPr>
              <a:t>, etc.</a:t>
            </a:r>
          </a:p>
          <a:p>
            <a:pPr marL="114300" eaLnBrk="1" hangingPunct="1">
              <a:lnSpc>
                <a:spcPct val="90000"/>
              </a:lnSpc>
              <a:spcAft>
                <a:spcPts val="600"/>
              </a:spcAft>
            </a:pPr>
            <a:r>
              <a:rPr lang="en-US" altLang="en-US" sz="1600" dirty="0">
                <a:solidFill>
                  <a:srgbClr val="000000"/>
                </a:solidFill>
                <a:latin typeface="+mn-lt"/>
              </a:rPr>
              <a:t> the beliefs that the mind or spirit is the most basic essence, that spiritual principle is the basis of the world, or, that each mind generates its own reality, </a:t>
            </a:r>
          </a:p>
          <a:p>
            <a:pPr marL="342900" indent="-228600" eaLnBrk="1" hangingPunct="1">
              <a:lnSpc>
                <a:spcPct val="90000"/>
              </a:lnSpc>
              <a:spcAft>
                <a:spcPts val="600"/>
              </a:spcAft>
              <a:buFont typeface="Arial" panose="020B0604020202020204" pitchFamily="34" charset="0"/>
              <a:buChar char="•"/>
            </a:pPr>
            <a:endParaRPr lang="en-US" altLang="en-US" sz="1600" dirty="0">
              <a:solidFill>
                <a:srgbClr val="000000"/>
              </a:solidFill>
              <a:latin typeface="+mn-lt"/>
            </a:endParaRPr>
          </a:p>
          <a:p>
            <a:pPr marL="114300" eaLnBrk="1" hangingPunct="1">
              <a:lnSpc>
                <a:spcPct val="90000"/>
              </a:lnSpc>
              <a:spcAft>
                <a:spcPts val="600"/>
              </a:spcAft>
            </a:pPr>
            <a:r>
              <a:rPr lang="en-US" altLang="en-US" sz="1600" dirty="0">
                <a:solidFill>
                  <a:srgbClr val="000000"/>
                </a:solidFill>
                <a:latin typeface="+mn-lt"/>
              </a:rPr>
              <a:t>In an idealistic world-view, </a:t>
            </a:r>
          </a:p>
          <a:p>
            <a:pPr marL="114300" eaLnBrk="1" hangingPunct="1">
              <a:lnSpc>
                <a:spcPct val="90000"/>
              </a:lnSpc>
              <a:spcAft>
                <a:spcPts val="600"/>
              </a:spcAft>
            </a:pPr>
            <a:r>
              <a:rPr lang="en-US" altLang="en-US" sz="1600" dirty="0">
                <a:solidFill>
                  <a:srgbClr val="000000"/>
                </a:solidFill>
                <a:latin typeface="+mn-lt"/>
              </a:rPr>
              <a:t>	what is true for one mind </a:t>
            </a:r>
          </a:p>
          <a:p>
            <a:pPr marL="114300" eaLnBrk="1" hangingPunct="1">
              <a:lnSpc>
                <a:spcPct val="90000"/>
              </a:lnSpc>
              <a:spcAft>
                <a:spcPts val="600"/>
              </a:spcAft>
            </a:pPr>
            <a:r>
              <a:rPr lang="en-US" altLang="en-US" sz="1600" dirty="0">
                <a:solidFill>
                  <a:srgbClr val="000000"/>
                </a:solidFill>
                <a:latin typeface="+mn-lt"/>
              </a:rPr>
              <a:t>	need not be true for other minds</a:t>
            </a:r>
          </a:p>
        </p:txBody>
      </p:sp>
      <p:pic>
        <p:nvPicPr>
          <p:cNvPr id="33794" name="Picture 2" descr="http://www.projectbraintrust.com/ptvg/Fig1x7.GIF">
            <a:hlinkClick r:id="rId3"/>
          </p:cNvPr>
          <p:cNvPicPr>
            <a:picLocks noChangeAspect="1" noChangeArrowheads="1"/>
          </p:cNvPicPr>
          <p:nvPr/>
        </p:nvPicPr>
        <p:blipFill>
          <a:blip r:embed="rId4" cstate="print"/>
          <a:stretch>
            <a:fillRect/>
          </a:stretch>
        </p:blipFill>
        <p:spPr bwMode="auto">
          <a:xfrm>
            <a:off x="4572000" y="1930635"/>
            <a:ext cx="4444587" cy="2996729"/>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1"/>
          <p:cNvSpPr txBox="1">
            <a:spLocks noChangeArrowheads="1"/>
          </p:cNvSpPr>
          <p:nvPr/>
        </p:nvSpPr>
        <p:spPr bwMode="auto">
          <a:xfrm>
            <a:off x="214313" y="500063"/>
            <a:ext cx="8643937" cy="1754187"/>
          </a:xfrm>
          <a:prstGeom prst="rect">
            <a:avLst/>
          </a:prstGeom>
          <a:noFill/>
          <a:ln w="9525">
            <a:noFill/>
            <a:miter lim="800000"/>
            <a:headEnd/>
            <a:tailEnd/>
          </a:ln>
        </p:spPr>
        <p:txBody>
          <a:bodyPr>
            <a:spAutoFit/>
          </a:bodyPr>
          <a:lstStyle/>
          <a:p>
            <a:pPr eaLnBrk="1" hangingPunct="1"/>
            <a:r>
              <a:rPr lang="en-GB" altLang="en-US"/>
              <a:t>There are also related disciplines that are grouped into interdisciplinary and applied </a:t>
            </a:r>
          </a:p>
          <a:p>
            <a:pPr eaLnBrk="1" hangingPunct="1"/>
            <a:r>
              <a:rPr lang="en-GB" altLang="en-US"/>
              <a:t>sciences, such as engineering and medicine. </a:t>
            </a:r>
          </a:p>
          <a:p>
            <a:pPr eaLnBrk="1" hangingPunct="1"/>
            <a:endParaRPr lang="en-GB" altLang="en-US"/>
          </a:p>
          <a:p>
            <a:pPr eaLnBrk="1" hangingPunct="1"/>
            <a:r>
              <a:rPr lang="en-GB" altLang="en-US"/>
              <a:t>Within these categories are specialized scientific fields that can include parts of other scientific disciplines but often possess their own nomenclature and expertise.</a:t>
            </a:r>
          </a:p>
          <a:p>
            <a:pPr eaLnBrk="1" hangingPunct="1"/>
            <a:endParaRPr lang="en-GB" altLang="en-US"/>
          </a:p>
        </p:txBody>
      </p:sp>
      <p:pic>
        <p:nvPicPr>
          <p:cNvPr id="34819" name="Picture 2" descr="http://emps.exeter.ac.uk/media/universityofexeter/schoolofengineeringmathematicsandphysicalsciences/splash/electronic_engineering.jpg"/>
          <p:cNvPicPr>
            <a:picLocks noChangeAspect="1" noChangeArrowheads="1"/>
          </p:cNvPicPr>
          <p:nvPr/>
        </p:nvPicPr>
        <p:blipFill>
          <a:blip r:embed="rId3" cstate="print"/>
          <a:srcRect/>
          <a:stretch>
            <a:fillRect/>
          </a:stretch>
        </p:blipFill>
        <p:spPr bwMode="auto">
          <a:xfrm>
            <a:off x="0" y="2301875"/>
            <a:ext cx="9144000" cy="4556125"/>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575D2-AAE9-4A54-B16D-DE1D65A6EC8F}"/>
              </a:ext>
            </a:extLst>
          </p:cNvPr>
          <p:cNvSpPr>
            <a:spLocks noGrp="1"/>
          </p:cNvSpPr>
          <p:nvPr>
            <p:ph type="title"/>
          </p:nvPr>
        </p:nvSpPr>
        <p:spPr>
          <a:xfrm>
            <a:off x="473202" y="640823"/>
            <a:ext cx="2564892" cy="5583148"/>
          </a:xfrm>
        </p:spPr>
        <p:txBody>
          <a:bodyPr vert="horz" lIns="91440" tIns="45720" rIns="91440" bIns="45720" rtlCol="0" anchor="ctr">
            <a:normAutofit/>
          </a:bodyPr>
          <a:lstStyle/>
          <a:p>
            <a:pPr defTabSz="914400" eaLnBrk="1" hangingPunct="1"/>
            <a:r>
              <a:rPr lang="en-US" altLang="en-US" sz="4300" kern="1200" dirty="0">
                <a:solidFill>
                  <a:schemeClr val="tx1"/>
                </a:solidFill>
                <a:latin typeface="+mj-lt"/>
                <a:ea typeface="+mj-ea"/>
                <a:cs typeface="+mj-cs"/>
              </a:rPr>
              <a:t>Scientific fields are commonly divided </a:t>
            </a:r>
            <a:endParaRPr lang="en-US" sz="4300" kern="1200" dirty="0">
              <a:solidFill>
                <a:schemeClr val="tx1"/>
              </a:solidFill>
              <a:latin typeface="+mj-lt"/>
              <a:ea typeface="+mj-ea"/>
              <a:cs typeface="+mj-cs"/>
            </a:endParaRPr>
          </a:p>
        </p:txBody>
      </p:sp>
      <p:pic>
        <p:nvPicPr>
          <p:cNvPr id="35842" name="Picture 4" descr="Creativity-(Arts)-Header"/>
          <p:cNvPicPr>
            <a:picLocks noChangeAspect="1" noChangeArrowheads="1"/>
          </p:cNvPicPr>
          <p:nvPr/>
        </p:nvPicPr>
        <p:blipFill>
          <a:blip r:embed="rId3" cstate="print"/>
          <a:stretch>
            <a:fillRect/>
          </a:stretch>
        </p:blipFill>
        <p:spPr bwMode="auto">
          <a:xfrm>
            <a:off x="3511296" y="476672"/>
            <a:ext cx="5170932" cy="2624247"/>
          </a:xfrm>
          <a:prstGeom prst="rect">
            <a:avLst/>
          </a:prstGeom>
          <a:noFill/>
        </p:spPr>
      </p:pic>
      <p:sp>
        <p:nvSpPr>
          <p:cNvPr id="35843" name="TextBox 1"/>
          <p:cNvSpPr txBox="1">
            <a:spLocks noChangeArrowheads="1"/>
          </p:cNvSpPr>
          <p:nvPr/>
        </p:nvSpPr>
        <p:spPr bwMode="auto">
          <a:xfrm>
            <a:off x="3417570" y="3439111"/>
            <a:ext cx="5170932" cy="1428487"/>
          </a:xfrm>
          <a:prstGeom prst="rect">
            <a:avLst/>
          </a:prstGeom>
        </p:spPr>
        <p:txBody>
          <a:bodyPr vert="horz" lIns="91440" tIns="45720" rIns="91440" bIns="45720" rtlCol="0" anchor="t">
            <a:normAutofit fontScale="25000" lnSpcReduction="20000"/>
          </a:bodyPr>
          <a:lstStyle/>
          <a:p>
            <a:pPr indent="-228600" eaLnBrk="1" hangingPunct="1">
              <a:lnSpc>
                <a:spcPct val="90000"/>
              </a:lnSpc>
              <a:spcAft>
                <a:spcPts val="600"/>
              </a:spcAft>
              <a:buFont typeface="Arial" panose="020B0604020202020204" pitchFamily="34" charset="0"/>
              <a:buChar char="•"/>
            </a:pPr>
            <a:endParaRPr lang="en-US" altLang="en-US" sz="2400" dirty="0">
              <a:latin typeface="+mn-lt"/>
            </a:endParaRPr>
          </a:p>
          <a:p>
            <a:pPr indent="-228600" eaLnBrk="1" hangingPunct="1">
              <a:lnSpc>
                <a:spcPct val="90000"/>
              </a:lnSpc>
              <a:spcAft>
                <a:spcPts val="600"/>
              </a:spcAft>
              <a:buFont typeface="Arial" panose="020B0604020202020204" pitchFamily="34" charset="0"/>
              <a:buChar char="•"/>
            </a:pPr>
            <a:endParaRPr lang="en-US" altLang="en-US" sz="2400" dirty="0">
              <a:latin typeface="+mn-lt"/>
            </a:endParaRPr>
          </a:p>
          <a:p>
            <a:pPr indent="-228600" eaLnBrk="1" hangingPunct="1">
              <a:lnSpc>
                <a:spcPct val="90000"/>
              </a:lnSpc>
              <a:spcAft>
                <a:spcPts val="600"/>
              </a:spcAft>
              <a:buFont typeface="Arial" panose="020B0604020202020204" pitchFamily="34" charset="0"/>
              <a:buChar char="•"/>
            </a:pPr>
            <a:r>
              <a:rPr lang="en-US" altLang="en-US" sz="7200" i="1" dirty="0">
                <a:latin typeface="+mn-lt"/>
              </a:rPr>
              <a:t>   </a:t>
            </a:r>
            <a:r>
              <a:rPr lang="en-US" altLang="en-US" sz="7200" b="1" i="1" dirty="0">
                <a:latin typeface="+mn-lt"/>
              </a:rPr>
              <a:t>natural sciences </a:t>
            </a:r>
            <a:r>
              <a:rPr lang="en-US" altLang="en-US" sz="7200" dirty="0">
                <a:latin typeface="+mn-lt"/>
              </a:rPr>
              <a:t>- which study natural phenomena (including biological life)</a:t>
            </a:r>
          </a:p>
          <a:p>
            <a:pPr indent="-228600" eaLnBrk="1" hangingPunct="1">
              <a:lnSpc>
                <a:spcPct val="90000"/>
              </a:lnSpc>
              <a:spcAft>
                <a:spcPts val="600"/>
              </a:spcAft>
              <a:buFont typeface="Arial" panose="020B0604020202020204" pitchFamily="34" charset="0"/>
              <a:buChar char="•"/>
            </a:pPr>
            <a:r>
              <a:rPr lang="en-US" altLang="en-US" sz="7200" dirty="0">
                <a:latin typeface="+mn-lt"/>
              </a:rPr>
              <a:t>   </a:t>
            </a:r>
            <a:r>
              <a:rPr lang="en-US" altLang="en-US" sz="7200" b="1" i="1" dirty="0">
                <a:latin typeface="+mn-lt"/>
              </a:rPr>
              <a:t>social sciences </a:t>
            </a:r>
            <a:r>
              <a:rPr lang="en-US" altLang="en-US" sz="7200" dirty="0">
                <a:latin typeface="+mn-lt"/>
              </a:rPr>
              <a:t>- which study human </a:t>
            </a:r>
            <a:r>
              <a:rPr lang="en-US" altLang="en-US" sz="7200" dirty="0" err="1">
                <a:latin typeface="+mn-lt"/>
              </a:rPr>
              <a:t>behaviour</a:t>
            </a:r>
            <a:r>
              <a:rPr lang="en-US" altLang="en-US" sz="7200" dirty="0">
                <a:latin typeface="+mn-lt"/>
              </a:rPr>
              <a:t> and societies</a:t>
            </a:r>
          </a:p>
          <a:p>
            <a:pPr indent="-228600" eaLnBrk="1" hangingPunct="1">
              <a:lnSpc>
                <a:spcPct val="90000"/>
              </a:lnSpc>
              <a:spcAft>
                <a:spcPts val="600"/>
              </a:spcAft>
              <a:buFont typeface="Arial" panose="020B0604020202020204" pitchFamily="34" charset="0"/>
              <a:buChar char="•"/>
            </a:pPr>
            <a:endParaRPr lang="en-US" altLang="en-US" sz="7200" dirty="0">
              <a:latin typeface="+mn-lt"/>
            </a:endParaRPr>
          </a:p>
          <a:p>
            <a:pPr eaLnBrk="1" hangingPunct="1">
              <a:lnSpc>
                <a:spcPct val="90000"/>
              </a:lnSpc>
              <a:spcAft>
                <a:spcPts val="600"/>
              </a:spcAft>
            </a:pPr>
            <a:r>
              <a:rPr lang="en-US" altLang="en-US" sz="7200" dirty="0">
                <a:latin typeface="+mn-lt"/>
              </a:rPr>
              <a:t>These groupings are empirical sciences, which means the knowledge must be based on observable phenomena and capable of being tested for its validity by other researchers working under the same conditions</a:t>
            </a:r>
            <a:r>
              <a:rPr lang="en-US" altLang="en-US" sz="7200" baseline="30000" dirty="0">
                <a:latin typeface="+mn-lt"/>
              </a:rPr>
              <a:t> </a:t>
            </a:r>
          </a:p>
          <a:p>
            <a:pPr indent="-228600" eaLnBrk="1" hangingPunct="1">
              <a:lnSpc>
                <a:spcPct val="90000"/>
              </a:lnSpc>
              <a:spcAft>
                <a:spcPts val="600"/>
              </a:spcAft>
              <a:buFont typeface="Arial" panose="020B0604020202020204" pitchFamily="34" charset="0"/>
              <a:buChar char="•"/>
            </a:pPr>
            <a:endParaRPr lang="en-US" altLang="en-US" sz="800" baseline="30000" dirty="0">
              <a:latin typeface="+mn-l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457200" y="209550"/>
            <a:ext cx="8229600" cy="1143000"/>
          </a:xfrm>
        </p:spPr>
        <p:txBody>
          <a:bodyPr/>
          <a:lstStyle/>
          <a:p>
            <a:pPr algn="l" eaLnBrk="1" hangingPunct="1"/>
            <a:r>
              <a:rPr lang="en-GB"/>
              <a:t>Social Sciences</a:t>
            </a:r>
          </a:p>
        </p:txBody>
      </p:sp>
      <p:pic>
        <p:nvPicPr>
          <p:cNvPr id="36867" name="Picture 2"/>
          <p:cNvPicPr>
            <a:picLocks noChangeAspect="1"/>
          </p:cNvPicPr>
          <p:nvPr/>
        </p:nvPicPr>
        <p:blipFill>
          <a:blip r:embed="rId3" cstate="print"/>
          <a:srcRect/>
          <a:stretch>
            <a:fillRect/>
          </a:stretch>
        </p:blipFill>
        <p:spPr bwMode="auto">
          <a:xfrm>
            <a:off x="5413536" y="110940"/>
            <a:ext cx="3730463" cy="6414404"/>
          </a:xfrm>
          <a:prstGeom prst="rect">
            <a:avLst/>
          </a:prstGeom>
          <a:noFill/>
          <a:ln w="9525">
            <a:noFill/>
            <a:miter lim="800000"/>
            <a:headEnd/>
            <a:tailEnd/>
          </a:ln>
        </p:spPr>
      </p:pic>
      <p:sp>
        <p:nvSpPr>
          <p:cNvPr id="4" name="Content Placeholder 3"/>
          <p:cNvSpPr>
            <a:spLocks noGrp="1"/>
          </p:cNvSpPr>
          <p:nvPr>
            <p:ph idx="1"/>
          </p:nvPr>
        </p:nvSpPr>
        <p:spPr>
          <a:xfrm>
            <a:off x="107504" y="1700808"/>
            <a:ext cx="8229600" cy="4525962"/>
          </a:xfrm>
        </p:spPr>
        <p:txBody>
          <a:bodyPr/>
          <a:lstStyle/>
          <a:p>
            <a:pPr eaLnBrk="1" hangingPunct="1">
              <a:buFont typeface="Arial" panose="020B0604020202020204" pitchFamily="34" charset="0"/>
              <a:buChar char="•"/>
              <a:defRPr/>
            </a:pPr>
            <a:r>
              <a:rPr lang="en-GB" dirty="0"/>
              <a:t>Deals with the ‘human’</a:t>
            </a:r>
          </a:p>
          <a:p>
            <a:pPr eaLnBrk="1" hangingPunct="1">
              <a:buFont typeface="Arial" panose="020B0604020202020204" pitchFamily="34" charset="0"/>
              <a:buChar char="•"/>
              <a:defRPr/>
            </a:pPr>
            <a:r>
              <a:rPr lang="en-GB" dirty="0"/>
              <a:t>Social setting or context</a:t>
            </a:r>
          </a:p>
          <a:p>
            <a:pPr lvl="1" eaLnBrk="1" hangingPunct="1">
              <a:buFont typeface="Arial" panose="020B0604020202020204" pitchFamily="34" charset="0"/>
              <a:buChar char="–"/>
              <a:defRPr/>
            </a:pPr>
            <a:r>
              <a:rPr lang="en-GB" dirty="0"/>
              <a:t>Behaviour</a:t>
            </a:r>
          </a:p>
          <a:p>
            <a:pPr lvl="1" eaLnBrk="1" hangingPunct="1">
              <a:buFont typeface="Arial" panose="020B0604020202020204" pitchFamily="34" charset="0"/>
              <a:buChar char="–"/>
              <a:defRPr/>
            </a:pPr>
            <a:r>
              <a:rPr lang="en-GB" dirty="0"/>
              <a:t>Learning</a:t>
            </a:r>
          </a:p>
          <a:p>
            <a:pPr lvl="1" eaLnBrk="1" hangingPunct="1">
              <a:buFont typeface="Arial" panose="020B0604020202020204" pitchFamily="34" charset="0"/>
              <a:buChar char="–"/>
              <a:defRPr/>
            </a:pPr>
            <a:r>
              <a:rPr lang="en-GB" dirty="0"/>
              <a:t>Mind &amp; behaviour</a:t>
            </a:r>
          </a:p>
          <a:p>
            <a:pPr lvl="1" eaLnBrk="1" hangingPunct="1">
              <a:buFont typeface="Arial" panose="020B0604020202020204" pitchFamily="34" charset="0"/>
              <a:buChar char="–"/>
              <a:defRPr/>
            </a:pPr>
            <a:r>
              <a:rPr lang="en-GB" dirty="0"/>
              <a:t>Relationships</a:t>
            </a:r>
          </a:p>
          <a:p>
            <a:pPr marL="457200" lvl="1" indent="0" eaLnBrk="1" hangingPunct="1">
              <a:buFont typeface="Arial" panose="020B0604020202020204" pitchFamily="34" charset="0"/>
              <a:buNone/>
              <a:defRPr/>
            </a:pPr>
            <a:endParaRPr lang="en-GB" dirty="0"/>
          </a:p>
          <a:p>
            <a:pPr marL="457200" lvl="1" indent="0" eaLnBrk="1" hangingPunct="1">
              <a:buFont typeface="Arial" panose="020B0604020202020204" pitchFamily="34" charset="0"/>
              <a:buNone/>
              <a:defRPr/>
            </a:pPr>
            <a:r>
              <a:rPr lang="en-GB" dirty="0"/>
              <a:t>A relatively late development</a:t>
            </a:r>
          </a:p>
          <a:p>
            <a:pPr marL="457200" lvl="1" indent="0" eaLnBrk="1" hangingPunct="1">
              <a:buFont typeface="Arial" panose="020B0604020202020204" pitchFamily="34" charset="0"/>
              <a:buNone/>
              <a:defRPr/>
            </a:pPr>
            <a:r>
              <a:rPr lang="en-GB" dirty="0"/>
              <a:t>But again has roots going way back!</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6" descr="http://senioreagles.wikispaces.com/file/view/smallmill.gif/259062156/smallmill.gif"/>
          <p:cNvPicPr>
            <a:picLocks noChangeAspect="1" noChangeArrowheads="1"/>
          </p:cNvPicPr>
          <p:nvPr/>
        </p:nvPicPr>
        <p:blipFill>
          <a:blip r:embed="rId3" cstate="print">
            <a:lum bright="-38000" contrast="-34000"/>
          </a:blip>
          <a:srcRect/>
          <a:stretch>
            <a:fillRect/>
          </a:stretch>
        </p:blipFill>
        <p:spPr bwMode="auto">
          <a:xfrm>
            <a:off x="0" y="0"/>
            <a:ext cx="9144000" cy="6858000"/>
          </a:xfrm>
          <a:prstGeom prst="rect">
            <a:avLst/>
          </a:prstGeom>
          <a:noFill/>
          <a:ln w="9525">
            <a:noFill/>
            <a:miter lim="800000"/>
            <a:headEnd/>
            <a:tailEnd/>
          </a:ln>
        </p:spPr>
      </p:pic>
      <p:sp>
        <p:nvSpPr>
          <p:cNvPr id="40963" name="Text Box 2"/>
          <p:cNvSpPr txBox="1">
            <a:spLocks noChangeArrowheads="1"/>
          </p:cNvSpPr>
          <p:nvPr/>
        </p:nvSpPr>
        <p:spPr bwMode="auto">
          <a:xfrm>
            <a:off x="4000500" y="500063"/>
            <a:ext cx="4906963" cy="5632450"/>
          </a:xfrm>
          <a:prstGeom prst="rect">
            <a:avLst/>
          </a:prstGeom>
          <a:noFill/>
          <a:ln w="9525">
            <a:noFill/>
            <a:miter lim="800000"/>
            <a:headEnd/>
            <a:tailEnd/>
          </a:ln>
        </p:spPr>
        <p:txBody>
          <a:bodyPr>
            <a:spAutoFit/>
          </a:bodyPr>
          <a:lstStyle/>
          <a:p>
            <a:pPr algn="r" eaLnBrk="1" hangingPunct="1"/>
            <a:r>
              <a:rPr lang="en-GB" altLang="en-US">
                <a:solidFill>
                  <a:schemeClr val="bg1"/>
                </a:solidFill>
              </a:rPr>
              <a:t>The history of the social sciences begins in the Age of Enlightenment after 1650, which saw a revolution within natural philosophy, changing the basic framework by which individuals understood what was "scientific". </a:t>
            </a:r>
          </a:p>
          <a:p>
            <a:pPr algn="r" eaLnBrk="1" hangingPunct="1"/>
            <a:endParaRPr lang="en-GB" altLang="en-US">
              <a:solidFill>
                <a:schemeClr val="bg1"/>
              </a:solidFill>
            </a:endParaRPr>
          </a:p>
          <a:p>
            <a:pPr algn="r" eaLnBrk="1" hangingPunct="1"/>
            <a:endParaRPr lang="en-GB" altLang="en-US">
              <a:solidFill>
                <a:schemeClr val="bg1"/>
              </a:solidFill>
            </a:endParaRPr>
          </a:p>
          <a:p>
            <a:pPr algn="r" eaLnBrk="1" hangingPunct="1"/>
            <a:r>
              <a:rPr lang="en-GB" altLang="en-US">
                <a:solidFill>
                  <a:schemeClr val="bg1"/>
                </a:solidFill>
              </a:rPr>
              <a:t>Social sciences developed from the moral philosophy of the time and was influenced by the Age of Revolutions, </a:t>
            </a:r>
          </a:p>
          <a:p>
            <a:pPr algn="r" eaLnBrk="1" hangingPunct="1"/>
            <a:endParaRPr lang="en-GB" altLang="en-US">
              <a:solidFill>
                <a:schemeClr val="bg1"/>
              </a:solidFill>
            </a:endParaRPr>
          </a:p>
          <a:p>
            <a:pPr algn="r" eaLnBrk="1" hangingPunct="1"/>
            <a:r>
              <a:rPr lang="en-GB" altLang="en-US">
                <a:solidFill>
                  <a:schemeClr val="bg1"/>
                </a:solidFill>
              </a:rPr>
              <a:t>....such as the Industrial revolution and the French revolution. </a:t>
            </a:r>
          </a:p>
          <a:p>
            <a:pPr algn="r" eaLnBrk="1" hangingPunct="1"/>
            <a:endParaRPr lang="en-GB" altLang="en-US">
              <a:solidFill>
                <a:schemeClr val="bg1"/>
              </a:solidFill>
            </a:endParaRPr>
          </a:p>
          <a:p>
            <a:pPr algn="r" eaLnBrk="1" hangingPunct="1"/>
            <a:endParaRPr lang="en-GB" altLang="en-US">
              <a:solidFill>
                <a:schemeClr val="bg1"/>
              </a:solidFill>
            </a:endParaRPr>
          </a:p>
          <a:p>
            <a:pPr algn="r" eaLnBrk="1" hangingPunct="1"/>
            <a:r>
              <a:rPr lang="en-GB" altLang="en-US">
                <a:solidFill>
                  <a:schemeClr val="bg1"/>
                </a:solidFill>
              </a:rPr>
              <a:t>The </a:t>
            </a:r>
            <a:r>
              <a:rPr lang="en-GB" altLang="en-US" i="1">
                <a:solidFill>
                  <a:schemeClr val="bg1"/>
                </a:solidFill>
              </a:rPr>
              <a:t>social sciences</a:t>
            </a:r>
            <a:r>
              <a:rPr lang="en-GB" altLang="en-US">
                <a:solidFill>
                  <a:schemeClr val="bg1"/>
                </a:solidFill>
              </a:rPr>
              <a:t> developed from the sciences (experimental and applied) or the systematic knowledge-bases or prescriptive practices, relating to the social improvement of a group of interacting entities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4355976" y="355815"/>
            <a:ext cx="3966052" cy="1454051"/>
          </a:xfrm>
        </p:spPr>
        <p:txBody>
          <a:bodyPr>
            <a:normAutofit/>
          </a:bodyPr>
          <a:lstStyle/>
          <a:p>
            <a:pPr eaLnBrk="1" hangingPunct="1"/>
            <a:r>
              <a:rPr lang="en-GB" sz="3100" dirty="0">
                <a:solidFill>
                  <a:srgbClr val="000000"/>
                </a:solidFill>
              </a:rPr>
              <a:t>What exactly are they?</a:t>
            </a:r>
          </a:p>
        </p:txBody>
      </p:sp>
      <p:sp>
        <p:nvSpPr>
          <p:cNvPr id="37891" name="Content Placeholder 2"/>
          <p:cNvSpPr>
            <a:spLocks noGrp="1"/>
          </p:cNvSpPr>
          <p:nvPr>
            <p:ph idx="1"/>
          </p:nvPr>
        </p:nvSpPr>
        <p:spPr>
          <a:xfrm>
            <a:off x="4644008" y="1700808"/>
            <a:ext cx="4287848" cy="4968552"/>
          </a:xfrm>
        </p:spPr>
        <p:txBody>
          <a:bodyPr anchor="t">
            <a:normAutofit fontScale="92500" lnSpcReduction="10000"/>
          </a:bodyPr>
          <a:lstStyle/>
          <a:p>
            <a:pPr marL="0" indent="0" eaLnBrk="1" hangingPunct="1">
              <a:buFont typeface="Arial" charset="0"/>
              <a:buNone/>
            </a:pPr>
            <a:r>
              <a:rPr lang="en-GB" sz="2300" dirty="0">
                <a:solidFill>
                  <a:srgbClr val="000000"/>
                </a:solidFill>
              </a:rPr>
              <a:t>the social sciences are those subjects which examine and explain human beings</a:t>
            </a:r>
          </a:p>
          <a:p>
            <a:pPr marL="457200" lvl="1" indent="0" eaLnBrk="1" hangingPunct="1">
              <a:buFont typeface="Arial" charset="0"/>
              <a:buNone/>
            </a:pPr>
            <a:r>
              <a:rPr lang="en-GB" sz="2300" dirty="0">
                <a:solidFill>
                  <a:srgbClr val="000000"/>
                </a:solidFill>
              </a:rPr>
              <a:t>Definition by the European Science Foundation</a:t>
            </a:r>
          </a:p>
          <a:p>
            <a:pPr marL="457200" lvl="1" indent="0" eaLnBrk="1" hangingPunct="1">
              <a:buFont typeface="Arial" charset="0"/>
              <a:buNone/>
            </a:pPr>
            <a:r>
              <a:rPr lang="en-GB" sz="2300" dirty="0">
                <a:solidFill>
                  <a:srgbClr val="000000"/>
                </a:solidFill>
              </a:rPr>
              <a:t>From how minds work through to whole societies and the relationship of all</a:t>
            </a:r>
          </a:p>
          <a:p>
            <a:pPr marL="457200" lvl="1" indent="0" eaLnBrk="1" hangingPunct="1">
              <a:buFont typeface="Arial" charset="0"/>
              <a:buNone/>
            </a:pPr>
            <a:r>
              <a:rPr lang="en-GB" sz="2300" dirty="0">
                <a:solidFill>
                  <a:srgbClr val="000000"/>
                </a:solidFill>
              </a:rPr>
              <a:t>Anthropology, Sociology, </a:t>
            </a:r>
          </a:p>
          <a:p>
            <a:pPr marL="457200" lvl="1" indent="0" eaLnBrk="1" hangingPunct="1">
              <a:buFont typeface="Arial" charset="0"/>
              <a:buNone/>
            </a:pPr>
            <a:r>
              <a:rPr lang="en-GB" sz="2300" dirty="0">
                <a:solidFill>
                  <a:srgbClr val="000000"/>
                </a:solidFill>
              </a:rPr>
              <a:t>Archaeology, Psychology, </a:t>
            </a:r>
          </a:p>
          <a:p>
            <a:pPr marL="457200" lvl="1" indent="0" eaLnBrk="1" hangingPunct="1">
              <a:buFont typeface="Arial" charset="0"/>
              <a:buNone/>
            </a:pPr>
            <a:r>
              <a:rPr lang="en-GB" sz="2300" dirty="0">
                <a:solidFill>
                  <a:srgbClr val="000000"/>
                </a:solidFill>
              </a:rPr>
              <a:t>Developmental &amp; International </a:t>
            </a:r>
          </a:p>
          <a:p>
            <a:pPr marL="457200" lvl="1" indent="0" eaLnBrk="1" hangingPunct="1">
              <a:buFont typeface="Arial" charset="0"/>
              <a:buNone/>
            </a:pPr>
            <a:r>
              <a:rPr lang="en-GB" sz="2300" dirty="0">
                <a:solidFill>
                  <a:srgbClr val="000000"/>
                </a:solidFill>
              </a:rPr>
              <a:t>Studies, Human Geography etc…</a:t>
            </a:r>
          </a:p>
          <a:p>
            <a:pPr marL="457200" lvl="1" indent="0" eaLnBrk="1" hangingPunct="1">
              <a:buFont typeface="Arial" charset="0"/>
              <a:buNone/>
            </a:pPr>
            <a:r>
              <a:rPr lang="en-GB" sz="2300" dirty="0">
                <a:solidFill>
                  <a:srgbClr val="000000"/>
                </a:solidFill>
              </a:rPr>
              <a:t>and as such they deal with HUMANS…and their humanity</a:t>
            </a:r>
          </a:p>
          <a:p>
            <a:pPr marL="457200" lvl="1" indent="0" eaLnBrk="1" hangingPunct="1">
              <a:buFont typeface="Arial" charset="0"/>
              <a:buNone/>
            </a:pPr>
            <a:endParaRPr lang="en-GB" sz="1500" dirty="0">
              <a:solidFill>
                <a:srgbClr val="000000"/>
              </a:solidFill>
            </a:endParaRPr>
          </a:p>
        </p:txBody>
      </p:sp>
      <p:pic>
        <p:nvPicPr>
          <p:cNvPr id="37892" name="Picture 3"/>
          <p:cNvPicPr>
            <a:picLocks noChangeAspect="1"/>
          </p:cNvPicPr>
          <p:nvPr/>
        </p:nvPicPr>
        <p:blipFill>
          <a:blip r:embed="rId3" cstate="print"/>
          <a:stretch>
            <a:fillRect/>
          </a:stretch>
        </p:blipFill>
        <p:spPr bwMode="auto">
          <a:xfrm>
            <a:off x="253746" y="2725769"/>
            <a:ext cx="3106674" cy="2330005"/>
          </a:xfrm>
          <a:prstGeom prst="rect">
            <a:avLst/>
          </a:prstGeom>
          <a:noFill/>
        </p:spPr>
      </p:pic>
      <p:sp>
        <p:nvSpPr>
          <p:cNvPr id="2" name="TextBox 1"/>
          <p:cNvSpPr txBox="1"/>
          <p:nvPr/>
        </p:nvSpPr>
        <p:spPr>
          <a:xfrm>
            <a:off x="316298" y="5229200"/>
            <a:ext cx="2854347" cy="646331"/>
          </a:xfrm>
          <a:prstGeom prst="rect">
            <a:avLst/>
          </a:prstGeom>
          <a:noFill/>
        </p:spPr>
        <p:txBody>
          <a:bodyPr wrap="square" rtlCol="0">
            <a:spAutoFit/>
          </a:bodyPr>
          <a:lstStyle/>
          <a:p>
            <a:pPr algn="ctr"/>
            <a:r>
              <a:rPr lang="en-GB" dirty="0">
                <a:solidFill>
                  <a:srgbClr val="002060"/>
                </a:solidFill>
              </a:rPr>
              <a:t>Humans and how they relate to their world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160" y="417576"/>
            <a:ext cx="8182230" cy="1249394"/>
          </a:xfrm>
        </p:spPr>
        <p:txBody>
          <a:bodyPr vert="horz" lIns="91440" tIns="45720" rIns="91440" bIns="45720" rtlCol="0" anchor="ctr">
            <a:normAutofit fontScale="90000"/>
          </a:bodyPr>
          <a:lstStyle/>
          <a:p>
            <a:pPr algn="ctr" defTabSz="914400" eaLnBrk="1" hangingPunct="1"/>
            <a:r>
              <a:rPr lang="en-US" sz="4000" kern="1200">
                <a:solidFill>
                  <a:schemeClr val="tx1"/>
                </a:solidFill>
                <a:latin typeface="+mj-lt"/>
                <a:ea typeface="+mj-ea"/>
                <a:cs typeface="+mj-cs"/>
              </a:rPr>
              <a:t>But disciplines take widely different approaches</a:t>
            </a:r>
          </a:p>
        </p:txBody>
      </p:sp>
      <p:pic>
        <p:nvPicPr>
          <p:cNvPr id="38914" name="Picture 4" descr="8222554241_ec7bb96f6d_o"/>
          <p:cNvPicPr>
            <a:picLocks noChangeAspect="1" noChangeArrowheads="1"/>
          </p:cNvPicPr>
          <p:nvPr/>
        </p:nvPicPr>
        <p:blipFill>
          <a:blip r:embed="rId3" cstate="print"/>
          <a:stretch>
            <a:fillRect/>
          </a:stretch>
        </p:blipFill>
        <p:spPr bwMode="auto">
          <a:xfrm>
            <a:off x="2307591" y="2348880"/>
            <a:ext cx="4525367" cy="3586353"/>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4" descr="leonardo"/>
          <p:cNvPicPr>
            <a:picLocks noChangeAspect="1" noChangeArrowheads="1"/>
          </p:cNvPicPr>
          <p:nvPr/>
        </p:nvPicPr>
        <p:blipFill>
          <a:blip r:embed="rId3" cstate="print">
            <a:lum bright="-52000" contrast="-66000"/>
          </a:blip>
          <a:srcRect/>
          <a:stretch>
            <a:fillRect/>
          </a:stretch>
        </p:blipFill>
        <p:spPr bwMode="auto">
          <a:xfrm>
            <a:off x="0" y="-19050"/>
            <a:ext cx="9144000" cy="6877050"/>
          </a:xfrm>
          <a:prstGeom prst="rect">
            <a:avLst/>
          </a:prstGeom>
          <a:noFill/>
          <a:ln w="9525">
            <a:noFill/>
            <a:miter lim="800000"/>
            <a:headEnd/>
            <a:tailEnd/>
          </a:ln>
        </p:spPr>
      </p:pic>
      <p:sp>
        <p:nvSpPr>
          <p:cNvPr id="39939" name="Text Box 2"/>
          <p:cNvSpPr txBox="1">
            <a:spLocks noChangeArrowheads="1"/>
          </p:cNvSpPr>
          <p:nvPr/>
        </p:nvSpPr>
        <p:spPr bwMode="auto">
          <a:xfrm>
            <a:off x="3429000" y="260350"/>
            <a:ext cx="5483225" cy="6832600"/>
          </a:xfrm>
          <a:prstGeom prst="rect">
            <a:avLst/>
          </a:prstGeom>
          <a:noFill/>
          <a:ln w="9525">
            <a:noFill/>
            <a:miter lim="800000"/>
            <a:headEnd/>
            <a:tailEnd/>
          </a:ln>
        </p:spPr>
        <p:txBody>
          <a:bodyPr>
            <a:spAutoFit/>
          </a:bodyPr>
          <a:lstStyle/>
          <a:p>
            <a:pPr algn="r" eaLnBrk="1" hangingPunct="1"/>
            <a:r>
              <a:rPr lang="en-GB" altLang="en-US" sz="2000">
                <a:solidFill>
                  <a:schemeClr val="bg1"/>
                </a:solidFill>
              </a:rPr>
              <a:t>The </a:t>
            </a:r>
            <a:r>
              <a:rPr lang="en-GB" altLang="en-US" sz="2400" b="1" i="1">
                <a:solidFill>
                  <a:schemeClr val="bg1"/>
                </a:solidFill>
              </a:rPr>
              <a:t>humanities</a:t>
            </a:r>
            <a:r>
              <a:rPr lang="en-GB" altLang="en-US" sz="2000">
                <a:solidFill>
                  <a:schemeClr val="bg1"/>
                </a:solidFill>
              </a:rPr>
              <a:t> are academic disciplines (subjects) that study the human condition </a:t>
            </a:r>
          </a:p>
          <a:p>
            <a:pPr algn="r" eaLnBrk="1" hangingPunct="1"/>
            <a:endParaRPr lang="en-GB" altLang="en-US" sz="2000">
              <a:solidFill>
                <a:schemeClr val="bg1"/>
              </a:solidFill>
            </a:endParaRPr>
          </a:p>
          <a:p>
            <a:pPr algn="r" eaLnBrk="1" hangingPunct="1"/>
            <a:r>
              <a:rPr lang="en-GB" altLang="en-US" sz="2000">
                <a:solidFill>
                  <a:schemeClr val="bg1"/>
                </a:solidFill>
              </a:rPr>
              <a:t>using methods and approaches that are primarily </a:t>
            </a:r>
            <a:r>
              <a:rPr lang="en-GB" altLang="en-US" sz="2400" b="1">
                <a:solidFill>
                  <a:schemeClr val="bg1"/>
                </a:solidFill>
              </a:rPr>
              <a:t>analytical</a:t>
            </a:r>
            <a:r>
              <a:rPr lang="en-GB" altLang="en-US" sz="2400">
                <a:solidFill>
                  <a:schemeClr val="bg1"/>
                </a:solidFill>
              </a:rPr>
              <a:t>, </a:t>
            </a:r>
            <a:r>
              <a:rPr lang="en-GB" altLang="en-US" sz="2400" b="1">
                <a:solidFill>
                  <a:schemeClr val="bg1"/>
                </a:solidFill>
              </a:rPr>
              <a:t>critical</a:t>
            </a:r>
            <a:r>
              <a:rPr lang="en-GB" altLang="en-US" sz="2400">
                <a:solidFill>
                  <a:schemeClr val="bg1"/>
                </a:solidFill>
              </a:rPr>
              <a:t>, or </a:t>
            </a:r>
            <a:r>
              <a:rPr lang="en-GB" altLang="en-US" sz="2400" b="1">
                <a:solidFill>
                  <a:schemeClr val="bg1"/>
                </a:solidFill>
              </a:rPr>
              <a:t>speculative</a:t>
            </a:r>
          </a:p>
          <a:p>
            <a:pPr algn="r" eaLnBrk="1" hangingPunct="1"/>
            <a:endParaRPr lang="en-GB" altLang="en-US">
              <a:solidFill>
                <a:schemeClr val="bg1"/>
              </a:solidFill>
            </a:endParaRPr>
          </a:p>
          <a:p>
            <a:pPr algn="r" eaLnBrk="1" hangingPunct="1"/>
            <a:endParaRPr lang="en-GB" altLang="en-US">
              <a:solidFill>
                <a:schemeClr val="bg1"/>
              </a:solidFill>
            </a:endParaRPr>
          </a:p>
          <a:p>
            <a:pPr algn="r" eaLnBrk="1" hangingPunct="1"/>
            <a:r>
              <a:rPr lang="en-GB" altLang="en-US">
                <a:solidFill>
                  <a:schemeClr val="bg1"/>
                </a:solidFill>
              </a:rPr>
              <a:t>		</a:t>
            </a:r>
          </a:p>
          <a:p>
            <a:pPr algn="r" eaLnBrk="1" hangingPunct="1"/>
            <a:r>
              <a:rPr lang="en-GB" altLang="en-US">
                <a:solidFill>
                  <a:schemeClr val="bg1"/>
                </a:solidFill>
              </a:rPr>
              <a:t>……….as distinguished from the (mainly) empirical approaches of the natural sciences</a:t>
            </a:r>
          </a:p>
          <a:p>
            <a:pPr algn="r" eaLnBrk="1" hangingPunct="1"/>
            <a:endParaRPr lang="en-GB" altLang="en-US">
              <a:solidFill>
                <a:schemeClr val="bg1"/>
              </a:solidFill>
            </a:endParaRPr>
          </a:p>
          <a:p>
            <a:pPr algn="r" eaLnBrk="1" hangingPunct="1"/>
            <a:endParaRPr lang="en-GB" altLang="en-US">
              <a:solidFill>
                <a:schemeClr val="bg1"/>
              </a:solidFill>
            </a:endParaRPr>
          </a:p>
          <a:p>
            <a:pPr algn="r" eaLnBrk="1" hangingPunct="1"/>
            <a:endParaRPr lang="en-GB" altLang="en-US">
              <a:solidFill>
                <a:schemeClr val="bg1"/>
              </a:solidFill>
            </a:endParaRPr>
          </a:p>
          <a:p>
            <a:pPr algn="r" eaLnBrk="1" hangingPunct="1"/>
            <a:r>
              <a:rPr lang="en-GB" altLang="en-US">
                <a:solidFill>
                  <a:schemeClr val="bg1"/>
                </a:solidFill>
              </a:rPr>
              <a:t>The </a:t>
            </a:r>
            <a:r>
              <a:rPr lang="en-GB" altLang="en-US" i="1">
                <a:solidFill>
                  <a:schemeClr val="bg1"/>
                </a:solidFill>
              </a:rPr>
              <a:t>humanities</a:t>
            </a:r>
            <a:r>
              <a:rPr lang="en-GB" altLang="en-US">
                <a:solidFill>
                  <a:schemeClr val="bg1"/>
                </a:solidFill>
              </a:rPr>
              <a:t> include: </a:t>
            </a:r>
          </a:p>
          <a:p>
            <a:pPr algn="r" eaLnBrk="1" hangingPunct="1"/>
            <a:r>
              <a:rPr lang="en-GB" altLang="en-US">
                <a:solidFill>
                  <a:schemeClr val="bg1"/>
                </a:solidFill>
              </a:rPr>
              <a:t>ancient and modern languages </a:t>
            </a:r>
          </a:p>
          <a:p>
            <a:pPr algn="r" eaLnBrk="1" hangingPunct="1"/>
            <a:r>
              <a:rPr lang="en-GB" altLang="en-US">
                <a:solidFill>
                  <a:schemeClr val="bg1"/>
                </a:solidFill>
              </a:rPr>
              <a:t>literature </a:t>
            </a:r>
          </a:p>
          <a:p>
            <a:pPr algn="r" eaLnBrk="1" hangingPunct="1"/>
            <a:r>
              <a:rPr lang="en-GB" altLang="en-US">
                <a:solidFill>
                  <a:schemeClr val="bg1"/>
                </a:solidFill>
              </a:rPr>
              <a:t>history </a:t>
            </a:r>
          </a:p>
          <a:p>
            <a:pPr algn="r" eaLnBrk="1" hangingPunct="1"/>
            <a:r>
              <a:rPr lang="en-GB" altLang="en-US">
                <a:solidFill>
                  <a:schemeClr val="bg1"/>
                </a:solidFill>
              </a:rPr>
              <a:t>philosophy </a:t>
            </a:r>
          </a:p>
          <a:p>
            <a:pPr algn="r" eaLnBrk="1" hangingPunct="1"/>
            <a:r>
              <a:rPr lang="en-GB" altLang="en-US">
                <a:solidFill>
                  <a:schemeClr val="bg1"/>
                </a:solidFill>
              </a:rPr>
              <a:t>religion </a:t>
            </a:r>
          </a:p>
          <a:p>
            <a:pPr algn="r" eaLnBrk="1" hangingPunct="1"/>
            <a:r>
              <a:rPr lang="en-GB" altLang="en-US">
                <a:solidFill>
                  <a:schemeClr val="bg1"/>
                </a:solidFill>
              </a:rPr>
              <a:t>visual and performing arts </a:t>
            </a:r>
          </a:p>
          <a:p>
            <a:pPr algn="r" eaLnBrk="1" hangingPunct="1"/>
            <a:r>
              <a:rPr lang="en-GB" altLang="en-US">
                <a:solidFill>
                  <a:schemeClr val="bg1"/>
                </a:solidFill>
              </a:rPr>
              <a:t>(music and theatre) </a:t>
            </a:r>
          </a:p>
          <a:p>
            <a:pPr algn="r" eaLnBrk="1" hangingPunct="1"/>
            <a:endParaRPr lang="en-GB" altLang="en-US">
              <a:solidFill>
                <a:schemeClr val="bg1"/>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4" descr="humanities_250x350"/>
          <p:cNvPicPr>
            <a:picLocks noChangeAspect="1" noChangeArrowheads="1"/>
          </p:cNvPicPr>
          <p:nvPr/>
        </p:nvPicPr>
        <p:blipFill>
          <a:blip r:embed="rId3" cstate="print"/>
          <a:srcRect/>
          <a:stretch>
            <a:fillRect/>
          </a:stretch>
        </p:blipFill>
        <p:spPr bwMode="auto">
          <a:xfrm>
            <a:off x="4244975" y="0"/>
            <a:ext cx="4899025" cy="6858000"/>
          </a:xfrm>
          <a:prstGeom prst="rect">
            <a:avLst/>
          </a:prstGeom>
          <a:noFill/>
          <a:ln w="9525">
            <a:noFill/>
            <a:miter lim="800000"/>
            <a:headEnd/>
            <a:tailEnd/>
          </a:ln>
        </p:spPr>
      </p:pic>
      <p:sp>
        <p:nvSpPr>
          <p:cNvPr id="41987" name="Text Box 2"/>
          <p:cNvSpPr txBox="1">
            <a:spLocks noChangeArrowheads="1"/>
          </p:cNvSpPr>
          <p:nvPr/>
        </p:nvSpPr>
        <p:spPr bwMode="auto">
          <a:xfrm>
            <a:off x="142875" y="214313"/>
            <a:ext cx="4124325" cy="5662612"/>
          </a:xfrm>
          <a:prstGeom prst="rect">
            <a:avLst/>
          </a:prstGeom>
          <a:noFill/>
          <a:ln w="9525">
            <a:noFill/>
            <a:miter lim="800000"/>
            <a:headEnd/>
            <a:tailEnd/>
          </a:ln>
        </p:spPr>
        <p:txBody>
          <a:bodyPr>
            <a:spAutoFit/>
          </a:bodyPr>
          <a:lstStyle/>
          <a:p>
            <a:pPr eaLnBrk="1" hangingPunct="1"/>
            <a:r>
              <a:rPr lang="en-GB" altLang="en-US" sz="2000" i="1"/>
              <a:t>humanities</a:t>
            </a:r>
            <a:r>
              <a:rPr lang="en-GB" altLang="en-US"/>
              <a:t> is derived from the Renaissance Latin expression:</a:t>
            </a:r>
          </a:p>
          <a:p>
            <a:pPr eaLnBrk="1" hangingPunct="1"/>
            <a:r>
              <a:rPr lang="en-GB" altLang="en-US" i="1"/>
              <a:t>studia humanitatis</a:t>
            </a:r>
            <a:r>
              <a:rPr lang="en-GB" altLang="en-US"/>
              <a:t>, </a:t>
            </a:r>
          </a:p>
          <a:p>
            <a:pPr eaLnBrk="1" hangingPunct="1"/>
            <a:r>
              <a:rPr lang="en-GB" altLang="en-US"/>
              <a:t>or "study of </a:t>
            </a:r>
            <a:r>
              <a:rPr lang="en-GB" altLang="en-US" i="1"/>
              <a:t>humanitas </a:t>
            </a:r>
            <a:r>
              <a:rPr lang="en-GB" altLang="en-US"/>
              <a:t>" </a:t>
            </a:r>
          </a:p>
          <a:p>
            <a:pPr eaLnBrk="1" hangingPunct="1"/>
            <a:r>
              <a:rPr lang="en-GB" altLang="en-US"/>
              <a:t>(a classical Latin word meaning—in addition to "humanity" -- "culture, refinement, education" and, specifically, an "education befitting a cultivated man")</a:t>
            </a:r>
          </a:p>
          <a:p>
            <a:pPr eaLnBrk="1" hangingPunct="1"/>
            <a:endParaRPr lang="en-GB" altLang="en-US"/>
          </a:p>
          <a:p>
            <a:pPr eaLnBrk="1" hangingPunct="1"/>
            <a:endParaRPr lang="en-GB" altLang="en-US"/>
          </a:p>
          <a:p>
            <a:pPr eaLnBrk="1" hangingPunct="1"/>
            <a:r>
              <a:rPr lang="en-GB" altLang="en-US"/>
              <a:t>In its usage in the early 15th century, the </a:t>
            </a:r>
            <a:r>
              <a:rPr lang="en-GB" altLang="en-US" i="1"/>
              <a:t>studia humanitatis</a:t>
            </a:r>
            <a:r>
              <a:rPr lang="en-GB" altLang="en-US"/>
              <a:t> was a course of studies that consisted of :</a:t>
            </a:r>
          </a:p>
          <a:p>
            <a:pPr eaLnBrk="1" hangingPunct="1"/>
            <a:r>
              <a:rPr lang="en-GB" altLang="en-US"/>
              <a:t>grammar, poetry, rhetoric, history, and moral philosophy </a:t>
            </a:r>
          </a:p>
          <a:p>
            <a:pPr eaLnBrk="1" hangingPunct="1"/>
            <a:endParaRPr lang="en-GB" altLang="en-US"/>
          </a:p>
          <a:p>
            <a:pPr eaLnBrk="1" hangingPunct="1"/>
            <a:r>
              <a:rPr lang="en-GB" altLang="en-US"/>
              <a:t>.....primarily derived from the study of Latin and Greek classics. </a:t>
            </a:r>
          </a:p>
          <a:p>
            <a:pPr eaLnBrk="1" hangingPunct="1"/>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4" descr="560019_300"/>
          <p:cNvPicPr>
            <a:picLocks noChangeAspect="1" noChangeArrowheads="1"/>
          </p:cNvPicPr>
          <p:nvPr/>
        </p:nvPicPr>
        <p:blipFill>
          <a:blip r:embed="rId3" cstate="print">
            <a:lum bright="-36000" contrast="-62000"/>
          </a:blip>
          <a:srcRect/>
          <a:stretch>
            <a:fillRect/>
          </a:stretch>
        </p:blipFill>
        <p:spPr bwMode="auto">
          <a:xfrm>
            <a:off x="0" y="0"/>
            <a:ext cx="9144000" cy="6858000"/>
          </a:xfrm>
          <a:prstGeom prst="rect">
            <a:avLst/>
          </a:prstGeom>
          <a:noFill/>
          <a:ln w="9525">
            <a:noFill/>
            <a:miter lim="800000"/>
            <a:headEnd/>
            <a:tailEnd/>
          </a:ln>
        </p:spPr>
      </p:pic>
      <p:sp>
        <p:nvSpPr>
          <p:cNvPr id="43011" name="Text Box 2"/>
          <p:cNvSpPr txBox="1">
            <a:spLocks noChangeArrowheads="1"/>
          </p:cNvSpPr>
          <p:nvPr/>
        </p:nvSpPr>
        <p:spPr bwMode="auto">
          <a:xfrm>
            <a:off x="285750" y="2428875"/>
            <a:ext cx="5786438" cy="3786188"/>
          </a:xfrm>
          <a:prstGeom prst="rect">
            <a:avLst/>
          </a:prstGeom>
          <a:noFill/>
          <a:ln w="9525">
            <a:noFill/>
            <a:miter lim="800000"/>
            <a:headEnd/>
            <a:tailEnd/>
          </a:ln>
        </p:spPr>
        <p:txBody>
          <a:bodyPr>
            <a:spAutoFit/>
          </a:bodyPr>
          <a:lstStyle/>
          <a:p>
            <a:pPr eaLnBrk="1" hangingPunct="1"/>
            <a:r>
              <a:rPr lang="en-GB" altLang="en-US" sz="2400">
                <a:solidFill>
                  <a:schemeClr val="bg1"/>
                </a:solidFill>
              </a:rPr>
              <a:t>Human disciplines like:</a:t>
            </a:r>
          </a:p>
          <a:p>
            <a:pPr eaLnBrk="1" hangingPunct="1"/>
            <a:endParaRPr lang="en-GB" altLang="en-US" sz="2400">
              <a:solidFill>
                <a:schemeClr val="bg1"/>
              </a:solidFill>
            </a:endParaRPr>
          </a:p>
          <a:p>
            <a:pPr eaLnBrk="1" hangingPunct="1"/>
            <a:r>
              <a:rPr lang="en-GB" altLang="en-US" sz="2400">
                <a:solidFill>
                  <a:schemeClr val="bg1"/>
                </a:solidFill>
              </a:rPr>
              <a:t>history </a:t>
            </a:r>
          </a:p>
          <a:p>
            <a:pPr eaLnBrk="1" hangingPunct="1"/>
            <a:r>
              <a:rPr lang="en-GB" altLang="en-US" sz="2400">
                <a:solidFill>
                  <a:schemeClr val="bg1"/>
                </a:solidFill>
              </a:rPr>
              <a:t>cultural anthropology </a:t>
            </a:r>
          </a:p>
          <a:p>
            <a:pPr eaLnBrk="1" hangingPunct="1"/>
            <a:r>
              <a:rPr lang="en-GB" altLang="en-US" sz="2400">
                <a:solidFill>
                  <a:schemeClr val="bg1"/>
                </a:solidFill>
              </a:rPr>
              <a:t>psychoanalysis </a:t>
            </a:r>
          </a:p>
          <a:p>
            <a:pPr eaLnBrk="1" hangingPunct="1"/>
            <a:endParaRPr lang="en-GB" altLang="en-US" sz="2400">
              <a:solidFill>
                <a:schemeClr val="bg1"/>
              </a:solidFill>
            </a:endParaRPr>
          </a:p>
          <a:p>
            <a:pPr eaLnBrk="1" hangingPunct="1"/>
            <a:r>
              <a:rPr lang="en-GB" altLang="en-US" sz="2400">
                <a:solidFill>
                  <a:schemeClr val="bg1"/>
                </a:solidFill>
              </a:rPr>
              <a:t>study subject matters to which the experimental method does not apply, and they use instead comparative methods and comparative research</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4" descr="sibyl"/>
          <p:cNvPicPr>
            <a:picLocks noChangeAspect="1" noChangeArrowheads="1"/>
          </p:cNvPicPr>
          <p:nvPr/>
        </p:nvPicPr>
        <p:blipFill>
          <a:blip r:embed="rId3" cstate="print">
            <a:lum bright="50000" contrast="-60000"/>
          </a:blip>
          <a:srcRect/>
          <a:stretch>
            <a:fillRect/>
          </a:stretch>
        </p:blipFill>
        <p:spPr bwMode="auto">
          <a:xfrm>
            <a:off x="0" y="0"/>
            <a:ext cx="9144000" cy="6858000"/>
          </a:xfrm>
          <a:prstGeom prst="rect">
            <a:avLst/>
          </a:prstGeom>
          <a:noFill/>
          <a:ln w="9525">
            <a:noFill/>
            <a:miter lim="800000"/>
            <a:headEnd/>
            <a:tailEnd/>
          </a:ln>
        </p:spPr>
      </p:pic>
      <p:sp>
        <p:nvSpPr>
          <p:cNvPr id="44035" name="Title 1"/>
          <p:cNvSpPr>
            <a:spLocks noGrp="1"/>
          </p:cNvSpPr>
          <p:nvPr>
            <p:ph type="title"/>
          </p:nvPr>
        </p:nvSpPr>
        <p:spPr/>
        <p:txBody>
          <a:bodyPr/>
          <a:lstStyle/>
          <a:p>
            <a:pPr eaLnBrk="1" hangingPunct="1"/>
            <a:r>
              <a:rPr lang="en-GB"/>
              <a:t>‘Data’ as a source</a:t>
            </a:r>
          </a:p>
        </p:txBody>
      </p:sp>
      <p:pic>
        <p:nvPicPr>
          <p:cNvPr id="44036" name="Picture 4"/>
          <p:cNvPicPr>
            <a:picLocks noChangeAspect="1"/>
          </p:cNvPicPr>
          <p:nvPr/>
        </p:nvPicPr>
        <p:blipFill>
          <a:blip r:embed="rId4" cstate="print"/>
          <a:srcRect/>
          <a:stretch>
            <a:fillRect/>
          </a:stretch>
        </p:blipFill>
        <p:spPr bwMode="auto">
          <a:xfrm>
            <a:off x="606425" y="1417638"/>
            <a:ext cx="7931150" cy="5254625"/>
          </a:xfrm>
          <a:prstGeom prst="rect">
            <a:avLst/>
          </a:prstGeom>
          <a:noFill/>
          <a:ln w="9525">
            <a:noFill/>
            <a:miter lim="800000"/>
            <a:headEnd/>
            <a:tailEn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a:solidFill>
                  <a:schemeClr val="bg1"/>
                </a:solidFill>
              </a:rPr>
              <a:t>Put simply</a:t>
            </a:r>
          </a:p>
        </p:txBody>
      </p:sp>
      <p:pic>
        <p:nvPicPr>
          <p:cNvPr id="45059" name="Picture 3"/>
          <p:cNvPicPr>
            <a:picLocks noChangeAspect="1"/>
          </p:cNvPicPr>
          <p:nvPr/>
        </p:nvPicPr>
        <p:blipFill>
          <a:blip r:embed="rId3" cstate="print"/>
          <a:srcRect t="93" b="-4266"/>
          <a:stretch>
            <a:fillRect/>
          </a:stretch>
        </p:blipFill>
        <p:spPr bwMode="auto">
          <a:xfrm>
            <a:off x="1258888" y="1417638"/>
            <a:ext cx="6913562" cy="5395912"/>
          </a:xfrm>
          <a:prstGeom prst="rect">
            <a:avLst/>
          </a:prstGeom>
          <a:noFill/>
          <a:ln w="9525">
            <a:noFill/>
            <a:miter lim="800000"/>
            <a:headEnd/>
            <a:tailEnd/>
          </a:ln>
        </p:spPr>
      </p:pic>
      <p:sp>
        <p:nvSpPr>
          <p:cNvPr id="45060" name="TextBox 4"/>
          <p:cNvSpPr txBox="1">
            <a:spLocks noChangeArrowheads="1"/>
          </p:cNvSpPr>
          <p:nvPr/>
        </p:nvSpPr>
        <p:spPr bwMode="auto">
          <a:xfrm>
            <a:off x="4140200" y="6237288"/>
            <a:ext cx="4319588" cy="369887"/>
          </a:xfrm>
          <a:prstGeom prst="rect">
            <a:avLst/>
          </a:prstGeom>
          <a:noFill/>
          <a:ln w="9525">
            <a:noFill/>
            <a:miter lim="800000"/>
            <a:headEnd/>
            <a:tailEnd/>
          </a:ln>
        </p:spPr>
        <p:txBody>
          <a:bodyPr>
            <a:spAutoFit/>
          </a:bodyPr>
          <a:lstStyle/>
          <a:p>
            <a:pPr eaLnBrk="1" hangingPunct="1"/>
            <a:r>
              <a:rPr lang="en-GB"/>
              <a:t>And they all sing nicely or make a din! </a:t>
            </a:r>
          </a:p>
        </p:txBody>
      </p:sp>
      <p:sp>
        <p:nvSpPr>
          <p:cNvPr id="45061" name="TextBox 5"/>
          <p:cNvSpPr txBox="1">
            <a:spLocks noChangeArrowheads="1"/>
          </p:cNvSpPr>
          <p:nvPr/>
        </p:nvSpPr>
        <p:spPr bwMode="auto">
          <a:xfrm>
            <a:off x="1619250" y="6237288"/>
            <a:ext cx="2736850" cy="369887"/>
          </a:xfrm>
          <a:prstGeom prst="rect">
            <a:avLst/>
          </a:prstGeom>
          <a:noFill/>
          <a:ln w="9525">
            <a:noFill/>
            <a:miter lim="800000"/>
            <a:headEnd/>
            <a:tailEnd/>
          </a:ln>
        </p:spPr>
        <p:txBody>
          <a:bodyPr>
            <a:spAutoFit/>
          </a:bodyPr>
          <a:lstStyle/>
          <a:p>
            <a:pPr eaLnBrk="1" hangingPunct="1"/>
            <a:r>
              <a:rPr lang="en-GB"/>
              <a:t>All the same species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1" descr="lascaux-cave-walls-438085-lw.jpg">
            <a:extLst>
              <a:ext uri="{FF2B5EF4-FFF2-40B4-BE49-F238E27FC236}">
                <a16:creationId xmlns:a16="http://schemas.microsoft.com/office/drawing/2014/main" id="{65A77288-E73C-9C46-6D7F-00BCFBE0072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8864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extBox 2">
            <a:extLst>
              <a:ext uri="{FF2B5EF4-FFF2-40B4-BE49-F238E27FC236}">
                <a16:creationId xmlns:a16="http://schemas.microsoft.com/office/drawing/2014/main" id="{73DACC7E-3189-3EB0-6993-8372B2A33F3B}"/>
              </a:ext>
            </a:extLst>
          </p:cNvPr>
          <p:cNvSpPr txBox="1">
            <a:spLocks noChangeArrowheads="1"/>
          </p:cNvSpPr>
          <p:nvPr/>
        </p:nvSpPr>
        <p:spPr bwMode="auto">
          <a:xfrm>
            <a:off x="571500" y="500063"/>
            <a:ext cx="11080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dirty="0">
                <a:solidFill>
                  <a:schemeClr val="bg1"/>
                </a:solidFill>
              </a:rPr>
              <a:t>Lascaux</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ave painting of a buffalo&#10;&#10;Description automatically generated">
            <a:extLst>
              <a:ext uri="{FF2B5EF4-FFF2-40B4-BE49-F238E27FC236}">
                <a16:creationId xmlns:a16="http://schemas.microsoft.com/office/drawing/2014/main" id="{536A1456-1116-8B1A-B3FB-9EC56CCA82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3" y="0"/>
            <a:ext cx="9158889" cy="6858000"/>
          </a:xfrm>
          <a:prstGeom prst="rect">
            <a:avLst/>
          </a:prstGeom>
        </p:spPr>
      </p:pic>
    </p:spTree>
    <p:extLst>
      <p:ext uri="{BB962C8B-B14F-4D97-AF65-F5344CB8AC3E}">
        <p14:creationId xmlns:p14="http://schemas.microsoft.com/office/powerpoint/2010/main" val="42273485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3" descr="bear-skulls-in-Chauvet-cave.jpg">
            <a:extLst>
              <a:ext uri="{FF2B5EF4-FFF2-40B4-BE49-F238E27FC236}">
                <a16:creationId xmlns:a16="http://schemas.microsoft.com/office/drawing/2014/main" id="{08AE8319-7EB9-51BB-A88B-888653D47FB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Box 2">
            <a:extLst>
              <a:ext uri="{FF2B5EF4-FFF2-40B4-BE49-F238E27FC236}">
                <a16:creationId xmlns:a16="http://schemas.microsoft.com/office/drawing/2014/main" id="{B168DBCC-0B67-E9C1-CCAE-61CC8094F939}"/>
              </a:ext>
            </a:extLst>
          </p:cNvPr>
          <p:cNvSpPr txBox="1">
            <a:spLocks noChangeArrowheads="1"/>
          </p:cNvSpPr>
          <p:nvPr/>
        </p:nvSpPr>
        <p:spPr bwMode="auto">
          <a:xfrm>
            <a:off x="7740650" y="188913"/>
            <a:ext cx="10953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a:t>Chauvet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piece of ancient wood">
            <a:extLst>
              <a:ext uri="{FF2B5EF4-FFF2-40B4-BE49-F238E27FC236}">
                <a16:creationId xmlns:a16="http://schemas.microsoft.com/office/drawing/2014/main" id="{D900C5C8-CF9A-6015-8CA5-55BF7EDB1D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778486E-D959-A6CE-86E6-B773003BA8BB}"/>
              </a:ext>
            </a:extLst>
          </p:cNvPr>
          <p:cNvSpPr txBox="1"/>
          <p:nvPr/>
        </p:nvSpPr>
        <p:spPr>
          <a:xfrm>
            <a:off x="215516" y="5229200"/>
            <a:ext cx="8712968" cy="1754326"/>
          </a:xfrm>
          <a:prstGeom prst="rect">
            <a:avLst/>
          </a:prstGeom>
          <a:noFill/>
        </p:spPr>
        <p:txBody>
          <a:bodyPr wrap="square" rtlCol="0">
            <a:spAutoFit/>
          </a:bodyPr>
          <a:lstStyle/>
          <a:p>
            <a:pPr algn="l" fontAlgn="base"/>
            <a:r>
              <a:rPr lang="en-GB" b="0" i="0" dirty="0">
                <a:solidFill>
                  <a:srgbClr val="141414"/>
                </a:solidFill>
                <a:effectLst/>
                <a:latin typeface="ReithSans"/>
              </a:rPr>
              <a:t>The wooden structure was discovered by chance in 2019, while archaeologists were excavating a site located on the banks of the </a:t>
            </a:r>
            <a:r>
              <a:rPr lang="en-GB" b="0" i="0" dirty="0" err="1">
                <a:solidFill>
                  <a:srgbClr val="141414"/>
                </a:solidFill>
                <a:effectLst/>
                <a:latin typeface="ReithSans"/>
              </a:rPr>
              <a:t>Kalambo</a:t>
            </a:r>
            <a:r>
              <a:rPr lang="en-GB" b="0" i="0" dirty="0">
                <a:solidFill>
                  <a:srgbClr val="141414"/>
                </a:solidFill>
                <a:effectLst/>
                <a:latin typeface="ReithSans"/>
              </a:rPr>
              <a:t> River in the southern African country of Zambia.</a:t>
            </a:r>
          </a:p>
          <a:p>
            <a:pPr algn="l" fontAlgn="base"/>
            <a:r>
              <a:rPr lang="en-GB" b="0" i="0" dirty="0">
                <a:solidFill>
                  <a:srgbClr val="141414"/>
                </a:solidFill>
                <a:effectLst/>
                <a:latin typeface="ReithSans"/>
              </a:rPr>
              <a:t>Experts say the structure may have formed part of a walkway or platform for people who lived along the river. </a:t>
            </a:r>
            <a:r>
              <a:rPr lang="en-GB" dirty="0">
                <a:hlinkClick r:id="rId3"/>
              </a:rPr>
              <a:t>Half a million year old wooden structure found in Zambia - BBC Newsround</a:t>
            </a:r>
            <a:endParaRPr lang="en-GB" b="0" i="0" dirty="0">
              <a:solidFill>
                <a:srgbClr val="141414"/>
              </a:solidFill>
              <a:effectLst/>
              <a:latin typeface="ReithSans"/>
            </a:endParaRPr>
          </a:p>
        </p:txBody>
      </p:sp>
    </p:spTree>
    <p:extLst>
      <p:ext uri="{BB962C8B-B14F-4D97-AF65-F5344CB8AC3E}">
        <p14:creationId xmlns:p14="http://schemas.microsoft.com/office/powerpoint/2010/main" val="28031236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2208D5-E70E-844B-5F7C-CEDFDBD610F9}"/>
              </a:ext>
            </a:extLst>
          </p:cNvPr>
          <p:cNvSpPr txBox="1"/>
          <p:nvPr/>
        </p:nvSpPr>
        <p:spPr>
          <a:xfrm>
            <a:off x="179512" y="116632"/>
            <a:ext cx="8352928" cy="6771084"/>
          </a:xfrm>
          <a:prstGeom prst="rect">
            <a:avLst/>
          </a:prstGeom>
          <a:noFill/>
        </p:spPr>
        <p:txBody>
          <a:bodyPr wrap="square" rtlCol="0">
            <a:spAutoFit/>
          </a:bodyPr>
          <a:lstStyle/>
          <a:p>
            <a:pPr algn="l" fontAlgn="base"/>
            <a:r>
              <a:rPr lang="en-GB" sz="1400" b="1" i="0" cap="all" dirty="0">
                <a:solidFill>
                  <a:srgbClr val="006747"/>
                </a:solidFill>
                <a:effectLst/>
                <a:latin typeface="Arial" panose="020B0604020202020204" pitchFamily="34" charset="0"/>
                <a:cs typeface="Arial" panose="020B0604020202020204" pitchFamily="34" charset="0"/>
              </a:rPr>
              <a:t>WHAT ARE THE SKILLS ONE LEARNS AS A HUMANITIES MAJOR?</a:t>
            </a:r>
          </a:p>
          <a:p>
            <a:pPr algn="l" fontAlgn="base"/>
            <a:endParaRPr lang="en-GB" sz="1400" b="1" i="0" cap="all" dirty="0">
              <a:solidFill>
                <a:srgbClr val="006747"/>
              </a:solidFill>
              <a:effectLst/>
              <a:latin typeface="Arial" panose="020B0604020202020204" pitchFamily="34" charset="0"/>
              <a:cs typeface="Arial" panose="020B0604020202020204" pitchFamily="34" charset="0"/>
            </a:endParaRPr>
          </a:p>
          <a:p>
            <a:pPr algn="l" fontAlgn="base"/>
            <a:r>
              <a:rPr lang="en-GB" sz="1400" b="0" i="0" dirty="0">
                <a:solidFill>
                  <a:srgbClr val="000000"/>
                </a:solidFill>
                <a:effectLst/>
                <a:latin typeface="Arial" panose="020B0604020202020204" pitchFamily="34" charset="0"/>
                <a:cs typeface="Arial" panose="020B0604020202020204" pitchFamily="34" charset="0"/>
              </a:rPr>
              <a:t>One of the key ways of thinking about what a Humanities major prepares you to pursue after graduation is to focus on the skills one acquires as a Humanities student. These include:</a:t>
            </a:r>
          </a:p>
          <a:p>
            <a:pPr algn="l" fontAlgn="base">
              <a:buFont typeface="Arial" panose="020B0604020202020204" pitchFamily="34" charset="0"/>
              <a:buChar char="•"/>
            </a:pPr>
            <a:r>
              <a:rPr lang="en-GB" sz="1400" b="0" i="0" dirty="0">
                <a:solidFill>
                  <a:srgbClr val="000000"/>
                </a:solidFill>
                <a:effectLst/>
                <a:latin typeface="Arial" panose="020B0604020202020204" pitchFamily="34" charset="0"/>
                <a:cs typeface="Arial" panose="020B0604020202020204" pitchFamily="34" charset="0"/>
              </a:rPr>
              <a:t>Effective reading and writing skills--vital to any job for which a college degree is a necessity, effective writing means the ability to successfully and precisely communicate one's ideas in text. Humanities majors pay careful attention to language, and have the capacity to form cogent arguments.</a:t>
            </a:r>
            <a:br>
              <a:rPr lang="en-GB" sz="1400" b="0" i="0" dirty="0">
                <a:solidFill>
                  <a:srgbClr val="000000"/>
                </a:solidFill>
                <a:effectLst/>
                <a:latin typeface="Arial" panose="020B0604020202020204" pitchFamily="34" charset="0"/>
                <a:cs typeface="Arial" panose="020B0604020202020204" pitchFamily="34" charset="0"/>
              </a:rPr>
            </a:br>
            <a:br>
              <a:rPr lang="en-GB" sz="1400" b="0" i="0" dirty="0">
                <a:solidFill>
                  <a:srgbClr val="000000"/>
                </a:solidFill>
                <a:effectLst/>
                <a:latin typeface="Arial" panose="020B0604020202020204" pitchFamily="34" charset="0"/>
                <a:cs typeface="Arial" panose="020B0604020202020204" pitchFamily="34" charset="0"/>
              </a:rPr>
            </a:br>
            <a:endParaRPr lang="en-GB" sz="14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1400" b="0" i="0" dirty="0">
                <a:solidFill>
                  <a:srgbClr val="000000"/>
                </a:solidFill>
                <a:effectLst/>
                <a:latin typeface="Arial" panose="020B0604020202020204" pitchFamily="34" charset="0"/>
                <a:cs typeface="Arial" panose="020B0604020202020204" pitchFamily="34" charset="0"/>
              </a:rPr>
              <a:t>Critical analysis skills--vital to the decision-making process for any job, critical analysis means the ability to </a:t>
            </a:r>
            <a:r>
              <a:rPr lang="en-GB" sz="1400" b="0" i="0" dirty="0" err="1">
                <a:solidFill>
                  <a:srgbClr val="000000"/>
                </a:solidFill>
                <a:effectLst/>
                <a:latin typeface="Arial" panose="020B0604020202020204" pitchFamily="34" charset="0"/>
                <a:cs typeface="Arial" panose="020B0604020202020204" pitchFamily="34" charset="0"/>
              </a:rPr>
              <a:t>analyze</a:t>
            </a:r>
            <a:r>
              <a:rPr lang="en-GB" sz="1400" b="0" i="0" dirty="0">
                <a:solidFill>
                  <a:srgbClr val="000000"/>
                </a:solidFill>
                <a:effectLst/>
                <a:latin typeface="Arial" panose="020B0604020202020204" pitchFamily="34" charset="0"/>
                <a:cs typeface="Arial" panose="020B0604020202020204" pitchFamily="34" charset="0"/>
              </a:rPr>
              <a:t> a situation and come up with creative and practical solutions.</a:t>
            </a:r>
            <a:br>
              <a:rPr lang="en-GB" sz="1400" b="0" i="0" dirty="0">
                <a:solidFill>
                  <a:srgbClr val="000000"/>
                </a:solidFill>
                <a:effectLst/>
                <a:latin typeface="Arial" panose="020B0604020202020204" pitchFamily="34" charset="0"/>
                <a:cs typeface="Arial" panose="020B0604020202020204" pitchFamily="34" charset="0"/>
              </a:rPr>
            </a:br>
            <a:br>
              <a:rPr lang="en-GB" sz="1400" b="0" i="0" dirty="0">
                <a:solidFill>
                  <a:srgbClr val="000000"/>
                </a:solidFill>
                <a:effectLst/>
                <a:latin typeface="Arial" panose="020B0604020202020204" pitchFamily="34" charset="0"/>
                <a:cs typeface="Arial" panose="020B0604020202020204" pitchFamily="34" charset="0"/>
              </a:rPr>
            </a:br>
            <a:endParaRPr lang="en-GB" sz="14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1400" b="0" i="0" dirty="0">
                <a:solidFill>
                  <a:srgbClr val="000000"/>
                </a:solidFill>
                <a:effectLst/>
                <a:latin typeface="Arial" panose="020B0604020202020204" pitchFamily="34" charset="0"/>
                <a:cs typeface="Arial" panose="020B0604020202020204" pitchFamily="34" charset="0"/>
              </a:rPr>
              <a:t>Research skills--vital to any job, research skills mean the ability to understand past practices and policies and to trace the roots of any issue, to find new information which bears on that issue, and to incorporate that information into one's analysis of an issue.</a:t>
            </a:r>
            <a:br>
              <a:rPr lang="en-GB" sz="1400" b="0" i="0" dirty="0">
                <a:solidFill>
                  <a:srgbClr val="000000"/>
                </a:solidFill>
                <a:effectLst/>
                <a:latin typeface="Arial" panose="020B0604020202020204" pitchFamily="34" charset="0"/>
                <a:cs typeface="Arial" panose="020B0604020202020204" pitchFamily="34" charset="0"/>
              </a:rPr>
            </a:br>
            <a:br>
              <a:rPr lang="en-GB" sz="1400" b="0" i="0" dirty="0">
                <a:solidFill>
                  <a:srgbClr val="000000"/>
                </a:solidFill>
                <a:effectLst/>
                <a:latin typeface="Arial" panose="020B0604020202020204" pitchFamily="34" charset="0"/>
                <a:cs typeface="Arial" panose="020B0604020202020204" pitchFamily="34" charset="0"/>
              </a:rPr>
            </a:br>
            <a:endParaRPr lang="en-GB" sz="14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1400" b="0" i="0" dirty="0">
                <a:solidFill>
                  <a:srgbClr val="000000"/>
                </a:solidFill>
                <a:effectLst/>
                <a:latin typeface="Arial" panose="020B0604020202020204" pitchFamily="34" charset="0"/>
                <a:cs typeface="Arial" panose="020B0604020202020204" pitchFamily="34" charset="0"/>
              </a:rPr>
              <a:t>Interdisciplinary thinking and training--vital to any position, interdisciplinary thinking and training means the ability to think about a problem in a multitude of ways, to </a:t>
            </a:r>
            <a:r>
              <a:rPr lang="en-GB" sz="1400" b="0" i="0" dirty="0" err="1">
                <a:solidFill>
                  <a:srgbClr val="000000"/>
                </a:solidFill>
                <a:effectLst/>
                <a:latin typeface="Arial" panose="020B0604020202020204" pitchFamily="34" charset="0"/>
                <a:cs typeface="Arial" panose="020B0604020202020204" pitchFamily="34" charset="0"/>
              </a:rPr>
              <a:t>analyze</a:t>
            </a:r>
            <a:r>
              <a:rPr lang="en-GB" sz="1400" b="0" i="0" dirty="0">
                <a:solidFill>
                  <a:srgbClr val="000000"/>
                </a:solidFill>
                <a:effectLst/>
                <a:latin typeface="Arial" panose="020B0604020202020204" pitchFamily="34" charset="0"/>
                <a:cs typeface="Arial" panose="020B0604020202020204" pitchFamily="34" charset="0"/>
              </a:rPr>
              <a:t> it using multiple tools, and to provide solutions which draw from different traditions of thought. Humanities majors possess a wide range of historical knowledge, and are trained to think creatively, to understand ideas and values with sensitivity to cultural differences.</a:t>
            </a:r>
            <a:br>
              <a:rPr lang="en-GB" sz="1400" b="0" i="0" dirty="0">
                <a:solidFill>
                  <a:srgbClr val="000000"/>
                </a:solidFill>
                <a:effectLst/>
                <a:latin typeface="Arial" panose="020B0604020202020204" pitchFamily="34" charset="0"/>
                <a:cs typeface="Arial" panose="020B0604020202020204" pitchFamily="34" charset="0"/>
              </a:rPr>
            </a:br>
            <a:br>
              <a:rPr lang="en-GB" sz="1400" b="0" i="0" dirty="0">
                <a:solidFill>
                  <a:srgbClr val="000000"/>
                </a:solidFill>
                <a:effectLst/>
                <a:latin typeface="Arial" panose="020B0604020202020204" pitchFamily="34" charset="0"/>
                <a:cs typeface="Arial" panose="020B0604020202020204" pitchFamily="34" charset="0"/>
              </a:rPr>
            </a:br>
            <a:endParaRPr lang="en-GB" sz="14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1400" b="0" i="0" dirty="0">
                <a:solidFill>
                  <a:srgbClr val="000000"/>
                </a:solidFill>
                <a:effectLst/>
                <a:latin typeface="Arial" panose="020B0604020202020204" pitchFamily="34" charset="0"/>
                <a:cs typeface="Arial" panose="020B0604020202020204" pitchFamily="34" charset="0"/>
              </a:rPr>
              <a:t>Curiosity and inquisitiveness--vital to any position, curiosity and inquisitiveness mean the desire to learn more and to continue learning, to examine reasons beneath issues, and to come to understand them as part of a continual, life-long, education process.</a:t>
            </a:r>
          </a:p>
          <a:p>
            <a:pPr algn="l" fontAlgn="base">
              <a:buFont typeface="Arial" panose="020B0604020202020204" pitchFamily="34" charset="0"/>
              <a:buChar char="•"/>
            </a:pPr>
            <a:endParaRPr lang="en-GB" sz="1400" dirty="0">
              <a:solidFill>
                <a:srgbClr val="000000"/>
              </a:solidFill>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1400" dirty="0">
                <a:hlinkClick r:id="rId2"/>
              </a:rPr>
              <a:t>Program Overview | Undergraduate | USF Department of Humanities and Cultural Studies | University of South Florida</a:t>
            </a:r>
            <a:endParaRPr lang="en-GB" sz="1400" b="0"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58444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755</TotalTime>
  <Words>2151</Words>
  <Application>Microsoft Office PowerPoint</Application>
  <PresentationFormat>On-screen Show (4:3)</PresentationFormat>
  <Paragraphs>242</Paragraphs>
  <Slides>35</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ReithSans</vt:lpstr>
      <vt:lpstr>Arial</vt:lpstr>
      <vt:lpstr>Calibri</vt:lpstr>
      <vt:lpstr>Office Theme</vt:lpstr>
      <vt:lpstr>PowerPoint Presentation</vt:lpstr>
      <vt:lpstr>PowerPoint Presentation</vt:lpstr>
      <vt:lpstr>PowerPoint Presentation</vt:lpstr>
      <vt:lpstr>The word Science </vt:lpstr>
      <vt:lpstr>Why is this important?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Development: 19th century</vt:lpstr>
      <vt:lpstr>the scientific method</vt:lpstr>
      <vt:lpstr>All well and good but….</vt:lpstr>
      <vt:lpstr>What about mind? Lived Experience?</vt:lpstr>
      <vt:lpstr>PowerPoint Presentation</vt:lpstr>
      <vt:lpstr>Scientific fields are commonly divided </vt:lpstr>
      <vt:lpstr>Social Sciences</vt:lpstr>
      <vt:lpstr>PowerPoint Presentation</vt:lpstr>
      <vt:lpstr>What exactly are they?</vt:lpstr>
      <vt:lpstr>But disciplines take widely different approaches</vt:lpstr>
      <vt:lpstr>PowerPoint Presentation</vt:lpstr>
      <vt:lpstr>PowerPoint Presentation</vt:lpstr>
      <vt:lpstr>PowerPoint Presentation</vt:lpstr>
      <vt:lpstr>‘Data’ as a source</vt:lpstr>
      <vt:lpstr>Put simply</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 Drew</dc:creator>
  <cp:lastModifiedBy>Quentin Drew</cp:lastModifiedBy>
  <cp:revision>43</cp:revision>
  <cp:lastPrinted>2019-10-21T12:00:58Z</cp:lastPrinted>
  <dcterms:created xsi:type="dcterms:W3CDTF">2013-02-04T13:35:49Z</dcterms:created>
  <dcterms:modified xsi:type="dcterms:W3CDTF">2023-09-28T11:55:01Z</dcterms:modified>
</cp:coreProperties>
</file>