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7"/>
  </p:notesMasterIdLst>
  <p:sldIdLst>
    <p:sldId id="256" r:id="rId2"/>
    <p:sldId id="259" r:id="rId3"/>
    <p:sldId id="257" r:id="rId4"/>
    <p:sldId id="258" r:id="rId5"/>
    <p:sldId id="260" r:id="rId6"/>
    <p:sldId id="261" r:id="rId7"/>
    <p:sldId id="262" r:id="rId8"/>
    <p:sldId id="263" r:id="rId9"/>
    <p:sldId id="264" r:id="rId10"/>
    <p:sldId id="265" r:id="rId11"/>
    <p:sldId id="267" r:id="rId12"/>
    <p:sldId id="266" r:id="rId13"/>
    <p:sldId id="268" r:id="rId14"/>
    <p:sldId id="269" r:id="rId15"/>
    <p:sldId id="270"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C183C6C-C7A2-4745-B72B-3594BB76FAB7}" v="189" dt="2022-11-29T18:33:20.093"/>
    <p1510:client id="{6D7DB296-D77F-4E4F-896A-616CFF7671FD}" v="25" dt="2022-11-21T20:46:15.171"/>
    <p1510:client id="{9B580559-5878-4257-A2F7-1944EE3ED2C0}" v="121" dt="2022-11-21T20:24:37.149"/>
    <p1510:client id="{BD083CF9-2745-4EC6-99EE-7C68A9E4B270}" v="7" dt="2022-11-21T20:39:33.54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8A6438B-3C78-41E5-92C2-C03307D9CE17}" type="datetimeFigureOut">
              <a:rPr lang="en-US" smtClean="0"/>
              <a:t>11/29/2022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BA402A3-5A1E-499E-A6D7-C6FDE313AEF3}" type="slidenum">
              <a:rPr lang="en-US" smtClean="0"/>
              <a:t>‹#›</a:t>
            </a:fld>
            <a:endParaRPr lang="en-US"/>
          </a:p>
        </p:txBody>
      </p:sp>
    </p:spTree>
    <p:extLst>
      <p:ext uri="{BB962C8B-B14F-4D97-AF65-F5344CB8AC3E}">
        <p14:creationId xmlns:p14="http://schemas.microsoft.com/office/powerpoint/2010/main" val="11174667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1</a:t>
            </a:fld>
            <a:endParaRPr lang="en-US"/>
          </a:p>
        </p:txBody>
      </p:sp>
    </p:spTree>
    <p:extLst>
      <p:ext uri="{BB962C8B-B14F-4D97-AF65-F5344CB8AC3E}">
        <p14:creationId xmlns:p14="http://schemas.microsoft.com/office/powerpoint/2010/main" val="79392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ALDI is a German supermarket chain company. The company serves its business through its 2000 stores across 36 states. The customers of the company are offered various products at super-low prices. Most of the products of ALDI are exclusive store brands which make the company different from others. The main focus of the company is on a no-frills shopping experience. ALDI also looks to limit its inventory to a lean selection of privately labelled products (ALDI, 2022).  </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2</a:t>
            </a:fld>
            <a:endParaRPr lang="en-US"/>
          </a:p>
        </p:txBody>
      </p:sp>
    </p:spTree>
    <p:extLst>
      <p:ext uri="{BB962C8B-B14F-4D97-AF65-F5344CB8AC3E}">
        <p14:creationId xmlns:p14="http://schemas.microsoft.com/office/powerpoint/2010/main" val="1524307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3</a:t>
            </a:fld>
            <a:endParaRPr lang="en-US"/>
          </a:p>
        </p:txBody>
      </p:sp>
    </p:spTree>
    <p:extLst>
      <p:ext uri="{BB962C8B-B14F-4D97-AF65-F5344CB8AC3E}">
        <p14:creationId xmlns:p14="http://schemas.microsoft.com/office/powerpoint/2010/main" val="255273385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The study will be looking to focus on the implementation of flexibility in work while relating it to inequality in ALDI. It will also look to define flexibility in work along with HR management. This study will also discuss the role of HR management while addressing the concerns of inequality that arise from flexible working. </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4</a:t>
            </a:fld>
            <a:endParaRPr lang="en-US"/>
          </a:p>
        </p:txBody>
      </p:sp>
    </p:spTree>
    <p:extLst>
      <p:ext uri="{BB962C8B-B14F-4D97-AF65-F5344CB8AC3E}">
        <p14:creationId xmlns:p14="http://schemas.microsoft.com/office/powerpoint/2010/main" val="9969024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Flexible working is referred to as a non-traditional working argument. It is all about taking into account the personal needs of an individual. This involves some degree of working from home also. This is a highly required thing in the workplace of a company as it allows employees to balance their personal life and professional life. Flexibility boosts the level of productivity of the workers as it motivates them to work with higher efficiency. Such benefits are often cited with flexible work but it also divides opinion. Flexibility is the main cause of too much employee freedom which reduces expectations of productivity. It is also responsible for bringing inequality to the workforce (Gov.uk, 2022).</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5</a:t>
            </a:fld>
            <a:endParaRPr lang="en-US"/>
          </a:p>
        </p:txBody>
      </p:sp>
    </p:spTree>
    <p:extLst>
      <p:ext uri="{BB962C8B-B14F-4D97-AF65-F5344CB8AC3E}">
        <p14:creationId xmlns:p14="http://schemas.microsoft.com/office/powerpoint/2010/main" val="340071077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Inequality at work is all about the unequal treatment of employees based on their gender, race, accent, and age. Unequal distribution of work also can cause critical problems at the workplace which can affect the productivity of the workers negatively.</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6</a:t>
            </a:fld>
            <a:endParaRPr lang="en-US"/>
          </a:p>
        </p:txBody>
      </p:sp>
    </p:spTree>
    <p:extLst>
      <p:ext uri="{BB962C8B-B14F-4D97-AF65-F5344CB8AC3E}">
        <p14:creationId xmlns:p14="http://schemas.microsoft.com/office/powerpoint/2010/main" val="24611375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ALDI is facing some similar problems related to inequality at the workplace for which flexibility has been considered the reason. Flexibility is beneficial for the workers at ALDI. They are in support of it as they can do their work as per their choice of time and comfort. Many people operate their work from remote locations due to physical disabilities and some health issues. This is a good thing about the flexibility that is enjoyed and appreciated by the workers at ALDI. </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7</a:t>
            </a:fld>
            <a:endParaRPr lang="en-US"/>
          </a:p>
        </p:txBody>
      </p:sp>
    </p:spTree>
    <p:extLst>
      <p:ext uri="{BB962C8B-B14F-4D97-AF65-F5344CB8AC3E}">
        <p14:creationId xmlns:p14="http://schemas.microsoft.com/office/powerpoint/2010/main" val="23467716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gn="just">
              <a:lnSpc>
                <a:spcPct val="150000"/>
              </a:lnSpc>
              <a:spcBef>
                <a:spcPts val="0"/>
              </a:spcBef>
              <a:spcAft>
                <a:spcPts val="0"/>
              </a:spcAft>
            </a:pPr>
            <a:r>
              <a:rPr lang="en-US" sz="1800">
                <a:effectLst/>
                <a:latin typeface="Times New Roman" panose="02020603050405020304" pitchFamily="18" charset="0"/>
                <a:ea typeface="Times New Roman" panose="02020603050405020304" pitchFamily="18" charset="0"/>
              </a:rPr>
              <a:t>The company looks to increase flexibility in the workplace by implementing various aspects of </a:t>
            </a:r>
            <a:r>
              <a:rPr lang="en-US" sz="1800" err="1">
                <a:effectLst/>
                <a:latin typeface="Times New Roman" panose="02020603050405020304" pitchFamily="18" charset="0"/>
                <a:ea typeface="Times New Roman" panose="02020603050405020304" pitchFamily="18" charset="0"/>
              </a:rPr>
              <a:t>digitalisation</a:t>
            </a:r>
            <a:r>
              <a:rPr lang="en-US" sz="1800">
                <a:effectLst/>
                <a:latin typeface="Times New Roman" panose="02020603050405020304" pitchFamily="18" charset="0"/>
                <a:ea typeface="Times New Roman" panose="02020603050405020304" pitchFamily="18" charset="0"/>
              </a:rPr>
              <a:t> and bringing in new technology. This has increased flexibility for many for sure. At the same time, it has been problematic for many older employees who are not good with their digital skills. This is why they cannot be efficient and effective enough with their work. The urge of using digital skills is related to flexibility and it has created inequality in the workplace of ALDI.  </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8</a:t>
            </a:fld>
            <a:endParaRPr lang="en-US"/>
          </a:p>
        </p:txBody>
      </p:sp>
    </p:spTree>
    <p:extLst>
      <p:ext uri="{BB962C8B-B14F-4D97-AF65-F5344CB8AC3E}">
        <p14:creationId xmlns:p14="http://schemas.microsoft.com/office/powerpoint/2010/main" val="14741867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Human resource management is all about an approach which strategically and comprehensively helps companies to manage workers, work culture, and working environment. The HR management group of a company always looks to implement effective strategies for motivating employees to work more efficiently and increase productivity. They are mainly responsible for recruiting, hiring, providing training, and developing the workforce. They also look to help the workforce to accomplish both short-term and long-term goals and objectives of the </a:t>
            </a:r>
            <a:r>
              <a:rPr lang="en-US" sz="1800" err="1">
                <a:effectLst/>
                <a:latin typeface="Times New Roman" panose="02020603050405020304" pitchFamily="18" charset="0"/>
                <a:ea typeface="Times New Roman" panose="02020603050405020304" pitchFamily="18" charset="0"/>
              </a:rPr>
              <a:t>organisation</a:t>
            </a:r>
            <a:r>
              <a:rPr lang="en-US" sz="1800">
                <a:effectLst/>
                <a:latin typeface="Times New Roman" panose="02020603050405020304" pitchFamily="18" charset="0"/>
                <a:ea typeface="Times New Roman" panose="02020603050405020304" pitchFamily="18" charset="0"/>
              </a:rPr>
              <a:t>. This is why the role of HR management is huge if a company wants to succeed in the competitive market (</a:t>
            </a:r>
            <a:r>
              <a:rPr lang="en-US" sz="1800" err="1">
                <a:solidFill>
                  <a:srgbClr val="222222"/>
                </a:solidFill>
                <a:effectLst/>
                <a:highlight>
                  <a:srgbClr val="FFFFFF"/>
                </a:highlight>
                <a:latin typeface="Times New Roman" panose="02020603050405020304" pitchFamily="18" charset="0"/>
                <a:ea typeface="Times New Roman" panose="02020603050405020304" pitchFamily="18" charset="0"/>
              </a:rPr>
              <a:t>Ozkeser</a:t>
            </a:r>
            <a:r>
              <a:rPr lang="en-US" sz="1800">
                <a:solidFill>
                  <a:srgbClr val="222222"/>
                </a:solidFill>
                <a:effectLst/>
                <a:highlight>
                  <a:srgbClr val="FFFFFF"/>
                </a:highlight>
                <a:latin typeface="Times New Roman" panose="02020603050405020304" pitchFamily="18" charset="0"/>
                <a:ea typeface="Times New Roman" panose="02020603050405020304" pitchFamily="18" charset="0"/>
              </a:rPr>
              <a:t>, 2019</a:t>
            </a:r>
            <a:r>
              <a:rPr lang="en-US" sz="1800">
                <a:effectLst/>
                <a:latin typeface="Times New Roman" panose="02020603050405020304" pitchFamily="18" charset="0"/>
                <a:ea typeface="Times New Roman" panose="02020603050405020304" pitchFamily="18" charset="0"/>
              </a:rPr>
              <a:t>). </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9</a:t>
            </a:fld>
            <a:endParaRPr lang="en-US"/>
          </a:p>
        </p:txBody>
      </p:sp>
    </p:spTree>
    <p:extLst>
      <p:ext uri="{BB962C8B-B14F-4D97-AF65-F5344CB8AC3E}">
        <p14:creationId xmlns:p14="http://schemas.microsoft.com/office/powerpoint/2010/main" val="62639033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ALDI is well aware of this fact and the HRM of the company uses various strategies to increase the productivity of the workers and improve the overall performance of the company. The issue of inequality is a major issue that has been identified by the HR department. Although flexibility offers various advantages, few employees are unsatisfied as they are the victims of inequality. </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10</a:t>
            </a:fld>
            <a:endParaRPr lang="en-US"/>
          </a:p>
        </p:txBody>
      </p:sp>
    </p:spTree>
    <p:extLst>
      <p:ext uri="{BB962C8B-B14F-4D97-AF65-F5344CB8AC3E}">
        <p14:creationId xmlns:p14="http://schemas.microsoft.com/office/powerpoint/2010/main" val="23727512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The lack of motivation while working is clearly visible on the face of the workers who are being treated unequally at ALDI. The role of the HR management team is to stay with the employees and ask if they are facing any difficulties while working. But, the demotivated and unequally treated workers are not interested in any sort of communication with the managers. </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11</a:t>
            </a:fld>
            <a:endParaRPr lang="en-US"/>
          </a:p>
        </p:txBody>
      </p:sp>
    </p:spTree>
    <p:extLst>
      <p:ext uri="{BB962C8B-B14F-4D97-AF65-F5344CB8AC3E}">
        <p14:creationId xmlns:p14="http://schemas.microsoft.com/office/powerpoint/2010/main" val="16542182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200">
                <a:effectLst/>
                <a:latin typeface="Times New Roman" panose="02020603050405020304" pitchFamily="18" charset="0"/>
                <a:ea typeface="Times New Roman" panose="02020603050405020304" pitchFamily="18" charset="0"/>
              </a:rPr>
              <a:t>The gap in effective communication between the workers and the managers has helped the HR department to address the issues of inequality. At the same time, the body language of the workers also justifies their condition as they are not capable of doing work effectively due to advanced modes of providing flexibility. This has affected their productivity negatively (</a:t>
            </a:r>
            <a:r>
              <a:rPr lang="en-US" sz="1200" err="1">
                <a:effectLst/>
                <a:latin typeface="Times New Roman" panose="02020603050405020304" pitchFamily="18" charset="0"/>
                <a:ea typeface="Times New Roman" panose="02020603050405020304" pitchFamily="18" charset="0"/>
              </a:rPr>
              <a:t>Peoplescout</a:t>
            </a:r>
            <a:r>
              <a:rPr lang="en-US" sz="1200">
                <a:effectLst/>
                <a:latin typeface="Times New Roman" panose="02020603050405020304" pitchFamily="18" charset="0"/>
                <a:ea typeface="Times New Roman" panose="02020603050405020304" pitchFamily="18" charset="0"/>
              </a:rPr>
              <a:t>, 2022).</a:t>
            </a:r>
            <a:endParaRPr lang="en-US" sz="1200">
              <a:effectLst/>
              <a:latin typeface="Arial" panose="020B0604020202020204" pitchFamily="34" charset="0"/>
              <a:ea typeface="Arial" panose="020B0604020202020204" pitchFamily="34" charset="0"/>
            </a:endParaRPr>
          </a:p>
          <a:p>
            <a:endParaRPr lang="en-US"/>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12</a:t>
            </a:fld>
            <a:endParaRPr lang="en-US"/>
          </a:p>
        </p:txBody>
      </p:sp>
    </p:spTree>
    <p:extLst>
      <p:ext uri="{BB962C8B-B14F-4D97-AF65-F5344CB8AC3E}">
        <p14:creationId xmlns:p14="http://schemas.microsoft.com/office/powerpoint/2010/main" val="5042201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a:effectLst/>
                <a:latin typeface="Times New Roman" panose="02020603050405020304" pitchFamily="18" charset="0"/>
                <a:ea typeface="Times New Roman" panose="02020603050405020304" pitchFamily="18" charset="0"/>
              </a:rPr>
              <a:t>The study has concluded that flexibility is important for the development of a workforce and a company. This helps workers to work in their own comfort. At the same time, it also has drawbacks as any other things do. Flexibility has created a curse-like situation for old workers at ALDI as they are not able to use technologies to take advantage of flexibility. This issue has been addressed by the HR department of the company. The lack of communication from the end of those workers has made a clear sign of their dissatisfaction which has impacted their work negatively. </a:t>
            </a:r>
            <a:endParaRPr lang="en-US" sz="1800">
              <a:effectLst/>
              <a:latin typeface="Arial" panose="020B0604020202020204" pitchFamily="34" charset="0"/>
              <a:ea typeface="Arial" panose="020B0604020202020204" pitchFamily="34" charset="0"/>
            </a:endParaRPr>
          </a:p>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13</a:t>
            </a:fld>
            <a:endParaRPr lang="en-US"/>
          </a:p>
        </p:txBody>
      </p:sp>
    </p:spTree>
    <p:extLst>
      <p:ext uri="{BB962C8B-B14F-4D97-AF65-F5344CB8AC3E}">
        <p14:creationId xmlns:p14="http://schemas.microsoft.com/office/powerpoint/2010/main" val="15384355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14</a:t>
            </a:fld>
            <a:endParaRPr lang="en-US"/>
          </a:p>
        </p:txBody>
      </p:sp>
    </p:spTree>
    <p:extLst>
      <p:ext uri="{BB962C8B-B14F-4D97-AF65-F5344CB8AC3E}">
        <p14:creationId xmlns:p14="http://schemas.microsoft.com/office/powerpoint/2010/main" val="6605133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7BA402A3-5A1E-499E-A6D7-C6FDE313AEF3}" type="slidenum">
              <a:rPr lang="en-US" smtClean="0"/>
              <a:t>15</a:t>
            </a:fld>
            <a:endParaRPr lang="en-US"/>
          </a:p>
        </p:txBody>
      </p:sp>
    </p:spTree>
    <p:extLst>
      <p:ext uri="{BB962C8B-B14F-4D97-AF65-F5344CB8AC3E}">
        <p14:creationId xmlns:p14="http://schemas.microsoft.com/office/powerpoint/2010/main" val="30145373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42803560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1602743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19209156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DE22CE70-D288-4FC2-BA4A-5F6A1A5F8F79}" type="datetimeFigureOut">
              <a:rPr lang="en-US" smtClean="0"/>
              <a:t>11/29/2022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1343041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E22CE70-D288-4FC2-BA4A-5F6A1A5F8F79}" type="datetimeFigureOut">
              <a:rPr lang="en-US" smtClean="0"/>
              <a:t>11/29/2022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7383625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Date Placeholder 2"/>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10607825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12786348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6220059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22CE70-D288-4FC2-BA4A-5F6A1A5F8F79}" type="datetimeFigureOut">
              <a:rPr lang="en-US" smtClean="0"/>
              <a:t>11/29/2022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370360284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E22CE70-D288-4FC2-BA4A-5F6A1A5F8F79}" type="datetimeFigureOut">
              <a:rPr lang="en-US" smtClean="0"/>
              <a:t>11/29/2022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2614461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6627931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a:t>”</a:t>
            </a:r>
          </a:p>
        </p:txBody>
      </p:sp>
    </p:spTree>
    <p:extLst>
      <p:ext uri="{BB962C8B-B14F-4D97-AF65-F5344CB8AC3E}">
        <p14:creationId xmlns:p14="http://schemas.microsoft.com/office/powerpoint/2010/main" val="420717492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18153176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41129528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2562360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108777558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E22CE70-D288-4FC2-BA4A-5F6A1A5F8F79}" type="datetimeFigureOut">
              <a:rPr lang="en-US" smtClean="0"/>
              <a:t>11/29/2022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AF5AA24-2EC1-40AF-91AE-80917831E786}" type="slidenum">
              <a:rPr lang="en-US" smtClean="0"/>
              <a:t>‹#›</a:t>
            </a:fld>
            <a:endParaRPr lang="en-US"/>
          </a:p>
        </p:txBody>
      </p:sp>
    </p:spTree>
    <p:extLst>
      <p:ext uri="{BB962C8B-B14F-4D97-AF65-F5344CB8AC3E}">
        <p14:creationId xmlns:p14="http://schemas.microsoft.com/office/powerpoint/2010/main" val="37882448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DE22CE70-D288-4FC2-BA4A-5F6A1A5F8F79}" type="datetimeFigureOut">
              <a:rPr lang="en-US" smtClean="0"/>
              <a:t>11/29/2022</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BAF5AA24-2EC1-40AF-91AE-80917831E786}" type="slidenum">
              <a:rPr lang="en-US" smtClean="0"/>
              <a:t>‹#›</a:t>
            </a:fld>
            <a:endParaRPr lang="en-US"/>
          </a:p>
        </p:txBody>
      </p:sp>
    </p:spTree>
    <p:extLst>
      <p:ext uri="{BB962C8B-B14F-4D97-AF65-F5344CB8AC3E}">
        <p14:creationId xmlns:p14="http://schemas.microsoft.com/office/powerpoint/2010/main" val="920071100"/>
      </p:ext>
    </p:extLst>
  </p:cSld>
  <p:clrMap bg1="dk1" tx1="lt1" bg2="dk2" tx2="lt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9.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3.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2AC78-BF59-EA31-15B1-9DE500F1A051}"/>
              </a:ext>
            </a:extLst>
          </p:cNvPr>
          <p:cNvSpPr>
            <a:spLocks noGrp="1"/>
          </p:cNvSpPr>
          <p:nvPr>
            <p:ph type="ctrTitle"/>
          </p:nvPr>
        </p:nvSpPr>
        <p:spPr>
          <a:xfrm>
            <a:off x="654424" y="385482"/>
            <a:ext cx="11104189" cy="6013590"/>
          </a:xfrm>
        </p:spPr>
        <p:txBody>
          <a:bodyPr/>
          <a:lstStyle/>
          <a:p>
            <a:pPr>
              <a:lnSpc>
                <a:spcPct val="150000"/>
              </a:lnSpc>
              <a:spcBef>
                <a:spcPts val="0"/>
              </a:spcBef>
            </a:pPr>
            <a:r>
              <a:rPr lang="en-US" sz="5400" b="1">
                <a:ea typeface="+mj-lt"/>
                <a:cs typeface="+mj-lt"/>
              </a:rPr>
              <a:t>Individual Presentation</a:t>
            </a:r>
            <a:br>
              <a:rPr lang="en-US" sz="5400" b="1">
                <a:effectLst/>
                <a:latin typeface="Century Gothic"/>
                <a:ea typeface="Arial" panose="020B0604020202020204" pitchFamily="34" charset="0"/>
              </a:rPr>
            </a:br>
            <a:r>
              <a:rPr lang="en-US" sz="2400" b="1">
                <a:latin typeface="Century Gothic"/>
              </a:rPr>
              <a:t>Student: Cristina </a:t>
            </a:r>
            <a:r>
              <a:rPr lang="en-US" sz="2400" b="1" err="1">
                <a:latin typeface="Century Gothic"/>
              </a:rPr>
              <a:t>Varzari</a:t>
            </a:r>
            <a:br>
              <a:rPr lang="en-US" sz="2400" b="1">
                <a:latin typeface="Century Gothic"/>
              </a:rPr>
            </a:br>
            <a:r>
              <a:rPr lang="en-US" sz="2400" b="1">
                <a:latin typeface="Century Gothic"/>
              </a:rPr>
              <a:t>ID: 2110951</a:t>
            </a:r>
            <a:br>
              <a:rPr lang="en-US" sz="5400">
                <a:latin typeface="Arial"/>
              </a:rPr>
            </a:br>
            <a:endParaRPr lang="en-US" sz="5400"/>
          </a:p>
        </p:txBody>
      </p:sp>
      <p:pic>
        <p:nvPicPr>
          <p:cNvPr id="5" name="Рисунок 5" descr="Изображение выглядит как текст&#10;&#10;Автоматически созданное описание">
            <a:extLst>
              <a:ext uri="{FF2B5EF4-FFF2-40B4-BE49-F238E27FC236}">
                <a16:creationId xmlns:a16="http://schemas.microsoft.com/office/drawing/2014/main" id="{AE61D15B-6C6A-5083-1900-255B96981649}"/>
              </a:ext>
            </a:extLst>
          </p:cNvPr>
          <p:cNvPicPr>
            <a:picLocks noChangeAspect="1"/>
          </p:cNvPicPr>
          <p:nvPr/>
        </p:nvPicPr>
        <p:blipFill>
          <a:blip r:embed="rId3"/>
          <a:stretch>
            <a:fillRect/>
          </a:stretch>
        </p:blipFill>
        <p:spPr>
          <a:xfrm>
            <a:off x="5644173" y="418856"/>
            <a:ext cx="4586653" cy="1458057"/>
          </a:xfrm>
          <a:prstGeom prst="rect">
            <a:avLst/>
          </a:prstGeom>
        </p:spPr>
      </p:pic>
    </p:spTree>
    <p:extLst>
      <p:ext uri="{BB962C8B-B14F-4D97-AF65-F5344CB8AC3E}">
        <p14:creationId xmlns:p14="http://schemas.microsoft.com/office/powerpoint/2010/main" val="183832565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E9697E-7360-549B-F4B9-CF1781867165}"/>
              </a:ext>
            </a:extLst>
          </p:cNvPr>
          <p:cNvSpPr>
            <a:spLocks noGrp="1"/>
          </p:cNvSpPr>
          <p:nvPr>
            <p:ph type="title"/>
          </p:nvPr>
        </p:nvSpPr>
        <p:spPr>
          <a:xfrm>
            <a:off x="648930" y="629266"/>
            <a:ext cx="9252154" cy="1223983"/>
          </a:xfrm>
        </p:spPr>
        <p:txBody>
          <a:bodyPr>
            <a:normAutofit/>
          </a:bodyPr>
          <a:lstStyle/>
          <a:p>
            <a:pPr>
              <a:lnSpc>
                <a:spcPct val="90000"/>
              </a:lnSpc>
            </a:pPr>
            <a:r>
              <a:rPr lang="en-US" sz="3900" b="1" kern="0">
                <a:latin typeface="Times New Roman"/>
                <a:cs typeface="Arial"/>
              </a:rPr>
              <a:t>Aim and Objectives</a:t>
            </a:r>
            <a:br>
              <a:rPr lang="en-US" sz="3900" b="1" kern="0">
                <a:latin typeface="Times New Roman"/>
                <a:cs typeface="Arial"/>
              </a:rPr>
            </a:br>
            <a:endParaRPr lang="en-US" sz="3900" b="1" kern="0">
              <a:latin typeface="Times New Roman"/>
              <a:cs typeface="Arial"/>
            </a:endParaRPr>
          </a:p>
        </p:txBody>
      </p:sp>
      <p:sp>
        <p:nvSpPr>
          <p:cNvPr id="3" name="Content Placeholder 2">
            <a:extLst>
              <a:ext uri="{FF2B5EF4-FFF2-40B4-BE49-F238E27FC236}">
                <a16:creationId xmlns:a16="http://schemas.microsoft.com/office/drawing/2014/main" id="{36CF0DD7-A1B0-8CC0-8FBF-8D10DB00C029}"/>
              </a:ext>
            </a:extLst>
          </p:cNvPr>
          <p:cNvSpPr>
            <a:spLocks noGrp="1"/>
          </p:cNvSpPr>
          <p:nvPr>
            <p:ph idx="1"/>
          </p:nvPr>
        </p:nvSpPr>
        <p:spPr>
          <a:xfrm>
            <a:off x="1103311" y="2052214"/>
            <a:ext cx="5965394" cy="4196185"/>
          </a:xfrm>
        </p:spPr>
        <p:txBody>
          <a:bodyPr vert="horz" lIns="91440" tIns="45720" rIns="91440" bIns="45720" rtlCol="0">
            <a:normAutofit/>
          </a:bodyPr>
          <a:lstStyle/>
          <a:p>
            <a:pPr lvl="0" rtl="0">
              <a:buChar char="•"/>
            </a:pPr>
            <a:r>
              <a:rPr lang="en-US" b="1">
                <a:latin typeface="Times New Roman"/>
                <a:ea typeface="Arial"/>
                <a:cs typeface="Arial"/>
              </a:rPr>
              <a:t>Aim:</a:t>
            </a:r>
          </a:p>
          <a:p>
            <a:pPr>
              <a:buClr>
                <a:srgbClr val="8AD0D6"/>
              </a:buClr>
              <a:buChar char="•"/>
            </a:pPr>
            <a:r>
              <a:rPr lang="en-US">
                <a:latin typeface="Times New Roman"/>
                <a:ea typeface="Arial"/>
                <a:cs typeface="Arial"/>
              </a:rPr>
              <a:t>To identify the impact of flexibility at work in ALDI</a:t>
            </a:r>
          </a:p>
          <a:p>
            <a:pPr>
              <a:buClr>
                <a:srgbClr val="8AD0D6"/>
              </a:buClr>
              <a:buChar char="•"/>
            </a:pPr>
            <a:r>
              <a:rPr lang="en-US" b="1">
                <a:latin typeface="Times New Roman"/>
                <a:cs typeface="Arial"/>
              </a:rPr>
              <a:t>Objectives:</a:t>
            </a:r>
            <a:endParaRPr lang="ru-RU">
              <a:latin typeface="Century Gothic" panose="020B0502020202020204"/>
              <a:cs typeface="Arial"/>
            </a:endParaRPr>
          </a:p>
          <a:p>
            <a:pPr>
              <a:buClr>
                <a:srgbClr val="8AD0D6"/>
              </a:buClr>
              <a:buChar char="•"/>
            </a:pPr>
            <a:r>
              <a:rPr lang="en-US" dirty="0">
                <a:latin typeface="Times New Roman"/>
                <a:cs typeface="Arial"/>
              </a:rPr>
              <a:t>To evaluate flexibility working related to inequality at work in ALDI</a:t>
            </a:r>
          </a:p>
          <a:p>
            <a:pPr>
              <a:buClr>
                <a:srgbClr val="8AD0D6"/>
              </a:buClr>
              <a:buChar char="•"/>
            </a:pPr>
            <a:r>
              <a:rPr lang="en-US" dirty="0">
                <a:latin typeface="Times New Roman"/>
                <a:cs typeface="Arial"/>
              </a:rPr>
              <a:t>To describe the role of HR management in addressing the inequality issues at ALDI that arise from flexibility.</a:t>
            </a:r>
          </a:p>
        </p:txBody>
      </p:sp>
      <p:pic>
        <p:nvPicPr>
          <p:cNvPr id="5" name="Рисунок 5" descr="Изображение выглядит как текст&#10;&#10;Автоматически созданное описание">
            <a:extLst>
              <a:ext uri="{FF2B5EF4-FFF2-40B4-BE49-F238E27FC236}">
                <a16:creationId xmlns:a16="http://schemas.microsoft.com/office/drawing/2014/main" id="{A3E15542-9EBC-935D-7B35-5445B45F8535}"/>
              </a:ext>
            </a:extLst>
          </p:cNvPr>
          <p:cNvPicPr>
            <a:picLocks noChangeAspect="1"/>
          </p:cNvPicPr>
          <p:nvPr/>
        </p:nvPicPr>
        <p:blipFill>
          <a:blip r:embed="rId4"/>
          <a:stretch>
            <a:fillRect/>
          </a:stretch>
        </p:blipFill>
        <p:spPr>
          <a:xfrm>
            <a:off x="7534655" y="2145861"/>
            <a:ext cx="4008888" cy="4008888"/>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6402462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82BFF9-E0DE-4765-1EC2-C4B72B9F0FAD}"/>
              </a:ext>
            </a:extLst>
          </p:cNvPr>
          <p:cNvSpPr>
            <a:spLocks noGrp="1"/>
          </p:cNvSpPr>
          <p:nvPr>
            <p:ph type="title"/>
          </p:nvPr>
        </p:nvSpPr>
        <p:spPr>
          <a:xfrm>
            <a:off x="648930" y="629266"/>
            <a:ext cx="9252154" cy="1223983"/>
          </a:xfrm>
        </p:spPr>
        <p:txBody>
          <a:bodyPr>
            <a:normAutofit/>
          </a:bodyPr>
          <a:lstStyle/>
          <a:p>
            <a:pPr marL="0" marR="0">
              <a:lnSpc>
                <a:spcPct val="90000"/>
              </a:lnSpc>
              <a:spcBef>
                <a:spcPts val="0"/>
              </a:spcBef>
              <a:spcAft>
                <a:spcPts val="0"/>
              </a:spcAft>
            </a:pPr>
            <a:r>
              <a:rPr lang="en-US" sz="3900" b="1">
                <a:effectLst/>
                <a:latin typeface="Times New Roman" panose="02020603050405020304" pitchFamily="18" charset="0"/>
                <a:ea typeface="Times New Roman" panose="02020603050405020304" pitchFamily="18" charset="0"/>
              </a:rPr>
              <a:t>Table of content</a:t>
            </a:r>
            <a:br>
              <a:rPr lang="en-US" sz="3900">
                <a:effectLst/>
                <a:latin typeface="Arial" panose="020B0604020202020204" pitchFamily="34" charset="0"/>
                <a:ea typeface="Arial" panose="020B0604020202020204" pitchFamily="34" charset="0"/>
              </a:rPr>
            </a:br>
            <a:endParaRPr lang="en-US" sz="3900"/>
          </a:p>
        </p:txBody>
      </p:sp>
      <p:sp>
        <p:nvSpPr>
          <p:cNvPr id="3" name="Content Placeholder 2">
            <a:extLst>
              <a:ext uri="{FF2B5EF4-FFF2-40B4-BE49-F238E27FC236}">
                <a16:creationId xmlns:a16="http://schemas.microsoft.com/office/drawing/2014/main" id="{BB986705-89C8-1875-9DC3-7F38DED5CF38}"/>
              </a:ext>
            </a:extLst>
          </p:cNvPr>
          <p:cNvSpPr>
            <a:spLocks noGrp="1"/>
          </p:cNvSpPr>
          <p:nvPr>
            <p:ph idx="1"/>
          </p:nvPr>
        </p:nvSpPr>
        <p:spPr>
          <a:xfrm>
            <a:off x="1103311" y="2052214"/>
            <a:ext cx="4338409" cy="4196185"/>
          </a:xfrm>
        </p:spPr>
        <p:txBody>
          <a:bodyPr>
            <a:normAutofit/>
          </a:bodyPr>
          <a:lstStyle/>
          <a:p>
            <a:r>
              <a:rPr lang="en-US" b="1">
                <a:latin typeface="Times New Roman" panose="02020603050405020304" pitchFamily="18" charset="0"/>
                <a:cs typeface="Times New Roman" panose="02020603050405020304" pitchFamily="18" charset="0"/>
              </a:rPr>
              <a:t>Introduction</a:t>
            </a:r>
          </a:p>
          <a:p>
            <a:r>
              <a:rPr lang="en-US" b="1">
                <a:latin typeface="Times New Roman" panose="02020603050405020304" pitchFamily="18" charset="0"/>
                <a:cs typeface="Times New Roman" panose="02020603050405020304" pitchFamily="18" charset="0"/>
              </a:rPr>
              <a:t>Flexible working related to inequality at work</a:t>
            </a:r>
          </a:p>
          <a:p>
            <a:r>
              <a:rPr lang="en-US" b="1" kern="0">
                <a:effectLst/>
                <a:latin typeface="Times New Roman" panose="02020603050405020304" pitchFamily="18" charset="0"/>
                <a:cs typeface="Times New Roman" panose="02020603050405020304" pitchFamily="18" charset="0"/>
              </a:rPr>
              <a:t>Role of HR management to address the concerns of inequality that arise from flexible working</a:t>
            </a:r>
          </a:p>
          <a:p>
            <a:r>
              <a:rPr lang="en-US" b="1" kern="0">
                <a:effectLst/>
                <a:latin typeface="Times New Roman" panose="02020603050405020304" pitchFamily="18" charset="0"/>
                <a:cs typeface="Times New Roman" panose="02020603050405020304" pitchFamily="18" charset="0"/>
              </a:rPr>
              <a:t>Conclusion</a:t>
            </a:r>
          </a:p>
          <a:p>
            <a:r>
              <a:rPr lang="en-US" b="1" kern="0">
                <a:effectLst/>
                <a:latin typeface="Times New Roman" panose="02020603050405020304" pitchFamily="18" charset="0"/>
                <a:cs typeface="Times New Roman" panose="02020603050405020304" pitchFamily="18" charset="0"/>
              </a:rPr>
              <a:t>References </a:t>
            </a:r>
          </a:p>
          <a:p>
            <a:endParaRPr lang="en-US"/>
          </a:p>
        </p:txBody>
      </p:sp>
      <p:pic>
        <p:nvPicPr>
          <p:cNvPr id="4" name="Picture 3">
            <a:extLst>
              <a:ext uri="{FF2B5EF4-FFF2-40B4-BE49-F238E27FC236}">
                <a16:creationId xmlns:a16="http://schemas.microsoft.com/office/drawing/2014/main" id="{11253EE8-0BEF-BD71-B293-8DF65278095C}"/>
              </a:ext>
            </a:extLst>
          </p:cNvPr>
          <p:cNvPicPr>
            <a:picLocks noChangeAspect="1"/>
          </p:cNvPicPr>
          <p:nvPr/>
        </p:nvPicPr>
        <p:blipFill>
          <a:blip r:embed="rId4"/>
          <a:stretch>
            <a:fillRect/>
          </a:stretch>
        </p:blipFill>
        <p:spPr>
          <a:xfrm>
            <a:off x="6091916" y="2685181"/>
            <a:ext cx="5451627" cy="2930249"/>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9332540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F49F9F-BCA7-8767-B4FE-01E81C6FCE8F}"/>
              </a:ext>
            </a:extLst>
          </p:cNvPr>
          <p:cNvSpPr>
            <a:spLocks noGrp="1"/>
          </p:cNvSpPr>
          <p:nvPr>
            <p:ph type="title"/>
          </p:nvPr>
        </p:nvSpPr>
        <p:spPr>
          <a:xfrm>
            <a:off x="648930" y="629266"/>
            <a:ext cx="9252154" cy="1223983"/>
          </a:xfrm>
        </p:spPr>
        <p:txBody>
          <a:bodyPr>
            <a:normAutofit/>
          </a:bodyPr>
          <a:lstStyle/>
          <a:p>
            <a:pPr marL="0" marR="0">
              <a:lnSpc>
                <a:spcPct val="90000"/>
              </a:lnSpc>
              <a:spcBef>
                <a:spcPts val="2000"/>
              </a:spcBef>
              <a:spcAft>
                <a:spcPts val="600"/>
              </a:spcAft>
            </a:pPr>
            <a:r>
              <a:rPr lang="en-US" sz="3900" b="1" kern="0">
                <a:effectLst/>
                <a:latin typeface="Times New Roman" panose="02020603050405020304" pitchFamily="18" charset="0"/>
                <a:cs typeface="Arial" panose="020B0604020202020204" pitchFamily="34" charset="0"/>
              </a:rPr>
              <a:t>Introduction</a:t>
            </a:r>
            <a:br>
              <a:rPr lang="en-US" sz="3900" b="1" kern="0">
                <a:effectLst/>
                <a:latin typeface="Times New Roman" panose="02020603050405020304" pitchFamily="18" charset="0"/>
                <a:cs typeface="Arial" panose="020B0604020202020204" pitchFamily="34" charset="0"/>
              </a:rPr>
            </a:br>
            <a:endParaRPr lang="en-US" sz="3900"/>
          </a:p>
        </p:txBody>
      </p:sp>
      <p:sp>
        <p:nvSpPr>
          <p:cNvPr id="3" name="Content Placeholder 2">
            <a:extLst>
              <a:ext uri="{FF2B5EF4-FFF2-40B4-BE49-F238E27FC236}">
                <a16:creationId xmlns:a16="http://schemas.microsoft.com/office/drawing/2014/main" id="{65A8DFD0-111C-5425-2324-70CD139B4DB0}"/>
              </a:ext>
            </a:extLst>
          </p:cNvPr>
          <p:cNvSpPr>
            <a:spLocks noGrp="1"/>
          </p:cNvSpPr>
          <p:nvPr>
            <p:ph idx="1"/>
          </p:nvPr>
        </p:nvSpPr>
        <p:spPr>
          <a:xfrm>
            <a:off x="1103311" y="2052214"/>
            <a:ext cx="4338409" cy="4196185"/>
          </a:xfrm>
        </p:spPr>
        <p:txBody>
          <a:bodyPr vert="horz" lIns="91440" tIns="45720" rIns="91440" bIns="45720" rtlCol="0" anchor="t">
            <a:noAutofit/>
          </a:bodyPr>
          <a:lstStyle/>
          <a:p>
            <a:r>
              <a:rPr lang="en-US" b="1" dirty="0">
                <a:latin typeface="Times New Roman"/>
                <a:cs typeface="Times New Roman"/>
              </a:rPr>
              <a:t>The purpose of the study: The study will address how flexibility is connected to inequality in </a:t>
            </a:r>
            <a:r>
              <a:rPr lang="en-US" b="1" dirty="0" err="1">
                <a:latin typeface="Times New Roman"/>
                <a:cs typeface="Times New Roman"/>
              </a:rPr>
              <a:t>organisations</a:t>
            </a:r>
            <a:r>
              <a:rPr lang="en-US" b="1" dirty="0">
                <a:latin typeface="Times New Roman"/>
                <a:cs typeface="Times New Roman"/>
              </a:rPr>
              <a:t> like ALDI. </a:t>
            </a:r>
            <a:endParaRPr lang="en-US" b="1">
              <a:latin typeface="Times New Roman" panose="02020603050405020304" pitchFamily="18" charset="0"/>
              <a:cs typeface="Times New Roman" panose="02020603050405020304" pitchFamily="18" charset="0"/>
            </a:endParaRPr>
          </a:p>
          <a:p>
            <a:r>
              <a:rPr lang="en-US" b="1" dirty="0">
                <a:latin typeface="Times New Roman"/>
                <a:cs typeface="Times New Roman"/>
              </a:rPr>
              <a:t>The study will address the role of HR department of ALDI in addressing the issue. </a:t>
            </a:r>
          </a:p>
          <a:p>
            <a:pPr>
              <a:buClr>
                <a:srgbClr val="8AD0D6"/>
              </a:buClr>
            </a:pPr>
            <a:r>
              <a:rPr lang="en-US" b="1" dirty="0">
                <a:latin typeface="Times New Roman"/>
                <a:cs typeface="Times New Roman"/>
              </a:rPr>
              <a:t>About ALDI: It is a German </a:t>
            </a:r>
            <a:r>
              <a:rPr lang="en-US" b="1" dirty="0" err="1">
                <a:latin typeface="Times New Roman"/>
                <a:cs typeface="Times New Roman"/>
              </a:rPr>
              <a:t>supermart</a:t>
            </a:r>
            <a:r>
              <a:rPr lang="en-US" b="1" dirty="0">
                <a:latin typeface="Times New Roman"/>
                <a:cs typeface="Times New Roman"/>
              </a:rPr>
              <a:t> company. </a:t>
            </a:r>
            <a:endParaRPr lang="en-US" b="1">
              <a:ea typeface="+mj-lt"/>
              <a:cs typeface="+mj-lt"/>
            </a:endParaRPr>
          </a:p>
          <a:p>
            <a:pPr>
              <a:buClr>
                <a:srgbClr val="8AD0D6"/>
              </a:buClr>
            </a:pPr>
            <a:r>
              <a:rPr lang="en-US" b="1" dirty="0">
                <a:latin typeface="Times New Roman"/>
                <a:cs typeface="Times New Roman"/>
              </a:rPr>
              <a:t>The company is focused on providing items to the customers at a very low cost (ALDI, 2022).</a:t>
            </a:r>
            <a:r>
              <a:rPr lang="en-US" dirty="0">
                <a:latin typeface="Times New Roman"/>
                <a:cs typeface="Times New Roman"/>
              </a:rPr>
              <a:t> </a:t>
            </a:r>
            <a:endParaRPr lang="en-US"/>
          </a:p>
          <a:p>
            <a:pPr>
              <a:buClr>
                <a:srgbClr val="8AD0D6"/>
              </a:buClr>
            </a:pPr>
            <a:endParaRPr lang="en-US" dirty="0">
              <a:latin typeface="Times New Roman"/>
              <a:cs typeface="Times New Roman"/>
            </a:endParaRPr>
          </a:p>
        </p:txBody>
      </p:sp>
      <p:pic>
        <p:nvPicPr>
          <p:cNvPr id="4" name="Picture 3">
            <a:extLst>
              <a:ext uri="{FF2B5EF4-FFF2-40B4-BE49-F238E27FC236}">
                <a16:creationId xmlns:a16="http://schemas.microsoft.com/office/drawing/2014/main" id="{F41E25EF-3E3F-9D51-1B91-E6A6D4529D3B}"/>
              </a:ext>
            </a:extLst>
          </p:cNvPr>
          <p:cNvPicPr>
            <a:picLocks noChangeAspect="1"/>
          </p:cNvPicPr>
          <p:nvPr/>
        </p:nvPicPr>
        <p:blipFill>
          <a:blip r:embed="rId4"/>
          <a:stretch>
            <a:fillRect/>
          </a:stretch>
        </p:blipFill>
        <p:spPr>
          <a:xfrm>
            <a:off x="6091916" y="2337639"/>
            <a:ext cx="5451627" cy="3625332"/>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6885240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4EB26-F6A4-893D-5A97-D10033258688}"/>
              </a:ext>
            </a:extLst>
          </p:cNvPr>
          <p:cNvSpPr>
            <a:spLocks noGrp="1"/>
          </p:cNvSpPr>
          <p:nvPr>
            <p:ph type="title"/>
          </p:nvPr>
        </p:nvSpPr>
        <p:spPr>
          <a:xfrm>
            <a:off x="648930" y="629266"/>
            <a:ext cx="9252154" cy="1223983"/>
          </a:xfrm>
        </p:spPr>
        <p:txBody>
          <a:bodyPr>
            <a:normAutofit/>
          </a:bodyPr>
          <a:lstStyle/>
          <a:p>
            <a:pPr marL="0" marR="0">
              <a:lnSpc>
                <a:spcPct val="90000"/>
              </a:lnSpc>
              <a:spcBef>
                <a:spcPts val="2000"/>
              </a:spcBef>
              <a:spcAft>
                <a:spcPts val="600"/>
              </a:spcAft>
            </a:pPr>
            <a:r>
              <a:rPr lang="en-US" sz="3600" b="1" kern="0">
                <a:effectLst/>
                <a:latin typeface="Times New Roman" panose="02020603050405020304" pitchFamily="18" charset="0"/>
                <a:cs typeface="Arial" panose="020B0604020202020204" pitchFamily="34" charset="0"/>
              </a:rPr>
              <a:t>Flexible working related to inequality at work</a:t>
            </a:r>
            <a:br>
              <a:rPr lang="en-US" sz="3600" b="1" kern="0">
                <a:effectLst/>
                <a:latin typeface="Times New Roman" panose="02020603050405020304" pitchFamily="18" charset="0"/>
                <a:cs typeface="Arial" panose="020B0604020202020204" pitchFamily="34" charset="0"/>
              </a:rPr>
            </a:br>
            <a:endParaRPr lang="en-US" sz="3600"/>
          </a:p>
        </p:txBody>
      </p:sp>
      <p:pic>
        <p:nvPicPr>
          <p:cNvPr id="4" name="Picture 3">
            <a:extLst>
              <a:ext uri="{FF2B5EF4-FFF2-40B4-BE49-F238E27FC236}">
                <a16:creationId xmlns:a16="http://schemas.microsoft.com/office/drawing/2014/main" id="{FBFF3BAC-B031-B484-BC5B-F235CE773314}"/>
              </a:ext>
            </a:extLst>
          </p:cNvPr>
          <p:cNvPicPr>
            <a:picLocks noChangeAspect="1"/>
          </p:cNvPicPr>
          <p:nvPr/>
        </p:nvPicPr>
        <p:blipFill>
          <a:blip r:embed="rId4"/>
          <a:stretch>
            <a:fillRect/>
          </a:stretch>
        </p:blipFill>
        <p:spPr>
          <a:xfrm>
            <a:off x="636915" y="2514818"/>
            <a:ext cx="5451627" cy="3270975"/>
          </a:xfrm>
          <a:prstGeom prst="rect">
            <a:avLst/>
          </a:prstGeom>
          <a:effectLst>
            <a:outerShdw blurRad="50800" dist="38100" dir="5400000" algn="t" rotWithShape="0">
              <a:prstClr val="black">
                <a:alpha val="43000"/>
              </a:prstClr>
            </a:outerShdw>
          </a:effectLst>
        </p:spPr>
      </p:pic>
      <p:sp>
        <p:nvSpPr>
          <p:cNvPr id="3" name="Content Placeholder 2">
            <a:extLst>
              <a:ext uri="{FF2B5EF4-FFF2-40B4-BE49-F238E27FC236}">
                <a16:creationId xmlns:a16="http://schemas.microsoft.com/office/drawing/2014/main" id="{76955A0D-95A1-9F54-6616-02EC60CBC861}"/>
              </a:ext>
            </a:extLst>
          </p:cNvPr>
          <p:cNvSpPr>
            <a:spLocks noGrp="1"/>
          </p:cNvSpPr>
          <p:nvPr>
            <p:ph idx="1"/>
          </p:nvPr>
        </p:nvSpPr>
        <p:spPr>
          <a:xfrm>
            <a:off x="6575729" y="2052214"/>
            <a:ext cx="4415293" cy="4196185"/>
          </a:xfrm>
        </p:spPr>
        <p:txBody>
          <a:bodyPr vert="horz" lIns="91440" tIns="45720" rIns="91440" bIns="45720" rtlCol="0" anchor="t">
            <a:normAutofit/>
          </a:bodyPr>
          <a:lstStyle/>
          <a:p>
            <a:r>
              <a:rPr lang="en-US" sz="2800" dirty="0">
                <a:latin typeface="Times New Roman"/>
                <a:cs typeface="Times New Roman"/>
              </a:rPr>
              <a:t>Flexibility motivates the workers and increases their productivity.</a:t>
            </a:r>
          </a:p>
          <a:p>
            <a:r>
              <a:rPr lang="en-US" sz="2800" dirty="0">
                <a:latin typeface="Times New Roman"/>
                <a:cs typeface="Times New Roman"/>
              </a:rPr>
              <a:t>Flexibility allows workers to work within their comfort </a:t>
            </a:r>
            <a:r>
              <a:rPr lang="en-US" sz="2800" dirty="0">
                <a:effectLst/>
                <a:latin typeface="Times New Roman"/>
                <a:ea typeface="Times New Roman" panose="02020603050405020304" pitchFamily="18" charset="0"/>
                <a:cs typeface="Times New Roman"/>
              </a:rPr>
              <a:t>(Gov.uk, 2022).</a:t>
            </a:r>
            <a:endParaRPr lang="en-US" sz="2800" dirty="0">
              <a:latin typeface="Times New Roman"/>
              <a:cs typeface="Times New Roman"/>
            </a:endParaRPr>
          </a:p>
          <a:p>
            <a:pPr marL="0" indent="0">
              <a:buNone/>
            </a:pPr>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93534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D8485-1EE7-1836-6263-17240E151735}"/>
              </a:ext>
            </a:extLst>
          </p:cNvPr>
          <p:cNvSpPr>
            <a:spLocks noGrp="1"/>
          </p:cNvSpPr>
          <p:nvPr>
            <p:ph type="title"/>
          </p:nvPr>
        </p:nvSpPr>
        <p:spPr>
          <a:xfrm>
            <a:off x="648930" y="629266"/>
            <a:ext cx="9252154" cy="1223983"/>
          </a:xfrm>
        </p:spPr>
        <p:txBody>
          <a:bodyPr>
            <a:normAutofit/>
          </a:bodyPr>
          <a:lstStyle/>
          <a:p>
            <a:pPr>
              <a:lnSpc>
                <a:spcPct val="90000"/>
              </a:lnSpc>
            </a:pPr>
            <a:r>
              <a:rPr kumimoji="0" lang="en-US" sz="36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t>Flexible working related to inequality at work</a:t>
            </a:r>
            <a:br>
              <a:rPr kumimoji="0" lang="en-US" sz="36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br>
            <a:endParaRPr lang="en-US" sz="3600"/>
          </a:p>
        </p:txBody>
      </p:sp>
      <p:pic>
        <p:nvPicPr>
          <p:cNvPr id="4" name="Picture 3">
            <a:extLst>
              <a:ext uri="{FF2B5EF4-FFF2-40B4-BE49-F238E27FC236}">
                <a16:creationId xmlns:a16="http://schemas.microsoft.com/office/drawing/2014/main" id="{A12F251F-E076-5B38-886F-11C657572106}"/>
              </a:ext>
            </a:extLst>
          </p:cNvPr>
          <p:cNvPicPr>
            <a:picLocks noChangeAspect="1"/>
          </p:cNvPicPr>
          <p:nvPr/>
        </p:nvPicPr>
        <p:blipFill>
          <a:blip r:embed="rId4"/>
          <a:stretch>
            <a:fillRect/>
          </a:stretch>
        </p:blipFill>
        <p:spPr>
          <a:xfrm>
            <a:off x="636915" y="2582963"/>
            <a:ext cx="5451627" cy="3134685"/>
          </a:xfrm>
          <a:prstGeom prst="rect">
            <a:avLst/>
          </a:prstGeom>
          <a:effectLst>
            <a:outerShdw blurRad="50800" dist="38100" dir="5400000" algn="t" rotWithShape="0">
              <a:prstClr val="black">
                <a:alpha val="43000"/>
              </a:prstClr>
            </a:outerShdw>
          </a:effectLst>
        </p:spPr>
      </p:pic>
      <p:sp>
        <p:nvSpPr>
          <p:cNvPr id="3" name="Content Placeholder 2">
            <a:extLst>
              <a:ext uri="{FF2B5EF4-FFF2-40B4-BE49-F238E27FC236}">
                <a16:creationId xmlns:a16="http://schemas.microsoft.com/office/drawing/2014/main" id="{13AF9578-D612-B30F-6A34-FF123532F517}"/>
              </a:ext>
            </a:extLst>
          </p:cNvPr>
          <p:cNvSpPr>
            <a:spLocks noGrp="1"/>
          </p:cNvSpPr>
          <p:nvPr>
            <p:ph idx="1"/>
          </p:nvPr>
        </p:nvSpPr>
        <p:spPr>
          <a:xfrm>
            <a:off x="6575729" y="2052214"/>
            <a:ext cx="4415293" cy="4196185"/>
          </a:xfrm>
        </p:spPr>
        <p:txBody>
          <a:bodyPr vert="horz" lIns="91440" tIns="45720" rIns="91440" bIns="45720" rtlCol="0" anchor="t">
            <a:normAutofit/>
          </a:bodyPr>
          <a:lstStyle/>
          <a:p>
            <a:r>
              <a:rPr lang="en-US" sz="2800" dirty="0">
                <a:latin typeface="Times New Roman"/>
                <a:cs typeface="Times New Roman"/>
              </a:rPr>
              <a:t>Unequal work distribution is considered as inequality at work. </a:t>
            </a:r>
            <a:endParaRPr lang="en-US" sz="2800" dirty="0">
              <a:latin typeface="Times New Roman" panose="02020603050405020304" pitchFamily="18" charset="0"/>
              <a:cs typeface="Times New Roman" panose="02020603050405020304" pitchFamily="18" charset="0"/>
            </a:endParaRPr>
          </a:p>
          <a:p>
            <a:r>
              <a:rPr lang="en-US" sz="2800" dirty="0">
                <a:latin typeface="Times New Roman"/>
                <a:cs typeface="Times New Roman"/>
              </a:rPr>
              <a:t>Unequal </a:t>
            </a:r>
            <a:r>
              <a:rPr lang="en-US" sz="2800" dirty="0" err="1">
                <a:latin typeface="Times New Roman"/>
                <a:cs typeface="Times New Roman"/>
              </a:rPr>
              <a:t>behaviour</a:t>
            </a:r>
            <a:r>
              <a:rPr lang="en-US" sz="2800" dirty="0">
                <a:latin typeface="Times New Roman"/>
                <a:cs typeface="Times New Roman"/>
              </a:rPr>
              <a:t> comes in the same bracket.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233647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8CADC7-055E-68CF-D177-6D153F389989}"/>
              </a:ext>
            </a:extLst>
          </p:cNvPr>
          <p:cNvSpPr>
            <a:spLocks noGrp="1"/>
          </p:cNvSpPr>
          <p:nvPr>
            <p:ph type="title"/>
          </p:nvPr>
        </p:nvSpPr>
        <p:spPr/>
        <p:txBody>
          <a:bodyPr/>
          <a:lstStyle/>
          <a:p>
            <a:r>
              <a:rPr kumimoji="0" lang="en-US" sz="3600" b="1" i="0" u="none" strike="noStrike" kern="0" cap="none" spc="0" normalizeH="0" baseline="0" noProof="0">
                <a:ln>
                  <a:noFill/>
                </a:ln>
                <a:solidFill>
                  <a:srgbClr val="EBEBEB"/>
                </a:solidFill>
                <a:effectLst/>
                <a:uLnTx/>
                <a:uFillTx/>
                <a:latin typeface="Times New Roman" panose="02020603050405020304" pitchFamily="18" charset="0"/>
                <a:ea typeface="+mj-ea"/>
                <a:cs typeface="Arial" panose="020B0604020202020204" pitchFamily="34" charset="0"/>
              </a:rPr>
              <a:t>Flexible working related to inequality at work</a:t>
            </a:r>
            <a:br>
              <a:rPr kumimoji="0" lang="en-US" sz="4400" b="1" i="0" u="none" strike="noStrike" kern="0" cap="none" spc="0" normalizeH="0" baseline="0" noProof="0">
                <a:ln>
                  <a:noFill/>
                </a:ln>
                <a:solidFill>
                  <a:srgbClr val="EBEBEB"/>
                </a:solidFill>
                <a:effectLst/>
                <a:uLnTx/>
                <a:uFillTx/>
                <a:latin typeface="Times New Roman" panose="02020603050405020304" pitchFamily="18" charset="0"/>
                <a:ea typeface="+mj-ea"/>
                <a:cs typeface="Arial" panose="020B0604020202020204" pitchFamily="34" charset="0"/>
              </a:rPr>
            </a:br>
            <a:endParaRPr lang="en-US"/>
          </a:p>
        </p:txBody>
      </p:sp>
      <p:sp>
        <p:nvSpPr>
          <p:cNvPr id="3" name="Content Placeholder 2">
            <a:extLst>
              <a:ext uri="{FF2B5EF4-FFF2-40B4-BE49-F238E27FC236}">
                <a16:creationId xmlns:a16="http://schemas.microsoft.com/office/drawing/2014/main" id="{69A62FB1-58EA-A3B6-DBCE-C04319E98378}"/>
              </a:ext>
            </a:extLst>
          </p:cNvPr>
          <p:cNvSpPr>
            <a:spLocks noGrp="1"/>
          </p:cNvSpPr>
          <p:nvPr>
            <p:ph idx="1"/>
          </p:nvPr>
        </p:nvSpPr>
        <p:spPr>
          <a:xfrm>
            <a:off x="980388" y="1853248"/>
            <a:ext cx="5788057" cy="4395151"/>
          </a:xfrm>
        </p:spPr>
        <p:txBody>
          <a:bodyPr vert="horz" lIns="91440" tIns="45720" rIns="91440" bIns="45720" rtlCol="0" anchor="t">
            <a:normAutofit/>
          </a:bodyPr>
          <a:lstStyle/>
          <a:p>
            <a:r>
              <a:rPr lang="en-US" sz="2800" dirty="0">
                <a:latin typeface="Times New Roman"/>
                <a:cs typeface="Times New Roman"/>
              </a:rPr>
              <a:t>Flexibility has influenced facilities like ”work from home”.</a:t>
            </a:r>
          </a:p>
          <a:p>
            <a:r>
              <a:rPr lang="en-US" sz="2800" dirty="0">
                <a:latin typeface="Times New Roman"/>
                <a:cs typeface="Times New Roman"/>
              </a:rPr>
              <a:t>Due to the effective implementation of flexibility, people with physical disabilities and various health issues are also able to work with ALDI.</a:t>
            </a:r>
          </a:p>
          <a:p>
            <a:endParaRPr lang="en-US" sz="400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08F7C4A-7DEB-E5F0-758F-7ADDD6B2323E}"/>
              </a:ext>
            </a:extLst>
          </p:cNvPr>
          <p:cNvPicPr>
            <a:picLocks noChangeAspect="1"/>
          </p:cNvPicPr>
          <p:nvPr/>
        </p:nvPicPr>
        <p:blipFill>
          <a:blip r:embed="rId3"/>
          <a:stretch>
            <a:fillRect/>
          </a:stretch>
        </p:blipFill>
        <p:spPr>
          <a:xfrm>
            <a:off x="6807521" y="1919139"/>
            <a:ext cx="4964402" cy="3733309"/>
          </a:xfrm>
          <a:prstGeom prst="rect">
            <a:avLst/>
          </a:prstGeom>
        </p:spPr>
      </p:pic>
    </p:spTree>
    <p:extLst>
      <p:ext uri="{BB962C8B-B14F-4D97-AF65-F5344CB8AC3E}">
        <p14:creationId xmlns:p14="http://schemas.microsoft.com/office/powerpoint/2010/main" val="31055468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15C464-82B2-2F9E-86E1-6326A7408131}"/>
              </a:ext>
            </a:extLst>
          </p:cNvPr>
          <p:cNvSpPr>
            <a:spLocks noGrp="1"/>
          </p:cNvSpPr>
          <p:nvPr>
            <p:ph type="title"/>
          </p:nvPr>
        </p:nvSpPr>
        <p:spPr>
          <a:xfrm>
            <a:off x="648930" y="629266"/>
            <a:ext cx="9252154" cy="1223983"/>
          </a:xfrm>
        </p:spPr>
        <p:txBody>
          <a:bodyPr>
            <a:normAutofit/>
          </a:bodyPr>
          <a:lstStyle/>
          <a:p>
            <a:pPr>
              <a:lnSpc>
                <a:spcPct val="90000"/>
              </a:lnSpc>
            </a:pPr>
            <a:r>
              <a:rPr kumimoji="0" lang="en-US" sz="36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t>Flexible working related to inequality at work</a:t>
            </a:r>
            <a:br>
              <a:rPr kumimoji="0" lang="en-US" sz="36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br>
            <a:endParaRPr lang="en-US" sz="3600"/>
          </a:p>
        </p:txBody>
      </p:sp>
      <p:pic>
        <p:nvPicPr>
          <p:cNvPr id="4" name="Picture 3">
            <a:extLst>
              <a:ext uri="{FF2B5EF4-FFF2-40B4-BE49-F238E27FC236}">
                <a16:creationId xmlns:a16="http://schemas.microsoft.com/office/drawing/2014/main" id="{58695BBE-BB5D-3ABC-7CCA-5643A8853D5E}"/>
              </a:ext>
            </a:extLst>
          </p:cNvPr>
          <p:cNvPicPr>
            <a:picLocks noChangeAspect="1"/>
          </p:cNvPicPr>
          <p:nvPr/>
        </p:nvPicPr>
        <p:blipFill>
          <a:blip r:embed="rId4"/>
          <a:stretch>
            <a:fillRect/>
          </a:stretch>
        </p:blipFill>
        <p:spPr>
          <a:xfrm>
            <a:off x="636915" y="2617036"/>
            <a:ext cx="5451627" cy="3066539"/>
          </a:xfrm>
          <a:prstGeom prst="rect">
            <a:avLst/>
          </a:prstGeom>
          <a:effectLst>
            <a:outerShdw blurRad="50800" dist="38100" dir="5400000" algn="t" rotWithShape="0">
              <a:prstClr val="black">
                <a:alpha val="43000"/>
              </a:prstClr>
            </a:outerShdw>
          </a:effectLst>
        </p:spPr>
      </p:pic>
      <p:sp>
        <p:nvSpPr>
          <p:cNvPr id="3" name="Content Placeholder 2">
            <a:extLst>
              <a:ext uri="{FF2B5EF4-FFF2-40B4-BE49-F238E27FC236}">
                <a16:creationId xmlns:a16="http://schemas.microsoft.com/office/drawing/2014/main" id="{A5C120E8-3471-4061-B98B-77462390B4ED}"/>
              </a:ext>
            </a:extLst>
          </p:cNvPr>
          <p:cNvSpPr>
            <a:spLocks noGrp="1"/>
          </p:cNvSpPr>
          <p:nvPr>
            <p:ph idx="1"/>
          </p:nvPr>
        </p:nvSpPr>
        <p:spPr>
          <a:xfrm>
            <a:off x="6575729" y="2052214"/>
            <a:ext cx="4415293" cy="4196185"/>
          </a:xfrm>
        </p:spPr>
        <p:txBody>
          <a:bodyPr>
            <a:normAutofit/>
          </a:bodyPr>
          <a:lstStyle/>
          <a:p>
            <a:r>
              <a:rPr lang="en-US">
                <a:latin typeface="Times New Roman" panose="02020603050405020304" pitchFamily="18" charset="0"/>
                <a:cs typeface="Times New Roman" panose="02020603050405020304" pitchFamily="18" charset="0"/>
              </a:rPr>
              <a:t>ALDI has invested in digitalization to increase flexibility at work.</a:t>
            </a:r>
          </a:p>
          <a:p>
            <a:r>
              <a:rPr lang="en-US">
                <a:latin typeface="Times New Roman" panose="02020603050405020304" pitchFamily="18" charset="0"/>
                <a:cs typeface="Times New Roman" panose="02020603050405020304" pitchFamily="18" charset="0"/>
              </a:rPr>
              <a:t>Old workers are not able to cope up with the latest way of increasing flexibility. </a:t>
            </a:r>
          </a:p>
        </p:txBody>
      </p:sp>
    </p:spTree>
    <p:extLst>
      <p:ext uri="{BB962C8B-B14F-4D97-AF65-F5344CB8AC3E}">
        <p14:creationId xmlns:p14="http://schemas.microsoft.com/office/powerpoint/2010/main" val="31459575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05D45-4066-74BB-B969-52828827D295}"/>
              </a:ext>
            </a:extLst>
          </p:cNvPr>
          <p:cNvSpPr>
            <a:spLocks noGrp="1"/>
          </p:cNvSpPr>
          <p:nvPr>
            <p:ph type="title"/>
          </p:nvPr>
        </p:nvSpPr>
        <p:spPr>
          <a:xfrm>
            <a:off x="648930" y="629266"/>
            <a:ext cx="9252154" cy="1223983"/>
          </a:xfrm>
        </p:spPr>
        <p:txBody>
          <a:bodyPr>
            <a:normAutofit/>
          </a:bodyPr>
          <a:lstStyle/>
          <a:p>
            <a:pPr marL="0" marR="0">
              <a:lnSpc>
                <a:spcPct val="90000"/>
              </a:lnSpc>
              <a:spcBef>
                <a:spcPts val="2000"/>
              </a:spcBef>
              <a:spcAft>
                <a:spcPts val="600"/>
              </a:spcAft>
            </a:pPr>
            <a:r>
              <a:rPr lang="en-US" sz="2600" b="1" kern="0">
                <a:effectLst/>
                <a:latin typeface="Times New Roman" panose="02020603050405020304" pitchFamily="18" charset="0"/>
                <a:cs typeface="Arial" panose="020B0604020202020204" pitchFamily="34" charset="0"/>
              </a:rPr>
              <a:t>Role of HR management to address the concerns of inequality that arise from flexible working</a:t>
            </a:r>
            <a:br>
              <a:rPr lang="en-US" sz="2600" b="1" kern="0">
                <a:effectLst/>
                <a:latin typeface="Times New Roman" panose="02020603050405020304" pitchFamily="18" charset="0"/>
                <a:cs typeface="Arial" panose="020B0604020202020204" pitchFamily="34" charset="0"/>
              </a:rPr>
            </a:br>
            <a:endParaRPr lang="en-US" sz="2600"/>
          </a:p>
        </p:txBody>
      </p:sp>
      <p:sp>
        <p:nvSpPr>
          <p:cNvPr id="3" name="Content Placeholder 2">
            <a:extLst>
              <a:ext uri="{FF2B5EF4-FFF2-40B4-BE49-F238E27FC236}">
                <a16:creationId xmlns:a16="http://schemas.microsoft.com/office/drawing/2014/main" id="{7D0AC8FF-8BB3-55C4-20A4-AFBE7A56F840}"/>
              </a:ext>
            </a:extLst>
          </p:cNvPr>
          <p:cNvSpPr>
            <a:spLocks noGrp="1"/>
          </p:cNvSpPr>
          <p:nvPr>
            <p:ph idx="1"/>
          </p:nvPr>
        </p:nvSpPr>
        <p:spPr>
          <a:xfrm>
            <a:off x="1103311" y="2052214"/>
            <a:ext cx="4338409" cy="4196185"/>
          </a:xfrm>
        </p:spPr>
        <p:txBody>
          <a:bodyPr>
            <a:normAutofit/>
          </a:bodyPr>
          <a:lstStyle/>
          <a:p>
            <a:r>
              <a:rPr lang="en-US">
                <a:latin typeface="Times New Roman" panose="02020603050405020304" pitchFamily="18" charset="0"/>
                <a:cs typeface="Times New Roman" panose="02020603050405020304" pitchFamily="18" charset="0"/>
              </a:rPr>
              <a:t>HR management is useful for operating key business operation related to workforce like recruiting, hiring, training, and developing workers. </a:t>
            </a:r>
          </a:p>
          <a:p>
            <a:r>
              <a:rPr lang="en-US">
                <a:latin typeface="Times New Roman" panose="02020603050405020304" pitchFamily="18" charset="0"/>
                <a:cs typeface="Times New Roman" panose="02020603050405020304" pitchFamily="18" charset="0"/>
              </a:rPr>
              <a:t>HR managers are also involved in motivating workers. </a:t>
            </a:r>
          </a:p>
          <a:p>
            <a:endParaRPr lang="en-US">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698ECDC7-0379-66CC-FEEB-7DFCB3C5593C}"/>
              </a:ext>
            </a:extLst>
          </p:cNvPr>
          <p:cNvPicPr>
            <a:picLocks noChangeAspect="1"/>
          </p:cNvPicPr>
          <p:nvPr/>
        </p:nvPicPr>
        <p:blipFill>
          <a:blip r:embed="rId4"/>
          <a:stretch>
            <a:fillRect/>
          </a:stretch>
        </p:blipFill>
        <p:spPr>
          <a:xfrm>
            <a:off x="6091916" y="2726068"/>
            <a:ext cx="5451627" cy="2848475"/>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25058345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677AC6-4B04-3A01-842D-D30E1429375A}"/>
              </a:ext>
            </a:extLst>
          </p:cNvPr>
          <p:cNvSpPr>
            <a:spLocks noGrp="1"/>
          </p:cNvSpPr>
          <p:nvPr>
            <p:ph type="title"/>
          </p:nvPr>
        </p:nvSpPr>
        <p:spPr>
          <a:xfrm>
            <a:off x="648930" y="629266"/>
            <a:ext cx="4993450" cy="1641987"/>
          </a:xfrm>
        </p:spPr>
        <p:txBody>
          <a:bodyPr>
            <a:normAutofit/>
          </a:bodyPr>
          <a:lstStyle/>
          <a:p>
            <a:pPr>
              <a:lnSpc>
                <a:spcPct val="90000"/>
              </a:lnSpc>
            </a:pPr>
            <a:r>
              <a:rPr kumimoji="0" lang="en-US" sz="20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t>Role of HR management to address the concerns of inequality that arise from flexible working</a:t>
            </a:r>
            <a:br>
              <a:rPr kumimoji="0" lang="en-US" sz="20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br>
            <a:endParaRPr lang="en-US" sz="2000"/>
          </a:p>
        </p:txBody>
      </p:sp>
      <p:pic>
        <p:nvPicPr>
          <p:cNvPr id="4" name="Picture 3">
            <a:extLst>
              <a:ext uri="{FF2B5EF4-FFF2-40B4-BE49-F238E27FC236}">
                <a16:creationId xmlns:a16="http://schemas.microsoft.com/office/drawing/2014/main" id="{0360AF3F-B3C6-A80A-5A37-AC357C3F3FF4}"/>
              </a:ext>
            </a:extLst>
          </p:cNvPr>
          <p:cNvPicPr>
            <a:picLocks noChangeAspect="1"/>
          </p:cNvPicPr>
          <p:nvPr/>
        </p:nvPicPr>
        <p:blipFill rotWithShape="1">
          <a:blip r:embed="rId4"/>
          <a:srcRect r="18027"/>
          <a:stretch/>
        </p:blipFill>
        <p:spPr>
          <a:xfrm>
            <a:off x="5889543" y="629139"/>
            <a:ext cx="5654757" cy="4583721"/>
          </a:xfrm>
          <a:prstGeom prst="rect">
            <a:avLst/>
          </a:prstGeom>
          <a:effectLst>
            <a:outerShdw blurRad="50800" dist="38100" dir="5400000" algn="t" rotWithShape="0">
              <a:prstClr val="black">
                <a:alpha val="43000"/>
              </a:prstClr>
            </a:outerShdw>
          </a:effectLst>
        </p:spPr>
      </p:pic>
      <p:sp>
        <p:nvSpPr>
          <p:cNvPr id="9" name="Rectangle 8">
            <a:extLst>
              <a:ext uri="{FF2B5EF4-FFF2-40B4-BE49-F238E27FC236}">
                <a16:creationId xmlns:a16="http://schemas.microsoft.com/office/drawing/2014/main" id="{A93A089E-0A16-452C-B341-0F769780D2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442448"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3" name="Content Placeholder 2">
            <a:extLst>
              <a:ext uri="{FF2B5EF4-FFF2-40B4-BE49-F238E27FC236}">
                <a16:creationId xmlns:a16="http://schemas.microsoft.com/office/drawing/2014/main" id="{5F736D2D-DDEE-F28E-8E21-ACD2985D3A8F}"/>
              </a:ext>
            </a:extLst>
          </p:cNvPr>
          <p:cNvSpPr>
            <a:spLocks noGrp="1"/>
          </p:cNvSpPr>
          <p:nvPr>
            <p:ph idx="1"/>
          </p:nvPr>
        </p:nvSpPr>
        <p:spPr>
          <a:xfrm>
            <a:off x="647701" y="2340709"/>
            <a:ext cx="4994679" cy="3907690"/>
          </a:xfrm>
        </p:spPr>
        <p:txBody>
          <a:bodyPr>
            <a:normAutofit/>
          </a:bodyPr>
          <a:lstStyle/>
          <a:p>
            <a:r>
              <a:rPr lang="en-US">
                <a:latin typeface="Times New Roman" panose="02020603050405020304" pitchFamily="18" charset="0"/>
                <a:cs typeface="Times New Roman" panose="02020603050405020304" pitchFamily="18" charset="0"/>
              </a:rPr>
              <a:t>HR management of ALDI uses various strategies to increase efficiency of the workers. </a:t>
            </a:r>
          </a:p>
          <a:p>
            <a:r>
              <a:rPr lang="en-US">
                <a:latin typeface="Times New Roman" panose="02020603050405020304" pitchFamily="18" charset="0"/>
                <a:cs typeface="Times New Roman" panose="02020603050405020304" pitchFamily="18" charset="0"/>
              </a:rPr>
              <a:t>HRM of ALDI considers inequality as a big issue. </a:t>
            </a:r>
          </a:p>
        </p:txBody>
      </p:sp>
    </p:spTree>
    <p:extLst>
      <p:ext uri="{BB962C8B-B14F-4D97-AF65-F5344CB8AC3E}">
        <p14:creationId xmlns:p14="http://schemas.microsoft.com/office/powerpoint/2010/main" val="1503218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C449FF-0176-B858-AA1D-4ECEAD505189}"/>
              </a:ext>
            </a:extLst>
          </p:cNvPr>
          <p:cNvSpPr>
            <a:spLocks noGrp="1"/>
          </p:cNvSpPr>
          <p:nvPr>
            <p:ph type="title"/>
          </p:nvPr>
        </p:nvSpPr>
        <p:spPr>
          <a:xfrm>
            <a:off x="648930" y="629266"/>
            <a:ext cx="9252154" cy="1223983"/>
          </a:xfrm>
        </p:spPr>
        <p:txBody>
          <a:bodyPr>
            <a:normAutofit/>
          </a:bodyPr>
          <a:lstStyle/>
          <a:p>
            <a:pPr>
              <a:lnSpc>
                <a:spcPct val="90000"/>
              </a:lnSpc>
            </a:pPr>
            <a:r>
              <a:rPr kumimoji="0" lang="en-US" sz="26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t>Role of HR management to address the concerns of inequality that arise from flexible working</a:t>
            </a:r>
            <a:br>
              <a:rPr kumimoji="0" lang="en-US" sz="26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br>
            <a:endParaRPr lang="en-US" sz="2600"/>
          </a:p>
        </p:txBody>
      </p:sp>
      <p:pic>
        <p:nvPicPr>
          <p:cNvPr id="4" name="Picture 3">
            <a:extLst>
              <a:ext uri="{FF2B5EF4-FFF2-40B4-BE49-F238E27FC236}">
                <a16:creationId xmlns:a16="http://schemas.microsoft.com/office/drawing/2014/main" id="{AEEF9F28-E93B-1D18-B581-4830DDE0C82D}"/>
              </a:ext>
            </a:extLst>
          </p:cNvPr>
          <p:cNvPicPr>
            <a:picLocks noChangeAspect="1"/>
          </p:cNvPicPr>
          <p:nvPr/>
        </p:nvPicPr>
        <p:blipFill>
          <a:blip r:embed="rId4"/>
          <a:stretch>
            <a:fillRect/>
          </a:stretch>
        </p:blipFill>
        <p:spPr>
          <a:xfrm>
            <a:off x="636915" y="2576148"/>
            <a:ext cx="5451627" cy="3148314"/>
          </a:xfrm>
          <a:prstGeom prst="rect">
            <a:avLst/>
          </a:prstGeom>
          <a:effectLst>
            <a:outerShdw blurRad="50800" dist="38100" dir="5400000" algn="t" rotWithShape="0">
              <a:prstClr val="black">
                <a:alpha val="43000"/>
              </a:prstClr>
            </a:outerShdw>
          </a:effectLst>
        </p:spPr>
      </p:pic>
      <p:sp>
        <p:nvSpPr>
          <p:cNvPr id="3" name="Content Placeholder 2">
            <a:extLst>
              <a:ext uri="{FF2B5EF4-FFF2-40B4-BE49-F238E27FC236}">
                <a16:creationId xmlns:a16="http://schemas.microsoft.com/office/drawing/2014/main" id="{88D5E535-9017-8637-4A92-7C5AF379FAC8}"/>
              </a:ext>
            </a:extLst>
          </p:cNvPr>
          <p:cNvSpPr>
            <a:spLocks noGrp="1"/>
          </p:cNvSpPr>
          <p:nvPr>
            <p:ph idx="1"/>
          </p:nvPr>
        </p:nvSpPr>
        <p:spPr>
          <a:xfrm>
            <a:off x="6575729" y="2052214"/>
            <a:ext cx="4415293" cy="4196185"/>
          </a:xfrm>
        </p:spPr>
        <p:txBody>
          <a:bodyPr>
            <a:normAutofit/>
          </a:bodyPr>
          <a:lstStyle/>
          <a:p>
            <a:r>
              <a:rPr lang="en-US">
                <a:latin typeface="Times New Roman" panose="02020603050405020304" pitchFamily="18" charset="0"/>
                <a:cs typeface="Times New Roman" panose="02020603050405020304" pitchFamily="18" charset="0"/>
              </a:rPr>
              <a:t>HR group of ALDI has addressed the issue by spotting the workers with lack of motivation.</a:t>
            </a:r>
          </a:p>
          <a:p>
            <a:r>
              <a:rPr lang="en-US">
                <a:latin typeface="Times New Roman" panose="02020603050405020304" pitchFamily="18" charset="0"/>
                <a:cs typeface="Times New Roman" panose="02020603050405020304" pitchFamily="18" charset="0"/>
              </a:rPr>
              <a:t>The workers are not even interested in effective communication.</a:t>
            </a:r>
          </a:p>
          <a:p>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692828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389DCC-D644-930B-7CDA-01CFB9EEFD81}"/>
              </a:ext>
            </a:extLst>
          </p:cNvPr>
          <p:cNvSpPr>
            <a:spLocks noGrp="1"/>
          </p:cNvSpPr>
          <p:nvPr>
            <p:ph type="title"/>
          </p:nvPr>
        </p:nvSpPr>
        <p:spPr>
          <a:xfrm>
            <a:off x="648929" y="1450259"/>
            <a:ext cx="3753599" cy="1442153"/>
          </a:xfrm>
        </p:spPr>
        <p:txBody>
          <a:bodyPr>
            <a:normAutofit/>
          </a:bodyPr>
          <a:lstStyle/>
          <a:p>
            <a:pPr>
              <a:lnSpc>
                <a:spcPct val="90000"/>
              </a:lnSpc>
            </a:pPr>
            <a:r>
              <a:rPr kumimoji="0" lang="en-US" sz="17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t>Role of HR management to address the concerns of inequality that arise from flexible working</a:t>
            </a:r>
            <a:br>
              <a:rPr kumimoji="0" lang="en-US" sz="1700" b="1" i="0" u="none" strike="noStrike" kern="0" cap="none" spc="0" normalizeH="0" baseline="0" noProof="0">
                <a:ln>
                  <a:noFill/>
                </a:ln>
                <a:effectLst/>
                <a:uLnTx/>
                <a:uFillTx/>
                <a:latin typeface="Times New Roman" panose="02020603050405020304" pitchFamily="18" charset="0"/>
                <a:ea typeface="+mj-ea"/>
                <a:cs typeface="Arial" panose="020B0604020202020204" pitchFamily="34" charset="0"/>
              </a:rPr>
            </a:br>
            <a:endParaRPr lang="en-US" sz="1700"/>
          </a:p>
        </p:txBody>
      </p:sp>
      <p:sp>
        <p:nvSpPr>
          <p:cNvPr id="3" name="Content Placeholder 2">
            <a:extLst>
              <a:ext uri="{FF2B5EF4-FFF2-40B4-BE49-F238E27FC236}">
                <a16:creationId xmlns:a16="http://schemas.microsoft.com/office/drawing/2014/main" id="{BD4F9718-F138-1CD5-4701-8581AB138702}"/>
              </a:ext>
            </a:extLst>
          </p:cNvPr>
          <p:cNvSpPr>
            <a:spLocks noGrp="1"/>
          </p:cNvSpPr>
          <p:nvPr>
            <p:ph idx="1"/>
          </p:nvPr>
        </p:nvSpPr>
        <p:spPr>
          <a:xfrm>
            <a:off x="647700" y="3072385"/>
            <a:ext cx="3754987" cy="2947415"/>
          </a:xfrm>
        </p:spPr>
        <p:txBody>
          <a:bodyPr>
            <a:normAutofit/>
          </a:bodyPr>
          <a:lstStyle/>
          <a:p>
            <a:r>
              <a:rPr lang="en-US" sz="1800">
                <a:latin typeface="Times New Roman" panose="02020603050405020304" pitchFamily="18" charset="0"/>
                <a:cs typeface="Times New Roman" panose="02020603050405020304" pitchFamily="18" charset="0"/>
              </a:rPr>
              <a:t>The workers are unable to work efficiently.</a:t>
            </a:r>
          </a:p>
          <a:p>
            <a:r>
              <a:rPr lang="en-US" sz="1800">
                <a:latin typeface="Times New Roman" panose="02020603050405020304" pitchFamily="18" charset="0"/>
                <a:cs typeface="Times New Roman" panose="02020603050405020304" pitchFamily="18" charset="0"/>
              </a:rPr>
              <a:t>This has decreased their productivity level</a:t>
            </a:r>
          </a:p>
        </p:txBody>
      </p:sp>
      <p:pic>
        <p:nvPicPr>
          <p:cNvPr id="6" name="Рисунок 6">
            <a:extLst>
              <a:ext uri="{FF2B5EF4-FFF2-40B4-BE49-F238E27FC236}">
                <a16:creationId xmlns:a16="http://schemas.microsoft.com/office/drawing/2014/main" id="{1114EDC0-E0E4-4C91-5E6F-08D884B8BB63}"/>
              </a:ext>
            </a:extLst>
          </p:cNvPr>
          <p:cNvPicPr>
            <a:picLocks noChangeAspect="1"/>
          </p:cNvPicPr>
          <p:nvPr/>
        </p:nvPicPr>
        <p:blipFill rotWithShape="1">
          <a:blip r:embed="rId4"/>
          <a:srcRect r="5193" b="2"/>
          <a:stretch/>
        </p:blipFill>
        <p:spPr>
          <a:xfrm>
            <a:off x="5050389" y="1447799"/>
            <a:ext cx="6493910" cy="4572001"/>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358826361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69000"/>
                <a:hueMod val="108000"/>
                <a:satMod val="164000"/>
                <a:lumMod val="74000"/>
              </a:schemeClr>
              <a:schemeClr val="bg2">
                <a:tint val="96000"/>
                <a:hueMod val="88000"/>
                <a:satMod val="140000"/>
                <a:lumMod val="132000"/>
              </a:schemeClr>
            </a:duotone>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F64DC8-85CC-616C-8820-8C0E091077E5}"/>
              </a:ext>
            </a:extLst>
          </p:cNvPr>
          <p:cNvSpPr>
            <a:spLocks noGrp="1"/>
          </p:cNvSpPr>
          <p:nvPr>
            <p:ph type="title"/>
          </p:nvPr>
        </p:nvSpPr>
        <p:spPr>
          <a:xfrm>
            <a:off x="648929" y="1450259"/>
            <a:ext cx="3753599" cy="1442153"/>
          </a:xfrm>
        </p:spPr>
        <p:txBody>
          <a:bodyPr>
            <a:normAutofit/>
          </a:bodyPr>
          <a:lstStyle/>
          <a:p>
            <a:pPr marL="0" marR="0">
              <a:spcBef>
                <a:spcPts val="2000"/>
              </a:spcBef>
              <a:spcAft>
                <a:spcPts val="600"/>
              </a:spcAft>
            </a:pPr>
            <a:r>
              <a:rPr lang="en-US" sz="3600" b="1" kern="0">
                <a:effectLst/>
                <a:latin typeface="Times New Roman" panose="02020603050405020304" pitchFamily="18" charset="0"/>
                <a:cs typeface="Arial" panose="020B0604020202020204" pitchFamily="34" charset="0"/>
              </a:rPr>
              <a:t>Conclusion</a:t>
            </a:r>
            <a:br>
              <a:rPr lang="en-US" sz="3600" b="1" kern="0">
                <a:effectLst/>
                <a:latin typeface="Times New Roman" panose="02020603050405020304" pitchFamily="18" charset="0"/>
                <a:cs typeface="Arial" panose="020B0604020202020204" pitchFamily="34" charset="0"/>
              </a:rPr>
            </a:br>
            <a:endParaRPr lang="en-US" sz="3600"/>
          </a:p>
        </p:txBody>
      </p:sp>
      <p:sp>
        <p:nvSpPr>
          <p:cNvPr id="3" name="Content Placeholder 2">
            <a:extLst>
              <a:ext uri="{FF2B5EF4-FFF2-40B4-BE49-F238E27FC236}">
                <a16:creationId xmlns:a16="http://schemas.microsoft.com/office/drawing/2014/main" id="{43FB5F0A-A415-3D6C-B64D-B5E8A75B71E5}"/>
              </a:ext>
            </a:extLst>
          </p:cNvPr>
          <p:cNvSpPr>
            <a:spLocks noGrp="1"/>
          </p:cNvSpPr>
          <p:nvPr>
            <p:ph idx="1"/>
          </p:nvPr>
        </p:nvSpPr>
        <p:spPr>
          <a:xfrm>
            <a:off x="647700" y="3072385"/>
            <a:ext cx="3754987" cy="2947415"/>
          </a:xfrm>
        </p:spPr>
        <p:txBody>
          <a:bodyPr vert="horz" lIns="91440" tIns="45720" rIns="91440" bIns="45720" rtlCol="0">
            <a:normAutofit/>
          </a:bodyPr>
          <a:lstStyle/>
          <a:p>
            <a:r>
              <a:rPr lang="en-US" sz="1800">
                <a:latin typeface="Times New Roman"/>
                <a:cs typeface="Times New Roman"/>
              </a:rPr>
              <a:t>Flexibility is highly important for the development of an organisation.  </a:t>
            </a:r>
            <a:endParaRPr lang="en-US" sz="1800">
              <a:latin typeface="Times New Roman" panose="02020603050405020304" pitchFamily="18" charset="0"/>
              <a:cs typeface="Times New Roman" panose="02020603050405020304" pitchFamily="18" charset="0"/>
            </a:endParaRPr>
          </a:p>
          <a:p>
            <a:r>
              <a:rPr lang="en-US" sz="1800">
                <a:latin typeface="Times New Roman"/>
                <a:cs typeface="Times New Roman"/>
              </a:rPr>
              <a:t>Inequality is a drawback of flexibility at workplace. </a:t>
            </a:r>
            <a:endParaRPr lang="en-US" sz="1800">
              <a:latin typeface="Times New Roman" panose="02020603050405020304" pitchFamily="18" charset="0"/>
              <a:cs typeface="Times New Roman" panose="02020603050405020304" pitchFamily="18" charset="0"/>
            </a:endParaRPr>
          </a:p>
        </p:txBody>
      </p:sp>
      <p:pic>
        <p:nvPicPr>
          <p:cNvPr id="5" name="Рисунок 5" descr="Изображение выглядит как текст, человек, внутренний, стена&#10;&#10;Автоматически созданное описание">
            <a:extLst>
              <a:ext uri="{FF2B5EF4-FFF2-40B4-BE49-F238E27FC236}">
                <a16:creationId xmlns:a16="http://schemas.microsoft.com/office/drawing/2014/main" id="{828E464F-70EA-12A5-577A-285E1400A2B0}"/>
              </a:ext>
            </a:extLst>
          </p:cNvPr>
          <p:cNvPicPr>
            <a:picLocks noChangeAspect="1"/>
          </p:cNvPicPr>
          <p:nvPr/>
        </p:nvPicPr>
        <p:blipFill rotWithShape="1">
          <a:blip r:embed="rId4"/>
          <a:srcRect t="29595" r="1" b="1"/>
          <a:stretch/>
        </p:blipFill>
        <p:spPr>
          <a:xfrm>
            <a:off x="5050389" y="1447799"/>
            <a:ext cx="6493910" cy="4572001"/>
          </a:xfrm>
          <a:prstGeom prst="rect">
            <a:avLst/>
          </a:prstGeom>
          <a:effectLst>
            <a:outerShdw blurRad="50800" dist="38100" dir="5400000" algn="t" rotWithShape="0">
              <a:prstClr val="black">
                <a:alpha val="43000"/>
              </a:prstClr>
            </a:outerShdw>
          </a:effectLst>
        </p:spPr>
      </p:pic>
    </p:spTree>
    <p:extLst>
      <p:ext uri="{BB962C8B-B14F-4D97-AF65-F5344CB8AC3E}">
        <p14:creationId xmlns:p14="http://schemas.microsoft.com/office/powerpoint/2010/main" val="105745131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5E54E5-E9B6-9C46-07AE-76C24A357121}"/>
              </a:ext>
            </a:extLst>
          </p:cNvPr>
          <p:cNvSpPr>
            <a:spLocks noGrp="1"/>
          </p:cNvSpPr>
          <p:nvPr>
            <p:ph type="title"/>
          </p:nvPr>
        </p:nvSpPr>
        <p:spPr/>
        <p:txBody>
          <a:bodyPr/>
          <a:lstStyle/>
          <a:p>
            <a:r>
              <a:rPr lang="en-US" sz="4400" b="1">
                <a:effectLst/>
                <a:latin typeface="Times New Roman" panose="02020603050405020304" pitchFamily="18" charset="0"/>
                <a:ea typeface="Arial" panose="020B0604020202020204" pitchFamily="34" charset="0"/>
                <a:cs typeface="Times New Roman" panose="02020603050405020304" pitchFamily="18" charset="0"/>
              </a:rPr>
              <a:t>References</a:t>
            </a:r>
            <a:endParaRPr lang="en-US" sz="4400">
              <a:latin typeface="Times New Roman" panose="02020603050405020304" pitchFamily="18"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66359D38-4ED1-B9AF-8C1B-C643E7E6CF25}"/>
              </a:ext>
            </a:extLst>
          </p:cNvPr>
          <p:cNvSpPr>
            <a:spLocks noGrp="1"/>
          </p:cNvSpPr>
          <p:nvPr>
            <p:ph idx="1"/>
          </p:nvPr>
        </p:nvSpPr>
        <p:spPr>
          <a:xfrm>
            <a:off x="645130" y="1941922"/>
            <a:ext cx="9404723" cy="4306477"/>
          </a:xfrm>
        </p:spPr>
        <p:txBody>
          <a:bodyPr>
            <a:normAutofit/>
          </a:bodyPr>
          <a:lstStyle/>
          <a:p>
            <a:pPr marL="0" marR="0" algn="just">
              <a:lnSpc>
                <a:spcPct val="150000"/>
              </a:lnSpc>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Aldi, 2022. </a:t>
            </a:r>
            <a:r>
              <a:rPr lang="en-US" sz="1800" i="1">
                <a:effectLst/>
                <a:latin typeface="Times New Roman" panose="02020603050405020304" pitchFamily="18" charset="0"/>
                <a:ea typeface="Times New Roman" panose="02020603050405020304" pitchFamily="18" charset="0"/>
                <a:cs typeface="Times New Roman" panose="02020603050405020304" pitchFamily="18" charset="0"/>
              </a:rPr>
              <a:t>Aldi grocery store</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a:effectLst/>
                <a:latin typeface="Times New Roman" panose="02020603050405020304" pitchFamily="18" charset="0"/>
                <a:ea typeface="Times New Roman" panose="02020603050405020304" pitchFamily="18" charset="0"/>
                <a:cs typeface="Times New Roman" panose="02020603050405020304" pitchFamily="18" charset="0"/>
              </a:rPr>
              <a:t>ALDI Grocery Stores - Quality Food. Everyday Low Prices.</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Available at: https://www.aldi.us/ (Accessed: November 18, 2022). </a:t>
            </a:r>
            <a:endParaRPr lang="en-US" sz="1800">
              <a:effectLst/>
              <a:latin typeface="Times New Roman" panose="02020603050405020304" pitchFamily="18" charset="0"/>
              <a:ea typeface="Arial" panose="020B0604020202020204" pitchFamily="34" charset="0"/>
              <a:cs typeface="Times New Roman" panose="02020603050405020304" pitchFamily="18" charset="0"/>
            </a:endParaRPr>
          </a:p>
          <a:p>
            <a:pPr marL="0" marR="0" algn="just">
              <a:lnSpc>
                <a:spcPct val="150000"/>
              </a:lnSpc>
              <a:spcBef>
                <a:spcPts val="0"/>
              </a:spcBef>
              <a:spcAft>
                <a:spcPts val="0"/>
              </a:spcAft>
            </a:pP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Gov.uk, 2022. </a:t>
            </a:r>
            <a:r>
              <a:rPr lang="en-US" sz="1800" i="1">
                <a:effectLst/>
                <a:latin typeface="Times New Roman" panose="02020603050405020304" pitchFamily="18" charset="0"/>
                <a:ea typeface="Times New Roman" panose="02020603050405020304" pitchFamily="18" charset="0"/>
                <a:cs typeface="Times New Roman" panose="02020603050405020304" pitchFamily="18" charset="0"/>
              </a:rPr>
              <a:t>Flexible working</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a:effectLst/>
                <a:latin typeface="Times New Roman" panose="02020603050405020304" pitchFamily="18" charset="0"/>
                <a:ea typeface="Times New Roman" panose="02020603050405020304" pitchFamily="18" charset="0"/>
                <a:cs typeface="Times New Roman" panose="02020603050405020304" pitchFamily="18" charset="0"/>
              </a:rPr>
              <a:t>GOV.UK</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GOV.UK. Available at: https://www.gov.uk/flexible-working (Accessed: November 18, 2022). </a:t>
            </a:r>
            <a:endParaRPr lang="en-US" sz="1800">
              <a:effectLst/>
              <a:latin typeface="Times New Roman" panose="02020603050405020304" pitchFamily="18" charset="0"/>
              <a:ea typeface="Arial" panose="020B0604020202020204" pitchFamily="34" charset="0"/>
              <a:cs typeface="Times New Roman" panose="02020603050405020304" pitchFamily="18" charset="0"/>
            </a:endParaRPr>
          </a:p>
          <a:p>
            <a:pPr marL="0" marR="0" algn="just">
              <a:lnSpc>
                <a:spcPct val="150000"/>
              </a:lnSpc>
              <a:spcBef>
                <a:spcPts val="0"/>
              </a:spcBef>
              <a:spcAft>
                <a:spcPts val="0"/>
              </a:spcAft>
            </a:pPr>
            <a:r>
              <a:rPr lang="en-US" sz="1800" err="1">
                <a:effectLst/>
                <a:latin typeface="Times New Roman" panose="02020603050405020304" pitchFamily="18" charset="0"/>
                <a:ea typeface="Times New Roman" panose="02020603050405020304" pitchFamily="18" charset="0"/>
                <a:cs typeface="Times New Roman" panose="02020603050405020304" pitchFamily="18" charset="0"/>
              </a:rPr>
              <a:t>Ozkeser</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B., 2019. Impact of training on employee motivation in human resources management. </a:t>
            </a:r>
            <a:r>
              <a:rPr lang="en-US" sz="1800" i="1">
                <a:effectLst/>
                <a:latin typeface="Times New Roman" panose="02020603050405020304" pitchFamily="18" charset="0"/>
                <a:ea typeface="Times New Roman" panose="02020603050405020304" pitchFamily="18" charset="0"/>
                <a:cs typeface="Times New Roman" panose="02020603050405020304" pitchFamily="18" charset="0"/>
              </a:rPr>
              <a:t>Procedia Computer Science</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a:effectLst/>
                <a:latin typeface="Times New Roman" panose="02020603050405020304" pitchFamily="18" charset="0"/>
                <a:ea typeface="Times New Roman" panose="02020603050405020304" pitchFamily="18" charset="0"/>
                <a:cs typeface="Times New Roman" panose="02020603050405020304" pitchFamily="18" charset="0"/>
              </a:rPr>
              <a:t>158</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pp.802-810.</a:t>
            </a:r>
            <a:endParaRPr lang="en-US" sz="1800">
              <a:effectLst/>
              <a:latin typeface="Times New Roman" panose="02020603050405020304" pitchFamily="18" charset="0"/>
              <a:ea typeface="Arial" panose="020B0604020202020204" pitchFamily="34" charset="0"/>
              <a:cs typeface="Times New Roman" panose="02020603050405020304" pitchFamily="18" charset="0"/>
            </a:endParaRPr>
          </a:p>
          <a:p>
            <a:pPr marL="0" marR="0" algn="just">
              <a:lnSpc>
                <a:spcPct val="150000"/>
              </a:lnSpc>
              <a:spcBef>
                <a:spcPts val="0"/>
              </a:spcBef>
              <a:spcAft>
                <a:spcPts val="0"/>
              </a:spcAft>
            </a:pPr>
            <a:r>
              <a:rPr lang="en-US" sz="1800" err="1">
                <a:effectLst/>
                <a:latin typeface="Times New Roman" panose="02020603050405020304" pitchFamily="18" charset="0"/>
                <a:ea typeface="Times New Roman" panose="02020603050405020304" pitchFamily="18" charset="0"/>
                <a:cs typeface="Times New Roman" panose="02020603050405020304" pitchFamily="18" charset="0"/>
              </a:rPr>
              <a:t>Peoplescout</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2022. </a:t>
            </a:r>
            <a:r>
              <a:rPr lang="en-US" sz="1800" i="1">
                <a:effectLst/>
                <a:latin typeface="Times New Roman" panose="02020603050405020304" pitchFamily="18" charset="0"/>
                <a:ea typeface="Times New Roman" panose="02020603050405020304" pitchFamily="18" charset="0"/>
                <a:cs typeface="Times New Roman" panose="02020603050405020304" pitchFamily="18" charset="0"/>
              </a:rPr>
              <a:t>Age discrimination in the Workplace</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1800" i="1" err="1">
                <a:effectLst/>
                <a:latin typeface="Times New Roman" panose="02020603050405020304" pitchFamily="18" charset="0"/>
                <a:ea typeface="Times New Roman" panose="02020603050405020304" pitchFamily="18" charset="0"/>
                <a:cs typeface="Times New Roman" panose="02020603050405020304" pitchFamily="18" charset="0"/>
              </a:rPr>
              <a:t>PeopleScout</a:t>
            </a:r>
            <a:r>
              <a:rPr lang="en-US" sz="1800">
                <a:effectLst/>
                <a:latin typeface="Times New Roman" panose="02020603050405020304" pitchFamily="18" charset="0"/>
                <a:ea typeface="Times New Roman" panose="02020603050405020304" pitchFamily="18" charset="0"/>
                <a:cs typeface="Times New Roman" panose="02020603050405020304" pitchFamily="18" charset="0"/>
              </a:rPr>
              <a:t>. Available at: https://www.peoplescout.com/insights/age-discrimination-in-the-workplace/#:~:text=According%20to%20the%2n.d.EA%2C%20the,to%20taking%20on%20new%20projects' (Accessed: November 18, 2022). </a:t>
            </a:r>
            <a:endParaRPr lang="en-US" sz="1800">
              <a:effectLst/>
              <a:latin typeface="Times New Roman" panose="02020603050405020304" pitchFamily="18" charset="0"/>
              <a:ea typeface="Arial" panose="020B0604020202020204" pitchFamily="34" charset="0"/>
              <a:cs typeface="Times New Roman" panose="02020603050405020304" pitchFamily="18" charset="0"/>
            </a:endParaRPr>
          </a:p>
          <a:p>
            <a:endParaRPr lang="en-US">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40108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DAD502C-0B6F-C4F0-A1A7-9CC69FE7CC17}"/>
              </a:ext>
            </a:extLst>
          </p:cNvPr>
          <p:cNvSpPr>
            <a:spLocks noGrp="1"/>
          </p:cNvSpPr>
          <p:nvPr>
            <p:ph idx="1"/>
          </p:nvPr>
        </p:nvSpPr>
        <p:spPr/>
        <p:txBody>
          <a:bodyPr vert="horz" lIns="91440" tIns="45720" rIns="91440" bIns="45720" rtlCol="0" anchor="t">
            <a:normAutofit/>
          </a:bodyPr>
          <a:lstStyle/>
          <a:p>
            <a:pPr marL="0" indent="0" algn="ctr">
              <a:buNone/>
            </a:pPr>
            <a:r>
              <a:rPr lang="en-US" sz="8800" b="1">
                <a:latin typeface="Times New Roman"/>
                <a:cs typeface="Times New Roman"/>
              </a:rPr>
              <a:t>Any Questions?</a:t>
            </a:r>
            <a:endParaRPr lang="en-US" sz="8800" b="1">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31033925"/>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Application>Microsoft Office PowerPoint</Application>
  <PresentationFormat>Широкоэкранный</PresentationFormat>
  <Slides>15</Slides>
  <Notes>15</Notes>
  <HiddenSlides>0</HiddenSlides>
  <ScaleCrop>false</ScaleCrop>
  <HeadingPairs>
    <vt:vector size="4" baseType="variant">
      <vt:variant>
        <vt:lpstr>Тема</vt:lpstr>
      </vt:variant>
      <vt:variant>
        <vt:i4>1</vt:i4>
      </vt:variant>
      <vt:variant>
        <vt:lpstr>Заголовки слайдов</vt:lpstr>
      </vt:variant>
      <vt:variant>
        <vt:i4>15</vt:i4>
      </vt:variant>
    </vt:vector>
  </HeadingPairs>
  <TitlesOfParts>
    <vt:vector size="16" baseType="lpstr">
      <vt:lpstr>Ion</vt:lpstr>
      <vt:lpstr>Individual Presentation Student: Cristina Varzari ID: 2110951 </vt:lpstr>
      <vt:lpstr>Aim and Objectives </vt:lpstr>
      <vt:lpstr>Table of content </vt:lpstr>
      <vt:lpstr>Introduction </vt:lpstr>
      <vt:lpstr>Flexible working related to inequality at work </vt:lpstr>
      <vt:lpstr>Flexible working related to inequality at work </vt:lpstr>
      <vt:lpstr>Flexible working related to inequality at work </vt:lpstr>
      <vt:lpstr>Flexible working related to inequality at work </vt:lpstr>
      <vt:lpstr>Role of HR management to address the concerns of inequality that arise from flexible working </vt:lpstr>
      <vt:lpstr>Role of HR management to address the concerns of inequality that arise from flexible working </vt:lpstr>
      <vt:lpstr>Role of HR management to address the concerns of inequality that arise from flexible working </vt:lpstr>
      <vt:lpstr>Role of HR management to address the concerns of inequality that arise from flexible working </vt:lpstr>
      <vt:lpstr>Conclusion </vt:lpstr>
      <vt:lpstr>References</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Assessment 1 Individual Presentation</dc:title>
  <dc:creator>LENOVO</dc:creator>
  <cp:revision>60</cp:revision>
  <dcterms:created xsi:type="dcterms:W3CDTF">2022-11-18T11:50:52Z</dcterms:created>
  <dcterms:modified xsi:type="dcterms:W3CDTF">2022-11-29T18:34:08Z</dcterms:modified>
</cp:coreProperties>
</file>