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59"/>
  </p:notesMasterIdLst>
  <p:handoutMasterIdLst>
    <p:handoutMasterId r:id="rId60"/>
  </p:handoutMasterIdLst>
  <p:sldIdLst>
    <p:sldId id="256" r:id="rId20"/>
    <p:sldId id="257" r:id="rId21"/>
    <p:sldId id="258" r:id="rId22"/>
    <p:sldId id="283" r:id="rId23"/>
    <p:sldId id="285" r:id="rId24"/>
    <p:sldId id="286" r:id="rId25"/>
    <p:sldId id="288" r:id="rId26"/>
    <p:sldId id="290" r:id="rId27"/>
    <p:sldId id="293" r:id="rId28"/>
    <p:sldId id="299" r:id="rId29"/>
    <p:sldId id="296" r:id="rId30"/>
    <p:sldId id="349" r:id="rId31"/>
    <p:sldId id="307" r:id="rId32"/>
    <p:sldId id="335" r:id="rId33"/>
    <p:sldId id="291" r:id="rId34"/>
    <p:sldId id="336" r:id="rId35"/>
    <p:sldId id="318" r:id="rId36"/>
    <p:sldId id="319" r:id="rId37"/>
    <p:sldId id="320" r:id="rId38"/>
    <p:sldId id="322" r:id="rId39"/>
    <p:sldId id="332" r:id="rId40"/>
    <p:sldId id="333" r:id="rId41"/>
    <p:sldId id="264" r:id="rId42"/>
    <p:sldId id="345" r:id="rId43"/>
    <p:sldId id="350" r:id="rId44"/>
    <p:sldId id="351" r:id="rId45"/>
    <p:sldId id="324" r:id="rId46"/>
    <p:sldId id="346" r:id="rId47"/>
    <p:sldId id="352" r:id="rId48"/>
    <p:sldId id="263" r:id="rId49"/>
    <p:sldId id="300" r:id="rId50"/>
    <p:sldId id="348" r:id="rId51"/>
    <p:sldId id="301" r:id="rId52"/>
    <p:sldId id="302" r:id="rId53"/>
    <p:sldId id="303" r:id="rId54"/>
    <p:sldId id="304" r:id="rId55"/>
    <p:sldId id="305" r:id="rId56"/>
    <p:sldId id="347" r:id="rId57"/>
    <p:sldId id="306"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573516-6628-4670-9544-9F3B065C1CEA}" v="148" dt="2023-10-12T16:54:37.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04" autoAdjust="0"/>
    <p:restoredTop sz="88497" autoAdjust="0"/>
  </p:normalViewPr>
  <p:slideViewPr>
    <p:cSldViewPr snapToGrid="0" snapToObjects="1">
      <p:cViewPr>
        <p:scale>
          <a:sx n="66" d="100"/>
          <a:sy n="66" d="100"/>
        </p:scale>
        <p:origin x="749" y="20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6216"/>
    </p:cViewPr>
  </p:sorterViewPr>
  <p:notesViewPr>
    <p:cSldViewPr snapToGrid="0" snapToObjects="1">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microsoft.com/office/2015/10/relationships/revisionInfo" Target="revisionInfo.xml"/><Relationship Id="rId5" Type="http://schemas.openxmlformats.org/officeDocument/2006/relationships/slideMaster" Target="slideMasters/slideMaster5.xml"/><Relationship Id="rId61" Type="http://schemas.openxmlformats.org/officeDocument/2006/relationships/presProps" Target="presProps.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7A573516-6628-4670-9544-9F3B065C1CEA}"/>
    <pc:docChg chg="undo custSel addSld delSld modSld sldOrd">
      <pc:chgData name="Bee B" userId="8940502075193e3a" providerId="LiveId" clId="{7A573516-6628-4670-9544-9F3B065C1CEA}" dt="2023-10-12T16:54:37.469" v="1638" actId="1076"/>
      <pc:docMkLst>
        <pc:docMk/>
      </pc:docMkLst>
      <pc:sldChg chg="modSp mod">
        <pc:chgData name="Bee B" userId="8940502075193e3a" providerId="LiveId" clId="{7A573516-6628-4670-9544-9F3B065C1CEA}" dt="2023-09-19T15:35:30.642" v="0" actId="20577"/>
        <pc:sldMkLst>
          <pc:docMk/>
          <pc:sldMk cId="1989432284" sldId="257"/>
        </pc:sldMkLst>
        <pc:spChg chg="mod">
          <ac:chgData name="Bee B" userId="8940502075193e3a" providerId="LiveId" clId="{7A573516-6628-4670-9544-9F3B065C1CEA}" dt="2023-09-19T15:35:30.642" v="0" actId="20577"/>
          <ac:spMkLst>
            <pc:docMk/>
            <pc:sldMk cId="1989432284" sldId="257"/>
            <ac:spMk id="2" creationId="{E1BEE9DB-5B30-6AB9-D106-343A24194470}"/>
          </ac:spMkLst>
        </pc:spChg>
      </pc:sldChg>
      <pc:sldChg chg="addSp delSp modSp mod">
        <pc:chgData name="Bee B" userId="8940502075193e3a" providerId="LiveId" clId="{7A573516-6628-4670-9544-9F3B065C1CEA}" dt="2023-09-19T15:36:42.343" v="79" actId="20577"/>
        <pc:sldMkLst>
          <pc:docMk/>
          <pc:sldMk cId="1342471370" sldId="258"/>
        </pc:sldMkLst>
        <pc:spChg chg="del">
          <ac:chgData name="Bee B" userId="8940502075193e3a" providerId="LiveId" clId="{7A573516-6628-4670-9544-9F3B065C1CEA}" dt="2023-09-19T15:35:36.175" v="1" actId="478"/>
          <ac:spMkLst>
            <pc:docMk/>
            <pc:sldMk cId="1342471370" sldId="258"/>
            <ac:spMk id="3" creationId="{7C3D941E-5569-FE77-94A1-BFC11680BEC1}"/>
          </ac:spMkLst>
        </pc:spChg>
        <pc:spChg chg="mod">
          <ac:chgData name="Bee B" userId="8940502075193e3a" providerId="LiveId" clId="{7A573516-6628-4670-9544-9F3B065C1CEA}" dt="2023-09-19T15:36:42.343" v="79" actId="20577"/>
          <ac:spMkLst>
            <pc:docMk/>
            <pc:sldMk cId="1342471370" sldId="258"/>
            <ac:spMk id="4" creationId="{F87DD536-7772-9115-D1FF-17213712072C}"/>
          </ac:spMkLst>
        </pc:spChg>
        <pc:spChg chg="add del mod">
          <ac:chgData name="Bee B" userId="8940502075193e3a" providerId="LiveId" clId="{7A573516-6628-4670-9544-9F3B065C1CEA}" dt="2023-09-19T15:35:40.442" v="2" actId="478"/>
          <ac:spMkLst>
            <pc:docMk/>
            <pc:sldMk cId="1342471370" sldId="258"/>
            <ac:spMk id="5" creationId="{313E48F9-76AB-7CBE-E906-758D23B6DDC9}"/>
          </ac:spMkLst>
        </pc:spChg>
        <pc:picChg chg="add mod">
          <ac:chgData name="Bee B" userId="8940502075193e3a" providerId="LiveId" clId="{7A573516-6628-4670-9544-9F3B065C1CEA}" dt="2023-09-19T15:36:30.130" v="30" actId="1076"/>
          <ac:picMkLst>
            <pc:docMk/>
            <pc:sldMk cId="1342471370" sldId="258"/>
            <ac:picMk id="1026" creationId="{0F167A3D-A776-5E34-B25A-6008E90FD1E3}"/>
          </ac:picMkLst>
        </pc:picChg>
      </pc:sldChg>
      <pc:sldChg chg="ord">
        <pc:chgData name="Bee B" userId="8940502075193e3a" providerId="LiveId" clId="{7A573516-6628-4670-9544-9F3B065C1CEA}" dt="2023-10-12T15:36:56.323" v="534"/>
        <pc:sldMkLst>
          <pc:docMk/>
          <pc:sldMk cId="49659591" sldId="263"/>
        </pc:sldMkLst>
      </pc:sldChg>
      <pc:sldChg chg="addSp delSp modSp mod ord modNotesTx">
        <pc:chgData name="Bee B" userId="8940502075193e3a" providerId="LiveId" clId="{7A573516-6628-4670-9544-9F3B065C1CEA}" dt="2023-10-12T16:42:42.262" v="1545" actId="20577"/>
        <pc:sldMkLst>
          <pc:docMk/>
          <pc:sldMk cId="3127282029" sldId="264"/>
        </pc:sldMkLst>
        <pc:spChg chg="mod">
          <ac:chgData name="Bee B" userId="8940502075193e3a" providerId="LiveId" clId="{7A573516-6628-4670-9544-9F3B065C1CEA}" dt="2023-09-19T16:00:12.938" v="314" actId="1076"/>
          <ac:spMkLst>
            <pc:docMk/>
            <pc:sldMk cId="3127282029" sldId="264"/>
            <ac:spMk id="2" creationId="{7234AB55-83A8-4E9C-AC62-4A5A2E4B7EA8}"/>
          </ac:spMkLst>
        </pc:spChg>
        <pc:spChg chg="del">
          <ac:chgData name="Bee B" userId="8940502075193e3a" providerId="LiveId" clId="{7A573516-6628-4670-9544-9F3B065C1CEA}" dt="2023-09-19T16:00:15.863" v="315" actId="478"/>
          <ac:spMkLst>
            <pc:docMk/>
            <pc:sldMk cId="3127282029" sldId="264"/>
            <ac:spMk id="3" creationId="{5E282553-46EC-4AFF-846B-1379D4326ABC}"/>
          </ac:spMkLst>
        </pc:spChg>
        <pc:spChg chg="mod">
          <ac:chgData name="Bee B" userId="8940502075193e3a" providerId="LiveId" clId="{7A573516-6628-4670-9544-9F3B065C1CEA}" dt="2023-09-19T16:00:29.239" v="321" actId="20577"/>
          <ac:spMkLst>
            <pc:docMk/>
            <pc:sldMk cId="3127282029" sldId="264"/>
            <ac:spMk id="4" creationId="{511869B9-A70B-448E-8E9E-BFA9E813A437}"/>
          </ac:spMkLst>
        </pc:spChg>
        <pc:spChg chg="add del mod">
          <ac:chgData name="Bee B" userId="8940502075193e3a" providerId="LiveId" clId="{7A573516-6628-4670-9544-9F3B065C1CEA}" dt="2023-09-19T16:00:18.388" v="316" actId="478"/>
          <ac:spMkLst>
            <pc:docMk/>
            <pc:sldMk cId="3127282029" sldId="264"/>
            <ac:spMk id="6" creationId="{2798A4EE-B2E4-923F-9B1D-C575C79BADB0}"/>
          </ac:spMkLst>
        </pc:spChg>
      </pc:sldChg>
      <pc:sldChg chg="addSp delSp modSp mod">
        <pc:chgData name="Bee B" userId="8940502075193e3a" providerId="LiveId" clId="{7A573516-6628-4670-9544-9F3B065C1CEA}" dt="2023-09-19T15:41:26.346" v="97" actId="1076"/>
        <pc:sldMkLst>
          <pc:docMk/>
          <pc:sldMk cId="2464203954" sldId="283"/>
        </pc:sldMkLst>
        <pc:spChg chg="add del">
          <ac:chgData name="Bee B" userId="8940502075193e3a" providerId="LiveId" clId="{7A573516-6628-4670-9544-9F3B065C1CEA}" dt="2023-09-19T15:38:36.088" v="88"/>
          <ac:spMkLst>
            <pc:docMk/>
            <pc:sldMk cId="2464203954" sldId="283"/>
            <ac:spMk id="2" creationId="{4F4022D0-CA4B-6CB7-ACAF-287005689D3A}"/>
          </ac:spMkLst>
        </pc:spChg>
        <pc:spChg chg="add del">
          <ac:chgData name="Bee B" userId="8940502075193e3a" providerId="LiveId" clId="{7A573516-6628-4670-9544-9F3B065C1CEA}" dt="2023-09-19T15:38:37.725" v="90"/>
          <ac:spMkLst>
            <pc:docMk/>
            <pc:sldMk cId="2464203954" sldId="283"/>
            <ac:spMk id="3" creationId="{28700C3D-618E-CA78-D90B-2C056195B511}"/>
          </ac:spMkLst>
        </pc:spChg>
        <pc:spChg chg="mod">
          <ac:chgData name="Bee B" userId="8940502075193e3a" providerId="LiveId" clId="{7A573516-6628-4670-9544-9F3B065C1CEA}" dt="2023-09-19T15:37:47.860" v="83" actId="113"/>
          <ac:spMkLst>
            <pc:docMk/>
            <pc:sldMk cId="2464203954" sldId="283"/>
            <ac:spMk id="4" creationId="{4DB8EBE9-3643-46DF-BB75-27A2A4EA2026}"/>
          </ac:spMkLst>
        </pc:spChg>
        <pc:spChg chg="mod">
          <ac:chgData name="Bee B" userId="8940502075193e3a" providerId="LiveId" clId="{7A573516-6628-4670-9544-9F3B065C1CEA}" dt="2023-09-19T15:38:48.902" v="96" actId="6549"/>
          <ac:spMkLst>
            <pc:docMk/>
            <pc:sldMk cId="2464203954" sldId="283"/>
            <ac:spMk id="6" creationId="{96AC7EAC-5CE7-4F3C-8F61-A33645F2E03E}"/>
          </ac:spMkLst>
        </pc:spChg>
        <pc:picChg chg="add mod">
          <ac:chgData name="Bee B" userId="8940502075193e3a" providerId="LiveId" clId="{7A573516-6628-4670-9544-9F3B065C1CEA}" dt="2023-09-19T15:41:26.346" v="97" actId="1076"/>
          <ac:picMkLst>
            <pc:docMk/>
            <pc:sldMk cId="2464203954" sldId="283"/>
            <ac:picMk id="5" creationId="{0B2280A5-D6CC-8B25-86C7-6A193521D123}"/>
          </ac:picMkLst>
        </pc:picChg>
      </pc:sldChg>
      <pc:sldChg chg="del">
        <pc:chgData name="Bee B" userId="8940502075193e3a" providerId="LiveId" clId="{7A573516-6628-4670-9544-9F3B065C1CEA}" dt="2023-09-19T15:41:30.656" v="98" actId="47"/>
        <pc:sldMkLst>
          <pc:docMk/>
          <pc:sldMk cId="2764793653" sldId="284"/>
        </pc:sldMkLst>
      </pc:sldChg>
      <pc:sldChg chg="del">
        <pc:chgData name="Bee B" userId="8940502075193e3a" providerId="LiveId" clId="{7A573516-6628-4670-9544-9F3B065C1CEA}" dt="2023-09-19T15:41:38.482" v="99" actId="47"/>
        <pc:sldMkLst>
          <pc:docMk/>
          <pc:sldMk cId="1025128462" sldId="287"/>
        </pc:sldMkLst>
      </pc:sldChg>
      <pc:sldChg chg="addSp delSp modSp mod ord">
        <pc:chgData name="Bee B" userId="8940502075193e3a" providerId="LiveId" clId="{7A573516-6628-4670-9544-9F3B065C1CEA}" dt="2023-10-12T15:36:13.872" v="510"/>
        <pc:sldMkLst>
          <pc:docMk/>
          <pc:sldMk cId="2838796216" sldId="291"/>
        </pc:sldMkLst>
        <pc:spChg chg="mod">
          <ac:chgData name="Bee B" userId="8940502075193e3a" providerId="LiveId" clId="{7A573516-6628-4670-9544-9F3B065C1CEA}" dt="2023-09-19T15:48:18.525" v="185" actId="1076"/>
          <ac:spMkLst>
            <pc:docMk/>
            <pc:sldMk cId="2838796216" sldId="291"/>
            <ac:spMk id="2" creationId="{DD844832-44AA-464D-AFDE-204BD74BCD6E}"/>
          </ac:spMkLst>
        </pc:spChg>
        <pc:spChg chg="mod">
          <ac:chgData name="Bee B" userId="8940502075193e3a" providerId="LiveId" clId="{7A573516-6628-4670-9544-9F3B065C1CEA}" dt="2023-09-19T15:48:33.666" v="192" actId="255"/>
          <ac:spMkLst>
            <pc:docMk/>
            <pc:sldMk cId="2838796216" sldId="291"/>
            <ac:spMk id="4" creationId="{F7300BD4-B38E-407B-A495-6F8FF2C40957}"/>
          </ac:spMkLst>
        </pc:spChg>
        <pc:spChg chg="del">
          <ac:chgData name="Bee B" userId="8940502075193e3a" providerId="LiveId" clId="{7A573516-6628-4670-9544-9F3B065C1CEA}" dt="2023-09-19T15:47:50.236" v="176" actId="478"/>
          <ac:spMkLst>
            <pc:docMk/>
            <pc:sldMk cId="2838796216" sldId="291"/>
            <ac:spMk id="5" creationId="{D211C153-2B41-4809-B972-B0718955C62C}"/>
          </ac:spMkLst>
        </pc:spChg>
        <pc:picChg chg="add mod">
          <ac:chgData name="Bee B" userId="8940502075193e3a" providerId="LiveId" clId="{7A573516-6628-4670-9544-9F3B065C1CEA}" dt="2023-09-19T15:49:20.406" v="197" actId="1076"/>
          <ac:picMkLst>
            <pc:docMk/>
            <pc:sldMk cId="2838796216" sldId="291"/>
            <ac:picMk id="5122" creationId="{EF22F586-E0BC-405D-B504-10009B4EC094}"/>
          </ac:picMkLst>
        </pc:picChg>
      </pc:sldChg>
      <pc:sldChg chg="del">
        <pc:chgData name="Bee B" userId="8940502075193e3a" providerId="LiveId" clId="{7A573516-6628-4670-9544-9F3B065C1CEA}" dt="2023-09-19T15:42:04.010" v="100" actId="47"/>
        <pc:sldMkLst>
          <pc:docMk/>
          <pc:sldMk cId="4247627754" sldId="292"/>
        </pc:sldMkLst>
      </pc:sldChg>
      <pc:sldChg chg="del">
        <pc:chgData name="Bee B" userId="8940502075193e3a" providerId="LiveId" clId="{7A573516-6628-4670-9544-9F3B065C1CEA}" dt="2023-09-19T15:42:10.079" v="101" actId="47"/>
        <pc:sldMkLst>
          <pc:docMk/>
          <pc:sldMk cId="2092201276" sldId="294"/>
        </pc:sldMkLst>
      </pc:sldChg>
      <pc:sldChg chg="del">
        <pc:chgData name="Bee B" userId="8940502075193e3a" providerId="LiveId" clId="{7A573516-6628-4670-9544-9F3B065C1CEA}" dt="2023-09-19T15:44:23.166" v="114" actId="47"/>
        <pc:sldMkLst>
          <pc:docMk/>
          <pc:sldMk cId="3802156777" sldId="295"/>
        </pc:sldMkLst>
      </pc:sldChg>
      <pc:sldChg chg="modNotesTx">
        <pc:chgData name="Bee B" userId="8940502075193e3a" providerId="LiveId" clId="{7A573516-6628-4670-9544-9F3B065C1CEA}" dt="2023-10-12T16:30:45.175" v="1390" actId="20577"/>
        <pc:sldMkLst>
          <pc:docMk/>
          <pc:sldMk cId="3860741056" sldId="296"/>
        </pc:sldMkLst>
      </pc:sldChg>
      <pc:sldChg chg="addSp delSp modSp mod">
        <pc:chgData name="Bee B" userId="8940502075193e3a" providerId="LiveId" clId="{7A573516-6628-4670-9544-9F3B065C1CEA}" dt="2023-09-19T15:44:15.588" v="113" actId="1076"/>
        <pc:sldMkLst>
          <pc:docMk/>
          <pc:sldMk cId="1849371208" sldId="299"/>
        </pc:sldMkLst>
        <pc:spChg chg="mod">
          <ac:chgData name="Bee B" userId="8940502075193e3a" providerId="LiveId" clId="{7A573516-6628-4670-9544-9F3B065C1CEA}" dt="2023-09-19T15:42:23.236" v="103" actId="113"/>
          <ac:spMkLst>
            <pc:docMk/>
            <pc:sldMk cId="1849371208" sldId="299"/>
            <ac:spMk id="2" creationId="{03567199-200B-4718-B01E-B8C1280AFF8F}"/>
          </ac:spMkLst>
        </pc:spChg>
        <pc:spChg chg="mod">
          <ac:chgData name="Bee B" userId="8940502075193e3a" providerId="LiveId" clId="{7A573516-6628-4670-9544-9F3B065C1CEA}" dt="2023-09-19T15:44:14.120" v="112" actId="14100"/>
          <ac:spMkLst>
            <pc:docMk/>
            <pc:sldMk cId="1849371208" sldId="299"/>
            <ac:spMk id="4" creationId="{4405BFA8-6D6D-4C67-921F-C2C5B1455F36}"/>
          </ac:spMkLst>
        </pc:spChg>
        <pc:spChg chg="del">
          <ac:chgData name="Bee B" userId="8940502075193e3a" providerId="LiveId" clId="{7A573516-6628-4670-9544-9F3B065C1CEA}" dt="2023-09-19T15:42:26.479" v="104" actId="478"/>
          <ac:spMkLst>
            <pc:docMk/>
            <pc:sldMk cId="1849371208" sldId="299"/>
            <ac:spMk id="5" creationId="{ED44656B-30A6-4495-9022-C11ED336B440}"/>
          </ac:spMkLst>
        </pc:spChg>
        <pc:picChg chg="add mod">
          <ac:chgData name="Bee B" userId="8940502075193e3a" providerId="LiveId" clId="{7A573516-6628-4670-9544-9F3B065C1CEA}" dt="2023-09-19T15:44:15.588" v="113" actId="1076"/>
          <ac:picMkLst>
            <pc:docMk/>
            <pc:sldMk cId="1849371208" sldId="299"/>
            <ac:picMk id="3074" creationId="{26141715-D5E2-F170-1CD9-F8D1ADF93E74}"/>
          </ac:picMkLst>
        </pc:picChg>
      </pc:sldChg>
      <pc:sldChg chg="modSp mod ord">
        <pc:chgData name="Bee B" userId="8940502075193e3a" providerId="LiveId" clId="{7A573516-6628-4670-9544-9F3B065C1CEA}" dt="2023-10-12T16:24:45.342" v="1330"/>
        <pc:sldMkLst>
          <pc:docMk/>
          <pc:sldMk cId="3402762835" sldId="300"/>
        </pc:sldMkLst>
        <pc:spChg chg="mod">
          <ac:chgData name="Bee B" userId="8940502075193e3a" providerId="LiveId" clId="{7A573516-6628-4670-9544-9F3B065C1CEA}" dt="2023-10-12T15:32:27.622" v="480" actId="20577"/>
          <ac:spMkLst>
            <pc:docMk/>
            <pc:sldMk cId="3402762835" sldId="300"/>
            <ac:spMk id="3" creationId="{1CE54B9D-BA98-0400-2D1B-DBADE3DDACB1}"/>
          </ac:spMkLst>
        </pc:spChg>
      </pc:sldChg>
      <pc:sldChg chg="modSp mod modNotesTx">
        <pc:chgData name="Bee B" userId="8940502075193e3a" providerId="LiveId" clId="{7A573516-6628-4670-9544-9F3B065C1CEA}" dt="2023-10-12T16:53:42.165" v="1630" actId="207"/>
        <pc:sldMkLst>
          <pc:docMk/>
          <pc:sldMk cId="3452304656" sldId="301"/>
        </pc:sldMkLst>
        <pc:spChg chg="mod">
          <ac:chgData name="Bee B" userId="8940502075193e3a" providerId="LiveId" clId="{7A573516-6628-4670-9544-9F3B065C1CEA}" dt="2023-10-12T16:53:42.165" v="1630" actId="207"/>
          <ac:spMkLst>
            <pc:docMk/>
            <pc:sldMk cId="3452304656" sldId="301"/>
            <ac:spMk id="6" creationId="{63BAB483-F824-C9DF-1E54-56AA5F2B70FC}"/>
          </ac:spMkLst>
        </pc:spChg>
      </pc:sldChg>
      <pc:sldChg chg="modSp mod">
        <pc:chgData name="Bee B" userId="8940502075193e3a" providerId="LiveId" clId="{7A573516-6628-4670-9544-9F3B065C1CEA}" dt="2023-10-12T16:53:29.388" v="1628" actId="207"/>
        <pc:sldMkLst>
          <pc:docMk/>
          <pc:sldMk cId="3721616847" sldId="302"/>
        </pc:sldMkLst>
        <pc:spChg chg="mod">
          <ac:chgData name="Bee B" userId="8940502075193e3a" providerId="LiveId" clId="{7A573516-6628-4670-9544-9F3B065C1CEA}" dt="2023-10-12T16:53:29.388" v="1628" actId="207"/>
          <ac:spMkLst>
            <pc:docMk/>
            <pc:sldMk cId="3721616847" sldId="302"/>
            <ac:spMk id="2" creationId="{7B5C2189-4B6B-3C2C-DCAD-F46A74352303}"/>
          </ac:spMkLst>
        </pc:spChg>
      </pc:sldChg>
      <pc:sldChg chg="modSp mod modNotesTx">
        <pc:chgData name="Bee B" userId="8940502075193e3a" providerId="LiveId" clId="{7A573516-6628-4670-9544-9F3B065C1CEA}" dt="2023-10-12T16:53:26.194" v="1627" actId="207"/>
        <pc:sldMkLst>
          <pc:docMk/>
          <pc:sldMk cId="2657191943" sldId="303"/>
        </pc:sldMkLst>
        <pc:spChg chg="mod">
          <ac:chgData name="Bee B" userId="8940502075193e3a" providerId="LiveId" clId="{7A573516-6628-4670-9544-9F3B065C1CEA}" dt="2023-10-12T16:53:26.194" v="1627" actId="207"/>
          <ac:spMkLst>
            <pc:docMk/>
            <pc:sldMk cId="2657191943" sldId="303"/>
            <ac:spMk id="6" creationId="{DF6E5231-B7D2-6ACE-1D50-684823A64C85}"/>
          </ac:spMkLst>
        </pc:spChg>
      </pc:sldChg>
      <pc:sldChg chg="modSp mod">
        <pc:chgData name="Bee B" userId="8940502075193e3a" providerId="LiveId" clId="{7A573516-6628-4670-9544-9F3B065C1CEA}" dt="2023-10-12T16:53:33.514" v="1629" actId="207"/>
        <pc:sldMkLst>
          <pc:docMk/>
          <pc:sldMk cId="486247982" sldId="304"/>
        </pc:sldMkLst>
        <pc:spChg chg="mod">
          <ac:chgData name="Bee B" userId="8940502075193e3a" providerId="LiveId" clId="{7A573516-6628-4670-9544-9F3B065C1CEA}" dt="2023-10-12T16:53:33.514" v="1629" actId="207"/>
          <ac:spMkLst>
            <pc:docMk/>
            <pc:sldMk cId="486247982" sldId="304"/>
            <ac:spMk id="2" creationId="{D158971F-0D27-042C-AD16-B7FB83AFA212}"/>
          </ac:spMkLst>
        </pc:spChg>
        <pc:spChg chg="mod">
          <ac:chgData name="Bee B" userId="8940502075193e3a" providerId="LiveId" clId="{7A573516-6628-4670-9544-9F3B065C1CEA}" dt="2023-10-12T16:53:17.310" v="1626" actId="207"/>
          <ac:spMkLst>
            <pc:docMk/>
            <pc:sldMk cId="486247982" sldId="304"/>
            <ac:spMk id="5" creationId="{28FF2A0B-EBB4-92E1-2571-7C314C533761}"/>
          </ac:spMkLst>
        </pc:spChg>
      </pc:sldChg>
      <pc:sldChg chg="modSp mod modNotesTx">
        <pc:chgData name="Bee B" userId="8940502075193e3a" providerId="LiveId" clId="{7A573516-6628-4670-9544-9F3B065C1CEA}" dt="2023-10-12T16:53:02.317" v="1623" actId="207"/>
        <pc:sldMkLst>
          <pc:docMk/>
          <pc:sldMk cId="1643780130" sldId="305"/>
        </pc:sldMkLst>
        <pc:spChg chg="mod">
          <ac:chgData name="Bee B" userId="8940502075193e3a" providerId="LiveId" clId="{7A573516-6628-4670-9544-9F3B065C1CEA}" dt="2023-10-12T16:53:02.317" v="1623" actId="207"/>
          <ac:spMkLst>
            <pc:docMk/>
            <pc:sldMk cId="1643780130" sldId="305"/>
            <ac:spMk id="2" creationId="{8B63D599-80CE-8504-F1D5-D55C630A2952}"/>
          </ac:spMkLst>
        </pc:spChg>
      </pc:sldChg>
      <pc:sldChg chg="modSp mod">
        <pc:chgData name="Bee B" userId="8940502075193e3a" providerId="LiveId" clId="{7A573516-6628-4670-9544-9F3B065C1CEA}" dt="2023-09-19T16:05:56.344" v="388" actId="113"/>
        <pc:sldMkLst>
          <pc:docMk/>
          <pc:sldMk cId="3199372823" sldId="306"/>
        </pc:sldMkLst>
        <pc:spChg chg="mod">
          <ac:chgData name="Bee B" userId="8940502075193e3a" providerId="LiveId" clId="{7A573516-6628-4670-9544-9F3B065C1CEA}" dt="2023-09-19T16:05:56.344" v="388" actId="113"/>
          <ac:spMkLst>
            <pc:docMk/>
            <pc:sldMk cId="3199372823" sldId="306"/>
            <ac:spMk id="2" creationId="{F2AED014-7F6F-87AF-8843-AA3B905B7A52}"/>
          </ac:spMkLst>
        </pc:spChg>
      </pc:sldChg>
      <pc:sldChg chg="delSp modSp mod ord">
        <pc:chgData name="Bee B" userId="8940502075193e3a" providerId="LiveId" clId="{7A573516-6628-4670-9544-9F3B065C1CEA}" dt="2023-10-12T15:35:24.477" v="491"/>
        <pc:sldMkLst>
          <pc:docMk/>
          <pc:sldMk cId="2965608381" sldId="307"/>
        </pc:sldMkLst>
        <pc:spChg chg="del mod">
          <ac:chgData name="Bee B" userId="8940502075193e3a" providerId="LiveId" clId="{7A573516-6628-4670-9544-9F3B065C1CEA}" dt="2023-09-19T15:46:06.461" v="158" actId="478"/>
          <ac:spMkLst>
            <pc:docMk/>
            <pc:sldMk cId="2965608381" sldId="307"/>
            <ac:spMk id="3" creationId="{C75EC934-CE9C-0D55-90FB-6C4DDC56F511}"/>
          </ac:spMkLst>
        </pc:spChg>
        <pc:picChg chg="mod">
          <ac:chgData name="Bee B" userId="8940502075193e3a" providerId="LiveId" clId="{7A573516-6628-4670-9544-9F3B065C1CEA}" dt="2023-09-19T15:46:14.207" v="162" actId="1076"/>
          <ac:picMkLst>
            <pc:docMk/>
            <pc:sldMk cId="2965608381" sldId="307"/>
            <ac:picMk id="2" creationId="{6F9EE9CF-3604-20AF-5695-C9D48FD5DB5E}"/>
          </ac:picMkLst>
        </pc:picChg>
      </pc:sldChg>
      <pc:sldChg chg="addSp delSp modSp mod ord modNotesTx">
        <pc:chgData name="Bee B" userId="8940502075193e3a" providerId="LiveId" clId="{7A573516-6628-4670-9544-9F3B065C1CEA}" dt="2023-10-12T16:32:24.910" v="1480"/>
        <pc:sldMkLst>
          <pc:docMk/>
          <pc:sldMk cId="0" sldId="318"/>
        </pc:sldMkLst>
        <pc:spChg chg="mod">
          <ac:chgData name="Bee B" userId="8940502075193e3a" providerId="LiveId" clId="{7A573516-6628-4670-9544-9F3B065C1CEA}" dt="2023-09-19T15:51:09.028" v="223" actId="113"/>
          <ac:spMkLst>
            <pc:docMk/>
            <pc:sldMk cId="0" sldId="318"/>
            <ac:spMk id="27650" creationId="{FAC13A0E-5614-4151-BC82-F0AB759EB13C}"/>
          </ac:spMkLst>
        </pc:spChg>
        <pc:spChg chg="mod">
          <ac:chgData name="Bee B" userId="8940502075193e3a" providerId="LiveId" clId="{7A573516-6628-4670-9544-9F3B065C1CEA}" dt="2023-09-19T15:52:35.523" v="234" actId="1076"/>
          <ac:spMkLst>
            <pc:docMk/>
            <pc:sldMk cId="0" sldId="318"/>
            <ac:spMk id="27651" creationId="{5810F874-1980-4A59-8A06-B73A13CEE3AC}"/>
          </ac:spMkLst>
        </pc:spChg>
        <pc:spChg chg="del">
          <ac:chgData name="Bee B" userId="8940502075193e3a" providerId="LiveId" clId="{7A573516-6628-4670-9544-9F3B065C1CEA}" dt="2023-09-19T15:50:59.105" v="220" actId="478"/>
          <ac:spMkLst>
            <pc:docMk/>
            <pc:sldMk cId="0" sldId="318"/>
            <ac:spMk id="27652" creationId="{9F487C59-D1FE-4C75-A882-623845CE19A2}"/>
          </ac:spMkLst>
        </pc:spChg>
        <pc:picChg chg="add mod">
          <ac:chgData name="Bee B" userId="8940502075193e3a" providerId="LiveId" clId="{7A573516-6628-4670-9544-9F3B065C1CEA}" dt="2023-09-19T15:52:37.660" v="235" actId="1076"/>
          <ac:picMkLst>
            <pc:docMk/>
            <pc:sldMk cId="0" sldId="318"/>
            <ac:picMk id="7170" creationId="{954205DB-DFAC-5E11-0EBA-3D8F20859F3D}"/>
          </ac:picMkLst>
        </pc:picChg>
      </pc:sldChg>
      <pc:sldChg chg="delSp modSp mod ord">
        <pc:chgData name="Bee B" userId="8940502075193e3a" providerId="LiveId" clId="{7A573516-6628-4670-9544-9F3B065C1CEA}" dt="2023-10-12T15:36:22.206" v="516"/>
        <pc:sldMkLst>
          <pc:docMk/>
          <pc:sldMk cId="0" sldId="319"/>
        </pc:sldMkLst>
        <pc:spChg chg="mod">
          <ac:chgData name="Bee B" userId="8940502075193e3a" providerId="LiveId" clId="{7A573516-6628-4670-9544-9F3B065C1CEA}" dt="2023-09-19T15:52:45.624" v="238" actId="114"/>
          <ac:spMkLst>
            <pc:docMk/>
            <pc:sldMk cId="0" sldId="319"/>
            <ac:spMk id="2" creationId="{BECDC8CB-0D77-4B41-A2B7-0BB6A12A2A80}"/>
          </ac:spMkLst>
        </pc:spChg>
        <pc:spChg chg="mod">
          <ac:chgData name="Bee B" userId="8940502075193e3a" providerId="LiveId" clId="{7A573516-6628-4670-9544-9F3B065C1CEA}" dt="2023-09-19T15:52:54.718" v="241" actId="1076"/>
          <ac:spMkLst>
            <pc:docMk/>
            <pc:sldMk cId="0" sldId="319"/>
            <ac:spMk id="6" creationId="{CF991AF1-E349-416C-9341-8FC6E11B6863}"/>
          </ac:spMkLst>
        </pc:spChg>
        <pc:spChg chg="del">
          <ac:chgData name="Bee B" userId="8940502075193e3a" providerId="LiveId" clId="{7A573516-6628-4670-9544-9F3B065C1CEA}" dt="2023-09-19T15:52:48.832" v="239" actId="478"/>
          <ac:spMkLst>
            <pc:docMk/>
            <pc:sldMk cId="0" sldId="319"/>
            <ac:spMk id="8" creationId="{31B22D1E-E875-296D-8EDD-BF91DFDA9290}"/>
          </ac:spMkLst>
        </pc:spChg>
        <pc:spChg chg="mod">
          <ac:chgData name="Bee B" userId="8940502075193e3a" providerId="LiveId" clId="{7A573516-6628-4670-9544-9F3B065C1CEA}" dt="2023-09-19T15:53:06.743" v="246" actId="14100"/>
          <ac:spMkLst>
            <pc:docMk/>
            <pc:sldMk cId="0" sldId="319"/>
            <ac:spMk id="31747" creationId="{6EE85012-1EBA-44E4-81B0-743602B9F1F2}"/>
          </ac:spMkLst>
        </pc:spChg>
        <pc:picChg chg="mod">
          <ac:chgData name="Bee B" userId="8940502075193e3a" providerId="LiveId" clId="{7A573516-6628-4670-9544-9F3B065C1CEA}" dt="2023-09-19T15:52:50.631" v="240" actId="1076"/>
          <ac:picMkLst>
            <pc:docMk/>
            <pc:sldMk cId="0" sldId="319"/>
            <ac:picMk id="31750" creationId="{83CDE9BA-E558-48B7-983E-2B28C6BAAB03}"/>
          </ac:picMkLst>
        </pc:picChg>
      </pc:sldChg>
      <pc:sldChg chg="modSp mod ord">
        <pc:chgData name="Bee B" userId="8940502075193e3a" providerId="LiveId" clId="{7A573516-6628-4670-9544-9F3B065C1CEA}" dt="2023-10-12T15:36:24.529" v="518"/>
        <pc:sldMkLst>
          <pc:docMk/>
          <pc:sldMk cId="0" sldId="320"/>
        </pc:sldMkLst>
        <pc:spChg chg="mod">
          <ac:chgData name="Bee B" userId="8940502075193e3a" providerId="LiveId" clId="{7A573516-6628-4670-9544-9F3B065C1CEA}" dt="2023-09-19T15:53:25.687" v="252" actId="14100"/>
          <ac:spMkLst>
            <pc:docMk/>
            <pc:sldMk cId="0" sldId="320"/>
            <ac:spMk id="3" creationId="{ED1D6A59-F154-42B3-B94E-B9708FF1BA4B}"/>
          </ac:spMkLst>
        </pc:spChg>
      </pc:sldChg>
      <pc:sldChg chg="addSp delSp modSp mod ord modNotesTx">
        <pc:chgData name="Bee B" userId="8940502075193e3a" providerId="LiveId" clId="{7A573516-6628-4670-9544-9F3B065C1CEA}" dt="2023-10-12T16:35:50.748" v="1492"/>
        <pc:sldMkLst>
          <pc:docMk/>
          <pc:sldMk cId="0" sldId="322"/>
        </pc:sldMkLst>
        <pc:spChg chg="del">
          <ac:chgData name="Bee B" userId="8940502075193e3a" providerId="LiveId" clId="{7A573516-6628-4670-9544-9F3B065C1CEA}" dt="2023-09-19T15:53:55.468" v="257" actId="478"/>
          <ac:spMkLst>
            <pc:docMk/>
            <pc:sldMk cId="0" sldId="322"/>
            <ac:spMk id="3" creationId="{17292B71-0AB6-4B27-B84A-EF640CCD7F65}"/>
          </ac:spMkLst>
        </pc:spChg>
        <pc:spChg chg="mod">
          <ac:chgData name="Bee B" userId="8940502075193e3a" providerId="LiveId" clId="{7A573516-6628-4670-9544-9F3B065C1CEA}" dt="2023-10-12T16:35:17.196" v="1491" actId="20577"/>
          <ac:spMkLst>
            <pc:docMk/>
            <pc:sldMk cId="0" sldId="322"/>
            <ac:spMk id="4" creationId="{B2210645-EC26-4295-8EEF-3076E010FD68}"/>
          </ac:spMkLst>
        </pc:spChg>
        <pc:spChg chg="add del mod">
          <ac:chgData name="Bee B" userId="8940502075193e3a" providerId="LiveId" clId="{7A573516-6628-4670-9544-9F3B065C1CEA}" dt="2023-09-19T15:53:59.350" v="258" actId="478"/>
          <ac:spMkLst>
            <pc:docMk/>
            <pc:sldMk cId="0" sldId="322"/>
            <ac:spMk id="5" creationId="{810CBAAB-7043-43F4-C177-C529B144D450}"/>
          </ac:spMkLst>
        </pc:spChg>
        <pc:spChg chg="mod">
          <ac:chgData name="Bee B" userId="8940502075193e3a" providerId="LiveId" clId="{7A573516-6628-4670-9544-9F3B065C1CEA}" dt="2023-09-19T15:54:01.879" v="259" actId="1076"/>
          <ac:spMkLst>
            <pc:docMk/>
            <pc:sldMk cId="0" sldId="322"/>
            <ac:spMk id="35842" creationId="{7CE5D5C0-21C7-4CC0-97CD-4E6C8ACB03F8}"/>
          </ac:spMkLst>
        </pc:spChg>
        <pc:picChg chg="add mod">
          <ac:chgData name="Bee B" userId="8940502075193e3a" providerId="LiveId" clId="{7A573516-6628-4670-9544-9F3B065C1CEA}" dt="2023-09-19T15:56:44.441" v="269" actId="14100"/>
          <ac:picMkLst>
            <pc:docMk/>
            <pc:sldMk cId="0" sldId="322"/>
            <ac:picMk id="8194" creationId="{802404C6-C227-BC3E-2807-BBCF9E770608}"/>
          </ac:picMkLst>
        </pc:picChg>
      </pc:sldChg>
      <pc:sldChg chg="addSp delSp modSp mod ord modNotesTx">
        <pc:chgData name="Bee B" userId="8940502075193e3a" providerId="LiveId" clId="{7A573516-6628-4670-9544-9F3B065C1CEA}" dt="2023-10-12T16:48:31.541" v="1569" actId="20577"/>
        <pc:sldMkLst>
          <pc:docMk/>
          <pc:sldMk cId="0" sldId="324"/>
        </pc:sldMkLst>
        <pc:spChg chg="mod">
          <ac:chgData name="Bee B" userId="8940502075193e3a" providerId="LiveId" clId="{7A573516-6628-4670-9544-9F3B065C1CEA}" dt="2023-09-19T16:02:23.077" v="352" actId="20577"/>
          <ac:spMkLst>
            <pc:docMk/>
            <pc:sldMk cId="0" sldId="324"/>
            <ac:spMk id="44034" creationId="{6DBA740B-B0FE-4908-AF8B-D023C5AD9722}"/>
          </ac:spMkLst>
        </pc:spChg>
        <pc:spChg chg="del">
          <ac:chgData name="Bee B" userId="8940502075193e3a" providerId="LiveId" clId="{7A573516-6628-4670-9544-9F3B065C1CEA}" dt="2023-09-19T16:01:11.168" v="329" actId="478"/>
          <ac:spMkLst>
            <pc:docMk/>
            <pc:sldMk cId="0" sldId="324"/>
            <ac:spMk id="44036" creationId="{F731C191-CB62-4D5D-ADD7-53EC02533CFA}"/>
          </ac:spMkLst>
        </pc:spChg>
        <pc:spChg chg="mod">
          <ac:chgData name="Bee B" userId="8940502075193e3a" providerId="LiveId" clId="{7A573516-6628-4670-9544-9F3B065C1CEA}" dt="2023-09-19T16:02:53.694" v="356" actId="1076"/>
          <ac:spMkLst>
            <pc:docMk/>
            <pc:sldMk cId="0" sldId="324"/>
            <ac:spMk id="44037" creationId="{F275AA80-31DA-4ED6-B7AA-1F22938D724F}"/>
          </ac:spMkLst>
        </pc:spChg>
        <pc:picChg chg="add mod">
          <ac:chgData name="Bee B" userId="8940502075193e3a" providerId="LiveId" clId="{7A573516-6628-4670-9544-9F3B065C1CEA}" dt="2023-10-12T16:44:33.983" v="1556" actId="1076"/>
          <ac:picMkLst>
            <pc:docMk/>
            <pc:sldMk cId="0" sldId="324"/>
            <ac:picMk id="11266" creationId="{34C18461-290C-A9C2-D533-5B8BB51E1462}"/>
          </ac:picMkLst>
        </pc:picChg>
      </pc:sldChg>
      <pc:sldChg chg="addSp delSp modSp mod ord modNotesTx">
        <pc:chgData name="Bee B" userId="8940502075193e3a" providerId="LiveId" clId="{7A573516-6628-4670-9544-9F3B065C1CEA}" dt="2023-10-12T16:37:11.642" v="1519" actId="20577"/>
        <pc:sldMkLst>
          <pc:docMk/>
          <pc:sldMk cId="0" sldId="332"/>
        </pc:sldMkLst>
        <pc:spChg chg="mod">
          <ac:chgData name="Bee B" userId="8940502075193e3a" providerId="LiveId" clId="{7A573516-6628-4670-9544-9F3B065C1CEA}" dt="2023-09-19T15:57:37.546" v="283" actId="113"/>
          <ac:spMkLst>
            <pc:docMk/>
            <pc:sldMk cId="0" sldId="332"/>
            <ac:spMk id="39938" creationId="{62F82851-74B9-47B4-924D-4F95A040EC4F}"/>
          </ac:spMkLst>
        </pc:spChg>
        <pc:spChg chg="del">
          <ac:chgData name="Bee B" userId="8940502075193e3a" providerId="LiveId" clId="{7A573516-6628-4670-9544-9F3B065C1CEA}" dt="2023-09-19T15:57:40.444" v="284" actId="478"/>
          <ac:spMkLst>
            <pc:docMk/>
            <pc:sldMk cId="0" sldId="332"/>
            <ac:spMk id="39939" creationId="{D40A8ACC-4B36-4851-ADC3-256FC0C2725A}"/>
          </ac:spMkLst>
        </pc:spChg>
        <pc:spChg chg="mod">
          <ac:chgData name="Bee B" userId="8940502075193e3a" providerId="LiveId" clId="{7A573516-6628-4670-9544-9F3B065C1CEA}" dt="2023-10-12T16:37:11.642" v="1519" actId="20577"/>
          <ac:spMkLst>
            <pc:docMk/>
            <pc:sldMk cId="0" sldId="332"/>
            <ac:spMk id="39940" creationId="{726F085E-F7C9-4B02-83FA-4D69813FC75C}"/>
          </ac:spMkLst>
        </pc:spChg>
        <pc:picChg chg="add mod">
          <ac:chgData name="Bee B" userId="8940502075193e3a" providerId="LiveId" clId="{7A573516-6628-4670-9544-9F3B065C1CEA}" dt="2023-09-19T15:58:57.179" v="295" actId="1076"/>
          <ac:picMkLst>
            <pc:docMk/>
            <pc:sldMk cId="0" sldId="332"/>
            <ac:picMk id="9218" creationId="{253105CA-B965-3FBF-DEB2-FFAAE01A84B0}"/>
          </ac:picMkLst>
        </pc:picChg>
      </pc:sldChg>
      <pc:sldChg chg="addSp delSp modSp mod ord">
        <pc:chgData name="Bee B" userId="8940502075193e3a" providerId="LiveId" clId="{7A573516-6628-4670-9544-9F3B065C1CEA}" dt="2023-10-12T15:36:32.949" v="524"/>
        <pc:sldMkLst>
          <pc:docMk/>
          <pc:sldMk cId="0" sldId="333"/>
        </pc:sldMkLst>
        <pc:spChg chg="del">
          <ac:chgData name="Bee B" userId="8940502075193e3a" providerId="LiveId" clId="{7A573516-6628-4670-9544-9F3B065C1CEA}" dt="2023-09-19T15:59:14.184" v="301" actId="478"/>
          <ac:spMkLst>
            <pc:docMk/>
            <pc:sldMk cId="0" sldId="333"/>
            <ac:spMk id="23555" creationId="{8F3D1C5A-5E81-41CC-8F40-D6E884E92287}"/>
          </ac:spMkLst>
        </pc:spChg>
        <pc:spChg chg="mod">
          <ac:chgData name="Bee B" userId="8940502075193e3a" providerId="LiveId" clId="{7A573516-6628-4670-9544-9F3B065C1CEA}" dt="2023-09-19T15:59:25.396" v="305" actId="403"/>
          <ac:spMkLst>
            <pc:docMk/>
            <pc:sldMk cId="0" sldId="333"/>
            <ac:spMk id="23556" creationId="{BE42C1EC-A410-47D0-9021-25319377042E}"/>
          </ac:spMkLst>
        </pc:spChg>
        <pc:spChg chg="mod">
          <ac:chgData name="Bee B" userId="8940502075193e3a" providerId="LiveId" clId="{7A573516-6628-4670-9544-9F3B065C1CEA}" dt="2023-09-19T15:59:11.611" v="300" actId="14100"/>
          <ac:spMkLst>
            <pc:docMk/>
            <pc:sldMk cId="0" sldId="333"/>
            <ac:spMk id="41986" creationId="{6B47557F-3C47-4779-9EF5-451D719389B6}"/>
          </ac:spMkLst>
        </pc:spChg>
        <pc:picChg chg="add mod">
          <ac:chgData name="Bee B" userId="8940502075193e3a" providerId="LiveId" clId="{7A573516-6628-4670-9544-9F3B065C1CEA}" dt="2023-09-19T15:59:56.746" v="309" actId="1076"/>
          <ac:picMkLst>
            <pc:docMk/>
            <pc:sldMk cId="0" sldId="333"/>
            <ac:picMk id="10242" creationId="{BFD94509-6DBA-2440-B0D2-A9CA8022F932}"/>
          </ac:picMkLst>
        </pc:picChg>
      </pc:sldChg>
      <pc:sldChg chg="addSp delSp modSp mod ord">
        <pc:chgData name="Bee B" userId="8940502075193e3a" providerId="LiveId" clId="{7A573516-6628-4670-9544-9F3B065C1CEA}" dt="2023-10-12T15:36:11.694" v="508"/>
        <pc:sldMkLst>
          <pc:docMk/>
          <pc:sldMk cId="0" sldId="335"/>
        </pc:sldMkLst>
        <pc:spChg chg="mod">
          <ac:chgData name="Bee B" userId="8940502075193e3a" providerId="LiveId" clId="{7A573516-6628-4670-9544-9F3B065C1CEA}" dt="2023-09-19T15:46:36.469" v="169" actId="113"/>
          <ac:spMkLst>
            <pc:docMk/>
            <pc:sldMk cId="0" sldId="335"/>
            <ac:spMk id="25602" creationId="{89FE8D39-014B-4E77-BEFF-D9FEB53C6A26}"/>
          </ac:spMkLst>
        </pc:spChg>
        <pc:spChg chg="del">
          <ac:chgData name="Bee B" userId="8940502075193e3a" providerId="LiveId" clId="{7A573516-6628-4670-9544-9F3B065C1CEA}" dt="2023-09-19T15:46:21.484" v="164" actId="478"/>
          <ac:spMkLst>
            <pc:docMk/>
            <pc:sldMk cId="0" sldId="335"/>
            <ac:spMk id="25603" creationId="{048E5976-3519-4016-A4C4-5A99E1D48066}"/>
          </ac:spMkLst>
        </pc:spChg>
        <pc:spChg chg="mod">
          <ac:chgData name="Bee B" userId="8940502075193e3a" providerId="LiveId" clId="{7A573516-6628-4670-9544-9F3B065C1CEA}" dt="2023-09-19T15:46:31.328" v="167" actId="14100"/>
          <ac:spMkLst>
            <pc:docMk/>
            <pc:sldMk cId="0" sldId="335"/>
            <ac:spMk id="25604" creationId="{9DCF411C-C94E-414B-B2A6-E22E2262F9D0}"/>
          </ac:spMkLst>
        </pc:spChg>
        <pc:picChg chg="add mod">
          <ac:chgData name="Bee B" userId="8940502075193e3a" providerId="LiveId" clId="{7A573516-6628-4670-9544-9F3B065C1CEA}" dt="2023-09-19T15:47:44.657" v="175" actId="1076"/>
          <ac:picMkLst>
            <pc:docMk/>
            <pc:sldMk cId="0" sldId="335"/>
            <ac:picMk id="4098" creationId="{C0123B21-63BA-386C-6CA0-14593177CB88}"/>
          </ac:picMkLst>
        </pc:picChg>
      </pc:sldChg>
      <pc:sldChg chg="addSp delSp modSp mod ord">
        <pc:chgData name="Bee B" userId="8940502075193e3a" providerId="LiveId" clId="{7A573516-6628-4670-9544-9F3B065C1CEA}" dt="2023-10-12T15:36:17.663" v="512"/>
        <pc:sldMkLst>
          <pc:docMk/>
          <pc:sldMk cId="3371811807" sldId="336"/>
        </pc:sldMkLst>
        <pc:spChg chg="mod">
          <ac:chgData name="Bee B" userId="8940502075193e3a" providerId="LiveId" clId="{7A573516-6628-4670-9544-9F3B065C1CEA}" dt="2023-09-19T15:49:29.947" v="200" actId="113"/>
          <ac:spMkLst>
            <pc:docMk/>
            <pc:sldMk cId="3371811807" sldId="336"/>
            <ac:spMk id="2" creationId="{9F1EE843-D4C1-4AC5-B269-98BEAB5DFBD3}"/>
          </ac:spMkLst>
        </pc:spChg>
        <pc:spChg chg="del">
          <ac:chgData name="Bee B" userId="8940502075193e3a" providerId="LiveId" clId="{7A573516-6628-4670-9544-9F3B065C1CEA}" dt="2023-09-19T15:49:32.726" v="201" actId="478"/>
          <ac:spMkLst>
            <pc:docMk/>
            <pc:sldMk cId="3371811807" sldId="336"/>
            <ac:spMk id="3" creationId="{974520C2-5131-4833-B10F-64FBC05A2170}"/>
          </ac:spMkLst>
        </pc:spChg>
        <pc:spChg chg="mod">
          <ac:chgData name="Bee B" userId="8940502075193e3a" providerId="LiveId" clId="{7A573516-6628-4670-9544-9F3B065C1CEA}" dt="2023-09-19T15:50:46.980" v="217" actId="14100"/>
          <ac:spMkLst>
            <pc:docMk/>
            <pc:sldMk cId="3371811807" sldId="336"/>
            <ac:spMk id="4" creationId="{2D20FD00-B54D-4635-9131-D3DBF948E994}"/>
          </ac:spMkLst>
        </pc:spChg>
        <pc:spChg chg="add del mod">
          <ac:chgData name="Bee B" userId="8940502075193e3a" providerId="LiveId" clId="{7A573516-6628-4670-9544-9F3B065C1CEA}" dt="2023-09-19T15:49:37.148" v="202" actId="478"/>
          <ac:spMkLst>
            <pc:docMk/>
            <pc:sldMk cId="3371811807" sldId="336"/>
            <ac:spMk id="6" creationId="{30CDD465-D7A5-D592-2599-4EE887D9DDE7}"/>
          </ac:spMkLst>
        </pc:spChg>
        <pc:picChg chg="add mod">
          <ac:chgData name="Bee B" userId="8940502075193e3a" providerId="LiveId" clId="{7A573516-6628-4670-9544-9F3B065C1CEA}" dt="2023-09-19T15:50:43.122" v="216" actId="1076"/>
          <ac:picMkLst>
            <pc:docMk/>
            <pc:sldMk cId="3371811807" sldId="336"/>
            <ac:picMk id="6146" creationId="{81B906CC-BDD3-E477-0610-C505F498DD56}"/>
          </ac:picMkLst>
        </pc:picChg>
      </pc:sldChg>
      <pc:sldChg chg="del">
        <pc:chgData name="Bee B" userId="8940502075193e3a" providerId="LiveId" clId="{7A573516-6628-4670-9544-9F3B065C1CEA}" dt="2023-09-19T16:04:37.262" v="381" actId="47"/>
        <pc:sldMkLst>
          <pc:docMk/>
          <pc:sldMk cId="4094995306" sldId="342"/>
        </pc:sldMkLst>
      </pc:sldChg>
      <pc:sldChg chg="del">
        <pc:chgData name="Bee B" userId="8940502075193e3a" providerId="LiveId" clId="{7A573516-6628-4670-9544-9F3B065C1CEA}" dt="2023-09-19T16:05:37.734" v="383" actId="47"/>
        <pc:sldMkLst>
          <pc:docMk/>
          <pc:sldMk cId="1068787400" sldId="343"/>
        </pc:sldMkLst>
      </pc:sldChg>
      <pc:sldChg chg="del">
        <pc:chgData name="Bee B" userId="8940502075193e3a" providerId="LiveId" clId="{7A573516-6628-4670-9544-9F3B065C1CEA}" dt="2023-09-19T16:04:46.705" v="382" actId="47"/>
        <pc:sldMkLst>
          <pc:docMk/>
          <pc:sldMk cId="1007688951" sldId="344"/>
        </pc:sldMkLst>
      </pc:sldChg>
      <pc:sldChg chg="delSp modSp mod ord">
        <pc:chgData name="Bee B" userId="8940502075193e3a" providerId="LiveId" clId="{7A573516-6628-4670-9544-9F3B065C1CEA}" dt="2023-10-12T16:40:42.668" v="1535" actId="207"/>
        <pc:sldMkLst>
          <pc:docMk/>
          <pc:sldMk cId="4144167261" sldId="345"/>
        </pc:sldMkLst>
        <pc:spChg chg="mod">
          <ac:chgData name="Bee B" userId="8940502075193e3a" providerId="LiveId" clId="{7A573516-6628-4670-9544-9F3B065C1CEA}" dt="2023-09-19T16:00:42.388" v="322" actId="113"/>
          <ac:spMkLst>
            <pc:docMk/>
            <pc:sldMk cId="4144167261" sldId="345"/>
            <ac:spMk id="2" creationId="{BB234F50-7FC7-48C7-81C6-DEFB08CA25B3}"/>
          </ac:spMkLst>
        </pc:spChg>
        <pc:spChg chg="mod">
          <ac:chgData name="Bee B" userId="8940502075193e3a" providerId="LiveId" clId="{7A573516-6628-4670-9544-9F3B065C1CEA}" dt="2023-10-12T16:40:42.668" v="1535" actId="207"/>
          <ac:spMkLst>
            <pc:docMk/>
            <pc:sldMk cId="4144167261" sldId="345"/>
            <ac:spMk id="3" creationId="{E225B4AA-8349-4464-B84A-0E687477FC13}"/>
          </ac:spMkLst>
        </pc:spChg>
        <pc:spChg chg="del">
          <ac:chgData name="Bee B" userId="8940502075193e3a" providerId="LiveId" clId="{7A573516-6628-4670-9544-9F3B065C1CEA}" dt="2023-09-19T16:00:49.183" v="323" actId="478"/>
          <ac:spMkLst>
            <pc:docMk/>
            <pc:sldMk cId="4144167261" sldId="345"/>
            <ac:spMk id="8" creationId="{509B5351-3471-6E99-C979-87A682130AF3}"/>
          </ac:spMkLst>
        </pc:spChg>
      </pc:sldChg>
      <pc:sldChg chg="addSp delSp modSp mod ord modNotesTx">
        <pc:chgData name="Bee B" userId="8940502075193e3a" providerId="LiveId" clId="{7A573516-6628-4670-9544-9F3B065C1CEA}" dt="2023-10-12T16:52:08.529" v="1621" actId="20577"/>
        <pc:sldMkLst>
          <pc:docMk/>
          <pc:sldMk cId="2386650414" sldId="346"/>
        </pc:sldMkLst>
        <pc:spChg chg="mod">
          <ac:chgData name="Bee B" userId="8940502075193e3a" providerId="LiveId" clId="{7A573516-6628-4670-9544-9F3B065C1CEA}" dt="2023-09-19T16:03:42.334" v="375" actId="1076"/>
          <ac:spMkLst>
            <pc:docMk/>
            <pc:sldMk cId="2386650414" sldId="346"/>
            <ac:spMk id="2" creationId="{1B25209A-4BB9-449B-67E3-D6B0AB553956}"/>
          </ac:spMkLst>
        </pc:spChg>
        <pc:spChg chg="del">
          <ac:chgData name="Bee B" userId="8940502075193e3a" providerId="LiveId" clId="{7A573516-6628-4670-9544-9F3B065C1CEA}" dt="2023-09-19T16:03:03.736" v="358" actId="478"/>
          <ac:spMkLst>
            <pc:docMk/>
            <pc:sldMk cId="2386650414" sldId="346"/>
            <ac:spMk id="3" creationId="{2A29C2AA-8401-7F2E-A6E5-F46C3EE5FF0B}"/>
          </ac:spMkLst>
        </pc:spChg>
        <pc:spChg chg="add del mod">
          <ac:chgData name="Bee B" userId="8940502075193e3a" providerId="LiveId" clId="{7A573516-6628-4670-9544-9F3B065C1CEA}" dt="2023-09-19T16:03:08.462" v="359" actId="478"/>
          <ac:spMkLst>
            <pc:docMk/>
            <pc:sldMk cId="2386650414" sldId="346"/>
            <ac:spMk id="6" creationId="{C4AA8874-FDAC-DE28-B885-724B19537D0F}"/>
          </ac:spMkLst>
        </pc:spChg>
        <pc:picChg chg="add mod">
          <ac:chgData name="Bee B" userId="8940502075193e3a" providerId="LiveId" clId="{7A573516-6628-4670-9544-9F3B065C1CEA}" dt="2023-09-19T16:04:18.047" v="380" actId="1076"/>
          <ac:picMkLst>
            <pc:docMk/>
            <pc:sldMk cId="2386650414" sldId="346"/>
            <ac:picMk id="12290" creationId="{325A518C-6668-26E5-A2B3-D06516BFEB82}"/>
          </ac:picMkLst>
        </pc:picChg>
      </pc:sldChg>
      <pc:sldChg chg="new del">
        <pc:chgData name="Bee B" userId="8940502075193e3a" providerId="LiveId" clId="{7A573516-6628-4670-9544-9F3B065C1CEA}" dt="2023-09-19T16:07:40.047" v="393" actId="47"/>
        <pc:sldMkLst>
          <pc:docMk/>
          <pc:sldMk cId="1654859548" sldId="347"/>
        </pc:sldMkLst>
      </pc:sldChg>
      <pc:sldChg chg="addSp modSp new mod">
        <pc:chgData name="Bee B" userId="8940502075193e3a" providerId="LiveId" clId="{7A573516-6628-4670-9544-9F3B065C1CEA}" dt="2023-10-12T16:53:11.533" v="1625" actId="207"/>
        <pc:sldMkLst>
          <pc:docMk/>
          <pc:sldMk cId="3671769457" sldId="347"/>
        </pc:sldMkLst>
        <pc:spChg chg="add mod">
          <ac:chgData name="Bee B" userId="8940502075193e3a" providerId="LiveId" clId="{7A573516-6628-4670-9544-9F3B065C1CEA}" dt="2023-10-12T16:53:11.533" v="1625" actId="207"/>
          <ac:spMkLst>
            <pc:docMk/>
            <pc:sldMk cId="3671769457" sldId="347"/>
            <ac:spMk id="2" creationId="{D655E181-2C68-1AAC-4EE0-C6CE04E8083C}"/>
          </ac:spMkLst>
        </pc:spChg>
        <pc:spChg chg="add mod">
          <ac:chgData name="Bee B" userId="8940502075193e3a" providerId="LiveId" clId="{7A573516-6628-4670-9544-9F3B065C1CEA}" dt="2023-10-12T16:53:07.239" v="1624" actId="207"/>
          <ac:spMkLst>
            <pc:docMk/>
            <pc:sldMk cId="3671769457" sldId="347"/>
            <ac:spMk id="3" creationId="{652504AA-337E-8551-1F58-69E9F7D1D65C}"/>
          </ac:spMkLst>
        </pc:spChg>
        <pc:picChg chg="add mod">
          <ac:chgData name="Bee B" userId="8940502075193e3a" providerId="LiveId" clId="{7A573516-6628-4670-9544-9F3B065C1CEA}" dt="2023-09-19T16:10:25.560" v="474" actId="1076"/>
          <ac:picMkLst>
            <pc:docMk/>
            <pc:sldMk cId="3671769457" sldId="347"/>
            <ac:picMk id="13314" creationId="{AB8EB2EB-A3BF-8F64-9BFD-68E96F2CDFBE}"/>
          </ac:picMkLst>
        </pc:picChg>
      </pc:sldChg>
      <pc:sldChg chg="addSp delSp modSp add mod modNotesTx">
        <pc:chgData name="Bee B" userId="8940502075193e3a" providerId="LiveId" clId="{7A573516-6628-4670-9544-9F3B065C1CEA}" dt="2023-10-12T16:54:37.469" v="1638" actId="1076"/>
        <pc:sldMkLst>
          <pc:docMk/>
          <pc:sldMk cId="83269797" sldId="348"/>
        </pc:sldMkLst>
        <pc:spChg chg="del mod">
          <ac:chgData name="Bee B" userId="8940502075193e3a" providerId="LiveId" clId="{7A573516-6628-4670-9544-9F3B065C1CEA}" dt="2023-10-12T16:20:35.970" v="541"/>
          <ac:spMkLst>
            <pc:docMk/>
            <pc:sldMk cId="83269797" sldId="348"/>
            <ac:spMk id="2" creationId="{D655E181-2C68-1AAC-4EE0-C6CE04E8083C}"/>
          </ac:spMkLst>
        </pc:spChg>
        <pc:spChg chg="mod">
          <ac:chgData name="Bee B" userId="8940502075193e3a" providerId="LiveId" clId="{7A573516-6628-4670-9544-9F3B065C1CEA}" dt="2023-10-12T16:53:58.639" v="1632" actId="207"/>
          <ac:spMkLst>
            <pc:docMk/>
            <pc:sldMk cId="83269797" sldId="348"/>
            <ac:spMk id="3" creationId="{652504AA-337E-8551-1F58-69E9F7D1D65C}"/>
          </ac:spMkLst>
        </pc:spChg>
        <pc:spChg chg="add mod">
          <ac:chgData name="Bee B" userId="8940502075193e3a" providerId="LiveId" clId="{7A573516-6628-4670-9544-9F3B065C1CEA}" dt="2023-10-12T16:54:34.632" v="1637" actId="404"/>
          <ac:spMkLst>
            <pc:docMk/>
            <pc:sldMk cId="83269797" sldId="348"/>
            <ac:spMk id="4" creationId="{21826D43-22A6-6500-7E2D-AB367FB1FC2B}"/>
          </ac:spMkLst>
        </pc:spChg>
        <pc:picChg chg="add mod">
          <ac:chgData name="Bee B" userId="8940502075193e3a" providerId="LiveId" clId="{7A573516-6628-4670-9544-9F3B065C1CEA}" dt="2023-10-12T16:54:37.469" v="1638" actId="1076"/>
          <ac:picMkLst>
            <pc:docMk/>
            <pc:sldMk cId="83269797" sldId="348"/>
            <ac:picMk id="1026" creationId="{64CDF2E8-1A92-BAE8-23F6-A23D084F5EC0}"/>
          </ac:picMkLst>
        </pc:picChg>
        <pc:picChg chg="del">
          <ac:chgData name="Bee B" userId="8940502075193e3a" providerId="LiveId" clId="{7A573516-6628-4670-9544-9F3B065C1CEA}" dt="2023-10-12T16:20:26.853" v="536" actId="478"/>
          <ac:picMkLst>
            <pc:docMk/>
            <pc:sldMk cId="83269797" sldId="348"/>
            <ac:picMk id="13314" creationId="{AB8EB2EB-A3BF-8F64-9BFD-68E96F2CDFBE}"/>
          </ac:picMkLst>
        </pc:picChg>
      </pc:sldChg>
      <pc:sldChg chg="modSp add mod modAnim modNotesTx">
        <pc:chgData name="Bee B" userId="8940502075193e3a" providerId="LiveId" clId="{7A573516-6628-4670-9544-9F3B065C1CEA}" dt="2023-10-12T16:30:18.049" v="1389" actId="14100"/>
        <pc:sldMkLst>
          <pc:docMk/>
          <pc:sldMk cId="3007977049" sldId="349"/>
        </pc:sldMkLst>
        <pc:spChg chg="mod">
          <ac:chgData name="Bee B" userId="8940502075193e3a" providerId="LiveId" clId="{7A573516-6628-4670-9544-9F3B065C1CEA}" dt="2023-10-12T16:30:13.717" v="1388" actId="20577"/>
          <ac:spMkLst>
            <pc:docMk/>
            <pc:sldMk cId="3007977049" sldId="349"/>
            <ac:spMk id="2" creationId="{60231515-78E0-4D11-B8BD-B01D8D845433}"/>
          </ac:spMkLst>
        </pc:spChg>
        <pc:spChg chg="mod">
          <ac:chgData name="Bee B" userId="8940502075193e3a" providerId="LiveId" clId="{7A573516-6628-4670-9544-9F3B065C1CEA}" dt="2023-10-12T16:30:18.049" v="1389" actId="14100"/>
          <ac:spMkLst>
            <pc:docMk/>
            <pc:sldMk cId="3007977049" sldId="349"/>
            <ac:spMk id="3" creationId="{D83E5B61-C8B9-4980-A8C6-8BFBBD2E5D40}"/>
          </ac:spMkLst>
        </pc:spChg>
      </pc:sldChg>
      <pc:sldChg chg="modSp add mod">
        <pc:chgData name="Bee B" userId="8940502075193e3a" providerId="LiveId" clId="{7A573516-6628-4670-9544-9F3B065C1CEA}" dt="2023-10-12T16:41:09.529" v="1536" actId="2710"/>
        <pc:sldMkLst>
          <pc:docMk/>
          <pc:sldMk cId="2884614458" sldId="350"/>
        </pc:sldMkLst>
        <pc:spChg chg="mod">
          <ac:chgData name="Bee B" userId="8940502075193e3a" providerId="LiveId" clId="{7A573516-6628-4670-9544-9F3B065C1CEA}" dt="2023-10-12T16:41:09.529" v="1536" actId="2710"/>
          <ac:spMkLst>
            <pc:docMk/>
            <pc:sldMk cId="2884614458" sldId="350"/>
            <ac:spMk id="3" creationId="{E225B4AA-8349-4464-B84A-0E687477FC13}"/>
          </ac:spMkLst>
        </pc:spChg>
      </pc:sldChg>
      <pc:sldChg chg="new del">
        <pc:chgData name="Bee B" userId="8940502075193e3a" providerId="LiveId" clId="{7A573516-6628-4670-9544-9F3B065C1CEA}" dt="2023-10-12T16:38:03.091" v="1521" actId="47"/>
        <pc:sldMkLst>
          <pc:docMk/>
          <pc:sldMk cId="4280563244" sldId="350"/>
        </pc:sldMkLst>
      </pc:sldChg>
      <pc:sldChg chg="modSp add mod">
        <pc:chgData name="Bee B" userId="8940502075193e3a" providerId="LiveId" clId="{7A573516-6628-4670-9544-9F3B065C1CEA}" dt="2023-10-12T16:43:08.355" v="1555" actId="1076"/>
        <pc:sldMkLst>
          <pc:docMk/>
          <pc:sldMk cId="834643824" sldId="351"/>
        </pc:sldMkLst>
        <pc:spChg chg="mod">
          <ac:chgData name="Bee B" userId="8940502075193e3a" providerId="LiveId" clId="{7A573516-6628-4670-9544-9F3B065C1CEA}" dt="2023-10-12T16:43:08.355" v="1555" actId="1076"/>
          <ac:spMkLst>
            <pc:docMk/>
            <pc:sldMk cId="834643824" sldId="351"/>
            <ac:spMk id="2" creationId="{BB234F50-7FC7-48C7-81C6-DEFB08CA25B3}"/>
          </ac:spMkLst>
        </pc:spChg>
        <pc:spChg chg="mod">
          <ac:chgData name="Bee B" userId="8940502075193e3a" providerId="LiveId" clId="{7A573516-6628-4670-9544-9F3B065C1CEA}" dt="2023-10-12T16:42:10.686" v="1544" actId="1076"/>
          <ac:spMkLst>
            <pc:docMk/>
            <pc:sldMk cId="834643824" sldId="351"/>
            <ac:spMk id="3" creationId="{E225B4AA-8349-4464-B84A-0E687477FC13}"/>
          </ac:spMkLst>
        </pc:spChg>
      </pc:sldChg>
      <pc:sldChg chg="delSp modSp add mod modNotesTx">
        <pc:chgData name="Bee B" userId="8940502075193e3a" providerId="LiveId" clId="{7A573516-6628-4670-9544-9F3B065C1CEA}" dt="2023-10-12T16:52:02.514" v="1620" actId="20577"/>
        <pc:sldMkLst>
          <pc:docMk/>
          <pc:sldMk cId="1178572138" sldId="352"/>
        </pc:sldMkLst>
        <pc:spChg chg="mod">
          <ac:chgData name="Bee B" userId="8940502075193e3a" providerId="LiveId" clId="{7A573516-6628-4670-9544-9F3B065C1CEA}" dt="2023-10-12T16:50:58.044" v="1603" actId="14100"/>
          <ac:spMkLst>
            <pc:docMk/>
            <pc:sldMk cId="1178572138" sldId="352"/>
            <ac:spMk id="2" creationId="{1B25209A-4BB9-449B-67E3-D6B0AB553956}"/>
          </ac:spMkLst>
        </pc:spChg>
        <pc:spChg chg="mod">
          <ac:chgData name="Bee B" userId="8940502075193e3a" providerId="LiveId" clId="{7A573516-6628-4670-9544-9F3B065C1CEA}" dt="2023-10-12T16:51:46.950" v="1619" actId="1076"/>
          <ac:spMkLst>
            <pc:docMk/>
            <pc:sldMk cId="1178572138" sldId="352"/>
            <ac:spMk id="4" creationId="{EDDB204F-4D98-3587-F17C-88D3F82EEF21}"/>
          </ac:spMkLst>
        </pc:spChg>
        <pc:picChg chg="del">
          <ac:chgData name="Bee B" userId="8940502075193e3a" providerId="LiveId" clId="{7A573516-6628-4670-9544-9F3B065C1CEA}" dt="2023-10-12T16:49:25.135" v="1571" actId="478"/>
          <ac:picMkLst>
            <pc:docMk/>
            <pc:sldMk cId="1178572138" sldId="352"/>
            <ac:picMk id="12290" creationId="{325A518C-6668-26E5-A2B3-D06516BFEB8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6446B9-C868-204B-622F-E298C70CB4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19E1852-2BB9-F59E-8D2A-3654FEFF3C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9953-14B2-470A-8190-7AB64B9BC452}" type="datetimeFigureOut">
              <a:rPr lang="en-GB" smtClean="0"/>
              <a:t>12/10/2023</a:t>
            </a:fld>
            <a:endParaRPr lang="en-GB"/>
          </a:p>
        </p:txBody>
      </p:sp>
      <p:sp>
        <p:nvSpPr>
          <p:cNvPr id="4" name="Footer Placeholder 3">
            <a:extLst>
              <a:ext uri="{FF2B5EF4-FFF2-40B4-BE49-F238E27FC236}">
                <a16:creationId xmlns:a16="http://schemas.microsoft.com/office/drawing/2014/main" id="{D5AFC573-0EC6-4F2C-AAFE-B13B00CF4F2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21FCFA-BF73-4CC1-390C-C3581367975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9A91456-562C-4D10-9B4F-8E73DF0EB811}" type="slidenum">
              <a:rPr lang="en-GB" smtClean="0"/>
              <a:t>‹#›</a:t>
            </a:fld>
            <a:endParaRPr lang="en-GB"/>
          </a:p>
        </p:txBody>
      </p:sp>
    </p:spTree>
    <p:extLst>
      <p:ext uri="{BB962C8B-B14F-4D97-AF65-F5344CB8AC3E}">
        <p14:creationId xmlns:p14="http://schemas.microsoft.com/office/powerpoint/2010/main" val="16798312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17575" y="744538"/>
            <a:ext cx="4962525"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3779656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602699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pPr>
            <a:r>
              <a:rPr lang="en-GB" sz="1200" dirty="0">
                <a:latin typeface="Arial" panose="020B0604020202020204" pitchFamily="34" charset="0"/>
                <a:cs typeface="Arial" panose="020B0604020202020204" pitchFamily="34" charset="0"/>
              </a:rPr>
              <a:t>Some examples: Whiteboard sticky note activity to compile a list of the group's core values as EYPs. </a:t>
            </a:r>
          </a:p>
          <a:p>
            <a:pPr>
              <a:spcBef>
                <a:spcPts val="600"/>
              </a:spcBef>
            </a:pPr>
            <a:r>
              <a:rPr lang="en-GB" sz="1200" dirty="0">
                <a:latin typeface="Arial" panose="020B0604020202020204" pitchFamily="34" charset="0"/>
                <a:cs typeface="Arial" panose="020B0604020202020204" pitchFamily="34" charset="0"/>
              </a:rPr>
              <a:t>Efficiency, Enthusiasm</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Equality </a:t>
            </a:r>
          </a:p>
          <a:p>
            <a:pPr>
              <a:spcBef>
                <a:spcPts val="600"/>
              </a:spcBef>
            </a:pPr>
            <a:r>
              <a:rPr lang="en-GB" sz="1200" dirty="0">
                <a:latin typeface="Arial" panose="020B0604020202020204" pitchFamily="34" charset="0"/>
                <a:cs typeface="Arial" panose="020B0604020202020204" pitchFamily="34" charset="0"/>
              </a:rPr>
              <a:t>Openness, Resilience, Success</a:t>
            </a:r>
          </a:p>
          <a:p>
            <a:pPr>
              <a:spcBef>
                <a:spcPts val="600"/>
              </a:spcBef>
            </a:pPr>
            <a:r>
              <a:rPr lang="en-GB" sz="1200" dirty="0">
                <a:latin typeface="Arial" panose="020B0604020202020204" pitchFamily="34" charset="0"/>
                <a:cs typeface="Arial" panose="020B0604020202020204" pitchFamily="34" charset="0"/>
              </a:rPr>
              <a:t>Teamwork, Uniqueness</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Vision </a:t>
            </a:r>
          </a:p>
          <a:p>
            <a:pPr>
              <a:spcBef>
                <a:spcPts val="600"/>
              </a:spcBef>
            </a:pPr>
            <a:r>
              <a:rPr lang="en-GB" sz="1200" dirty="0">
                <a:latin typeface="Arial" panose="020B0604020202020204" pitchFamily="34" charset="0"/>
                <a:cs typeface="Arial" panose="020B0604020202020204" pitchFamily="34" charset="0"/>
              </a:rPr>
              <a:t>Accountability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Achievement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Ambition</a:t>
            </a:r>
          </a:p>
          <a:p>
            <a:pPr>
              <a:spcBef>
                <a:spcPts val="600"/>
              </a:spcBef>
            </a:pPr>
            <a:r>
              <a:rPr lang="en-GB" sz="1200" dirty="0">
                <a:latin typeface="Arial" panose="020B0604020202020204" pitchFamily="34" charset="0"/>
                <a:cs typeface="Arial" panose="020B0604020202020204" pitchFamily="34" charset="0"/>
              </a:rPr>
              <a:t>Belonging, Commitment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Cooperation </a:t>
            </a:r>
          </a:p>
          <a:p>
            <a:pPr>
              <a:spcBef>
                <a:spcPts val="600"/>
              </a:spcBef>
            </a:pPr>
            <a:r>
              <a:rPr lang="en-GB" sz="1200" dirty="0">
                <a:latin typeface="Arial" panose="020B0604020202020204" pitchFamily="34" charset="0"/>
                <a:cs typeface="Arial" panose="020B0604020202020204" pitchFamily="34" charset="0"/>
              </a:rPr>
              <a:t>Creativity, Diversity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Empathy</a:t>
            </a:r>
          </a:p>
          <a:p>
            <a:pPr>
              <a:spcBef>
                <a:spcPts val="600"/>
              </a:spcBef>
            </a:pPr>
            <a:r>
              <a:rPr lang="en-GB" sz="1200" dirty="0">
                <a:latin typeface="Arial" panose="020B0604020202020204" pitchFamily="34" charset="0"/>
                <a:cs typeface="Arial" panose="020B0604020202020204" pitchFamily="34" charset="0"/>
              </a:rPr>
              <a:t>Effectiveness, </a:t>
            </a:r>
            <a:r>
              <a:rPr lang="en-GB" dirty="0">
                <a:latin typeface="Arial" panose="020B0604020202020204" pitchFamily="34" charset="0"/>
                <a:cs typeface="Arial" panose="020B0604020202020204" pitchFamily="34" charset="0"/>
              </a:rPr>
              <a:t>Loyalty, Leadership </a:t>
            </a:r>
          </a:p>
          <a:p>
            <a:pPr>
              <a:spcBef>
                <a:spcPts val="600"/>
              </a:spcBef>
            </a:pPr>
            <a:r>
              <a:rPr lang="en-GB" dirty="0">
                <a:latin typeface="Arial" panose="020B0604020202020204" pitchFamily="34" charset="0"/>
                <a:cs typeface="Arial" panose="020B0604020202020204" pitchFamily="34" charset="0"/>
              </a:rPr>
              <a:t>Intelligence, Humility, Honesty</a:t>
            </a:r>
          </a:p>
          <a:p>
            <a:pPr>
              <a:spcBef>
                <a:spcPts val="600"/>
              </a:spcBef>
            </a:pPr>
            <a:r>
              <a:rPr lang="en-GB" dirty="0">
                <a:latin typeface="Arial" panose="020B0604020202020204" pitchFamily="34" charset="0"/>
                <a:cs typeface="Arial" panose="020B0604020202020204" pitchFamily="34" charset="0"/>
              </a:rPr>
              <a:t>Happiness , Health, Growth</a:t>
            </a:r>
          </a:p>
          <a:p>
            <a:pPr>
              <a:spcBef>
                <a:spcPts val="600"/>
              </a:spcBef>
            </a:pPr>
            <a:r>
              <a:rPr lang="en-GB" dirty="0">
                <a:latin typeface="Arial" panose="020B0604020202020204" pitchFamily="34" charset="0"/>
                <a:cs typeface="Arial" panose="020B0604020202020204" pitchFamily="34" charset="0"/>
              </a:rPr>
              <a:t>Positivity, Professionalism</a:t>
            </a:r>
          </a:p>
          <a:p>
            <a:pPr>
              <a:spcBef>
                <a:spcPts val="600"/>
              </a:spcBef>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408300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Powell, S. (2010) HIDE AND SEEK: VALUES IN EARLY CHILDHOOD EDUCATION AND CARE</a:t>
            </a:r>
            <a:r>
              <a:rPr lang="en-GB" i="1" dirty="0"/>
              <a:t>. British Journal of Educational Studies. </a:t>
            </a:r>
            <a:r>
              <a:rPr lang="pt-BR" dirty="0"/>
              <a:t>Vol. 58, No. 2.  </a:t>
            </a:r>
            <a:r>
              <a:rPr lang="pt-BR" dirty="0" err="1"/>
              <a:t>Available</a:t>
            </a:r>
            <a:r>
              <a:rPr lang="pt-BR" dirty="0"/>
              <a:t> </a:t>
            </a:r>
            <a:r>
              <a:rPr lang="pt-BR" dirty="0" err="1"/>
              <a:t>at</a:t>
            </a:r>
            <a:r>
              <a:rPr lang="pt-BR" dirty="0"/>
              <a:t>: </a:t>
            </a:r>
            <a:r>
              <a:rPr lang="en-GB" dirty="0">
                <a:hlinkClick r:id="rId3"/>
              </a:rPr>
              <a:t>HIDE AND SEEK: VALUES IN EARLY CHILDHOOD EDUCATION AND CARE (uwtsd.ac.uk)</a:t>
            </a:r>
            <a:r>
              <a:rPr lang="en-GB" dirty="0"/>
              <a:t> </a:t>
            </a:r>
            <a:endParaRPr lang="en-GB" i="1" dirty="0"/>
          </a:p>
          <a:p>
            <a:r>
              <a:rPr lang="en-GB" dirty="0"/>
              <a:t> An article on Moodle worth reading </a:t>
            </a:r>
          </a:p>
          <a:p>
            <a:r>
              <a:rPr lang="en-GB" dirty="0"/>
              <a:t>Are these similar to the types of things students came up with?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651167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1091788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264779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551059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609126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look at the importance of communication and relationships when working in EY settings, as it is one of the most important skills to get right!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624959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E20374E-D838-443A-A993-5DCCC0C9B805}"/>
              </a:ext>
            </a:extLst>
          </p:cNvPr>
          <p:cNvSpPr>
            <a:spLocks noGrp="1" noRot="1" noChangeAspect="1" noChangeArrowheads="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7D8AA7C6-C1AA-46B6-97A0-DC347536D9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28D5610-AD20-4534-B6BD-8498C157A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789B11-656E-41A0-8E57-1EEDAE297584}"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1454324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DCDF3E8-56F6-446D-8097-D56FD5D129D6}"/>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ABA802DE-5C25-4745-B2ED-86B6913912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Uncrc</a:t>
            </a:r>
            <a:r>
              <a:rPr lang="en-GB" altLang="en-US" dirty="0">
                <a:latin typeface="Arial" panose="020B0604020202020204" pitchFamily="34" charset="0"/>
              </a:rPr>
              <a:t> – Article 12 children have the right to be heard. </a:t>
            </a:r>
          </a:p>
          <a:p>
            <a:r>
              <a:rPr lang="en-GB" b="0" i="0" dirty="0">
                <a:solidFill>
                  <a:srgbClr val="202124"/>
                </a:solidFill>
                <a:effectLst/>
                <a:latin typeface="Google Sans"/>
              </a:rPr>
              <a:t>Article 12 says that every child has the right to express their views, feelings and wishes in all matters affecting them, and to have their views considered and taken seriously.</a:t>
            </a:r>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C5EA674-B5CD-4001-B13D-ADC13CC99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03BB5C-94EA-4671-B407-951A13404200}"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8AFFEB8-C6D4-4783-9495-D367E778D374}"/>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926B6310-EA7D-4C7D-B281-1C8ADB6725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5E12A31-E763-4DE2-BD1D-50B7BDF4DB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CC76956-4070-4A36-A179-DAC80D925ECE}" type="slidenum">
              <a:rPr lang="cy-GB" altLang="en-US" sz="120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D9612DF-FAA1-46D6-B8A7-EC90A1511DF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7EF45F70-B64D-4AE5-9D02-657B25A94E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is brilliant </a:t>
            </a:r>
          </a:p>
        </p:txBody>
      </p:sp>
      <p:sp>
        <p:nvSpPr>
          <p:cNvPr id="34820" name="Slide Number Placeholder 3">
            <a:extLst>
              <a:ext uri="{FF2B5EF4-FFF2-40B4-BE49-F238E27FC236}">
                <a16:creationId xmlns:a16="http://schemas.microsoft.com/office/drawing/2014/main" id="{5807D44E-FAA8-4B00-BE3A-BEF8CA5A4A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E47BEA-A8E0-483F-B03B-B992F61B8BC0}" type="slidenum">
              <a:rPr lang="cy-GB" altLang="en-US" sz="120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EFDD3E3-D101-4227-B7D0-8437C7FDA958}"/>
              </a:ext>
            </a:extLst>
          </p:cNvPr>
          <p:cNvSpPr>
            <a:spLocks noGrp="1" noRot="1" noChangeAspect="1" noChangeArrowheads="1" noTextEdit="1"/>
          </p:cNvSpPr>
          <p:nvPr>
            <p:ph type="sldImg"/>
          </p:nvPr>
        </p:nvSpPr>
        <p:spPr>
          <a:xfrm>
            <a:off x="917575" y="744538"/>
            <a:ext cx="4962525" cy="3722687"/>
          </a:xfrm>
          <a:ln/>
        </p:spPr>
      </p:sp>
      <p:sp>
        <p:nvSpPr>
          <p:cNvPr id="36867" name="Notes Placeholder 2">
            <a:extLst>
              <a:ext uri="{FF2B5EF4-FFF2-40B4-BE49-F238E27FC236}">
                <a16:creationId xmlns:a16="http://schemas.microsoft.com/office/drawing/2014/main" id="{EEB01440-977E-48D3-8774-6A9D249CD5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4D5156"/>
                </a:solidFill>
                <a:effectLst/>
                <a:latin typeface="Google Sans"/>
              </a:rPr>
              <a:t>Social communication refers to the use of verbal (spoken language) and nonverbal (eye gaze, facial expression, gestures) communication in social situations, to tell other people what you want, express feelings, relate to other people and develop meaningful relationships.</a:t>
            </a:r>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3B127A65-918E-4879-BEA0-DEE6CF9DF7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8DA55DE-EADA-4CDD-965C-876B68FA463B}"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8EC4458-3E02-4A66-97E2-775120874F72}"/>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95F306F-9471-45F4-88CC-D81FCD5D05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EYP, social workers, play workers, nursery nurse, childminders, teachers, LSA, TA, speech and language therapists, safeguarding officers, </a:t>
            </a:r>
            <a:r>
              <a:rPr lang="en-US" altLang="en-US" dirty="0" err="1">
                <a:latin typeface="Arial" panose="020B0604020202020204" pitchFamily="34" charset="0"/>
              </a:rPr>
              <a:t>ALNCos</a:t>
            </a:r>
            <a:r>
              <a:rPr lang="en-US" altLang="en-US" dirty="0">
                <a:latin typeface="Arial" panose="020B0604020202020204" pitchFamily="34" charset="0"/>
              </a:rPr>
              <a:t>, health visitors, support workers, LA officers, educational psychologists, counselors, forest school leaders, CIW, </a:t>
            </a:r>
            <a:r>
              <a:rPr lang="en-US" altLang="en-US" dirty="0" err="1">
                <a:latin typeface="Arial" panose="020B0604020202020204" pitchFamily="34" charset="0"/>
              </a:rPr>
              <a:t>Estyn</a:t>
            </a:r>
            <a:r>
              <a:rPr lang="en-US" altLang="en-US" dirty="0">
                <a:latin typeface="Arial" panose="020B0604020202020204" pitchFamily="34" charset="0"/>
              </a:rPr>
              <a:t>, </a:t>
            </a:r>
          </a:p>
          <a:p>
            <a:endParaRPr lang="en-US" altLang="en-US" b="1" u="sng"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29AAE930-2599-488D-921C-182125C790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4254AC-7C57-418F-83DD-4A93DF21DF16}"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9FA56ED-19F2-4F0B-82A7-D720ADF234C2}"/>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18041840-BA85-4840-AF40-BEB40A85B1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Discuss the importance of developing effective partnerships with parents and families….. </a:t>
            </a:r>
          </a:p>
        </p:txBody>
      </p:sp>
      <p:sp>
        <p:nvSpPr>
          <p:cNvPr id="43012" name="Slide Number Placeholder 3">
            <a:extLst>
              <a:ext uri="{FF2B5EF4-FFF2-40B4-BE49-F238E27FC236}">
                <a16:creationId xmlns:a16="http://schemas.microsoft.com/office/drawing/2014/main" id="{30B47597-4D35-4B47-9EC6-7AAA6E3A63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5099534-A974-4B22-9076-8288F1188E10}"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977900"/>
            <a:ext cx="4114800" cy="3086100"/>
          </a:xfrm>
        </p:spPr>
      </p:sp>
      <p:sp>
        <p:nvSpPr>
          <p:cNvPr id="3" name="Notes Placeholder 2"/>
          <p:cNvSpPr>
            <a:spLocks noGrp="1"/>
          </p:cNvSpPr>
          <p:nvPr>
            <p:ph type="body" idx="1"/>
          </p:nvPr>
        </p:nvSpPr>
        <p:spPr>
          <a:xfrm>
            <a:off x="685800" y="4171156"/>
            <a:ext cx="5486400" cy="4743450"/>
          </a:xfrm>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1521544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41825962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21584728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684998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4282ACB0-5FA5-4CC2-A126-3A981B03C553}"/>
              </a:ext>
            </a:extLst>
          </p:cNvPr>
          <p:cNvSpPr>
            <a:spLocks noGrp="1" noRot="1" noChangeAspect="1" noChangeArrowheads="1" noTextEdit="1"/>
          </p:cNvSpPr>
          <p:nvPr>
            <p:ph type="sldImg"/>
          </p:nvPr>
        </p:nvSpPr>
        <p:spPr>
          <a:xfrm>
            <a:off x="917575" y="744538"/>
            <a:ext cx="4962525" cy="3722687"/>
          </a:xfrm>
          <a:ln/>
        </p:spPr>
      </p:sp>
      <p:sp>
        <p:nvSpPr>
          <p:cNvPr id="45059" name="Notes Placeholder 2">
            <a:extLst>
              <a:ext uri="{FF2B5EF4-FFF2-40B4-BE49-F238E27FC236}">
                <a16:creationId xmlns:a16="http://schemas.microsoft.com/office/drawing/2014/main" id="{5CCB45D8-551C-440E-97E8-69F7AED1C9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order to develop effective partnerships and meet the individual needs of children, Pen Green staff go out to families to meet and get to know children before they start, they all have to learn about each other professionals at Pen green to improve respect, relationships and communication. Focus on staff talking to each other by hot desking, wanted to break down barriers of division in organisations. Provide opportunities for families and staff to undertake qualifications together. A real focus on community and relationships. </a:t>
            </a:r>
          </a:p>
          <a:p>
            <a:r>
              <a:rPr lang="en-GB" altLang="en-US" dirty="0">
                <a:latin typeface="Arial" panose="020B0604020202020204" pitchFamily="34" charset="0"/>
              </a:rPr>
              <a:t>Video – 7 minutes. </a:t>
            </a:r>
          </a:p>
        </p:txBody>
      </p:sp>
      <p:sp>
        <p:nvSpPr>
          <p:cNvPr id="45060" name="Slide Number Placeholder 3">
            <a:extLst>
              <a:ext uri="{FF2B5EF4-FFF2-40B4-BE49-F238E27FC236}">
                <a16:creationId xmlns:a16="http://schemas.microsoft.com/office/drawing/2014/main" id="{272F4AE7-645E-4324-90FB-797688564E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059077-F2F5-47ED-9511-18BA38E56D3E}"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2866610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85432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observation - Reggio Emilia  What is happening here?</a:t>
            </a:r>
          </a:p>
          <a:p>
            <a:endParaRPr lang="en-GB" dirty="0"/>
          </a:p>
          <a:p>
            <a:r>
              <a:rPr lang="en-GB" dirty="0"/>
              <a:t>Isn’t it fantastic? </a:t>
            </a:r>
          </a:p>
        </p:txBody>
      </p:sp>
      <p:sp>
        <p:nvSpPr>
          <p:cNvPr id="4" name="Slide Number Placeholder 3"/>
          <p:cNvSpPr>
            <a:spLocks noGrp="1"/>
          </p:cNvSpPr>
          <p:nvPr>
            <p:ph type="sldNum" sz="quarter" idx="5"/>
          </p:nvPr>
        </p:nvSpPr>
        <p:spPr/>
        <p:txBody>
          <a:bodyPr/>
          <a:lstStyle/>
          <a:p>
            <a:fld id="{DF9F30B5-3DCA-4A93-A7FE-792D611F3061}" type="slidenum">
              <a:rPr lang="en-GB" smtClean="0"/>
              <a:t>30</a:t>
            </a:fld>
            <a:endParaRPr lang="en-GB"/>
          </a:p>
        </p:txBody>
      </p:sp>
    </p:spTree>
    <p:extLst>
      <p:ext uri="{BB962C8B-B14F-4D97-AF65-F5344CB8AC3E}">
        <p14:creationId xmlns:p14="http://schemas.microsoft.com/office/powerpoint/2010/main" val="19456174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be given 45mins to research and create content. Email the presentation to us for us to put onto teams for everyone to access. Each individual to speak for the same amount of time. Be given time to present.</a:t>
            </a:r>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22444402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Belonging, being , becoming</a:t>
            </a:r>
          </a:p>
          <a:p>
            <a:r>
              <a:rPr lang="en-GB" dirty="0"/>
              <a:t>Relationships, partnerships, equity, diversity and reflective practice…..</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3687591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Emphasise on the needs and wellbeing of the child, relationships, partnerships and creating enabling environments.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40988808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a:t>
            </a:r>
            <a:r>
              <a:rPr lang="en-GB" dirty="0"/>
              <a:t>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a:p>
            <a:r>
              <a:rPr lang="en-GB" dirty="0"/>
              <a:t>Again some common themes: relationships, family partnerships, holistic development and empowerment – I love that empowerment is a central principle. These are interwoven with: well-being, belonging, contribution, communication and exploration.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30760297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ource Sans Pro" panose="020B0503030403020204" pitchFamily="34" charset="0"/>
              </a:rPr>
              <a:t>Children as human beings, possess a hundred languages: a hundred ways of thinking, expressing, understanding, of encountering otherness through a way of thinking that weaves together and does not separate the various dimensions of experience. The hundred languages are a metaphor for the extraordinary potentials of children, their knowledge-building and creative processes, </a:t>
            </a:r>
          </a:p>
          <a:p>
            <a:pPr algn="l"/>
            <a:r>
              <a:rPr lang="en-GB" b="0" i="0" dirty="0">
                <a:effectLst/>
                <a:latin typeface="Source Sans Pro" panose="020B0503030403020204" pitchFamily="34" charset="0"/>
              </a:rPr>
              <a:t>It is the responsibility of the infant-toddler centre and the preschool to valorise all verbal and non-verbal languages with equal dignity.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29728365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Forest schooling is based upon a number of value- based principles such as: promoting learner-led exploration, risk-taking, learning in and from nature, supporting the holistic development of children, encouraging long-term learning, and having appropriately trained and professional pedagogues.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143594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09/10/2023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207496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09/10/2023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861933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8.png"/><Relationship Id="rId4" Type="http://schemas.openxmlformats.org/officeDocument/2006/relationships/slideLayout" Target="../slideLayouts/slideLayout11.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10/9/2023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10/9/2023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 id="21474838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10/9/2023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10/9/2023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Kz__qGJmTMY&amp;t=128s"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10.xml"/><Relationship Id="rId5" Type="http://schemas.openxmlformats.org/officeDocument/2006/relationships/hyperlink" Target="https://www.youtube.com/watch?v=CejhQC9hUO8" TargetMode="External"/><Relationship Id="rId4" Type="http://schemas.openxmlformats.org/officeDocument/2006/relationships/hyperlink" Target="https://www.youtube.com/watch?v=xYbWrzLBOi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1GoX9I6XSJk"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hyperlink" Target="https://www.acecqa.gov.au/sites/default/files/2018-02/belonging_being_and_becoming_the_early_years_learning_framework_for_australia.pdf"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15.xml"/><Relationship Id="rId4" Type="http://schemas.openxmlformats.org/officeDocument/2006/relationships/hyperlink" Target="https://www.gov.uk/government/publications/early-years-foundation-stage-framework--2"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openxmlformats.org/officeDocument/2006/relationships/hyperlink" Target="https://www.education.govt.nz/assets/Documents/Early-Childhood/ELS-Te-Whariki-Early-Childhood-Curriculum-ENG-Web.pdf"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3.xml"/><Relationship Id="rId1" Type="http://schemas.openxmlformats.org/officeDocument/2006/relationships/slideLayout" Target="../slideLayouts/slideLayout15.xml"/><Relationship Id="rId5" Type="http://schemas.openxmlformats.org/officeDocument/2006/relationships/image" Target="../media/image53.png"/><Relationship Id="rId4" Type="http://schemas.openxmlformats.org/officeDocument/2006/relationships/image" Target="../media/image52.jpeg"/></Relationships>
</file>

<file path=ppt/slides/_rels/slide3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hyperlink" Target="https://search-ebscohost/"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15.xml"/><Relationship Id="rId5"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 Id="rId4" Type="http://schemas.openxmlformats.org/officeDocument/2006/relationships/hyperlink" Target="http://www.ican.org.uk/What_is_the_issue/About%20SLCN/How%20many%20children%20have%20SLCN.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212272"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5: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Skills and Values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Knowledge, Skills, Values and Attitudes For The Next Generation — The  International School of Macao: 澳門國際學校">
            <a:extLst>
              <a:ext uri="{FF2B5EF4-FFF2-40B4-BE49-F238E27FC236}">
                <a16:creationId xmlns:a16="http://schemas.microsoft.com/office/drawing/2014/main" id="{0F167A3D-A776-5E34-B25A-6008E90FD1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8677" y="1298714"/>
            <a:ext cx="5161101" cy="3343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4DB8EBE9-3643-46DF-BB75-27A2A4EA2026}"/>
              </a:ext>
            </a:extLst>
          </p:cNvPr>
          <p:cNvSpPr txBox="1"/>
          <p:nvPr/>
        </p:nvSpPr>
        <p:spPr>
          <a:xfrm>
            <a:off x="0" y="149708"/>
            <a:ext cx="9144000" cy="707886"/>
          </a:xfrm>
          <a:prstGeom prst="rect">
            <a:avLst/>
          </a:prstGeom>
          <a:noFill/>
        </p:spPr>
        <p:txBody>
          <a:bodyPr wrap="square">
            <a:spAutoFit/>
          </a:bodyPr>
          <a:lstStyle/>
          <a:p>
            <a:pPr algn="ctr"/>
            <a:r>
              <a:rPr lang="en-GB" sz="4000" b="1"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6" name="TextBox 5">
            <a:extLst>
              <a:ext uri="{FF2B5EF4-FFF2-40B4-BE49-F238E27FC236}">
                <a16:creationId xmlns:a16="http://schemas.microsoft.com/office/drawing/2014/main" id="{96AC7EAC-5CE7-4F3C-8F61-A33645F2E03E}"/>
              </a:ext>
            </a:extLst>
          </p:cNvPr>
          <p:cNvSpPr txBox="1"/>
          <p:nvPr/>
        </p:nvSpPr>
        <p:spPr>
          <a:xfrm>
            <a:off x="351145" y="1069196"/>
            <a:ext cx="8523514" cy="1938992"/>
          </a:xfrm>
          <a:prstGeom prst="rect">
            <a:avLst/>
          </a:prstGeom>
          <a:noFill/>
        </p:spPr>
        <p:txBody>
          <a:bodyPr wrap="square">
            <a:spAutoFit/>
          </a:bodyPr>
          <a:lstStyle/>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panose="020B0604020202020204" pitchFamily="34" charset="0"/>
                <a:cs typeface="Arial" panose="020B0604020202020204" pitchFamily="34" charset="0"/>
              </a:rPr>
              <a:t>Principles that guide human actions and judgements of whether actions are desirable or not.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(Johansson and </a:t>
            </a:r>
            <a:r>
              <a:rPr lang="en-GB" sz="2400" dirty="0" err="1">
                <a:latin typeface="Arial" panose="020B0604020202020204" pitchFamily="34" charset="0"/>
                <a:cs typeface="Arial" panose="020B0604020202020204" pitchFamily="34" charset="0"/>
              </a:rPr>
              <a:t>Einarsdottir</a:t>
            </a:r>
            <a:r>
              <a:rPr lang="en-GB" sz="2400" dirty="0">
                <a:latin typeface="Arial" panose="020B0604020202020204" pitchFamily="34" charset="0"/>
                <a:cs typeface="Arial" panose="020B0604020202020204" pitchFamily="34" charset="0"/>
              </a:rPr>
              <a:t>, 2018)</a:t>
            </a:r>
          </a:p>
        </p:txBody>
      </p:sp>
      <p:pic>
        <p:nvPicPr>
          <p:cNvPr id="5" name="Picture 4">
            <a:extLst>
              <a:ext uri="{FF2B5EF4-FFF2-40B4-BE49-F238E27FC236}">
                <a16:creationId xmlns:a16="http://schemas.microsoft.com/office/drawing/2014/main" id="{0B2280A5-D6CC-8B25-86C7-6A193521D123}"/>
              </a:ext>
            </a:extLst>
          </p:cNvPr>
          <p:cNvPicPr>
            <a:picLocks noChangeAspect="1"/>
          </p:cNvPicPr>
          <p:nvPr/>
        </p:nvPicPr>
        <p:blipFill>
          <a:blip r:embed="rId3"/>
          <a:stretch>
            <a:fillRect/>
          </a:stretch>
        </p:blipFill>
        <p:spPr>
          <a:xfrm>
            <a:off x="1882335" y="3073158"/>
            <a:ext cx="4827815" cy="2715646"/>
          </a:xfrm>
          <a:prstGeom prst="rect">
            <a:avLst/>
          </a:prstGeom>
        </p:spPr>
      </p:pic>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AE843D-6548-4EB4-BFD9-409967EC99FE}"/>
              </a:ext>
            </a:extLst>
          </p:cNvPr>
          <p:cNvSpPr txBox="1">
            <a:spLocks/>
          </p:cNvSpPr>
          <p:nvPr/>
        </p:nvSpPr>
        <p:spPr>
          <a:xfrm>
            <a:off x="239194" y="0"/>
            <a:ext cx="8448983"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 </a:t>
            </a:r>
            <a:r>
              <a:rPr lang="en-GB" dirty="0">
                <a:solidFill>
                  <a:schemeClr val="accent1">
                    <a:lumMod val="75000"/>
                  </a:schemeClr>
                </a:solidFill>
                <a:latin typeface="Arial" panose="020B0604020202020204" pitchFamily="34" charset="0"/>
                <a:cs typeface="Arial" panose="020B0604020202020204" pitchFamily="34" charset="0"/>
              </a:rPr>
              <a:t>Give some examples of values:</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E72A575F-35FB-4CF8-9063-40F36F5EABD5}"/>
              </a:ext>
            </a:extLst>
          </p:cNvPr>
          <p:cNvSpPr>
            <a:spLocks noGrp="1"/>
          </p:cNvSpPr>
          <p:nvPr>
            <p:ph idx="1"/>
          </p:nvPr>
        </p:nvSpPr>
        <p:spPr>
          <a:xfrm>
            <a:off x="77963" y="1110342"/>
            <a:ext cx="8902751" cy="4898572"/>
          </a:xfrm>
        </p:spPr>
        <p:txBody>
          <a:bodyPr>
            <a:normAutofit fontScale="62500" lnSpcReduction="20000"/>
          </a:bodyPr>
          <a:lstStyle/>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Social Justice</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view that everyone deserves equal economic, political and social rights and opportunities now and in the future</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Trust and Respect</a:t>
            </a:r>
            <a:r>
              <a:rPr lang="en-GB" sz="3800" b="0" i="0" dirty="0">
                <a:solidFill>
                  <a:schemeClr val="accent1">
                    <a:lumMod val="75000"/>
                  </a:schemeClr>
                </a:solidFill>
                <a:effectLst/>
                <a:latin typeface="Arial" panose="020B0604020202020204" pitchFamily="34" charset="0"/>
                <a:cs typeface="Arial" panose="020B0604020202020204" pitchFamily="34" charset="0"/>
              </a:rPr>
              <a:t> are expectations of positive actions that support authentic relationship building and show care for the need and feelings of the people involved and respect for our natural world and its limited resources</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Integrity</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practice of being honest and showing a consistent and uncompromising adherence to strong moral and ethical principles and values</a:t>
            </a:r>
          </a:p>
          <a:p>
            <a:pPr algn="l">
              <a:lnSpc>
                <a:spcPct val="110000"/>
              </a:lnSpc>
              <a:buFont typeface="Arial" panose="020B0604020202020204" pitchFamily="34" charset="0"/>
              <a:buChar char="•"/>
            </a:pPr>
            <a:r>
              <a:rPr lang="en-GB" sz="3800" b="0" i="0" dirty="0">
                <a:solidFill>
                  <a:schemeClr val="accent1">
                    <a:lumMod val="75000"/>
                  </a:schemeClr>
                </a:solidFill>
                <a:effectLst/>
                <a:latin typeface="Arial" panose="020B0604020202020204" pitchFamily="34" charset="0"/>
                <a:cs typeface="Arial" panose="020B0604020202020204" pitchFamily="34" charset="0"/>
              </a:rPr>
              <a:t>Making a </a:t>
            </a:r>
            <a:r>
              <a:rPr lang="en-GB" sz="3800" b="1" i="0" dirty="0">
                <a:solidFill>
                  <a:schemeClr val="accent1">
                    <a:lumMod val="75000"/>
                  </a:schemeClr>
                </a:solidFill>
                <a:effectLst/>
                <a:latin typeface="Arial" panose="020B0604020202020204" pitchFamily="34" charset="0"/>
                <a:cs typeface="Arial" panose="020B0604020202020204" pitchFamily="34" charset="0"/>
              </a:rPr>
              <a:t>professional commitment</a:t>
            </a:r>
            <a:r>
              <a:rPr lang="en-GB" sz="3800" b="0" i="0" dirty="0">
                <a:solidFill>
                  <a:schemeClr val="accent1">
                    <a:lumMod val="75000"/>
                  </a:schemeClr>
                </a:solidFill>
                <a:effectLst/>
                <a:latin typeface="Arial" panose="020B0604020202020204" pitchFamily="34" charset="0"/>
                <a:cs typeface="Arial" panose="020B0604020202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241879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E76C-600E-4BE7-93C4-1ED2237C636D}"/>
              </a:ext>
            </a:extLst>
          </p:cNvPr>
          <p:cNvSpPr>
            <a:spLocks noGrp="1"/>
          </p:cNvSpPr>
          <p:nvPr>
            <p:ph type="title"/>
          </p:nvPr>
        </p:nvSpPr>
        <p:spPr>
          <a:xfrm>
            <a:off x="292862" y="316968"/>
            <a:ext cx="7886700" cy="498354"/>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What are your values? </a:t>
            </a:r>
          </a:p>
        </p:txBody>
      </p:sp>
      <p:sp>
        <p:nvSpPr>
          <p:cNvPr id="3" name="Content Placeholder 2">
            <a:extLst>
              <a:ext uri="{FF2B5EF4-FFF2-40B4-BE49-F238E27FC236}">
                <a16:creationId xmlns:a16="http://schemas.microsoft.com/office/drawing/2014/main" id="{FCAE14D5-09D2-41C9-B1E0-5E16D5620BC3}"/>
              </a:ext>
            </a:extLst>
          </p:cNvPr>
          <p:cNvSpPr>
            <a:spLocks noGrp="1"/>
          </p:cNvSpPr>
          <p:nvPr>
            <p:ph sz="half" idx="1"/>
          </p:nvPr>
        </p:nvSpPr>
        <p:spPr>
          <a:xfrm>
            <a:off x="200333" y="3844105"/>
            <a:ext cx="3886200" cy="725891"/>
          </a:xfrm>
        </p:spPr>
        <p:txBody>
          <a:bodyPr>
            <a:normAutofit fontScale="77500" lnSpcReduction="20000"/>
          </a:bodyPr>
          <a:lstStyle/>
          <a:p>
            <a:r>
              <a:rPr lang="en-GB" dirty="0">
                <a:hlinkClick r:id="rId3"/>
              </a:rPr>
              <a:t>https://www.youtube.com/watch?v=Kz__qGJmTMY&amp;t=128s</a:t>
            </a:r>
            <a:r>
              <a:rPr lang="en-GB" dirty="0"/>
              <a:t> </a:t>
            </a:r>
          </a:p>
        </p:txBody>
      </p:sp>
      <p:sp>
        <p:nvSpPr>
          <p:cNvPr id="4" name="Content Placeholder 3">
            <a:extLst>
              <a:ext uri="{FF2B5EF4-FFF2-40B4-BE49-F238E27FC236}">
                <a16:creationId xmlns:a16="http://schemas.microsoft.com/office/drawing/2014/main" id="{57AEF1C6-655C-49B5-8251-A94E8CF6E291}"/>
              </a:ext>
            </a:extLst>
          </p:cNvPr>
          <p:cNvSpPr>
            <a:spLocks noGrp="1"/>
          </p:cNvSpPr>
          <p:nvPr>
            <p:ph sz="half" idx="2"/>
          </p:nvPr>
        </p:nvSpPr>
        <p:spPr>
          <a:xfrm>
            <a:off x="4441659" y="1582554"/>
            <a:ext cx="4620125" cy="3364724"/>
          </a:xfrm>
        </p:spPr>
        <p:txBody>
          <a:bodyPr>
            <a:noAutofit/>
          </a:bodyPr>
          <a:lstStyle/>
          <a:p>
            <a:pPr marL="0" indent="0">
              <a:buNone/>
            </a:pPr>
            <a:r>
              <a:rPr lang="en-GB" sz="2400" dirty="0">
                <a:solidFill>
                  <a:schemeClr val="accent1">
                    <a:lumMod val="75000"/>
                  </a:schemeClr>
                </a:solidFill>
              </a:rPr>
              <a:t>Watch this short video and think about your values by:</a:t>
            </a:r>
          </a:p>
          <a:p>
            <a:pPr>
              <a:spcBef>
                <a:spcPts val="0"/>
              </a:spcBef>
            </a:pPr>
            <a:r>
              <a:rPr lang="en-GB" sz="2400" dirty="0">
                <a:solidFill>
                  <a:schemeClr val="accent1">
                    <a:lumMod val="75000"/>
                  </a:schemeClr>
                </a:solidFill>
              </a:rPr>
              <a:t>Thinking about times when you were happiest</a:t>
            </a:r>
          </a:p>
          <a:p>
            <a:pPr>
              <a:spcBef>
                <a:spcPts val="0"/>
              </a:spcBef>
            </a:pPr>
            <a:r>
              <a:rPr lang="en-GB" sz="2400" dirty="0">
                <a:solidFill>
                  <a:schemeClr val="accent1">
                    <a:lumMod val="75000"/>
                  </a:schemeClr>
                </a:solidFill>
              </a:rPr>
              <a:t>Thinking about times when you were proud</a:t>
            </a:r>
          </a:p>
          <a:p>
            <a:pPr>
              <a:spcBef>
                <a:spcPts val="0"/>
              </a:spcBef>
            </a:pPr>
            <a:r>
              <a:rPr lang="en-GB" sz="2400" dirty="0">
                <a:solidFill>
                  <a:schemeClr val="accent1">
                    <a:lumMod val="75000"/>
                  </a:schemeClr>
                </a:solidFill>
              </a:rPr>
              <a:t>Thinking about times when you were fulfilled</a:t>
            </a:r>
          </a:p>
          <a:p>
            <a:pPr>
              <a:spcBef>
                <a:spcPts val="0"/>
              </a:spcBef>
            </a:pPr>
            <a:r>
              <a:rPr lang="en-GB" sz="2400" dirty="0">
                <a:solidFill>
                  <a:schemeClr val="accent1">
                    <a:lumMod val="75000"/>
                  </a:schemeClr>
                </a:solidFill>
              </a:rPr>
              <a:t>Based on these experiences determine your top values</a:t>
            </a:r>
          </a:p>
          <a:p>
            <a:pPr>
              <a:spcBef>
                <a:spcPts val="0"/>
              </a:spcBef>
            </a:pPr>
            <a:r>
              <a:rPr lang="en-GB" sz="2400" dirty="0">
                <a:solidFill>
                  <a:schemeClr val="accent1">
                    <a:lumMod val="75000"/>
                  </a:schemeClr>
                </a:solidFill>
              </a:rPr>
              <a:t>And then prioritise your top values </a:t>
            </a:r>
          </a:p>
        </p:txBody>
      </p:sp>
      <p:pic>
        <p:nvPicPr>
          <p:cNvPr id="6" name="Picture 5">
            <a:extLst>
              <a:ext uri="{FF2B5EF4-FFF2-40B4-BE49-F238E27FC236}">
                <a16:creationId xmlns:a16="http://schemas.microsoft.com/office/drawing/2014/main" id="{3D894C10-1361-4CB3-A193-6ED5646B973D}"/>
              </a:ext>
            </a:extLst>
          </p:cNvPr>
          <p:cNvPicPr>
            <a:picLocks noChangeAspect="1"/>
          </p:cNvPicPr>
          <p:nvPr/>
        </p:nvPicPr>
        <p:blipFill rotWithShape="1">
          <a:blip r:embed="rId4"/>
          <a:srcRect l="1086" t="19015" r="60821" b="25817"/>
          <a:stretch/>
        </p:blipFill>
        <p:spPr>
          <a:xfrm>
            <a:off x="508907" y="1582554"/>
            <a:ext cx="3483143" cy="1976187"/>
          </a:xfrm>
          <a:prstGeom prst="rect">
            <a:avLst/>
          </a:prstGeom>
        </p:spPr>
      </p:pic>
    </p:spTree>
    <p:extLst>
      <p:ext uri="{BB962C8B-B14F-4D97-AF65-F5344CB8AC3E}">
        <p14:creationId xmlns:p14="http://schemas.microsoft.com/office/powerpoint/2010/main" val="410631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re Value – Nalanda School Godhra">
            <a:extLst>
              <a:ext uri="{FF2B5EF4-FFF2-40B4-BE49-F238E27FC236}">
                <a16:creationId xmlns:a16="http://schemas.microsoft.com/office/drawing/2014/main" id="{513338ED-BBD7-1DF1-DD7C-3F205F6E88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8" y="1218624"/>
            <a:ext cx="4604000" cy="40527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CPS Early Childhood Center 🖍️ on Twitter: &quot;The Early Childhood Center is  excited to open and begin a new school year! Take a look at our Core Values  here at the #ECC!">
            <a:extLst>
              <a:ext uri="{FF2B5EF4-FFF2-40B4-BE49-F238E27FC236}">
                <a16:creationId xmlns:a16="http://schemas.microsoft.com/office/drawing/2014/main" id="{F403ABEF-CB41-3E75-94BB-20950E9E33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23445" y="1218624"/>
            <a:ext cx="4069668" cy="4052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206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79CE-7BC4-48E0-A8EB-561C4A0D0DC1}"/>
              </a:ext>
            </a:extLst>
          </p:cNvPr>
          <p:cNvSpPr>
            <a:spLocks noGrp="1"/>
          </p:cNvSpPr>
          <p:nvPr>
            <p:ph type="title"/>
          </p:nvPr>
        </p:nvSpPr>
        <p:spPr>
          <a:xfrm>
            <a:off x="189498" y="225899"/>
            <a:ext cx="7886700" cy="670052"/>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Values in the Early Years…… </a:t>
            </a:r>
          </a:p>
        </p:txBody>
      </p:sp>
      <p:sp>
        <p:nvSpPr>
          <p:cNvPr id="7" name="Content Placeholder 2">
            <a:extLst>
              <a:ext uri="{FF2B5EF4-FFF2-40B4-BE49-F238E27FC236}">
                <a16:creationId xmlns:a16="http://schemas.microsoft.com/office/drawing/2014/main" id="{ABC0F6A3-FC9B-41AB-AB8A-36811BBD8AE6}"/>
              </a:ext>
            </a:extLst>
          </p:cNvPr>
          <p:cNvSpPr>
            <a:spLocks noGrp="1"/>
          </p:cNvSpPr>
          <p:nvPr>
            <p:ph idx="1"/>
          </p:nvPr>
        </p:nvSpPr>
        <p:spPr>
          <a:xfrm>
            <a:off x="189498" y="1113580"/>
            <a:ext cx="8724388" cy="4929938"/>
          </a:xfrm>
        </p:spPr>
        <p:txBody>
          <a:bodyPr>
            <a:normAutofit fontScale="32500" lnSpcReduction="20000"/>
          </a:bodyPr>
          <a:lstStyle/>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genuine liking for and interest in children and their development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Good communication skills with children and Mums, Dads and other carers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Confidence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Patience and professionalism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helpful, caring and understanding nature</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An ability to work with parents and carers as well as with children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social inclusion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The ability to work effectively as part of a team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undertake training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sense of fun</a:t>
            </a:r>
          </a:p>
          <a:p>
            <a:pPr marL="0" indent="0">
              <a:buNone/>
            </a:pPr>
            <a:r>
              <a:rPr lang="en-GB" sz="6000" dirty="0">
                <a:latin typeface="Arial" panose="020B0604020202020204" pitchFamily="34" charset="0"/>
                <a:cs typeface="Arial" panose="020B0604020202020204" pitchFamily="34" charset="0"/>
              </a:rPr>
              <a:t>			(Powell, 2010)</a:t>
            </a:r>
          </a:p>
          <a:p>
            <a:endParaRPr lang="en-GB" dirty="0"/>
          </a:p>
        </p:txBody>
      </p:sp>
    </p:spTree>
    <p:extLst>
      <p:ext uri="{BB962C8B-B14F-4D97-AF65-F5344CB8AC3E}">
        <p14:creationId xmlns:p14="http://schemas.microsoft.com/office/powerpoint/2010/main" val="1335636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8726-40C9-4754-BB0D-6A8CC42222A6}"/>
              </a:ext>
            </a:extLst>
          </p:cNvPr>
          <p:cNvSpPr>
            <a:spLocks noGrp="1"/>
          </p:cNvSpPr>
          <p:nvPr>
            <p:ph type="title"/>
          </p:nvPr>
        </p:nvSpPr>
        <p:spPr>
          <a:xfrm>
            <a:off x="530100" y="80785"/>
            <a:ext cx="7886700"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Why are values significant in early years practice?</a:t>
            </a:r>
          </a:p>
        </p:txBody>
      </p:sp>
      <p:sp>
        <p:nvSpPr>
          <p:cNvPr id="3" name="Content Placeholder 2">
            <a:extLst>
              <a:ext uri="{FF2B5EF4-FFF2-40B4-BE49-F238E27FC236}">
                <a16:creationId xmlns:a16="http://schemas.microsoft.com/office/drawing/2014/main" id="{A1DD3112-8F4C-42D4-ABE5-0B3A613D8466}"/>
              </a:ext>
            </a:extLst>
          </p:cNvPr>
          <p:cNvSpPr txBox="1">
            <a:spLocks/>
          </p:cNvSpPr>
          <p:nvPr/>
        </p:nvSpPr>
        <p:spPr>
          <a:xfrm>
            <a:off x="42241" y="1198895"/>
            <a:ext cx="9059518" cy="30732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develop our professional identity and ‘way of being’ as education professionals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and drive our individual and unswerving professional commitment to all our learners and colleagues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Support and encourage us to see beyond the classroom or subject</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to know and develop the whole child through addressing their individual needs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our understanding of our role in collaborative working with a range of partners including families and Communities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Recognise the contribution that we can make to safeguarding or our young people and where necessary transform their lives</a:t>
            </a:r>
          </a:p>
          <a:p>
            <a:pPr marL="0" indent="0">
              <a:spcBef>
                <a:spcPts val="600"/>
              </a:spcBef>
              <a:buNone/>
            </a:pPr>
            <a:r>
              <a:rPr lang="en-GB" sz="1800" dirty="0">
                <a:latin typeface="Arial" panose="020B0604020202020204" pitchFamily="34" charset="0"/>
                <a:cs typeface="Arial" panose="020B0604020202020204" pitchFamily="34" charset="0"/>
              </a:rPr>
              <a:t>			(The General Teaching Council for Scotland, 2021)</a:t>
            </a:r>
          </a:p>
        </p:txBody>
      </p:sp>
    </p:spTree>
    <p:extLst>
      <p:ext uri="{BB962C8B-B14F-4D97-AF65-F5344CB8AC3E}">
        <p14:creationId xmlns:p14="http://schemas.microsoft.com/office/powerpoint/2010/main" val="14580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7199-200B-4718-B01E-B8C1280AFF8F}"/>
              </a:ext>
            </a:extLst>
          </p:cNvPr>
          <p:cNvSpPr>
            <a:spLocks noGrp="1"/>
          </p:cNvSpPr>
          <p:nvPr>
            <p:ph type="title"/>
          </p:nvPr>
        </p:nvSpPr>
        <p:spPr>
          <a:xfrm>
            <a:off x="226811" y="470540"/>
            <a:ext cx="8514027" cy="790052"/>
          </a:xfrm>
        </p:spPr>
        <p:txBody>
          <a:bodyPr>
            <a:no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Values or Principles </a:t>
            </a:r>
          </a:p>
        </p:txBody>
      </p:sp>
      <p:sp>
        <p:nvSpPr>
          <p:cNvPr id="4" name="TextBox 3">
            <a:extLst>
              <a:ext uri="{FF2B5EF4-FFF2-40B4-BE49-F238E27FC236}">
                <a16:creationId xmlns:a16="http://schemas.microsoft.com/office/drawing/2014/main" id="{4405BFA8-6D6D-4C67-921F-C2C5B1455F36}"/>
              </a:ext>
            </a:extLst>
          </p:cNvPr>
          <p:cNvSpPr txBox="1"/>
          <p:nvPr/>
        </p:nvSpPr>
        <p:spPr>
          <a:xfrm>
            <a:off x="76201" y="1478879"/>
            <a:ext cx="4103914" cy="4493538"/>
          </a:xfrm>
          <a:prstGeom prst="rect">
            <a:avLst/>
          </a:prstGeom>
          <a:noFill/>
        </p:spPr>
        <p:txBody>
          <a:bodyPr wrap="square">
            <a:spAutoFit/>
          </a:bodyPr>
          <a:lstStyle/>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Values are qualities or standards that govern the behaviour of a person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Principles are rules or beliefs that govern our actions.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The </a:t>
            </a:r>
            <a:r>
              <a:rPr lang="en-GB" sz="2200" b="1" dirty="0">
                <a:solidFill>
                  <a:schemeClr val="accent1">
                    <a:lumMod val="75000"/>
                  </a:schemeClr>
                </a:solidFill>
                <a:latin typeface="Arial" panose="020B0604020202020204" pitchFamily="34" charset="0"/>
                <a:cs typeface="Arial" panose="020B0604020202020204" pitchFamily="34" charset="0"/>
              </a:rPr>
              <a:t>main difference</a:t>
            </a:r>
            <a:r>
              <a:rPr lang="en-GB" sz="2200" dirty="0">
                <a:solidFill>
                  <a:schemeClr val="accent1">
                    <a:lumMod val="75000"/>
                  </a:schemeClr>
                </a:solidFill>
                <a:latin typeface="Arial" panose="020B0604020202020204" pitchFamily="34" charset="0"/>
                <a:cs typeface="Arial" panose="020B0604020202020204" pitchFamily="34" charset="0"/>
              </a:rPr>
              <a:t> between values and principles is that </a:t>
            </a:r>
            <a:r>
              <a:rPr lang="en-GB" sz="2200" b="1" dirty="0">
                <a:solidFill>
                  <a:schemeClr val="accent1">
                    <a:lumMod val="75000"/>
                  </a:schemeClr>
                </a:solidFill>
                <a:latin typeface="Arial" panose="020B0604020202020204" pitchFamily="34" charset="0"/>
                <a:cs typeface="Arial" panose="020B0604020202020204" pitchFamily="34" charset="0"/>
              </a:rPr>
              <a:t>principles are based on a person’s values.</a:t>
            </a:r>
            <a:r>
              <a:rPr lang="en-GB" sz="2200" dirty="0">
                <a:solidFill>
                  <a:schemeClr val="accent1">
                    <a:lumMod val="75000"/>
                  </a:schemeClr>
                </a:solidFill>
                <a:latin typeface="Arial" panose="020B0604020202020204" pitchFamily="34" charset="0"/>
                <a:cs typeface="Arial" panose="020B0604020202020204" pitchFamily="34" charset="0"/>
              </a:rPr>
              <a:t> </a:t>
            </a:r>
            <a:r>
              <a:rPr lang="en-GB" sz="2200" b="1" dirty="0">
                <a:solidFill>
                  <a:schemeClr val="accent1">
                    <a:lumMod val="75000"/>
                  </a:schemeClr>
                </a:solidFill>
                <a:latin typeface="Arial" panose="020B0604020202020204" pitchFamily="34" charset="0"/>
                <a:cs typeface="Arial" panose="020B0604020202020204" pitchFamily="34" charset="0"/>
              </a:rPr>
              <a:t>Thus, it is values that act as the foundation for principles</a:t>
            </a:r>
            <a:r>
              <a:rPr lang="en-GB" sz="2200" dirty="0">
                <a:solidFill>
                  <a:schemeClr val="accent1">
                    <a:lumMod val="75000"/>
                  </a:schemeClr>
                </a:solidFill>
                <a:latin typeface="Arial" panose="020B0604020202020204" pitchFamily="34" charset="0"/>
                <a:cs typeface="Arial" panose="020B0604020202020204" pitchFamily="34" charset="0"/>
              </a:rPr>
              <a:t>. </a:t>
            </a:r>
          </a:p>
        </p:txBody>
      </p:sp>
      <p:pic>
        <p:nvPicPr>
          <p:cNvPr id="3074" name="Picture 2" descr="The Difference Between Principles and Values | by Keith Norris |  Mission.org | Medium">
            <a:extLst>
              <a:ext uri="{FF2B5EF4-FFF2-40B4-BE49-F238E27FC236}">
                <a16:creationId xmlns:a16="http://schemas.microsoft.com/office/drawing/2014/main" id="{26141715-D5E2-F170-1CD9-F8D1ADF93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1791" y="1775556"/>
            <a:ext cx="4779180" cy="3720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371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272266" y="262242"/>
            <a:ext cx="8325851" cy="6642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accent1">
                    <a:lumMod val="75000"/>
                  </a:schemeClr>
                </a:solidFill>
                <a:latin typeface="Arial" panose="020B0604020202020204" pitchFamily="34" charset="0"/>
                <a:cs typeface="Arial" panose="020B0604020202020204" pitchFamily="34" charset="0"/>
              </a:rPr>
              <a:t>What are the 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193543" y="1849671"/>
            <a:ext cx="8325852" cy="283487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1) knowledge </a:t>
            </a:r>
          </a:p>
          <a:p>
            <a:r>
              <a:rPr lang="en-GB" sz="2400" dirty="0">
                <a:solidFill>
                  <a:schemeClr val="accent1">
                    <a:lumMod val="75000"/>
                  </a:schemeClr>
                </a:solidFill>
                <a:latin typeface="Arial" panose="020B0604020202020204" pitchFamily="34" charset="0"/>
                <a:cs typeface="Arial" panose="020B0604020202020204" pitchFamily="34" charset="0"/>
              </a:rPr>
              <a:t>2) qualifications, training and professional development</a:t>
            </a:r>
          </a:p>
          <a:p>
            <a:r>
              <a:rPr lang="en-GB" sz="2400" dirty="0">
                <a:solidFill>
                  <a:schemeClr val="accent1">
                    <a:lumMod val="75000"/>
                  </a:schemeClr>
                </a:solidFill>
                <a:latin typeface="Arial" panose="020B0604020202020204" pitchFamily="34" charset="0"/>
                <a:cs typeface="Arial" panose="020B0604020202020204" pitchFamily="34" charset="0"/>
              </a:rPr>
              <a:t>3) skills</a:t>
            </a:r>
          </a:p>
          <a:p>
            <a:r>
              <a:rPr lang="en-GB" sz="2400" dirty="0">
                <a:solidFill>
                  <a:schemeClr val="accent1">
                    <a:lumMod val="75000"/>
                  </a:schemeClr>
                </a:solidFill>
                <a:latin typeface="Arial" panose="020B0604020202020204" pitchFamily="34" charset="0"/>
                <a:cs typeface="Arial" panose="020B0604020202020204" pitchFamily="34" charset="0"/>
              </a:rPr>
              <a:t>4) autonomy</a:t>
            </a:r>
          </a:p>
          <a:p>
            <a:r>
              <a:rPr lang="en-GB" sz="2400" dirty="0">
                <a:solidFill>
                  <a:schemeClr val="accent1">
                    <a:lumMod val="75000"/>
                  </a:schemeClr>
                </a:solidFill>
                <a:latin typeface="Arial" panose="020B0604020202020204" pitchFamily="34" charset="0"/>
                <a:cs typeface="Arial" panose="020B0604020202020204" pitchFamily="34" charset="0"/>
              </a:rPr>
              <a:t>5) values </a:t>
            </a:r>
          </a:p>
          <a:p>
            <a:r>
              <a:rPr lang="en-GB" sz="2400" dirty="0">
                <a:solidFill>
                  <a:schemeClr val="accent1">
                    <a:lumMod val="75000"/>
                  </a:schemeClr>
                </a:solidFill>
                <a:latin typeface="Arial" panose="020B0604020202020204" pitchFamily="34" charset="0"/>
                <a:cs typeface="Arial" panose="020B0604020202020204" pitchFamily="34" charset="0"/>
              </a:rPr>
              <a:t>6) ethics </a:t>
            </a:r>
          </a:p>
          <a:p>
            <a:r>
              <a:rPr lang="en-GB" sz="2400" dirty="0">
                <a:solidFill>
                  <a:schemeClr val="accent1">
                    <a:lumMod val="75000"/>
                  </a:schemeClr>
                </a:solidFill>
                <a:latin typeface="Arial" panose="020B0604020202020204" pitchFamily="34" charset="0"/>
                <a:cs typeface="Arial" panose="020B0604020202020204" pitchFamily="34" charset="0"/>
              </a:rPr>
              <a:t>7) rewards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(Brock, 2012) </a:t>
            </a:r>
          </a:p>
        </p:txBody>
      </p:sp>
    </p:spTree>
    <p:extLst>
      <p:ext uri="{BB962C8B-B14F-4D97-AF65-F5344CB8AC3E}">
        <p14:creationId xmlns:p14="http://schemas.microsoft.com/office/powerpoint/2010/main" val="386074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291994" y="262242"/>
            <a:ext cx="8325851" cy="6642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accent1">
                    <a:lumMod val="75000"/>
                  </a:schemeClr>
                </a:solidFill>
                <a:latin typeface="Arial" panose="020B0604020202020204" pitchFamily="34" charset="0"/>
                <a:cs typeface="Arial" panose="020B0604020202020204" pitchFamily="34" charset="0"/>
              </a:rPr>
              <a:t>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200010" y="926500"/>
            <a:ext cx="8743980" cy="457464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00000"/>
              </a:lnSpc>
              <a:spcBef>
                <a:spcPts val="0"/>
              </a:spcBef>
              <a:buNone/>
              <a:defRPr/>
            </a:pPr>
            <a:r>
              <a:rPr lang="en-GB" sz="1800" dirty="0"/>
              <a:t>Brock, A. (2012) Building a model of early years professionalism from practitioners’ perspectives. </a:t>
            </a:r>
            <a:r>
              <a:rPr lang="en-GB" sz="1800" i="1" dirty="0"/>
              <a:t>Journal of Early Childhood Research </a:t>
            </a:r>
            <a:r>
              <a:rPr lang="en-GB" sz="1800" dirty="0"/>
              <a:t>11(1) 27–44 </a:t>
            </a:r>
            <a:r>
              <a:rPr lang="en-GB" sz="1800" dirty="0">
                <a:hlinkClick r:id="rId3"/>
              </a:rPr>
              <a:t>Building a model of early years professionalism from practitioners’ perspectives (sagepub.com)</a:t>
            </a:r>
            <a:r>
              <a:rPr lang="en-GB" sz="1800" dirty="0"/>
              <a:t>  </a:t>
            </a:r>
            <a:r>
              <a:rPr lang="en-GB" sz="1800" b="1" dirty="0"/>
              <a:t>A good article to read for your assignment. </a:t>
            </a:r>
          </a:p>
          <a:p>
            <a:pPr marL="0" lvl="0" indent="0">
              <a:lnSpc>
                <a:spcPct val="100000"/>
              </a:lnSpc>
              <a:spcBef>
                <a:spcPts val="0"/>
              </a:spcBef>
              <a:buNone/>
              <a:defRPr/>
            </a:pPr>
            <a:endParaRPr lang="en-GB" sz="1800" dirty="0"/>
          </a:p>
          <a:p>
            <a:pPr marL="0" lvl="0" indent="0">
              <a:lnSpc>
                <a:spcPct val="100000"/>
              </a:lnSpc>
              <a:spcBef>
                <a:spcPts val="0"/>
              </a:spcBef>
              <a:buNone/>
              <a:defRPr/>
            </a:pPr>
            <a:r>
              <a:rPr lang="en-GB" sz="1800" dirty="0"/>
              <a:t>Autonomy = having initiative, independence, confidence and authority – a voice! to make decisions in accordance with your professional knowledge base. </a:t>
            </a:r>
          </a:p>
          <a:p>
            <a:pPr marL="0" lvl="0" indent="0">
              <a:lnSpc>
                <a:spcPct val="100000"/>
              </a:lnSpc>
              <a:spcBef>
                <a:spcPts val="0"/>
              </a:spcBef>
              <a:buNone/>
              <a:defRPr/>
            </a:pPr>
            <a:endParaRPr lang="en-GB" sz="1800" dirty="0"/>
          </a:p>
          <a:p>
            <a:pPr marL="0" lvl="0" indent="0">
              <a:lnSpc>
                <a:spcPct val="100000"/>
              </a:lnSpc>
              <a:spcBef>
                <a:spcPts val="0"/>
              </a:spcBef>
              <a:buNone/>
              <a:defRPr/>
            </a:pPr>
            <a:r>
              <a:rPr lang="en-GB" sz="1800" dirty="0"/>
              <a:t>The rewards of being a professional include social status, power, salary, sense of vocation and enjoyment of work. Educators of young children often have huge job satisfaction and value in their work, which contributes to both their personal and professional lives.</a:t>
            </a:r>
            <a:r>
              <a:rPr lang="en-GB" sz="2400" dirty="0">
                <a:latin typeface="Arial" panose="020B0604020202020204" pitchFamily="34" charset="0"/>
                <a:cs typeface="Arial" panose="020B0604020202020204" pitchFamily="34" charset="0"/>
              </a:rPr>
              <a:t> </a:t>
            </a:r>
          </a:p>
          <a:p>
            <a:pPr marL="0" lvl="0" indent="0">
              <a:lnSpc>
                <a:spcPct val="100000"/>
              </a:lnSpc>
              <a:spcBef>
                <a:spcPts val="0"/>
              </a:spcBef>
              <a:buNone/>
              <a:defRPr/>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800" dirty="0"/>
              <a:t>Brock discusses these 7 interrelated dimensions of professionalism based upon a study that examined the personal reflections of 12 early years educators in England, on their professionalism. Their perceptions of children’s needs were at the heart of their professionalism, and they interpreted policy and curriculum in ways that they believed met those needs. </a:t>
            </a:r>
          </a:p>
          <a:p>
            <a:pPr marL="0" lvl="0" indent="0">
              <a:lnSpc>
                <a:spcPct val="100000"/>
              </a:lnSpc>
              <a:spcBef>
                <a:spcPts val="0"/>
              </a:spcBef>
              <a:buNone/>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7977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Strategies to Enhance Communication | CU Management">
            <a:extLst>
              <a:ext uri="{FF2B5EF4-FFF2-40B4-BE49-F238E27FC236}">
                <a16:creationId xmlns:a16="http://schemas.microsoft.com/office/drawing/2014/main" id="{6F9EE9CF-3604-20AF-5695-C9D48FD5D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99052"/>
            <a:ext cx="9052988" cy="4424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608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9FE8D39-014B-4E77-BEFF-D9FEB53C6A26}"/>
              </a:ext>
            </a:extLst>
          </p:cNvPr>
          <p:cNvSpPr>
            <a:spLocks noGrp="1"/>
          </p:cNvSpPr>
          <p:nvPr>
            <p:ph type="title"/>
          </p:nvPr>
        </p:nvSpPr>
        <p:spPr>
          <a:xfrm>
            <a:off x="628650" y="335065"/>
            <a:ext cx="7886700" cy="994172"/>
          </a:xfrm>
        </p:spPr>
        <p:txBody>
          <a:bodyPr>
            <a:noAutofit/>
          </a:bodyPr>
          <a:lstStyle/>
          <a:p>
            <a:pPr algn="ctr" eaLnBrk="1" hangingPunct="1"/>
            <a:br>
              <a:rPr lang="en-GB" altLang="en-US" dirty="0">
                <a:latin typeface="Arial" panose="020B0604020202020204" pitchFamily="34" charset="0"/>
                <a:cs typeface="Arial" panose="020B0604020202020204" pitchFamily="34" charset="0"/>
              </a:rPr>
            </a:br>
            <a:r>
              <a:rPr lang="en-GB" altLang="en-US" b="1" dirty="0">
                <a:solidFill>
                  <a:schemeClr val="accent1">
                    <a:lumMod val="75000"/>
                  </a:schemeClr>
                </a:solidFill>
                <a:latin typeface="Arial" panose="020B0604020202020204" pitchFamily="34" charset="0"/>
                <a:cs typeface="Arial" panose="020B0604020202020204" pitchFamily="34" charset="0"/>
              </a:rPr>
              <a:t>Effective communication</a:t>
            </a:r>
          </a:p>
        </p:txBody>
      </p:sp>
      <p:sp>
        <p:nvSpPr>
          <p:cNvPr id="25604" name="Content Placeholder 3">
            <a:extLst>
              <a:ext uri="{FF2B5EF4-FFF2-40B4-BE49-F238E27FC236}">
                <a16:creationId xmlns:a16="http://schemas.microsoft.com/office/drawing/2014/main" id="{9DCF411C-C94E-414B-B2A6-E22E2262F9D0}"/>
              </a:ext>
            </a:extLst>
          </p:cNvPr>
          <p:cNvSpPr txBox="1">
            <a:spLocks/>
          </p:cNvSpPr>
          <p:nvPr/>
        </p:nvSpPr>
        <p:spPr bwMode="auto">
          <a:xfrm>
            <a:off x="488515" y="1979605"/>
            <a:ext cx="3482236"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What is this?</a:t>
            </a:r>
          </a:p>
          <a:p>
            <a:pPr marL="0" indent="0" eaLnBrk="1" hangingPunct="1">
              <a:buNone/>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co-workers?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other adults?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children?</a:t>
            </a:r>
          </a:p>
        </p:txBody>
      </p:sp>
      <p:pic>
        <p:nvPicPr>
          <p:cNvPr id="4098" name="Picture 2" descr="Characteristics of Effective Communication: Emotions, Focus and Control">
            <a:extLst>
              <a:ext uri="{FF2B5EF4-FFF2-40B4-BE49-F238E27FC236}">
                <a16:creationId xmlns:a16="http://schemas.microsoft.com/office/drawing/2014/main" id="{C0123B21-63BA-386C-6CA0-14593177CB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886" b="16347"/>
          <a:stretch/>
        </p:blipFill>
        <p:spPr bwMode="auto">
          <a:xfrm>
            <a:off x="3551741" y="1739201"/>
            <a:ext cx="5375511" cy="347284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4832-44AA-464D-AFDE-204BD74BCD6E}"/>
              </a:ext>
            </a:extLst>
          </p:cNvPr>
          <p:cNvSpPr>
            <a:spLocks noGrp="1"/>
          </p:cNvSpPr>
          <p:nvPr>
            <p:ph type="title"/>
          </p:nvPr>
        </p:nvSpPr>
        <p:spPr>
          <a:xfrm>
            <a:off x="102115" y="1870"/>
            <a:ext cx="8871497"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Communication </a:t>
            </a:r>
          </a:p>
        </p:txBody>
      </p:sp>
      <p:sp>
        <p:nvSpPr>
          <p:cNvPr id="4" name="Content Placeholder 3">
            <a:extLst>
              <a:ext uri="{FF2B5EF4-FFF2-40B4-BE49-F238E27FC236}">
                <a16:creationId xmlns:a16="http://schemas.microsoft.com/office/drawing/2014/main" id="{F7300BD4-B38E-407B-A495-6F8FF2C40957}"/>
              </a:ext>
            </a:extLst>
          </p:cNvPr>
          <p:cNvSpPr>
            <a:spLocks noGrp="1"/>
          </p:cNvSpPr>
          <p:nvPr>
            <p:ph sz="half" idx="2"/>
          </p:nvPr>
        </p:nvSpPr>
        <p:spPr>
          <a:xfrm>
            <a:off x="145337" y="989557"/>
            <a:ext cx="4877600" cy="4872624"/>
          </a:xfrm>
        </p:spPr>
        <p:txBody>
          <a:bodyPr>
            <a:noAutofit/>
          </a:bodyPr>
          <a:lstStyle/>
          <a:p>
            <a:r>
              <a:rPr lang="en-GB" sz="2600" b="0" i="0" dirty="0">
                <a:solidFill>
                  <a:schemeClr val="accent1">
                    <a:lumMod val="75000"/>
                  </a:schemeClr>
                </a:solidFill>
                <a:effectLst/>
                <a:latin typeface="Arial" panose="020B0604020202020204" pitchFamily="34" charset="0"/>
                <a:cs typeface="Arial" panose="020B0604020202020204" pitchFamily="34" charset="0"/>
              </a:rPr>
              <a:t>Good communication is central to working with children, young people, their families and carers. It is a fundamental part of the Common Core. It involves listening, questioning, understanding and responding to what is being communicated by children, young people and those caring for them.</a:t>
            </a:r>
            <a:br>
              <a:rPr lang="en-GB" sz="2600" dirty="0">
                <a:solidFill>
                  <a:schemeClr val="accent1">
                    <a:lumMod val="75000"/>
                  </a:schemeClr>
                </a:solidFill>
                <a:latin typeface="Arial" panose="020B0604020202020204" pitchFamily="34" charset="0"/>
                <a:cs typeface="Arial" panose="020B0604020202020204" pitchFamily="34" charset="0"/>
              </a:rPr>
            </a:br>
            <a:br>
              <a:rPr lang="en-GB" sz="2600" dirty="0">
                <a:solidFill>
                  <a:schemeClr val="accent1">
                    <a:lumMod val="75000"/>
                  </a:schemeClr>
                </a:solidFill>
                <a:latin typeface="Arial" panose="020B0604020202020204" pitchFamily="34" charset="0"/>
                <a:cs typeface="Arial" panose="020B0604020202020204" pitchFamily="34" charset="0"/>
              </a:rPr>
            </a:br>
            <a:r>
              <a:rPr lang="en-GB" sz="2600" dirty="0">
                <a:solidFill>
                  <a:schemeClr val="accent1">
                    <a:lumMod val="75000"/>
                  </a:schemeClr>
                </a:solidFill>
                <a:latin typeface="Arial" panose="020B0604020202020204" pitchFamily="34" charset="0"/>
                <a:cs typeface="Arial" panose="020B0604020202020204" pitchFamily="34" charset="0"/>
              </a:rPr>
              <a:t>(Dunhill, 2009)</a:t>
            </a:r>
          </a:p>
          <a:p>
            <a:endParaRPr lang="en-GB" dirty="0"/>
          </a:p>
        </p:txBody>
      </p:sp>
      <p:pic>
        <p:nvPicPr>
          <p:cNvPr id="5122" name="Picture 2" descr="A Guide to Effective Communication for Project Management">
            <a:extLst>
              <a:ext uri="{FF2B5EF4-FFF2-40B4-BE49-F238E27FC236}">
                <a16:creationId xmlns:a16="http://schemas.microsoft.com/office/drawing/2014/main" id="{EF22F586-E0BC-405D-B504-10009B4EC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4801400" y="2121073"/>
            <a:ext cx="4172212" cy="2384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8796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48445" y="263047"/>
            <a:ext cx="9144000" cy="1119195"/>
          </a:xfrm>
        </p:spPr>
        <p:txBody>
          <a:bodyPr>
            <a:normAutofit fontScale="90000"/>
          </a:bodyPr>
          <a:lstStyle/>
          <a:p>
            <a:pPr algn="ctr"/>
            <a:br>
              <a:rPr lang="en-GB" b="1" dirty="0">
                <a:solidFill>
                  <a:schemeClr val="accent1">
                    <a:lumMod val="75000"/>
                  </a:schemeClr>
                </a:solidFill>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Relationship-centred working</a:t>
            </a:r>
            <a:br>
              <a:rPr lang="en-GB" b="1" i="0" dirty="0">
                <a:solidFill>
                  <a:srgbClr val="333333"/>
                </a:solidFill>
                <a:effectLst/>
                <a:latin typeface="Open Sans" panose="020B0606030504020204" pitchFamily="34" charset="0"/>
              </a:rPr>
            </a:br>
            <a:endParaRPr lang="en-GB" b="1"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4947780" y="1341569"/>
            <a:ext cx="4196220" cy="4174861"/>
          </a:xfrm>
        </p:spPr>
        <p:txBody>
          <a:bodyPr>
            <a:no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dirty="0">
                <a:solidFill>
                  <a:schemeClr val="accent1">
                    <a:lumMod val="75000"/>
                  </a:schemeClr>
                </a:solidFill>
                <a:latin typeface="Arial" panose="020B0604020202020204" pitchFamily="34" charset="0"/>
                <a:cs typeface="Arial" panose="020B0604020202020204" pitchFamily="34" charset="0"/>
              </a:rPr>
              <a:t>Families and carers</a:t>
            </a:r>
          </a:p>
          <a:p>
            <a:r>
              <a:rPr lang="en-GB" dirty="0">
                <a:solidFill>
                  <a:schemeClr val="accent1">
                    <a:lumMod val="75000"/>
                  </a:schemeClr>
                </a:solidFill>
                <a:latin typeface="Arial" panose="020B0604020202020204" pitchFamily="34" charset="0"/>
                <a:cs typeface="Arial" panose="020B0604020202020204" pitchFamily="34" charset="0"/>
              </a:rPr>
              <a:t>Other professionals</a:t>
            </a:r>
          </a:p>
          <a:p>
            <a:r>
              <a:rPr lang="en-GB" dirty="0">
                <a:solidFill>
                  <a:schemeClr val="accent1">
                    <a:lumMod val="75000"/>
                  </a:schemeClr>
                </a:solidFill>
                <a:latin typeface="Arial" panose="020B0604020202020204" pitchFamily="34" charset="0"/>
                <a:cs typeface="Arial" panose="020B0604020202020204" pitchFamily="34" charset="0"/>
              </a:rPr>
              <a:t>Colleagues </a:t>
            </a:r>
          </a:p>
        </p:txBody>
      </p:sp>
      <p:pic>
        <p:nvPicPr>
          <p:cNvPr id="6146" name="Picture 2" descr="Building empathy | Early Years Educator">
            <a:extLst>
              <a:ext uri="{FF2B5EF4-FFF2-40B4-BE49-F238E27FC236}">
                <a16:creationId xmlns:a16="http://schemas.microsoft.com/office/drawing/2014/main" id="{81B906CC-BDD3-E477-0610-C505F498DD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83" y="1702216"/>
            <a:ext cx="4757197" cy="317146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1811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FAC13A0E-5614-4151-BC82-F0AB759EB13C}"/>
              </a:ext>
            </a:extLst>
          </p:cNvPr>
          <p:cNvSpPr txBox="1">
            <a:spLocks noChangeArrowheads="1"/>
          </p:cNvSpPr>
          <p:nvPr/>
        </p:nvSpPr>
        <p:spPr bwMode="auto">
          <a:xfrm>
            <a:off x="1649017" y="532652"/>
            <a:ext cx="5831681"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r>
              <a:rPr lang="en-GB" altLang="en-US" sz="4400" b="1" dirty="0">
                <a:solidFill>
                  <a:schemeClr val="accent1">
                    <a:lumMod val="75000"/>
                  </a:schemeClr>
                </a:solidFill>
                <a:latin typeface="Arial" panose="020B0604020202020204" pitchFamily="34" charset="0"/>
                <a:cs typeface="Arial" panose="020B0604020202020204" pitchFamily="34" charset="0"/>
              </a:rPr>
              <a:t>Listening</a:t>
            </a:r>
          </a:p>
        </p:txBody>
      </p:sp>
      <p:sp>
        <p:nvSpPr>
          <p:cNvPr id="27651" name="TextBox 2">
            <a:extLst>
              <a:ext uri="{FF2B5EF4-FFF2-40B4-BE49-F238E27FC236}">
                <a16:creationId xmlns:a16="http://schemas.microsoft.com/office/drawing/2014/main" id="{5810F874-1980-4A59-8A06-B73A13CEE3AC}"/>
              </a:ext>
            </a:extLst>
          </p:cNvPr>
          <p:cNvSpPr txBox="1">
            <a:spLocks noChangeArrowheads="1"/>
          </p:cNvSpPr>
          <p:nvPr/>
        </p:nvSpPr>
        <p:spPr bwMode="auto">
          <a:xfrm>
            <a:off x="0" y="1602717"/>
            <a:ext cx="10130718"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800" dirty="0">
                <a:solidFill>
                  <a:schemeClr val="accent1">
                    <a:lumMod val="75000"/>
                  </a:schemeClr>
                </a:solidFill>
                <a:latin typeface="Arial" panose="020B0604020202020204" pitchFamily="34" charset="0"/>
                <a:cs typeface="Arial" panose="020B0604020202020204" pitchFamily="34" charset="0"/>
              </a:rPr>
              <a:t>Children / Children’s Voice</a:t>
            </a:r>
          </a:p>
          <a:p>
            <a:pPr>
              <a:spcBef>
                <a:spcPct val="0"/>
              </a:spcBef>
            </a:pPr>
            <a:endParaRPr lang="en-GB" altLang="en-US" sz="28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800" dirty="0">
                <a:solidFill>
                  <a:schemeClr val="accent1">
                    <a:lumMod val="75000"/>
                  </a:schemeClr>
                </a:solidFill>
                <a:latin typeface="Arial" panose="020B0604020202020204" pitchFamily="34" charset="0"/>
                <a:cs typeface="Arial" panose="020B0604020202020204" pitchFamily="34" charset="0"/>
              </a:rPr>
              <a:t>Each other</a:t>
            </a:r>
          </a:p>
          <a:p>
            <a:pPr>
              <a:spcBef>
                <a:spcPct val="0"/>
              </a:spcBef>
            </a:pPr>
            <a:endParaRPr lang="en-GB" altLang="en-US" sz="28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800" dirty="0">
                <a:solidFill>
                  <a:schemeClr val="accent1">
                    <a:lumMod val="75000"/>
                  </a:schemeClr>
                </a:solidFill>
                <a:latin typeface="Arial" panose="020B0604020202020204" pitchFamily="34" charset="0"/>
                <a:cs typeface="Arial" panose="020B0604020202020204" pitchFamily="34" charset="0"/>
              </a:rPr>
              <a:t>Parents / Family</a:t>
            </a:r>
          </a:p>
        </p:txBody>
      </p:sp>
      <p:pic>
        <p:nvPicPr>
          <p:cNvPr id="7170" name="Picture 2" descr="Levels of Listening | Ignoring, Pretending, Selective, Attentive, Empathic">
            <a:extLst>
              <a:ext uri="{FF2B5EF4-FFF2-40B4-BE49-F238E27FC236}">
                <a16:creationId xmlns:a16="http://schemas.microsoft.com/office/drawing/2014/main" id="{954205DB-DFAC-5E11-0EBA-3D8F20859F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153" y="2360204"/>
            <a:ext cx="5588444" cy="29785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CDC8CB-0D77-4B41-A2B7-0BB6A12A2A80}"/>
              </a:ext>
            </a:extLst>
          </p:cNvPr>
          <p:cNvSpPr txBox="1"/>
          <p:nvPr/>
        </p:nvSpPr>
        <p:spPr>
          <a:xfrm>
            <a:off x="587396" y="111353"/>
            <a:ext cx="7799650" cy="769441"/>
          </a:xfrm>
          <a:prstGeom prst="rect">
            <a:avLst/>
          </a:prstGeom>
          <a:noFill/>
        </p:spPr>
        <p:txBody>
          <a:bodyPr wrap="square">
            <a:spAutoFit/>
          </a:bodyPr>
          <a:lstStyle/>
          <a:p>
            <a:pPr algn="ctr">
              <a:defRPr/>
            </a:pPr>
            <a:r>
              <a:rPr lang="en-GB" sz="4400" b="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1747" name="TextBox 3">
            <a:extLst>
              <a:ext uri="{FF2B5EF4-FFF2-40B4-BE49-F238E27FC236}">
                <a16:creationId xmlns:a16="http://schemas.microsoft.com/office/drawing/2014/main" id="{6EE85012-1EBA-44E4-81B0-743602B9F1F2}"/>
              </a:ext>
            </a:extLst>
          </p:cNvPr>
          <p:cNvSpPr txBox="1">
            <a:spLocks noChangeArrowheads="1"/>
          </p:cNvSpPr>
          <p:nvPr/>
        </p:nvSpPr>
        <p:spPr bwMode="auto">
          <a:xfrm>
            <a:off x="4296428" y="1682272"/>
            <a:ext cx="4708294"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human communication</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tone and pitch</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nonverbal body language</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eye contact</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posture</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body positioning</a:t>
            </a:r>
          </a:p>
          <a:p>
            <a:pPr>
              <a:spcBef>
                <a:spcPct val="0"/>
              </a:spcBef>
            </a:pPr>
            <a:r>
              <a:rPr lang="en-GB" altLang="en-US" sz="2800" i="1" dirty="0">
                <a:solidFill>
                  <a:schemeClr val="accent1">
                    <a:lumMod val="75000"/>
                  </a:schemeClr>
                </a:solidFill>
                <a:latin typeface="Arial" panose="020B0604020202020204" pitchFamily="34" charset="0"/>
                <a:cs typeface="Arial" panose="020B0604020202020204" pitchFamily="34" charset="0"/>
              </a:rPr>
              <a:t>others</a:t>
            </a:r>
          </a:p>
        </p:txBody>
      </p:sp>
      <p:sp>
        <p:nvSpPr>
          <p:cNvPr id="6" name="TextBox 5">
            <a:extLst>
              <a:ext uri="{FF2B5EF4-FFF2-40B4-BE49-F238E27FC236}">
                <a16:creationId xmlns:a16="http://schemas.microsoft.com/office/drawing/2014/main" id="{CF991AF1-E349-416C-9341-8FC6E11B6863}"/>
              </a:ext>
            </a:extLst>
          </p:cNvPr>
          <p:cNvSpPr txBox="1"/>
          <p:nvPr/>
        </p:nvSpPr>
        <p:spPr>
          <a:xfrm>
            <a:off x="1269206" y="4695500"/>
            <a:ext cx="1533525" cy="415498"/>
          </a:xfrm>
          <a:prstGeom prst="rect">
            <a:avLst/>
          </a:prstGeom>
          <a:noFill/>
        </p:spPr>
        <p:txBody>
          <a:bodyPr>
            <a:spAutoFit/>
          </a:bodyPr>
          <a:lstStyle/>
          <a:p>
            <a:pPr algn="ctr">
              <a:defRPr/>
            </a:pPr>
            <a:r>
              <a:rPr lang="en-GB" sz="2100" dirty="0"/>
              <a:t>(</a:t>
            </a:r>
            <a:r>
              <a:rPr lang="en-GB" sz="2100" dirty="0" err="1"/>
              <a:t>Orey</a:t>
            </a:r>
            <a:r>
              <a:rPr lang="en-GB" sz="2100" dirty="0"/>
              <a:t>, 2014)</a:t>
            </a:r>
            <a:endParaRPr lang="en-GB" sz="2100" i="1" dirty="0">
              <a:latin typeface="+mj-lt"/>
            </a:endParaRPr>
          </a:p>
        </p:txBody>
      </p:sp>
      <p:sp>
        <p:nvSpPr>
          <p:cNvPr id="31749" name="AutoShape 4" descr="Image result for percentage of communication nonverbal">
            <a:extLst>
              <a:ext uri="{FF2B5EF4-FFF2-40B4-BE49-F238E27FC236}">
                <a16:creationId xmlns:a16="http://schemas.microsoft.com/office/drawing/2014/main" id="{A5046225-4CCE-45B9-A9D5-B4178CBD650B}"/>
              </a:ext>
            </a:extLst>
          </p:cNvPr>
          <p:cNvSpPr>
            <a:spLocks noChangeAspect="1" noChangeArrowheads="1"/>
          </p:cNvSpPr>
          <p:nvPr/>
        </p:nvSpPr>
        <p:spPr bwMode="auto">
          <a:xfrm>
            <a:off x="1269206" y="720328"/>
            <a:ext cx="228600" cy="22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Times" panose="02020603050405020304" pitchFamily="18" charset="0"/>
            </a:endParaRPr>
          </a:p>
        </p:txBody>
      </p:sp>
      <p:pic>
        <p:nvPicPr>
          <p:cNvPr id="31750" name="Picture 6">
            <a:extLst>
              <a:ext uri="{FF2B5EF4-FFF2-40B4-BE49-F238E27FC236}">
                <a16:creationId xmlns:a16="http://schemas.microsoft.com/office/drawing/2014/main" id="{83CDE9BA-E558-48B7-983E-2B28C6BAAB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037" y="1682272"/>
            <a:ext cx="3586690" cy="271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aspects of communication">
            <a:extLst>
              <a:ext uri="{FF2B5EF4-FFF2-40B4-BE49-F238E27FC236}">
                <a16:creationId xmlns:a16="http://schemas.microsoft.com/office/drawing/2014/main" id="{3FA47B52-0168-4268-8C69-25400B89BE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1" y="1516251"/>
            <a:ext cx="5751703" cy="318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D1D6A59-F154-42B3-B94E-B9708FF1BA4B}"/>
              </a:ext>
            </a:extLst>
          </p:cNvPr>
          <p:cNvSpPr txBox="1"/>
          <p:nvPr/>
        </p:nvSpPr>
        <p:spPr>
          <a:xfrm>
            <a:off x="1" y="133975"/>
            <a:ext cx="9144000" cy="769441"/>
          </a:xfrm>
          <a:prstGeom prst="rect">
            <a:avLst/>
          </a:prstGeom>
          <a:noFill/>
        </p:spPr>
        <p:txBody>
          <a:bodyPr wrap="square">
            <a:spAutoFit/>
          </a:bodyPr>
          <a:lstStyle/>
          <a:p>
            <a:pPr algn="ctr">
              <a:defRPr/>
            </a:pPr>
            <a:r>
              <a:rPr lang="en-GB" sz="4400" b="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3796" name="TextBox 3">
            <a:extLst>
              <a:ext uri="{FF2B5EF4-FFF2-40B4-BE49-F238E27FC236}">
                <a16:creationId xmlns:a16="http://schemas.microsoft.com/office/drawing/2014/main" id="{E868ED7E-9D6D-4F7D-9900-34805824C431}"/>
              </a:ext>
            </a:extLst>
          </p:cNvPr>
          <p:cNvSpPr txBox="1">
            <a:spLocks noChangeArrowheads="1"/>
          </p:cNvSpPr>
          <p:nvPr/>
        </p:nvSpPr>
        <p:spPr bwMode="auto">
          <a:xfrm>
            <a:off x="2241995" y="5097516"/>
            <a:ext cx="57245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latin typeface="Times" panose="02020603050405020304" pitchFamily="18" charset="0"/>
                <a:hlinkClick r:id="rId4"/>
              </a:rPr>
              <a:t>https://www.youtube.com/watch?v=xYbWrzLBOik</a:t>
            </a:r>
            <a:endParaRPr lang="en-GB" altLang="en-US" sz="1800" dirty="0">
              <a:latin typeface="Times" panose="02020603050405020304" pitchFamily="18" charset="0"/>
            </a:endParaRPr>
          </a:p>
          <a:p>
            <a:pPr>
              <a:spcBef>
                <a:spcPct val="0"/>
              </a:spcBef>
              <a:buFontTx/>
              <a:buNone/>
            </a:pPr>
            <a:r>
              <a:rPr lang="en-GB" altLang="en-US" sz="1800" dirty="0">
                <a:latin typeface="Times" panose="02020603050405020304" pitchFamily="18" charset="0"/>
                <a:hlinkClick r:id="rId5"/>
              </a:rPr>
              <a:t>https://www.youtube.com/watch?v=CejhQC9hUO8</a:t>
            </a:r>
            <a:r>
              <a:rPr lang="en-GB" altLang="en-US" sz="1800" dirty="0">
                <a:latin typeface="Times" panose="02020603050405020304" pitchFamily="18" charset="0"/>
              </a:rPr>
              <a:t> </a:t>
            </a:r>
          </a:p>
          <a:p>
            <a:pPr>
              <a:spcBef>
                <a:spcPct val="0"/>
              </a:spcBef>
              <a:buFontTx/>
              <a:buNone/>
            </a:pPr>
            <a:endParaRPr lang="en-GB" altLang="en-US" sz="1800" dirty="0">
              <a:latin typeface="Times"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CE5D5C0-21C7-4CC0-97CD-4E6C8ACB03F8}"/>
              </a:ext>
            </a:extLst>
          </p:cNvPr>
          <p:cNvSpPr>
            <a:spLocks noGrp="1"/>
          </p:cNvSpPr>
          <p:nvPr>
            <p:ph type="title"/>
          </p:nvPr>
        </p:nvSpPr>
        <p:spPr>
          <a:xfrm>
            <a:off x="628650" y="9436"/>
            <a:ext cx="7886700" cy="994172"/>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NVC in Children</a:t>
            </a:r>
          </a:p>
        </p:txBody>
      </p:sp>
      <p:sp>
        <p:nvSpPr>
          <p:cNvPr id="4" name="Content Placeholder 3">
            <a:extLst>
              <a:ext uri="{FF2B5EF4-FFF2-40B4-BE49-F238E27FC236}">
                <a16:creationId xmlns:a16="http://schemas.microsoft.com/office/drawing/2014/main" id="{B2210645-EC26-4295-8EEF-3076E010FD68}"/>
              </a:ext>
            </a:extLst>
          </p:cNvPr>
          <p:cNvSpPr>
            <a:spLocks noGrp="1"/>
          </p:cNvSpPr>
          <p:nvPr>
            <p:ph sz="half" idx="2"/>
          </p:nvPr>
        </p:nvSpPr>
        <p:spPr>
          <a:xfrm>
            <a:off x="363255" y="1041187"/>
            <a:ext cx="3206663" cy="4315258"/>
          </a:xfrm>
        </p:spPr>
        <p:txBody>
          <a:bodyPr>
            <a:normAutofit fontScale="92500" lnSpcReduction="10000"/>
          </a:bodyPr>
          <a:lstStyle/>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Non-verbal cues contradict verbal messages </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(Brain and Mukherji, 2005).</a:t>
            </a:r>
          </a:p>
          <a:p>
            <a:pPr marL="0" indent="0">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Behaviour linked to communication difficulties</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(Cross, 2011; </a:t>
            </a:r>
            <a:r>
              <a:rPr lang="en-GB" altLang="en-US" sz="1900" dirty="0" err="1">
                <a:solidFill>
                  <a:schemeClr val="accent1">
                    <a:lumMod val="75000"/>
                  </a:schemeClr>
                </a:solidFill>
                <a:latin typeface="Arial" panose="020B0604020202020204" pitchFamily="34" charset="0"/>
                <a:cs typeface="Arial" panose="020B0604020202020204" pitchFamily="34" charset="0"/>
              </a:rPr>
              <a:t>ican</a:t>
            </a:r>
            <a:r>
              <a:rPr lang="en-GB" altLang="en-US" sz="1900" dirty="0">
                <a:solidFill>
                  <a:schemeClr val="accent1">
                    <a:lumMod val="75000"/>
                  </a:schemeClr>
                </a:solidFill>
                <a:latin typeface="Arial" panose="020B0604020202020204" pitchFamily="34" charset="0"/>
                <a:cs typeface="Arial" panose="020B0604020202020204" pitchFamily="34" charset="0"/>
              </a:rPr>
              <a:t>, 2016)</a:t>
            </a:r>
          </a:p>
          <a:p>
            <a:pPr marL="0" indent="0" algn="r">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Social Communication</a:t>
            </a:r>
          </a:p>
          <a:p>
            <a:pPr marL="0" indent="0">
              <a:buNone/>
              <a:defRPr/>
            </a:pPr>
            <a:endParaRPr lang="en-GB" altLang="en-US" sz="1800" dirty="0"/>
          </a:p>
          <a:p>
            <a:pPr marL="0" indent="0">
              <a:buNone/>
              <a:defRPr/>
            </a:pPr>
            <a:endParaRPr lang="en-GB" altLang="en-US" sz="1200" dirty="0"/>
          </a:p>
          <a:p>
            <a:pPr marL="0" indent="0" algn="r">
              <a:buNone/>
              <a:defRPr/>
            </a:pPr>
            <a:endParaRPr lang="en-GB" altLang="en-US" sz="1200" dirty="0"/>
          </a:p>
        </p:txBody>
      </p:sp>
      <p:pic>
        <p:nvPicPr>
          <p:cNvPr id="8194" name="Picture 2" descr="Teaching Communication to &quot;Non- Verbal&quot; Children - I Love ABA!">
            <a:extLst>
              <a:ext uri="{FF2B5EF4-FFF2-40B4-BE49-F238E27FC236}">
                <a16:creationId xmlns:a16="http://schemas.microsoft.com/office/drawing/2014/main" id="{802404C6-C227-BC3E-2807-BBCF9E7706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9918" y="1685795"/>
            <a:ext cx="5502218" cy="28611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62F82851-74B9-47B4-924D-4F95A040EC4F}"/>
              </a:ext>
            </a:extLst>
          </p:cNvPr>
          <p:cNvSpPr>
            <a:spLocks noGrp="1"/>
          </p:cNvSpPr>
          <p:nvPr>
            <p:ph type="title" idx="4294967295"/>
          </p:nvPr>
        </p:nvSpPr>
        <p:spPr>
          <a:xfrm>
            <a:off x="64438" y="507367"/>
            <a:ext cx="9035070" cy="994172"/>
          </a:xfrm>
        </p:spPr>
        <p:txBody>
          <a:bodyPr>
            <a:noAutofit/>
          </a:bodyPr>
          <a:lstStyle/>
          <a:p>
            <a:pPr algn="ctr"/>
            <a:r>
              <a:rPr lang="en-GB" altLang="en-US" sz="4000" b="1" dirty="0">
                <a:solidFill>
                  <a:schemeClr val="accent1">
                    <a:lumMod val="75000"/>
                  </a:schemeClr>
                </a:solidFill>
                <a:latin typeface="Arial" panose="020B0604020202020204" pitchFamily="34" charset="0"/>
                <a:cs typeface="Arial" panose="020B0604020202020204" pitchFamily="34" charset="0"/>
              </a:rPr>
              <a:t>Partnerships and outside agencies</a:t>
            </a:r>
          </a:p>
        </p:txBody>
      </p:sp>
      <p:sp>
        <p:nvSpPr>
          <p:cNvPr id="39940" name="Rectangle 5">
            <a:extLst>
              <a:ext uri="{FF2B5EF4-FFF2-40B4-BE49-F238E27FC236}">
                <a16:creationId xmlns:a16="http://schemas.microsoft.com/office/drawing/2014/main" id="{726F085E-F7C9-4B02-83FA-4D69813FC75C}"/>
              </a:ext>
            </a:extLst>
          </p:cNvPr>
          <p:cNvSpPr>
            <a:spLocks noGrp="1"/>
          </p:cNvSpPr>
          <p:nvPr>
            <p:ph type="body" sz="half" idx="4294967295"/>
          </p:nvPr>
        </p:nvSpPr>
        <p:spPr>
          <a:xfrm>
            <a:off x="5341761" y="1716066"/>
            <a:ext cx="3028950" cy="4058433"/>
          </a:xfrm>
        </p:spPr>
        <p:txBody>
          <a:bodyPr>
            <a:normAutofit/>
          </a:bodyPr>
          <a:lstStyle/>
          <a:p>
            <a:r>
              <a:rPr lang="en-GB" altLang="en-US" dirty="0">
                <a:solidFill>
                  <a:schemeClr val="accent1">
                    <a:lumMod val="75000"/>
                  </a:schemeClr>
                </a:solidFill>
                <a:latin typeface="Arial" panose="020B0604020202020204" pitchFamily="34" charset="0"/>
                <a:cs typeface="Arial" panose="020B0604020202020204" pitchFamily="34" charset="0"/>
              </a:rPr>
              <a:t>List the variety of roles that are offered today</a:t>
            </a:r>
          </a:p>
          <a:p>
            <a:pPr marL="0" indent="0">
              <a:buNone/>
            </a:pPr>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Work in pairs</a:t>
            </a:r>
          </a:p>
          <a:p>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Consider childminders?</a:t>
            </a:r>
          </a:p>
        </p:txBody>
      </p:sp>
      <p:pic>
        <p:nvPicPr>
          <p:cNvPr id="9218" name="Picture 2" descr="Supporting the 'Multi' in Multi-agency working for child safeguarding –  BJGP Life">
            <a:extLst>
              <a:ext uri="{FF2B5EF4-FFF2-40B4-BE49-F238E27FC236}">
                <a16:creationId xmlns:a16="http://schemas.microsoft.com/office/drawing/2014/main" id="{253105CA-B965-3FBF-DEB2-FFAAE01A8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075" y="1861289"/>
            <a:ext cx="4897563" cy="29487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B47557F-3C47-4779-9EF5-451D719389B6}"/>
              </a:ext>
            </a:extLst>
          </p:cNvPr>
          <p:cNvSpPr>
            <a:spLocks noGrp="1"/>
          </p:cNvSpPr>
          <p:nvPr>
            <p:ph type="title" idx="4294967295"/>
          </p:nvPr>
        </p:nvSpPr>
        <p:spPr>
          <a:xfrm>
            <a:off x="628650" y="365125"/>
            <a:ext cx="7886700" cy="1764300"/>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Partnerships with Parents</a:t>
            </a:r>
            <a:br>
              <a:rPr lang="en-GB" altLang="en-US" dirty="0">
                <a:latin typeface="Arial" panose="020B0604020202020204" pitchFamily="34" charset="0"/>
                <a:cs typeface="Arial" panose="020B0604020202020204" pitchFamily="34" charset="0"/>
              </a:rPr>
            </a:br>
            <a:endParaRPr lang="en-GB" altLang="en-US" b="1" dirty="0">
              <a:solidFill>
                <a:schemeClr val="accent1">
                  <a:lumMod val="75000"/>
                </a:schemeClr>
              </a:solidFill>
              <a:latin typeface="Arial" panose="020B0604020202020204" pitchFamily="34" charset="0"/>
              <a:cs typeface="Arial" panose="020B0604020202020204" pitchFamily="34" charset="0"/>
            </a:endParaRPr>
          </a:p>
        </p:txBody>
      </p:sp>
      <p:sp>
        <p:nvSpPr>
          <p:cNvPr id="23556" name="Rectangle 5">
            <a:extLst>
              <a:ext uri="{FF2B5EF4-FFF2-40B4-BE49-F238E27FC236}">
                <a16:creationId xmlns:a16="http://schemas.microsoft.com/office/drawing/2014/main" id="{BE42C1EC-A410-47D0-9021-25319377042E}"/>
              </a:ext>
            </a:extLst>
          </p:cNvPr>
          <p:cNvSpPr>
            <a:spLocks noGrp="1"/>
          </p:cNvSpPr>
          <p:nvPr>
            <p:ph type="body" sz="half" idx="4294967295"/>
          </p:nvPr>
        </p:nvSpPr>
        <p:spPr>
          <a:xfrm>
            <a:off x="628650" y="1684852"/>
            <a:ext cx="3572797" cy="4027015"/>
          </a:xfrm>
        </p:spPr>
        <p:txBody>
          <a:bodyPr>
            <a:normAutofit/>
          </a:bodyPr>
          <a:lstStyle/>
          <a:p>
            <a:pPr>
              <a:defRPr/>
            </a:pPr>
            <a:r>
              <a:rPr lang="en-GB" altLang="en-US" sz="3600" dirty="0">
                <a:solidFill>
                  <a:schemeClr val="accent1">
                    <a:lumMod val="75000"/>
                  </a:schemeClr>
                </a:solidFill>
                <a:latin typeface="Arial" panose="020B0604020202020204" pitchFamily="34" charset="0"/>
                <a:cs typeface="Arial" panose="020B0604020202020204" pitchFamily="34" charset="0"/>
              </a:rPr>
              <a:t>Policy? </a:t>
            </a:r>
          </a:p>
          <a:p>
            <a:pPr>
              <a:defRPr/>
            </a:pPr>
            <a:r>
              <a:rPr lang="en-GB" altLang="en-US" sz="3600" dirty="0">
                <a:solidFill>
                  <a:schemeClr val="accent1">
                    <a:lumMod val="75000"/>
                  </a:schemeClr>
                </a:solidFill>
                <a:latin typeface="Arial" panose="020B0604020202020204" pitchFamily="34" charset="0"/>
                <a:cs typeface="Arial" panose="020B0604020202020204" pitchFamily="34" charset="0"/>
              </a:rPr>
              <a:t>Practices in schools and settings?</a:t>
            </a:r>
          </a:p>
          <a:p>
            <a:pPr>
              <a:defRPr/>
            </a:pPr>
            <a:r>
              <a:rPr lang="en-GB" altLang="en-US" sz="3600" dirty="0">
                <a:solidFill>
                  <a:schemeClr val="accent1">
                    <a:lumMod val="75000"/>
                  </a:schemeClr>
                </a:solidFill>
                <a:latin typeface="Arial" panose="020B0604020202020204" pitchFamily="34" charset="0"/>
                <a:cs typeface="Arial" panose="020B0604020202020204" pitchFamily="34" charset="0"/>
              </a:rPr>
              <a:t>Importance?</a:t>
            </a:r>
          </a:p>
          <a:p>
            <a:pPr marL="0" indent="0" algn="r">
              <a:buNone/>
              <a:defRPr/>
            </a:pPr>
            <a:r>
              <a:rPr lang="en-GB" altLang="en-US" sz="3600" dirty="0">
                <a:solidFill>
                  <a:schemeClr val="accent1">
                    <a:lumMod val="75000"/>
                  </a:schemeClr>
                </a:solidFill>
                <a:latin typeface="Arial" panose="020B0604020202020204" pitchFamily="34" charset="0"/>
                <a:cs typeface="Arial" panose="020B0604020202020204" pitchFamily="34" charset="0"/>
              </a:rPr>
              <a:t>(Hornby, 2011)</a:t>
            </a:r>
          </a:p>
        </p:txBody>
      </p:sp>
      <p:pic>
        <p:nvPicPr>
          <p:cNvPr id="10242" name="Picture 2" descr="Involving Parents and Carers - Archibald First School">
            <a:extLst>
              <a:ext uri="{FF2B5EF4-FFF2-40B4-BE49-F238E27FC236}">
                <a16:creationId xmlns:a16="http://schemas.microsoft.com/office/drawing/2014/main" id="{BFD94509-6DBA-2440-B0D2-A9CA8022F9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2555" y="1501454"/>
            <a:ext cx="3121981" cy="43707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80509" y="288268"/>
            <a:ext cx="9143999" cy="781426"/>
          </a:xfrm>
        </p:spPr>
        <p:txBody>
          <a:bodyPr>
            <a:noAutofit/>
          </a:bodyPr>
          <a:lstStyle/>
          <a:p>
            <a:pPr algn="ctr"/>
            <a:br>
              <a:rPr lang="en-GB" altLang="en-US" sz="4000" b="1" dirty="0">
                <a:latin typeface="Arial" panose="020B0604020202020204" pitchFamily="34" charset="0"/>
                <a:cs typeface="Arial" panose="020B0604020202020204" pitchFamily="34" charset="0"/>
              </a:rPr>
            </a:br>
            <a:r>
              <a:rPr lang="en-GB" altLang="en-US" sz="4000" b="1" dirty="0">
                <a:solidFill>
                  <a:schemeClr val="accent1">
                    <a:lumMod val="75000"/>
                  </a:schemeClr>
                </a:solidFill>
                <a:latin typeface="Arial" panose="020B0604020202020204" pitchFamily="34" charset="0"/>
                <a:cs typeface="Arial" panose="020B0604020202020204" pitchFamily="34" charset="0"/>
              </a:rPr>
              <a:t>Observe and listen to understand their thinking</a:t>
            </a:r>
            <a:endParaRPr lang="en-GB" sz="4000" b="1" dirty="0">
              <a:solidFill>
                <a:schemeClr val="accent1">
                  <a:lumMod val="75000"/>
                </a:schemeClr>
              </a:solidFill>
            </a:endParaRPr>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313152" y="1891429"/>
            <a:ext cx="8476888" cy="3903807"/>
          </a:xfrm>
        </p:spPr>
        <p:txBody>
          <a:bodyPr>
            <a:normAutofit/>
          </a:bodyPr>
          <a:lstStyle/>
          <a:p>
            <a:pPr marL="0" indent="0">
              <a:buNone/>
              <a:defRPr/>
            </a:pPr>
            <a:r>
              <a:rPr lang="en-GB" altLang="en-US" i="1" dirty="0">
                <a:solidFill>
                  <a:schemeClr val="accent1">
                    <a:lumMod val="75000"/>
                  </a:schemeClr>
                </a:solidFill>
                <a:latin typeface="Arial" panose="020B0604020202020204" pitchFamily="34" charset="0"/>
                <a:cs typeface="Arial" panose="020B0604020202020204" pitchFamily="34" charset="0"/>
              </a:rPr>
              <a:t>2 research projects by </a:t>
            </a:r>
            <a:r>
              <a:rPr lang="en-GB" altLang="en-US" b="1" i="1" dirty="0">
                <a:solidFill>
                  <a:schemeClr val="accent1">
                    <a:lumMod val="75000"/>
                  </a:schemeClr>
                </a:solidFill>
                <a:latin typeface="Arial" panose="020B0604020202020204" pitchFamily="34" charset="0"/>
                <a:cs typeface="Arial" panose="020B0604020202020204" pitchFamily="34" charset="0"/>
              </a:rPr>
              <a:t>Siraj-Blatchford</a:t>
            </a:r>
            <a:r>
              <a:rPr lang="en-GB" altLang="en-US" i="1" dirty="0">
                <a:solidFill>
                  <a:schemeClr val="accent1">
                    <a:lumMod val="75000"/>
                  </a:schemeClr>
                </a:solidFill>
                <a:latin typeface="Arial" panose="020B0604020202020204" pitchFamily="34" charset="0"/>
                <a:cs typeface="Arial" panose="020B0604020202020204" pitchFamily="34" charset="0"/>
              </a:rPr>
              <a:t> showed that adult interaction with children is crucial:</a:t>
            </a:r>
            <a:r>
              <a:rPr lang="en-GB" altLang="en-US" dirty="0">
                <a:solidFill>
                  <a:schemeClr val="accent1">
                    <a:lumMod val="75000"/>
                  </a:schemeClr>
                </a:solidFill>
                <a:latin typeface="Arial" panose="020B0604020202020204" pitchFamily="34" charset="0"/>
                <a:cs typeface="Arial" panose="020B0604020202020204" pitchFamily="34" charset="0"/>
              </a:rPr>
              <a:t> </a:t>
            </a:r>
          </a:p>
          <a:p>
            <a:pPr marL="0" indent="0">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Effective Provision of Pre-school Education, 2003; (EPPE)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a:p>
            <a:endParaRPr lang="en-GB" sz="1500" dirty="0"/>
          </a:p>
        </p:txBody>
      </p:sp>
    </p:spTree>
    <p:extLst>
      <p:ext uri="{BB962C8B-B14F-4D97-AF65-F5344CB8AC3E}">
        <p14:creationId xmlns:p14="http://schemas.microsoft.com/office/powerpoint/2010/main" val="3127282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1768243" y="94081"/>
            <a:ext cx="6175722" cy="729045"/>
          </a:xfrm>
        </p:spPr>
        <p:txBody>
          <a:bodyPr>
            <a:noAutofit/>
          </a:bodyPr>
          <a:lstStyle/>
          <a:p>
            <a:r>
              <a:rPr lang="en-GB" b="1" dirty="0">
                <a:solidFill>
                  <a:schemeClr val="accent1">
                    <a:lumMod val="75000"/>
                  </a:schemeClr>
                </a:solidFill>
                <a:latin typeface="Arial" panose="020B0604020202020204" pitchFamily="34" charset="0"/>
                <a:cs typeface="Arial" panose="020B0604020202020204" pitchFamily="34" charset="0"/>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368103" y="823126"/>
            <a:ext cx="8602938" cy="4618686"/>
          </a:xfrm>
        </p:spPr>
        <p:txBody>
          <a:bodyPr>
            <a:noAutofit/>
          </a:bodyPr>
          <a:lstStyle/>
          <a:p>
            <a:r>
              <a:rPr lang="en-GB" sz="2250" dirty="0">
                <a:solidFill>
                  <a:schemeClr val="accent1">
                    <a:lumMod val="75000"/>
                  </a:schemeClr>
                </a:solidFill>
                <a:latin typeface="Arial" panose="020B0604020202020204" pitchFamily="34" charset="0"/>
                <a:cs typeface="Arial" panose="020B0604020202020204" pitchFamily="34" charset="0"/>
              </a:rPr>
              <a:t>(EPPE) project was the first major European longitudinal study of a national sample of young children’s development (intellectual and social/behavioural) between the ages of 3 and 7 years. </a:t>
            </a:r>
          </a:p>
          <a:p>
            <a:r>
              <a:rPr lang="en-GB" sz="2250" dirty="0">
                <a:solidFill>
                  <a:schemeClr val="accent1">
                    <a:lumMod val="75000"/>
                  </a:schemeClr>
                </a:solidFill>
                <a:latin typeface="Arial" panose="020B0604020202020204" pitchFamily="34" charset="0"/>
                <a:cs typeface="Arial" panose="020B0604020202020204" pitchFamily="34" charset="0"/>
              </a:rPr>
              <a:t>To investigate the effects of pre-school education for 3 and 4 year olds, the EPPE team collected a wide range of information on over 3,000 children, their parents, their home environments and the pre-school settings they attended, using  (141) settings.</a:t>
            </a:r>
          </a:p>
          <a:p>
            <a:r>
              <a:rPr lang="en-GB" sz="2250" dirty="0">
                <a:solidFill>
                  <a:schemeClr val="accent1">
                    <a:lumMod val="75000"/>
                  </a:schemeClr>
                </a:solidFill>
                <a:latin typeface="Arial" panose="020B0604020202020204" pitchFamily="34" charset="0"/>
                <a:cs typeface="Arial" panose="020B0604020202020204" pitchFamily="34" charset="0"/>
              </a:rPr>
              <a:t>Found: Pre-school experience, compared to none, enhances children’s development. The quality of pre-school centres is directly related to better intellectual/cognitive and social/behavioural development in children. Effective pedagogy includes interaction traditionally associated with the term “teaching”, the provision of instructive learning environments and ‘sustained shared thinking’ to extend children’s learning. </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Tree>
    <p:extLst>
      <p:ext uri="{BB962C8B-B14F-4D97-AF65-F5344CB8AC3E}">
        <p14:creationId xmlns:p14="http://schemas.microsoft.com/office/powerpoint/2010/main" val="4144167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1768243" y="94081"/>
            <a:ext cx="6175722" cy="729045"/>
          </a:xfrm>
        </p:spPr>
        <p:txBody>
          <a:bodyPr>
            <a:noAutofit/>
          </a:bodyPr>
          <a:lstStyle/>
          <a:p>
            <a:r>
              <a:rPr lang="en-GB" b="1" dirty="0">
                <a:solidFill>
                  <a:schemeClr val="accent1">
                    <a:lumMod val="75000"/>
                  </a:schemeClr>
                </a:solidFill>
                <a:latin typeface="Arial" panose="020B0604020202020204" pitchFamily="34" charset="0"/>
                <a:cs typeface="Arial" panose="020B0604020202020204" pitchFamily="34" charset="0"/>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298655" y="1030552"/>
            <a:ext cx="8602938" cy="4618686"/>
          </a:xfrm>
        </p:spPr>
        <p:txBody>
          <a:bodyPr>
            <a:no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‘The case studies identified five areas that are particularly important when working with children aged 3 to 5 years. These were:</a:t>
            </a:r>
          </a:p>
          <a:p>
            <a:pPr>
              <a:lnSpc>
                <a:spcPct val="100000"/>
              </a:lnSpc>
              <a:spcBef>
                <a:spcPts val="0"/>
              </a:spcBef>
            </a:pPr>
            <a:r>
              <a:rPr lang="en-GB" dirty="0">
                <a:solidFill>
                  <a:schemeClr val="accent1">
                    <a:lumMod val="75000"/>
                  </a:schemeClr>
                </a:solidFill>
                <a:latin typeface="Arial" panose="020B0604020202020204" pitchFamily="34" charset="0"/>
                <a:cs typeface="Arial" panose="020B0604020202020204" pitchFamily="34" charset="0"/>
              </a:rPr>
              <a:t>the quality of adult child verbal </a:t>
            </a:r>
            <a:r>
              <a:rPr lang="en-GB" b="1" dirty="0">
                <a:solidFill>
                  <a:schemeClr val="accent1">
                    <a:lumMod val="75000"/>
                  </a:schemeClr>
                </a:solidFill>
                <a:latin typeface="Arial" panose="020B0604020202020204" pitchFamily="34" charset="0"/>
                <a:cs typeface="Arial" panose="020B0604020202020204" pitchFamily="34" charset="0"/>
              </a:rPr>
              <a:t>interactions</a:t>
            </a:r>
            <a:r>
              <a:rPr lang="en-GB" dirty="0">
                <a:solidFill>
                  <a:schemeClr val="accent1">
                    <a:lumMod val="75000"/>
                  </a:schemeClr>
                </a:solidFill>
                <a:latin typeface="Arial" panose="020B0604020202020204" pitchFamily="34" charset="0"/>
                <a:cs typeface="Arial" panose="020B0604020202020204" pitchFamily="34" charset="0"/>
              </a:rPr>
              <a:t>; </a:t>
            </a:r>
          </a:p>
          <a:p>
            <a:pPr>
              <a:lnSpc>
                <a:spcPct val="100000"/>
              </a:lnSpc>
              <a:spcBef>
                <a:spcPts val="0"/>
              </a:spcBef>
            </a:pPr>
            <a:r>
              <a:rPr lang="en-GB" dirty="0">
                <a:solidFill>
                  <a:schemeClr val="accent1">
                    <a:lumMod val="75000"/>
                  </a:schemeClr>
                </a:solidFill>
                <a:latin typeface="Arial" panose="020B0604020202020204" pitchFamily="34" charset="0"/>
                <a:cs typeface="Arial" panose="020B0604020202020204" pitchFamily="34" charset="0"/>
              </a:rPr>
              <a:t>staff </a:t>
            </a:r>
            <a:r>
              <a:rPr lang="en-GB" b="1" dirty="0">
                <a:solidFill>
                  <a:schemeClr val="accent1">
                    <a:lumMod val="75000"/>
                  </a:schemeClr>
                </a:solidFill>
                <a:latin typeface="Arial" panose="020B0604020202020204" pitchFamily="34" charset="0"/>
                <a:cs typeface="Arial" panose="020B0604020202020204" pitchFamily="34" charset="0"/>
              </a:rPr>
              <a:t>knowledge and understanding </a:t>
            </a:r>
            <a:r>
              <a:rPr lang="en-GB" dirty="0">
                <a:solidFill>
                  <a:schemeClr val="accent1">
                    <a:lumMod val="75000"/>
                  </a:schemeClr>
                </a:solidFill>
                <a:latin typeface="Arial" panose="020B0604020202020204" pitchFamily="34" charset="0"/>
                <a:cs typeface="Arial" panose="020B0604020202020204" pitchFamily="34" charset="0"/>
              </a:rPr>
              <a:t>of the curriculum; </a:t>
            </a:r>
          </a:p>
          <a:p>
            <a:pPr>
              <a:lnSpc>
                <a:spcPct val="100000"/>
              </a:lnSpc>
              <a:spcBef>
                <a:spcPts val="0"/>
              </a:spcBef>
            </a:pPr>
            <a:r>
              <a:rPr lang="en-GB" dirty="0">
                <a:solidFill>
                  <a:schemeClr val="accent1">
                    <a:lumMod val="75000"/>
                  </a:schemeClr>
                </a:solidFill>
                <a:latin typeface="Arial" panose="020B0604020202020204" pitchFamily="34" charset="0"/>
                <a:cs typeface="Arial" panose="020B0604020202020204" pitchFamily="34" charset="0"/>
              </a:rPr>
              <a:t>knowledge of how young children learn;</a:t>
            </a:r>
          </a:p>
          <a:p>
            <a:pPr>
              <a:lnSpc>
                <a:spcPct val="100000"/>
              </a:lnSpc>
              <a:spcBef>
                <a:spcPts val="0"/>
              </a:spcBef>
            </a:pPr>
            <a:r>
              <a:rPr lang="en-GB" dirty="0">
                <a:solidFill>
                  <a:schemeClr val="accent1">
                    <a:lumMod val="75000"/>
                  </a:schemeClr>
                </a:solidFill>
                <a:latin typeface="Arial" panose="020B0604020202020204" pitchFamily="34" charset="0"/>
                <a:cs typeface="Arial" panose="020B0604020202020204" pitchFamily="34" charset="0"/>
              </a:rPr>
              <a:t>adult’s </a:t>
            </a:r>
            <a:r>
              <a:rPr lang="en-GB" b="1" dirty="0">
                <a:solidFill>
                  <a:schemeClr val="accent1">
                    <a:lumMod val="75000"/>
                  </a:schemeClr>
                </a:solidFill>
                <a:latin typeface="Arial" panose="020B0604020202020204" pitchFamily="34" charset="0"/>
                <a:cs typeface="Arial" panose="020B0604020202020204" pitchFamily="34" charset="0"/>
              </a:rPr>
              <a:t>skill in supporting </a:t>
            </a:r>
            <a:r>
              <a:rPr lang="en-GB" dirty="0">
                <a:solidFill>
                  <a:schemeClr val="accent1">
                    <a:lumMod val="75000"/>
                  </a:schemeClr>
                </a:solidFill>
                <a:latin typeface="Arial" panose="020B0604020202020204" pitchFamily="34" charset="0"/>
                <a:cs typeface="Arial" panose="020B0604020202020204" pitchFamily="34" charset="0"/>
              </a:rPr>
              <a:t>children in resolving conflicts;</a:t>
            </a:r>
          </a:p>
          <a:p>
            <a:pPr>
              <a:lnSpc>
                <a:spcPct val="100000"/>
              </a:lnSpc>
              <a:spcBef>
                <a:spcPts val="0"/>
              </a:spcBef>
            </a:pPr>
            <a:r>
              <a:rPr lang="en-GB" b="1" dirty="0">
                <a:solidFill>
                  <a:schemeClr val="accent1">
                    <a:lumMod val="75000"/>
                  </a:schemeClr>
                </a:solidFill>
                <a:latin typeface="Arial" panose="020B0604020202020204" pitchFamily="34" charset="0"/>
                <a:cs typeface="Arial" panose="020B0604020202020204" pitchFamily="34" charset="0"/>
              </a:rPr>
              <a:t>helping parents </a:t>
            </a:r>
            <a:r>
              <a:rPr lang="en-GB" dirty="0">
                <a:solidFill>
                  <a:schemeClr val="accent1">
                    <a:lumMod val="75000"/>
                  </a:schemeClr>
                </a:solidFill>
                <a:latin typeface="Arial" panose="020B0604020202020204" pitchFamily="34" charset="0"/>
                <a:cs typeface="Arial" panose="020B0604020202020204" pitchFamily="34" charset="0"/>
              </a:rPr>
              <a:t>to support children’s learning in the home’ </a:t>
            </a: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Tree>
    <p:extLst>
      <p:ext uri="{BB962C8B-B14F-4D97-AF65-F5344CB8AC3E}">
        <p14:creationId xmlns:p14="http://schemas.microsoft.com/office/powerpoint/2010/main" val="2884614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0" y="210475"/>
            <a:ext cx="9007391" cy="729045"/>
          </a:xfrm>
        </p:spPr>
        <p:txBody>
          <a:bodyPr>
            <a:noAutofit/>
          </a:bodyPr>
          <a:lstStyle/>
          <a:p>
            <a:pPr algn="ctr">
              <a:buFontTx/>
              <a:buNone/>
              <a:defRPr/>
            </a:pPr>
            <a:r>
              <a:rPr lang="en-GB" altLang="en-US" sz="2400"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298655" y="869830"/>
            <a:ext cx="8602938" cy="4618686"/>
          </a:xfrm>
        </p:spPr>
        <p:txBody>
          <a:bodyPr>
            <a:noAutofit/>
          </a:bodyPr>
          <a:lstStyle/>
          <a:p>
            <a:r>
              <a:rPr lang="en-GB" sz="2300" dirty="0">
                <a:solidFill>
                  <a:schemeClr val="accent1">
                    <a:lumMod val="75000"/>
                  </a:schemeClr>
                </a:solidFill>
                <a:latin typeface="Arial" panose="020B0604020202020204" pitchFamily="34" charset="0"/>
                <a:cs typeface="Arial" panose="020B0604020202020204" pitchFamily="34" charset="0"/>
              </a:rPr>
              <a:t>REPEY project </a:t>
            </a:r>
            <a:r>
              <a:rPr lang="en-GB" sz="2300" b="0" i="0" dirty="0">
                <a:solidFill>
                  <a:schemeClr val="accent1">
                    <a:lumMod val="75000"/>
                  </a:schemeClr>
                </a:solidFill>
                <a:effectLst/>
                <a:latin typeface="Arial" panose="020B0604020202020204" pitchFamily="34" charset="0"/>
                <a:cs typeface="Arial" panose="020B0604020202020204" pitchFamily="34" charset="0"/>
              </a:rPr>
              <a:t>studied 12 settings from the EPPE project, each chosen because their children had made excellent or good developmental progress over the pre-school period. </a:t>
            </a:r>
          </a:p>
          <a:p>
            <a:pPr algn="l"/>
            <a:r>
              <a:rPr lang="en-GB" sz="2300" b="0" i="0" dirty="0">
                <a:solidFill>
                  <a:schemeClr val="accent1">
                    <a:lumMod val="75000"/>
                  </a:schemeClr>
                </a:solidFill>
                <a:effectLst/>
                <a:latin typeface="Arial" panose="020B0604020202020204" pitchFamily="34" charset="0"/>
                <a:cs typeface="Arial" panose="020B0604020202020204" pitchFamily="34" charset="0"/>
              </a:rPr>
              <a:t>Found: settings which see cognitive and social development as complementary achieve the best profile in terms of child outcomes, found that the most effective settings encouraged 'sustained shared thinking', when two or more individuals 'work together' in an intellectual way to solve a problem, clarify a concept, evaluate activities or extend a narrative. Both parties must contribute to the thinking, and it must develop and extend; also found that this does not happen very frequently. In 'excellent' settings there were significantly more 'sustained shared thinking' interactions between staff and children than in the 'good’ settings, and when they did occur, they extended children's thinking.</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Tree>
    <p:extLst>
      <p:ext uri="{BB962C8B-B14F-4D97-AF65-F5344CB8AC3E}">
        <p14:creationId xmlns:p14="http://schemas.microsoft.com/office/powerpoint/2010/main" val="834643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DBA740B-B0FE-4908-AF8B-D023C5AD9722}"/>
              </a:ext>
            </a:extLst>
          </p:cNvPr>
          <p:cNvSpPr>
            <a:spLocks noGrp="1"/>
          </p:cNvSpPr>
          <p:nvPr>
            <p:ph type="title" idx="4294967295"/>
          </p:nvPr>
        </p:nvSpPr>
        <p:spPr>
          <a:xfrm>
            <a:off x="0" y="319039"/>
            <a:ext cx="9144000" cy="857250"/>
          </a:xfrm>
        </p:spPr>
        <p:txBody>
          <a:bodyPr>
            <a:norm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Pen Green Children’s Centre</a:t>
            </a:r>
          </a:p>
        </p:txBody>
      </p:sp>
      <p:sp>
        <p:nvSpPr>
          <p:cNvPr id="44035" name="Rectangle 4">
            <a:extLst>
              <a:ext uri="{FF2B5EF4-FFF2-40B4-BE49-F238E27FC236}">
                <a16:creationId xmlns:a16="http://schemas.microsoft.com/office/drawing/2014/main" id="{977D83A8-CD17-4621-B094-23FB48C964F4}"/>
              </a:ext>
            </a:extLst>
          </p:cNvPr>
          <p:cNvSpPr txBox="1">
            <a:spLocks/>
          </p:cNvSpPr>
          <p:nvPr/>
        </p:nvSpPr>
        <p:spPr bwMode="auto">
          <a:xfrm>
            <a:off x="2288397" y="5129262"/>
            <a:ext cx="4737842" cy="511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 typeface="Arial" panose="020B0604020202020204" pitchFamily="34" charset="0"/>
              <a:buNone/>
            </a:pPr>
            <a:r>
              <a:rPr lang="en-GB" altLang="en-US" sz="1500" dirty="0">
                <a:hlinkClick r:id="rId3"/>
              </a:rPr>
              <a:t>https://www.youtube.com/watch?v=1GoX9I6XSJk</a:t>
            </a:r>
            <a:r>
              <a:rPr lang="en-GB" altLang="en-US" sz="1500" dirty="0"/>
              <a:t> </a:t>
            </a:r>
          </a:p>
        </p:txBody>
      </p:sp>
      <p:sp>
        <p:nvSpPr>
          <p:cNvPr id="44037" name="Rectangle 5">
            <a:extLst>
              <a:ext uri="{FF2B5EF4-FFF2-40B4-BE49-F238E27FC236}">
                <a16:creationId xmlns:a16="http://schemas.microsoft.com/office/drawing/2014/main" id="{F275AA80-31DA-4ED6-B7AA-1F22938D724F}"/>
              </a:ext>
            </a:extLst>
          </p:cNvPr>
          <p:cNvSpPr txBox="1">
            <a:spLocks/>
          </p:cNvSpPr>
          <p:nvPr/>
        </p:nvSpPr>
        <p:spPr bwMode="auto">
          <a:xfrm>
            <a:off x="5745662" y="1364014"/>
            <a:ext cx="3463028" cy="2937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One-stop-shop</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Education and care are indivisible</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Support for all – children and their families</a:t>
            </a:r>
          </a:p>
          <a:p>
            <a:endParaRPr lang="en-GB" altLang="en-US" sz="2100" dirty="0"/>
          </a:p>
        </p:txBody>
      </p:sp>
      <p:pic>
        <p:nvPicPr>
          <p:cNvPr id="11266" name="Picture 2" descr="Parental Engagement | Pen Green Children's Centre">
            <a:extLst>
              <a:ext uri="{FF2B5EF4-FFF2-40B4-BE49-F238E27FC236}">
                <a16:creationId xmlns:a16="http://schemas.microsoft.com/office/drawing/2014/main" id="{34C18461-290C-A9C2-D533-5B8BB51E1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673" y="1406141"/>
            <a:ext cx="5647586" cy="33091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209A-4BB9-449B-67E3-D6B0AB553956}"/>
              </a:ext>
            </a:extLst>
          </p:cNvPr>
          <p:cNvSpPr>
            <a:spLocks noGrp="1"/>
          </p:cNvSpPr>
          <p:nvPr>
            <p:ph type="title"/>
          </p:nvPr>
        </p:nvSpPr>
        <p:spPr>
          <a:xfrm>
            <a:off x="0" y="224850"/>
            <a:ext cx="9144000" cy="1481842"/>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Observations support professional practice </a:t>
            </a:r>
            <a:endParaRPr lang="en-GB"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DB204F-4D98-3587-F17C-88D3F82EEF21}"/>
              </a:ext>
            </a:extLst>
          </p:cNvPr>
          <p:cNvSpPr>
            <a:spLocks noGrp="1"/>
          </p:cNvSpPr>
          <p:nvPr>
            <p:ph sz="half" idx="2"/>
          </p:nvPr>
        </p:nvSpPr>
        <p:spPr>
          <a:xfrm>
            <a:off x="4808171" y="2461466"/>
            <a:ext cx="3867150" cy="3809862"/>
          </a:xfrm>
        </p:spPr>
        <p:txBody>
          <a:bodyPr/>
          <a:lstStyle/>
          <a:p>
            <a:r>
              <a:rPr lang="en-GB" sz="2800" dirty="0">
                <a:solidFill>
                  <a:schemeClr val="accent1">
                    <a:lumMod val="75000"/>
                  </a:schemeClr>
                </a:solidFill>
                <a:latin typeface="Arial" panose="020B0604020202020204" pitchFamily="34" charset="0"/>
                <a:cs typeface="Arial" panose="020B0604020202020204" pitchFamily="34" charset="0"/>
              </a:rPr>
              <a:t>Observation should play a key role in the everyday practice of practitioners working with children.</a:t>
            </a:r>
          </a:p>
          <a:p>
            <a:endParaRPr lang="en-GB" dirty="0"/>
          </a:p>
        </p:txBody>
      </p:sp>
      <p:pic>
        <p:nvPicPr>
          <p:cNvPr id="12290" name="Picture 2" descr="Observations in EYFS - Is It Time To Play?">
            <a:extLst>
              <a:ext uri="{FF2B5EF4-FFF2-40B4-BE49-F238E27FC236}">
                <a16:creationId xmlns:a16="http://schemas.microsoft.com/office/drawing/2014/main" id="{325A518C-6668-26E5-A2B3-D06516BFEB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10" y="1706692"/>
            <a:ext cx="4544495" cy="3809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650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209A-4BB9-449B-67E3-D6B0AB553956}"/>
              </a:ext>
            </a:extLst>
          </p:cNvPr>
          <p:cNvSpPr>
            <a:spLocks noGrp="1"/>
          </p:cNvSpPr>
          <p:nvPr>
            <p:ph type="title"/>
          </p:nvPr>
        </p:nvSpPr>
        <p:spPr>
          <a:xfrm>
            <a:off x="0" y="0"/>
            <a:ext cx="9144000" cy="983848"/>
          </a:xfrm>
        </p:spPr>
        <p:txBody>
          <a:bodyPr>
            <a:normAutofit/>
          </a:bodyPr>
          <a:lstStyle/>
          <a:p>
            <a:pPr algn="ctr"/>
            <a:r>
              <a:rPr lang="en-GB" sz="3200" b="1" dirty="0">
                <a:solidFill>
                  <a:schemeClr val="accent1">
                    <a:lumMod val="75000"/>
                  </a:schemeClr>
                </a:solidFill>
                <a:latin typeface="Arial" panose="020B0604020202020204" pitchFamily="34" charset="0"/>
                <a:cs typeface="Arial" panose="020B0604020202020204" pitchFamily="34" charset="0"/>
              </a:rPr>
              <a:t>Observations support professional practice </a:t>
            </a:r>
            <a:endParaRPr lang="en-GB"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DB204F-4D98-3587-F17C-88D3F82EEF21}"/>
              </a:ext>
            </a:extLst>
          </p:cNvPr>
          <p:cNvSpPr>
            <a:spLocks noGrp="1"/>
          </p:cNvSpPr>
          <p:nvPr>
            <p:ph sz="half" idx="2"/>
          </p:nvPr>
        </p:nvSpPr>
        <p:spPr>
          <a:xfrm>
            <a:off x="0" y="740780"/>
            <a:ext cx="9144000" cy="4951070"/>
          </a:xfrm>
        </p:spPr>
        <p:txBody>
          <a:bodyPr>
            <a:noAutofit/>
          </a:bodyPr>
          <a:lstStyle/>
          <a:p>
            <a:pPr marL="0" indent="0" fontAlgn="auto">
              <a:lnSpc>
                <a:spcPct val="120000"/>
              </a:lnSpc>
              <a:spcAft>
                <a:spcPts val="0"/>
              </a:spcAft>
              <a:buNone/>
            </a:pPr>
            <a:r>
              <a:rPr lang="en-GB" sz="1850" dirty="0">
                <a:solidFill>
                  <a:schemeClr val="accent1">
                    <a:lumMod val="75000"/>
                  </a:schemeClr>
                </a:solidFill>
                <a:latin typeface="Arial" panose="020B0604020202020204" pitchFamily="34" charset="0"/>
                <a:cs typeface="Arial" panose="020B0604020202020204" pitchFamily="34" charset="0"/>
              </a:rPr>
              <a:t>Observations are another key skill and aspect of an EYP job role. Observations inform the planning process.</a:t>
            </a:r>
          </a:p>
          <a:p>
            <a:pPr fontAlgn="auto">
              <a:lnSpc>
                <a:spcPct val="120000"/>
              </a:lnSpc>
              <a:spcAft>
                <a:spcPts val="0"/>
              </a:spcAft>
            </a:pPr>
            <a:endParaRPr lang="en-GB" sz="185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GB" sz="1850" dirty="0">
                <a:solidFill>
                  <a:schemeClr val="accent1">
                    <a:lumMod val="75000"/>
                  </a:schemeClr>
                </a:solidFill>
                <a:latin typeface="Arial" panose="020B0604020202020204" pitchFamily="34" charset="0"/>
                <a:cs typeface="Arial" panose="020B0604020202020204" pitchFamily="34" charset="0"/>
              </a:rPr>
              <a:t>When observing children, practitioners should collate information on their development and achievements and discuss these with colleagues, in order to inform future planning and assessment of the children’s achievements. Observations allow practitioners to Identify the plan for the child’s progress highlight children’s development, strengths and abilities across all Areas of Learning as well as their likes, dislikes and achievements.</a:t>
            </a:r>
          </a:p>
          <a:p>
            <a:pPr marL="0" marR="0" lvl="0" indent="0" algn="l" defTabSz="914400" rtl="0" eaLnBrk="1" fontAlgn="auto" latinLnBrk="0" hangingPunct="1">
              <a:lnSpc>
                <a:spcPct val="120000"/>
              </a:lnSpc>
              <a:spcBef>
                <a:spcPts val="0"/>
              </a:spcBef>
              <a:spcAft>
                <a:spcPts val="0"/>
              </a:spcAft>
              <a:buClrTx/>
              <a:buSzTx/>
              <a:buFontTx/>
              <a:buNone/>
              <a:tabLst/>
              <a:defRPr/>
            </a:pPr>
            <a:endParaRPr lang="en-GB" sz="185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GB" sz="1850" dirty="0">
                <a:solidFill>
                  <a:schemeClr val="accent1">
                    <a:lumMod val="75000"/>
                  </a:schemeClr>
                </a:solidFill>
                <a:latin typeface="Arial" panose="020B0604020202020204" pitchFamily="34" charset="0"/>
                <a:cs typeface="Arial" panose="020B0604020202020204" pitchFamily="34" charset="0"/>
              </a:rPr>
              <a:t>Observations are also vital in identifying whether children are developing and progressing appropriately or whether there are any developmental delays or whether children require any additional support. Likewise, observations play a crucial role in the safeguarding process and identifying any changes in behaviour or appearance that may warrant a cause for concern. </a:t>
            </a:r>
          </a:p>
          <a:p>
            <a:endParaRPr lang="en-GB" dirty="0"/>
          </a:p>
        </p:txBody>
      </p:sp>
    </p:spTree>
    <p:extLst>
      <p:ext uri="{BB962C8B-B14F-4D97-AF65-F5344CB8AC3E}">
        <p14:creationId xmlns:p14="http://schemas.microsoft.com/office/powerpoint/2010/main" val="1178572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A07602-CC43-4EA3-82BD-E184F8B29C70}"/>
              </a:ext>
            </a:extLst>
          </p:cNvPr>
          <p:cNvPicPr>
            <a:picLocks noChangeAspect="1"/>
          </p:cNvPicPr>
          <p:nvPr/>
        </p:nvPicPr>
        <p:blipFill>
          <a:blip r:embed="rId3"/>
          <a:stretch>
            <a:fillRect/>
          </a:stretch>
        </p:blipFill>
        <p:spPr>
          <a:xfrm>
            <a:off x="-42390" y="415189"/>
            <a:ext cx="9144000" cy="5143500"/>
          </a:xfrm>
          <a:prstGeom prst="rect">
            <a:avLst/>
          </a:prstGeom>
        </p:spPr>
      </p:pic>
    </p:spTree>
    <p:extLst>
      <p:ext uri="{BB962C8B-B14F-4D97-AF65-F5344CB8AC3E}">
        <p14:creationId xmlns:p14="http://schemas.microsoft.com/office/powerpoint/2010/main" val="49659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E54B9D-BA98-0400-2D1B-DBADE3DDACB1}"/>
              </a:ext>
            </a:extLst>
          </p:cNvPr>
          <p:cNvSpPr txBox="1"/>
          <p:nvPr/>
        </p:nvSpPr>
        <p:spPr>
          <a:xfrm>
            <a:off x="190752" y="632499"/>
            <a:ext cx="4572000" cy="4832092"/>
          </a:xfrm>
          <a:prstGeom prst="rect">
            <a:avLst/>
          </a:prstGeom>
          <a:noFill/>
        </p:spPr>
        <p:txBody>
          <a:bodyPr wrap="square">
            <a:spAutoFit/>
          </a:bodyPr>
          <a:lstStyle/>
          <a:p>
            <a:pPr algn="ctr"/>
            <a:endParaRPr lang="en-US" sz="4000" dirty="0">
              <a:latin typeface="Arial" panose="020B0604020202020204" pitchFamily="34" charset="0"/>
              <a:cs typeface="Arial" panose="020B0604020202020204" pitchFamily="34" charset="0"/>
            </a:endParaRPr>
          </a:p>
          <a:p>
            <a:pPr algn="ctr"/>
            <a:r>
              <a:rPr lang="en-US" sz="4000" dirty="0">
                <a:solidFill>
                  <a:schemeClr val="accent1">
                    <a:lumMod val="75000"/>
                  </a:schemeClr>
                </a:solidFill>
                <a:latin typeface="Arial" panose="020B0604020202020204" pitchFamily="34" charset="0"/>
                <a:cs typeface="Arial" panose="020B0604020202020204" pitchFamily="34" charset="0"/>
              </a:rPr>
              <a:t>Early Years Principles and Values are an international and cross-cultural phenomena.</a:t>
            </a:r>
            <a:br>
              <a:rPr lang="en-US"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4" name="Picture 2" descr="14,079 Children Of The World Illustrations &amp; Clip Art - iStock">
            <a:extLst>
              <a:ext uri="{FF2B5EF4-FFF2-40B4-BE49-F238E27FC236}">
                <a16:creationId xmlns:a16="http://schemas.microsoft.com/office/drawing/2014/main" id="{E37CEFA6-5A6A-45D8-66FF-D7B83100BA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7760" y="1063477"/>
            <a:ext cx="3813564" cy="3813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7628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2504AA-337E-8551-1F58-69E9F7D1D65C}"/>
              </a:ext>
            </a:extLst>
          </p:cNvPr>
          <p:cNvSpPr txBox="1"/>
          <p:nvPr/>
        </p:nvSpPr>
        <p:spPr>
          <a:xfrm>
            <a:off x="676405" y="275573"/>
            <a:ext cx="7916450" cy="769441"/>
          </a:xfrm>
          <a:prstGeom prst="rect">
            <a:avLst/>
          </a:prstGeom>
          <a:noFill/>
        </p:spPr>
        <p:txBody>
          <a:bodyPr wrap="square" rtlCol="0">
            <a:spAutoFit/>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Let’s get searching…</a:t>
            </a:r>
          </a:p>
        </p:txBody>
      </p:sp>
      <p:sp>
        <p:nvSpPr>
          <p:cNvPr id="4" name="TextBox 3">
            <a:extLst>
              <a:ext uri="{FF2B5EF4-FFF2-40B4-BE49-F238E27FC236}">
                <a16:creationId xmlns:a16="http://schemas.microsoft.com/office/drawing/2014/main" id="{21826D43-22A6-6500-7E2D-AB367FB1FC2B}"/>
              </a:ext>
            </a:extLst>
          </p:cNvPr>
          <p:cNvSpPr txBox="1"/>
          <p:nvPr/>
        </p:nvSpPr>
        <p:spPr>
          <a:xfrm>
            <a:off x="221226" y="1197414"/>
            <a:ext cx="8745792" cy="3970318"/>
          </a:xfrm>
          <a:prstGeom prst="rect">
            <a:avLst/>
          </a:prstGeom>
          <a:noFill/>
        </p:spPr>
        <p:txBody>
          <a:bodyPr wrap="square" rtlCol="0">
            <a:spAutoFit/>
          </a:bodyPr>
          <a:lstStyle/>
          <a:p>
            <a:r>
              <a:rPr lang="en-GB" sz="2800" dirty="0">
                <a:solidFill>
                  <a:schemeClr val="accent1">
                    <a:lumMod val="75000"/>
                  </a:schemeClr>
                </a:solidFill>
                <a:latin typeface="Arial" panose="020B0604020202020204" pitchFamily="34" charset="0"/>
                <a:cs typeface="Arial" panose="020B0604020202020204" pitchFamily="34" charset="0"/>
              </a:rPr>
              <a:t>In groups create a short presentation about an international approach. Include;</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 The aims and purpose of the framework</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 The similarities and differences in values to the EYFS Framework</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 A reference slide</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pic>
        <p:nvPicPr>
          <p:cNvPr id="1026" name="Picture 2" descr="107,600+ Presentation Speech Illustrations, Royalty-Free Vector Graphics &amp; Clip  Art - iStock | Presentation speech business, Conference presentation speech">
            <a:extLst>
              <a:ext uri="{FF2B5EF4-FFF2-40B4-BE49-F238E27FC236}">
                <a16:creationId xmlns:a16="http://schemas.microsoft.com/office/drawing/2014/main" id="{64CDF2E8-1A92-BAE8-23F6-A23D084F5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6752" y="3912242"/>
            <a:ext cx="2095741" cy="2095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2697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382A444-8B73-D775-5957-3B5C93C74D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1389" y="478395"/>
            <a:ext cx="5163817" cy="48539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BAB483-F824-C9DF-1E54-56AA5F2B70FC}"/>
              </a:ext>
            </a:extLst>
          </p:cNvPr>
          <p:cNvSpPr txBox="1"/>
          <p:nvPr/>
        </p:nvSpPr>
        <p:spPr>
          <a:xfrm>
            <a:off x="5465206" y="950231"/>
            <a:ext cx="3612183" cy="304698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Early Years Learning Framework (Australia).</a:t>
            </a:r>
          </a:p>
        </p:txBody>
      </p:sp>
      <p:sp>
        <p:nvSpPr>
          <p:cNvPr id="7" name="TextBox 6">
            <a:extLst>
              <a:ext uri="{FF2B5EF4-FFF2-40B4-BE49-F238E27FC236}">
                <a16:creationId xmlns:a16="http://schemas.microsoft.com/office/drawing/2014/main" id="{83A1B5BE-2A08-5AC1-B0E7-F5F8FF44F30A}"/>
              </a:ext>
            </a:extLst>
          </p:cNvPr>
          <p:cNvSpPr txBox="1"/>
          <p:nvPr/>
        </p:nvSpPr>
        <p:spPr>
          <a:xfrm>
            <a:off x="5664314" y="4145889"/>
            <a:ext cx="3098181" cy="646331"/>
          </a:xfrm>
          <a:prstGeom prst="rect">
            <a:avLst/>
          </a:prstGeom>
          <a:noFill/>
        </p:spPr>
        <p:txBody>
          <a:bodyPr wrap="square">
            <a:spAutoFit/>
          </a:bodyPr>
          <a:lstStyle/>
          <a:p>
            <a:r>
              <a:rPr lang="en-GB" dirty="0">
                <a:hlinkClick r:id="rId4"/>
              </a:rPr>
              <a:t>BELONGING, BEING &amp; BECOMING (acecqa.gov.au)</a:t>
            </a:r>
            <a:endParaRPr lang="en-GB" dirty="0"/>
          </a:p>
        </p:txBody>
      </p:sp>
    </p:spTree>
    <p:extLst>
      <p:ext uri="{BB962C8B-B14F-4D97-AF65-F5344CB8AC3E}">
        <p14:creationId xmlns:p14="http://schemas.microsoft.com/office/powerpoint/2010/main" val="3452304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5C2189-4B6B-3C2C-DCAD-F46A74352303}"/>
              </a:ext>
            </a:extLst>
          </p:cNvPr>
          <p:cNvSpPr txBox="1"/>
          <p:nvPr/>
        </p:nvSpPr>
        <p:spPr>
          <a:xfrm>
            <a:off x="489891" y="442823"/>
            <a:ext cx="8069571" cy="830997"/>
          </a:xfrm>
          <a:prstGeom prst="rect">
            <a:avLst/>
          </a:prstGeom>
          <a:noFill/>
        </p:spPr>
        <p:txBody>
          <a:bodyPr wrap="square">
            <a:spAutoFit/>
          </a:bodyPr>
          <a:lstStyle/>
          <a:p>
            <a:r>
              <a:rPr lang="en-US" sz="4800" dirty="0">
                <a:solidFill>
                  <a:schemeClr val="accent1">
                    <a:lumMod val="75000"/>
                  </a:schemeClr>
                </a:solidFill>
                <a:latin typeface="Arial" panose="020B0604020202020204" pitchFamily="34" charset="0"/>
                <a:cs typeface="Arial" panose="020B0604020202020204" pitchFamily="34" charset="0"/>
              </a:rPr>
              <a:t>Foundation Stage (England)</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descr="See the source image">
            <a:extLst>
              <a:ext uri="{FF2B5EF4-FFF2-40B4-BE49-F238E27FC236}">
                <a16:creationId xmlns:a16="http://schemas.microsoft.com/office/drawing/2014/main" id="{E81F3584-FFD4-D78A-3620-97141A689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10" y="1733161"/>
            <a:ext cx="8711487" cy="2594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10FF86-0DC8-B88C-1F6C-B6FFA98FAEAE}"/>
              </a:ext>
            </a:extLst>
          </p:cNvPr>
          <p:cNvSpPr txBox="1"/>
          <p:nvPr/>
        </p:nvSpPr>
        <p:spPr>
          <a:xfrm>
            <a:off x="578005" y="5067548"/>
            <a:ext cx="7987990" cy="369332"/>
          </a:xfrm>
          <a:prstGeom prst="rect">
            <a:avLst/>
          </a:prstGeom>
          <a:noFill/>
        </p:spPr>
        <p:txBody>
          <a:bodyPr wrap="square">
            <a:spAutoFit/>
          </a:bodyPr>
          <a:lstStyle/>
          <a:p>
            <a:r>
              <a:rPr lang="en-GB" dirty="0">
                <a:hlinkClick r:id="rId4"/>
              </a:rPr>
              <a:t>Early years foundation stage (EYFS) statutory framework - GOV.UK (www.gov.uk)</a:t>
            </a:r>
            <a:endParaRPr lang="en-GB" dirty="0"/>
          </a:p>
        </p:txBody>
      </p:sp>
    </p:spTree>
    <p:extLst>
      <p:ext uri="{BB962C8B-B14F-4D97-AF65-F5344CB8AC3E}">
        <p14:creationId xmlns:p14="http://schemas.microsoft.com/office/powerpoint/2010/main" val="37216168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1D243F-BF3A-AD4C-C128-756EFAF01CBF}"/>
              </a:ext>
            </a:extLst>
          </p:cNvPr>
          <p:cNvPicPr>
            <a:picLocks noChangeAspect="1"/>
          </p:cNvPicPr>
          <p:nvPr/>
        </p:nvPicPr>
        <p:blipFill rotWithShape="1">
          <a:blip r:embed="rId3"/>
          <a:srcRect l="15484" t="20409" r="56936" b="9188"/>
          <a:stretch/>
        </p:blipFill>
        <p:spPr>
          <a:xfrm>
            <a:off x="83802" y="727176"/>
            <a:ext cx="5287541" cy="4890975"/>
          </a:xfrm>
          <a:prstGeom prst="rect">
            <a:avLst/>
          </a:prstGeom>
        </p:spPr>
      </p:pic>
      <p:sp>
        <p:nvSpPr>
          <p:cNvPr id="6" name="TextBox 5">
            <a:extLst>
              <a:ext uri="{FF2B5EF4-FFF2-40B4-BE49-F238E27FC236}">
                <a16:creationId xmlns:a16="http://schemas.microsoft.com/office/drawing/2014/main" id="{DF6E5231-B7D2-6ACE-1D50-684823A64C85}"/>
              </a:ext>
            </a:extLst>
          </p:cNvPr>
          <p:cNvSpPr txBox="1"/>
          <p:nvPr/>
        </p:nvSpPr>
        <p:spPr>
          <a:xfrm>
            <a:off x="5522733" y="320953"/>
            <a:ext cx="3466847"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err="1">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Te</a:t>
            </a:r>
            <a:r>
              <a:rPr kumimoji="0" lang="en-GB" sz="4400" b="0" i="0"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400" b="0" i="0" u="none" strike="noStrike" kern="1200" cap="none" spc="0" normalizeH="0" baseline="0" noProof="0" dirty="0" err="1">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Whāriki</a:t>
            </a:r>
            <a:r>
              <a:rPr kumimoji="0" lang="en-GB" sz="4400" b="0" i="0"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 – Early childhood curriculum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a:ln>
                  <a:noFill/>
                </a:ln>
                <a:solidFill>
                  <a:schemeClr val="accent1">
                    <a:lumMod val="75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(New Zealand) </a:t>
            </a:r>
          </a:p>
        </p:txBody>
      </p:sp>
      <p:sp>
        <p:nvSpPr>
          <p:cNvPr id="7" name="TextBox 6">
            <a:extLst>
              <a:ext uri="{FF2B5EF4-FFF2-40B4-BE49-F238E27FC236}">
                <a16:creationId xmlns:a16="http://schemas.microsoft.com/office/drawing/2014/main" id="{2B24A7AD-B2B8-AACF-9F85-83DDFC91EC4C}"/>
              </a:ext>
            </a:extLst>
          </p:cNvPr>
          <p:cNvSpPr txBox="1"/>
          <p:nvPr/>
        </p:nvSpPr>
        <p:spPr>
          <a:xfrm>
            <a:off x="5614312" y="4706378"/>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26571919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58971F-0D27-042C-AD16-B7FB83AFA212}"/>
              </a:ext>
            </a:extLst>
          </p:cNvPr>
          <p:cNvSpPr txBox="1"/>
          <p:nvPr/>
        </p:nvSpPr>
        <p:spPr>
          <a:xfrm>
            <a:off x="5142743" y="208502"/>
            <a:ext cx="3627241" cy="1569660"/>
          </a:xfrm>
          <a:prstGeom prst="rect">
            <a:avLst/>
          </a:prstGeom>
          <a:noFill/>
        </p:spPr>
        <p:txBody>
          <a:bodyPr wrap="square">
            <a:spAutoFit/>
          </a:bodyPr>
          <a:lstStyle/>
          <a:p>
            <a:pPr algn="ctr"/>
            <a:r>
              <a:rPr lang="en-GB" sz="4800" dirty="0">
                <a:solidFill>
                  <a:schemeClr val="accent1">
                    <a:lumMod val="75000"/>
                  </a:schemeClr>
                </a:solidFill>
                <a:latin typeface="Arial" panose="020B0604020202020204" pitchFamily="34" charset="0"/>
                <a:cs typeface="Arial" panose="020B0604020202020204" pitchFamily="34" charset="0"/>
              </a:rPr>
              <a:t>Reggio Emilia (Italy)</a:t>
            </a:r>
          </a:p>
        </p:txBody>
      </p:sp>
      <p:pic>
        <p:nvPicPr>
          <p:cNvPr id="3" name="Content Placeholder 3">
            <a:extLst>
              <a:ext uri="{FF2B5EF4-FFF2-40B4-BE49-F238E27FC236}">
                <a16:creationId xmlns:a16="http://schemas.microsoft.com/office/drawing/2014/main" id="{E2DEB9DB-F532-9B0E-C674-45D74D6C25FA}"/>
              </a:ext>
            </a:extLst>
          </p:cNvPr>
          <p:cNvPicPr>
            <a:picLocks noChangeAspect="1"/>
          </p:cNvPicPr>
          <p:nvPr/>
        </p:nvPicPr>
        <p:blipFill>
          <a:blip r:embed="rId3"/>
          <a:stretch>
            <a:fillRect/>
          </a:stretch>
        </p:blipFill>
        <p:spPr>
          <a:xfrm>
            <a:off x="167669" y="320947"/>
            <a:ext cx="4610303" cy="5280471"/>
          </a:xfrm>
          <a:prstGeom prst="rect">
            <a:avLst/>
          </a:prstGeom>
        </p:spPr>
      </p:pic>
      <p:sp>
        <p:nvSpPr>
          <p:cNvPr id="5" name="TextBox 4">
            <a:extLst>
              <a:ext uri="{FF2B5EF4-FFF2-40B4-BE49-F238E27FC236}">
                <a16:creationId xmlns:a16="http://schemas.microsoft.com/office/drawing/2014/main" id="{28FF2A0B-EBB4-92E1-2571-7C314C533761}"/>
              </a:ext>
            </a:extLst>
          </p:cNvPr>
          <p:cNvSpPr txBox="1"/>
          <p:nvPr/>
        </p:nvSpPr>
        <p:spPr>
          <a:xfrm>
            <a:off x="4841477" y="1883301"/>
            <a:ext cx="4229775" cy="3785652"/>
          </a:xfrm>
          <a:prstGeom prst="rect">
            <a:avLst/>
          </a:prstGeom>
          <a:noFill/>
        </p:spPr>
        <p:txBody>
          <a:bodyPr wrap="square">
            <a:spAutoFit/>
          </a:bodyPr>
          <a:lstStyle/>
          <a:p>
            <a:pPr algn="ctr"/>
            <a:r>
              <a:rPr lang="en-GB" sz="2400" i="0" dirty="0">
                <a:solidFill>
                  <a:schemeClr val="accent1">
                    <a:lumMod val="75000"/>
                  </a:schemeClr>
                </a:solidFill>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sz="2400" dirty="0">
                <a:solidFill>
                  <a:schemeClr val="accent1">
                    <a:lumMod val="75000"/>
                  </a:schemeClr>
                </a:solidFill>
                <a:latin typeface="Arial" panose="020B0604020202020204" pitchFamily="34" charset="0"/>
                <a:cs typeface="Arial" panose="020B0604020202020204" pitchFamily="34" charset="0"/>
              </a:rPr>
            </a:br>
            <a:r>
              <a:rPr lang="en-GB" sz="2400" i="0" dirty="0">
                <a:solidFill>
                  <a:schemeClr val="accent1">
                    <a:lumMod val="75000"/>
                  </a:schemeClr>
                </a:solidFill>
                <a:effectLst/>
                <a:latin typeface="Arial" panose="020B0604020202020204" pitchFamily="34" charset="0"/>
                <a:cs typeface="Arial" panose="020B0604020202020204" pitchFamily="34" charset="0"/>
              </a:rPr>
              <a:t>Loris Malaguzzi</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2479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63D599-80CE-8504-F1D5-D55C630A2952}"/>
              </a:ext>
            </a:extLst>
          </p:cNvPr>
          <p:cNvSpPr txBox="1"/>
          <p:nvPr/>
        </p:nvSpPr>
        <p:spPr>
          <a:xfrm>
            <a:off x="309057" y="211311"/>
            <a:ext cx="8355496" cy="830997"/>
          </a:xfrm>
          <a:prstGeom prst="rect">
            <a:avLst/>
          </a:prstGeom>
          <a:noFill/>
        </p:spPr>
        <p:txBody>
          <a:bodyPr wrap="square">
            <a:spAutoFit/>
          </a:bodyPr>
          <a:lstStyle/>
          <a:p>
            <a:r>
              <a:rPr lang="en-US" sz="4800" dirty="0">
                <a:solidFill>
                  <a:schemeClr val="accent1">
                    <a:lumMod val="75000"/>
                  </a:schemeClr>
                </a:solidFill>
                <a:latin typeface="Arial" panose="020B0604020202020204" pitchFamily="34" charset="0"/>
                <a:cs typeface="Arial" panose="020B0604020202020204" pitchFamily="34" charset="0"/>
              </a:rPr>
              <a:t>Forest School (Scandinavia)</a:t>
            </a:r>
            <a:endParaRPr lang="en-GB" sz="4800" dirty="0">
              <a:solidFill>
                <a:schemeClr val="accent1">
                  <a:lumMod val="75000"/>
                </a:schemeClr>
              </a:solidFill>
            </a:endParaRPr>
          </a:p>
        </p:txBody>
      </p:sp>
      <p:pic>
        <p:nvPicPr>
          <p:cNvPr id="3" name="Picture 6" descr="See the source image">
            <a:extLst>
              <a:ext uri="{FF2B5EF4-FFF2-40B4-BE49-F238E27FC236}">
                <a16:creationId xmlns:a16="http://schemas.microsoft.com/office/drawing/2014/main" id="{8CD99E7F-5DCE-C6F9-B696-15D0F37B8A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937"/>
          <a:stretch/>
        </p:blipFill>
        <p:spPr bwMode="auto">
          <a:xfrm>
            <a:off x="137391" y="1314071"/>
            <a:ext cx="2653196" cy="33054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See the source image">
            <a:extLst>
              <a:ext uri="{FF2B5EF4-FFF2-40B4-BE49-F238E27FC236}">
                <a16:creationId xmlns:a16="http://schemas.microsoft.com/office/drawing/2014/main" id="{EE47DEF1-D04C-18A6-59DB-3F01ECC330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15" t="7269" r="13001" b="7363"/>
          <a:stretch/>
        </p:blipFill>
        <p:spPr bwMode="auto">
          <a:xfrm>
            <a:off x="6073796" y="1314071"/>
            <a:ext cx="2865382" cy="33197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155F9425-70ED-093B-5FB6-18A5EB5BE8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84966" y="2440418"/>
            <a:ext cx="3603678" cy="3177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801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55E181-2C68-1AAC-4EE0-C6CE04E8083C}"/>
              </a:ext>
            </a:extLst>
          </p:cNvPr>
          <p:cNvSpPr>
            <a:spLocks noChangeArrowheads="1"/>
          </p:cNvSpPr>
          <p:nvPr/>
        </p:nvSpPr>
        <p:spPr bwMode="auto">
          <a:xfrm>
            <a:off x="338203" y="1664467"/>
            <a:ext cx="6701424"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From all of the reflective activities we have done</a:t>
            </a:r>
            <a:br>
              <a:rPr kumimoji="0" lang="en-US" altLang="en-US"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br>
            <a:endParaRPr kumimoji="0" lang="en-US" altLang="en-US"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Draw a picture of who you are. Think of one slogan that you may follow which;</a:t>
            </a:r>
            <a:endParaRPr kumimoji="0" lang="en-US" altLang="en-US" sz="6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Share your identity, your values, your morals, </a:t>
            </a:r>
            <a:endParaRPr kumimoji="0" lang="en-US" altLang="en-US" sz="6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Be ready to share with the group  </a:t>
            </a:r>
            <a:r>
              <a:rPr kumimoji="0" lang="en-US" altLang="en-US" b="0" i="0" u="none" strike="noStrike" cap="none" normalizeH="0" baseline="0" dirty="0">
                <a:ln>
                  <a:noFill/>
                </a:ln>
                <a:solidFill>
                  <a:schemeClr val="accent1">
                    <a:lumMod val="75000"/>
                  </a:schemeClr>
                </a:solidFill>
                <a:effectLst/>
                <a:latin typeface="Arial" panose="020B0604020202020204" pitchFamily="34" charset="0"/>
                <a:cs typeface="Arial" panose="020B0604020202020204" pitchFamily="34" charset="0"/>
              </a:rPr>
              <a:t> </a:t>
            </a:r>
          </a:p>
        </p:txBody>
      </p:sp>
      <p:pic>
        <p:nvPicPr>
          <p:cNvPr id="13314" name="Picture 2">
            <a:extLst>
              <a:ext uri="{FF2B5EF4-FFF2-40B4-BE49-F238E27FC236}">
                <a16:creationId xmlns:a16="http://schemas.microsoft.com/office/drawing/2014/main" id="{AB8EB2EB-A3BF-8F64-9BFD-68E96F2CDF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980" y="3429000"/>
            <a:ext cx="2855020" cy="24196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52504AA-337E-8551-1F58-69E9F7D1D65C}"/>
              </a:ext>
            </a:extLst>
          </p:cNvPr>
          <p:cNvSpPr txBox="1"/>
          <p:nvPr/>
        </p:nvSpPr>
        <p:spPr>
          <a:xfrm>
            <a:off x="676405" y="275573"/>
            <a:ext cx="7916450" cy="769441"/>
          </a:xfrm>
          <a:prstGeom prst="rect">
            <a:avLst/>
          </a:prstGeom>
          <a:noFill/>
        </p:spPr>
        <p:txBody>
          <a:bodyPr wrap="square" rtlCol="0">
            <a:spAutoFit/>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Activity</a:t>
            </a:r>
          </a:p>
        </p:txBody>
      </p:sp>
    </p:spTree>
    <p:extLst>
      <p:ext uri="{BB962C8B-B14F-4D97-AF65-F5344CB8AC3E}">
        <p14:creationId xmlns:p14="http://schemas.microsoft.com/office/powerpoint/2010/main" val="36717694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AED014-7F6F-87AF-8843-AA3B905B7A52}"/>
              </a:ext>
            </a:extLst>
          </p:cNvPr>
          <p:cNvSpPr txBox="1"/>
          <p:nvPr/>
        </p:nvSpPr>
        <p:spPr>
          <a:xfrm>
            <a:off x="0" y="-103738"/>
            <a:ext cx="9144000" cy="830997"/>
          </a:xfrm>
          <a:prstGeom prst="rect">
            <a:avLst/>
          </a:prstGeom>
          <a:noFill/>
        </p:spPr>
        <p:txBody>
          <a:bodyPr wrap="square">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22A9B272-A5CE-9232-AFB2-B9A73F0960C5}"/>
              </a:ext>
            </a:extLst>
          </p:cNvPr>
          <p:cNvSpPr txBox="1"/>
          <p:nvPr/>
        </p:nvSpPr>
        <p:spPr>
          <a:xfrm>
            <a:off x="0" y="727259"/>
            <a:ext cx="9204555" cy="5262979"/>
          </a:xfrm>
          <a:prstGeom prst="rect">
            <a:avLst/>
          </a:prstGeom>
          <a:noFill/>
        </p:spPr>
        <p:txBody>
          <a:bodyPr wrap="square">
            <a:spAutoFit/>
          </a:bodyPr>
          <a:lstStyle/>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Brain, C. and Mukherji, P. (2005)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Understanding Child Psychology.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Cheltenham: Nelson Thornes.</a:t>
            </a:r>
            <a:endParaRPr lang="en-GB" sz="1600" dirty="0"/>
          </a:p>
          <a:p>
            <a:pPr marL="285750" indent="-285750" fontAlgn="auto">
              <a:spcAft>
                <a:spcPts val="0"/>
              </a:spcAft>
              <a:buFont typeface="Arial" panose="020B0604020202020204" pitchFamily="34" charset="0"/>
              <a:buChar char="•"/>
            </a:pPr>
            <a:r>
              <a:rPr lang="en-GB" sz="1600" dirty="0"/>
              <a:t>Brock, A. (2012) Building a model of early years professionalism from practitioners’ perspectives. </a:t>
            </a:r>
            <a:r>
              <a:rPr lang="en-GB" sz="1600" i="1" dirty="0"/>
              <a:t>Journal of Early Childhood Research </a:t>
            </a:r>
            <a:r>
              <a:rPr lang="en-GB" sz="1600" dirty="0"/>
              <a:t>11(1) 27–44 </a:t>
            </a:r>
            <a:r>
              <a:rPr lang="en-GB" sz="1600" dirty="0">
                <a:hlinkClick r:id="rId2"/>
              </a:rPr>
              <a:t>Building a model of early years professionalism from practitioners’ perspectives (sagepub.com)</a:t>
            </a:r>
            <a:r>
              <a:rPr lang="en-GB" sz="1600" dirty="0"/>
              <a:t>  </a:t>
            </a:r>
          </a:p>
          <a:p>
            <a:pPr marL="285750" indent="-285750" fontAlgn="auto">
              <a:spcAft>
                <a:spcPts val="0"/>
              </a:spcAft>
              <a:buFont typeface="Arial" panose="020B0604020202020204" pitchFamily="34" charset="0"/>
              <a:buChar char="•"/>
            </a:pPr>
            <a:r>
              <a:rPr lang="en-GB" sz="1600" dirty="0"/>
              <a:t>Cross, M. (2011) Children with Social, Emotional and Behavioural Difficulties and </a:t>
            </a:r>
            <a:r>
              <a:rPr lang="en-GB" sz="1600" dirty="0" err="1"/>
              <a:t>Communcation</a:t>
            </a:r>
            <a:r>
              <a:rPr lang="en-GB" sz="1600" dirty="0"/>
              <a:t> Problems. (2nd ed). London: Jessica Kingsley Publishers.</a:t>
            </a:r>
          </a:p>
          <a:p>
            <a:pPr marL="285750" indent="-285750" fontAlgn="auto">
              <a:spcAft>
                <a:spcPts val="0"/>
              </a:spcAft>
              <a:buFont typeface="Arial" panose="020B0604020202020204" pitchFamily="34" charset="0"/>
              <a:buChar char="•"/>
            </a:pPr>
            <a:r>
              <a:rPr lang="en-GB" sz="1600" dirty="0"/>
              <a:t>Dunhill, A., Elliott, B., &amp; Shaw, A. (2009). Effective communication and engagement with children and young people, their families and carers. Learning Matters. Available at: </a:t>
            </a:r>
            <a:r>
              <a:rPr lang="en-GB" sz="1600" dirty="0">
                <a:hlinkClick r:id="rId3"/>
              </a:rPr>
              <a:t>https://search-ebscohost</a:t>
            </a:r>
            <a:r>
              <a:rPr lang="en-GB" sz="1600" dirty="0"/>
              <a:t> com.ezproxy.uwtsd.ac.uk/login.aspx?direct=true&amp;db=nlebk&amp;AN=411650&amp;site=ehost-live (Accessed: 17 September 2021). . https://doi.org/10.4324/9781315237473</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Hornby, G. (2011)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Parental Involvement in Childhood Education: Building Effective School-Family Partnerships.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New York: Springer.</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I Can. (2016)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How many children have SLCN?’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hlinkClick r:id="rId4"/>
              </a:rPr>
              <a:t>http://www.ican.org.uk/What_is_the_issue/About%20SLCN/How%20many%20children%20have%20SLCN.aspx</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(Accessed: 20</a:t>
            </a:r>
            <a:r>
              <a:rPr kumimoji="0" lang="en-GB" sz="1600" b="0" i="0" u="none" strike="noStrike" kern="1200" cap="none" spc="0" normalizeH="0" baseline="30000" noProof="0" dirty="0">
                <a:ln>
                  <a:noFill/>
                </a:ln>
                <a:solidFill>
                  <a:prstClr val="black"/>
                </a:solidFill>
                <a:effectLst/>
                <a:uLnTx/>
                <a:uFillTx/>
                <a:ea typeface="ＭＳ Ｐゴシック" panose="020B0600070205080204" pitchFamily="34" charset="-128"/>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October 2016).</a:t>
            </a:r>
            <a:endParaRPr lang="en-GB" sz="1600" dirty="0"/>
          </a:p>
          <a:p>
            <a:pPr marL="285750" indent="-285750" fontAlgn="auto">
              <a:spcAft>
                <a:spcPts val="0"/>
              </a:spcAft>
              <a:buFont typeface="Arial" panose="020B0604020202020204" pitchFamily="34" charset="0"/>
              <a:buChar char="•"/>
            </a:pPr>
            <a:r>
              <a:rPr lang="en-GB" sz="1600" dirty="0"/>
              <a:t>Johansson, E. and </a:t>
            </a:r>
            <a:r>
              <a:rPr lang="en-GB" sz="1600" dirty="0" err="1"/>
              <a:t>Einarsdottir</a:t>
            </a:r>
            <a:r>
              <a:rPr lang="en-GB" sz="1600" dirty="0"/>
              <a:t>, J. (2018) </a:t>
            </a:r>
            <a:r>
              <a:rPr lang="en-GB" sz="1600" i="1" dirty="0"/>
              <a:t>Values in Early Childhood Education</a:t>
            </a:r>
            <a:r>
              <a:rPr lang="en-GB" sz="1600" dirty="0"/>
              <a:t>. Oxon, Routledge.</a:t>
            </a:r>
          </a:p>
          <a:p>
            <a:pPr marL="285750" indent="-285750" fontAlgn="auto">
              <a:spcAft>
                <a:spcPts val="0"/>
              </a:spcAft>
              <a:buFont typeface="Arial" panose="020B0604020202020204" pitchFamily="34" charset="0"/>
              <a:buChar char="•"/>
            </a:pPr>
            <a:r>
              <a:rPr lang="en-GB" sz="1600" dirty="0"/>
              <a:t>Powell, S. (2010) ‘HIDE AND SEEK: VALUES IN EARLY CHILDHOOD EDUCATION AND CARE</a:t>
            </a:r>
            <a:r>
              <a:rPr lang="en-GB" sz="1600" i="1" dirty="0"/>
              <a:t>’, British Journal of Educational Studies.</a:t>
            </a:r>
            <a:r>
              <a:rPr lang="pt-BR" sz="1600" dirty="0"/>
              <a:t>58, (2).</a:t>
            </a:r>
            <a:endParaRPr lang="en-GB" sz="1600" dirty="0"/>
          </a:p>
          <a:p>
            <a:pPr marL="285750" indent="-285750" fontAlgn="auto">
              <a:spcAft>
                <a:spcPts val="0"/>
              </a:spcAft>
              <a:buFont typeface="Arial" panose="020B0604020202020204" pitchFamily="34" charset="0"/>
              <a:buChar char="•"/>
            </a:pPr>
            <a:r>
              <a:rPr lang="en-GB" sz="1600" dirty="0" err="1"/>
              <a:t>Orey</a:t>
            </a:r>
            <a:r>
              <a:rPr lang="en-GB" sz="1600" dirty="0"/>
              <a:t>, M. (2014) </a:t>
            </a:r>
            <a:r>
              <a:rPr lang="en-GB" sz="1600" i="1" dirty="0"/>
              <a:t>Communication Skills Training. </a:t>
            </a:r>
            <a:r>
              <a:rPr lang="en-GB" sz="1600" dirty="0"/>
              <a:t>Virginia: ATD Press.</a:t>
            </a:r>
          </a:p>
          <a:p>
            <a:pPr marL="285750" indent="-285750" fontAlgn="auto">
              <a:spcAft>
                <a:spcPts val="0"/>
              </a:spcAft>
              <a:buFont typeface="Arial" panose="020B0604020202020204" pitchFamily="34" charset="0"/>
              <a:buChar char="•"/>
            </a:pPr>
            <a:r>
              <a:rPr lang="en-GB" sz="1600" dirty="0"/>
              <a:t>The General Teaching Council for Scotland (2021) </a:t>
            </a:r>
            <a:r>
              <a:rPr lang="en-GB" sz="1600" i="1" dirty="0"/>
              <a:t>Professional Values in Action. </a:t>
            </a:r>
            <a:r>
              <a:rPr lang="en-GB" sz="1600" dirty="0"/>
              <a:t>Available at: </a:t>
            </a:r>
            <a:r>
              <a:rPr lang="en-GB" sz="1600" dirty="0">
                <a:hlinkClick r:id="rId5"/>
              </a:rPr>
              <a:t>Professional values into action | General Teaching Council for Scotland (gtcs.org.uk)</a:t>
            </a:r>
            <a:r>
              <a:rPr lang="en-GB" sz="1600" dirty="0"/>
              <a:t> (Accessed: 7</a:t>
            </a:r>
            <a:r>
              <a:rPr lang="en-GB" sz="1600" baseline="30000" dirty="0"/>
              <a:t>th</a:t>
            </a:r>
            <a:r>
              <a:rPr lang="en-GB" sz="1600" dirty="0"/>
              <a:t> July 2022). </a:t>
            </a:r>
            <a:endParaRPr lang="en-GB" sz="1600" dirty="0">
              <a:solidFill>
                <a:schemeClr val="tx2"/>
              </a:solidFill>
            </a:endParaRPr>
          </a:p>
        </p:txBody>
      </p:sp>
    </p:spTree>
    <p:extLst>
      <p:ext uri="{BB962C8B-B14F-4D97-AF65-F5344CB8AC3E}">
        <p14:creationId xmlns:p14="http://schemas.microsoft.com/office/powerpoint/2010/main" val="31993728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4392</TotalTime>
  <Words>2963</Words>
  <Application>Microsoft Office PowerPoint</Application>
  <PresentationFormat>On-screen Show (4:3)</PresentationFormat>
  <Paragraphs>269</Paragraphs>
  <Slides>39</Slides>
  <Notes>33</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39</vt:i4>
      </vt:variant>
    </vt:vector>
  </HeadingPairs>
  <TitlesOfParts>
    <vt:vector size="67" baseType="lpstr">
      <vt:lpstr>Arial</vt:lpstr>
      <vt:lpstr>Calibri</vt:lpstr>
      <vt:lpstr>Calibri Light</vt:lpstr>
      <vt:lpstr>Google Sans</vt:lpstr>
      <vt:lpstr>Myriad Pro</vt:lpstr>
      <vt:lpstr>Open Sans</vt:lpstr>
      <vt:lpstr>Source Sans Pro</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PowerPoint Presentation</vt:lpstr>
      <vt:lpstr>PowerPoint Presentation</vt:lpstr>
      <vt:lpstr>What are your values? </vt:lpstr>
      <vt:lpstr>PowerPoint Presentation</vt:lpstr>
      <vt:lpstr>Values in the Early Years…… </vt:lpstr>
      <vt:lpstr>Why are values significant in early years practice?</vt:lpstr>
      <vt:lpstr>Values or Principles </vt:lpstr>
      <vt:lpstr>PowerPoint Presentation</vt:lpstr>
      <vt:lpstr>PowerPoint Presentation</vt:lpstr>
      <vt:lpstr>PowerPoint Presentation</vt:lpstr>
      <vt:lpstr> Effective communication</vt:lpstr>
      <vt:lpstr>Communication </vt:lpstr>
      <vt:lpstr> Relationship-centred working </vt:lpstr>
      <vt:lpstr>PowerPoint Presentation</vt:lpstr>
      <vt:lpstr>PowerPoint Presentation</vt:lpstr>
      <vt:lpstr>PowerPoint Presentation</vt:lpstr>
      <vt:lpstr>NVC in Children</vt:lpstr>
      <vt:lpstr>Partnerships and outside agencies</vt:lpstr>
      <vt:lpstr>Partnerships with Parents </vt:lpstr>
      <vt:lpstr> Observe and listen to understand their thinking</vt:lpstr>
      <vt:lpstr>EPPE project (2003) </vt:lpstr>
      <vt:lpstr>EPPE project (2003) </vt:lpstr>
      <vt:lpstr>Researching Effective Pedagogy in the Early Years, 2002 (REPEY)</vt:lpstr>
      <vt:lpstr>Pen Green Children’s Centre</vt:lpstr>
      <vt:lpstr>Observations support professional practice </vt:lpstr>
      <vt:lpstr>Observations support professional practice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Bee B</cp:lastModifiedBy>
  <cp:revision>9</cp:revision>
  <dcterms:created xsi:type="dcterms:W3CDTF">2021-03-10T12:10:47Z</dcterms:created>
  <dcterms:modified xsi:type="dcterms:W3CDTF">2023-10-12T16:54:43Z</dcterms:modified>
</cp:coreProperties>
</file>