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73" r:id="rId4"/>
    <p:sldId id="274" r:id="rId5"/>
    <p:sldId id="276" r:id="rId6"/>
    <p:sldId id="277" r:id="rId7"/>
    <p:sldId id="275" r:id="rId8"/>
    <p:sldId id="283" r:id="rId9"/>
    <p:sldId id="280" r:id="rId10"/>
    <p:sldId id="282" r:id="rId11"/>
    <p:sldId id="284" r:id="rId12"/>
    <p:sldId id="270" r:id="rId13"/>
    <p:sldId id="271" r:id="rId14"/>
    <p:sldId id="272" r:id="rId15"/>
    <p:sldId id="279" r:id="rId16"/>
    <p:sldId id="285" r:id="rId17"/>
    <p:sldId id="290" r:id="rId18"/>
    <p:sldId id="286" r:id="rId19"/>
    <p:sldId id="289" r:id="rId20"/>
    <p:sldId id="269" r:id="rId21"/>
    <p:sldId id="265" r:id="rId22"/>
    <p:sldId id="26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7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D3CC03-2D4E-452C-BD69-664A433E1CD4}" v="10" dt="2025-10-02T16:36:02.7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501" autoAdjust="0"/>
  </p:normalViewPr>
  <p:slideViewPr>
    <p:cSldViewPr snapToGrid="0">
      <p:cViewPr varScale="1">
        <p:scale>
          <a:sx n="98" d="100"/>
          <a:sy n="98" d="100"/>
        </p:scale>
        <p:origin x="228"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C1843526-1967-4867-B048-DDA50AB8522B}"/>
    <pc:docChg chg="undo custSel delSld modSld">
      <pc:chgData name="Alisdair Cunningham" userId="67e8d9ba-4582-42f1-b26c-e866daa7f65b" providerId="ADAL" clId="{C1843526-1967-4867-B048-DDA50AB8522B}" dt="2023-10-10T13:47:03.997" v="475" actId="790"/>
      <pc:docMkLst>
        <pc:docMk/>
      </pc:docMkLst>
      <pc:sldChg chg="modSp mod">
        <pc:chgData name="Alisdair Cunningham" userId="67e8d9ba-4582-42f1-b26c-e866daa7f65b" providerId="ADAL" clId="{C1843526-1967-4867-B048-DDA50AB8522B}" dt="2023-10-10T13:24:10.724" v="2" actId="1076"/>
        <pc:sldMkLst>
          <pc:docMk/>
          <pc:sldMk cId="3206688729" sldId="265"/>
        </pc:sldMkLst>
      </pc:sldChg>
      <pc:sldChg chg="addSp modSp mod">
        <pc:chgData name="Alisdair Cunningham" userId="67e8d9ba-4582-42f1-b26c-e866daa7f65b" providerId="ADAL" clId="{C1843526-1967-4867-B048-DDA50AB8522B}" dt="2023-10-10T13:47:03.997" v="475" actId="790"/>
        <pc:sldMkLst>
          <pc:docMk/>
          <pc:sldMk cId="20726606" sldId="269"/>
        </pc:sldMkLst>
      </pc:sldChg>
      <pc:sldChg chg="del">
        <pc:chgData name="Alisdair Cunningham" userId="67e8d9ba-4582-42f1-b26c-e866daa7f65b" providerId="ADAL" clId="{C1843526-1967-4867-B048-DDA50AB8522B}" dt="2023-10-10T13:24:22.065" v="3" actId="47"/>
        <pc:sldMkLst>
          <pc:docMk/>
          <pc:sldMk cId="2270559211" sldId="281"/>
        </pc:sldMkLst>
      </pc:sldChg>
      <pc:sldChg chg="addSp delSp modSp mod modAnim">
        <pc:chgData name="Alisdair Cunningham" userId="67e8d9ba-4582-42f1-b26c-e866daa7f65b" providerId="ADAL" clId="{C1843526-1967-4867-B048-DDA50AB8522B}" dt="2023-10-10T13:43:06.396" v="83" actId="14100"/>
        <pc:sldMkLst>
          <pc:docMk/>
          <pc:sldMk cId="2016223148" sldId="282"/>
        </pc:sldMkLst>
      </pc:sldChg>
    </pc:docChg>
  </pc:docChgLst>
  <pc:docChgLst>
    <pc:chgData name="Alisdair Cunningham" userId="67e8d9ba-4582-42f1-b26c-e866daa7f65b" providerId="ADAL" clId="{ED6981A5-1253-434A-B566-2B0291EEB99A}"/>
    <pc:docChg chg="undo redo custSel addSld delSld modSld sldOrd">
      <pc:chgData name="Alisdair Cunningham" userId="67e8d9ba-4582-42f1-b26c-e866daa7f65b" providerId="ADAL" clId="{ED6981A5-1253-434A-B566-2B0291EEB99A}" dt="2023-09-11T20:54:30.657" v="4598" actId="20577"/>
      <pc:docMkLst>
        <pc:docMk/>
      </pc:docMkLst>
      <pc:sldChg chg="modSp mod">
        <pc:chgData name="Alisdair Cunningham" userId="67e8d9ba-4582-42f1-b26c-e866daa7f65b" providerId="ADAL" clId="{ED6981A5-1253-434A-B566-2B0291EEB99A}" dt="2023-09-11T20:06:36.669" v="3191" actId="20577"/>
        <pc:sldMkLst>
          <pc:docMk/>
          <pc:sldMk cId="3701768522" sldId="256"/>
        </pc:sldMkLst>
      </pc:sldChg>
      <pc:sldChg chg="addSp delSp modSp mod">
        <pc:chgData name="Alisdair Cunningham" userId="67e8d9ba-4582-42f1-b26c-e866daa7f65b" providerId="ADAL" clId="{ED6981A5-1253-434A-B566-2B0291EEB99A}" dt="2023-09-11T20:20:55.649" v="3709" actId="790"/>
        <pc:sldMkLst>
          <pc:docMk/>
          <pc:sldMk cId="3520049810" sldId="257"/>
        </pc:sldMkLst>
      </pc:sldChg>
      <pc:sldChg chg="del">
        <pc:chgData name="Alisdair Cunningham" userId="67e8d9ba-4582-42f1-b26c-e866daa7f65b" providerId="ADAL" clId="{ED6981A5-1253-434A-B566-2B0291EEB99A}" dt="2023-09-11T11:28:50.544" v="6" actId="47"/>
        <pc:sldMkLst>
          <pc:docMk/>
          <pc:sldMk cId="3408066673" sldId="258"/>
        </pc:sldMkLst>
      </pc:sldChg>
      <pc:sldChg chg="del">
        <pc:chgData name="Alisdair Cunningham" userId="67e8d9ba-4582-42f1-b26c-e866daa7f65b" providerId="ADAL" clId="{ED6981A5-1253-434A-B566-2B0291EEB99A}" dt="2023-09-11T11:28:52.980" v="8" actId="47"/>
        <pc:sldMkLst>
          <pc:docMk/>
          <pc:sldMk cId="1337602262" sldId="260"/>
        </pc:sldMkLst>
      </pc:sldChg>
      <pc:sldChg chg="modSp">
        <pc:chgData name="Alisdair Cunningham" userId="67e8d9ba-4582-42f1-b26c-e866daa7f65b" providerId="ADAL" clId="{ED6981A5-1253-434A-B566-2B0291EEB99A}" dt="2023-09-11T20:20:46.419" v="3708"/>
        <pc:sldMkLst>
          <pc:docMk/>
          <pc:sldMk cId="2545193714" sldId="263"/>
        </pc:sldMkLst>
      </pc:sldChg>
      <pc:sldChg chg="del">
        <pc:chgData name="Alisdair Cunningham" userId="67e8d9ba-4582-42f1-b26c-e866daa7f65b" providerId="ADAL" clId="{ED6981A5-1253-434A-B566-2B0291EEB99A}" dt="2023-09-11T11:27:44.662" v="1" actId="47"/>
        <pc:sldMkLst>
          <pc:docMk/>
          <pc:sldMk cId="2419514132" sldId="264"/>
        </pc:sldMkLst>
      </pc:sldChg>
      <pc:sldChg chg="modSp add del">
        <pc:chgData name="Alisdair Cunningham" userId="67e8d9ba-4582-42f1-b26c-e866daa7f65b" providerId="ADAL" clId="{ED6981A5-1253-434A-B566-2B0291EEB99A}" dt="2023-09-11T20:20:46.419" v="3708"/>
        <pc:sldMkLst>
          <pc:docMk/>
          <pc:sldMk cId="3206688729" sldId="265"/>
        </pc:sldMkLst>
      </pc:sldChg>
      <pc:sldChg chg="del">
        <pc:chgData name="Alisdair Cunningham" userId="67e8d9ba-4582-42f1-b26c-e866daa7f65b" providerId="ADAL" clId="{ED6981A5-1253-434A-B566-2B0291EEB99A}" dt="2023-09-11T11:28:51.463" v="7" actId="47"/>
        <pc:sldMkLst>
          <pc:docMk/>
          <pc:sldMk cId="3889052320" sldId="267"/>
        </pc:sldMkLst>
      </pc:sldChg>
      <pc:sldChg chg="addSp delSp modSp del mod ord">
        <pc:chgData name="Alisdair Cunningham" userId="67e8d9ba-4582-42f1-b26c-e866daa7f65b" providerId="ADAL" clId="{ED6981A5-1253-434A-B566-2B0291EEB99A}" dt="2023-09-11T19:09:09.101" v="2022" actId="47"/>
        <pc:sldMkLst>
          <pc:docMk/>
          <pc:sldMk cId="3227866719" sldId="268"/>
        </pc:sldMkLst>
      </pc:sldChg>
      <pc:sldChg chg="delSp modSp add mod">
        <pc:chgData name="Alisdair Cunningham" userId="67e8d9ba-4582-42f1-b26c-e866daa7f65b" providerId="ADAL" clId="{ED6981A5-1253-434A-B566-2B0291EEB99A}" dt="2023-09-11T20:20:46.419" v="3708"/>
        <pc:sldMkLst>
          <pc:docMk/>
          <pc:sldMk cId="20726606" sldId="269"/>
        </pc:sldMkLst>
      </pc:sldChg>
      <pc:sldChg chg="addSp delSp modSp add mod">
        <pc:chgData name="Alisdair Cunningham" userId="67e8d9ba-4582-42f1-b26c-e866daa7f65b" providerId="ADAL" clId="{ED6981A5-1253-434A-B566-2B0291EEB99A}" dt="2023-09-11T20:44:34.993" v="3984"/>
        <pc:sldMkLst>
          <pc:docMk/>
          <pc:sldMk cId="4009403127" sldId="270"/>
        </pc:sldMkLst>
      </pc:sldChg>
      <pc:sldChg chg="addSp delSp modSp add mod">
        <pc:chgData name="Alisdair Cunningham" userId="67e8d9ba-4582-42f1-b26c-e866daa7f65b" providerId="ADAL" clId="{ED6981A5-1253-434A-B566-2B0291EEB99A}" dt="2023-09-11T20:44:40.149" v="3986"/>
        <pc:sldMkLst>
          <pc:docMk/>
          <pc:sldMk cId="414972790" sldId="271"/>
        </pc:sldMkLst>
      </pc:sldChg>
      <pc:sldChg chg="addSp delSp modSp add mod">
        <pc:chgData name="Alisdair Cunningham" userId="67e8d9ba-4582-42f1-b26c-e866daa7f65b" providerId="ADAL" clId="{ED6981A5-1253-434A-B566-2B0291EEB99A}" dt="2023-09-11T20:44:45.925" v="3988"/>
        <pc:sldMkLst>
          <pc:docMk/>
          <pc:sldMk cId="3900729614" sldId="272"/>
        </pc:sldMkLst>
      </pc:sldChg>
      <pc:sldChg chg="modSp add mod ord">
        <pc:chgData name="Alisdair Cunningham" userId="67e8d9ba-4582-42f1-b26c-e866daa7f65b" providerId="ADAL" clId="{ED6981A5-1253-434A-B566-2B0291EEB99A}" dt="2023-09-11T20:44:00.221" v="3976" actId="790"/>
        <pc:sldMkLst>
          <pc:docMk/>
          <pc:sldMk cId="603132133" sldId="273"/>
        </pc:sldMkLst>
      </pc:sldChg>
      <pc:sldChg chg="addSp delSp modSp add mod modAnim">
        <pc:chgData name="Alisdair Cunningham" userId="67e8d9ba-4582-42f1-b26c-e866daa7f65b" providerId="ADAL" clId="{ED6981A5-1253-434A-B566-2B0291EEB99A}" dt="2023-09-11T20:44:13.220" v="3978"/>
        <pc:sldMkLst>
          <pc:docMk/>
          <pc:sldMk cId="1172049065" sldId="274"/>
        </pc:sldMkLst>
      </pc:sldChg>
      <pc:sldChg chg="addSp delSp modSp add mod delAnim">
        <pc:chgData name="Alisdair Cunningham" userId="67e8d9ba-4582-42f1-b26c-e866daa7f65b" providerId="ADAL" clId="{ED6981A5-1253-434A-B566-2B0291EEB99A}" dt="2023-09-11T20:21:33.037" v="3712" actId="790"/>
        <pc:sldMkLst>
          <pc:docMk/>
          <pc:sldMk cId="900916126" sldId="275"/>
        </pc:sldMkLst>
      </pc:sldChg>
      <pc:sldChg chg="addSp delSp modSp add mod delAnim modAnim modNotesTx">
        <pc:chgData name="Alisdair Cunningham" userId="67e8d9ba-4582-42f1-b26c-e866daa7f65b" providerId="ADAL" clId="{ED6981A5-1253-434A-B566-2B0291EEB99A}" dt="2023-09-11T20:44:19.681" v="3980"/>
        <pc:sldMkLst>
          <pc:docMk/>
          <pc:sldMk cId="1777557844" sldId="276"/>
        </pc:sldMkLst>
      </pc:sldChg>
      <pc:sldChg chg="addSp delSp modSp add mod delAnim modAnim">
        <pc:chgData name="Alisdair Cunningham" userId="67e8d9ba-4582-42f1-b26c-e866daa7f65b" providerId="ADAL" clId="{ED6981A5-1253-434A-B566-2B0291EEB99A}" dt="2023-09-11T20:54:30.657" v="4598" actId="20577"/>
        <pc:sldMkLst>
          <pc:docMk/>
          <pc:sldMk cId="1118329760" sldId="277"/>
        </pc:sldMkLst>
      </pc:sldChg>
    </pc:docChg>
  </pc:docChgLst>
  <pc:docChgLst>
    <pc:chgData name="Alisdair Cunningham" userId="67e8d9ba-4582-42f1-b26c-e866daa7f65b" providerId="ADAL" clId="{0748D7CC-7056-4086-B0F9-5E26BCEFE089}"/>
    <pc:docChg chg="undo custSel addSld delSld modSld sldOrd">
      <pc:chgData name="Alisdair Cunningham" userId="67e8d9ba-4582-42f1-b26c-e866daa7f65b" providerId="ADAL" clId="{0748D7CC-7056-4086-B0F9-5E26BCEFE089}" dt="2023-09-21T13:57:46.526" v="7229" actId="790"/>
      <pc:docMkLst>
        <pc:docMk/>
      </pc:docMkLst>
      <pc:sldChg chg="modSp">
        <pc:chgData name="Alisdair Cunningham" userId="67e8d9ba-4582-42f1-b26c-e866daa7f65b" providerId="ADAL" clId="{0748D7CC-7056-4086-B0F9-5E26BCEFE089}" dt="2023-09-15T12:52:22.662" v="7159"/>
        <pc:sldMkLst>
          <pc:docMk/>
          <pc:sldMk cId="3701768522" sldId="256"/>
        </pc:sldMkLst>
      </pc:sldChg>
      <pc:sldChg chg="modSp mod">
        <pc:chgData name="Alisdair Cunningham" userId="67e8d9ba-4582-42f1-b26c-e866daa7f65b" providerId="ADAL" clId="{0748D7CC-7056-4086-B0F9-5E26BCEFE089}" dt="2023-09-15T12:52:22.662" v="7159"/>
        <pc:sldMkLst>
          <pc:docMk/>
          <pc:sldMk cId="3520049810" sldId="257"/>
        </pc:sldMkLst>
      </pc:sldChg>
      <pc:sldChg chg="modSp mod">
        <pc:chgData name="Alisdair Cunningham" userId="67e8d9ba-4582-42f1-b26c-e866daa7f65b" providerId="ADAL" clId="{0748D7CC-7056-4086-B0F9-5E26BCEFE089}" dt="2023-09-21T13:55:44.116" v="7226" actId="790"/>
        <pc:sldMkLst>
          <pc:docMk/>
          <pc:sldMk cId="2545193714" sldId="263"/>
        </pc:sldMkLst>
      </pc:sldChg>
      <pc:sldChg chg="delSp modSp mod">
        <pc:chgData name="Alisdair Cunningham" userId="67e8d9ba-4582-42f1-b26c-e866daa7f65b" providerId="ADAL" clId="{0748D7CC-7056-4086-B0F9-5E26BCEFE089}" dt="2023-09-21T13:41:31.022" v="7224" actId="15"/>
        <pc:sldMkLst>
          <pc:docMk/>
          <pc:sldMk cId="3206688729" sldId="265"/>
        </pc:sldMkLst>
      </pc:sldChg>
      <pc:sldChg chg="modSp">
        <pc:chgData name="Alisdair Cunningham" userId="67e8d9ba-4582-42f1-b26c-e866daa7f65b" providerId="ADAL" clId="{0748D7CC-7056-4086-B0F9-5E26BCEFE089}" dt="2023-09-15T12:52:22.662" v="7159"/>
        <pc:sldMkLst>
          <pc:docMk/>
          <pc:sldMk cId="20726606" sldId="269"/>
        </pc:sldMkLst>
      </pc:sldChg>
      <pc:sldChg chg="modSp mod">
        <pc:chgData name="Alisdair Cunningham" userId="67e8d9ba-4582-42f1-b26c-e866daa7f65b" providerId="ADAL" clId="{0748D7CC-7056-4086-B0F9-5E26BCEFE089}" dt="2023-09-15T12:52:22.662" v="7159"/>
        <pc:sldMkLst>
          <pc:docMk/>
          <pc:sldMk cId="4009403127" sldId="270"/>
        </pc:sldMkLst>
      </pc:sldChg>
      <pc:sldChg chg="modSp mod">
        <pc:chgData name="Alisdair Cunningham" userId="67e8d9ba-4582-42f1-b26c-e866daa7f65b" providerId="ADAL" clId="{0748D7CC-7056-4086-B0F9-5E26BCEFE089}" dt="2023-09-15T12:52:22.662" v="7159"/>
        <pc:sldMkLst>
          <pc:docMk/>
          <pc:sldMk cId="414972790" sldId="271"/>
        </pc:sldMkLst>
      </pc:sldChg>
      <pc:sldChg chg="modSp mod">
        <pc:chgData name="Alisdair Cunningham" userId="67e8d9ba-4582-42f1-b26c-e866daa7f65b" providerId="ADAL" clId="{0748D7CC-7056-4086-B0F9-5E26BCEFE089}" dt="2023-09-15T12:52:22.662" v="7159"/>
        <pc:sldMkLst>
          <pc:docMk/>
          <pc:sldMk cId="3900729614" sldId="272"/>
        </pc:sldMkLst>
      </pc:sldChg>
      <pc:sldChg chg="modSp">
        <pc:chgData name="Alisdair Cunningham" userId="67e8d9ba-4582-42f1-b26c-e866daa7f65b" providerId="ADAL" clId="{0748D7CC-7056-4086-B0F9-5E26BCEFE089}" dt="2023-09-15T12:52:22.662" v="7159"/>
        <pc:sldMkLst>
          <pc:docMk/>
          <pc:sldMk cId="603132133" sldId="273"/>
        </pc:sldMkLst>
      </pc:sldChg>
      <pc:sldChg chg="modSp mod">
        <pc:chgData name="Alisdair Cunningham" userId="67e8d9ba-4582-42f1-b26c-e866daa7f65b" providerId="ADAL" clId="{0748D7CC-7056-4086-B0F9-5E26BCEFE089}" dt="2023-09-15T12:52:22.662" v="7159"/>
        <pc:sldMkLst>
          <pc:docMk/>
          <pc:sldMk cId="1172049065" sldId="274"/>
        </pc:sldMkLst>
      </pc:sldChg>
      <pc:sldChg chg="addSp delSp modSp mod modNotesTx">
        <pc:chgData name="Alisdair Cunningham" userId="67e8d9ba-4582-42f1-b26c-e866daa7f65b" providerId="ADAL" clId="{0748D7CC-7056-4086-B0F9-5E26BCEFE089}" dt="2023-09-15T12:52:22.662" v="7159"/>
        <pc:sldMkLst>
          <pc:docMk/>
          <pc:sldMk cId="900916126" sldId="275"/>
        </pc:sldMkLst>
      </pc:sldChg>
      <pc:sldChg chg="addSp modSp modAnim">
        <pc:chgData name="Alisdair Cunningham" userId="67e8d9ba-4582-42f1-b26c-e866daa7f65b" providerId="ADAL" clId="{0748D7CC-7056-4086-B0F9-5E26BCEFE089}" dt="2023-09-15T12:52:22.662" v="7159"/>
        <pc:sldMkLst>
          <pc:docMk/>
          <pc:sldMk cId="1777557844" sldId="276"/>
        </pc:sldMkLst>
      </pc:sldChg>
      <pc:sldChg chg="modSp">
        <pc:chgData name="Alisdair Cunningham" userId="67e8d9ba-4582-42f1-b26c-e866daa7f65b" providerId="ADAL" clId="{0748D7CC-7056-4086-B0F9-5E26BCEFE089}" dt="2023-09-15T12:52:22.662" v="7159"/>
        <pc:sldMkLst>
          <pc:docMk/>
          <pc:sldMk cId="1118329760" sldId="277"/>
        </pc:sldMkLst>
      </pc:sldChg>
      <pc:sldChg chg="addSp delSp modSp add del mod">
        <pc:chgData name="Alisdair Cunningham" userId="67e8d9ba-4582-42f1-b26c-e866daa7f65b" providerId="ADAL" clId="{0748D7CC-7056-4086-B0F9-5E26BCEFE089}" dt="2023-09-12T19:25:31.610" v="2147" actId="47"/>
        <pc:sldMkLst>
          <pc:docMk/>
          <pc:sldMk cId="3356902895" sldId="278"/>
        </pc:sldMkLst>
      </pc:sldChg>
      <pc:sldChg chg="addSp delSp modSp add mod">
        <pc:chgData name="Alisdair Cunningham" userId="67e8d9ba-4582-42f1-b26c-e866daa7f65b" providerId="ADAL" clId="{0748D7CC-7056-4086-B0F9-5E26BCEFE089}" dt="2023-09-15T12:52:22.662" v="7159"/>
        <pc:sldMkLst>
          <pc:docMk/>
          <pc:sldMk cId="2160395083" sldId="279"/>
        </pc:sldMkLst>
      </pc:sldChg>
      <pc:sldChg chg="addSp delSp modSp add mod">
        <pc:chgData name="Alisdair Cunningham" userId="67e8d9ba-4582-42f1-b26c-e866daa7f65b" providerId="ADAL" clId="{0748D7CC-7056-4086-B0F9-5E26BCEFE089}" dt="2023-09-15T12:52:22.662" v="7159"/>
        <pc:sldMkLst>
          <pc:docMk/>
          <pc:sldMk cId="2673747905" sldId="280"/>
        </pc:sldMkLst>
      </pc:sldChg>
      <pc:sldChg chg="delSp modSp add mod ord">
        <pc:chgData name="Alisdair Cunningham" userId="67e8d9ba-4582-42f1-b26c-e866daa7f65b" providerId="ADAL" clId="{0748D7CC-7056-4086-B0F9-5E26BCEFE089}" dt="2023-09-15T12:52:22.662" v="7159"/>
        <pc:sldMkLst>
          <pc:docMk/>
          <pc:sldMk cId="2270559211" sldId="281"/>
        </pc:sldMkLst>
      </pc:sldChg>
      <pc:sldChg chg="addSp delSp modSp add mod modNotesTx">
        <pc:chgData name="Alisdair Cunningham" userId="67e8d9ba-4582-42f1-b26c-e866daa7f65b" providerId="ADAL" clId="{0748D7CC-7056-4086-B0F9-5E26BCEFE089}" dt="2023-09-21T13:37:18.785" v="7160" actId="478"/>
        <pc:sldMkLst>
          <pc:docMk/>
          <pc:sldMk cId="2016223148" sldId="282"/>
        </pc:sldMkLst>
      </pc:sldChg>
      <pc:sldChg chg="addSp modSp add mod">
        <pc:chgData name="Alisdair Cunningham" userId="67e8d9ba-4582-42f1-b26c-e866daa7f65b" providerId="ADAL" clId="{0748D7CC-7056-4086-B0F9-5E26BCEFE089}" dt="2023-09-15T12:52:22.662" v="7159"/>
        <pc:sldMkLst>
          <pc:docMk/>
          <pc:sldMk cId="577105596" sldId="283"/>
        </pc:sldMkLst>
      </pc:sldChg>
      <pc:sldChg chg="addSp delSp modSp add mod">
        <pc:chgData name="Alisdair Cunningham" userId="67e8d9ba-4582-42f1-b26c-e866daa7f65b" providerId="ADAL" clId="{0748D7CC-7056-4086-B0F9-5E26BCEFE089}" dt="2023-09-15T12:52:22.662" v="7159"/>
        <pc:sldMkLst>
          <pc:docMk/>
          <pc:sldMk cId="811596778" sldId="284"/>
        </pc:sldMkLst>
      </pc:sldChg>
      <pc:sldChg chg="addSp modSp add mod">
        <pc:chgData name="Alisdair Cunningham" userId="67e8d9ba-4582-42f1-b26c-e866daa7f65b" providerId="ADAL" clId="{0748D7CC-7056-4086-B0F9-5E26BCEFE089}" dt="2023-09-21T13:57:46.526" v="7229" actId="790"/>
        <pc:sldMkLst>
          <pc:docMk/>
          <pc:sldMk cId="1496615863" sldId="285"/>
        </pc:sldMkLst>
      </pc:sldChg>
      <pc:sldChg chg="addSp delSp modSp add mod modNotesTx">
        <pc:chgData name="Alisdair Cunningham" userId="67e8d9ba-4582-42f1-b26c-e866daa7f65b" providerId="ADAL" clId="{0748D7CC-7056-4086-B0F9-5E26BCEFE089}" dt="2023-09-15T12:52:22.662" v="7159"/>
        <pc:sldMkLst>
          <pc:docMk/>
          <pc:sldMk cId="583192698" sldId="286"/>
        </pc:sldMkLst>
      </pc:sldChg>
      <pc:sldChg chg="modSp add del mod">
        <pc:chgData name="Alisdair Cunningham" userId="67e8d9ba-4582-42f1-b26c-e866daa7f65b" providerId="ADAL" clId="{0748D7CC-7056-4086-B0F9-5E26BCEFE089}" dt="2023-09-12T21:15:55.867" v="6380" actId="47"/>
        <pc:sldMkLst>
          <pc:docMk/>
          <pc:sldMk cId="3189247591" sldId="287"/>
        </pc:sldMkLst>
      </pc:sldChg>
      <pc:sldChg chg="add del">
        <pc:chgData name="Alisdair Cunningham" userId="67e8d9ba-4582-42f1-b26c-e866daa7f65b" providerId="ADAL" clId="{0748D7CC-7056-4086-B0F9-5E26BCEFE089}" dt="2023-09-12T21:20:27.344" v="7108" actId="47"/>
        <pc:sldMkLst>
          <pc:docMk/>
          <pc:sldMk cId="3271010540" sldId="288"/>
        </pc:sldMkLst>
      </pc:sldChg>
      <pc:sldChg chg="addSp delSp modSp add mod">
        <pc:chgData name="Alisdair Cunningham" userId="67e8d9ba-4582-42f1-b26c-e866daa7f65b" providerId="ADAL" clId="{0748D7CC-7056-4086-B0F9-5E26BCEFE089}" dt="2023-09-21T13:56:35.703" v="7227" actId="790"/>
        <pc:sldMkLst>
          <pc:docMk/>
          <pc:sldMk cId="1087976385" sldId="289"/>
        </pc:sldMkLst>
      </pc:sldChg>
      <pc:sldChg chg="delSp modSp add mod">
        <pc:chgData name="Alisdair Cunningham" userId="67e8d9ba-4582-42f1-b26c-e866daa7f65b" providerId="ADAL" clId="{0748D7CC-7056-4086-B0F9-5E26BCEFE089}" dt="2023-09-21T13:57:12.814" v="7228" actId="790"/>
        <pc:sldMkLst>
          <pc:docMk/>
          <pc:sldMk cId="689685087" sldId="290"/>
        </pc:sldMkLst>
      </pc:sldChg>
    </pc:docChg>
  </pc:docChgLst>
  <pc:docChgLst>
    <pc:chgData name="Alisdair Cunningham" userId="67e8d9ba-4582-42f1-b26c-e866daa7f65b" providerId="ADAL" clId="{85D3CC03-2D4E-452C-BD69-664A433E1CD4}"/>
    <pc:docChg chg="custSel modSld">
      <pc:chgData name="Alisdair Cunningham" userId="67e8d9ba-4582-42f1-b26c-e866daa7f65b" providerId="ADAL" clId="{85D3CC03-2D4E-452C-BD69-664A433E1CD4}" dt="2025-10-02T16:36:55.177" v="16" actId="20577"/>
      <pc:docMkLst>
        <pc:docMk/>
      </pc:docMkLst>
      <pc:sldChg chg="modSp mod">
        <pc:chgData name="Alisdair Cunningham" userId="67e8d9ba-4582-42f1-b26c-e866daa7f65b" providerId="ADAL" clId="{85D3CC03-2D4E-452C-BD69-664A433E1CD4}" dt="2025-10-02T16:36:55.177" v="16" actId="20577"/>
        <pc:sldMkLst>
          <pc:docMk/>
          <pc:sldMk cId="3701768522" sldId="256"/>
        </pc:sldMkLst>
        <pc:spChg chg="mod">
          <ac:chgData name="Alisdair Cunningham" userId="67e8d9ba-4582-42f1-b26c-e866daa7f65b" providerId="ADAL" clId="{85D3CC03-2D4E-452C-BD69-664A433E1CD4}" dt="2025-10-02T16:36:55.177" v="16" actId="20577"/>
          <ac:spMkLst>
            <pc:docMk/>
            <pc:sldMk cId="3701768522" sldId="256"/>
            <ac:spMk id="38" creationId="{065D01E9-11A0-DBC0-6713-29D01B31E987}"/>
          </ac:spMkLst>
        </pc:spChg>
        <pc:spChg chg="mod">
          <ac:chgData name="Alisdair Cunningham" userId="67e8d9ba-4582-42f1-b26c-e866daa7f65b" providerId="ADAL" clId="{85D3CC03-2D4E-452C-BD69-664A433E1CD4}" dt="2025-10-02T16:34:16.260" v="0"/>
          <ac:spMkLst>
            <pc:docMk/>
            <pc:sldMk cId="3701768522" sldId="256"/>
            <ac:spMk id="39" creationId="{28BEEBE5-1649-2D3F-4E37-5E30C4D917BA}"/>
          </ac:spMkLst>
        </pc:spChg>
      </pc:sldChg>
      <pc:sldChg chg="modSp">
        <pc:chgData name="Alisdair Cunningham" userId="67e8d9ba-4582-42f1-b26c-e866daa7f65b" providerId="ADAL" clId="{85D3CC03-2D4E-452C-BD69-664A433E1CD4}" dt="2025-10-02T16:34:32.754" v="2"/>
        <pc:sldMkLst>
          <pc:docMk/>
          <pc:sldMk cId="3520049810" sldId="257"/>
        </pc:sldMkLst>
        <pc:spChg chg="mod">
          <ac:chgData name="Alisdair Cunningham" userId="67e8d9ba-4582-42f1-b26c-e866daa7f65b" providerId="ADAL" clId="{85D3CC03-2D4E-452C-BD69-664A433E1CD4}" dt="2025-10-02T16:34:32.754" v="2"/>
          <ac:spMkLst>
            <pc:docMk/>
            <pc:sldMk cId="3520049810" sldId="257"/>
            <ac:spMk id="8" creationId="{C39BE701-A67E-5BFD-B044-ECF13A621788}"/>
          </ac:spMkLst>
        </pc:spChg>
        <pc:spChg chg="mod">
          <ac:chgData name="Alisdair Cunningham" userId="67e8d9ba-4582-42f1-b26c-e866daa7f65b" providerId="ADAL" clId="{85D3CC03-2D4E-452C-BD69-664A433E1CD4}" dt="2025-10-02T16:34:16.260" v="0"/>
          <ac:spMkLst>
            <pc:docMk/>
            <pc:sldMk cId="3520049810" sldId="257"/>
            <ac:spMk id="14" creationId="{3D5216FF-A848-7B03-7F19-B0E69A3C8466}"/>
          </ac:spMkLst>
        </pc:spChg>
      </pc:sldChg>
      <pc:sldChg chg="addSp delSp modSp mod">
        <pc:chgData name="Alisdair Cunningham" userId="67e8d9ba-4582-42f1-b26c-e866daa7f65b" providerId="ADAL" clId="{85D3CC03-2D4E-452C-BD69-664A433E1CD4}" dt="2025-10-02T16:36:02.725" v="10" actId="1076"/>
        <pc:sldMkLst>
          <pc:docMk/>
          <pc:sldMk cId="2545193714" sldId="263"/>
        </pc:sldMkLst>
        <pc:spChg chg="mod">
          <ac:chgData name="Alisdair Cunningham" userId="67e8d9ba-4582-42f1-b26c-e866daa7f65b" providerId="ADAL" clId="{85D3CC03-2D4E-452C-BD69-664A433E1CD4}" dt="2025-10-02T16:34:16.260" v="0"/>
          <ac:spMkLst>
            <pc:docMk/>
            <pc:sldMk cId="2545193714" sldId="263"/>
            <ac:spMk id="2" creationId="{F51C16DF-F564-481C-CCA4-180408A5301A}"/>
          </ac:spMkLst>
        </pc:spChg>
        <pc:spChg chg="add mod">
          <ac:chgData name="Alisdair Cunningham" userId="67e8d9ba-4582-42f1-b26c-e866daa7f65b" providerId="ADAL" clId="{85D3CC03-2D4E-452C-BD69-664A433E1CD4}" dt="2025-10-02T16:35:36.318" v="4"/>
          <ac:spMkLst>
            <pc:docMk/>
            <pc:sldMk cId="2545193714" sldId="263"/>
            <ac:spMk id="6" creationId="{4DDF89E3-11D7-1C67-6295-D47358C3C8FF}"/>
          </ac:spMkLst>
        </pc:spChg>
        <pc:spChg chg="add mod">
          <ac:chgData name="Alisdair Cunningham" userId="67e8d9ba-4582-42f1-b26c-e866daa7f65b" providerId="ADAL" clId="{85D3CC03-2D4E-452C-BD69-664A433E1CD4}" dt="2025-10-02T16:36:02.725" v="10" actId="1076"/>
          <ac:spMkLst>
            <pc:docMk/>
            <pc:sldMk cId="2545193714" sldId="263"/>
            <ac:spMk id="7" creationId="{112F4ED3-D832-0B68-673C-26103808ACCF}"/>
          </ac:spMkLst>
        </pc:spChg>
        <pc:spChg chg="mod">
          <ac:chgData name="Alisdair Cunningham" userId="67e8d9ba-4582-42f1-b26c-e866daa7f65b" providerId="ADAL" clId="{85D3CC03-2D4E-452C-BD69-664A433E1CD4}" dt="2025-10-02T16:34:32.754" v="2"/>
          <ac:spMkLst>
            <pc:docMk/>
            <pc:sldMk cId="2545193714" sldId="263"/>
            <ac:spMk id="8" creationId="{C39BE701-A67E-5BFD-B044-ECF13A621788}"/>
          </ac:spMkLst>
        </pc:spChg>
        <pc:spChg chg="del">
          <ac:chgData name="Alisdair Cunningham" userId="67e8d9ba-4582-42f1-b26c-e866daa7f65b" providerId="ADAL" clId="{85D3CC03-2D4E-452C-BD69-664A433E1CD4}" dt="2025-10-02T16:35:36.055" v="3" actId="478"/>
          <ac:spMkLst>
            <pc:docMk/>
            <pc:sldMk cId="2545193714" sldId="263"/>
            <ac:spMk id="12" creationId="{38C4A143-C346-A5D7-3DFF-2CAF7FBCDBED}"/>
          </ac:spMkLst>
        </pc:spChg>
        <pc:picChg chg="add mod">
          <ac:chgData name="Alisdair Cunningham" userId="67e8d9ba-4582-42f1-b26c-e866daa7f65b" providerId="ADAL" clId="{85D3CC03-2D4E-452C-BD69-664A433E1CD4}" dt="2025-10-02T16:35:57.607" v="9" actId="1076"/>
          <ac:picMkLst>
            <pc:docMk/>
            <pc:sldMk cId="2545193714" sldId="263"/>
            <ac:picMk id="1026" creationId="{849C761E-939F-2A28-7562-A8171FDD8167}"/>
          </ac:picMkLst>
        </pc:picChg>
      </pc:sldChg>
      <pc:sldChg chg="modSp">
        <pc:chgData name="Alisdair Cunningham" userId="67e8d9ba-4582-42f1-b26c-e866daa7f65b" providerId="ADAL" clId="{85D3CC03-2D4E-452C-BD69-664A433E1CD4}" dt="2025-10-02T16:34:32.754" v="2"/>
        <pc:sldMkLst>
          <pc:docMk/>
          <pc:sldMk cId="3206688729" sldId="265"/>
        </pc:sldMkLst>
        <pc:spChg chg="mod">
          <ac:chgData name="Alisdair Cunningham" userId="67e8d9ba-4582-42f1-b26c-e866daa7f65b" providerId="ADAL" clId="{85D3CC03-2D4E-452C-BD69-664A433E1CD4}" dt="2025-10-02T16:34:16.260" v="0"/>
          <ac:spMkLst>
            <pc:docMk/>
            <pc:sldMk cId="3206688729" sldId="265"/>
            <ac:spMk id="3" creationId="{FC166DDA-B509-215E-99A6-F662175F2F0F}"/>
          </ac:spMkLst>
        </pc:spChg>
        <pc:spChg chg="mod">
          <ac:chgData name="Alisdair Cunningham" userId="67e8d9ba-4582-42f1-b26c-e866daa7f65b" providerId="ADAL" clId="{85D3CC03-2D4E-452C-BD69-664A433E1CD4}" dt="2025-10-02T16:34:32.754" v="2"/>
          <ac:spMkLst>
            <pc:docMk/>
            <pc:sldMk cId="3206688729" sldId="265"/>
            <ac:spMk id="8" creationId="{C39BE701-A67E-5BFD-B044-ECF13A621788}"/>
          </ac:spMkLst>
        </pc:spChg>
      </pc:sldChg>
      <pc:sldChg chg="modSp">
        <pc:chgData name="Alisdair Cunningham" userId="67e8d9ba-4582-42f1-b26c-e866daa7f65b" providerId="ADAL" clId="{85D3CC03-2D4E-452C-BD69-664A433E1CD4}" dt="2025-10-02T16:34:32.754" v="2"/>
        <pc:sldMkLst>
          <pc:docMk/>
          <pc:sldMk cId="20726606" sldId="269"/>
        </pc:sldMkLst>
        <pc:spChg chg="mod">
          <ac:chgData name="Alisdair Cunningham" userId="67e8d9ba-4582-42f1-b26c-e866daa7f65b" providerId="ADAL" clId="{85D3CC03-2D4E-452C-BD69-664A433E1CD4}" dt="2025-10-02T16:34:16.260" v="0"/>
          <ac:spMkLst>
            <pc:docMk/>
            <pc:sldMk cId="20726606" sldId="269"/>
            <ac:spMk id="4" creationId="{F3F43CE5-EA3D-1DDC-C0DE-7CFCA6ED4E52}"/>
          </ac:spMkLst>
        </pc:spChg>
        <pc:spChg chg="mod">
          <ac:chgData name="Alisdair Cunningham" userId="67e8d9ba-4582-42f1-b26c-e866daa7f65b" providerId="ADAL" clId="{85D3CC03-2D4E-452C-BD69-664A433E1CD4}" dt="2025-10-02T16:34:32.754" v="2"/>
          <ac:spMkLst>
            <pc:docMk/>
            <pc:sldMk cId="20726606" sldId="269"/>
            <ac:spMk id="8" creationId="{C39BE701-A67E-5BFD-B044-ECF13A621788}"/>
          </ac:spMkLst>
        </pc:spChg>
      </pc:sldChg>
      <pc:sldChg chg="modSp">
        <pc:chgData name="Alisdair Cunningham" userId="67e8d9ba-4582-42f1-b26c-e866daa7f65b" providerId="ADAL" clId="{85D3CC03-2D4E-452C-BD69-664A433E1CD4}" dt="2025-10-02T16:34:32.754" v="2"/>
        <pc:sldMkLst>
          <pc:docMk/>
          <pc:sldMk cId="4009403127" sldId="270"/>
        </pc:sldMkLst>
        <pc:spChg chg="mod">
          <ac:chgData name="Alisdair Cunningham" userId="67e8d9ba-4582-42f1-b26c-e866daa7f65b" providerId="ADAL" clId="{85D3CC03-2D4E-452C-BD69-664A433E1CD4}" dt="2025-10-02T16:34:16.260" v="0"/>
          <ac:spMkLst>
            <pc:docMk/>
            <pc:sldMk cId="4009403127" sldId="270"/>
            <ac:spMk id="4" creationId="{F3F43CE5-EA3D-1DDC-C0DE-7CFCA6ED4E52}"/>
          </ac:spMkLst>
        </pc:spChg>
        <pc:spChg chg="mod">
          <ac:chgData name="Alisdair Cunningham" userId="67e8d9ba-4582-42f1-b26c-e866daa7f65b" providerId="ADAL" clId="{85D3CC03-2D4E-452C-BD69-664A433E1CD4}" dt="2025-10-02T16:34:32.754" v="2"/>
          <ac:spMkLst>
            <pc:docMk/>
            <pc:sldMk cId="4009403127" sldId="270"/>
            <ac:spMk id="8" creationId="{C39BE701-A67E-5BFD-B044-ECF13A621788}"/>
          </ac:spMkLst>
        </pc:spChg>
      </pc:sldChg>
      <pc:sldChg chg="modSp">
        <pc:chgData name="Alisdair Cunningham" userId="67e8d9ba-4582-42f1-b26c-e866daa7f65b" providerId="ADAL" clId="{85D3CC03-2D4E-452C-BD69-664A433E1CD4}" dt="2025-10-02T16:34:32.754" v="2"/>
        <pc:sldMkLst>
          <pc:docMk/>
          <pc:sldMk cId="414972790" sldId="271"/>
        </pc:sldMkLst>
        <pc:spChg chg="mod">
          <ac:chgData name="Alisdair Cunningham" userId="67e8d9ba-4582-42f1-b26c-e866daa7f65b" providerId="ADAL" clId="{85D3CC03-2D4E-452C-BD69-664A433E1CD4}" dt="2025-10-02T16:34:16.260" v="0"/>
          <ac:spMkLst>
            <pc:docMk/>
            <pc:sldMk cId="414972790" sldId="271"/>
            <ac:spMk id="4" creationId="{F3F43CE5-EA3D-1DDC-C0DE-7CFCA6ED4E52}"/>
          </ac:spMkLst>
        </pc:spChg>
        <pc:spChg chg="mod">
          <ac:chgData name="Alisdair Cunningham" userId="67e8d9ba-4582-42f1-b26c-e866daa7f65b" providerId="ADAL" clId="{85D3CC03-2D4E-452C-BD69-664A433E1CD4}" dt="2025-10-02T16:34:32.754" v="2"/>
          <ac:spMkLst>
            <pc:docMk/>
            <pc:sldMk cId="414972790" sldId="271"/>
            <ac:spMk id="8" creationId="{C39BE701-A67E-5BFD-B044-ECF13A621788}"/>
          </ac:spMkLst>
        </pc:spChg>
      </pc:sldChg>
      <pc:sldChg chg="modSp">
        <pc:chgData name="Alisdair Cunningham" userId="67e8d9ba-4582-42f1-b26c-e866daa7f65b" providerId="ADAL" clId="{85D3CC03-2D4E-452C-BD69-664A433E1CD4}" dt="2025-10-02T16:34:32.754" v="2"/>
        <pc:sldMkLst>
          <pc:docMk/>
          <pc:sldMk cId="3900729614" sldId="272"/>
        </pc:sldMkLst>
        <pc:spChg chg="mod">
          <ac:chgData name="Alisdair Cunningham" userId="67e8d9ba-4582-42f1-b26c-e866daa7f65b" providerId="ADAL" clId="{85D3CC03-2D4E-452C-BD69-664A433E1CD4}" dt="2025-10-02T16:34:16.260" v="0"/>
          <ac:spMkLst>
            <pc:docMk/>
            <pc:sldMk cId="3900729614" sldId="272"/>
            <ac:spMk id="4" creationId="{F3F43CE5-EA3D-1DDC-C0DE-7CFCA6ED4E52}"/>
          </ac:spMkLst>
        </pc:spChg>
        <pc:spChg chg="mod">
          <ac:chgData name="Alisdair Cunningham" userId="67e8d9ba-4582-42f1-b26c-e866daa7f65b" providerId="ADAL" clId="{85D3CC03-2D4E-452C-BD69-664A433E1CD4}" dt="2025-10-02T16:34:32.754" v="2"/>
          <ac:spMkLst>
            <pc:docMk/>
            <pc:sldMk cId="3900729614" sldId="272"/>
            <ac:spMk id="8" creationId="{C39BE701-A67E-5BFD-B044-ECF13A621788}"/>
          </ac:spMkLst>
        </pc:spChg>
      </pc:sldChg>
      <pc:sldChg chg="modSp">
        <pc:chgData name="Alisdair Cunningham" userId="67e8d9ba-4582-42f1-b26c-e866daa7f65b" providerId="ADAL" clId="{85D3CC03-2D4E-452C-BD69-664A433E1CD4}" dt="2025-10-02T16:34:32.754" v="2"/>
        <pc:sldMkLst>
          <pc:docMk/>
          <pc:sldMk cId="603132133" sldId="273"/>
        </pc:sldMkLst>
        <pc:spChg chg="mod">
          <ac:chgData name="Alisdair Cunningham" userId="67e8d9ba-4582-42f1-b26c-e866daa7f65b" providerId="ADAL" clId="{85D3CC03-2D4E-452C-BD69-664A433E1CD4}" dt="2025-10-02T16:34:16.260" v="0"/>
          <ac:spMkLst>
            <pc:docMk/>
            <pc:sldMk cId="603132133" sldId="273"/>
            <ac:spMk id="4" creationId="{F3F43CE5-EA3D-1DDC-C0DE-7CFCA6ED4E52}"/>
          </ac:spMkLst>
        </pc:spChg>
        <pc:spChg chg="mod">
          <ac:chgData name="Alisdair Cunningham" userId="67e8d9ba-4582-42f1-b26c-e866daa7f65b" providerId="ADAL" clId="{85D3CC03-2D4E-452C-BD69-664A433E1CD4}" dt="2025-10-02T16:34:32.754" v="2"/>
          <ac:spMkLst>
            <pc:docMk/>
            <pc:sldMk cId="603132133" sldId="273"/>
            <ac:spMk id="8" creationId="{C39BE701-A67E-5BFD-B044-ECF13A621788}"/>
          </ac:spMkLst>
        </pc:spChg>
      </pc:sldChg>
      <pc:sldChg chg="modSp">
        <pc:chgData name="Alisdair Cunningham" userId="67e8d9ba-4582-42f1-b26c-e866daa7f65b" providerId="ADAL" clId="{85D3CC03-2D4E-452C-BD69-664A433E1CD4}" dt="2025-10-02T16:34:32.754" v="2"/>
        <pc:sldMkLst>
          <pc:docMk/>
          <pc:sldMk cId="1172049065" sldId="274"/>
        </pc:sldMkLst>
        <pc:spChg chg="mod">
          <ac:chgData name="Alisdair Cunningham" userId="67e8d9ba-4582-42f1-b26c-e866daa7f65b" providerId="ADAL" clId="{85D3CC03-2D4E-452C-BD69-664A433E1CD4}" dt="2025-10-02T16:34:16.260" v="0"/>
          <ac:spMkLst>
            <pc:docMk/>
            <pc:sldMk cId="1172049065" sldId="274"/>
            <ac:spMk id="4" creationId="{F3F43CE5-EA3D-1DDC-C0DE-7CFCA6ED4E52}"/>
          </ac:spMkLst>
        </pc:spChg>
        <pc:spChg chg="mod">
          <ac:chgData name="Alisdair Cunningham" userId="67e8d9ba-4582-42f1-b26c-e866daa7f65b" providerId="ADAL" clId="{85D3CC03-2D4E-452C-BD69-664A433E1CD4}" dt="2025-10-02T16:34:32.754" v="2"/>
          <ac:spMkLst>
            <pc:docMk/>
            <pc:sldMk cId="1172049065" sldId="274"/>
            <ac:spMk id="8" creationId="{C39BE701-A67E-5BFD-B044-ECF13A621788}"/>
          </ac:spMkLst>
        </pc:spChg>
      </pc:sldChg>
      <pc:sldChg chg="modSp">
        <pc:chgData name="Alisdair Cunningham" userId="67e8d9ba-4582-42f1-b26c-e866daa7f65b" providerId="ADAL" clId="{85D3CC03-2D4E-452C-BD69-664A433E1CD4}" dt="2025-10-02T16:34:32.754" v="2"/>
        <pc:sldMkLst>
          <pc:docMk/>
          <pc:sldMk cId="900916126" sldId="275"/>
        </pc:sldMkLst>
        <pc:spChg chg="mod">
          <ac:chgData name="Alisdair Cunningham" userId="67e8d9ba-4582-42f1-b26c-e866daa7f65b" providerId="ADAL" clId="{85D3CC03-2D4E-452C-BD69-664A433E1CD4}" dt="2025-10-02T16:34:16.260" v="0"/>
          <ac:spMkLst>
            <pc:docMk/>
            <pc:sldMk cId="900916126" sldId="275"/>
            <ac:spMk id="4" creationId="{F3F43CE5-EA3D-1DDC-C0DE-7CFCA6ED4E52}"/>
          </ac:spMkLst>
        </pc:spChg>
        <pc:spChg chg="mod">
          <ac:chgData name="Alisdair Cunningham" userId="67e8d9ba-4582-42f1-b26c-e866daa7f65b" providerId="ADAL" clId="{85D3CC03-2D4E-452C-BD69-664A433E1CD4}" dt="2025-10-02T16:34:32.754" v="2"/>
          <ac:spMkLst>
            <pc:docMk/>
            <pc:sldMk cId="900916126" sldId="275"/>
            <ac:spMk id="8" creationId="{C39BE701-A67E-5BFD-B044-ECF13A621788}"/>
          </ac:spMkLst>
        </pc:spChg>
      </pc:sldChg>
      <pc:sldChg chg="modSp">
        <pc:chgData name="Alisdair Cunningham" userId="67e8d9ba-4582-42f1-b26c-e866daa7f65b" providerId="ADAL" clId="{85D3CC03-2D4E-452C-BD69-664A433E1CD4}" dt="2025-10-02T16:34:32.754" v="2"/>
        <pc:sldMkLst>
          <pc:docMk/>
          <pc:sldMk cId="1777557844" sldId="276"/>
        </pc:sldMkLst>
        <pc:spChg chg="mod">
          <ac:chgData name="Alisdair Cunningham" userId="67e8d9ba-4582-42f1-b26c-e866daa7f65b" providerId="ADAL" clId="{85D3CC03-2D4E-452C-BD69-664A433E1CD4}" dt="2025-10-02T16:34:16.260" v="0"/>
          <ac:spMkLst>
            <pc:docMk/>
            <pc:sldMk cId="1777557844" sldId="276"/>
            <ac:spMk id="4" creationId="{F3F43CE5-EA3D-1DDC-C0DE-7CFCA6ED4E52}"/>
          </ac:spMkLst>
        </pc:spChg>
        <pc:spChg chg="mod">
          <ac:chgData name="Alisdair Cunningham" userId="67e8d9ba-4582-42f1-b26c-e866daa7f65b" providerId="ADAL" clId="{85D3CC03-2D4E-452C-BD69-664A433E1CD4}" dt="2025-10-02T16:34:32.754" v="2"/>
          <ac:spMkLst>
            <pc:docMk/>
            <pc:sldMk cId="1777557844" sldId="276"/>
            <ac:spMk id="8" creationId="{C39BE701-A67E-5BFD-B044-ECF13A621788}"/>
          </ac:spMkLst>
        </pc:spChg>
      </pc:sldChg>
      <pc:sldChg chg="modSp">
        <pc:chgData name="Alisdair Cunningham" userId="67e8d9ba-4582-42f1-b26c-e866daa7f65b" providerId="ADAL" clId="{85D3CC03-2D4E-452C-BD69-664A433E1CD4}" dt="2025-10-02T16:34:32.754" v="2"/>
        <pc:sldMkLst>
          <pc:docMk/>
          <pc:sldMk cId="1118329760" sldId="277"/>
        </pc:sldMkLst>
        <pc:spChg chg="mod">
          <ac:chgData name="Alisdair Cunningham" userId="67e8d9ba-4582-42f1-b26c-e866daa7f65b" providerId="ADAL" clId="{85D3CC03-2D4E-452C-BD69-664A433E1CD4}" dt="2025-10-02T16:34:16.260" v="0"/>
          <ac:spMkLst>
            <pc:docMk/>
            <pc:sldMk cId="1118329760" sldId="277"/>
            <ac:spMk id="4" creationId="{F3F43CE5-EA3D-1DDC-C0DE-7CFCA6ED4E52}"/>
          </ac:spMkLst>
        </pc:spChg>
        <pc:spChg chg="mod">
          <ac:chgData name="Alisdair Cunningham" userId="67e8d9ba-4582-42f1-b26c-e866daa7f65b" providerId="ADAL" clId="{85D3CC03-2D4E-452C-BD69-664A433E1CD4}" dt="2025-10-02T16:34:32.754" v="2"/>
          <ac:spMkLst>
            <pc:docMk/>
            <pc:sldMk cId="1118329760" sldId="277"/>
            <ac:spMk id="8" creationId="{C39BE701-A67E-5BFD-B044-ECF13A621788}"/>
          </ac:spMkLst>
        </pc:spChg>
      </pc:sldChg>
      <pc:sldChg chg="modSp">
        <pc:chgData name="Alisdair Cunningham" userId="67e8d9ba-4582-42f1-b26c-e866daa7f65b" providerId="ADAL" clId="{85D3CC03-2D4E-452C-BD69-664A433E1CD4}" dt="2025-10-02T16:34:32.754" v="2"/>
        <pc:sldMkLst>
          <pc:docMk/>
          <pc:sldMk cId="2160395083" sldId="279"/>
        </pc:sldMkLst>
        <pc:spChg chg="mod">
          <ac:chgData name="Alisdair Cunningham" userId="67e8d9ba-4582-42f1-b26c-e866daa7f65b" providerId="ADAL" clId="{85D3CC03-2D4E-452C-BD69-664A433E1CD4}" dt="2025-10-02T16:34:16.260" v="0"/>
          <ac:spMkLst>
            <pc:docMk/>
            <pc:sldMk cId="2160395083" sldId="279"/>
            <ac:spMk id="4" creationId="{F3F43CE5-EA3D-1DDC-C0DE-7CFCA6ED4E52}"/>
          </ac:spMkLst>
        </pc:spChg>
        <pc:spChg chg="mod">
          <ac:chgData name="Alisdair Cunningham" userId="67e8d9ba-4582-42f1-b26c-e866daa7f65b" providerId="ADAL" clId="{85D3CC03-2D4E-452C-BD69-664A433E1CD4}" dt="2025-10-02T16:34:32.754" v="2"/>
          <ac:spMkLst>
            <pc:docMk/>
            <pc:sldMk cId="2160395083" sldId="279"/>
            <ac:spMk id="8" creationId="{C39BE701-A67E-5BFD-B044-ECF13A621788}"/>
          </ac:spMkLst>
        </pc:spChg>
      </pc:sldChg>
      <pc:sldChg chg="modSp">
        <pc:chgData name="Alisdair Cunningham" userId="67e8d9ba-4582-42f1-b26c-e866daa7f65b" providerId="ADAL" clId="{85D3CC03-2D4E-452C-BD69-664A433E1CD4}" dt="2025-10-02T16:34:32.754" v="2"/>
        <pc:sldMkLst>
          <pc:docMk/>
          <pc:sldMk cId="2673747905" sldId="280"/>
        </pc:sldMkLst>
        <pc:spChg chg="mod">
          <ac:chgData name="Alisdair Cunningham" userId="67e8d9ba-4582-42f1-b26c-e866daa7f65b" providerId="ADAL" clId="{85D3CC03-2D4E-452C-BD69-664A433E1CD4}" dt="2025-10-02T16:34:16.260" v="0"/>
          <ac:spMkLst>
            <pc:docMk/>
            <pc:sldMk cId="2673747905" sldId="280"/>
            <ac:spMk id="4" creationId="{F3F43CE5-EA3D-1DDC-C0DE-7CFCA6ED4E52}"/>
          </ac:spMkLst>
        </pc:spChg>
        <pc:spChg chg="mod">
          <ac:chgData name="Alisdair Cunningham" userId="67e8d9ba-4582-42f1-b26c-e866daa7f65b" providerId="ADAL" clId="{85D3CC03-2D4E-452C-BD69-664A433E1CD4}" dt="2025-10-02T16:34:32.754" v="2"/>
          <ac:spMkLst>
            <pc:docMk/>
            <pc:sldMk cId="2673747905" sldId="280"/>
            <ac:spMk id="8" creationId="{C39BE701-A67E-5BFD-B044-ECF13A621788}"/>
          </ac:spMkLst>
        </pc:spChg>
      </pc:sldChg>
      <pc:sldChg chg="modSp">
        <pc:chgData name="Alisdair Cunningham" userId="67e8d9ba-4582-42f1-b26c-e866daa7f65b" providerId="ADAL" clId="{85D3CC03-2D4E-452C-BD69-664A433E1CD4}" dt="2025-10-02T16:34:32.754" v="2"/>
        <pc:sldMkLst>
          <pc:docMk/>
          <pc:sldMk cId="2016223148" sldId="282"/>
        </pc:sldMkLst>
        <pc:spChg chg="mod">
          <ac:chgData name="Alisdair Cunningham" userId="67e8d9ba-4582-42f1-b26c-e866daa7f65b" providerId="ADAL" clId="{85D3CC03-2D4E-452C-BD69-664A433E1CD4}" dt="2025-10-02T16:34:16.260" v="0"/>
          <ac:spMkLst>
            <pc:docMk/>
            <pc:sldMk cId="2016223148" sldId="282"/>
            <ac:spMk id="4" creationId="{F3F43CE5-EA3D-1DDC-C0DE-7CFCA6ED4E52}"/>
          </ac:spMkLst>
        </pc:spChg>
        <pc:spChg chg="mod">
          <ac:chgData name="Alisdair Cunningham" userId="67e8d9ba-4582-42f1-b26c-e866daa7f65b" providerId="ADAL" clId="{85D3CC03-2D4E-452C-BD69-664A433E1CD4}" dt="2025-10-02T16:34:32.754" v="2"/>
          <ac:spMkLst>
            <pc:docMk/>
            <pc:sldMk cId="2016223148" sldId="282"/>
            <ac:spMk id="8" creationId="{C39BE701-A67E-5BFD-B044-ECF13A621788}"/>
          </ac:spMkLst>
        </pc:spChg>
      </pc:sldChg>
      <pc:sldChg chg="modSp">
        <pc:chgData name="Alisdair Cunningham" userId="67e8d9ba-4582-42f1-b26c-e866daa7f65b" providerId="ADAL" clId="{85D3CC03-2D4E-452C-BD69-664A433E1CD4}" dt="2025-10-02T16:34:32.754" v="2"/>
        <pc:sldMkLst>
          <pc:docMk/>
          <pc:sldMk cId="577105596" sldId="283"/>
        </pc:sldMkLst>
        <pc:spChg chg="mod">
          <ac:chgData name="Alisdair Cunningham" userId="67e8d9ba-4582-42f1-b26c-e866daa7f65b" providerId="ADAL" clId="{85D3CC03-2D4E-452C-BD69-664A433E1CD4}" dt="2025-10-02T16:34:16.260" v="0"/>
          <ac:spMkLst>
            <pc:docMk/>
            <pc:sldMk cId="577105596" sldId="283"/>
            <ac:spMk id="4" creationId="{F3F43CE5-EA3D-1DDC-C0DE-7CFCA6ED4E52}"/>
          </ac:spMkLst>
        </pc:spChg>
        <pc:spChg chg="mod">
          <ac:chgData name="Alisdair Cunningham" userId="67e8d9ba-4582-42f1-b26c-e866daa7f65b" providerId="ADAL" clId="{85D3CC03-2D4E-452C-BD69-664A433E1CD4}" dt="2025-10-02T16:34:32.754" v="2"/>
          <ac:spMkLst>
            <pc:docMk/>
            <pc:sldMk cId="577105596" sldId="283"/>
            <ac:spMk id="8" creationId="{C39BE701-A67E-5BFD-B044-ECF13A621788}"/>
          </ac:spMkLst>
        </pc:spChg>
      </pc:sldChg>
      <pc:sldChg chg="modSp">
        <pc:chgData name="Alisdair Cunningham" userId="67e8d9ba-4582-42f1-b26c-e866daa7f65b" providerId="ADAL" clId="{85D3CC03-2D4E-452C-BD69-664A433E1CD4}" dt="2025-10-02T16:34:32.754" v="2"/>
        <pc:sldMkLst>
          <pc:docMk/>
          <pc:sldMk cId="811596778" sldId="284"/>
        </pc:sldMkLst>
        <pc:spChg chg="mod">
          <ac:chgData name="Alisdair Cunningham" userId="67e8d9ba-4582-42f1-b26c-e866daa7f65b" providerId="ADAL" clId="{85D3CC03-2D4E-452C-BD69-664A433E1CD4}" dt="2025-10-02T16:34:16.260" v="0"/>
          <ac:spMkLst>
            <pc:docMk/>
            <pc:sldMk cId="811596778" sldId="284"/>
            <ac:spMk id="4" creationId="{F3F43CE5-EA3D-1DDC-C0DE-7CFCA6ED4E52}"/>
          </ac:spMkLst>
        </pc:spChg>
        <pc:spChg chg="mod">
          <ac:chgData name="Alisdair Cunningham" userId="67e8d9ba-4582-42f1-b26c-e866daa7f65b" providerId="ADAL" clId="{85D3CC03-2D4E-452C-BD69-664A433E1CD4}" dt="2025-10-02T16:34:32.754" v="2"/>
          <ac:spMkLst>
            <pc:docMk/>
            <pc:sldMk cId="811596778" sldId="284"/>
            <ac:spMk id="8" creationId="{C39BE701-A67E-5BFD-B044-ECF13A621788}"/>
          </ac:spMkLst>
        </pc:spChg>
      </pc:sldChg>
      <pc:sldChg chg="modSp">
        <pc:chgData name="Alisdair Cunningham" userId="67e8d9ba-4582-42f1-b26c-e866daa7f65b" providerId="ADAL" clId="{85D3CC03-2D4E-452C-BD69-664A433E1CD4}" dt="2025-10-02T16:34:32.754" v="2"/>
        <pc:sldMkLst>
          <pc:docMk/>
          <pc:sldMk cId="1496615863" sldId="285"/>
        </pc:sldMkLst>
        <pc:spChg chg="mod">
          <ac:chgData name="Alisdair Cunningham" userId="67e8d9ba-4582-42f1-b26c-e866daa7f65b" providerId="ADAL" clId="{85D3CC03-2D4E-452C-BD69-664A433E1CD4}" dt="2025-10-02T16:34:16.260" v="0"/>
          <ac:spMkLst>
            <pc:docMk/>
            <pc:sldMk cId="1496615863" sldId="285"/>
            <ac:spMk id="4" creationId="{F3F43CE5-EA3D-1DDC-C0DE-7CFCA6ED4E52}"/>
          </ac:spMkLst>
        </pc:spChg>
        <pc:spChg chg="mod">
          <ac:chgData name="Alisdair Cunningham" userId="67e8d9ba-4582-42f1-b26c-e866daa7f65b" providerId="ADAL" clId="{85D3CC03-2D4E-452C-BD69-664A433E1CD4}" dt="2025-10-02T16:34:32.754" v="2"/>
          <ac:spMkLst>
            <pc:docMk/>
            <pc:sldMk cId="1496615863" sldId="285"/>
            <ac:spMk id="8" creationId="{C39BE701-A67E-5BFD-B044-ECF13A621788}"/>
          </ac:spMkLst>
        </pc:spChg>
      </pc:sldChg>
      <pc:sldChg chg="modSp">
        <pc:chgData name="Alisdair Cunningham" userId="67e8d9ba-4582-42f1-b26c-e866daa7f65b" providerId="ADAL" clId="{85D3CC03-2D4E-452C-BD69-664A433E1CD4}" dt="2025-10-02T16:34:32.754" v="2"/>
        <pc:sldMkLst>
          <pc:docMk/>
          <pc:sldMk cId="583192698" sldId="286"/>
        </pc:sldMkLst>
        <pc:spChg chg="mod">
          <ac:chgData name="Alisdair Cunningham" userId="67e8d9ba-4582-42f1-b26c-e866daa7f65b" providerId="ADAL" clId="{85D3CC03-2D4E-452C-BD69-664A433E1CD4}" dt="2025-10-02T16:34:16.260" v="0"/>
          <ac:spMkLst>
            <pc:docMk/>
            <pc:sldMk cId="583192698" sldId="286"/>
            <ac:spMk id="4" creationId="{F3F43CE5-EA3D-1DDC-C0DE-7CFCA6ED4E52}"/>
          </ac:spMkLst>
        </pc:spChg>
        <pc:spChg chg="mod">
          <ac:chgData name="Alisdair Cunningham" userId="67e8d9ba-4582-42f1-b26c-e866daa7f65b" providerId="ADAL" clId="{85D3CC03-2D4E-452C-BD69-664A433E1CD4}" dt="2025-10-02T16:34:32.754" v="2"/>
          <ac:spMkLst>
            <pc:docMk/>
            <pc:sldMk cId="583192698" sldId="286"/>
            <ac:spMk id="8" creationId="{C39BE701-A67E-5BFD-B044-ECF13A621788}"/>
          </ac:spMkLst>
        </pc:spChg>
      </pc:sldChg>
      <pc:sldChg chg="modSp">
        <pc:chgData name="Alisdair Cunningham" userId="67e8d9ba-4582-42f1-b26c-e866daa7f65b" providerId="ADAL" clId="{85D3CC03-2D4E-452C-BD69-664A433E1CD4}" dt="2025-10-02T16:34:32.754" v="2"/>
        <pc:sldMkLst>
          <pc:docMk/>
          <pc:sldMk cId="1087976385" sldId="289"/>
        </pc:sldMkLst>
        <pc:spChg chg="mod">
          <ac:chgData name="Alisdair Cunningham" userId="67e8d9ba-4582-42f1-b26c-e866daa7f65b" providerId="ADAL" clId="{85D3CC03-2D4E-452C-BD69-664A433E1CD4}" dt="2025-10-02T16:34:16.260" v="0"/>
          <ac:spMkLst>
            <pc:docMk/>
            <pc:sldMk cId="1087976385" sldId="289"/>
            <ac:spMk id="4" creationId="{F3F43CE5-EA3D-1DDC-C0DE-7CFCA6ED4E52}"/>
          </ac:spMkLst>
        </pc:spChg>
        <pc:spChg chg="mod">
          <ac:chgData name="Alisdair Cunningham" userId="67e8d9ba-4582-42f1-b26c-e866daa7f65b" providerId="ADAL" clId="{85D3CC03-2D4E-452C-BD69-664A433E1CD4}" dt="2025-10-02T16:34:32.754" v="2"/>
          <ac:spMkLst>
            <pc:docMk/>
            <pc:sldMk cId="1087976385" sldId="289"/>
            <ac:spMk id="8" creationId="{C39BE701-A67E-5BFD-B044-ECF13A621788}"/>
          </ac:spMkLst>
        </pc:spChg>
      </pc:sldChg>
      <pc:sldChg chg="modSp">
        <pc:chgData name="Alisdair Cunningham" userId="67e8d9ba-4582-42f1-b26c-e866daa7f65b" providerId="ADAL" clId="{85D3CC03-2D4E-452C-BD69-664A433E1CD4}" dt="2025-10-02T16:34:32.754" v="2"/>
        <pc:sldMkLst>
          <pc:docMk/>
          <pc:sldMk cId="689685087" sldId="290"/>
        </pc:sldMkLst>
        <pc:spChg chg="mod">
          <ac:chgData name="Alisdair Cunningham" userId="67e8d9ba-4582-42f1-b26c-e866daa7f65b" providerId="ADAL" clId="{85D3CC03-2D4E-452C-BD69-664A433E1CD4}" dt="2025-10-02T16:34:16.260" v="0"/>
          <ac:spMkLst>
            <pc:docMk/>
            <pc:sldMk cId="689685087" sldId="290"/>
            <ac:spMk id="4" creationId="{F3F43CE5-EA3D-1DDC-C0DE-7CFCA6ED4E52}"/>
          </ac:spMkLst>
        </pc:spChg>
        <pc:spChg chg="mod">
          <ac:chgData name="Alisdair Cunningham" userId="67e8d9ba-4582-42f1-b26c-e866daa7f65b" providerId="ADAL" clId="{85D3CC03-2D4E-452C-BD69-664A433E1CD4}" dt="2025-10-02T16:34:32.754" v="2"/>
          <ac:spMkLst>
            <pc:docMk/>
            <pc:sldMk cId="689685087" sldId="290"/>
            <ac:spMk id="8" creationId="{C39BE701-A67E-5BFD-B044-ECF13A62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futurelearn.com/info/blog/importance-of-cpd-continuing-professional-development"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futurelearn.com/info/blog/importance-of-cpd-continuing-professional-development"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futurelearn.com/info/blog/importance-of-cpd-continuing-professional-development"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reed.co.uk/career-advice/what-are-transferable-skill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reed.co.uk/career-advice/what-are-transferable-skills/"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965845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1862859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Lyu, W., &amp; Liu, J. (2021). Soft skills, hard skills: What matters most? Evidence from job postings. </a:t>
            </a:r>
            <a:r>
              <a:rPr lang="en-GB" b="0" i="1" dirty="0">
                <a:solidFill>
                  <a:srgbClr val="222222"/>
                </a:solidFill>
                <a:effectLst/>
                <a:latin typeface="Arial" panose="020B0604020202020204" pitchFamily="34" charset="0"/>
              </a:rPr>
              <a:t>Applied Energy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300</a:t>
            </a:r>
            <a:r>
              <a:rPr lang="en-GB" b="0" i="0" dirty="0">
                <a:solidFill>
                  <a:srgbClr val="222222"/>
                </a:solidFill>
                <a:effectLst/>
                <a:latin typeface="Arial" panose="020B0604020202020204" pitchFamily="34" charset="0"/>
              </a:rPr>
              <a:t>, 117307.</a:t>
            </a:r>
            <a:endParaRPr lang="en-GB" dirty="0"/>
          </a:p>
          <a:p>
            <a:r>
              <a:rPr lang="en-GB" dirty="0"/>
              <a:t>- Findings were an increased demand for soft skills in the US energy market, although two hard skills considered the most important.</a:t>
            </a:r>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222072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Lyu, W., &amp; Liu, J. (2021). Soft skills, hard skills: What matters most? Evidence from job postings. </a:t>
            </a:r>
            <a:r>
              <a:rPr lang="en-GB" b="0" i="1" dirty="0">
                <a:solidFill>
                  <a:srgbClr val="222222"/>
                </a:solidFill>
                <a:effectLst/>
                <a:latin typeface="Arial" panose="020B0604020202020204" pitchFamily="34" charset="0"/>
              </a:rPr>
              <a:t>Applied Energy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300</a:t>
            </a:r>
            <a:r>
              <a:rPr lang="en-GB" b="0" i="0" dirty="0">
                <a:solidFill>
                  <a:srgbClr val="222222"/>
                </a:solidFill>
                <a:effectLst/>
                <a:latin typeface="Arial" panose="020B0604020202020204" pitchFamily="34" charset="0"/>
              </a:rPr>
              <a:t>, 117307.</a:t>
            </a:r>
            <a:endParaRPr lang="en-GB" dirty="0"/>
          </a:p>
          <a:p>
            <a:r>
              <a:rPr lang="en-GB" dirty="0"/>
              <a:t>- Findings were an increased demand for soft skills in the US energy market, although two hard skills considered the most important.</a:t>
            </a:r>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9184225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CPD and why is it important | Future-proofing your career – </a:t>
            </a:r>
            <a:r>
              <a:rPr lang="en-GB" dirty="0" err="1">
                <a:hlinkClick r:id="rId3"/>
              </a:rPr>
              <a:t>FutureLearn</a:t>
            </a:r>
            <a:r>
              <a:rPr lang="en-GB" dirty="0"/>
              <a:t> - https://www.futurelearn.com/info/blog/importance-of-cpd-continuing-professional-development</a:t>
            </a:r>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104657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CPD and why is it important | Future-proofing your career – </a:t>
            </a:r>
            <a:r>
              <a:rPr lang="en-GB" dirty="0" err="1">
                <a:hlinkClick r:id="rId3"/>
              </a:rPr>
              <a:t>FutureLearn</a:t>
            </a:r>
            <a:r>
              <a:rPr lang="en-GB" dirty="0"/>
              <a:t> - https://www.futurelearn.com/info/blog/importance-of-cpd-continuing-professional-development</a:t>
            </a:r>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3101961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433300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Technical</a:t>
            </a:r>
            <a:r>
              <a:rPr lang="en-GB" sz="1200" dirty="0"/>
              <a:t> e.g. coding, Microsoft suite, data science, geotechnical survey, etc. </a:t>
            </a:r>
          </a:p>
          <a:p>
            <a:endParaRPr lang="en-GB" sz="1200" dirty="0"/>
          </a:p>
          <a:p>
            <a:r>
              <a:rPr lang="en-GB" sz="1200" b="1" dirty="0"/>
              <a:t>Personal</a:t>
            </a:r>
            <a:r>
              <a:rPr lang="en-GB" sz="1200" dirty="0"/>
              <a:t> e.g. written communication, public speaking, teamwork, time management, adaptability, etc.</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39210284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CPD and why is it important | Future-proofing your career – </a:t>
            </a:r>
            <a:r>
              <a:rPr lang="en-GB" dirty="0" err="1">
                <a:hlinkClick r:id="rId3"/>
              </a:rPr>
              <a:t>FutureLearn</a:t>
            </a:r>
            <a:r>
              <a:rPr lang="en-GB" dirty="0"/>
              <a:t> - https://www.futurelearn.com/info/blog/importance-of-cpd-continuing-professional-development</a:t>
            </a:r>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514951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1321463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706738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5371120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4217287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1497009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5330286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are transferable skills? | reed.co.uk</a:t>
            </a:r>
            <a:r>
              <a:rPr lang="en-GB" dirty="0"/>
              <a:t> - https://www.reed.co.uk/career-advice/what-are-transferable-skills/</a:t>
            </a:r>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3132117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are transferable skills? | reed.co.uk</a:t>
            </a:r>
            <a:r>
              <a:rPr lang="en-GB" dirty="0"/>
              <a:t> - https://www.reed.co.uk/career-advice/what-are-transferable-skills/</a:t>
            </a:r>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6424718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32963371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2975714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02/10/2025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video" Target="https://www.youtube.com/embed/RyPYXV7lcD0?feature=oembed" TargetMode="Externa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5.png"/><Relationship Id="rId4" Type="http://schemas.openxmlformats.org/officeDocument/2006/relationships/image" Target="../media/image4.jpeg"/><Relationship Id="rId9"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nationalcareers.service.gov.uk/skills-assessment" TargetMode="External"/><Relationship Id="rId3" Type="http://schemas.openxmlformats.org/officeDocument/2006/relationships/notesSlide" Target="../notesSlides/notesSlide8.xml"/><Relationship Id="rId7" Type="http://schemas.openxmlformats.org/officeDocument/2006/relationships/image" Target="../media/image12.png"/><Relationship Id="rId2" Type="http://schemas.openxmlformats.org/officeDocument/2006/relationships/slideLayout" Target="../slideLayouts/slideLayout1.xml"/><Relationship Id="rId1" Type="http://schemas.openxmlformats.org/officeDocument/2006/relationships/video" Target="https://www.youtube.com/embed/ZU-V4Nl4frw?feature=oembed" TargetMode="External"/><Relationship Id="rId6" Type="http://schemas.openxmlformats.org/officeDocument/2006/relationships/hyperlink" Target="https://www.grandshake.co/post/environment-green-career-quiz" TargetMode="External"/><Relationship Id="rId5" Type="http://schemas.openxmlformats.org/officeDocument/2006/relationships/image" Target="../media/image11.png"/><Relationship Id="rId10" Type="http://schemas.openxmlformats.org/officeDocument/2006/relationships/hyperlink" Target="https://greennewcareers.org/quiz/" TargetMode="External"/><Relationship Id="rId4" Type="http://schemas.openxmlformats.org/officeDocument/2006/relationships/image" Target="../media/image10.png"/><Relationship Id="rId9"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hyperlink" Target="https://www.savethestudent.org/extra-guides/a-no-nonsense-guide-to-moocs.html" TargetMode="External"/><Relationship Id="rId7"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30.jpeg"/><Relationship Id="rId4" Type="http://schemas.openxmlformats.org/officeDocument/2006/relationships/hyperlink" Target="https://teams.microsoft.com/l/team/19%3Anc0AGDzox9tNEzBgd3scLb8GJFUhCamuc6F2YTUVpUo1%40thread.tacv2/conversations?groupId=3cade613-7f1d-46ba-9be9-490b9c4c054b&amp;tenantId=4e0f11f9-046e-4505-9cb8-db2152311e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840562" y="741594"/>
            <a:ext cx="5694916"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ACNA5000: </a:t>
            </a:r>
          </a:p>
          <a:p>
            <a:pPr algn="ctr">
              <a:lnSpc>
                <a:spcPct val="90000"/>
              </a:lnSpc>
              <a:spcBef>
                <a:spcPct val="0"/>
              </a:spcBef>
              <a:spcAft>
                <a:spcPts val="600"/>
              </a:spcAft>
            </a:pPr>
            <a:r>
              <a:rPr lang="en-GB" sz="5000" dirty="0">
                <a:latin typeface="+mj-lt"/>
                <a:ea typeface="+mj-ea"/>
                <a:cs typeface="+mj-cs"/>
              </a:rPr>
              <a:t>Lecture 2</a:t>
            </a:r>
          </a:p>
          <a:p>
            <a:pPr algn="ctr">
              <a:lnSpc>
                <a:spcPct val="90000"/>
              </a:lnSpc>
              <a:spcBef>
                <a:spcPct val="0"/>
              </a:spcBef>
              <a:spcAft>
                <a:spcPts val="600"/>
              </a:spcAft>
            </a:pPr>
            <a:r>
              <a:rPr lang="en-GB" sz="5000" dirty="0">
                <a:latin typeface="+mj-lt"/>
                <a:ea typeface="+mj-ea"/>
                <a:cs typeface="+mj-cs"/>
              </a:rPr>
              <a:t>Skills evaluation</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0900" r="309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22</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95786" y="4705714"/>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a:t>10/10/2025</a:t>
            </a:r>
            <a:endParaRPr lang="en-GB" dirty="0"/>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 Lecture contents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dirty="0"/>
              <a:t>A. Cunningham			Lecture 2: Skills evaluation</a:t>
            </a:r>
          </a:p>
        </p:txBody>
      </p:sp>
      <p:sp>
        <p:nvSpPr>
          <p:cNvPr id="2" name="TextBox 1">
            <a:extLst>
              <a:ext uri="{FF2B5EF4-FFF2-40B4-BE49-F238E27FC236}">
                <a16:creationId xmlns:a16="http://schemas.microsoft.com/office/drawing/2014/main" id="{23B85C33-7743-EF57-ABED-C9DC0A93CD54}"/>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462388B0-68FA-E514-507C-A9DB9A00852B}"/>
              </a:ext>
            </a:extLst>
          </p:cNvPr>
          <p:cNvGraphicFramePr>
            <a:graphicFrameLocks noGrp="1"/>
          </p:cNvGraphicFramePr>
          <p:nvPr>
            <p:extLst>
              <p:ext uri="{D42A27DB-BD31-4B8C-83A1-F6EECF244321}">
                <p14:modId xmlns:p14="http://schemas.microsoft.com/office/powerpoint/2010/main" val="3185542561"/>
              </p:ext>
            </p:extLst>
          </p:nvPr>
        </p:nvGraphicFramePr>
        <p:xfrm>
          <a:off x="4160938" y="835660"/>
          <a:ext cx="7265518" cy="4754880"/>
        </p:xfrm>
        <a:graphic>
          <a:graphicData uri="http://schemas.openxmlformats.org/drawingml/2006/table">
            <a:tbl>
              <a:tblPr firstRow="1" bandRow="1">
                <a:tableStyleId>{21E4AEA4-8DFA-4A89-87EB-49C32662AFE0}</a:tableStyleId>
              </a:tblPr>
              <a:tblGrid>
                <a:gridCol w="1410387">
                  <a:extLst>
                    <a:ext uri="{9D8B030D-6E8A-4147-A177-3AD203B41FA5}">
                      <a16:colId xmlns:a16="http://schemas.microsoft.com/office/drawing/2014/main" val="4217316143"/>
                    </a:ext>
                  </a:extLst>
                </a:gridCol>
                <a:gridCol w="5855131">
                  <a:extLst>
                    <a:ext uri="{9D8B030D-6E8A-4147-A177-3AD203B41FA5}">
                      <a16:colId xmlns:a16="http://schemas.microsoft.com/office/drawing/2014/main" val="2224999294"/>
                    </a:ext>
                  </a:extLst>
                </a:gridCol>
              </a:tblGrid>
              <a:tr h="375364">
                <a:tc>
                  <a:txBody>
                    <a:bodyPr/>
                    <a:lstStyle/>
                    <a:p>
                      <a:pPr algn="ctr"/>
                      <a:r>
                        <a:rPr lang="en-GB" sz="2000" dirty="0"/>
                        <a:t>Slide(s)</a:t>
                      </a:r>
                    </a:p>
                  </a:txBody>
                  <a:tcPr/>
                </a:tc>
                <a:tc>
                  <a:txBody>
                    <a:bodyPr/>
                    <a:lstStyle/>
                    <a:p>
                      <a:r>
                        <a:rPr lang="en-GB" sz="2000" dirty="0"/>
                        <a:t>Topic</a:t>
                      </a:r>
                    </a:p>
                  </a:txBody>
                  <a:tcPr/>
                </a:tc>
                <a:extLst>
                  <a:ext uri="{0D108BD9-81ED-4DB2-BD59-A6C34878D82A}">
                    <a16:rowId xmlns:a16="http://schemas.microsoft.com/office/drawing/2014/main" val="2577364065"/>
                  </a:ext>
                </a:extLst>
              </a:tr>
              <a:tr h="375364">
                <a:tc>
                  <a:txBody>
                    <a:bodyPr/>
                    <a:lstStyle/>
                    <a:p>
                      <a:pPr algn="ctr"/>
                      <a:r>
                        <a:rPr lang="en-GB" sz="2000" dirty="0"/>
                        <a:t>3</a:t>
                      </a:r>
                    </a:p>
                  </a:txBody>
                  <a:tcPr/>
                </a:tc>
                <a:tc>
                  <a:txBody>
                    <a:bodyPr/>
                    <a:lstStyle/>
                    <a:p>
                      <a:r>
                        <a:rPr lang="en-GB" sz="2000" b="0" dirty="0"/>
                        <a:t>Jobs and required skills?</a:t>
                      </a:r>
                    </a:p>
                  </a:txBody>
                  <a:tcPr/>
                </a:tc>
                <a:extLst>
                  <a:ext uri="{0D108BD9-81ED-4DB2-BD59-A6C34878D82A}">
                    <a16:rowId xmlns:a16="http://schemas.microsoft.com/office/drawing/2014/main" val="586689555"/>
                  </a:ext>
                </a:extLst>
              </a:tr>
              <a:tr h="375364">
                <a:tc>
                  <a:txBody>
                    <a:bodyPr/>
                    <a:lstStyle/>
                    <a:p>
                      <a:pPr algn="ctr"/>
                      <a:r>
                        <a:rPr lang="en-GB" sz="2000" dirty="0"/>
                        <a:t>4</a:t>
                      </a:r>
                    </a:p>
                  </a:txBody>
                  <a:tcPr/>
                </a:tc>
                <a:tc>
                  <a:txBody>
                    <a:bodyPr/>
                    <a:lstStyle/>
                    <a:p>
                      <a:r>
                        <a:rPr lang="en-GB" sz="2000" dirty="0"/>
                        <a:t>What are skills?</a:t>
                      </a:r>
                    </a:p>
                  </a:txBody>
                  <a:tcPr/>
                </a:tc>
                <a:extLst>
                  <a:ext uri="{0D108BD9-81ED-4DB2-BD59-A6C34878D82A}">
                    <a16:rowId xmlns:a16="http://schemas.microsoft.com/office/drawing/2014/main" val="3837722624"/>
                  </a:ext>
                </a:extLst>
              </a:tr>
              <a:tr h="375364">
                <a:tc>
                  <a:txBody>
                    <a:bodyPr/>
                    <a:lstStyle/>
                    <a:p>
                      <a:pPr algn="ctr"/>
                      <a:r>
                        <a:rPr lang="en-GB" sz="2000" dirty="0"/>
                        <a:t>5 - 6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Hard vs Soft skills</a:t>
                      </a:r>
                    </a:p>
                  </a:txBody>
                  <a:tcPr/>
                </a:tc>
                <a:extLst>
                  <a:ext uri="{0D108BD9-81ED-4DB2-BD59-A6C34878D82A}">
                    <a16:rowId xmlns:a16="http://schemas.microsoft.com/office/drawing/2014/main" val="3852937406"/>
                  </a:ext>
                </a:extLst>
              </a:tr>
              <a:tr h="375364">
                <a:tc>
                  <a:txBody>
                    <a:bodyPr/>
                    <a:lstStyle/>
                    <a:p>
                      <a:pPr algn="ctr"/>
                      <a:r>
                        <a:rPr lang="en-GB" sz="2000" dirty="0"/>
                        <a:t>7 – 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What are my skills?</a:t>
                      </a:r>
                    </a:p>
                  </a:txBody>
                  <a:tcPr/>
                </a:tc>
                <a:extLst>
                  <a:ext uri="{0D108BD9-81ED-4DB2-BD59-A6C34878D82A}">
                    <a16:rowId xmlns:a16="http://schemas.microsoft.com/office/drawing/2014/main" val="2937946906"/>
                  </a:ext>
                </a:extLst>
              </a:tr>
              <a:tr h="375364">
                <a:tc>
                  <a:txBody>
                    <a:bodyPr/>
                    <a:lstStyle/>
                    <a:p>
                      <a:pPr algn="ctr"/>
                      <a:r>
                        <a:rPr lang="en-GB" sz="20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Upskilling</a:t>
                      </a:r>
                    </a:p>
                  </a:txBody>
                  <a:tcPr/>
                </a:tc>
                <a:extLst>
                  <a:ext uri="{0D108BD9-81ED-4DB2-BD59-A6C34878D82A}">
                    <a16:rowId xmlns:a16="http://schemas.microsoft.com/office/drawing/2014/main" val="1523503452"/>
                  </a:ext>
                </a:extLst>
              </a:tr>
              <a:tr h="375364">
                <a:tc>
                  <a:txBody>
                    <a:bodyPr/>
                    <a:lstStyle/>
                    <a:p>
                      <a:pPr algn="ctr"/>
                      <a:r>
                        <a:rPr lang="en-GB" sz="2000" dirty="0"/>
                        <a:t>12 – 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Upskilling – MOOCs</a:t>
                      </a:r>
                    </a:p>
                  </a:txBody>
                  <a:tcPr/>
                </a:tc>
                <a:extLst>
                  <a:ext uri="{0D108BD9-81ED-4DB2-BD59-A6C34878D82A}">
                    <a16:rowId xmlns:a16="http://schemas.microsoft.com/office/drawing/2014/main" val="3512172326"/>
                  </a:ext>
                </a:extLst>
              </a:tr>
              <a:tr h="375364">
                <a:tc>
                  <a:txBody>
                    <a:bodyPr/>
                    <a:lstStyle/>
                    <a:p>
                      <a:pPr algn="ctr"/>
                      <a:r>
                        <a:rPr lang="en-GB" sz="2000" dirty="0"/>
                        <a:t>15 – 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Upskilling – Volunteering</a:t>
                      </a:r>
                    </a:p>
                  </a:txBody>
                  <a:tcPr/>
                </a:tc>
                <a:extLst>
                  <a:ext uri="{0D108BD9-81ED-4DB2-BD59-A6C34878D82A}">
                    <a16:rowId xmlns:a16="http://schemas.microsoft.com/office/drawing/2014/main" val="2867839914"/>
                  </a:ext>
                </a:extLst>
              </a:tr>
              <a:tr h="375364">
                <a:tc>
                  <a:txBody>
                    <a:bodyPr/>
                    <a:lstStyle/>
                    <a:p>
                      <a:pPr algn="ctr"/>
                      <a:r>
                        <a:rPr lang="en-GB" sz="20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Upskilling – Subject awareness</a:t>
                      </a:r>
                    </a:p>
                  </a:txBody>
                  <a:tcPr/>
                </a:tc>
                <a:extLst>
                  <a:ext uri="{0D108BD9-81ED-4DB2-BD59-A6C34878D82A}">
                    <a16:rowId xmlns:a16="http://schemas.microsoft.com/office/drawing/2014/main" val="2691238003"/>
                  </a:ext>
                </a:extLst>
              </a:tr>
              <a:tr h="375364">
                <a:tc>
                  <a:txBody>
                    <a:bodyPr/>
                    <a:lstStyle/>
                    <a:p>
                      <a:pPr algn="ctr"/>
                      <a:r>
                        <a:rPr lang="en-GB" sz="2000" dirty="0"/>
                        <a:t>18 - 19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Transferrable skills</a:t>
                      </a:r>
                    </a:p>
                  </a:txBody>
                  <a:tcPr/>
                </a:tc>
                <a:extLst>
                  <a:ext uri="{0D108BD9-81ED-4DB2-BD59-A6C34878D82A}">
                    <a16:rowId xmlns:a16="http://schemas.microsoft.com/office/drawing/2014/main" val="3145460327"/>
                  </a:ext>
                </a:extLst>
              </a:tr>
              <a:tr h="375364">
                <a:tc>
                  <a:txBody>
                    <a:bodyPr/>
                    <a:lstStyle/>
                    <a:p>
                      <a:pPr algn="ctr"/>
                      <a:r>
                        <a:rPr lang="en-GB" sz="20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Summary</a:t>
                      </a:r>
                    </a:p>
                  </a:txBody>
                  <a:tcPr/>
                </a:tc>
                <a:extLst>
                  <a:ext uri="{0D108BD9-81ED-4DB2-BD59-A6C34878D82A}">
                    <a16:rowId xmlns:a16="http://schemas.microsoft.com/office/drawing/2014/main" val="3774179779"/>
                  </a:ext>
                </a:extLst>
              </a:tr>
              <a:tr h="375364">
                <a:tc>
                  <a:txBody>
                    <a:bodyPr/>
                    <a:lstStyle/>
                    <a:p>
                      <a:pPr algn="ctr"/>
                      <a:r>
                        <a:rPr lang="en-GB" sz="200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Jobs and required skills?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3AD0629-8A22-D992-4E9A-E33D7A2619A5}"/>
              </a:ext>
            </a:extLst>
          </p:cNvPr>
          <p:cNvSpPr txBox="1"/>
          <p:nvPr/>
        </p:nvSpPr>
        <p:spPr>
          <a:xfrm>
            <a:off x="3305263" y="638216"/>
            <a:ext cx="8682521" cy="4678204"/>
          </a:xfrm>
          <a:prstGeom prst="rect">
            <a:avLst/>
          </a:prstGeom>
          <a:noFill/>
        </p:spPr>
        <p:txBody>
          <a:bodyPr wrap="square" rtlCol="0">
            <a:spAutoFit/>
          </a:bodyPr>
          <a:lstStyle/>
          <a:p>
            <a:pPr algn="ctr"/>
            <a:r>
              <a:rPr lang="en-GB" sz="2800" dirty="0">
                <a:latin typeface="Comic Sans MS" panose="030F0702030302020204" pitchFamily="66" charset="0"/>
              </a:rPr>
              <a:t>ACTIVITY:</a:t>
            </a:r>
          </a:p>
          <a:p>
            <a:pPr algn="ctr"/>
            <a:r>
              <a:rPr lang="en-GB" sz="2800" dirty="0">
                <a:latin typeface="Comic Sans MS" panose="030F0702030302020204" pitchFamily="66" charset="0"/>
              </a:rPr>
              <a:t>In the previous lecture you were asked to visit a jobs website and review opportunities in your field of interest. </a:t>
            </a:r>
          </a:p>
          <a:p>
            <a:pPr algn="ctr"/>
            <a:endParaRPr lang="en-GB" sz="2800" dirty="0">
              <a:latin typeface="Comic Sans MS" panose="030F0702030302020204" pitchFamily="66" charset="0"/>
            </a:endParaRPr>
          </a:p>
          <a:p>
            <a:pPr algn="ctr"/>
            <a:r>
              <a:rPr lang="en-GB" sz="2800" dirty="0">
                <a:latin typeface="Comic Sans MS" panose="030F0702030302020204" pitchFamily="66" charset="0"/>
              </a:rPr>
              <a:t>What skills were stated?</a:t>
            </a:r>
          </a:p>
          <a:p>
            <a:pPr algn="ctr"/>
            <a:br>
              <a:rPr lang="en-GB" sz="2800" dirty="0">
                <a:latin typeface="Comic Sans MS" panose="030F0702030302020204" pitchFamily="66" charset="0"/>
              </a:rPr>
            </a:br>
            <a:r>
              <a:rPr lang="en-GB" sz="2800" dirty="0">
                <a:latin typeface="Comic Sans MS" panose="030F0702030302020204" pitchFamily="66" charset="0"/>
              </a:rPr>
              <a:t>What skills were implied?</a:t>
            </a:r>
          </a:p>
          <a:p>
            <a:pPr algn="ctr"/>
            <a:endParaRPr lang="en-GB" sz="2800" dirty="0">
              <a:latin typeface="Comic Sans MS" panose="030F0702030302020204" pitchFamily="66" charset="0"/>
            </a:endParaRPr>
          </a:p>
          <a:p>
            <a:pPr algn="ctr"/>
            <a:r>
              <a:rPr lang="en-GB" sz="2800" dirty="0">
                <a:latin typeface="Comic Sans MS" panose="030F0702030302020204" pitchFamily="66" charset="0"/>
              </a:rPr>
              <a:t>How attainable were these jobs to graduates?</a:t>
            </a:r>
          </a:p>
          <a:p>
            <a:endParaRPr lang="en-GB" dirty="0"/>
          </a:p>
        </p:txBody>
      </p:sp>
    </p:spTree>
    <p:extLst>
      <p:ext uri="{BB962C8B-B14F-4D97-AF65-F5344CB8AC3E}">
        <p14:creationId xmlns:p14="http://schemas.microsoft.com/office/powerpoint/2010/main" val="603132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What are skills?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4">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3AD0629-8A22-D992-4E9A-E33D7A2619A5}"/>
              </a:ext>
            </a:extLst>
          </p:cNvPr>
          <p:cNvSpPr txBox="1"/>
          <p:nvPr/>
        </p:nvSpPr>
        <p:spPr>
          <a:xfrm>
            <a:off x="2377440" y="393378"/>
            <a:ext cx="5661329" cy="3046988"/>
          </a:xfrm>
          <a:prstGeom prst="rect">
            <a:avLst/>
          </a:prstGeom>
          <a:noFill/>
        </p:spPr>
        <p:txBody>
          <a:bodyPr wrap="square" rtlCol="0">
            <a:spAutoFit/>
          </a:bodyPr>
          <a:lstStyle/>
          <a:p>
            <a:r>
              <a:rPr lang="en-GB" sz="2400" b="1" dirty="0"/>
              <a:t>Skills:</a:t>
            </a:r>
          </a:p>
          <a:p>
            <a:r>
              <a:rPr lang="en-GB" sz="2400" dirty="0"/>
              <a:t>“the </a:t>
            </a:r>
            <a:r>
              <a:rPr lang="en-GB" sz="2400" b="1" dirty="0"/>
              <a:t>ability</a:t>
            </a:r>
            <a:r>
              <a:rPr lang="en-GB" sz="2400" dirty="0"/>
              <a:t>, coming from one’s </a:t>
            </a:r>
            <a:r>
              <a:rPr lang="en-GB" sz="2400" b="1" dirty="0"/>
              <a:t>knowledge</a:t>
            </a:r>
            <a:r>
              <a:rPr lang="en-GB" sz="2400" dirty="0"/>
              <a:t>, practice, aptitude, etc., to </a:t>
            </a:r>
            <a:r>
              <a:rPr lang="en-GB" sz="2400" b="1" dirty="0"/>
              <a:t>do something well</a:t>
            </a:r>
            <a:r>
              <a:rPr lang="en-GB" sz="2400" dirty="0"/>
              <a:t>” (dictionary.com)</a:t>
            </a:r>
          </a:p>
          <a:p>
            <a:r>
              <a:rPr lang="en-GB" sz="2400" dirty="0"/>
              <a:t>“the </a:t>
            </a:r>
            <a:r>
              <a:rPr lang="en-GB" sz="2400" b="1" dirty="0"/>
              <a:t>ability</a:t>
            </a:r>
            <a:r>
              <a:rPr lang="en-GB" sz="2400" dirty="0"/>
              <a:t> to use one's </a:t>
            </a:r>
            <a:r>
              <a:rPr lang="en-GB" sz="2400" b="1" dirty="0"/>
              <a:t>knowledge</a:t>
            </a:r>
            <a:r>
              <a:rPr lang="en-GB" sz="2400" dirty="0"/>
              <a:t> effectively and readily in execution or performance”</a:t>
            </a:r>
          </a:p>
          <a:p>
            <a:r>
              <a:rPr lang="en-GB" sz="2400" dirty="0"/>
              <a:t>(merriam-webster.com)</a:t>
            </a:r>
            <a:endParaRPr lang="en-GB" dirty="0"/>
          </a:p>
        </p:txBody>
      </p:sp>
      <p:pic>
        <p:nvPicPr>
          <p:cNvPr id="7" name="Online Media 6" title="What's a skill?">
            <a:hlinkClick r:id="" action="ppaction://media"/>
            <a:extLst>
              <a:ext uri="{FF2B5EF4-FFF2-40B4-BE49-F238E27FC236}">
                <a16:creationId xmlns:a16="http://schemas.microsoft.com/office/drawing/2014/main" id="{638C47C1-8895-00C9-15B4-A781C702D9B0}"/>
              </a:ext>
            </a:extLst>
          </p:cNvPr>
          <p:cNvPicPr>
            <a:picLocks noRot="1" noChangeAspect="1"/>
          </p:cNvPicPr>
          <p:nvPr>
            <a:videoFile r:link="rId1"/>
          </p:nvPr>
        </p:nvPicPr>
        <p:blipFill>
          <a:blip r:embed="rId5"/>
          <a:stretch>
            <a:fillRect/>
          </a:stretch>
        </p:blipFill>
        <p:spPr>
          <a:xfrm>
            <a:off x="7955682" y="1216604"/>
            <a:ext cx="4152751" cy="2346304"/>
          </a:xfrm>
          <a:prstGeom prst="rect">
            <a:avLst/>
          </a:prstGeom>
        </p:spPr>
      </p:pic>
      <p:sp>
        <p:nvSpPr>
          <p:cNvPr id="9" name="TextBox 8">
            <a:extLst>
              <a:ext uri="{FF2B5EF4-FFF2-40B4-BE49-F238E27FC236}">
                <a16:creationId xmlns:a16="http://schemas.microsoft.com/office/drawing/2014/main" id="{8A7FF7B2-A7F9-916B-1559-AE6ED83CE748}"/>
              </a:ext>
            </a:extLst>
          </p:cNvPr>
          <p:cNvSpPr txBox="1"/>
          <p:nvPr/>
        </p:nvSpPr>
        <p:spPr>
          <a:xfrm>
            <a:off x="2377440" y="3464412"/>
            <a:ext cx="9454101" cy="3046988"/>
          </a:xfrm>
          <a:prstGeom prst="rect">
            <a:avLst/>
          </a:prstGeom>
          <a:noFill/>
        </p:spPr>
        <p:txBody>
          <a:bodyPr wrap="square" rtlCol="0">
            <a:spAutoFit/>
          </a:bodyPr>
          <a:lstStyle/>
          <a:p>
            <a:r>
              <a:rPr lang="en-GB" sz="2400" b="1" dirty="0"/>
              <a:t>Types of Skills:</a:t>
            </a:r>
          </a:p>
          <a:p>
            <a:endParaRPr lang="en-GB" sz="2400" b="1" dirty="0"/>
          </a:p>
          <a:p>
            <a:r>
              <a:rPr lang="en-GB" sz="2400" dirty="0"/>
              <a:t>There are a variety of ways of classifying or grouping skills:</a:t>
            </a:r>
          </a:p>
          <a:p>
            <a:endParaRPr lang="en-GB" sz="2400" dirty="0"/>
          </a:p>
          <a:p>
            <a:r>
              <a:rPr lang="en-GB" sz="2400" dirty="0"/>
              <a:t>Hard vs. Soft 		Special vs. General		Professional vs. Life</a:t>
            </a:r>
          </a:p>
          <a:p>
            <a:endParaRPr lang="en-GB" sz="2400" dirty="0"/>
          </a:p>
          <a:p>
            <a:r>
              <a:rPr lang="en-GB" sz="2400" dirty="0"/>
              <a:t>Fundamentally, a lot of overlap between classes types e.g. Hard and Special are similar.</a:t>
            </a:r>
          </a:p>
        </p:txBody>
      </p:sp>
      <p:pic>
        <p:nvPicPr>
          <p:cNvPr id="1028" name="Picture 4" descr="Instagram's most-liked egg cracks to reveal a mental health ...">
            <a:extLst>
              <a:ext uri="{FF2B5EF4-FFF2-40B4-BE49-F238E27FC236}">
                <a16:creationId xmlns:a16="http://schemas.microsoft.com/office/drawing/2014/main" id="{10F77011-0236-A75B-CBE5-1027EEB74391}"/>
              </a:ext>
            </a:extLst>
          </p:cNvPr>
          <p:cNvPicPr>
            <a:picLocks noChangeAspect="1" noChangeArrowheads="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l="23879" r="26642"/>
          <a:stretch/>
        </p:blipFill>
        <p:spPr bwMode="auto">
          <a:xfrm rot="19022410">
            <a:off x="3037412" y="4502193"/>
            <a:ext cx="553484" cy="62922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42FA263-3626-A734-7AA9-ED4CD1FC5C8D}"/>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22</a:t>
            </a:r>
          </a:p>
        </p:txBody>
      </p:sp>
      <p:sp>
        <p:nvSpPr>
          <p:cNvPr id="11" name="TextBox 10">
            <a:extLst>
              <a:ext uri="{FF2B5EF4-FFF2-40B4-BE49-F238E27FC236}">
                <a16:creationId xmlns:a16="http://schemas.microsoft.com/office/drawing/2014/main" id="{79E0E810-DE58-115F-38CC-64547F0276C3}"/>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spTree>
    <p:extLst>
      <p:ext uri="{BB962C8B-B14F-4D97-AF65-F5344CB8AC3E}">
        <p14:creationId xmlns:p14="http://schemas.microsoft.com/office/powerpoint/2010/main" val="117204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6" presetClass="exit" presetSubtype="0" fill="hold" nodeType="clickEffect">
                                  <p:stCondLst>
                                    <p:cond delay="0"/>
                                  </p:stCondLst>
                                  <p:childTnLst>
                                    <p:animEffect transition="out" filter="wipe(down)">
                                      <p:cBhvr>
                                        <p:cTn id="10" dur="180" accel="50000">
                                          <p:stCondLst>
                                            <p:cond delay="1820"/>
                                          </p:stCondLst>
                                        </p:cTn>
                                        <p:tgtEl>
                                          <p:spTgt spid="1028"/>
                                        </p:tgtEl>
                                      </p:cBhvr>
                                    </p:animEffect>
                                    <p:anim calcmode="lin" valueType="num">
                                      <p:cBhvr>
                                        <p:cTn id="11" dur="1822" tmFilter="0,0; 0.14,0.31; 0.43,0.73; 0.71,0.91; 1.0,1.0">
                                          <p:stCondLst>
                                            <p:cond delay="0"/>
                                          </p:stCondLst>
                                        </p:cTn>
                                        <p:tgtEl>
                                          <p:spTgt spid="1028"/>
                                        </p:tgtEl>
                                        <p:attrNameLst>
                                          <p:attrName>ppt_x</p:attrName>
                                        </p:attrNameLst>
                                      </p:cBhvr>
                                      <p:tavLst>
                                        <p:tav tm="0">
                                          <p:val>
                                            <p:strVal val="ppt_x"/>
                                          </p:val>
                                        </p:tav>
                                        <p:tav tm="100000">
                                          <p:val>
                                            <p:strVal val="#ppt_x+0.25"/>
                                          </p:val>
                                        </p:tav>
                                      </p:tavLst>
                                    </p:anim>
                                    <p:anim calcmode="lin" valueType="num">
                                      <p:cBhvr>
                                        <p:cTn id="12" dur="178">
                                          <p:stCondLst>
                                            <p:cond delay="1822"/>
                                          </p:stCondLst>
                                        </p:cTn>
                                        <p:tgtEl>
                                          <p:spTgt spid="1028"/>
                                        </p:tgtEl>
                                        <p:attrNameLst>
                                          <p:attrName>ppt_x</p:attrName>
                                        </p:attrNameLst>
                                      </p:cBhvr>
                                      <p:tavLst>
                                        <p:tav tm="0">
                                          <p:val>
                                            <p:strVal val="ppt_x"/>
                                          </p:val>
                                        </p:tav>
                                        <p:tav tm="100000">
                                          <p:val>
                                            <p:strVal val="ppt_x"/>
                                          </p:val>
                                        </p:tav>
                                      </p:tavLst>
                                    </p:anim>
                                    <p:anim calcmode="lin" valueType="num">
                                      <p:cBhvr>
                                        <p:cTn id="13" dur="664" tmFilter="0.0,0.0;0.25,0.07;0.50,0.2;0.75,0.467;1.0,1.0">
                                          <p:stCondLst>
                                            <p:cond delay="0"/>
                                          </p:stCondLst>
                                        </p:cTn>
                                        <p:tgtEl>
                                          <p:spTgt spid="1028"/>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4" dur="664" tmFilter="0, 0; 0.125,0.2665; 0.25,0.4; 0.375,0.465; 0.5,0.5;  0.625,0.535; 0.75,0.6; 0.875,0.7335; 1,1">
                                          <p:stCondLst>
                                            <p:cond delay="664"/>
                                          </p:stCondLst>
                                        </p:cTn>
                                        <p:tgtEl>
                                          <p:spTgt spid="1028"/>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5" dur="332" tmFilter="0, 0; 0.125,0.2665; 0.25,0.4; 0.375,0.465; 0.5,0.5;  0.625,0.535; 0.75,0.6; 0.875,0.7335; 1,1">
                                          <p:stCondLst>
                                            <p:cond delay="1324"/>
                                          </p:stCondLst>
                                        </p:cTn>
                                        <p:tgtEl>
                                          <p:spTgt spid="1028"/>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6" dur="164" tmFilter="0, 0; 0.125,0.2665; 0.25,0.4; 0.375,0.465; 0.5,0.5;  0.625,0.535; 0.75,0.6; 0.875,0.7335; 1,1">
                                          <p:stCondLst>
                                            <p:cond delay="1656"/>
                                          </p:stCondLst>
                                        </p:cTn>
                                        <p:tgtEl>
                                          <p:spTgt spid="1028"/>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7" dur="180" accel="50000">
                                          <p:stCondLst>
                                            <p:cond delay="1820"/>
                                          </p:stCondLst>
                                        </p:cTn>
                                        <p:tgtEl>
                                          <p:spTgt spid="1028"/>
                                        </p:tgtEl>
                                        <p:attrNameLst>
                                          <p:attrName>ppt_y</p:attrName>
                                        </p:attrNameLst>
                                      </p:cBhvr>
                                      <p:tavLst>
                                        <p:tav tm="0">
                                          <p:val>
                                            <p:strVal val="ppt_y"/>
                                          </p:val>
                                        </p:tav>
                                        <p:tav tm="100000">
                                          <p:val>
                                            <p:strVal val="ppt_y+ppt_h"/>
                                          </p:val>
                                        </p:tav>
                                      </p:tavLst>
                                    </p:anim>
                                    <p:animScale>
                                      <p:cBhvr>
                                        <p:cTn id="18" dur="26">
                                          <p:stCondLst>
                                            <p:cond delay="620"/>
                                          </p:stCondLst>
                                        </p:cTn>
                                        <p:tgtEl>
                                          <p:spTgt spid="1028"/>
                                        </p:tgtEl>
                                      </p:cBhvr>
                                      <p:to x="100000" y="60000"/>
                                    </p:animScale>
                                    <p:animScale>
                                      <p:cBhvr>
                                        <p:cTn id="19" dur="166" decel="50000">
                                          <p:stCondLst>
                                            <p:cond delay="646"/>
                                          </p:stCondLst>
                                        </p:cTn>
                                        <p:tgtEl>
                                          <p:spTgt spid="1028"/>
                                        </p:tgtEl>
                                      </p:cBhvr>
                                      <p:to x="100000" y="100000"/>
                                    </p:animScale>
                                    <p:animScale>
                                      <p:cBhvr>
                                        <p:cTn id="20" dur="26">
                                          <p:stCondLst>
                                            <p:cond delay="1312"/>
                                          </p:stCondLst>
                                        </p:cTn>
                                        <p:tgtEl>
                                          <p:spTgt spid="1028"/>
                                        </p:tgtEl>
                                      </p:cBhvr>
                                      <p:to x="100000" y="80000"/>
                                    </p:animScale>
                                    <p:animScale>
                                      <p:cBhvr>
                                        <p:cTn id="21" dur="166" decel="50000">
                                          <p:stCondLst>
                                            <p:cond delay="1338"/>
                                          </p:stCondLst>
                                        </p:cTn>
                                        <p:tgtEl>
                                          <p:spTgt spid="1028"/>
                                        </p:tgtEl>
                                      </p:cBhvr>
                                      <p:to x="100000" y="100000"/>
                                    </p:animScale>
                                    <p:animScale>
                                      <p:cBhvr>
                                        <p:cTn id="22" dur="26">
                                          <p:stCondLst>
                                            <p:cond delay="1642"/>
                                          </p:stCondLst>
                                        </p:cTn>
                                        <p:tgtEl>
                                          <p:spTgt spid="1028"/>
                                        </p:tgtEl>
                                      </p:cBhvr>
                                      <p:to x="100000" y="90000"/>
                                    </p:animScale>
                                    <p:animScale>
                                      <p:cBhvr>
                                        <p:cTn id="23" dur="166" decel="50000">
                                          <p:stCondLst>
                                            <p:cond delay="1668"/>
                                          </p:stCondLst>
                                        </p:cTn>
                                        <p:tgtEl>
                                          <p:spTgt spid="1028"/>
                                        </p:tgtEl>
                                      </p:cBhvr>
                                      <p:to x="100000" y="100000"/>
                                    </p:animScale>
                                    <p:animScale>
                                      <p:cBhvr>
                                        <p:cTn id="24" dur="26">
                                          <p:stCondLst>
                                            <p:cond delay="1808"/>
                                          </p:stCondLst>
                                        </p:cTn>
                                        <p:tgtEl>
                                          <p:spTgt spid="1028"/>
                                        </p:tgtEl>
                                      </p:cBhvr>
                                      <p:to x="100000" y="95000"/>
                                    </p:animScale>
                                    <p:animScale>
                                      <p:cBhvr>
                                        <p:cTn id="25" dur="166" decel="50000">
                                          <p:stCondLst>
                                            <p:cond delay="1834"/>
                                          </p:stCondLst>
                                        </p:cTn>
                                        <p:tgtEl>
                                          <p:spTgt spid="1028"/>
                                        </p:tgtEl>
                                      </p:cBhvr>
                                      <p:to x="100000" y="100000"/>
                                    </p:animScale>
                                    <p:set>
                                      <p:cBhvr>
                                        <p:cTn id="26" dur="1" fill="hold">
                                          <p:stCondLst>
                                            <p:cond delay="1999"/>
                                          </p:stCondLst>
                                        </p:cTn>
                                        <p:tgtEl>
                                          <p:spTgt spid="10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7"/>
                </p:tgtEl>
              </p:cMediaNode>
            </p:video>
            <p:seq concurrent="1" nextAc="seek">
              <p:cTn id="28" restart="whenNotActive" fill="hold" evtFilter="cancelBubble" nodeType="interactiveSeq">
                <p:stCondLst>
                  <p:cond evt="onClick" delay="0">
                    <p:tgtEl>
                      <p:spTgt spid="7"/>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Hard vs Soft skills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3AD0629-8A22-D992-4E9A-E33D7A2619A5}"/>
              </a:ext>
            </a:extLst>
          </p:cNvPr>
          <p:cNvSpPr txBox="1"/>
          <p:nvPr/>
        </p:nvSpPr>
        <p:spPr>
          <a:xfrm>
            <a:off x="2178657" y="429384"/>
            <a:ext cx="4794638" cy="3300071"/>
          </a:xfrm>
          <a:prstGeom prst="rect">
            <a:avLst/>
          </a:prstGeom>
          <a:noFill/>
        </p:spPr>
        <p:txBody>
          <a:bodyPr wrap="square" rtlCol="0">
            <a:spAutoFit/>
          </a:bodyPr>
          <a:lstStyle/>
          <a:p>
            <a:pPr algn="ctr"/>
            <a:r>
              <a:rPr lang="en-GB" sz="2400" b="1" dirty="0"/>
              <a:t>Hard Skills</a:t>
            </a:r>
          </a:p>
          <a:p>
            <a:pPr marL="342900" indent="-342900" algn="ctr">
              <a:lnSpc>
                <a:spcPts val="2000"/>
              </a:lnSpc>
              <a:buFont typeface="Arial" panose="020B0604020202020204" pitchFamily="34" charset="0"/>
              <a:buChar char="•"/>
            </a:pPr>
            <a:r>
              <a:rPr lang="en-GB" sz="2400" dirty="0"/>
              <a:t>Specific skills, often called technical skills, required for a role. </a:t>
            </a:r>
          </a:p>
          <a:p>
            <a:pPr marL="342900" indent="-342900" algn="ctr">
              <a:lnSpc>
                <a:spcPts val="2000"/>
              </a:lnSpc>
              <a:buFont typeface="Arial" panose="020B0604020202020204" pitchFamily="34" charset="0"/>
              <a:buChar char="•"/>
            </a:pPr>
            <a:endParaRPr lang="en-GB" sz="2400" dirty="0"/>
          </a:p>
          <a:p>
            <a:pPr marL="342900" indent="-342900" algn="ctr">
              <a:lnSpc>
                <a:spcPts val="2000"/>
              </a:lnSpc>
              <a:buFont typeface="Arial" panose="020B0604020202020204" pitchFamily="34" charset="0"/>
              <a:buChar char="•"/>
            </a:pPr>
            <a:r>
              <a:rPr lang="en-GB" sz="2400" dirty="0"/>
              <a:t>Often need to be taught by an experienced person or teacher / professional.</a:t>
            </a:r>
          </a:p>
          <a:p>
            <a:pPr marL="342900" indent="-342900" algn="ctr">
              <a:lnSpc>
                <a:spcPts val="2000"/>
              </a:lnSpc>
              <a:buFont typeface="Arial" panose="020B0604020202020204" pitchFamily="34" charset="0"/>
              <a:buChar char="•"/>
            </a:pPr>
            <a:endParaRPr lang="en-GB" sz="2400" dirty="0"/>
          </a:p>
          <a:p>
            <a:pPr marL="342900" indent="-342900" algn="ctr">
              <a:lnSpc>
                <a:spcPts val="2000"/>
              </a:lnSpc>
              <a:buFont typeface="Arial" panose="020B0604020202020204" pitchFamily="34" charset="0"/>
              <a:buChar char="•"/>
            </a:pPr>
            <a:r>
              <a:rPr lang="en-GB" sz="2400" dirty="0"/>
              <a:t>Without the hard skills, the role cannot be completed.</a:t>
            </a:r>
          </a:p>
          <a:p>
            <a:pPr algn="ctr">
              <a:lnSpc>
                <a:spcPts val="2000"/>
              </a:lnSpc>
            </a:pPr>
            <a:endParaRPr lang="en-GB" sz="2400" dirty="0"/>
          </a:p>
          <a:p>
            <a:pPr marL="342900" indent="-342900" algn="ctr">
              <a:lnSpc>
                <a:spcPts val="2000"/>
              </a:lnSpc>
              <a:buFont typeface="Arial" panose="020B0604020202020204" pitchFamily="34" charset="0"/>
              <a:buChar char="•"/>
            </a:pPr>
            <a:r>
              <a:rPr lang="en-GB" sz="2400" dirty="0"/>
              <a:t>Can usually be measured</a:t>
            </a:r>
            <a:endParaRPr lang="en-GB" dirty="0"/>
          </a:p>
        </p:txBody>
      </p:sp>
      <p:pic>
        <p:nvPicPr>
          <p:cNvPr id="1028" name="Picture 4" descr="Instagram's most-liked egg cracks to reveal a mental health ...">
            <a:extLst>
              <a:ext uri="{FF2B5EF4-FFF2-40B4-BE49-F238E27FC236}">
                <a16:creationId xmlns:a16="http://schemas.microsoft.com/office/drawing/2014/main" id="{10F77011-0236-A75B-CBE5-1027EEB74391}"/>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23879" r="26642"/>
          <a:stretch/>
        </p:blipFill>
        <p:spPr bwMode="auto">
          <a:xfrm rot="19022410">
            <a:off x="6106525" y="288891"/>
            <a:ext cx="553484" cy="62922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F3AD8F1-F95E-277E-5C38-5EEAD7B57236}"/>
              </a:ext>
            </a:extLst>
          </p:cNvPr>
          <p:cNvSpPr txBox="1"/>
          <p:nvPr/>
        </p:nvSpPr>
        <p:spPr>
          <a:xfrm>
            <a:off x="6973295" y="429384"/>
            <a:ext cx="4794638" cy="3300071"/>
          </a:xfrm>
          <a:prstGeom prst="rect">
            <a:avLst/>
          </a:prstGeom>
          <a:noFill/>
        </p:spPr>
        <p:txBody>
          <a:bodyPr wrap="square" rtlCol="0">
            <a:spAutoFit/>
          </a:bodyPr>
          <a:lstStyle/>
          <a:p>
            <a:pPr algn="ctr"/>
            <a:r>
              <a:rPr lang="en-GB" sz="2400" b="1" dirty="0"/>
              <a:t>Soft Skills</a:t>
            </a:r>
          </a:p>
          <a:p>
            <a:pPr marL="342900" indent="-342900" algn="ctr">
              <a:lnSpc>
                <a:spcPts val="2000"/>
              </a:lnSpc>
              <a:buFont typeface="Arial" panose="020B0604020202020204" pitchFamily="34" charset="0"/>
              <a:buChar char="•"/>
            </a:pPr>
            <a:r>
              <a:rPr lang="en-GB" sz="2400" dirty="0"/>
              <a:t>General skills, which can apply across multiple situations. </a:t>
            </a:r>
          </a:p>
          <a:p>
            <a:pPr marL="342900" indent="-342900" algn="ctr">
              <a:lnSpc>
                <a:spcPts val="2000"/>
              </a:lnSpc>
              <a:buFont typeface="Arial" panose="020B0604020202020204" pitchFamily="34" charset="0"/>
              <a:buChar char="•"/>
            </a:pPr>
            <a:endParaRPr lang="en-GB" sz="2400" dirty="0"/>
          </a:p>
          <a:p>
            <a:pPr marL="342900" indent="-342900" algn="ctr">
              <a:lnSpc>
                <a:spcPts val="2000"/>
              </a:lnSpc>
              <a:buFont typeface="Arial" panose="020B0604020202020204" pitchFamily="34" charset="0"/>
              <a:buChar char="•"/>
            </a:pPr>
            <a:r>
              <a:rPr lang="en-GB" sz="2400" dirty="0"/>
              <a:t>Often developed over time through interaction with others (professionally and personally).</a:t>
            </a:r>
          </a:p>
          <a:p>
            <a:pPr marL="342900" indent="-342900" algn="ctr">
              <a:lnSpc>
                <a:spcPts val="2000"/>
              </a:lnSpc>
              <a:buFont typeface="Arial" panose="020B0604020202020204" pitchFamily="34" charset="0"/>
              <a:buChar char="•"/>
            </a:pPr>
            <a:endParaRPr lang="en-GB" sz="2400" dirty="0"/>
          </a:p>
          <a:p>
            <a:pPr marL="342900" indent="-342900" algn="ctr">
              <a:lnSpc>
                <a:spcPts val="2000"/>
              </a:lnSpc>
              <a:buFont typeface="Arial" panose="020B0604020202020204" pitchFamily="34" charset="0"/>
              <a:buChar char="•"/>
            </a:pPr>
            <a:r>
              <a:rPr lang="en-GB" sz="2400" dirty="0"/>
              <a:t>Influence the ability to conduct a tasks with others.</a:t>
            </a:r>
          </a:p>
          <a:p>
            <a:pPr marL="342900" indent="-342900" algn="ctr">
              <a:lnSpc>
                <a:spcPts val="2000"/>
              </a:lnSpc>
              <a:buFont typeface="Arial" panose="020B0604020202020204" pitchFamily="34" charset="0"/>
              <a:buChar char="•"/>
            </a:pPr>
            <a:endParaRPr lang="en-GB" sz="2400" dirty="0"/>
          </a:p>
          <a:p>
            <a:pPr marL="342900" indent="-342900" algn="ctr">
              <a:lnSpc>
                <a:spcPts val="2000"/>
              </a:lnSpc>
              <a:buFont typeface="Arial" panose="020B0604020202020204" pitchFamily="34" charset="0"/>
              <a:buChar char="•"/>
            </a:pPr>
            <a:r>
              <a:rPr lang="en-GB" sz="2400" dirty="0"/>
              <a:t>Harder to measure</a:t>
            </a:r>
          </a:p>
        </p:txBody>
      </p:sp>
      <p:sp>
        <p:nvSpPr>
          <p:cNvPr id="12" name="TextBox 11">
            <a:extLst>
              <a:ext uri="{FF2B5EF4-FFF2-40B4-BE49-F238E27FC236}">
                <a16:creationId xmlns:a16="http://schemas.microsoft.com/office/drawing/2014/main" id="{F43C797D-3AFF-C701-D6E5-7D6D9BE5B7CF}"/>
              </a:ext>
            </a:extLst>
          </p:cNvPr>
          <p:cNvSpPr txBox="1"/>
          <p:nvPr/>
        </p:nvSpPr>
        <p:spPr>
          <a:xfrm>
            <a:off x="2337684" y="3841746"/>
            <a:ext cx="9732396" cy="830997"/>
          </a:xfrm>
          <a:prstGeom prst="rect">
            <a:avLst/>
          </a:prstGeom>
          <a:noFill/>
        </p:spPr>
        <p:txBody>
          <a:bodyPr wrap="square">
            <a:spAutoFit/>
          </a:bodyPr>
          <a:lstStyle/>
          <a:p>
            <a:r>
              <a:rPr lang="en-GB" sz="2400" dirty="0"/>
              <a:t>Importance of either hard or soft varies, but generally both are required.</a:t>
            </a:r>
          </a:p>
          <a:p>
            <a:endParaRPr lang="en-GB" sz="2400" dirty="0"/>
          </a:p>
        </p:txBody>
      </p:sp>
      <p:pic>
        <p:nvPicPr>
          <p:cNvPr id="3074" name="Picture 2" descr="Student with a grade Royalty Free Vector Image">
            <a:extLst>
              <a:ext uri="{FF2B5EF4-FFF2-40B4-BE49-F238E27FC236}">
                <a16:creationId xmlns:a16="http://schemas.microsoft.com/office/drawing/2014/main" id="{FFFE3334-9B29-5DE9-79BA-200F2696B796}"/>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5741" b="87315" l="9715" r="89863">
                        <a14:foregroundMark x1="79725" y1="8704" x2="65259" y2="30741"/>
                        <a14:foregroundMark x1="65259" y1="30741" x2="72650" y2="72870"/>
                        <a14:foregroundMark x1="74446" y1="54537" x2="71911" y2="31667"/>
                        <a14:foregroundMark x1="63464" y1="53981" x2="63464" y2="45926"/>
                        <a14:foregroundMark x1="59240" y1="74444" x2="60612" y2="66944"/>
                        <a14:foregroundMark x1="51848" y1="86204" x2="51848" y2="86204"/>
                        <a14:foregroundMark x1="75818" y1="87407" x2="75185" y2="84352"/>
                        <a14:foregroundMark x1="50370" y1="85000" x2="53537" y2="84352"/>
                        <a14:foregroundMark x1="55333" y1="84074" x2="55333" y2="84074"/>
                        <a14:foregroundMark x1="77402" y1="6019" x2="77402" y2="6019"/>
                        <a14:foregroundMark x1="76980" y1="5741" x2="84900" y2="12315"/>
                        <a14:backgroundMark x1="18057" y1="66574" x2="37487" y2="71667"/>
                        <a14:backgroundMark x1="42978" y1="68426" x2="36325" y2="68704"/>
                        <a14:backgroundMark x1="43083" y1="75278" x2="46779" y2="68704"/>
                        <a14:backgroundMark x1="56283" y1="47685" x2="56072" y2="52315"/>
                        <a14:backgroundMark x1="85639" y1="37870" x2="81732" y2="51204"/>
                        <a14:backgroundMark x1="77614" y1="3426" x2="77614" y2="3426"/>
                        <a14:backgroundMark x1="68321" y1="72685" x2="68321" y2="72685"/>
                        <a14:backgroundMark x1="70116" y1="73704" x2="70116" y2="73704"/>
                        <a14:backgroundMark x1="61457" y1="78981" x2="61457" y2="78981"/>
                        <a14:backgroundMark x1="69799" y1="81481" x2="69799" y2="81481"/>
                        <a14:backgroundMark x1="69799" y1="81481" x2="69799" y2="82778"/>
                        <a14:backgroundMark x1="70327" y1="77963" x2="70644" y2="81852"/>
                        <a14:backgroundMark x1="53643" y1="24907" x2="55966" y2="28981"/>
                        <a14:backgroundMark x1="16895" y1="59352" x2="27983" y2="74259"/>
                        <a14:backgroundMark x1="53115" y1="29259" x2="54277" y2="30741"/>
                      </a14:backgroundRemoval>
                    </a14:imgEffect>
                  </a14:imgLayer>
                </a14:imgProps>
              </a:ext>
              <a:ext uri="{28A0092B-C50C-407E-A947-70E740481C1C}">
                <a14:useLocalDpi xmlns:a14="http://schemas.microsoft.com/office/drawing/2010/main" val="0"/>
              </a:ext>
            </a:extLst>
          </a:blip>
          <a:srcRect b="7907"/>
          <a:stretch/>
        </p:blipFill>
        <p:spPr bwMode="auto">
          <a:xfrm>
            <a:off x="10712740" y="4940328"/>
            <a:ext cx="1452756" cy="152578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EEB1FE0F-171A-A1BE-C488-D3C74F13A1AC}"/>
              </a:ext>
            </a:extLst>
          </p:cNvPr>
          <p:cNvPicPr>
            <a:picLocks noChangeAspect="1"/>
          </p:cNvPicPr>
          <p:nvPr/>
        </p:nvPicPr>
        <p:blipFill>
          <a:blip r:embed="rId7">
            <a:clrChange>
              <a:clrFrom>
                <a:srgbClr val="F2AF5E"/>
              </a:clrFrom>
              <a:clrTo>
                <a:srgbClr val="F2AF5E">
                  <a:alpha val="0"/>
                </a:srgbClr>
              </a:clrTo>
            </a:clrChange>
          </a:blip>
          <a:stretch>
            <a:fillRect/>
          </a:stretch>
        </p:blipFill>
        <p:spPr>
          <a:xfrm>
            <a:off x="9565481" y="5248640"/>
            <a:ext cx="1609360" cy="1609360"/>
          </a:xfrm>
          <a:prstGeom prst="rect">
            <a:avLst/>
          </a:prstGeom>
        </p:spPr>
      </p:pic>
      <p:sp>
        <p:nvSpPr>
          <p:cNvPr id="15" name="TextBox 14">
            <a:extLst>
              <a:ext uri="{FF2B5EF4-FFF2-40B4-BE49-F238E27FC236}">
                <a16:creationId xmlns:a16="http://schemas.microsoft.com/office/drawing/2014/main" id="{52339B9A-B4B5-EB09-81FD-78445E91C86F}"/>
              </a:ext>
            </a:extLst>
          </p:cNvPr>
          <p:cNvSpPr txBox="1"/>
          <p:nvPr/>
        </p:nvSpPr>
        <p:spPr>
          <a:xfrm>
            <a:off x="2337683" y="4322497"/>
            <a:ext cx="9649529" cy="1200329"/>
          </a:xfrm>
          <a:prstGeom prst="rect">
            <a:avLst/>
          </a:prstGeom>
          <a:noFill/>
        </p:spPr>
        <p:txBody>
          <a:bodyPr wrap="square">
            <a:spAutoFit/>
          </a:bodyPr>
          <a:lstStyle/>
          <a:p>
            <a:r>
              <a:rPr lang="en-GB" sz="2400" dirty="0"/>
              <a:t>While two or more individuals can have matching qualifications (hard skills), the soft skills can determine who will fit more effectively with the existing team and necessary client / customer / stakeholder interactions…</a:t>
            </a:r>
          </a:p>
        </p:txBody>
      </p:sp>
      <p:sp>
        <p:nvSpPr>
          <p:cNvPr id="9" name="TextBox 8">
            <a:extLst>
              <a:ext uri="{FF2B5EF4-FFF2-40B4-BE49-F238E27FC236}">
                <a16:creationId xmlns:a16="http://schemas.microsoft.com/office/drawing/2014/main" id="{2E5FE889-57B3-DFC5-05BF-1F9889DFE65F}"/>
              </a:ext>
            </a:extLst>
          </p:cNvPr>
          <p:cNvSpPr txBox="1"/>
          <p:nvPr/>
        </p:nvSpPr>
        <p:spPr>
          <a:xfrm>
            <a:off x="2386288" y="5730154"/>
            <a:ext cx="7603458" cy="369332"/>
          </a:xfrm>
          <a:prstGeom prst="rect">
            <a:avLst/>
          </a:prstGeom>
          <a:noFill/>
        </p:spPr>
        <p:txBody>
          <a:bodyPr wrap="square">
            <a:spAutoFit/>
          </a:bodyPr>
          <a:lstStyle/>
          <a:p>
            <a:endParaRPr lang="en-GB" dirty="0"/>
          </a:p>
        </p:txBody>
      </p:sp>
      <p:sp>
        <p:nvSpPr>
          <p:cNvPr id="7" name="TextBox 6">
            <a:extLst>
              <a:ext uri="{FF2B5EF4-FFF2-40B4-BE49-F238E27FC236}">
                <a16:creationId xmlns:a16="http://schemas.microsoft.com/office/drawing/2014/main" id="{9B5E9925-EB7A-E035-0EE2-5818161FC9C4}"/>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22</a:t>
            </a:r>
          </a:p>
        </p:txBody>
      </p:sp>
      <p:sp>
        <p:nvSpPr>
          <p:cNvPr id="11" name="TextBox 10">
            <a:extLst>
              <a:ext uri="{FF2B5EF4-FFF2-40B4-BE49-F238E27FC236}">
                <a16:creationId xmlns:a16="http://schemas.microsoft.com/office/drawing/2014/main" id="{0F57AE6B-11E7-A710-726B-D2DF2A7FFC8E}"/>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pic>
        <p:nvPicPr>
          <p:cNvPr id="1026" name="Picture 2" descr="Premium Vector | Hard boiled egg, soft boiled and fried egg in flat style">
            <a:extLst>
              <a:ext uri="{FF2B5EF4-FFF2-40B4-BE49-F238E27FC236}">
                <a16:creationId xmlns:a16="http://schemas.microsoft.com/office/drawing/2014/main" id="{2275DEBB-FF92-4D38-1032-42E8800DCC5E}"/>
              </a:ext>
            </a:extLst>
          </p:cNvPr>
          <p:cNvPicPr>
            <a:picLocks noChangeAspect="1" noChangeArrowheads="1"/>
          </p:cNvPicPr>
          <p:nvPr/>
        </p:nvPicPr>
        <p:blipFill rotWithShape="1">
          <a:blip r:embed="rId8">
            <a:extLst>
              <a:ext uri="{BEBA8EAE-BF5A-486C-A8C5-ECC9F3942E4B}">
                <a14:imgProps xmlns:a14="http://schemas.microsoft.com/office/drawing/2010/main">
                  <a14:imgLayer r:embed="rId9">
                    <a14:imgEffect>
                      <a14:backgroundRemoval t="10556" b="45278" l="10556" r="48056">
                        <a14:foregroundMark x1="21111" y1="37222" x2="29167" y2="17500"/>
                        <a14:foregroundMark x1="29167" y1="17500" x2="27778" y2="40556"/>
                        <a14:foregroundMark x1="27778" y1="40556" x2="25833" y2="24167"/>
                        <a14:foregroundMark x1="33056" y1="38889" x2="41111" y2="26944"/>
                        <a14:foregroundMark x1="15833" y1="17222" x2="20278" y2="11667"/>
                        <a14:foregroundMark x1="40278" y1="21111" x2="17778" y2="12778"/>
                        <a14:foregroundMark x1="44167" y1="22778" x2="28889" y2="43056"/>
                        <a14:foregroundMark x1="28889" y1="43056" x2="25556" y2="43056"/>
                        <a14:foregroundMark x1="34722" y1="41667" x2="44444" y2="27222"/>
                        <a14:foregroundMark x1="46111" y1="23056" x2="46111" y2="20278"/>
                        <a14:foregroundMark x1="14444" y1="23889" x2="13056" y2="15833"/>
                        <a14:foregroundMark x1="13056" y1="15833" x2="15556" y2="12500"/>
                        <a14:foregroundMark x1="16389" y1="12500" x2="19444" y2="10833"/>
                        <a14:foregroundMark x1="26667" y1="44167" x2="30000" y2="43889"/>
                        <a14:foregroundMark x1="10833" y1="19444" x2="10833" y2="19444"/>
                        <a14:foregroundMark x1="28333" y1="45278" x2="28333" y2="45278"/>
                      </a14:backgroundRemoval>
                    </a14:imgEffect>
                  </a14:imgLayer>
                </a14:imgProps>
              </a:ext>
              <a:ext uri="{28A0092B-C50C-407E-A947-70E740481C1C}">
                <a14:useLocalDpi xmlns:a14="http://schemas.microsoft.com/office/drawing/2010/main" val="0"/>
              </a:ext>
            </a:extLst>
          </a:blip>
          <a:srcRect l="9187" t="8331" r="47308" b="52646"/>
          <a:stretch/>
        </p:blipFill>
        <p:spPr bwMode="auto">
          <a:xfrm rot="19658006">
            <a:off x="9782911" y="88582"/>
            <a:ext cx="722921" cy="648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7557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wipe(down)">
                                      <p:cBhvr>
                                        <p:cTn id="7" dur="580">
                                          <p:stCondLst>
                                            <p:cond delay="0"/>
                                          </p:stCondLst>
                                        </p:cTn>
                                        <p:tgtEl>
                                          <p:spTgt spid="1028"/>
                                        </p:tgtEl>
                                      </p:cBhvr>
                                    </p:animEffect>
                                    <p:anim calcmode="lin" valueType="num">
                                      <p:cBhvr>
                                        <p:cTn id="8" dur="1822" tmFilter="0,0; 0.14,0.36; 0.43,0.73; 0.71,0.91; 1.0,1.0">
                                          <p:stCondLst>
                                            <p:cond delay="0"/>
                                          </p:stCondLst>
                                        </p:cTn>
                                        <p:tgtEl>
                                          <p:spTgt spid="102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2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2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2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28"/>
                                        </p:tgtEl>
                                        <p:attrNameLst>
                                          <p:attrName>ppt_y</p:attrName>
                                        </p:attrNameLst>
                                      </p:cBhvr>
                                      <p:tavLst>
                                        <p:tav tm="0" fmla="#ppt_y-sin(pi*$)/81">
                                          <p:val>
                                            <p:fltVal val="0"/>
                                          </p:val>
                                        </p:tav>
                                        <p:tav tm="100000">
                                          <p:val>
                                            <p:fltVal val="1"/>
                                          </p:val>
                                        </p:tav>
                                      </p:tavLst>
                                    </p:anim>
                                    <p:animScale>
                                      <p:cBhvr>
                                        <p:cTn id="13" dur="26">
                                          <p:stCondLst>
                                            <p:cond delay="650"/>
                                          </p:stCondLst>
                                        </p:cTn>
                                        <p:tgtEl>
                                          <p:spTgt spid="1028"/>
                                        </p:tgtEl>
                                      </p:cBhvr>
                                      <p:to x="100000" y="60000"/>
                                    </p:animScale>
                                    <p:animScale>
                                      <p:cBhvr>
                                        <p:cTn id="14" dur="166" decel="50000">
                                          <p:stCondLst>
                                            <p:cond delay="676"/>
                                          </p:stCondLst>
                                        </p:cTn>
                                        <p:tgtEl>
                                          <p:spTgt spid="1028"/>
                                        </p:tgtEl>
                                      </p:cBhvr>
                                      <p:to x="100000" y="100000"/>
                                    </p:animScale>
                                    <p:animScale>
                                      <p:cBhvr>
                                        <p:cTn id="15" dur="26">
                                          <p:stCondLst>
                                            <p:cond delay="1312"/>
                                          </p:stCondLst>
                                        </p:cTn>
                                        <p:tgtEl>
                                          <p:spTgt spid="1028"/>
                                        </p:tgtEl>
                                      </p:cBhvr>
                                      <p:to x="100000" y="80000"/>
                                    </p:animScale>
                                    <p:animScale>
                                      <p:cBhvr>
                                        <p:cTn id="16" dur="166" decel="50000">
                                          <p:stCondLst>
                                            <p:cond delay="1338"/>
                                          </p:stCondLst>
                                        </p:cTn>
                                        <p:tgtEl>
                                          <p:spTgt spid="1028"/>
                                        </p:tgtEl>
                                      </p:cBhvr>
                                      <p:to x="100000" y="100000"/>
                                    </p:animScale>
                                    <p:animScale>
                                      <p:cBhvr>
                                        <p:cTn id="17" dur="26">
                                          <p:stCondLst>
                                            <p:cond delay="1642"/>
                                          </p:stCondLst>
                                        </p:cTn>
                                        <p:tgtEl>
                                          <p:spTgt spid="1028"/>
                                        </p:tgtEl>
                                      </p:cBhvr>
                                      <p:to x="100000" y="90000"/>
                                    </p:animScale>
                                    <p:animScale>
                                      <p:cBhvr>
                                        <p:cTn id="18" dur="166" decel="50000">
                                          <p:stCondLst>
                                            <p:cond delay="1668"/>
                                          </p:stCondLst>
                                        </p:cTn>
                                        <p:tgtEl>
                                          <p:spTgt spid="1028"/>
                                        </p:tgtEl>
                                      </p:cBhvr>
                                      <p:to x="100000" y="100000"/>
                                    </p:animScale>
                                    <p:animScale>
                                      <p:cBhvr>
                                        <p:cTn id="19" dur="26">
                                          <p:stCondLst>
                                            <p:cond delay="1808"/>
                                          </p:stCondLst>
                                        </p:cTn>
                                        <p:tgtEl>
                                          <p:spTgt spid="1028"/>
                                        </p:tgtEl>
                                      </p:cBhvr>
                                      <p:to x="100000" y="95000"/>
                                    </p:animScale>
                                    <p:animScale>
                                      <p:cBhvr>
                                        <p:cTn id="20" dur="166" decel="50000">
                                          <p:stCondLst>
                                            <p:cond delay="1834"/>
                                          </p:stCondLst>
                                        </p:cTn>
                                        <p:tgtEl>
                                          <p:spTgt spid="1028"/>
                                        </p:tgtEl>
                                      </p:cBhvr>
                                      <p:to x="100000" y="100000"/>
                                    </p:animScale>
                                  </p:childTnLst>
                                </p:cTn>
                              </p:par>
                              <p:par>
                                <p:cTn id="21" presetID="2" presetClass="entr" presetSubtype="3" fill="hold" nodeType="withEffect">
                                  <p:stCondLst>
                                    <p:cond delay="0"/>
                                  </p:stCondLst>
                                  <p:childTnLst>
                                    <p:set>
                                      <p:cBhvr>
                                        <p:cTn id="22" dur="1" fill="hold">
                                          <p:stCondLst>
                                            <p:cond delay="0"/>
                                          </p:stCondLst>
                                        </p:cTn>
                                        <p:tgtEl>
                                          <p:spTgt spid="1026"/>
                                        </p:tgtEl>
                                        <p:attrNameLst>
                                          <p:attrName>style.visibility</p:attrName>
                                        </p:attrNameLst>
                                      </p:cBhvr>
                                      <p:to>
                                        <p:strVal val="visible"/>
                                      </p:to>
                                    </p:set>
                                    <p:anim calcmode="lin" valueType="num">
                                      <p:cBhvr additive="base">
                                        <p:cTn id="23" dur="500" fill="hold"/>
                                        <p:tgtEl>
                                          <p:spTgt spid="1026"/>
                                        </p:tgtEl>
                                        <p:attrNameLst>
                                          <p:attrName>ppt_x</p:attrName>
                                        </p:attrNameLst>
                                      </p:cBhvr>
                                      <p:tavLst>
                                        <p:tav tm="0">
                                          <p:val>
                                            <p:strVal val="1+#ppt_w/2"/>
                                          </p:val>
                                        </p:tav>
                                        <p:tav tm="100000">
                                          <p:val>
                                            <p:strVal val="#ppt_x"/>
                                          </p:val>
                                        </p:tav>
                                      </p:tavLst>
                                    </p:anim>
                                    <p:anim calcmode="lin" valueType="num">
                                      <p:cBhvr additive="base">
                                        <p:cTn id="24" dur="500" fill="hold"/>
                                        <p:tgtEl>
                                          <p:spTgt spid="1026"/>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par>
                          <p:cTn id="30" fill="hold">
                            <p:stCondLst>
                              <p:cond delay="500"/>
                            </p:stCondLst>
                            <p:childTnLst>
                              <p:par>
                                <p:cTn id="31" presetID="2" presetClass="entr" presetSubtype="6" fill="hold" nodeType="afterEffect">
                                  <p:stCondLst>
                                    <p:cond delay="0"/>
                                  </p:stCondLst>
                                  <p:childTnLst>
                                    <p:set>
                                      <p:cBhvr>
                                        <p:cTn id="32" dur="1" fill="hold">
                                          <p:stCondLst>
                                            <p:cond delay="0"/>
                                          </p:stCondLst>
                                        </p:cTn>
                                        <p:tgtEl>
                                          <p:spTgt spid="3074"/>
                                        </p:tgtEl>
                                        <p:attrNameLst>
                                          <p:attrName>style.visibility</p:attrName>
                                        </p:attrNameLst>
                                      </p:cBhvr>
                                      <p:to>
                                        <p:strVal val="visible"/>
                                      </p:to>
                                    </p:set>
                                    <p:anim calcmode="lin" valueType="num">
                                      <p:cBhvr additive="base">
                                        <p:cTn id="33" dur="500" fill="hold"/>
                                        <p:tgtEl>
                                          <p:spTgt spid="3074"/>
                                        </p:tgtEl>
                                        <p:attrNameLst>
                                          <p:attrName>ppt_x</p:attrName>
                                        </p:attrNameLst>
                                      </p:cBhvr>
                                      <p:tavLst>
                                        <p:tav tm="0">
                                          <p:val>
                                            <p:strVal val="1+#ppt_w/2"/>
                                          </p:val>
                                        </p:tav>
                                        <p:tav tm="100000">
                                          <p:val>
                                            <p:strVal val="#ppt_x"/>
                                          </p:val>
                                        </p:tav>
                                      </p:tavLst>
                                    </p:anim>
                                    <p:anim calcmode="lin" valueType="num">
                                      <p:cBhvr additive="base">
                                        <p:cTn id="34" dur="500" fill="hold"/>
                                        <p:tgtEl>
                                          <p:spTgt spid="3074"/>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Hard vs Soft skills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F43C797D-3AFF-C701-D6E5-7D6D9BE5B7CF}"/>
              </a:ext>
            </a:extLst>
          </p:cNvPr>
          <p:cNvSpPr txBox="1"/>
          <p:nvPr/>
        </p:nvSpPr>
        <p:spPr>
          <a:xfrm>
            <a:off x="2242268" y="391886"/>
            <a:ext cx="9732396" cy="1200329"/>
          </a:xfrm>
          <a:prstGeom prst="rect">
            <a:avLst/>
          </a:prstGeom>
          <a:noFill/>
        </p:spPr>
        <p:txBody>
          <a:bodyPr wrap="square">
            <a:spAutoFit/>
          </a:bodyPr>
          <a:lstStyle/>
          <a:p>
            <a:r>
              <a:rPr lang="en-GB" sz="2400" b="1" dirty="0">
                <a:latin typeface="Comic Sans MS" panose="030F0702030302020204" pitchFamily="66" charset="0"/>
              </a:rPr>
              <a:t>Activity 1:</a:t>
            </a:r>
          </a:p>
          <a:p>
            <a:r>
              <a:rPr lang="en-GB" sz="2400" dirty="0">
                <a:latin typeface="Comic Sans MS" panose="030F0702030302020204" pitchFamily="66" charset="0"/>
              </a:rPr>
              <a:t>Sort the below list of skills into hard and soft for the profession of ‘Geospatial consultant’:</a:t>
            </a:r>
            <a:endParaRPr lang="en-GB" sz="2400" dirty="0"/>
          </a:p>
        </p:txBody>
      </p:sp>
      <p:sp>
        <p:nvSpPr>
          <p:cNvPr id="7" name="TextBox 6">
            <a:extLst>
              <a:ext uri="{FF2B5EF4-FFF2-40B4-BE49-F238E27FC236}">
                <a16:creationId xmlns:a16="http://schemas.microsoft.com/office/drawing/2014/main" id="{095925BA-C8B5-14AE-5209-6859A46EEF17}"/>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22</a:t>
            </a:r>
          </a:p>
        </p:txBody>
      </p:sp>
      <p:sp>
        <p:nvSpPr>
          <p:cNvPr id="11" name="TextBox 10">
            <a:extLst>
              <a:ext uri="{FF2B5EF4-FFF2-40B4-BE49-F238E27FC236}">
                <a16:creationId xmlns:a16="http://schemas.microsoft.com/office/drawing/2014/main" id="{AEBF3ACA-3B23-28F0-EE4B-1DBFD2AB343B}"/>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sp>
        <p:nvSpPr>
          <p:cNvPr id="14" name="TextBox 13">
            <a:extLst>
              <a:ext uri="{FF2B5EF4-FFF2-40B4-BE49-F238E27FC236}">
                <a16:creationId xmlns:a16="http://schemas.microsoft.com/office/drawing/2014/main" id="{CA4B1B81-E950-07E4-401E-27A269B14E61}"/>
              </a:ext>
            </a:extLst>
          </p:cNvPr>
          <p:cNvSpPr txBox="1"/>
          <p:nvPr/>
        </p:nvSpPr>
        <p:spPr>
          <a:xfrm>
            <a:off x="2230811" y="1863151"/>
            <a:ext cx="7239227" cy="3187219"/>
          </a:xfrm>
          <a:prstGeom prst="rect">
            <a:avLst/>
          </a:prstGeom>
          <a:noFill/>
        </p:spPr>
        <p:txBody>
          <a:bodyPr wrap="square" numCol="2" rtlCol="0">
            <a:spAutoFit/>
          </a:bodyPr>
          <a:lstStyle/>
          <a:p>
            <a:pPr marL="342900" indent="-342900">
              <a:lnSpc>
                <a:spcPts val="2000"/>
              </a:lnSpc>
              <a:buFont typeface="Arial" panose="020B0604020202020204" pitchFamily="34" charset="0"/>
              <a:buChar char="•"/>
            </a:pPr>
            <a:r>
              <a:rPr lang="en-GB" sz="2400" dirty="0"/>
              <a:t>Computing / Office software (</a:t>
            </a:r>
            <a:r>
              <a:rPr lang="en-GB" sz="2400" dirty="0" err="1"/>
              <a:t>Powerpoint</a:t>
            </a:r>
            <a:r>
              <a:rPr lang="en-GB" sz="2400" dirty="0"/>
              <a:t>, word)</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Time management</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Initiative</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Problem solving</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ArcGIS or QGIS</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Communication skills</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Budgeting</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Teamwork</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Active listening</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Cartography</a:t>
            </a:r>
          </a:p>
          <a:p>
            <a:pPr marL="342900" indent="-342900">
              <a:lnSpc>
                <a:spcPts val="2000"/>
              </a:lnSpc>
              <a:buFont typeface="Arial" panose="020B0604020202020204" pitchFamily="34" charset="0"/>
              <a:buChar char="•"/>
            </a:pPr>
            <a:endParaRPr lang="en-GB" sz="2400" dirty="0"/>
          </a:p>
          <a:p>
            <a:pPr marL="342900" indent="-342900">
              <a:lnSpc>
                <a:spcPts val="2000"/>
              </a:lnSpc>
              <a:buFont typeface="Arial" panose="020B0604020202020204" pitchFamily="34" charset="0"/>
              <a:buChar char="•"/>
            </a:pPr>
            <a:r>
              <a:rPr lang="en-GB" sz="2400" dirty="0"/>
              <a:t>Geography / environmental sciences</a:t>
            </a:r>
          </a:p>
        </p:txBody>
      </p:sp>
      <p:pic>
        <p:nvPicPr>
          <p:cNvPr id="1026" name="Picture 2" descr="Become a GIS Analyst – GIS Crack">
            <a:extLst>
              <a:ext uri="{FF2B5EF4-FFF2-40B4-BE49-F238E27FC236}">
                <a16:creationId xmlns:a16="http://schemas.microsoft.com/office/drawing/2014/main" id="{D18BB561-6D57-173F-1582-DC1DB1BC3E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00026" y="2291196"/>
            <a:ext cx="3586554" cy="2235927"/>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12CC8A25-25BE-6980-C97C-3B2B8F9D09E9}"/>
              </a:ext>
            </a:extLst>
          </p:cNvPr>
          <p:cNvSpPr txBox="1"/>
          <p:nvPr/>
        </p:nvSpPr>
        <p:spPr>
          <a:xfrm>
            <a:off x="2350935" y="5050370"/>
            <a:ext cx="9732396" cy="1200329"/>
          </a:xfrm>
          <a:prstGeom prst="rect">
            <a:avLst/>
          </a:prstGeom>
          <a:noFill/>
        </p:spPr>
        <p:txBody>
          <a:bodyPr wrap="square">
            <a:spAutoFit/>
          </a:bodyPr>
          <a:lstStyle/>
          <a:p>
            <a:r>
              <a:rPr lang="en-GB" sz="2400" b="1" dirty="0">
                <a:latin typeface="Comic Sans MS" panose="030F0702030302020204" pitchFamily="66" charset="0"/>
              </a:rPr>
              <a:t>Activity 2:</a:t>
            </a:r>
          </a:p>
          <a:p>
            <a:r>
              <a:rPr lang="en-GB" sz="2400" dirty="0">
                <a:latin typeface="Comic Sans MS" panose="030F0702030302020204" pitchFamily="66" charset="0"/>
              </a:rPr>
              <a:t>Review the job specifications from the previous lecture’s activity and determine which are the hard and soft skills.</a:t>
            </a:r>
            <a:endParaRPr lang="en-GB" sz="2400" dirty="0"/>
          </a:p>
        </p:txBody>
      </p:sp>
    </p:spTree>
    <p:extLst>
      <p:ext uri="{BB962C8B-B14F-4D97-AF65-F5344CB8AC3E}">
        <p14:creationId xmlns:p14="http://schemas.microsoft.com/office/powerpoint/2010/main" val="1118329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What are my skills?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3AD0629-8A22-D992-4E9A-E33D7A2619A5}"/>
              </a:ext>
            </a:extLst>
          </p:cNvPr>
          <p:cNvSpPr txBox="1"/>
          <p:nvPr/>
        </p:nvSpPr>
        <p:spPr>
          <a:xfrm>
            <a:off x="2334547" y="369332"/>
            <a:ext cx="9697031" cy="5847755"/>
          </a:xfrm>
          <a:prstGeom prst="rect">
            <a:avLst/>
          </a:prstGeom>
          <a:noFill/>
        </p:spPr>
        <p:txBody>
          <a:bodyPr wrap="square" rtlCol="0">
            <a:spAutoFit/>
          </a:bodyPr>
          <a:lstStyle/>
          <a:p>
            <a:r>
              <a:rPr lang="en-GB" sz="2200" dirty="0"/>
              <a:t>It is useful to regularly evaluate your current skill set.</a:t>
            </a:r>
          </a:p>
          <a:p>
            <a:endParaRPr lang="en-GB" sz="2200" dirty="0"/>
          </a:p>
          <a:p>
            <a:r>
              <a:rPr lang="en-GB" sz="2200" dirty="0"/>
              <a:t>This allows you to identify:</a:t>
            </a:r>
          </a:p>
          <a:p>
            <a:pPr marL="342900" indent="-342900">
              <a:buFont typeface="Arial" panose="020B0604020202020204" pitchFamily="34" charset="0"/>
              <a:buChar char="•"/>
            </a:pPr>
            <a:r>
              <a:rPr lang="en-GB" sz="2200" dirty="0"/>
              <a:t>current strengths, and to promote these</a:t>
            </a:r>
          </a:p>
          <a:p>
            <a:pPr marL="342900" indent="-342900">
              <a:buFont typeface="Arial" panose="020B0604020202020204" pitchFamily="34" charset="0"/>
              <a:buChar char="•"/>
            </a:pPr>
            <a:r>
              <a:rPr lang="en-GB" sz="2200" dirty="0"/>
              <a:t>what skills require further development</a:t>
            </a:r>
          </a:p>
          <a:p>
            <a:pPr marL="342900" indent="-342900">
              <a:buFont typeface="Arial" panose="020B0604020202020204" pitchFamily="34" charset="0"/>
              <a:buChar char="•"/>
            </a:pPr>
            <a:r>
              <a:rPr lang="en-GB" sz="2200" dirty="0"/>
              <a:t>which skills you may need to start developing for future career opportunities / professional development.</a:t>
            </a:r>
          </a:p>
          <a:p>
            <a:endParaRPr lang="en-GB" sz="2200" dirty="0"/>
          </a:p>
          <a:p>
            <a:r>
              <a:rPr lang="en-GB" sz="2200" dirty="0"/>
              <a:t>Jobs often require you to evaluate your skillset and determine what your current levels are, and where you wish to enhance these going forward for career progression.</a:t>
            </a:r>
          </a:p>
          <a:p>
            <a:endParaRPr lang="en-GB" sz="2200" dirty="0"/>
          </a:p>
          <a:p>
            <a:r>
              <a:rPr lang="en-GB" sz="2200" dirty="0"/>
              <a:t>This is called Continuing Professional Development (CPD), and can be undertaken at varying review frequencies, including annual or more frequently.</a:t>
            </a:r>
          </a:p>
          <a:p>
            <a:endParaRPr lang="en-GB" sz="2200" dirty="0"/>
          </a:p>
          <a:p>
            <a:r>
              <a:rPr lang="en-GB" sz="2200" dirty="0"/>
              <a:t>Even if an employer does not require an annual CPD review, it is a good idea to do this yourself – it shows willingness to learn.</a:t>
            </a:r>
          </a:p>
        </p:txBody>
      </p:sp>
    </p:spTree>
    <p:extLst>
      <p:ext uri="{BB962C8B-B14F-4D97-AF65-F5344CB8AC3E}">
        <p14:creationId xmlns:p14="http://schemas.microsoft.com/office/powerpoint/2010/main" val="900916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What are my skills?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3AD0629-8A22-D992-4E9A-E33D7A2619A5}"/>
              </a:ext>
            </a:extLst>
          </p:cNvPr>
          <p:cNvSpPr txBox="1"/>
          <p:nvPr/>
        </p:nvSpPr>
        <p:spPr>
          <a:xfrm>
            <a:off x="2334547" y="369332"/>
            <a:ext cx="9697031" cy="3816429"/>
          </a:xfrm>
          <a:prstGeom prst="rect">
            <a:avLst/>
          </a:prstGeom>
          <a:noFill/>
        </p:spPr>
        <p:txBody>
          <a:bodyPr wrap="square" rtlCol="0">
            <a:spAutoFit/>
          </a:bodyPr>
          <a:lstStyle/>
          <a:p>
            <a:r>
              <a:rPr lang="en-GB" sz="2200" dirty="0"/>
              <a:t>Having identified which skills have currently, will need in the future, and need advancing, you can then develop a Personal Development Plan (PDP)</a:t>
            </a:r>
          </a:p>
          <a:p>
            <a:endParaRPr lang="en-GB" sz="2200" dirty="0"/>
          </a:p>
          <a:p>
            <a:r>
              <a:rPr lang="en-GB" sz="2200" dirty="0"/>
              <a:t>A PDP is relevant only to you, and allows you to set out which areas you wish to address, how, and when. </a:t>
            </a:r>
          </a:p>
          <a:p>
            <a:endParaRPr lang="en-GB" sz="2200" dirty="0"/>
          </a:p>
          <a:p>
            <a:r>
              <a:rPr lang="en-GB" sz="2200" dirty="0"/>
              <a:t>A PDP is effectively the plan to which you set your development goals. While employers can guide you on this, you should also have a say on what you care about, and what you want to improve, as well as what is good for your current or planned role.</a:t>
            </a:r>
          </a:p>
          <a:p>
            <a:endParaRPr lang="en-GB" sz="2200" dirty="0"/>
          </a:p>
        </p:txBody>
      </p:sp>
      <p:pic>
        <p:nvPicPr>
          <p:cNvPr id="9" name="Picture 8">
            <a:extLst>
              <a:ext uri="{FF2B5EF4-FFF2-40B4-BE49-F238E27FC236}">
                <a16:creationId xmlns:a16="http://schemas.microsoft.com/office/drawing/2014/main" id="{DE581708-7054-1457-9E3F-B34059C00568}"/>
              </a:ext>
            </a:extLst>
          </p:cNvPr>
          <p:cNvPicPr>
            <a:picLocks noChangeAspect="1"/>
          </p:cNvPicPr>
          <p:nvPr/>
        </p:nvPicPr>
        <p:blipFill rotWithShape="1">
          <a:blip r:embed="rId4">
            <a:clrChange>
              <a:clrFrom>
                <a:srgbClr val="FFFFFF"/>
              </a:clrFrom>
              <a:clrTo>
                <a:srgbClr val="FFFFFF">
                  <a:alpha val="0"/>
                </a:srgbClr>
              </a:clrTo>
            </a:clrChange>
          </a:blip>
          <a:srcRect b="4074"/>
          <a:stretch/>
        </p:blipFill>
        <p:spPr>
          <a:xfrm>
            <a:off x="7691843" y="3564756"/>
            <a:ext cx="4430392" cy="2923912"/>
          </a:xfrm>
          <a:prstGeom prst="rect">
            <a:avLst/>
          </a:prstGeom>
        </p:spPr>
      </p:pic>
      <p:sp>
        <p:nvSpPr>
          <p:cNvPr id="11" name="TextBox 10">
            <a:extLst>
              <a:ext uri="{FF2B5EF4-FFF2-40B4-BE49-F238E27FC236}">
                <a16:creationId xmlns:a16="http://schemas.microsoft.com/office/drawing/2014/main" id="{C30B4F18-6409-A42E-165E-48E01135A05F}"/>
              </a:ext>
            </a:extLst>
          </p:cNvPr>
          <p:cNvSpPr txBox="1"/>
          <p:nvPr/>
        </p:nvSpPr>
        <p:spPr>
          <a:xfrm>
            <a:off x="2334547" y="3863153"/>
            <a:ext cx="5755409" cy="2462213"/>
          </a:xfrm>
          <a:prstGeom prst="rect">
            <a:avLst/>
          </a:prstGeom>
          <a:noFill/>
        </p:spPr>
        <p:txBody>
          <a:bodyPr wrap="square">
            <a:spAutoFit/>
          </a:bodyPr>
          <a:lstStyle/>
          <a:p>
            <a:r>
              <a:rPr lang="en-GB" sz="2200" dirty="0"/>
              <a:t>Once you have completed learning / development outcomes, these can then be recorded in a CPD log.</a:t>
            </a:r>
          </a:p>
          <a:p>
            <a:endParaRPr lang="en-GB" sz="2200" dirty="0"/>
          </a:p>
          <a:p>
            <a:r>
              <a:rPr lang="en-GB" sz="2200" dirty="0"/>
              <a:t>This is a great way of advertising to employers your on-going commitment to self enhancement.</a:t>
            </a:r>
          </a:p>
        </p:txBody>
      </p:sp>
    </p:spTree>
    <p:extLst>
      <p:ext uri="{BB962C8B-B14F-4D97-AF65-F5344CB8AC3E}">
        <p14:creationId xmlns:p14="http://schemas.microsoft.com/office/powerpoint/2010/main" val="577105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What are my skills?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
        <p:nvSpPr>
          <p:cNvPr id="12" name="TextBox 11">
            <a:extLst>
              <a:ext uri="{FF2B5EF4-FFF2-40B4-BE49-F238E27FC236}">
                <a16:creationId xmlns:a16="http://schemas.microsoft.com/office/drawing/2014/main" id="{CD64E5D7-5B8E-1D9E-B60D-8B9E96F576C2}"/>
              </a:ext>
            </a:extLst>
          </p:cNvPr>
          <p:cNvSpPr txBox="1"/>
          <p:nvPr/>
        </p:nvSpPr>
        <p:spPr>
          <a:xfrm>
            <a:off x="3375328" y="384722"/>
            <a:ext cx="8366097" cy="2169825"/>
          </a:xfrm>
          <a:prstGeom prst="rect">
            <a:avLst/>
          </a:prstGeom>
          <a:noFill/>
        </p:spPr>
        <p:txBody>
          <a:bodyPr wrap="square" rtlCol="0">
            <a:spAutoFit/>
          </a:bodyPr>
          <a:lstStyle/>
          <a:p>
            <a:r>
              <a:rPr lang="en-GB" sz="2200" dirty="0"/>
              <a:t>It is worthwhile to spend time thinking about, and recording, your current skill set and competency level.</a:t>
            </a:r>
          </a:p>
          <a:p>
            <a:endParaRPr lang="en-GB" sz="2200" dirty="0">
              <a:latin typeface="Comic Sans MS" panose="030F0702030302020204" pitchFamily="66" charset="0"/>
            </a:endParaRPr>
          </a:p>
          <a:p>
            <a:r>
              <a:rPr lang="en-GB" sz="2300" b="1" dirty="0">
                <a:latin typeface="Comic Sans MS" panose="030F0702030302020204" pitchFamily="66" charset="0"/>
              </a:rPr>
              <a:t>Activity:</a:t>
            </a:r>
          </a:p>
          <a:p>
            <a:r>
              <a:rPr lang="en-GB" sz="2300" b="1" dirty="0">
                <a:latin typeface="Comic Sans MS" panose="030F0702030302020204" pitchFamily="66" charset="0"/>
              </a:rPr>
              <a:t>Take a few minutes to reflect on your current skill levels across the following areas:</a:t>
            </a:r>
          </a:p>
        </p:txBody>
      </p:sp>
      <p:sp>
        <p:nvSpPr>
          <p:cNvPr id="14" name="TextBox 13">
            <a:extLst>
              <a:ext uri="{FF2B5EF4-FFF2-40B4-BE49-F238E27FC236}">
                <a16:creationId xmlns:a16="http://schemas.microsoft.com/office/drawing/2014/main" id="{F3EC552E-7BF1-C47D-1E18-8743B2F65108}"/>
              </a:ext>
            </a:extLst>
          </p:cNvPr>
          <p:cNvSpPr txBox="1"/>
          <p:nvPr/>
        </p:nvSpPr>
        <p:spPr>
          <a:xfrm>
            <a:off x="1288110" y="6860016"/>
            <a:ext cx="9725939" cy="1569660"/>
          </a:xfrm>
          <a:prstGeom prst="rect">
            <a:avLst/>
          </a:prstGeom>
          <a:noFill/>
        </p:spPr>
        <p:txBody>
          <a:bodyPr wrap="square">
            <a:spAutoFit/>
          </a:bodyPr>
          <a:lstStyle/>
          <a:p>
            <a:r>
              <a:rPr lang="en-GB" sz="2400" b="1" dirty="0"/>
              <a:t>Technical</a:t>
            </a:r>
            <a:r>
              <a:rPr lang="en-GB" sz="2400" dirty="0"/>
              <a:t> e.g. coding, Microsoft suite, data science, geotechnical survey, etc. </a:t>
            </a:r>
          </a:p>
          <a:p>
            <a:endParaRPr lang="en-GB" sz="2400" dirty="0"/>
          </a:p>
          <a:p>
            <a:r>
              <a:rPr lang="en-GB" sz="2400" b="1" dirty="0"/>
              <a:t>Personal</a:t>
            </a:r>
            <a:r>
              <a:rPr lang="en-GB" sz="2400" dirty="0"/>
              <a:t> e.g. written communication, public speaking, teamwork, time management, adaptability, etc.</a:t>
            </a:r>
          </a:p>
        </p:txBody>
      </p:sp>
      <p:pic>
        <p:nvPicPr>
          <p:cNvPr id="17" name="Picture 16">
            <a:extLst>
              <a:ext uri="{FF2B5EF4-FFF2-40B4-BE49-F238E27FC236}">
                <a16:creationId xmlns:a16="http://schemas.microsoft.com/office/drawing/2014/main" id="{40863F3D-22A6-4990-BAEA-E2A6ECCB232F}"/>
              </a:ext>
            </a:extLst>
          </p:cNvPr>
          <p:cNvPicPr>
            <a:picLocks noChangeAspect="1"/>
          </p:cNvPicPr>
          <p:nvPr/>
        </p:nvPicPr>
        <p:blipFill rotWithShape="1">
          <a:blip r:embed="rId3">
            <a:extLst>
              <a:ext uri="{28A0092B-C50C-407E-A947-70E740481C1C}">
                <a14:useLocalDpi xmlns:a14="http://schemas.microsoft.com/office/drawing/2010/main" val="0"/>
              </a:ext>
            </a:extLst>
          </a:blip>
          <a:srcRect l="36130" r="3613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TextBox 9">
            <a:extLst>
              <a:ext uri="{FF2B5EF4-FFF2-40B4-BE49-F238E27FC236}">
                <a16:creationId xmlns:a16="http://schemas.microsoft.com/office/drawing/2014/main" id="{23942A09-E659-58C0-04AF-FAF9CF2063AF}"/>
              </a:ext>
            </a:extLst>
          </p:cNvPr>
          <p:cNvSpPr txBox="1"/>
          <p:nvPr/>
        </p:nvSpPr>
        <p:spPr>
          <a:xfrm>
            <a:off x="42470" y="359165"/>
            <a:ext cx="3054627" cy="6186309"/>
          </a:xfrm>
          <a:prstGeom prst="rect">
            <a:avLst/>
          </a:prstGeom>
          <a:noFill/>
        </p:spPr>
        <p:txBody>
          <a:bodyPr wrap="square">
            <a:spAutoFit/>
          </a:bodyPr>
          <a:lstStyle/>
          <a:p>
            <a:pPr algn="ctr"/>
            <a:r>
              <a:rPr lang="en-GB" sz="2200" b="1" dirty="0">
                <a:solidFill>
                  <a:schemeClr val="bg1"/>
                </a:solidFill>
                <a:latin typeface="Comic Sans MS" panose="030F0702030302020204" pitchFamily="66" charset="0"/>
              </a:rPr>
              <a:t>“I have a very particular set of… </a:t>
            </a: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r>
              <a:rPr lang="en-GB" sz="2200" b="1" dirty="0">
                <a:solidFill>
                  <a:schemeClr val="bg1"/>
                </a:solidFill>
                <a:latin typeface="Comic Sans MS" panose="030F0702030302020204" pitchFamily="66" charset="0"/>
              </a:rPr>
              <a:t>…combined abilities and knowledge which I can readily execute with aptitude…”</a:t>
            </a:r>
          </a:p>
        </p:txBody>
      </p:sp>
      <p:sp>
        <p:nvSpPr>
          <p:cNvPr id="18" name="TextBox 17">
            <a:extLst>
              <a:ext uri="{FF2B5EF4-FFF2-40B4-BE49-F238E27FC236}">
                <a16:creationId xmlns:a16="http://schemas.microsoft.com/office/drawing/2014/main" id="{53162A1C-0FB3-39E5-20B9-AAA4CC29414C}"/>
              </a:ext>
            </a:extLst>
          </p:cNvPr>
          <p:cNvSpPr txBox="1"/>
          <p:nvPr/>
        </p:nvSpPr>
        <p:spPr>
          <a:xfrm>
            <a:off x="4412884" y="2569937"/>
            <a:ext cx="3029904" cy="2862322"/>
          </a:xfrm>
          <a:prstGeom prst="rect">
            <a:avLst/>
          </a:prstGeom>
          <a:noFill/>
        </p:spPr>
        <p:txBody>
          <a:bodyPr wrap="square">
            <a:spAutoFit/>
          </a:bodyPr>
          <a:lstStyle/>
          <a:p>
            <a:pPr algn="ctr"/>
            <a:r>
              <a:rPr lang="en-GB" b="1" dirty="0">
                <a:effectLst/>
              </a:rPr>
              <a:t>Leadership and Management</a:t>
            </a:r>
          </a:p>
          <a:p>
            <a:pPr algn="ctr">
              <a:buFont typeface="Arial" panose="020B0604020202020204" pitchFamily="34" charset="0"/>
              <a:buChar char="•"/>
            </a:pPr>
            <a:r>
              <a:rPr lang="en-GB" dirty="0">
                <a:effectLst/>
              </a:rPr>
              <a:t> Advising</a:t>
            </a:r>
          </a:p>
          <a:p>
            <a:pPr algn="ctr">
              <a:buFont typeface="Arial" panose="020B0604020202020204" pitchFamily="34" charset="0"/>
              <a:buChar char="•"/>
            </a:pPr>
            <a:r>
              <a:rPr lang="en-GB" dirty="0">
                <a:effectLst/>
              </a:rPr>
              <a:t> Coaching</a:t>
            </a:r>
          </a:p>
          <a:p>
            <a:pPr algn="ctr">
              <a:buFont typeface="Arial" panose="020B0604020202020204" pitchFamily="34" charset="0"/>
              <a:buChar char="•"/>
            </a:pPr>
            <a:r>
              <a:rPr lang="en-GB" dirty="0">
                <a:effectLst/>
              </a:rPr>
              <a:t> Conflict resolution</a:t>
            </a:r>
          </a:p>
          <a:p>
            <a:pPr algn="ctr">
              <a:buFont typeface="Arial" panose="020B0604020202020204" pitchFamily="34" charset="0"/>
              <a:buChar char="•"/>
            </a:pPr>
            <a:r>
              <a:rPr lang="en-GB" dirty="0">
                <a:effectLst/>
              </a:rPr>
              <a:t> Decision making</a:t>
            </a:r>
          </a:p>
          <a:p>
            <a:pPr algn="ctr">
              <a:buFont typeface="Arial" panose="020B0604020202020204" pitchFamily="34" charset="0"/>
              <a:buChar char="•"/>
            </a:pPr>
            <a:r>
              <a:rPr lang="en-GB" dirty="0">
                <a:effectLst/>
              </a:rPr>
              <a:t> Delegating</a:t>
            </a:r>
          </a:p>
          <a:p>
            <a:pPr algn="ctr">
              <a:buFont typeface="Arial" panose="020B0604020202020204" pitchFamily="34" charset="0"/>
              <a:buChar char="•"/>
            </a:pPr>
            <a:r>
              <a:rPr lang="en-GB" dirty="0">
                <a:effectLst/>
              </a:rPr>
              <a:t> Diplomacy</a:t>
            </a:r>
          </a:p>
          <a:p>
            <a:pPr algn="ctr">
              <a:buFont typeface="Arial" panose="020B0604020202020204" pitchFamily="34" charset="0"/>
              <a:buChar char="•"/>
            </a:pPr>
            <a:r>
              <a:rPr lang="en-GB" dirty="0">
                <a:effectLst/>
              </a:rPr>
              <a:t> People management</a:t>
            </a:r>
          </a:p>
          <a:p>
            <a:pPr algn="ctr">
              <a:buFont typeface="Arial" panose="020B0604020202020204" pitchFamily="34" charset="0"/>
              <a:buChar char="•"/>
            </a:pPr>
            <a:r>
              <a:rPr lang="en-GB" dirty="0">
                <a:effectLst/>
              </a:rPr>
              <a:t> Problem solving</a:t>
            </a:r>
          </a:p>
          <a:p>
            <a:pPr algn="ctr">
              <a:buFont typeface="Arial" panose="020B0604020202020204" pitchFamily="34" charset="0"/>
              <a:buChar char="•"/>
            </a:pPr>
            <a:r>
              <a:rPr lang="en-GB" dirty="0">
                <a:effectLst/>
              </a:rPr>
              <a:t> Strategic thinking</a:t>
            </a:r>
          </a:p>
        </p:txBody>
      </p:sp>
      <p:sp>
        <p:nvSpPr>
          <p:cNvPr id="19" name="TextBox 18">
            <a:extLst>
              <a:ext uri="{FF2B5EF4-FFF2-40B4-BE49-F238E27FC236}">
                <a16:creationId xmlns:a16="http://schemas.microsoft.com/office/drawing/2014/main" id="{4D9EB061-3007-A20B-E17E-067DC00FFF69}"/>
              </a:ext>
            </a:extLst>
          </p:cNvPr>
          <p:cNvSpPr txBox="1"/>
          <p:nvPr/>
        </p:nvSpPr>
        <p:spPr>
          <a:xfrm>
            <a:off x="6468714" y="3864905"/>
            <a:ext cx="2398938" cy="2308324"/>
          </a:xfrm>
          <a:prstGeom prst="rect">
            <a:avLst/>
          </a:prstGeom>
          <a:noFill/>
        </p:spPr>
        <p:txBody>
          <a:bodyPr wrap="square">
            <a:spAutoFit/>
          </a:bodyPr>
          <a:lstStyle/>
          <a:p>
            <a:pPr algn="ctr"/>
            <a:r>
              <a:rPr lang="en-GB" b="1" dirty="0">
                <a:effectLst/>
              </a:rPr>
              <a:t>Professionalism</a:t>
            </a:r>
          </a:p>
          <a:p>
            <a:pPr algn="ctr">
              <a:buFont typeface="Arial" panose="020B0604020202020204" pitchFamily="34" charset="0"/>
              <a:buChar char="•"/>
            </a:pPr>
            <a:r>
              <a:rPr lang="en-GB" dirty="0">
                <a:effectLst/>
              </a:rPr>
              <a:t> Dedication</a:t>
            </a:r>
          </a:p>
          <a:p>
            <a:pPr algn="ctr">
              <a:buFont typeface="Arial" panose="020B0604020202020204" pitchFamily="34" charset="0"/>
              <a:buChar char="•"/>
            </a:pPr>
            <a:r>
              <a:rPr lang="en-GB" dirty="0">
                <a:effectLst/>
              </a:rPr>
              <a:t> Honesty</a:t>
            </a:r>
          </a:p>
          <a:p>
            <a:pPr algn="ctr">
              <a:buFont typeface="Arial" panose="020B0604020202020204" pitchFamily="34" charset="0"/>
              <a:buChar char="•"/>
            </a:pPr>
            <a:r>
              <a:rPr lang="en-GB" dirty="0">
                <a:effectLst/>
              </a:rPr>
              <a:t> Integrity</a:t>
            </a:r>
          </a:p>
          <a:p>
            <a:pPr algn="ctr">
              <a:buFont typeface="Arial" panose="020B0604020202020204" pitchFamily="34" charset="0"/>
              <a:buChar char="•"/>
            </a:pPr>
            <a:r>
              <a:rPr lang="en-GB" dirty="0">
                <a:effectLst/>
              </a:rPr>
              <a:t> Maturity</a:t>
            </a:r>
          </a:p>
          <a:p>
            <a:pPr algn="ctr">
              <a:buFont typeface="Arial" panose="020B0604020202020204" pitchFamily="34" charset="0"/>
              <a:buChar char="•"/>
            </a:pPr>
            <a:r>
              <a:rPr lang="en-GB" dirty="0">
                <a:effectLst/>
              </a:rPr>
              <a:t> Patience</a:t>
            </a:r>
          </a:p>
          <a:p>
            <a:pPr algn="ctr">
              <a:buFont typeface="Arial" panose="020B0604020202020204" pitchFamily="34" charset="0"/>
              <a:buChar char="•"/>
            </a:pPr>
            <a:r>
              <a:rPr lang="en-GB" dirty="0">
                <a:effectLst/>
              </a:rPr>
              <a:t> Reliability</a:t>
            </a:r>
          </a:p>
          <a:p>
            <a:pPr algn="ctr">
              <a:buFont typeface="Arial" panose="020B0604020202020204" pitchFamily="34" charset="0"/>
              <a:buChar char="•"/>
            </a:pPr>
            <a:r>
              <a:rPr lang="en-GB" dirty="0">
                <a:effectLst/>
              </a:rPr>
              <a:t> Self confidence</a:t>
            </a:r>
          </a:p>
        </p:txBody>
      </p:sp>
      <p:sp>
        <p:nvSpPr>
          <p:cNvPr id="20" name="TextBox 19">
            <a:extLst>
              <a:ext uri="{FF2B5EF4-FFF2-40B4-BE49-F238E27FC236}">
                <a16:creationId xmlns:a16="http://schemas.microsoft.com/office/drawing/2014/main" id="{99460E1B-48CA-6D0A-3B5F-0606950AF5EC}"/>
              </a:ext>
            </a:extLst>
          </p:cNvPr>
          <p:cNvSpPr txBox="1"/>
          <p:nvPr/>
        </p:nvSpPr>
        <p:spPr>
          <a:xfrm>
            <a:off x="9718813" y="3017615"/>
            <a:ext cx="2473187" cy="2862322"/>
          </a:xfrm>
          <a:prstGeom prst="rect">
            <a:avLst/>
          </a:prstGeom>
          <a:noFill/>
        </p:spPr>
        <p:txBody>
          <a:bodyPr wrap="square">
            <a:spAutoFit/>
          </a:bodyPr>
          <a:lstStyle/>
          <a:p>
            <a:pPr algn="ctr"/>
            <a:r>
              <a:rPr lang="en-GB" b="1" dirty="0">
                <a:effectLst/>
              </a:rPr>
              <a:t>Organizational</a:t>
            </a:r>
          </a:p>
          <a:p>
            <a:pPr algn="ctr">
              <a:buFont typeface="Arial" panose="020B0604020202020204" pitchFamily="34" charset="0"/>
              <a:buChar char="•"/>
            </a:pPr>
            <a:r>
              <a:rPr lang="en-GB" dirty="0">
                <a:effectLst/>
              </a:rPr>
              <a:t> Coordinating</a:t>
            </a:r>
          </a:p>
          <a:p>
            <a:pPr algn="ctr">
              <a:buFont typeface="Arial" panose="020B0604020202020204" pitchFamily="34" charset="0"/>
              <a:buChar char="•"/>
            </a:pPr>
            <a:r>
              <a:rPr lang="en-GB" dirty="0">
                <a:effectLst/>
              </a:rPr>
              <a:t> Goal setting</a:t>
            </a:r>
          </a:p>
          <a:p>
            <a:pPr algn="ctr">
              <a:buFont typeface="Arial" panose="020B0604020202020204" pitchFamily="34" charset="0"/>
              <a:buChar char="•"/>
            </a:pPr>
            <a:r>
              <a:rPr lang="en-GB" dirty="0">
                <a:effectLst/>
              </a:rPr>
              <a:t> Meeting deadlines</a:t>
            </a:r>
          </a:p>
          <a:p>
            <a:pPr algn="ctr">
              <a:buFont typeface="Arial" panose="020B0604020202020204" pitchFamily="34" charset="0"/>
              <a:buChar char="•"/>
            </a:pPr>
            <a:r>
              <a:rPr lang="en-GB" dirty="0">
                <a:effectLst/>
              </a:rPr>
              <a:t> Multi-tasking</a:t>
            </a:r>
          </a:p>
          <a:p>
            <a:pPr algn="ctr">
              <a:buFont typeface="Arial" panose="020B0604020202020204" pitchFamily="34" charset="0"/>
              <a:buChar char="•"/>
            </a:pPr>
            <a:r>
              <a:rPr lang="en-GB" dirty="0">
                <a:effectLst/>
              </a:rPr>
              <a:t> Prioritizing</a:t>
            </a:r>
          </a:p>
          <a:p>
            <a:pPr algn="ctr">
              <a:buFont typeface="Arial" panose="020B0604020202020204" pitchFamily="34" charset="0"/>
              <a:buChar char="•"/>
            </a:pPr>
            <a:r>
              <a:rPr lang="en-GB" dirty="0">
                <a:effectLst/>
              </a:rPr>
              <a:t> Project management</a:t>
            </a:r>
          </a:p>
          <a:p>
            <a:pPr algn="ctr">
              <a:buFont typeface="Arial" panose="020B0604020202020204" pitchFamily="34" charset="0"/>
              <a:buChar char="•"/>
            </a:pPr>
            <a:r>
              <a:rPr lang="en-GB" dirty="0">
                <a:effectLst/>
              </a:rPr>
              <a:t> Scheduling</a:t>
            </a:r>
          </a:p>
          <a:p>
            <a:pPr algn="ctr">
              <a:buFont typeface="Arial" panose="020B0604020202020204" pitchFamily="34" charset="0"/>
              <a:buChar char="•"/>
            </a:pPr>
            <a:r>
              <a:rPr lang="en-GB" dirty="0">
                <a:effectLst/>
              </a:rPr>
              <a:t> Strategic planning </a:t>
            </a:r>
          </a:p>
          <a:p>
            <a:pPr algn="ctr">
              <a:buFont typeface="Arial" panose="020B0604020202020204" pitchFamily="34" charset="0"/>
              <a:buChar char="•"/>
            </a:pPr>
            <a:r>
              <a:rPr lang="en-GB" dirty="0">
                <a:effectLst/>
              </a:rPr>
              <a:t> Time management</a:t>
            </a:r>
          </a:p>
        </p:txBody>
      </p:sp>
      <p:sp>
        <p:nvSpPr>
          <p:cNvPr id="21" name="TextBox 20">
            <a:extLst>
              <a:ext uri="{FF2B5EF4-FFF2-40B4-BE49-F238E27FC236}">
                <a16:creationId xmlns:a16="http://schemas.microsoft.com/office/drawing/2014/main" id="{3739C120-E2D0-B0A2-7BB7-D8BE75ADB151}"/>
              </a:ext>
            </a:extLst>
          </p:cNvPr>
          <p:cNvSpPr txBox="1"/>
          <p:nvPr/>
        </p:nvSpPr>
        <p:spPr>
          <a:xfrm>
            <a:off x="7962863" y="2708436"/>
            <a:ext cx="2433430" cy="2585323"/>
          </a:xfrm>
          <a:prstGeom prst="rect">
            <a:avLst/>
          </a:prstGeom>
          <a:noFill/>
        </p:spPr>
        <p:txBody>
          <a:bodyPr wrap="square">
            <a:spAutoFit/>
          </a:bodyPr>
          <a:lstStyle/>
          <a:p>
            <a:pPr algn="ctr"/>
            <a:r>
              <a:rPr lang="en-GB" b="1" dirty="0">
                <a:effectLst/>
              </a:rPr>
              <a:t>Team Building</a:t>
            </a:r>
          </a:p>
          <a:p>
            <a:pPr algn="ctr">
              <a:buFont typeface="Arial" panose="020B0604020202020204" pitchFamily="34" charset="0"/>
              <a:buChar char="•"/>
            </a:pPr>
            <a:r>
              <a:rPr lang="en-GB" dirty="0">
                <a:effectLst/>
              </a:rPr>
              <a:t> Collaboration</a:t>
            </a:r>
          </a:p>
          <a:p>
            <a:pPr algn="ctr">
              <a:buFont typeface="Arial" panose="020B0604020202020204" pitchFamily="34" charset="0"/>
              <a:buChar char="•"/>
            </a:pPr>
            <a:r>
              <a:rPr lang="en-GB" dirty="0">
                <a:effectLst/>
              </a:rPr>
              <a:t> Communication</a:t>
            </a:r>
          </a:p>
          <a:p>
            <a:pPr algn="ctr">
              <a:buFont typeface="Arial" panose="020B0604020202020204" pitchFamily="34" charset="0"/>
              <a:buChar char="•"/>
            </a:pPr>
            <a:r>
              <a:rPr lang="en-GB" dirty="0">
                <a:effectLst/>
              </a:rPr>
              <a:t> Flexibility</a:t>
            </a:r>
          </a:p>
          <a:p>
            <a:pPr algn="ctr">
              <a:buFont typeface="Arial" panose="020B0604020202020204" pitchFamily="34" charset="0"/>
              <a:buChar char="•"/>
            </a:pPr>
            <a:r>
              <a:rPr lang="en-GB" dirty="0">
                <a:effectLst/>
              </a:rPr>
              <a:t> Listening</a:t>
            </a:r>
          </a:p>
          <a:p>
            <a:pPr algn="ctr">
              <a:buFont typeface="Arial" panose="020B0604020202020204" pitchFamily="34" charset="0"/>
              <a:buChar char="•"/>
            </a:pPr>
            <a:r>
              <a:rPr lang="en-GB" dirty="0">
                <a:effectLst/>
              </a:rPr>
              <a:t> Observation</a:t>
            </a:r>
          </a:p>
          <a:p>
            <a:pPr algn="ctr">
              <a:buFont typeface="Arial" panose="020B0604020202020204" pitchFamily="34" charset="0"/>
              <a:buChar char="•"/>
            </a:pPr>
            <a:r>
              <a:rPr lang="en-GB" dirty="0">
                <a:effectLst/>
              </a:rPr>
              <a:t> Participation</a:t>
            </a:r>
          </a:p>
          <a:p>
            <a:pPr algn="ctr">
              <a:buFont typeface="Arial" panose="020B0604020202020204" pitchFamily="34" charset="0"/>
              <a:buChar char="•"/>
            </a:pPr>
            <a:r>
              <a:rPr lang="en-GB" dirty="0">
                <a:effectLst/>
              </a:rPr>
              <a:t> Respect</a:t>
            </a:r>
          </a:p>
          <a:p>
            <a:pPr algn="ctr">
              <a:buFont typeface="Arial" panose="020B0604020202020204" pitchFamily="34" charset="0"/>
              <a:buChar char="•"/>
            </a:pPr>
            <a:r>
              <a:rPr lang="en-GB" dirty="0">
                <a:effectLst/>
              </a:rPr>
              <a:t> Sharing</a:t>
            </a:r>
          </a:p>
        </p:txBody>
      </p:sp>
      <p:sp>
        <p:nvSpPr>
          <p:cNvPr id="23" name="TextBox 22">
            <a:extLst>
              <a:ext uri="{FF2B5EF4-FFF2-40B4-BE49-F238E27FC236}">
                <a16:creationId xmlns:a16="http://schemas.microsoft.com/office/drawing/2014/main" id="{B2FF5051-A253-4F92-2884-B059F07980C7}"/>
              </a:ext>
            </a:extLst>
          </p:cNvPr>
          <p:cNvSpPr txBox="1"/>
          <p:nvPr/>
        </p:nvSpPr>
        <p:spPr>
          <a:xfrm>
            <a:off x="3012422" y="3190873"/>
            <a:ext cx="2093775" cy="2031325"/>
          </a:xfrm>
          <a:prstGeom prst="rect">
            <a:avLst/>
          </a:prstGeom>
          <a:noFill/>
        </p:spPr>
        <p:txBody>
          <a:bodyPr wrap="square">
            <a:spAutoFit/>
          </a:bodyPr>
          <a:lstStyle/>
          <a:p>
            <a:pPr algn="ctr"/>
            <a:r>
              <a:rPr lang="en-GB" b="1" dirty="0">
                <a:effectLst/>
              </a:rPr>
              <a:t>Analytical</a:t>
            </a:r>
          </a:p>
          <a:p>
            <a:pPr algn="ctr">
              <a:buFont typeface="Arial" panose="020B0604020202020204" pitchFamily="34" charset="0"/>
              <a:buChar char="•"/>
            </a:pPr>
            <a:r>
              <a:rPr lang="en-GB" dirty="0">
                <a:effectLst/>
              </a:rPr>
              <a:t> Critical thinking</a:t>
            </a:r>
          </a:p>
          <a:p>
            <a:pPr algn="ctr">
              <a:buFont typeface="Arial" panose="020B0604020202020204" pitchFamily="34" charset="0"/>
              <a:buChar char="•"/>
            </a:pPr>
            <a:r>
              <a:rPr lang="en-GB" dirty="0">
                <a:effectLst/>
              </a:rPr>
              <a:t> Data analysis</a:t>
            </a:r>
          </a:p>
          <a:p>
            <a:pPr algn="ctr">
              <a:buFont typeface="Arial" panose="020B0604020202020204" pitchFamily="34" charset="0"/>
              <a:buChar char="•"/>
            </a:pPr>
            <a:r>
              <a:rPr lang="en-GB" dirty="0">
                <a:effectLst/>
              </a:rPr>
              <a:t> Numeracy</a:t>
            </a:r>
          </a:p>
          <a:p>
            <a:pPr algn="ctr">
              <a:buFont typeface="Arial" panose="020B0604020202020204" pitchFamily="34" charset="0"/>
              <a:buChar char="•"/>
            </a:pPr>
            <a:r>
              <a:rPr lang="en-GB" dirty="0">
                <a:effectLst/>
              </a:rPr>
              <a:t> Reporting</a:t>
            </a:r>
          </a:p>
          <a:p>
            <a:pPr algn="ctr">
              <a:buFont typeface="Arial" panose="020B0604020202020204" pitchFamily="34" charset="0"/>
              <a:buChar char="•"/>
            </a:pPr>
            <a:r>
              <a:rPr lang="en-GB" dirty="0">
                <a:effectLst/>
              </a:rPr>
              <a:t> Research</a:t>
            </a:r>
          </a:p>
          <a:p>
            <a:pPr algn="ctr">
              <a:buFont typeface="Arial" panose="020B0604020202020204" pitchFamily="34" charset="0"/>
              <a:buChar char="•"/>
            </a:pPr>
            <a:r>
              <a:rPr lang="en-GB" dirty="0">
                <a:effectLst/>
              </a:rPr>
              <a:t> Troubleshooting</a:t>
            </a:r>
          </a:p>
        </p:txBody>
      </p:sp>
    </p:spTree>
    <p:extLst>
      <p:ext uri="{BB962C8B-B14F-4D97-AF65-F5344CB8AC3E}">
        <p14:creationId xmlns:p14="http://schemas.microsoft.com/office/powerpoint/2010/main" val="2673747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What are my skills?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
        <p:nvSpPr>
          <p:cNvPr id="14" name="TextBox 13">
            <a:extLst>
              <a:ext uri="{FF2B5EF4-FFF2-40B4-BE49-F238E27FC236}">
                <a16:creationId xmlns:a16="http://schemas.microsoft.com/office/drawing/2014/main" id="{F3EC552E-7BF1-C47D-1E18-8743B2F65108}"/>
              </a:ext>
            </a:extLst>
          </p:cNvPr>
          <p:cNvSpPr txBox="1"/>
          <p:nvPr/>
        </p:nvSpPr>
        <p:spPr>
          <a:xfrm>
            <a:off x="1288110" y="6860016"/>
            <a:ext cx="9725939" cy="1569660"/>
          </a:xfrm>
          <a:prstGeom prst="rect">
            <a:avLst/>
          </a:prstGeom>
          <a:noFill/>
        </p:spPr>
        <p:txBody>
          <a:bodyPr wrap="square">
            <a:spAutoFit/>
          </a:bodyPr>
          <a:lstStyle/>
          <a:p>
            <a:r>
              <a:rPr lang="en-GB" sz="2400" b="1" dirty="0"/>
              <a:t>Technical</a:t>
            </a:r>
            <a:r>
              <a:rPr lang="en-GB" sz="2400" dirty="0"/>
              <a:t> e.g. coding, Microsoft suite, data science, geotechnical survey, etc. </a:t>
            </a:r>
          </a:p>
          <a:p>
            <a:endParaRPr lang="en-GB" sz="2400" dirty="0"/>
          </a:p>
          <a:p>
            <a:r>
              <a:rPr lang="en-GB" sz="2400" b="1" dirty="0"/>
              <a:t>Personal</a:t>
            </a:r>
            <a:r>
              <a:rPr lang="en-GB" sz="2400" dirty="0"/>
              <a:t> e.g. written communication, public speaking, teamwork, time management, adaptability, etc.</a:t>
            </a:r>
          </a:p>
        </p:txBody>
      </p:sp>
      <p:pic>
        <p:nvPicPr>
          <p:cNvPr id="17" name="Picture 16">
            <a:extLst>
              <a:ext uri="{FF2B5EF4-FFF2-40B4-BE49-F238E27FC236}">
                <a16:creationId xmlns:a16="http://schemas.microsoft.com/office/drawing/2014/main" id="{40863F3D-22A6-4990-BAEA-E2A6ECCB232F}"/>
              </a:ext>
            </a:extLst>
          </p:cNvPr>
          <p:cNvPicPr>
            <a:picLocks noChangeAspect="1"/>
          </p:cNvPicPr>
          <p:nvPr/>
        </p:nvPicPr>
        <p:blipFill rotWithShape="1">
          <a:blip r:embed="rId4">
            <a:extLst>
              <a:ext uri="{28A0092B-C50C-407E-A947-70E740481C1C}">
                <a14:useLocalDpi xmlns:a14="http://schemas.microsoft.com/office/drawing/2010/main" val="0"/>
              </a:ext>
            </a:extLst>
          </a:blip>
          <a:srcRect l="36130" r="3613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 name="TextBox 2">
            <a:extLst>
              <a:ext uri="{FF2B5EF4-FFF2-40B4-BE49-F238E27FC236}">
                <a16:creationId xmlns:a16="http://schemas.microsoft.com/office/drawing/2014/main" id="{98F1C552-83E1-EAF6-F264-3E0697A5FA94}"/>
              </a:ext>
            </a:extLst>
          </p:cNvPr>
          <p:cNvSpPr txBox="1"/>
          <p:nvPr/>
        </p:nvSpPr>
        <p:spPr>
          <a:xfrm>
            <a:off x="3287339" y="369332"/>
            <a:ext cx="8321565" cy="769441"/>
          </a:xfrm>
          <a:prstGeom prst="rect">
            <a:avLst/>
          </a:prstGeom>
          <a:noFill/>
        </p:spPr>
        <p:txBody>
          <a:bodyPr wrap="square">
            <a:spAutoFit/>
          </a:bodyPr>
          <a:lstStyle/>
          <a:p>
            <a:r>
              <a:rPr lang="en-GB" sz="2200" dirty="0"/>
              <a:t>It can be useful to visit websites with quizzes that can guide your skills evaluation.</a:t>
            </a:r>
          </a:p>
        </p:txBody>
      </p:sp>
      <p:sp>
        <p:nvSpPr>
          <p:cNvPr id="6" name="TextBox 5">
            <a:extLst>
              <a:ext uri="{FF2B5EF4-FFF2-40B4-BE49-F238E27FC236}">
                <a16:creationId xmlns:a16="http://schemas.microsoft.com/office/drawing/2014/main" id="{5B2425DB-5B49-4B1D-0717-3CCAC5735062}"/>
              </a:ext>
            </a:extLst>
          </p:cNvPr>
          <p:cNvSpPr txBox="1"/>
          <p:nvPr/>
        </p:nvSpPr>
        <p:spPr>
          <a:xfrm>
            <a:off x="42470" y="359165"/>
            <a:ext cx="3054627" cy="6186309"/>
          </a:xfrm>
          <a:prstGeom prst="rect">
            <a:avLst/>
          </a:prstGeom>
          <a:noFill/>
        </p:spPr>
        <p:txBody>
          <a:bodyPr wrap="square">
            <a:spAutoFit/>
          </a:bodyPr>
          <a:lstStyle/>
          <a:p>
            <a:pPr algn="ctr"/>
            <a:r>
              <a:rPr lang="en-GB" sz="2200" b="1" dirty="0">
                <a:solidFill>
                  <a:schemeClr val="bg1"/>
                </a:solidFill>
                <a:latin typeface="Comic Sans MS" panose="030F0702030302020204" pitchFamily="66" charset="0"/>
              </a:rPr>
              <a:t>“I have a very particular set of… </a:t>
            </a: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endParaRPr lang="en-GB" sz="2200" b="1" dirty="0">
              <a:solidFill>
                <a:schemeClr val="bg1"/>
              </a:solidFill>
              <a:latin typeface="Comic Sans MS" panose="030F0702030302020204" pitchFamily="66" charset="0"/>
            </a:endParaRPr>
          </a:p>
          <a:p>
            <a:pPr algn="ctr"/>
            <a:r>
              <a:rPr lang="en-GB" sz="2200" b="1" dirty="0">
                <a:solidFill>
                  <a:schemeClr val="bg1"/>
                </a:solidFill>
                <a:latin typeface="Comic Sans MS" panose="030F0702030302020204" pitchFamily="66" charset="0"/>
              </a:rPr>
              <a:t>…combined abilities and knowledge which I can readily execute with aptitude…”</a:t>
            </a:r>
          </a:p>
        </p:txBody>
      </p:sp>
      <p:sp>
        <p:nvSpPr>
          <p:cNvPr id="21" name="TextBox 20">
            <a:extLst>
              <a:ext uri="{FF2B5EF4-FFF2-40B4-BE49-F238E27FC236}">
                <a16:creationId xmlns:a16="http://schemas.microsoft.com/office/drawing/2014/main" id="{A8F015B3-5936-550A-3814-C63E1D218B74}"/>
              </a:ext>
            </a:extLst>
          </p:cNvPr>
          <p:cNvSpPr txBox="1"/>
          <p:nvPr/>
        </p:nvSpPr>
        <p:spPr>
          <a:xfrm>
            <a:off x="3221372" y="4427085"/>
            <a:ext cx="8928158" cy="1938992"/>
          </a:xfrm>
          <a:prstGeom prst="rect">
            <a:avLst/>
          </a:prstGeom>
          <a:noFill/>
        </p:spPr>
        <p:txBody>
          <a:bodyPr wrap="square">
            <a:spAutoFit/>
          </a:bodyPr>
          <a:lstStyle/>
          <a:p>
            <a:r>
              <a:rPr lang="en-GB" sz="2000" dirty="0"/>
              <a:t>These quizzes can help you to identify your strengths, as well as your current skill gaps.</a:t>
            </a:r>
          </a:p>
          <a:p>
            <a:endParaRPr lang="en-GB" sz="2000" dirty="0"/>
          </a:p>
          <a:p>
            <a:r>
              <a:rPr lang="en-GB" sz="2000" b="1" dirty="0">
                <a:latin typeface="Comic Sans MS" panose="030F0702030302020204" pitchFamily="66" charset="0"/>
              </a:rPr>
              <a:t>Advice: </a:t>
            </a:r>
            <a:r>
              <a:rPr lang="en-GB" sz="2000" dirty="0">
                <a:latin typeface="Comic Sans MS" panose="030F0702030302020204" pitchFamily="66" charset="0"/>
              </a:rPr>
              <a:t>Skill gaps are not necessarily weaknesses. If you have identified them, and can demonstrate you are working towards them, employers will see the benefits, as opposed to simply trying to hide this.</a:t>
            </a:r>
          </a:p>
        </p:txBody>
      </p:sp>
      <p:pic>
        <p:nvPicPr>
          <p:cNvPr id="9" name="Picture 8">
            <a:extLst>
              <a:ext uri="{FF2B5EF4-FFF2-40B4-BE49-F238E27FC236}">
                <a16:creationId xmlns:a16="http://schemas.microsoft.com/office/drawing/2014/main" id="{5A5B1AAB-80EC-0A10-2AE1-F49A12EA5BE1}"/>
              </a:ext>
            </a:extLst>
          </p:cNvPr>
          <p:cNvPicPr>
            <a:picLocks noChangeAspect="1"/>
          </p:cNvPicPr>
          <p:nvPr/>
        </p:nvPicPr>
        <p:blipFill>
          <a:blip r:embed="rId5"/>
          <a:stretch>
            <a:fillRect/>
          </a:stretch>
        </p:blipFill>
        <p:spPr>
          <a:xfrm>
            <a:off x="9270659" y="921314"/>
            <a:ext cx="2626987" cy="3011832"/>
          </a:xfrm>
          <a:prstGeom prst="rect">
            <a:avLst/>
          </a:prstGeom>
        </p:spPr>
      </p:pic>
      <p:sp>
        <p:nvSpPr>
          <p:cNvPr id="11" name="TextBox 10">
            <a:extLst>
              <a:ext uri="{FF2B5EF4-FFF2-40B4-BE49-F238E27FC236}">
                <a16:creationId xmlns:a16="http://schemas.microsoft.com/office/drawing/2014/main" id="{C5644B85-4633-6976-414D-2C51235D7B01}"/>
              </a:ext>
            </a:extLst>
          </p:cNvPr>
          <p:cNvSpPr txBox="1"/>
          <p:nvPr/>
        </p:nvSpPr>
        <p:spPr>
          <a:xfrm>
            <a:off x="9415150" y="3933146"/>
            <a:ext cx="2338006" cy="461665"/>
          </a:xfrm>
          <a:prstGeom prst="rect">
            <a:avLst/>
          </a:prstGeom>
          <a:noFill/>
        </p:spPr>
        <p:txBody>
          <a:bodyPr wrap="square">
            <a:spAutoFit/>
          </a:bodyPr>
          <a:lstStyle/>
          <a:p>
            <a:pPr algn="ctr"/>
            <a:r>
              <a:rPr lang="en-GB" sz="1200" dirty="0">
                <a:hlinkClick r:id="rId6"/>
              </a:rPr>
              <a:t>https://www.grandshake.co/post/environment-green-career-quiz</a:t>
            </a:r>
            <a:endParaRPr lang="en-GB" sz="1200" dirty="0"/>
          </a:p>
        </p:txBody>
      </p:sp>
      <p:pic>
        <p:nvPicPr>
          <p:cNvPr id="13" name="Picture 12">
            <a:extLst>
              <a:ext uri="{FF2B5EF4-FFF2-40B4-BE49-F238E27FC236}">
                <a16:creationId xmlns:a16="http://schemas.microsoft.com/office/drawing/2014/main" id="{689FBDB3-1D10-26CB-30AD-2E2698176BEF}"/>
              </a:ext>
            </a:extLst>
          </p:cNvPr>
          <p:cNvPicPr>
            <a:picLocks noChangeAspect="1"/>
          </p:cNvPicPr>
          <p:nvPr/>
        </p:nvPicPr>
        <p:blipFill>
          <a:blip r:embed="rId7"/>
          <a:stretch>
            <a:fillRect/>
          </a:stretch>
        </p:blipFill>
        <p:spPr>
          <a:xfrm>
            <a:off x="3304959" y="1356360"/>
            <a:ext cx="3234998" cy="2576786"/>
          </a:xfrm>
          <a:prstGeom prst="rect">
            <a:avLst/>
          </a:prstGeom>
        </p:spPr>
      </p:pic>
      <p:sp>
        <p:nvSpPr>
          <p:cNvPr id="19" name="TextBox 18">
            <a:extLst>
              <a:ext uri="{FF2B5EF4-FFF2-40B4-BE49-F238E27FC236}">
                <a16:creationId xmlns:a16="http://schemas.microsoft.com/office/drawing/2014/main" id="{66C7B4E3-8BEE-2426-1C36-B18E4EF1FCA9}"/>
              </a:ext>
            </a:extLst>
          </p:cNvPr>
          <p:cNvSpPr txBox="1"/>
          <p:nvPr/>
        </p:nvSpPr>
        <p:spPr>
          <a:xfrm>
            <a:off x="3346231" y="3865383"/>
            <a:ext cx="3084400" cy="461665"/>
          </a:xfrm>
          <a:prstGeom prst="rect">
            <a:avLst/>
          </a:prstGeom>
          <a:noFill/>
        </p:spPr>
        <p:txBody>
          <a:bodyPr wrap="square">
            <a:spAutoFit/>
          </a:bodyPr>
          <a:lstStyle/>
          <a:p>
            <a:pPr algn="ctr"/>
            <a:r>
              <a:rPr lang="en-GB" sz="1200" dirty="0">
                <a:hlinkClick r:id="rId8"/>
              </a:rPr>
              <a:t>https://nationalcareers.service.gov.uk/skills-assessment</a:t>
            </a:r>
            <a:endParaRPr lang="en-GB" sz="1200" dirty="0"/>
          </a:p>
        </p:txBody>
      </p:sp>
      <p:pic>
        <p:nvPicPr>
          <p:cNvPr id="20" name="Online Media 19" title="Green New Careers">
            <a:hlinkClick r:id="" action="ppaction://media"/>
            <a:extLst>
              <a:ext uri="{FF2B5EF4-FFF2-40B4-BE49-F238E27FC236}">
                <a16:creationId xmlns:a16="http://schemas.microsoft.com/office/drawing/2014/main" id="{D5F19A7E-424B-3410-7CF0-FC1249A1A4FB}"/>
              </a:ext>
            </a:extLst>
          </p:cNvPr>
          <p:cNvPicPr>
            <a:picLocks noRot="1" noChangeAspect="1"/>
          </p:cNvPicPr>
          <p:nvPr>
            <a:videoFile r:link="rId1"/>
          </p:nvPr>
        </p:nvPicPr>
        <p:blipFill>
          <a:blip r:embed="rId9"/>
          <a:stretch>
            <a:fillRect/>
          </a:stretch>
        </p:blipFill>
        <p:spPr>
          <a:xfrm>
            <a:off x="6623544" y="1690755"/>
            <a:ext cx="2652377" cy="1498593"/>
          </a:xfrm>
          <a:prstGeom prst="rect">
            <a:avLst/>
          </a:prstGeom>
        </p:spPr>
      </p:pic>
      <p:sp>
        <p:nvSpPr>
          <p:cNvPr id="23" name="TextBox 22">
            <a:extLst>
              <a:ext uri="{FF2B5EF4-FFF2-40B4-BE49-F238E27FC236}">
                <a16:creationId xmlns:a16="http://schemas.microsoft.com/office/drawing/2014/main" id="{80962C35-7887-724F-968B-24896544F6F6}"/>
              </a:ext>
            </a:extLst>
          </p:cNvPr>
          <p:cNvSpPr txBox="1"/>
          <p:nvPr/>
        </p:nvSpPr>
        <p:spPr>
          <a:xfrm>
            <a:off x="6739739" y="3238081"/>
            <a:ext cx="2447333" cy="276999"/>
          </a:xfrm>
          <a:prstGeom prst="rect">
            <a:avLst/>
          </a:prstGeom>
          <a:noFill/>
        </p:spPr>
        <p:txBody>
          <a:bodyPr wrap="square">
            <a:spAutoFit/>
          </a:bodyPr>
          <a:lstStyle/>
          <a:p>
            <a:r>
              <a:rPr lang="en-GB" sz="1200" dirty="0">
                <a:hlinkClick r:id="rId10"/>
              </a:rPr>
              <a:t>https://greennewcareers.org/quiz/</a:t>
            </a:r>
            <a:endParaRPr lang="en-GB" sz="1200" dirty="0"/>
          </a:p>
        </p:txBody>
      </p:sp>
    </p:spTree>
    <p:extLst>
      <p:ext uri="{BB962C8B-B14F-4D97-AF65-F5344CB8AC3E}">
        <p14:creationId xmlns:p14="http://schemas.microsoft.com/office/powerpoint/2010/main" val="2016223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Upskilling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8988" t="853" r="-16655" b="1216"/>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23AD0629-8A22-D992-4E9A-E33D7A2619A5}"/>
              </a:ext>
            </a:extLst>
          </p:cNvPr>
          <p:cNvSpPr txBox="1"/>
          <p:nvPr/>
        </p:nvSpPr>
        <p:spPr>
          <a:xfrm>
            <a:off x="2148312" y="526987"/>
            <a:ext cx="7895371" cy="5678478"/>
          </a:xfrm>
          <a:prstGeom prst="rect">
            <a:avLst/>
          </a:prstGeom>
          <a:noFill/>
        </p:spPr>
        <p:txBody>
          <a:bodyPr wrap="square" rtlCol="0">
            <a:spAutoFit/>
          </a:bodyPr>
          <a:lstStyle/>
          <a:p>
            <a:r>
              <a:rPr lang="en-GB" sz="2200" dirty="0"/>
              <a:t>Knowing what your skill gaps provides a great opportunity to demonstrate commitment to self-development.</a:t>
            </a:r>
          </a:p>
          <a:p>
            <a:endParaRPr lang="en-GB" sz="2200" dirty="0"/>
          </a:p>
          <a:p>
            <a:r>
              <a:rPr lang="en-GB" sz="2200" dirty="0"/>
              <a:t>Upskilling is a key process to consider, before, and during, employment. </a:t>
            </a:r>
          </a:p>
          <a:p>
            <a:endParaRPr lang="en-GB" sz="2200" dirty="0"/>
          </a:p>
          <a:p>
            <a:r>
              <a:rPr lang="en-GB" sz="2200" dirty="0"/>
              <a:t>As a student, you are already upskilling, as you have chosen to learn new things.</a:t>
            </a:r>
          </a:p>
          <a:p>
            <a:endParaRPr lang="en-GB" sz="2200" dirty="0"/>
          </a:p>
          <a:p>
            <a:r>
              <a:rPr lang="en-GB" sz="2200" dirty="0"/>
              <a:t>However, there are various additional, easy (and often free!) steps you can take:</a:t>
            </a:r>
          </a:p>
          <a:p>
            <a:pPr marL="342900" indent="-342900" algn="ctr">
              <a:lnSpc>
                <a:spcPct val="150000"/>
              </a:lnSpc>
              <a:buFont typeface="Courier New" panose="02070309020205020404" pitchFamily="49" charset="0"/>
              <a:buChar char="o"/>
            </a:pPr>
            <a:r>
              <a:rPr lang="en-GB" sz="2200" dirty="0"/>
              <a:t>Identify new skills / training via free online resources (MOOCs).</a:t>
            </a:r>
          </a:p>
          <a:p>
            <a:pPr marL="342900" indent="-342900" algn="ctr">
              <a:lnSpc>
                <a:spcPct val="150000"/>
              </a:lnSpc>
              <a:buFont typeface="Courier New" panose="02070309020205020404" pitchFamily="49" charset="0"/>
              <a:buChar char="o"/>
            </a:pPr>
            <a:r>
              <a:rPr lang="en-GB" sz="2200" dirty="0"/>
              <a:t>Volunteer at relevant organisations</a:t>
            </a:r>
          </a:p>
          <a:p>
            <a:pPr marL="342900" indent="-342900" algn="ctr">
              <a:lnSpc>
                <a:spcPct val="150000"/>
              </a:lnSpc>
              <a:buFont typeface="Courier New" panose="02070309020205020404" pitchFamily="49" charset="0"/>
              <a:buChar char="o"/>
            </a:pPr>
            <a:r>
              <a:rPr lang="en-GB" sz="2200" dirty="0"/>
              <a:t>Develop your subject awareness</a:t>
            </a:r>
          </a:p>
          <a:p>
            <a:endParaRPr lang="en-GB" sz="2200" dirty="0"/>
          </a:p>
        </p:txBody>
      </p:sp>
      <p:pic>
        <p:nvPicPr>
          <p:cNvPr id="4098" name="Picture 2" descr="4 Career Benefits of Upskilling">
            <a:extLst>
              <a:ext uri="{FF2B5EF4-FFF2-40B4-BE49-F238E27FC236}">
                <a16:creationId xmlns:a16="http://schemas.microsoft.com/office/drawing/2014/main" id="{8FE34065-9B8E-69E7-F234-DA0B62D72F4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4713"/>
          <a:stretch/>
        </p:blipFill>
        <p:spPr bwMode="auto">
          <a:xfrm>
            <a:off x="10194727" y="283297"/>
            <a:ext cx="1991661" cy="6182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15967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 </a:t>
            </a:r>
            <a:r>
              <a:rPr lang="fr-FR" b="1" dirty="0" err="1"/>
              <a:t>Upskilling</a:t>
            </a:r>
            <a:r>
              <a:rPr lang="fr-FR" b="1" dirty="0"/>
              <a:t> - </a:t>
            </a:r>
            <a:r>
              <a:rPr lang="en-GB" b="1" dirty="0"/>
              <a:t>MOOCs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
        <p:nvSpPr>
          <p:cNvPr id="6" name="TextBox 5">
            <a:extLst>
              <a:ext uri="{FF2B5EF4-FFF2-40B4-BE49-F238E27FC236}">
                <a16:creationId xmlns:a16="http://schemas.microsoft.com/office/drawing/2014/main" id="{23AD0629-8A22-D992-4E9A-E33D7A2619A5}"/>
              </a:ext>
            </a:extLst>
          </p:cNvPr>
          <p:cNvSpPr txBox="1"/>
          <p:nvPr/>
        </p:nvSpPr>
        <p:spPr>
          <a:xfrm>
            <a:off x="2811517" y="355537"/>
            <a:ext cx="9386092" cy="5940088"/>
          </a:xfrm>
          <a:prstGeom prst="rect">
            <a:avLst/>
          </a:prstGeom>
          <a:noFill/>
        </p:spPr>
        <p:txBody>
          <a:bodyPr wrap="square" rtlCol="0">
            <a:spAutoFit/>
          </a:bodyPr>
          <a:lstStyle/>
          <a:p>
            <a:r>
              <a:rPr lang="en-GB" sz="2400" dirty="0"/>
              <a:t>Massive Open Online Courses (MOOC):</a:t>
            </a:r>
          </a:p>
          <a:p>
            <a:pPr marL="342900" indent="-342900">
              <a:buFont typeface="Arial" panose="020B0604020202020204" pitchFamily="34" charset="0"/>
              <a:buChar char="•"/>
            </a:pPr>
            <a:r>
              <a:rPr lang="en-GB" sz="2400" dirty="0"/>
              <a:t>Free online courses</a:t>
            </a:r>
          </a:p>
          <a:p>
            <a:pPr marL="342900" indent="-342900">
              <a:buFont typeface="Arial" panose="020B0604020202020204" pitchFamily="34" charset="0"/>
              <a:buChar char="•"/>
            </a:pPr>
            <a:r>
              <a:rPr lang="en-GB" sz="2400" dirty="0"/>
              <a:t>Available at any time </a:t>
            </a:r>
          </a:p>
          <a:p>
            <a:pPr marL="342900" indent="-342900">
              <a:buFont typeface="Arial" panose="020B0604020202020204" pitchFamily="34" charset="0"/>
              <a:buChar char="•"/>
            </a:pPr>
            <a:r>
              <a:rPr lang="en-GB" sz="2400" dirty="0"/>
              <a:t>Often self-paced </a:t>
            </a:r>
          </a:p>
          <a:p>
            <a:pPr marL="342900" indent="-342900">
              <a:buFont typeface="Arial" panose="020B0604020202020204" pitchFamily="34" charset="0"/>
              <a:buChar char="•"/>
            </a:pPr>
            <a:r>
              <a:rPr lang="en-GB" sz="2400" dirty="0"/>
              <a:t>Large variety of providers and content</a:t>
            </a:r>
          </a:p>
          <a:p>
            <a:pPr marL="342900" indent="-342900">
              <a:buFont typeface="Arial" panose="020B0604020202020204" pitchFamily="34" charset="0"/>
              <a:buChar char="•"/>
            </a:pPr>
            <a:r>
              <a:rPr lang="en-GB" sz="2400" dirty="0"/>
              <a:t>Often provide a certificate of completion (not accredited) </a:t>
            </a:r>
          </a:p>
          <a:p>
            <a:pPr marL="342900" indent="-342900">
              <a:buFont typeface="Arial" panose="020B0604020202020204" pitchFamily="34" charset="0"/>
              <a:buChar char="•"/>
            </a:pPr>
            <a:r>
              <a:rPr lang="en-GB" sz="2400" dirty="0"/>
              <a:t>No entry requirement – anyone can join</a:t>
            </a:r>
          </a:p>
          <a:p>
            <a:endParaRPr lang="en-GB" sz="2400" dirty="0"/>
          </a:p>
          <a:p>
            <a:r>
              <a:rPr lang="en-GB" sz="2400" dirty="0"/>
              <a:t>While they are easily accessible, there are some key points to consider:</a:t>
            </a:r>
          </a:p>
          <a:p>
            <a:pPr marL="342900" indent="-342900">
              <a:buFontTx/>
              <a:buChar char="-"/>
            </a:pPr>
            <a:r>
              <a:rPr lang="en-GB" sz="2400" dirty="0"/>
              <a:t>Quality of the resource – is the provider established / accredited?</a:t>
            </a:r>
          </a:p>
          <a:p>
            <a:pPr marL="342900" indent="-342900">
              <a:buFontTx/>
              <a:buChar char="-"/>
            </a:pPr>
            <a:r>
              <a:rPr lang="en-GB" sz="2400" dirty="0"/>
              <a:t>Which courses are most relevant to you? Target your selection</a:t>
            </a:r>
          </a:p>
          <a:p>
            <a:pPr marL="342900" indent="-342900">
              <a:buFontTx/>
              <a:buChar char="-"/>
            </a:pPr>
            <a:r>
              <a:rPr lang="en-GB" sz="2400" dirty="0"/>
              <a:t>They can demonstrate personal interests, and willingness to learn, to prospective employers, but do not count as official additional qualifications.</a:t>
            </a:r>
          </a:p>
          <a:p>
            <a:pPr marL="342900" indent="-342900">
              <a:buFontTx/>
              <a:buChar char="-"/>
            </a:pPr>
            <a:r>
              <a:rPr lang="en-GB" dirty="0">
                <a:hlinkClick r:id="rId3"/>
              </a:rPr>
              <a:t>What is a MOOC and how do they work? - Save the Student</a:t>
            </a:r>
            <a:r>
              <a:rPr lang="en-GB" sz="2400" dirty="0"/>
              <a:t> </a:t>
            </a:r>
            <a:r>
              <a:rPr lang="en-GB" sz="2000" dirty="0"/>
              <a:t>(https://www.savethestudent.org/extra-guides/a-no-nonsense-guide-to-moocs.html)</a:t>
            </a:r>
            <a:endParaRPr lang="en-GB" dirty="0"/>
          </a:p>
        </p:txBody>
      </p:sp>
      <p:grpSp>
        <p:nvGrpSpPr>
          <p:cNvPr id="19" name="Group 18">
            <a:extLst>
              <a:ext uri="{FF2B5EF4-FFF2-40B4-BE49-F238E27FC236}">
                <a16:creationId xmlns:a16="http://schemas.microsoft.com/office/drawing/2014/main" id="{02FCA099-A69F-548D-79AF-44A011A6BED9}"/>
              </a:ext>
            </a:extLst>
          </p:cNvPr>
          <p:cNvGrpSpPr/>
          <p:nvPr/>
        </p:nvGrpSpPr>
        <p:grpSpPr>
          <a:xfrm>
            <a:off x="0" y="369331"/>
            <a:ext cx="2811517" cy="6096783"/>
            <a:chOff x="0" y="369331"/>
            <a:chExt cx="2811517" cy="6096783"/>
          </a:xfrm>
        </p:grpSpPr>
        <p:sp>
          <p:nvSpPr>
            <p:cNvPr id="18" name="Rectangle 17">
              <a:extLst>
                <a:ext uri="{FF2B5EF4-FFF2-40B4-BE49-F238E27FC236}">
                  <a16:creationId xmlns:a16="http://schemas.microsoft.com/office/drawing/2014/main" id="{11E0A826-4BF5-90D8-FDE3-0C7CEB0E4FF9}"/>
                </a:ext>
              </a:extLst>
            </p:cNvPr>
            <p:cNvSpPr/>
            <p:nvPr/>
          </p:nvSpPr>
          <p:spPr>
            <a:xfrm>
              <a:off x="0" y="369331"/>
              <a:ext cx="2811517" cy="6096783"/>
            </a:xfrm>
            <a:prstGeom prst="rect">
              <a:avLst/>
            </a:prstGeom>
            <a:solidFill>
              <a:srgbClr val="F4F7F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F2A5A8DB-7B19-E61B-93AD-C5B935651695}"/>
                </a:ext>
              </a:extLst>
            </p:cNvPr>
            <p:cNvPicPr>
              <a:picLocks noChangeAspect="1"/>
            </p:cNvPicPr>
            <p:nvPr/>
          </p:nvPicPr>
          <p:blipFill rotWithShape="1">
            <a:blip r:embed="rId4"/>
            <a:srcRect t="4709"/>
            <a:stretch/>
          </p:blipFill>
          <p:spPr>
            <a:xfrm>
              <a:off x="5611" y="369331"/>
              <a:ext cx="1624719" cy="1582500"/>
            </a:xfrm>
            <a:prstGeom prst="rect">
              <a:avLst/>
            </a:prstGeom>
          </p:spPr>
        </p:pic>
        <p:pic>
          <p:nvPicPr>
            <p:cNvPr id="13" name="Picture 12">
              <a:extLst>
                <a:ext uri="{FF2B5EF4-FFF2-40B4-BE49-F238E27FC236}">
                  <a16:creationId xmlns:a16="http://schemas.microsoft.com/office/drawing/2014/main" id="{3D0F334B-03AA-FAC0-1B02-FB9815828286}"/>
                </a:ext>
              </a:extLst>
            </p:cNvPr>
            <p:cNvPicPr>
              <a:picLocks noChangeAspect="1"/>
            </p:cNvPicPr>
            <p:nvPr/>
          </p:nvPicPr>
          <p:blipFill>
            <a:blip r:embed="rId5"/>
            <a:stretch>
              <a:fillRect/>
            </a:stretch>
          </p:blipFill>
          <p:spPr>
            <a:xfrm>
              <a:off x="5611" y="2616732"/>
              <a:ext cx="1897914" cy="1653897"/>
            </a:xfrm>
            <a:prstGeom prst="rect">
              <a:avLst/>
            </a:prstGeom>
          </p:spPr>
        </p:pic>
        <p:pic>
          <p:nvPicPr>
            <p:cNvPr id="17" name="Picture 16">
              <a:extLst>
                <a:ext uri="{FF2B5EF4-FFF2-40B4-BE49-F238E27FC236}">
                  <a16:creationId xmlns:a16="http://schemas.microsoft.com/office/drawing/2014/main" id="{EA896367-FB3D-A3C4-0200-506107806F71}"/>
                </a:ext>
              </a:extLst>
            </p:cNvPr>
            <p:cNvPicPr>
              <a:picLocks noChangeAspect="1"/>
            </p:cNvPicPr>
            <p:nvPr/>
          </p:nvPicPr>
          <p:blipFill rotWithShape="1">
            <a:blip r:embed="rId6"/>
            <a:srcRect b="7916"/>
            <a:stretch/>
          </p:blipFill>
          <p:spPr>
            <a:xfrm>
              <a:off x="0" y="4900359"/>
              <a:ext cx="1624719" cy="1522982"/>
            </a:xfrm>
            <a:prstGeom prst="rect">
              <a:avLst/>
            </a:prstGeom>
          </p:spPr>
        </p:pic>
        <p:pic>
          <p:nvPicPr>
            <p:cNvPr id="15" name="Picture 14">
              <a:extLst>
                <a:ext uri="{FF2B5EF4-FFF2-40B4-BE49-F238E27FC236}">
                  <a16:creationId xmlns:a16="http://schemas.microsoft.com/office/drawing/2014/main" id="{FAA2E622-F1B1-3680-2EDF-CDEEDFFF3F8A}"/>
                </a:ext>
              </a:extLst>
            </p:cNvPr>
            <p:cNvPicPr>
              <a:picLocks noChangeAspect="1"/>
            </p:cNvPicPr>
            <p:nvPr/>
          </p:nvPicPr>
          <p:blipFill rotWithShape="1">
            <a:blip r:embed="rId7"/>
            <a:srcRect t="11689"/>
            <a:stretch/>
          </p:blipFill>
          <p:spPr>
            <a:xfrm>
              <a:off x="960706" y="4086285"/>
              <a:ext cx="1810765" cy="1522981"/>
            </a:xfrm>
            <a:prstGeom prst="rect">
              <a:avLst/>
            </a:prstGeom>
          </p:spPr>
        </p:pic>
        <p:pic>
          <p:nvPicPr>
            <p:cNvPr id="11" name="Picture 10">
              <a:extLst>
                <a:ext uri="{FF2B5EF4-FFF2-40B4-BE49-F238E27FC236}">
                  <a16:creationId xmlns:a16="http://schemas.microsoft.com/office/drawing/2014/main" id="{C9BD2C7C-0617-AB7E-E304-A9924E0E9916}"/>
                </a:ext>
              </a:extLst>
            </p:cNvPr>
            <p:cNvPicPr>
              <a:picLocks noChangeAspect="1"/>
            </p:cNvPicPr>
            <p:nvPr/>
          </p:nvPicPr>
          <p:blipFill>
            <a:blip r:embed="rId8"/>
            <a:stretch>
              <a:fillRect/>
            </a:stretch>
          </p:blipFill>
          <p:spPr>
            <a:xfrm>
              <a:off x="995533" y="1612992"/>
              <a:ext cx="1815984" cy="1582500"/>
            </a:xfrm>
            <a:prstGeom prst="rect">
              <a:avLst/>
            </a:prstGeom>
          </p:spPr>
        </p:pic>
      </p:grpSp>
      <p:sp>
        <p:nvSpPr>
          <p:cNvPr id="3" name="TextBox 2">
            <a:extLst>
              <a:ext uri="{FF2B5EF4-FFF2-40B4-BE49-F238E27FC236}">
                <a16:creationId xmlns:a16="http://schemas.microsoft.com/office/drawing/2014/main" id="{5A4E9A2B-9BF2-A1EB-EB54-90065BA452A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22</a:t>
            </a:r>
          </a:p>
        </p:txBody>
      </p:sp>
      <p:sp>
        <p:nvSpPr>
          <p:cNvPr id="7" name="TextBox 6">
            <a:extLst>
              <a:ext uri="{FF2B5EF4-FFF2-40B4-BE49-F238E27FC236}">
                <a16:creationId xmlns:a16="http://schemas.microsoft.com/office/drawing/2014/main" id="{5E7A45CE-C0EB-D4D4-0473-6C25FDF99196}"/>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spTree>
    <p:extLst>
      <p:ext uri="{BB962C8B-B14F-4D97-AF65-F5344CB8AC3E}">
        <p14:creationId xmlns:p14="http://schemas.microsoft.com/office/powerpoint/2010/main" val="4009403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err="1"/>
              <a:t>Upskilling</a:t>
            </a:r>
            <a:r>
              <a:rPr lang="fr-FR" b="1" dirty="0"/>
              <a:t> - </a:t>
            </a:r>
            <a:r>
              <a:rPr lang="en-GB" b="1" dirty="0"/>
              <a:t>MOOCs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
        <p:nvSpPr>
          <p:cNvPr id="6" name="TextBox 5">
            <a:extLst>
              <a:ext uri="{FF2B5EF4-FFF2-40B4-BE49-F238E27FC236}">
                <a16:creationId xmlns:a16="http://schemas.microsoft.com/office/drawing/2014/main" id="{23AD0629-8A22-D992-4E9A-E33D7A2619A5}"/>
              </a:ext>
            </a:extLst>
          </p:cNvPr>
          <p:cNvSpPr txBox="1"/>
          <p:nvPr/>
        </p:nvSpPr>
        <p:spPr>
          <a:xfrm>
            <a:off x="4748426" y="369332"/>
            <a:ext cx="7449494" cy="4062651"/>
          </a:xfrm>
          <a:prstGeom prst="rect">
            <a:avLst/>
          </a:prstGeom>
          <a:noFill/>
        </p:spPr>
        <p:txBody>
          <a:bodyPr wrap="square" rtlCol="0">
            <a:spAutoFit/>
          </a:bodyPr>
          <a:lstStyle/>
          <a:p>
            <a:r>
              <a:rPr lang="en-GB" sz="2400" dirty="0"/>
              <a:t>Examples of MOOC’s that you may find useful include:</a:t>
            </a:r>
          </a:p>
          <a:p>
            <a:endParaRPr lang="en-GB" sz="2400" dirty="0"/>
          </a:p>
          <a:p>
            <a:pPr marL="342900" indent="-342900">
              <a:buFontTx/>
              <a:buChar char="-"/>
            </a:pPr>
            <a:r>
              <a:rPr lang="en-GB" sz="2400" dirty="0"/>
              <a:t>LinkedIn Learning</a:t>
            </a:r>
          </a:p>
          <a:p>
            <a:pPr marL="800100" lvl="1" indent="-342900">
              <a:buFontTx/>
              <a:buChar char="-"/>
            </a:pPr>
            <a:r>
              <a:rPr lang="en-GB" sz="2400" dirty="0"/>
              <a:t>Available for free as a UWTSD student</a:t>
            </a:r>
          </a:p>
          <a:p>
            <a:pPr marL="342900" indent="-342900">
              <a:buFontTx/>
              <a:buChar char="-"/>
            </a:pPr>
            <a:endParaRPr lang="en-GB" sz="2400" dirty="0"/>
          </a:p>
          <a:p>
            <a:pPr marL="342900" indent="-342900">
              <a:buFontTx/>
              <a:buChar char="-"/>
            </a:pPr>
            <a:r>
              <a:rPr lang="en-GB" sz="2400" dirty="0" err="1"/>
              <a:t>OpenLearn</a:t>
            </a:r>
            <a:endParaRPr lang="en-GB" sz="2400" dirty="0"/>
          </a:p>
          <a:p>
            <a:pPr marL="800100" lvl="1" indent="-342900">
              <a:buFontTx/>
              <a:buChar char="-"/>
            </a:pPr>
            <a:r>
              <a:rPr lang="en-GB" sz="2400" dirty="0"/>
              <a:t>Offered by Open University</a:t>
            </a:r>
          </a:p>
          <a:p>
            <a:pPr marL="800100" lvl="1" indent="-342900">
              <a:buFontTx/>
              <a:buChar char="-"/>
            </a:pPr>
            <a:endParaRPr lang="en-GB" sz="2400" dirty="0"/>
          </a:p>
          <a:p>
            <a:pPr marL="342900" indent="-342900">
              <a:buFontTx/>
              <a:buChar char="-"/>
            </a:pPr>
            <a:endParaRPr lang="en-GB" sz="2400" dirty="0"/>
          </a:p>
          <a:p>
            <a:pPr marL="342900" indent="-342900">
              <a:buFontTx/>
              <a:buChar char="-"/>
            </a:pPr>
            <a:endParaRPr lang="en-GB" sz="2400" dirty="0"/>
          </a:p>
          <a:p>
            <a:endParaRPr lang="en-GB" dirty="0"/>
          </a:p>
        </p:txBody>
      </p:sp>
      <p:pic>
        <p:nvPicPr>
          <p:cNvPr id="21" name="Picture 20">
            <a:extLst>
              <a:ext uri="{FF2B5EF4-FFF2-40B4-BE49-F238E27FC236}">
                <a16:creationId xmlns:a16="http://schemas.microsoft.com/office/drawing/2014/main" id="{4EA07E94-56FB-D4D8-F417-30771D7CB0B4}"/>
              </a:ext>
            </a:extLst>
          </p:cNvPr>
          <p:cNvPicPr>
            <a:picLocks noChangeAspect="1"/>
          </p:cNvPicPr>
          <p:nvPr/>
        </p:nvPicPr>
        <p:blipFill>
          <a:blip r:embed="rId3"/>
          <a:stretch>
            <a:fillRect/>
          </a:stretch>
        </p:blipFill>
        <p:spPr>
          <a:xfrm>
            <a:off x="5921" y="369332"/>
            <a:ext cx="4793446" cy="5864087"/>
          </a:xfrm>
          <a:prstGeom prst="rect">
            <a:avLst/>
          </a:prstGeom>
        </p:spPr>
      </p:pic>
      <p:pic>
        <p:nvPicPr>
          <p:cNvPr id="23" name="Picture 22">
            <a:extLst>
              <a:ext uri="{FF2B5EF4-FFF2-40B4-BE49-F238E27FC236}">
                <a16:creationId xmlns:a16="http://schemas.microsoft.com/office/drawing/2014/main" id="{2CE12CFA-B802-2470-9E3F-693F3949DE8D}"/>
              </a:ext>
            </a:extLst>
          </p:cNvPr>
          <p:cNvPicPr>
            <a:picLocks noChangeAspect="1"/>
          </p:cNvPicPr>
          <p:nvPr/>
        </p:nvPicPr>
        <p:blipFill>
          <a:blip r:embed="rId4"/>
          <a:stretch>
            <a:fillRect/>
          </a:stretch>
        </p:blipFill>
        <p:spPr>
          <a:xfrm>
            <a:off x="5083535" y="3093016"/>
            <a:ext cx="6535972" cy="3416598"/>
          </a:xfrm>
          <a:prstGeom prst="rect">
            <a:avLst/>
          </a:prstGeom>
        </p:spPr>
      </p:pic>
      <p:sp>
        <p:nvSpPr>
          <p:cNvPr id="3" name="TextBox 2">
            <a:extLst>
              <a:ext uri="{FF2B5EF4-FFF2-40B4-BE49-F238E27FC236}">
                <a16:creationId xmlns:a16="http://schemas.microsoft.com/office/drawing/2014/main" id="{B921AA56-0537-3761-4DEA-BF92894DFE0E}"/>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22</a:t>
            </a:r>
          </a:p>
        </p:txBody>
      </p:sp>
      <p:sp>
        <p:nvSpPr>
          <p:cNvPr id="7" name="TextBox 6">
            <a:extLst>
              <a:ext uri="{FF2B5EF4-FFF2-40B4-BE49-F238E27FC236}">
                <a16:creationId xmlns:a16="http://schemas.microsoft.com/office/drawing/2014/main" id="{18A8BAA4-CE80-52E0-EFF2-72EE3A5E324D}"/>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spTree>
    <p:extLst>
      <p:ext uri="{BB962C8B-B14F-4D97-AF65-F5344CB8AC3E}">
        <p14:creationId xmlns:p14="http://schemas.microsoft.com/office/powerpoint/2010/main" val="414972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 </a:t>
            </a:r>
            <a:r>
              <a:rPr lang="fr-FR" b="1" dirty="0" err="1"/>
              <a:t>Upskilling</a:t>
            </a:r>
            <a:r>
              <a:rPr lang="fr-FR" b="1" dirty="0"/>
              <a:t> - </a:t>
            </a:r>
            <a:r>
              <a:rPr lang="en-GB" b="1" dirty="0"/>
              <a:t>MOOCs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
        <p:nvSpPr>
          <p:cNvPr id="6" name="TextBox 5">
            <a:extLst>
              <a:ext uri="{FF2B5EF4-FFF2-40B4-BE49-F238E27FC236}">
                <a16:creationId xmlns:a16="http://schemas.microsoft.com/office/drawing/2014/main" id="{23AD0629-8A22-D992-4E9A-E33D7A2619A5}"/>
              </a:ext>
            </a:extLst>
          </p:cNvPr>
          <p:cNvSpPr txBox="1"/>
          <p:nvPr/>
        </p:nvSpPr>
        <p:spPr>
          <a:xfrm>
            <a:off x="4878594" y="369332"/>
            <a:ext cx="7319326" cy="2677656"/>
          </a:xfrm>
          <a:prstGeom prst="rect">
            <a:avLst/>
          </a:prstGeom>
          <a:noFill/>
        </p:spPr>
        <p:txBody>
          <a:bodyPr wrap="square" rtlCol="0">
            <a:spAutoFit/>
          </a:bodyPr>
          <a:lstStyle/>
          <a:p>
            <a:r>
              <a:rPr lang="en-GB" sz="2400" dirty="0"/>
              <a:t>Examples of MOOC’s that you may find useful include:</a:t>
            </a:r>
          </a:p>
          <a:p>
            <a:endParaRPr lang="en-GB" sz="2400" dirty="0"/>
          </a:p>
          <a:p>
            <a:pPr marL="342900" indent="-342900">
              <a:buFont typeface="Arial" panose="020B0604020202020204" pitchFamily="34" charset="0"/>
              <a:buChar char="•"/>
            </a:pPr>
            <a:r>
              <a:rPr lang="en-GB" sz="2400" dirty="0"/>
              <a:t>Subject specific</a:t>
            </a:r>
          </a:p>
          <a:p>
            <a:pPr marL="800100" lvl="1" indent="-342900">
              <a:buFont typeface="Arial" panose="020B0604020202020204" pitchFamily="34" charset="0"/>
              <a:buChar char="•"/>
            </a:pPr>
            <a:r>
              <a:rPr lang="en-GB" sz="2400" dirty="0"/>
              <a:t>Tailored courses related to a particular subject area</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University specific</a:t>
            </a:r>
          </a:p>
          <a:p>
            <a:pPr marL="800100" lvl="1" indent="-342900">
              <a:buFont typeface="Arial" panose="020B0604020202020204" pitchFamily="34" charset="0"/>
              <a:buChar char="•"/>
            </a:pPr>
            <a:r>
              <a:rPr lang="en-GB" sz="2400" dirty="0"/>
              <a:t>Various university’s offer free MOOCs</a:t>
            </a:r>
            <a:endParaRPr lang="en-GB" dirty="0"/>
          </a:p>
        </p:txBody>
      </p:sp>
      <p:pic>
        <p:nvPicPr>
          <p:cNvPr id="21" name="Picture 20">
            <a:extLst>
              <a:ext uri="{FF2B5EF4-FFF2-40B4-BE49-F238E27FC236}">
                <a16:creationId xmlns:a16="http://schemas.microsoft.com/office/drawing/2014/main" id="{4EA07E94-56FB-D4D8-F417-30771D7CB0B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9856" y="369332"/>
            <a:ext cx="4766458" cy="6096782"/>
          </a:xfrm>
          <a:prstGeom prst="rect">
            <a:avLst/>
          </a:prstGeom>
        </p:spPr>
      </p:pic>
      <p:pic>
        <p:nvPicPr>
          <p:cNvPr id="10" name="Picture 9">
            <a:extLst>
              <a:ext uri="{FF2B5EF4-FFF2-40B4-BE49-F238E27FC236}">
                <a16:creationId xmlns:a16="http://schemas.microsoft.com/office/drawing/2014/main" id="{352F5E1A-33A8-4BF2-EA57-D763251F550B}"/>
              </a:ext>
            </a:extLst>
          </p:cNvPr>
          <p:cNvPicPr>
            <a:picLocks noChangeAspect="1"/>
          </p:cNvPicPr>
          <p:nvPr/>
        </p:nvPicPr>
        <p:blipFill rotWithShape="1">
          <a:blip r:embed="rId4"/>
          <a:srcRect r="9574" b="36842"/>
          <a:stretch/>
        </p:blipFill>
        <p:spPr>
          <a:xfrm>
            <a:off x="4990732" y="3301217"/>
            <a:ext cx="3507520" cy="3000196"/>
          </a:xfrm>
          <a:prstGeom prst="rect">
            <a:avLst/>
          </a:prstGeom>
        </p:spPr>
      </p:pic>
      <p:pic>
        <p:nvPicPr>
          <p:cNvPr id="11" name="Picture 10">
            <a:extLst>
              <a:ext uri="{FF2B5EF4-FFF2-40B4-BE49-F238E27FC236}">
                <a16:creationId xmlns:a16="http://schemas.microsoft.com/office/drawing/2014/main" id="{C86154A6-3831-C9C5-611F-3B42358CD9AA}"/>
              </a:ext>
            </a:extLst>
          </p:cNvPr>
          <p:cNvPicPr>
            <a:picLocks noChangeAspect="1"/>
          </p:cNvPicPr>
          <p:nvPr/>
        </p:nvPicPr>
        <p:blipFill rotWithShape="1">
          <a:blip r:embed="rId4"/>
          <a:srcRect t="63649" r="12627"/>
          <a:stretch/>
        </p:blipFill>
        <p:spPr>
          <a:xfrm>
            <a:off x="8498252" y="4043724"/>
            <a:ext cx="3658069" cy="1844583"/>
          </a:xfrm>
          <a:prstGeom prst="rect">
            <a:avLst/>
          </a:prstGeom>
        </p:spPr>
      </p:pic>
      <p:sp>
        <p:nvSpPr>
          <p:cNvPr id="3" name="TextBox 2">
            <a:extLst>
              <a:ext uri="{FF2B5EF4-FFF2-40B4-BE49-F238E27FC236}">
                <a16:creationId xmlns:a16="http://schemas.microsoft.com/office/drawing/2014/main" id="{BCE1A6A0-2CD6-78B9-5817-D4E0B906EA0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22</a:t>
            </a:r>
          </a:p>
        </p:txBody>
      </p:sp>
      <p:sp>
        <p:nvSpPr>
          <p:cNvPr id="7" name="TextBox 6">
            <a:extLst>
              <a:ext uri="{FF2B5EF4-FFF2-40B4-BE49-F238E27FC236}">
                <a16:creationId xmlns:a16="http://schemas.microsoft.com/office/drawing/2014/main" id="{A64DD6E0-6A00-4D79-C53E-9D5260AA9683}"/>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spTree>
    <p:extLst>
      <p:ext uri="{BB962C8B-B14F-4D97-AF65-F5344CB8AC3E}">
        <p14:creationId xmlns:p14="http://schemas.microsoft.com/office/powerpoint/2010/main" val="3900729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 </a:t>
            </a:r>
            <a:r>
              <a:rPr lang="fr-FR" b="1" dirty="0" err="1"/>
              <a:t>Upskilling</a:t>
            </a:r>
            <a:r>
              <a:rPr lang="fr-FR" b="1" dirty="0"/>
              <a:t> - </a:t>
            </a:r>
            <a:r>
              <a:rPr lang="en-GB" b="1" dirty="0"/>
              <a:t>Volunteering</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
        <p:nvSpPr>
          <p:cNvPr id="6" name="TextBox 5">
            <a:extLst>
              <a:ext uri="{FF2B5EF4-FFF2-40B4-BE49-F238E27FC236}">
                <a16:creationId xmlns:a16="http://schemas.microsoft.com/office/drawing/2014/main" id="{23AD0629-8A22-D992-4E9A-E33D7A2619A5}"/>
              </a:ext>
            </a:extLst>
          </p:cNvPr>
          <p:cNvSpPr txBox="1"/>
          <p:nvPr/>
        </p:nvSpPr>
        <p:spPr>
          <a:xfrm>
            <a:off x="2658611" y="641002"/>
            <a:ext cx="9064627" cy="5539978"/>
          </a:xfrm>
          <a:prstGeom prst="rect">
            <a:avLst/>
          </a:prstGeom>
          <a:noFill/>
        </p:spPr>
        <p:txBody>
          <a:bodyPr wrap="square" rtlCol="0">
            <a:spAutoFit/>
          </a:bodyPr>
          <a:lstStyle/>
          <a:p>
            <a:r>
              <a:rPr lang="en-GB" sz="2400" dirty="0"/>
              <a:t>While paid professionals often support and encourage professional skills development, personal skills development is harder to gain without practical exposure and experience of work environments</a:t>
            </a:r>
          </a:p>
          <a:p>
            <a:endParaRPr lang="en-GB" sz="2400" dirty="0"/>
          </a:p>
          <a:p>
            <a:r>
              <a:rPr lang="en-GB" sz="2400" dirty="0"/>
              <a:t>Before your first official job, it will be hard to gauge your personal skills e.g.</a:t>
            </a:r>
          </a:p>
          <a:p>
            <a:pPr marL="342900" indent="-342900">
              <a:buFontTx/>
              <a:buChar char="-"/>
            </a:pPr>
            <a:r>
              <a:rPr lang="en-GB" sz="2400" dirty="0"/>
              <a:t>How well will you manage conflict in work? </a:t>
            </a:r>
          </a:p>
          <a:p>
            <a:pPr marL="342900" indent="-342900">
              <a:buFontTx/>
              <a:buChar char="-"/>
            </a:pPr>
            <a:r>
              <a:rPr lang="en-GB" sz="2400" dirty="0"/>
              <a:t>How well will you adapt to a new setting or scenario?</a:t>
            </a:r>
          </a:p>
          <a:p>
            <a:pPr marL="342900" indent="-342900">
              <a:buFontTx/>
              <a:buChar char="-"/>
            </a:pPr>
            <a:r>
              <a:rPr lang="en-GB" sz="2400" dirty="0"/>
              <a:t>What strengths do you bring to a team environment</a:t>
            </a:r>
          </a:p>
          <a:p>
            <a:endParaRPr lang="en-GB" sz="2400" dirty="0"/>
          </a:p>
          <a:p>
            <a:r>
              <a:rPr lang="en-GB" sz="2400" dirty="0"/>
              <a:t>Volunteering provides you a safe, and free, environment to discover and identify these personal traits.</a:t>
            </a:r>
          </a:p>
          <a:p>
            <a:r>
              <a:rPr lang="en-GB" sz="2400" dirty="0"/>
              <a:t>They also allow you to gain knowledge of the workplace and your professional are of interest.</a:t>
            </a:r>
          </a:p>
          <a:p>
            <a:pPr marL="285750" indent="-285750">
              <a:buFontTx/>
              <a:buChar char="-"/>
            </a:pPr>
            <a:endParaRPr lang="en-GB" dirty="0"/>
          </a:p>
        </p:txBody>
      </p:sp>
      <p:sp>
        <p:nvSpPr>
          <p:cNvPr id="3" name="TextBox 2">
            <a:extLst>
              <a:ext uri="{FF2B5EF4-FFF2-40B4-BE49-F238E27FC236}">
                <a16:creationId xmlns:a16="http://schemas.microsoft.com/office/drawing/2014/main" id="{BCE1A6A0-2CD6-78B9-5817-D4E0B906EA0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22</a:t>
            </a:r>
          </a:p>
        </p:txBody>
      </p:sp>
      <p:sp>
        <p:nvSpPr>
          <p:cNvPr id="7" name="TextBox 6">
            <a:extLst>
              <a:ext uri="{FF2B5EF4-FFF2-40B4-BE49-F238E27FC236}">
                <a16:creationId xmlns:a16="http://schemas.microsoft.com/office/drawing/2014/main" id="{A64DD6E0-6A00-4D79-C53E-9D5260AA9683}"/>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pic>
        <p:nvPicPr>
          <p:cNvPr id="5" name="Picture 4">
            <a:extLst>
              <a:ext uri="{FF2B5EF4-FFF2-40B4-BE49-F238E27FC236}">
                <a16:creationId xmlns:a16="http://schemas.microsoft.com/office/drawing/2014/main" id="{5A346A1C-74B4-102D-F684-2FD036103D56}"/>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160395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ACNA5000: 2025 / 2026		</a:t>
            </a:r>
            <a:r>
              <a:rPr lang="en-GB" b="1" dirty="0"/>
              <a:t> Upskilling - Volunteering</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
        <p:nvSpPr>
          <p:cNvPr id="6" name="TextBox 5">
            <a:extLst>
              <a:ext uri="{FF2B5EF4-FFF2-40B4-BE49-F238E27FC236}">
                <a16:creationId xmlns:a16="http://schemas.microsoft.com/office/drawing/2014/main" id="{23AD0629-8A22-D992-4E9A-E33D7A2619A5}"/>
              </a:ext>
            </a:extLst>
          </p:cNvPr>
          <p:cNvSpPr txBox="1"/>
          <p:nvPr/>
        </p:nvSpPr>
        <p:spPr>
          <a:xfrm>
            <a:off x="2658611" y="641002"/>
            <a:ext cx="9064627" cy="461665"/>
          </a:xfrm>
          <a:prstGeom prst="rect">
            <a:avLst/>
          </a:prstGeom>
          <a:noFill/>
        </p:spPr>
        <p:txBody>
          <a:bodyPr wrap="square" rtlCol="0">
            <a:spAutoFit/>
          </a:bodyPr>
          <a:lstStyle/>
          <a:p>
            <a:r>
              <a:rPr lang="en-GB" sz="2400" dirty="0"/>
              <a:t>Opportunities in and around Swansea:</a:t>
            </a:r>
          </a:p>
        </p:txBody>
      </p:sp>
      <p:sp>
        <p:nvSpPr>
          <p:cNvPr id="3" name="TextBox 2">
            <a:extLst>
              <a:ext uri="{FF2B5EF4-FFF2-40B4-BE49-F238E27FC236}">
                <a16:creationId xmlns:a16="http://schemas.microsoft.com/office/drawing/2014/main" id="{BCE1A6A0-2CD6-78B9-5817-D4E0B906EA0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22</a:t>
            </a:r>
          </a:p>
        </p:txBody>
      </p:sp>
      <p:sp>
        <p:nvSpPr>
          <p:cNvPr id="7" name="TextBox 6">
            <a:extLst>
              <a:ext uri="{FF2B5EF4-FFF2-40B4-BE49-F238E27FC236}">
                <a16:creationId xmlns:a16="http://schemas.microsoft.com/office/drawing/2014/main" id="{A64DD6E0-6A00-4D79-C53E-9D5260AA9683}"/>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pic>
        <p:nvPicPr>
          <p:cNvPr id="5" name="Picture 4">
            <a:extLst>
              <a:ext uri="{FF2B5EF4-FFF2-40B4-BE49-F238E27FC236}">
                <a16:creationId xmlns:a16="http://schemas.microsoft.com/office/drawing/2014/main" id="{5A346A1C-74B4-102D-F684-2FD036103D56}"/>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3" name="Picture 12">
            <a:extLst>
              <a:ext uri="{FF2B5EF4-FFF2-40B4-BE49-F238E27FC236}">
                <a16:creationId xmlns:a16="http://schemas.microsoft.com/office/drawing/2014/main" id="{2F24D7CD-81BF-11D5-3CC9-867A8D74E1DA}"/>
              </a:ext>
            </a:extLst>
          </p:cNvPr>
          <p:cNvPicPr>
            <a:picLocks noChangeAspect="1"/>
          </p:cNvPicPr>
          <p:nvPr/>
        </p:nvPicPr>
        <p:blipFill rotWithShape="1">
          <a:blip r:embed="rId4">
            <a:extLst>
              <a:ext uri="{28A0092B-C50C-407E-A947-70E740481C1C}">
                <a14:useLocalDpi xmlns:a14="http://schemas.microsoft.com/office/drawing/2010/main" val="0"/>
              </a:ext>
            </a:extLst>
          </a:blip>
          <a:srcRect t="10759" b="10759"/>
          <a:stretch/>
        </p:blipFill>
        <p:spPr>
          <a:xfrm>
            <a:off x="8378371" y="1532151"/>
            <a:ext cx="3570975" cy="4742040"/>
          </a:xfrm>
          <a:prstGeom prst="rect">
            <a:avLst/>
          </a:prstGeom>
          <a:ln>
            <a:solidFill>
              <a:schemeClr val="accent1"/>
            </a:solidFill>
          </a:ln>
        </p:spPr>
      </p:pic>
      <p:pic>
        <p:nvPicPr>
          <p:cNvPr id="15" name="Picture 14">
            <a:extLst>
              <a:ext uri="{FF2B5EF4-FFF2-40B4-BE49-F238E27FC236}">
                <a16:creationId xmlns:a16="http://schemas.microsoft.com/office/drawing/2014/main" id="{948E4B76-AC0A-151D-9BC0-F5997B4C8856}"/>
              </a:ext>
            </a:extLst>
          </p:cNvPr>
          <p:cNvPicPr>
            <a:picLocks noChangeAspect="1"/>
          </p:cNvPicPr>
          <p:nvPr/>
        </p:nvPicPr>
        <p:blipFill>
          <a:blip r:embed="rId5"/>
          <a:stretch>
            <a:fillRect/>
          </a:stretch>
        </p:blipFill>
        <p:spPr>
          <a:xfrm>
            <a:off x="138809" y="1532151"/>
            <a:ext cx="4329070" cy="4742040"/>
          </a:xfrm>
          <a:prstGeom prst="rect">
            <a:avLst/>
          </a:prstGeom>
          <a:ln>
            <a:solidFill>
              <a:schemeClr val="accent1"/>
            </a:solidFill>
          </a:ln>
        </p:spPr>
      </p:pic>
      <p:grpSp>
        <p:nvGrpSpPr>
          <p:cNvPr id="16" name="Group 15">
            <a:extLst>
              <a:ext uri="{FF2B5EF4-FFF2-40B4-BE49-F238E27FC236}">
                <a16:creationId xmlns:a16="http://schemas.microsoft.com/office/drawing/2014/main" id="{2DCD03D2-9AEA-CF15-A335-DAE51C4ADA5B}"/>
              </a:ext>
            </a:extLst>
          </p:cNvPr>
          <p:cNvGrpSpPr/>
          <p:nvPr/>
        </p:nvGrpSpPr>
        <p:grpSpPr>
          <a:xfrm>
            <a:off x="4637637" y="1532151"/>
            <a:ext cx="3570976" cy="4742040"/>
            <a:chOff x="2611130" y="1326246"/>
            <a:chExt cx="3669852" cy="5064193"/>
          </a:xfrm>
        </p:grpSpPr>
        <p:pic>
          <p:nvPicPr>
            <p:cNvPr id="9" name="Picture 8">
              <a:extLst>
                <a:ext uri="{FF2B5EF4-FFF2-40B4-BE49-F238E27FC236}">
                  <a16:creationId xmlns:a16="http://schemas.microsoft.com/office/drawing/2014/main" id="{F2A106E2-5DF1-4A02-B94E-488131AEA658}"/>
                </a:ext>
              </a:extLst>
            </p:cNvPr>
            <p:cNvPicPr>
              <a:picLocks noChangeAspect="1"/>
            </p:cNvPicPr>
            <p:nvPr/>
          </p:nvPicPr>
          <p:blipFill rotWithShape="1">
            <a:blip r:embed="rId6"/>
            <a:srcRect b="2449"/>
            <a:stretch/>
          </p:blipFill>
          <p:spPr>
            <a:xfrm>
              <a:off x="2611130" y="2430766"/>
              <a:ext cx="3669852" cy="3959673"/>
            </a:xfrm>
            <a:prstGeom prst="rect">
              <a:avLst/>
            </a:prstGeom>
            <a:ln>
              <a:solidFill>
                <a:schemeClr val="accent1"/>
              </a:solidFill>
            </a:ln>
          </p:spPr>
        </p:pic>
        <p:pic>
          <p:nvPicPr>
            <p:cNvPr id="11" name="Picture 10">
              <a:extLst>
                <a:ext uri="{FF2B5EF4-FFF2-40B4-BE49-F238E27FC236}">
                  <a16:creationId xmlns:a16="http://schemas.microsoft.com/office/drawing/2014/main" id="{BFED3973-8C40-990C-49EF-A9B7D84143B0}"/>
                </a:ext>
              </a:extLst>
            </p:cNvPr>
            <p:cNvPicPr>
              <a:picLocks noChangeAspect="1"/>
            </p:cNvPicPr>
            <p:nvPr/>
          </p:nvPicPr>
          <p:blipFill>
            <a:blip r:embed="rId7"/>
            <a:stretch>
              <a:fillRect/>
            </a:stretch>
          </p:blipFill>
          <p:spPr>
            <a:xfrm>
              <a:off x="2611130" y="1326246"/>
              <a:ext cx="3669852" cy="1104519"/>
            </a:xfrm>
            <a:prstGeom prst="rect">
              <a:avLst/>
            </a:prstGeom>
            <a:ln>
              <a:solidFill>
                <a:schemeClr val="accent1"/>
              </a:solidFill>
            </a:ln>
          </p:spPr>
        </p:pic>
      </p:grpSp>
    </p:spTree>
    <p:extLst>
      <p:ext uri="{BB962C8B-B14F-4D97-AF65-F5344CB8AC3E}">
        <p14:creationId xmlns:p14="http://schemas.microsoft.com/office/powerpoint/2010/main" val="14966158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ACNA5000: 2025 / 2026		</a:t>
            </a:r>
            <a:r>
              <a:rPr lang="en-GB" b="1" dirty="0"/>
              <a:t> Upskilling – Subject awareness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
        <p:nvSpPr>
          <p:cNvPr id="6" name="TextBox 5">
            <a:extLst>
              <a:ext uri="{FF2B5EF4-FFF2-40B4-BE49-F238E27FC236}">
                <a16:creationId xmlns:a16="http://schemas.microsoft.com/office/drawing/2014/main" id="{23AD0629-8A22-D992-4E9A-E33D7A2619A5}"/>
              </a:ext>
            </a:extLst>
          </p:cNvPr>
          <p:cNvSpPr txBox="1"/>
          <p:nvPr/>
        </p:nvSpPr>
        <p:spPr>
          <a:xfrm>
            <a:off x="2552285" y="435439"/>
            <a:ext cx="9064627" cy="5632311"/>
          </a:xfrm>
          <a:prstGeom prst="rect">
            <a:avLst/>
          </a:prstGeom>
          <a:noFill/>
        </p:spPr>
        <p:txBody>
          <a:bodyPr wrap="square" rtlCol="0">
            <a:spAutoFit/>
          </a:bodyPr>
          <a:lstStyle/>
          <a:p>
            <a:r>
              <a:rPr lang="en-GB" sz="2400" dirty="0"/>
              <a:t>While you may have a passion / interest for a particular career / subject area, it is useful to demonstrate this.</a:t>
            </a:r>
          </a:p>
          <a:p>
            <a:endParaRPr lang="en-GB" sz="2400" dirty="0"/>
          </a:p>
          <a:p>
            <a:r>
              <a:rPr lang="en-GB" sz="2400" dirty="0"/>
              <a:t>There are come easy tips to do this.</a:t>
            </a:r>
          </a:p>
          <a:p>
            <a:endParaRPr lang="en-GB" sz="2400" dirty="0"/>
          </a:p>
          <a:p>
            <a:pPr marL="457200" indent="-457200">
              <a:buAutoNum type="arabicPeriod"/>
            </a:pPr>
            <a:r>
              <a:rPr lang="en-GB" sz="2400" dirty="0"/>
              <a:t>Subscribe to a subject / sector specific news feed, podcast, journal, or website, that provides current stories / articles about contemporary issues in your field of interest.</a:t>
            </a:r>
          </a:p>
          <a:p>
            <a:pPr marL="457200" indent="-457200">
              <a:buAutoNum type="arabicPeriod"/>
            </a:pPr>
            <a:endParaRPr lang="en-GB" sz="2400" dirty="0"/>
          </a:p>
          <a:p>
            <a:pPr marL="457200" indent="-457200">
              <a:buAutoNum type="arabicPeriod"/>
            </a:pPr>
            <a:r>
              <a:rPr lang="en-GB" sz="2400" dirty="0"/>
              <a:t>Become a member of a professional institute / organisation / charity associated with your field of interest.</a:t>
            </a:r>
          </a:p>
          <a:p>
            <a:pPr marL="457200" indent="-457200">
              <a:buAutoNum type="arabicPeriod"/>
            </a:pPr>
            <a:endParaRPr lang="en-GB" sz="2400" dirty="0"/>
          </a:p>
          <a:p>
            <a:pPr marL="457200" indent="-457200">
              <a:buAutoNum type="arabicPeriod"/>
            </a:pPr>
            <a:r>
              <a:rPr lang="en-GB" sz="2400" dirty="0"/>
              <a:t>Create a personal blog / vlog to communicate your interests, thoughts, critical analysis, and personal views on a subject matter. Make it publicly available.</a:t>
            </a:r>
          </a:p>
        </p:txBody>
      </p:sp>
      <p:sp>
        <p:nvSpPr>
          <p:cNvPr id="3" name="TextBox 2">
            <a:extLst>
              <a:ext uri="{FF2B5EF4-FFF2-40B4-BE49-F238E27FC236}">
                <a16:creationId xmlns:a16="http://schemas.microsoft.com/office/drawing/2014/main" id="{BCE1A6A0-2CD6-78B9-5817-D4E0B906EA0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22</a:t>
            </a:r>
          </a:p>
        </p:txBody>
      </p:sp>
      <p:sp>
        <p:nvSpPr>
          <p:cNvPr id="7" name="TextBox 6">
            <a:extLst>
              <a:ext uri="{FF2B5EF4-FFF2-40B4-BE49-F238E27FC236}">
                <a16:creationId xmlns:a16="http://schemas.microsoft.com/office/drawing/2014/main" id="{A64DD6E0-6A00-4D79-C53E-9D5260AA9683}"/>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pic>
        <p:nvPicPr>
          <p:cNvPr id="5" name="Picture 4">
            <a:extLst>
              <a:ext uri="{FF2B5EF4-FFF2-40B4-BE49-F238E27FC236}">
                <a16:creationId xmlns:a16="http://schemas.microsoft.com/office/drawing/2014/main" id="{5A346A1C-74B4-102D-F684-2FD036103D56}"/>
              </a:ext>
            </a:extLst>
          </p:cNvPr>
          <p:cNvPicPr>
            <a:picLocks noChangeAspect="1"/>
          </p:cNvPicPr>
          <p:nvPr/>
        </p:nvPicPr>
        <p:blipFill rotWithShape="1">
          <a:blip r:embed="rId3">
            <a:extLst>
              <a:ext uri="{28A0092B-C50C-407E-A947-70E740481C1C}">
                <a14:useLocalDpi xmlns:a14="http://schemas.microsoft.com/office/drawing/2010/main" val="0"/>
              </a:ext>
            </a:extLst>
          </a:blip>
          <a:srcRect l="22992" r="52459"/>
          <a:stretch/>
        </p:blipFill>
        <p:spPr>
          <a:xfrm>
            <a:off x="20" y="369332"/>
            <a:ext cx="2242248"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689685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 </a:t>
            </a:r>
            <a:r>
              <a:rPr lang="fr-FR" b="1" dirty="0" err="1"/>
              <a:t>Transferrable</a:t>
            </a:r>
            <a:r>
              <a:rPr lang="fr-FR" b="1" dirty="0"/>
              <a:t> </a:t>
            </a:r>
            <a:r>
              <a:rPr lang="fr-FR" b="1" dirty="0" err="1"/>
              <a:t>skills</a:t>
            </a:r>
            <a:endParaRPr lang="en-GB" b="1" dirty="0"/>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
        <p:nvSpPr>
          <p:cNvPr id="6" name="TextBox 5">
            <a:extLst>
              <a:ext uri="{FF2B5EF4-FFF2-40B4-BE49-F238E27FC236}">
                <a16:creationId xmlns:a16="http://schemas.microsoft.com/office/drawing/2014/main" id="{23AD0629-8A22-D992-4E9A-E33D7A2619A5}"/>
              </a:ext>
            </a:extLst>
          </p:cNvPr>
          <p:cNvSpPr txBox="1"/>
          <p:nvPr/>
        </p:nvSpPr>
        <p:spPr>
          <a:xfrm>
            <a:off x="2523933" y="369332"/>
            <a:ext cx="7219056" cy="6370975"/>
          </a:xfrm>
          <a:prstGeom prst="rect">
            <a:avLst/>
          </a:prstGeom>
          <a:noFill/>
        </p:spPr>
        <p:txBody>
          <a:bodyPr wrap="square" rtlCol="0">
            <a:spAutoFit/>
          </a:bodyPr>
          <a:lstStyle/>
          <a:p>
            <a:r>
              <a:rPr lang="en-GB" sz="2400" dirty="0"/>
              <a:t>It is important to remember that switching roles, job types, or entire job sectors, is completely possible.</a:t>
            </a:r>
          </a:p>
          <a:p>
            <a:endParaRPr lang="en-GB" sz="2400" dirty="0"/>
          </a:p>
          <a:p>
            <a:r>
              <a:rPr lang="en-GB" sz="2400" dirty="0"/>
              <a:t>If doing so, you will need to highlight your transferable skills</a:t>
            </a:r>
          </a:p>
          <a:p>
            <a:endParaRPr lang="en-GB" sz="2400" dirty="0"/>
          </a:p>
          <a:p>
            <a:r>
              <a:rPr lang="en-GB" sz="2400" dirty="0"/>
              <a:t>Transferable skills are:</a:t>
            </a:r>
          </a:p>
          <a:p>
            <a:pPr algn="ctr"/>
            <a:r>
              <a:rPr lang="en-GB" sz="2400" dirty="0">
                <a:latin typeface="Comic Sans MS" panose="030F0702030302020204" pitchFamily="66" charset="0"/>
              </a:rPr>
              <a:t>“a core set of skills and abilities, which can be applied to a wide range of different jobs and industries.</a:t>
            </a:r>
          </a:p>
          <a:p>
            <a:pPr algn="ctr"/>
            <a:endParaRPr lang="en-GB" sz="2400" dirty="0">
              <a:latin typeface="Comic Sans MS" panose="030F0702030302020204" pitchFamily="66" charset="0"/>
            </a:endParaRPr>
          </a:p>
          <a:p>
            <a:pPr algn="ctr"/>
            <a:r>
              <a:rPr lang="en-GB" sz="2400" dirty="0">
                <a:latin typeface="Comic Sans MS" panose="030F0702030302020204" pitchFamily="66" charset="0"/>
              </a:rPr>
              <a:t>They’re usually picked up over time, and can be gained from previous positions, charity or volunteer work, taking a course, your hobbies, or even just at home.” </a:t>
            </a:r>
            <a:r>
              <a:rPr lang="en-GB" sz="2400" dirty="0"/>
              <a:t>(reed.com)</a:t>
            </a:r>
          </a:p>
          <a:p>
            <a:endParaRPr lang="en-GB" sz="2400" dirty="0"/>
          </a:p>
          <a:p>
            <a:endParaRPr lang="en-GB" sz="2400" dirty="0"/>
          </a:p>
        </p:txBody>
      </p:sp>
      <p:sp>
        <p:nvSpPr>
          <p:cNvPr id="3" name="TextBox 2">
            <a:extLst>
              <a:ext uri="{FF2B5EF4-FFF2-40B4-BE49-F238E27FC236}">
                <a16:creationId xmlns:a16="http://schemas.microsoft.com/office/drawing/2014/main" id="{BCE1A6A0-2CD6-78B9-5817-D4E0B906EA0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22</a:t>
            </a:r>
          </a:p>
        </p:txBody>
      </p:sp>
      <p:sp>
        <p:nvSpPr>
          <p:cNvPr id="7" name="TextBox 6">
            <a:extLst>
              <a:ext uri="{FF2B5EF4-FFF2-40B4-BE49-F238E27FC236}">
                <a16:creationId xmlns:a16="http://schemas.microsoft.com/office/drawing/2014/main" id="{A64DD6E0-6A00-4D79-C53E-9D5260AA9683}"/>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pic>
        <p:nvPicPr>
          <p:cNvPr id="5" name="Picture 4">
            <a:extLst>
              <a:ext uri="{FF2B5EF4-FFF2-40B4-BE49-F238E27FC236}">
                <a16:creationId xmlns:a16="http://schemas.microsoft.com/office/drawing/2014/main" id="{5A346A1C-74B4-102D-F684-2FD036103D56}"/>
              </a:ext>
            </a:extLst>
          </p:cNvPr>
          <p:cNvPicPr>
            <a:picLocks noChangeAspect="1"/>
          </p:cNvPicPr>
          <p:nvPr/>
        </p:nvPicPr>
        <p:blipFill rotWithShape="1">
          <a:blip r:embed="rId3">
            <a:extLst>
              <a:ext uri="{28A0092B-C50C-407E-A947-70E740481C1C}">
                <a14:useLocalDpi xmlns:a14="http://schemas.microsoft.com/office/drawing/2010/main" val="0"/>
              </a:ext>
            </a:extLst>
          </a:blip>
          <a:srcRect l="1" r="-2681" b="48755"/>
          <a:stretch/>
        </p:blipFill>
        <p:spPr>
          <a:xfrm>
            <a:off x="20" y="369332"/>
            <a:ext cx="251830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9" name="Picture 8">
            <a:extLst>
              <a:ext uri="{FF2B5EF4-FFF2-40B4-BE49-F238E27FC236}">
                <a16:creationId xmlns:a16="http://schemas.microsoft.com/office/drawing/2014/main" id="{A8010840-FB51-FE08-AAFF-405B1027EEFF}"/>
              </a:ext>
            </a:extLst>
          </p:cNvPr>
          <p:cNvPicPr>
            <a:picLocks noChangeAspect="1"/>
          </p:cNvPicPr>
          <p:nvPr/>
        </p:nvPicPr>
        <p:blipFill rotWithShape="1">
          <a:blip r:embed="rId3">
            <a:extLst>
              <a:ext uri="{28A0092B-C50C-407E-A947-70E740481C1C}">
                <a14:useLocalDpi xmlns:a14="http://schemas.microsoft.com/office/drawing/2010/main" val="0"/>
              </a:ext>
            </a:extLst>
          </a:blip>
          <a:srcRect l="374" t="49809" r="-3054" b="-1054"/>
          <a:stretch/>
        </p:blipFill>
        <p:spPr>
          <a:xfrm>
            <a:off x="9668067" y="280726"/>
            <a:ext cx="2593223" cy="6278165"/>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583192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ACNA5000: 2025 / 2026		</a:t>
            </a:r>
            <a:r>
              <a:rPr lang="en-GB" b="1" dirty="0"/>
              <a:t> Transferrable skills</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
        <p:nvSpPr>
          <p:cNvPr id="3" name="TextBox 2">
            <a:extLst>
              <a:ext uri="{FF2B5EF4-FFF2-40B4-BE49-F238E27FC236}">
                <a16:creationId xmlns:a16="http://schemas.microsoft.com/office/drawing/2014/main" id="{BCE1A6A0-2CD6-78B9-5817-D4E0B906EA0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22</a:t>
            </a:r>
          </a:p>
        </p:txBody>
      </p:sp>
      <p:sp>
        <p:nvSpPr>
          <p:cNvPr id="7" name="TextBox 6">
            <a:extLst>
              <a:ext uri="{FF2B5EF4-FFF2-40B4-BE49-F238E27FC236}">
                <a16:creationId xmlns:a16="http://schemas.microsoft.com/office/drawing/2014/main" id="{A64DD6E0-6A00-4D79-C53E-9D5260AA9683}"/>
              </a:ext>
            </a:extLst>
          </p:cNvPr>
          <p:cNvSpPr txBox="1"/>
          <p:nvPr/>
        </p:nvSpPr>
        <p:spPr>
          <a:xfrm>
            <a:off x="-1" y="6466114"/>
            <a:ext cx="10712741" cy="369332"/>
          </a:xfrm>
          <a:prstGeom prst="rect">
            <a:avLst/>
          </a:prstGeom>
          <a:noFill/>
        </p:spPr>
        <p:txBody>
          <a:bodyPr wrap="square" rtlCol="0">
            <a:spAutoFit/>
          </a:bodyPr>
          <a:lstStyle/>
          <a:p>
            <a:r>
              <a:rPr lang="fr-FR" dirty="0"/>
              <a:t>A. Cunningham			Lecture 2: </a:t>
            </a:r>
            <a:r>
              <a:rPr lang="en-GB" dirty="0"/>
              <a:t>Skills</a:t>
            </a:r>
            <a:r>
              <a:rPr lang="fr-FR" dirty="0"/>
              <a:t> </a:t>
            </a:r>
            <a:r>
              <a:rPr lang="en-GB" dirty="0"/>
              <a:t>evaluation</a:t>
            </a:r>
          </a:p>
        </p:txBody>
      </p:sp>
      <p:pic>
        <p:nvPicPr>
          <p:cNvPr id="5" name="Picture 4">
            <a:extLst>
              <a:ext uri="{FF2B5EF4-FFF2-40B4-BE49-F238E27FC236}">
                <a16:creationId xmlns:a16="http://schemas.microsoft.com/office/drawing/2014/main" id="{5A346A1C-74B4-102D-F684-2FD036103D56}"/>
              </a:ext>
            </a:extLst>
          </p:cNvPr>
          <p:cNvPicPr>
            <a:picLocks noChangeAspect="1"/>
          </p:cNvPicPr>
          <p:nvPr/>
        </p:nvPicPr>
        <p:blipFill rotWithShape="1">
          <a:blip r:embed="rId3">
            <a:extLst>
              <a:ext uri="{28A0092B-C50C-407E-A947-70E740481C1C}">
                <a14:useLocalDpi xmlns:a14="http://schemas.microsoft.com/office/drawing/2010/main" val="0"/>
              </a:ext>
            </a:extLst>
          </a:blip>
          <a:srcRect l="1" r="-2681" b="48755"/>
          <a:stretch/>
        </p:blipFill>
        <p:spPr>
          <a:xfrm>
            <a:off x="20" y="369332"/>
            <a:ext cx="251830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9" name="Picture 8">
            <a:extLst>
              <a:ext uri="{FF2B5EF4-FFF2-40B4-BE49-F238E27FC236}">
                <a16:creationId xmlns:a16="http://schemas.microsoft.com/office/drawing/2014/main" id="{A8010840-FB51-FE08-AAFF-405B1027EEFF}"/>
              </a:ext>
            </a:extLst>
          </p:cNvPr>
          <p:cNvPicPr>
            <a:picLocks noChangeAspect="1"/>
          </p:cNvPicPr>
          <p:nvPr/>
        </p:nvPicPr>
        <p:blipFill rotWithShape="1">
          <a:blip r:embed="rId3">
            <a:extLst>
              <a:ext uri="{28A0092B-C50C-407E-A947-70E740481C1C}">
                <a14:useLocalDpi xmlns:a14="http://schemas.microsoft.com/office/drawing/2010/main" val="0"/>
              </a:ext>
            </a:extLst>
          </a:blip>
          <a:srcRect l="374" t="49809" r="-3054" b="-1054"/>
          <a:stretch/>
        </p:blipFill>
        <p:spPr>
          <a:xfrm>
            <a:off x="9668067" y="280726"/>
            <a:ext cx="2593223" cy="6278165"/>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5769DCFE-A3F0-828E-E057-0D1B00B0E7EF}"/>
              </a:ext>
            </a:extLst>
          </p:cNvPr>
          <p:cNvSpPr txBox="1"/>
          <p:nvPr/>
        </p:nvSpPr>
        <p:spPr>
          <a:xfrm>
            <a:off x="2523932" y="369332"/>
            <a:ext cx="7138525" cy="6001643"/>
          </a:xfrm>
          <a:prstGeom prst="rect">
            <a:avLst/>
          </a:prstGeom>
          <a:noFill/>
        </p:spPr>
        <p:txBody>
          <a:bodyPr wrap="square" rtlCol="0">
            <a:spAutoFit/>
          </a:bodyPr>
          <a:lstStyle/>
          <a:p>
            <a:r>
              <a:rPr lang="en-GB" sz="2400" dirty="0"/>
              <a:t>The good news about transferrable skills is, everyone already has some. </a:t>
            </a:r>
          </a:p>
          <a:p>
            <a:endParaRPr lang="en-GB" sz="2400" dirty="0"/>
          </a:p>
          <a:p>
            <a:r>
              <a:rPr lang="en-GB" sz="2400" dirty="0"/>
              <a:t>You just have to identify what they are and communicate them appropriately.</a:t>
            </a:r>
          </a:p>
          <a:p>
            <a:endParaRPr lang="en-GB" sz="2400" dirty="0"/>
          </a:p>
          <a:p>
            <a:r>
              <a:rPr lang="en-GB" sz="2400" dirty="0"/>
              <a:t>As a university student, you will already have developed a key set of transferrable skills applicable to roles outside of an academic setting:</a:t>
            </a:r>
          </a:p>
          <a:p>
            <a:pPr marL="285750" indent="-285750">
              <a:buFontTx/>
              <a:buChar char="-"/>
            </a:pPr>
            <a:endParaRPr lang="en-GB" sz="2400" dirty="0"/>
          </a:p>
          <a:p>
            <a:pPr marL="285750" indent="-285750">
              <a:buFontTx/>
              <a:buChar char="-"/>
            </a:pPr>
            <a:endParaRPr lang="en-GB" sz="2400" dirty="0"/>
          </a:p>
          <a:p>
            <a:pPr marL="285750" indent="-285750">
              <a:buFontTx/>
              <a:buChar char="-"/>
            </a:pPr>
            <a:endParaRPr lang="en-GB" sz="2400" dirty="0"/>
          </a:p>
          <a:p>
            <a:pPr algn="ctr"/>
            <a:r>
              <a:rPr lang="en-GB" sz="2400" b="1" dirty="0">
                <a:latin typeface="Comic Sans MS" panose="030F0702030302020204" pitchFamily="66" charset="0"/>
              </a:rPr>
              <a:t>ACTIVITY:</a:t>
            </a:r>
          </a:p>
          <a:p>
            <a:pPr algn="ctr"/>
            <a:r>
              <a:rPr lang="en-GB" sz="2400" b="1" dirty="0">
                <a:latin typeface="Comic Sans MS" panose="030F0702030302020204" pitchFamily="66" charset="0"/>
              </a:rPr>
              <a:t>Can you think of any others you may have?</a:t>
            </a:r>
          </a:p>
          <a:p>
            <a:pPr algn="ctr"/>
            <a:r>
              <a:rPr lang="en-GB" sz="2400" b="1" dirty="0">
                <a:latin typeface="Comic Sans MS" panose="030F0702030302020204" pitchFamily="66" charset="0"/>
              </a:rPr>
              <a:t>Imagine your ideal next role – which skills would be suitable?</a:t>
            </a:r>
          </a:p>
        </p:txBody>
      </p:sp>
      <p:sp>
        <p:nvSpPr>
          <p:cNvPr id="11" name="TextBox 10">
            <a:extLst>
              <a:ext uri="{FF2B5EF4-FFF2-40B4-BE49-F238E27FC236}">
                <a16:creationId xmlns:a16="http://schemas.microsoft.com/office/drawing/2014/main" id="{D0D4608B-BBA6-8E12-F2DE-5255CEF94A9E}"/>
              </a:ext>
            </a:extLst>
          </p:cNvPr>
          <p:cNvSpPr txBox="1"/>
          <p:nvPr/>
        </p:nvSpPr>
        <p:spPr>
          <a:xfrm>
            <a:off x="3015069" y="3794626"/>
            <a:ext cx="6156250" cy="830997"/>
          </a:xfrm>
          <a:prstGeom prst="rect">
            <a:avLst/>
          </a:prstGeom>
          <a:noFill/>
        </p:spPr>
        <p:txBody>
          <a:bodyPr wrap="square" numCol="2">
            <a:spAutoFit/>
          </a:bodyPr>
          <a:lstStyle/>
          <a:p>
            <a:pPr marL="342900" indent="-342900">
              <a:buFont typeface="Courier New" panose="02070309020205020404" pitchFamily="49" charset="0"/>
              <a:buChar char="o"/>
            </a:pPr>
            <a:r>
              <a:rPr lang="en-GB" sz="2400" dirty="0"/>
              <a:t>Report writing</a:t>
            </a:r>
          </a:p>
          <a:p>
            <a:pPr marL="342900" indent="-342900">
              <a:buFont typeface="Courier New" panose="02070309020205020404" pitchFamily="49" charset="0"/>
              <a:buChar char="o"/>
            </a:pPr>
            <a:r>
              <a:rPr lang="en-GB" sz="2400" dirty="0"/>
              <a:t>Critical evaluation</a:t>
            </a:r>
          </a:p>
          <a:p>
            <a:pPr marL="342900" indent="-342900">
              <a:buFont typeface="Courier New" panose="02070309020205020404" pitchFamily="49" charset="0"/>
              <a:buChar char="o"/>
            </a:pPr>
            <a:r>
              <a:rPr lang="en-GB" sz="2400" dirty="0"/>
              <a:t>Analytical techniques</a:t>
            </a:r>
          </a:p>
          <a:p>
            <a:pPr marL="342900" indent="-342900">
              <a:buFont typeface="Courier New" panose="02070309020205020404" pitchFamily="49" charset="0"/>
              <a:buChar char="o"/>
            </a:pPr>
            <a:r>
              <a:rPr lang="en-GB" sz="2400" dirty="0"/>
              <a:t>Computer literacy</a:t>
            </a:r>
          </a:p>
        </p:txBody>
      </p:sp>
    </p:spTree>
    <p:extLst>
      <p:ext uri="{BB962C8B-B14F-4D97-AF65-F5344CB8AC3E}">
        <p14:creationId xmlns:p14="http://schemas.microsoft.com/office/powerpoint/2010/main" val="10879763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Summary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Skills evaluation</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A77D17D6-7132-3BBB-0693-3544191A4F91}"/>
              </a:ext>
            </a:extLst>
          </p:cNvPr>
          <p:cNvSpPr txBox="1"/>
          <p:nvPr/>
        </p:nvSpPr>
        <p:spPr>
          <a:xfrm>
            <a:off x="3449495" y="435439"/>
            <a:ext cx="8167417" cy="5632311"/>
          </a:xfrm>
          <a:prstGeom prst="rect">
            <a:avLst/>
          </a:prstGeom>
          <a:noFill/>
        </p:spPr>
        <p:txBody>
          <a:bodyPr wrap="square" rtlCol="0">
            <a:spAutoFit/>
          </a:bodyPr>
          <a:lstStyle/>
          <a:p>
            <a:r>
              <a:rPr lang="en-GB" sz="2400" dirty="0"/>
              <a:t>In this lecture we covered:</a:t>
            </a:r>
          </a:p>
          <a:p>
            <a:endParaRPr lang="en-GB" sz="2400" dirty="0"/>
          </a:p>
          <a:p>
            <a:pPr marL="342900" indent="-342900">
              <a:buFont typeface="Arial" panose="020B0604020202020204" pitchFamily="34" charset="0"/>
              <a:buChar char="•"/>
            </a:pPr>
            <a:r>
              <a:rPr lang="en-GB" sz="2400" dirty="0"/>
              <a:t>The difference between hard and soft skills.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Explored skill evaluation, for current prospecting of future roles, but also development within roles.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Looked at methods for upskilling, including online courses, volunteering and increased awareness outside of formal learning settings.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Determined what transferrable skills are.</a:t>
            </a:r>
          </a:p>
          <a:p>
            <a:endParaRPr lang="en-GB" sz="2400" dirty="0"/>
          </a:p>
          <a:p>
            <a:endParaRPr lang="en-GB" sz="2400" dirty="0"/>
          </a:p>
          <a:p>
            <a:endParaRPr lang="en-GB" sz="2400" dirty="0"/>
          </a:p>
        </p:txBody>
      </p:sp>
    </p:spTree>
    <p:extLst>
      <p:ext uri="{BB962C8B-B14F-4D97-AF65-F5344CB8AC3E}">
        <p14:creationId xmlns:p14="http://schemas.microsoft.com/office/powerpoint/2010/main" val="207266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4226722" y="1128471"/>
            <a:ext cx="7069314" cy="4031873"/>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Skills workshop, with Melanie Hall (UWTSD Careers Service)</a:t>
            </a:r>
          </a:p>
          <a:p>
            <a:endParaRPr lang="en-GB" sz="2400" dirty="0"/>
          </a:p>
          <a:p>
            <a:r>
              <a:rPr lang="en-GB" sz="2400" dirty="0"/>
              <a:t>Suggested activities: </a:t>
            </a:r>
          </a:p>
          <a:p>
            <a:pPr marL="800100" lvl="1" indent="-342900">
              <a:buFontTx/>
              <a:buChar char="-"/>
            </a:pPr>
            <a:r>
              <a:rPr lang="en-GB" sz="2400" dirty="0"/>
              <a:t>Undertake a skills assessment (of both soft and hard skills)</a:t>
            </a:r>
          </a:p>
          <a:p>
            <a:pPr marL="800100" lvl="1" indent="-342900">
              <a:buFontTx/>
              <a:buChar char="-"/>
            </a:pPr>
            <a:r>
              <a:rPr lang="en-GB" sz="2400" dirty="0"/>
              <a:t>Review your results and consider how you would approach them in a PDP profile</a:t>
            </a:r>
          </a:p>
          <a:p>
            <a:endParaRPr lang="en-GB" sz="2400" dirty="0"/>
          </a:p>
          <a:p>
            <a:pPr marL="285750" indent="-285750">
              <a:buFont typeface="Arial" panose="020B0604020202020204" pitchFamily="34" charset="0"/>
              <a:buChar char="•"/>
            </a:pPr>
            <a:endParaRPr lang="en-GB" sz="1600"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Skills evaluation</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pic>
        <p:nvPicPr>
          <p:cNvPr id="9" name="Picture 8">
            <a:extLst>
              <a:ext uri="{FF2B5EF4-FFF2-40B4-BE49-F238E27FC236}">
                <a16:creationId xmlns:a16="http://schemas.microsoft.com/office/drawing/2014/main" id="{1DB92248-627B-A319-1BCB-647198637EC8}"/>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06688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Questions</a:t>
            </a:r>
            <a:endParaRPr lang="en-GB" b="1"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10/10/2025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Skills evaluation</a:t>
            </a:r>
          </a:p>
        </p:txBody>
      </p:sp>
      <p:pic>
        <p:nvPicPr>
          <p:cNvPr id="4" name="Picture 3">
            <a:extLst>
              <a:ext uri="{FF2B5EF4-FFF2-40B4-BE49-F238E27FC236}">
                <a16:creationId xmlns:a16="http://schemas.microsoft.com/office/drawing/2014/main" id="{DA078145-D18D-8926-2301-5D8BDD58349F}"/>
              </a:ext>
            </a:extLst>
          </p:cNvPr>
          <p:cNvPicPr>
            <a:picLocks noChangeAspect="1"/>
          </p:cNvPicPr>
          <p:nvPr/>
        </p:nvPicPr>
        <p:blipFill rotWithShape="1">
          <a:blip r:embed="rId2">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4DDF89E3-11D7-1C67-6295-D47358C3C8FF}"/>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“ACNA5000_Changemakers Build Your Own Brand 25/26_GRP”</a:t>
            </a:r>
            <a:endParaRPr lang="en-GB" sz="2400" dirty="0"/>
          </a:p>
        </p:txBody>
      </p:sp>
      <p:sp>
        <p:nvSpPr>
          <p:cNvPr id="7" name="Rectangle 2">
            <a:extLst>
              <a:ext uri="{FF2B5EF4-FFF2-40B4-BE49-F238E27FC236}">
                <a16:creationId xmlns:a16="http://schemas.microsoft.com/office/drawing/2014/main" id="{112F4ED3-D832-0B68-673C-26103808ACCF}"/>
              </a:ext>
            </a:extLst>
          </p:cNvPr>
          <p:cNvSpPr>
            <a:spLocks noChangeArrowheads="1"/>
          </p:cNvSpPr>
          <p:nvPr/>
        </p:nvSpPr>
        <p:spPr bwMode="auto">
          <a:xfrm>
            <a:off x="5636965" y="4297039"/>
            <a:ext cx="516805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4"/>
              </a:rPr>
              <a:t>General | ACNA5000 Changemakers Build Your Own Brand 25/26_GRP | Microsoft Teams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6" name="Picture 2">
            <a:extLst>
              <a:ext uri="{FF2B5EF4-FFF2-40B4-BE49-F238E27FC236}">
                <a16:creationId xmlns:a16="http://schemas.microsoft.com/office/drawing/2014/main" id="{849C761E-939F-2A28-7562-A8171FDD816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32413" y="4126914"/>
            <a:ext cx="997519" cy="922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2774</Words>
  <Application>Microsoft Office PowerPoint</Application>
  <PresentationFormat>Widescreen</PresentationFormat>
  <Paragraphs>422</Paragraphs>
  <Slides>22</Slides>
  <Notes>19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Comic Sans MS</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5</cp:revision>
  <dcterms:created xsi:type="dcterms:W3CDTF">2023-07-26T10:21:48Z</dcterms:created>
  <dcterms:modified xsi:type="dcterms:W3CDTF">2025-10-02T16:36:56Z</dcterms:modified>
</cp:coreProperties>
</file>