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>
        <p:scale>
          <a:sx n="90" d="100"/>
          <a:sy n="90" d="100"/>
        </p:scale>
        <p:origin x="414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Autofit/>
          </a:bodyPr>
          <a:lstStyle/>
          <a:p>
            <a:r>
              <a:rPr lang="en-GB" sz="3600" dirty="0">
                <a:latin typeface="A"/>
              </a:rPr>
              <a:t>MODULE NAME Problem Solving  And 	Decision Making 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MODULE CODE LC4LM400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STUDENT NAME Ibraulina Barreto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STUDENT ID 2534281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LECTURER Charls </a:t>
            </a:r>
            <a:r>
              <a:rPr lang="en-GB" sz="3600" dirty="0" err="1">
                <a:latin typeface="A"/>
              </a:rPr>
              <a:t>Obinwa</a:t>
            </a:r>
            <a:br>
              <a:rPr lang="en-GB" sz="3600" dirty="0">
                <a:latin typeface="A"/>
              </a:rPr>
            </a:br>
            <a:r>
              <a:rPr lang="en-GB" sz="36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Introduction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Company background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Problem: nature and scope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PESTLE ANALYSIS: Basil’s Bakery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Cause and effect analysis: Fishbone diagram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Conclusion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Today I will present an Analysis of bakery’s Bakery.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 Small Independent bakery based in Coventry UK.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By using the 5w2h, pestle and fishbone method.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Founded: 2015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Owners: Basil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Sells: Cakes, pastries and using organic ingredients.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The business is in a shopping retail park in Coventry, UK.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5W2H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What: Sales and costumers' numbers have significantly decline and the business is becoming less profitable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Why: Because fewer people visit the retail park, more people are working from home.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Where: At basil’s bakery, located in a shopping retail park in Coventry, UK.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When: The problem started after the covid-19.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Who: Basil, employees and costumers.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How: The business has lost costumers.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2800" dirty="0">
                <a:solidFill>
                  <a:schemeClr val="tx1"/>
                </a:solidFill>
              </a:rPr>
              <a:t>How much: Sales decrease 25% below 2019 figures 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514" y="1583721"/>
            <a:ext cx="8275028" cy="4492759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POLITICAL: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Rising business rates and government taxes increase operating cost.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Food safety and trading regulations must be followed.</a:t>
            </a:r>
          </a:p>
          <a:p>
            <a:endParaRPr lang="en-GB" b="1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ECONOMIC: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Inflation has increased utility bills, rent, insurance and ingredient cost.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Unemployment rates </a:t>
            </a:r>
          </a:p>
          <a:p>
            <a:endParaRPr lang="en-GB" b="1" strike="sngStrike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SOCIAL: More people are working from home, reducing costumers' visits.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b="1" dirty="0"/>
              <a:t>Costumers are asking for delivery and pre-order services for greater convenience.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8" y="273236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910" y="1449957"/>
            <a:ext cx="9634011" cy="377762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TECHNOLOGICAL: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The bakery does not offer online ordering or delivery services.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A digital pre-order system could reduce waiting times and improve costumers' satisfaction. </a:t>
            </a:r>
          </a:p>
          <a:p>
            <a:pPr marL="0" indent="0">
              <a:buNone/>
            </a:pPr>
            <a:endParaRPr lang="en-GB" sz="20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LEGAL: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The bakery must comply food hygiene and health and safety laws.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0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ENVIRONMENTAL: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Basil uses organic products, which are more affected by crop failure and climate changes.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000" b="1" dirty="0"/>
              <a:t>Costumers increase expectations environmentally friendly packing and reduce food waste.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50" name="Line 110">
            <a:extLst>
              <a:ext uri="{FF2B5EF4-FFF2-40B4-BE49-F238E27FC236}">
                <a16:creationId xmlns:a16="http://schemas.microsoft.com/office/drawing/2014/main" id="{A3C07BD7-2B54-962E-82D3-4E831A38957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30386" y="18500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" name="Text Box 109">
            <a:extLst>
              <a:ext uri="{FF2B5EF4-FFF2-40B4-BE49-F238E27FC236}">
                <a16:creationId xmlns:a16="http://schemas.microsoft.com/office/drawing/2014/main" id="{60817408-92D1-ED89-B70B-3DF997C3E3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936" y="1654787"/>
            <a:ext cx="19367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Fewer shoppers </a:t>
            </a:r>
          </a:p>
        </p:txBody>
      </p:sp>
      <p:sp>
        <p:nvSpPr>
          <p:cNvPr id="52" name="Line 108">
            <a:extLst>
              <a:ext uri="{FF2B5EF4-FFF2-40B4-BE49-F238E27FC236}">
                <a16:creationId xmlns:a16="http://schemas.microsoft.com/office/drawing/2014/main" id="{3E7853D8-2968-9597-9D98-3B1C6DCC9690}"/>
              </a:ext>
            </a:extLst>
          </p:cNvPr>
          <p:cNvSpPr>
            <a:spLocks noChangeShapeType="1"/>
          </p:cNvSpPr>
          <p:nvPr/>
        </p:nvSpPr>
        <p:spPr bwMode="auto">
          <a:xfrm>
            <a:off x="3224905" y="238503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3" name="Text Box 107">
            <a:extLst>
              <a:ext uri="{FF2B5EF4-FFF2-40B4-BE49-F238E27FC236}">
                <a16:creationId xmlns:a16="http://schemas.microsoft.com/office/drawing/2014/main" id="{A86E59C5-720B-6DDD-A3AA-221CABFC38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8080" y="2097737"/>
            <a:ext cx="253682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Reduce loyalty</a:t>
            </a:r>
          </a:p>
        </p:txBody>
      </p:sp>
      <p:sp>
        <p:nvSpPr>
          <p:cNvPr id="54" name="Line 106">
            <a:extLst>
              <a:ext uri="{FF2B5EF4-FFF2-40B4-BE49-F238E27FC236}">
                <a16:creationId xmlns:a16="http://schemas.microsoft.com/office/drawing/2014/main" id="{68B7AF9D-A1B2-7D73-75D7-B9A8F3C82918}"/>
              </a:ext>
            </a:extLst>
          </p:cNvPr>
          <p:cNvSpPr>
            <a:spLocks noChangeShapeType="1"/>
          </p:cNvSpPr>
          <p:nvPr/>
        </p:nvSpPr>
        <p:spPr bwMode="auto">
          <a:xfrm>
            <a:off x="3770211" y="285493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5" name="Text Box 105">
            <a:extLst>
              <a:ext uri="{FF2B5EF4-FFF2-40B4-BE49-F238E27FC236}">
                <a16:creationId xmlns:a16="http://schemas.microsoft.com/office/drawing/2014/main" id="{44D7DC5E-49D0-1A66-7C20-D7B1FC3D63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605" y="2623163"/>
            <a:ext cx="3167096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More people working from home</a:t>
            </a:r>
          </a:p>
        </p:txBody>
      </p:sp>
      <p:sp>
        <p:nvSpPr>
          <p:cNvPr id="56" name="Line 104">
            <a:extLst>
              <a:ext uri="{FF2B5EF4-FFF2-40B4-BE49-F238E27FC236}">
                <a16:creationId xmlns:a16="http://schemas.microsoft.com/office/drawing/2014/main" id="{978C7B89-1B4A-56ED-520A-8BE1B4E34371}"/>
              </a:ext>
            </a:extLst>
          </p:cNvPr>
          <p:cNvSpPr>
            <a:spLocks noChangeShapeType="1"/>
          </p:cNvSpPr>
          <p:nvPr/>
        </p:nvSpPr>
        <p:spPr bwMode="auto">
          <a:xfrm>
            <a:off x="4975124" y="185798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7" name="Text Box 103">
            <a:extLst>
              <a:ext uri="{FF2B5EF4-FFF2-40B4-BE49-F238E27FC236}">
                <a16:creationId xmlns:a16="http://schemas.microsoft.com/office/drawing/2014/main" id="{32C866D6-80CA-5ADB-007C-8984FC990A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9361" y="1559050"/>
            <a:ext cx="172720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200" dirty="0"/>
              <a:t>Less retail footfall </a:t>
            </a:r>
          </a:p>
        </p:txBody>
      </p:sp>
      <p:sp>
        <p:nvSpPr>
          <p:cNvPr id="58" name="Line 102">
            <a:extLst>
              <a:ext uri="{FF2B5EF4-FFF2-40B4-BE49-F238E27FC236}">
                <a16:creationId xmlns:a16="http://schemas.microsoft.com/office/drawing/2014/main" id="{90236DBE-0583-9D09-B42A-56B6DA86717E}"/>
              </a:ext>
            </a:extLst>
          </p:cNvPr>
          <p:cNvSpPr>
            <a:spLocks noChangeShapeType="1"/>
          </p:cNvSpPr>
          <p:nvPr/>
        </p:nvSpPr>
        <p:spPr bwMode="auto">
          <a:xfrm>
            <a:off x="5518049" y="245806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9" name="Text Box 101">
            <a:extLst>
              <a:ext uri="{FF2B5EF4-FFF2-40B4-BE49-F238E27FC236}">
                <a16:creationId xmlns:a16="http://schemas.microsoft.com/office/drawing/2014/main" id="{F5032C5A-32C4-DD46-B64C-7E4BAE7CCF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21818" y="2254862"/>
            <a:ext cx="1581943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Shops closing </a:t>
            </a:r>
          </a:p>
        </p:txBody>
      </p:sp>
      <p:sp>
        <p:nvSpPr>
          <p:cNvPr id="60" name="Line 100">
            <a:extLst>
              <a:ext uri="{FF2B5EF4-FFF2-40B4-BE49-F238E27FC236}">
                <a16:creationId xmlns:a16="http://schemas.microsoft.com/office/drawing/2014/main" id="{EB1C7520-9F3B-3923-9295-EC52056392DE}"/>
              </a:ext>
            </a:extLst>
          </p:cNvPr>
          <p:cNvSpPr>
            <a:spLocks noChangeShapeType="1"/>
          </p:cNvSpPr>
          <p:nvPr/>
        </p:nvSpPr>
        <p:spPr bwMode="auto">
          <a:xfrm>
            <a:off x="6070499" y="301051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1" name="Text Box 99">
            <a:extLst>
              <a:ext uri="{FF2B5EF4-FFF2-40B4-BE49-F238E27FC236}">
                <a16:creationId xmlns:a16="http://schemas.microsoft.com/office/drawing/2014/main" id="{D7A28490-262B-7354-55BD-86B28E7211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32076" y="2807312"/>
            <a:ext cx="152413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Nearby shops closing</a:t>
            </a:r>
          </a:p>
        </p:txBody>
      </p:sp>
      <p:sp>
        <p:nvSpPr>
          <p:cNvPr id="62" name="Line 98">
            <a:extLst>
              <a:ext uri="{FF2B5EF4-FFF2-40B4-BE49-F238E27FC236}">
                <a16:creationId xmlns:a16="http://schemas.microsoft.com/office/drawing/2014/main" id="{9989EF76-F408-E7CB-254B-5487DDB0CD49}"/>
              </a:ext>
            </a:extLst>
          </p:cNvPr>
          <p:cNvSpPr>
            <a:spLocks noChangeShapeType="1"/>
          </p:cNvSpPr>
          <p:nvPr/>
        </p:nvSpPr>
        <p:spPr bwMode="auto">
          <a:xfrm>
            <a:off x="7181749" y="1842112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3" name="Text Box 97">
            <a:extLst>
              <a:ext uri="{FF2B5EF4-FFF2-40B4-BE49-F238E27FC236}">
                <a16:creationId xmlns:a16="http://schemas.microsoft.com/office/drawing/2014/main" id="{FA0F69D9-2DD5-BEFF-4249-18147D0518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31466" y="1509531"/>
            <a:ext cx="1060450" cy="487362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No online orders </a:t>
            </a:r>
          </a:p>
        </p:txBody>
      </p:sp>
      <p:sp>
        <p:nvSpPr>
          <p:cNvPr id="64" name="Line 96">
            <a:extLst>
              <a:ext uri="{FF2B5EF4-FFF2-40B4-BE49-F238E27FC236}">
                <a16:creationId xmlns:a16="http://schemas.microsoft.com/office/drawing/2014/main" id="{9930C503-FF7F-87DF-BA49-9DE346E76ABE}"/>
              </a:ext>
            </a:extLst>
          </p:cNvPr>
          <p:cNvSpPr>
            <a:spLocks noChangeShapeType="1"/>
          </p:cNvSpPr>
          <p:nvPr/>
        </p:nvSpPr>
        <p:spPr bwMode="auto">
          <a:xfrm>
            <a:off x="7783411" y="244377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5" name="Text Box 95">
            <a:extLst>
              <a:ext uri="{FF2B5EF4-FFF2-40B4-BE49-F238E27FC236}">
                <a16:creationId xmlns:a16="http://schemas.microsoft.com/office/drawing/2014/main" id="{CA4BB94F-6D67-ADC3-EDDE-3609DB5F65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3086" y="2254861"/>
            <a:ext cx="1423988" cy="48974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No deliver services </a:t>
            </a:r>
          </a:p>
        </p:txBody>
      </p:sp>
      <p:sp>
        <p:nvSpPr>
          <p:cNvPr id="66" name="Line 94">
            <a:extLst>
              <a:ext uri="{FF2B5EF4-FFF2-40B4-BE49-F238E27FC236}">
                <a16:creationId xmlns:a16="http://schemas.microsoft.com/office/drawing/2014/main" id="{177DF923-DEE8-404F-FD41-8420A25EAEE0}"/>
              </a:ext>
            </a:extLst>
          </p:cNvPr>
          <p:cNvSpPr>
            <a:spLocks noChangeShapeType="1"/>
          </p:cNvSpPr>
          <p:nvPr/>
        </p:nvSpPr>
        <p:spPr bwMode="auto">
          <a:xfrm>
            <a:off x="8335861" y="299622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7" name="Text Box 93">
            <a:extLst>
              <a:ext uri="{FF2B5EF4-FFF2-40B4-BE49-F238E27FC236}">
                <a16:creationId xmlns:a16="http://schemas.microsoft.com/office/drawing/2014/main" id="{0EDB5E1A-769A-AB34-08CE-F36F988CAD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0586" y="2750100"/>
            <a:ext cx="1568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No efficient pre order </a:t>
            </a:r>
          </a:p>
        </p:txBody>
      </p:sp>
      <p:sp>
        <p:nvSpPr>
          <p:cNvPr id="68" name="Line 92">
            <a:extLst>
              <a:ext uri="{FF2B5EF4-FFF2-40B4-BE49-F238E27FC236}">
                <a16:creationId xmlns:a16="http://schemas.microsoft.com/office/drawing/2014/main" id="{11FB8A67-6E0F-6F22-33B0-E452F71B0444}"/>
              </a:ext>
            </a:extLst>
          </p:cNvPr>
          <p:cNvSpPr>
            <a:spLocks noChangeShapeType="1"/>
          </p:cNvSpPr>
          <p:nvPr/>
        </p:nvSpPr>
        <p:spPr bwMode="auto">
          <a:xfrm>
            <a:off x="7370661" y="3788387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9" name="Text Box 91">
            <a:extLst>
              <a:ext uri="{FF2B5EF4-FFF2-40B4-BE49-F238E27FC236}">
                <a16:creationId xmlns:a16="http://schemas.microsoft.com/office/drawing/2014/main" id="{229221AC-DF6C-64A0-C424-9E77EDB9B2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95924" y="3599475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Inflation </a:t>
            </a:r>
          </a:p>
        </p:txBody>
      </p:sp>
      <p:sp>
        <p:nvSpPr>
          <p:cNvPr id="70" name="Line 90">
            <a:extLst>
              <a:ext uri="{FF2B5EF4-FFF2-40B4-BE49-F238E27FC236}">
                <a16:creationId xmlns:a16="http://schemas.microsoft.com/office/drawing/2014/main" id="{C98220D1-9B79-D540-0D26-A1EECA7B4FB3}"/>
              </a:ext>
            </a:extLst>
          </p:cNvPr>
          <p:cNvSpPr>
            <a:spLocks noChangeShapeType="1"/>
          </p:cNvSpPr>
          <p:nvPr/>
        </p:nvSpPr>
        <p:spPr bwMode="auto">
          <a:xfrm>
            <a:off x="6846786" y="43456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1" name="Text Box 89">
            <a:extLst>
              <a:ext uri="{FF2B5EF4-FFF2-40B4-BE49-F238E27FC236}">
                <a16:creationId xmlns:a16="http://schemas.microsoft.com/office/drawing/2014/main" id="{FC000097-6DC6-0294-BA29-F326D2B003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8987" y="4156687"/>
            <a:ext cx="1433512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Covid 19</a:t>
            </a:r>
          </a:p>
        </p:txBody>
      </p:sp>
      <p:sp>
        <p:nvSpPr>
          <p:cNvPr id="72" name="Line 88">
            <a:extLst>
              <a:ext uri="{FF2B5EF4-FFF2-40B4-BE49-F238E27FC236}">
                <a16:creationId xmlns:a16="http://schemas.microsoft.com/office/drawing/2014/main" id="{581E45CE-081D-2154-9B7A-A7F74AA0CE24}"/>
              </a:ext>
            </a:extLst>
          </p:cNvPr>
          <p:cNvSpPr>
            <a:spLocks noChangeShapeType="1"/>
          </p:cNvSpPr>
          <p:nvPr/>
        </p:nvSpPr>
        <p:spPr bwMode="auto">
          <a:xfrm>
            <a:off x="6348311" y="489805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3" name="Text Box 87">
            <a:extLst>
              <a:ext uri="{FF2B5EF4-FFF2-40B4-BE49-F238E27FC236}">
                <a16:creationId xmlns:a16="http://schemas.microsoft.com/office/drawing/2014/main" id="{91C3BA61-1D83-74FD-6739-651B566D8E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5698" y="4709136"/>
            <a:ext cx="1838326" cy="55721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Unpredictable stock cost </a:t>
            </a:r>
          </a:p>
        </p:txBody>
      </p:sp>
      <p:sp>
        <p:nvSpPr>
          <p:cNvPr id="74" name="Line 86">
            <a:extLst>
              <a:ext uri="{FF2B5EF4-FFF2-40B4-BE49-F238E27FC236}">
                <a16:creationId xmlns:a16="http://schemas.microsoft.com/office/drawing/2014/main" id="{218D82B3-11C6-D273-6949-1ECDBB9A6532}"/>
              </a:ext>
            </a:extLst>
          </p:cNvPr>
          <p:cNvSpPr>
            <a:spLocks noChangeShapeType="1"/>
          </p:cNvSpPr>
          <p:nvPr/>
        </p:nvSpPr>
        <p:spPr bwMode="auto">
          <a:xfrm>
            <a:off x="4843361" y="37582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5" name="Text Box 85">
            <a:extLst>
              <a:ext uri="{FF2B5EF4-FFF2-40B4-BE49-F238E27FC236}">
                <a16:creationId xmlns:a16="http://schemas.microsoft.com/office/drawing/2014/main" id="{B78B9AE9-7C9A-836B-8FEE-F00B736263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9361" y="3569312"/>
            <a:ext cx="151130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Higher rent </a:t>
            </a:r>
          </a:p>
        </p:txBody>
      </p:sp>
      <p:sp>
        <p:nvSpPr>
          <p:cNvPr id="76" name="Line 84">
            <a:extLst>
              <a:ext uri="{FF2B5EF4-FFF2-40B4-BE49-F238E27FC236}">
                <a16:creationId xmlns:a16="http://schemas.microsoft.com/office/drawing/2014/main" id="{61C0A735-F3D9-4090-5DDE-E9AEADBCFD2F}"/>
              </a:ext>
            </a:extLst>
          </p:cNvPr>
          <p:cNvSpPr>
            <a:spLocks noChangeShapeType="1"/>
          </p:cNvSpPr>
          <p:nvPr/>
        </p:nvSpPr>
        <p:spPr bwMode="auto">
          <a:xfrm>
            <a:off x="4394099" y="4315437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7" name="Text Box 83">
            <a:extLst>
              <a:ext uri="{FF2B5EF4-FFF2-40B4-BE49-F238E27FC236}">
                <a16:creationId xmlns:a16="http://schemas.microsoft.com/office/drawing/2014/main" id="{BEE356B4-D873-E0B1-B667-76D52B07C3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1324" y="4011431"/>
            <a:ext cx="1890712" cy="47386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Expensive organic products </a:t>
            </a:r>
          </a:p>
        </p:txBody>
      </p:sp>
      <p:sp>
        <p:nvSpPr>
          <p:cNvPr id="78" name="Line 82">
            <a:extLst>
              <a:ext uri="{FF2B5EF4-FFF2-40B4-BE49-F238E27FC236}">
                <a16:creationId xmlns:a16="http://schemas.microsoft.com/office/drawing/2014/main" id="{05F4E15B-65CB-79C8-C562-0A648AD7E8AE}"/>
              </a:ext>
            </a:extLst>
          </p:cNvPr>
          <p:cNvSpPr>
            <a:spLocks noChangeShapeType="1"/>
          </p:cNvSpPr>
          <p:nvPr/>
        </p:nvSpPr>
        <p:spPr bwMode="auto">
          <a:xfrm>
            <a:off x="3894036" y="486788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9" name="Text Box 81">
            <a:extLst>
              <a:ext uri="{FF2B5EF4-FFF2-40B4-BE49-F238E27FC236}">
                <a16:creationId xmlns:a16="http://schemas.microsoft.com/office/drawing/2014/main" id="{12DAC19F-82BE-DE1F-4CD1-002C017E0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52561" y="4680562"/>
            <a:ext cx="1628775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sz="1400" dirty="0"/>
              <a:t>Higher insurance </a:t>
            </a:r>
          </a:p>
        </p:txBody>
      </p:sp>
      <p:sp>
        <p:nvSpPr>
          <p:cNvPr id="80" name="Rectangle 80">
            <a:extLst>
              <a:ext uri="{FF2B5EF4-FFF2-40B4-BE49-F238E27FC236}">
                <a16:creationId xmlns:a16="http://schemas.microsoft.com/office/drawing/2014/main" id="{5D75A4FC-4884-1CD4-41C7-CA5A133CFA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1135" y="942000"/>
            <a:ext cx="1458914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Costumers</a:t>
            </a:r>
          </a:p>
        </p:txBody>
      </p:sp>
      <p:sp>
        <p:nvSpPr>
          <p:cNvPr id="81" name="Rectangle 79">
            <a:extLst>
              <a:ext uri="{FF2B5EF4-FFF2-40B4-BE49-F238E27FC236}">
                <a16:creationId xmlns:a16="http://schemas.microsoft.com/office/drawing/2014/main" id="{8979BC99-B453-E1A7-2547-A091EA50EA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6349" y="942000"/>
            <a:ext cx="1409700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Location </a:t>
            </a:r>
          </a:p>
        </p:txBody>
      </p:sp>
      <p:sp>
        <p:nvSpPr>
          <p:cNvPr id="82" name="Rectangle 78">
            <a:extLst>
              <a:ext uri="{FF2B5EF4-FFF2-40B4-BE49-F238E27FC236}">
                <a16:creationId xmlns:a16="http://schemas.microsoft.com/office/drawing/2014/main" id="{35A94B1E-B368-DB23-851A-EB78E69B60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6311" y="942000"/>
            <a:ext cx="1616480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Technology </a:t>
            </a:r>
          </a:p>
        </p:txBody>
      </p:sp>
      <p:sp>
        <p:nvSpPr>
          <p:cNvPr id="83" name="Line 77">
            <a:extLst>
              <a:ext uri="{FF2B5EF4-FFF2-40B4-BE49-F238E27FC236}">
                <a16:creationId xmlns:a16="http://schemas.microsoft.com/office/drawing/2014/main" id="{009EBB37-5B28-B6ED-1F5D-FAD234F9D355}"/>
              </a:ext>
            </a:extLst>
          </p:cNvPr>
          <p:cNvSpPr>
            <a:spLocks noChangeShapeType="1"/>
          </p:cNvSpPr>
          <p:nvPr/>
        </p:nvSpPr>
        <p:spPr bwMode="auto">
          <a:xfrm>
            <a:off x="1874736" y="3335950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Line 76">
            <a:extLst>
              <a:ext uri="{FF2B5EF4-FFF2-40B4-BE49-F238E27FC236}">
                <a16:creationId xmlns:a16="http://schemas.microsoft.com/office/drawing/2014/main" id="{E3529ED1-6DA2-463B-C65A-FC40BB0EE9B7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9611" y="1434125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5" name="Line 75">
            <a:extLst>
              <a:ext uri="{FF2B5EF4-FFF2-40B4-BE49-F238E27FC236}">
                <a16:creationId xmlns:a16="http://schemas.microsoft.com/office/drawing/2014/main" id="{7488FBCD-FC51-7D25-517C-D44EC9E29D1E}"/>
              </a:ext>
            </a:extLst>
          </p:cNvPr>
          <p:cNvSpPr>
            <a:spLocks noChangeShapeType="1"/>
          </p:cNvSpPr>
          <p:nvPr/>
        </p:nvSpPr>
        <p:spPr bwMode="auto">
          <a:xfrm>
            <a:off x="5116411" y="1434125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Line 74">
            <a:extLst>
              <a:ext uri="{FF2B5EF4-FFF2-40B4-BE49-F238E27FC236}">
                <a16:creationId xmlns:a16="http://schemas.microsoft.com/office/drawing/2014/main" id="{C31A1BD8-1E51-4618-E417-79275180E0D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56374" y="1434125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" name="Rectangle 73">
            <a:extLst>
              <a:ext uri="{FF2B5EF4-FFF2-40B4-BE49-F238E27FC236}">
                <a16:creationId xmlns:a16="http://schemas.microsoft.com/office/drawing/2014/main" id="{2CBA12F8-95FF-6EC3-709C-64983AE6CA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22574" y="5271112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Costs </a:t>
            </a:r>
          </a:p>
        </p:txBody>
      </p:sp>
      <p:sp>
        <p:nvSpPr>
          <p:cNvPr id="88" name="Line 72">
            <a:extLst>
              <a:ext uri="{FF2B5EF4-FFF2-40B4-BE49-F238E27FC236}">
                <a16:creationId xmlns:a16="http://schemas.microsoft.com/office/drawing/2014/main" id="{A0241D8D-3282-DEED-4F34-9ED836FE1E7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21049" y="3335950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9" name="Rectangle 71">
            <a:extLst>
              <a:ext uri="{FF2B5EF4-FFF2-40B4-BE49-F238E27FC236}">
                <a16:creationId xmlns:a16="http://schemas.microsoft.com/office/drawing/2014/main" id="{B396DE0F-F06C-EC7F-0DCB-16B31A8F9A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84785" y="5271112"/>
            <a:ext cx="1486105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Economy </a:t>
            </a:r>
          </a:p>
        </p:txBody>
      </p:sp>
      <p:sp>
        <p:nvSpPr>
          <p:cNvPr id="90" name="Line 70">
            <a:extLst>
              <a:ext uri="{FF2B5EF4-FFF2-40B4-BE49-F238E27FC236}">
                <a16:creationId xmlns:a16="http://schemas.microsoft.com/office/drawing/2014/main" id="{D39F3572-E1D0-DE62-9F21-E7C5916ECC1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583261" y="3335950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1" name="Rectangle 69">
            <a:extLst>
              <a:ext uri="{FF2B5EF4-FFF2-40B4-BE49-F238E27FC236}">
                <a16:creationId xmlns:a16="http://schemas.microsoft.com/office/drawing/2014/main" id="{5003CED0-353A-1EC6-3340-F794462D52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50336" y="2854937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2" name="Text Box 68">
            <a:extLst>
              <a:ext uri="{FF2B5EF4-FFF2-40B4-BE49-F238E27FC236}">
                <a16:creationId xmlns:a16="http://schemas.microsoft.com/office/drawing/2014/main" id="{6AFB3E6F-1FBC-806C-9C04-F14F5F5A3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96374" y="2948600"/>
            <a:ext cx="160020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Declaning sales </a:t>
            </a:r>
          </a:p>
        </p:txBody>
      </p:sp>
      <p:sp>
        <p:nvSpPr>
          <p:cNvPr id="93" name="Rectangle 111">
            <a:extLst>
              <a:ext uri="{FF2B5EF4-FFF2-40B4-BE49-F238E27FC236}">
                <a16:creationId xmlns:a16="http://schemas.microsoft.com/office/drawing/2014/main" id="{A115277B-36D5-BC63-6943-4DD594B0A2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536" y="31493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4" name="Rectangle 134">
            <a:extLst>
              <a:ext uri="{FF2B5EF4-FFF2-40B4-BE49-F238E27FC236}">
                <a16:creationId xmlns:a16="http://schemas.microsoft.com/office/drawing/2014/main" id="{34D9ACF0-B078-BA05-439E-0C76B51962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2536" y="77213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Basil’s bakery is facing several challenges that have reduces sales and profits.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The pestle analysing shows that the economy pressures have impact on costumers' behaviour, technological, legal environmental.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The fishbone diagram points the keys causes such as fewer visitors to the retail park, increasing business costs, lack of delivery and online orders.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dirty="0"/>
              <a:t>By adapting this techniques, Basil bakery can adapt to chang the market conditions, bakery can have more costumers and improve long term sustainability.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>
              <a:latin typeface="Arial"/>
              <a:ea typeface="Roboto"/>
              <a:cs typeface="Roboto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b="1" dirty="0">
              <a:latin typeface="Arial"/>
              <a:ea typeface="Roboto"/>
              <a:cs typeface="Robot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7E848F-CA93-11A0-18E4-66C3C1D6D1CC}"/>
              </a:ext>
            </a:extLst>
          </p:cNvPr>
          <p:cNvSpPr txBox="1"/>
          <p:nvPr/>
        </p:nvSpPr>
        <p:spPr>
          <a:xfrm>
            <a:off x="1454002" y="1686111"/>
            <a:ext cx="936994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err="1">
                <a:latin typeface="Arial"/>
                <a:ea typeface="Roboto"/>
                <a:cs typeface="Roboto"/>
              </a:rPr>
              <a:t>Ackoff</a:t>
            </a:r>
            <a:r>
              <a:rPr lang="en-GB" b="1" dirty="0">
                <a:latin typeface="Arial"/>
                <a:ea typeface="Roboto"/>
                <a:cs typeface="Roboto"/>
              </a:rPr>
              <a:t>, R.L. 1981. Creating the corporate future. Wiley. Chichester.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/>
              <a:t>Green C, de Kock L. </a:t>
            </a:r>
            <a:r>
              <a:rPr lang="en-GB" b="1" i="1" dirty="0"/>
              <a:t>HOW TO Guide for Quality Improvement </a:t>
            </a:r>
            <a:r>
              <a:rPr lang="en-GB" b="1" dirty="0"/>
              <a:t>. The </a:t>
            </a:r>
            <a:r>
              <a:rPr lang="en-GB" b="1" dirty="0" err="1"/>
              <a:t>Aurum</a:t>
            </a:r>
            <a:r>
              <a:rPr lang="en-GB" b="1" dirty="0"/>
              <a:t> Institute 2019.</a:t>
            </a:r>
            <a:endParaRPr lang="en-GB" b="1" dirty="0"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>
              <a:latin typeface="Arial"/>
              <a:ea typeface="Roboto"/>
              <a:cs typeface="Roboto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b="1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b="1" dirty="0" err="1"/>
              <a:t>Nenadál</a:t>
            </a:r>
            <a:r>
              <a:rPr lang="en-GB" b="1" dirty="0"/>
              <a:t>, J., </a:t>
            </a:r>
            <a:r>
              <a:rPr lang="en-GB" b="1" dirty="0" err="1"/>
              <a:t>Noskievičová</a:t>
            </a:r>
            <a:r>
              <a:rPr lang="en-GB" b="1" dirty="0"/>
              <a:t>, D., Petříková, R., Plura, J., &amp; </a:t>
            </a:r>
            <a:r>
              <a:rPr lang="en-GB" b="1" dirty="0" err="1"/>
              <a:t>Tošenovský</a:t>
            </a:r>
            <a:r>
              <a:rPr lang="en-GB" b="1" dirty="0"/>
              <a:t>, J. (1998). </a:t>
            </a:r>
            <a:r>
              <a:rPr lang="en-GB" b="1" dirty="0" err="1"/>
              <a:t>Moderní</a:t>
            </a:r>
            <a:r>
              <a:rPr lang="en-GB" b="1" dirty="0"/>
              <a:t> </a:t>
            </a:r>
            <a:r>
              <a:rPr lang="en-GB" b="1" dirty="0" err="1"/>
              <a:t>systémy</a:t>
            </a:r>
            <a:r>
              <a:rPr lang="en-GB" b="1" dirty="0"/>
              <a:t> </a:t>
            </a:r>
            <a:r>
              <a:rPr lang="en-GB" b="1" dirty="0" err="1"/>
              <a:t>řizeníjakosti</a:t>
            </a:r>
            <a:r>
              <a:rPr lang="en-GB" b="1" dirty="0"/>
              <a:t>, Quality management. Praha: Management pres. 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449</TotalTime>
  <Words>575</Words>
  <Application>Microsoft Office PowerPoint</Application>
  <PresentationFormat>Widescreen</PresentationFormat>
  <Paragraphs>89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Wingdings</vt:lpstr>
      <vt:lpstr>Wingdings 3</vt:lpstr>
      <vt:lpstr>Wisp</vt:lpstr>
      <vt:lpstr>MODULE NAME Problem Solving  And  Decision Making  MODULE CODE LC4LM400 STUDENT NAME Ibraulina Barreto STUDENT ID 2534281 LECTURER Charls Obinwa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Ibraulina Costa Ribeiro Barreto (2534281)</cp:lastModifiedBy>
  <cp:revision>93</cp:revision>
  <dcterms:created xsi:type="dcterms:W3CDTF">2024-10-08T15:58:04Z</dcterms:created>
  <dcterms:modified xsi:type="dcterms:W3CDTF">2026-07-11T11:49:09Z</dcterms:modified>
</cp:coreProperties>
</file>