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60" r:id="rId6"/>
    <p:sldId id="261" r:id="rId7"/>
    <p:sldId id="264" r:id="rId8"/>
    <p:sldId id="268" r:id="rId9"/>
    <p:sldId id="265" r:id="rId10"/>
    <p:sldId id="266" r:id="rId11"/>
    <p:sldId id="269" r:id="rId12"/>
    <p:sldId id="276" r:id="rId13"/>
    <p:sldId id="270" r:id="rId14"/>
    <p:sldId id="278" r:id="rId15"/>
    <p:sldId id="271" r:id="rId16"/>
    <p:sldId id="272" r:id="rId17"/>
    <p:sldId id="274" r:id="rId18"/>
    <p:sldId id="275" r:id="rId19"/>
    <p:sldId id="279" r:id="rId20"/>
    <p:sldId id="259" r:id="rId21"/>
    <p:sldId id="27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1" autoAdjust="0"/>
    <p:restoredTop sz="94746" autoAdjust="0"/>
  </p:normalViewPr>
  <p:slideViewPr>
    <p:cSldViewPr snapToGrid="0" snapToObjects="1">
      <p:cViewPr>
        <p:scale>
          <a:sx n="94" d="100"/>
          <a:sy n="94" d="100"/>
        </p:scale>
        <p:origin x="-128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GB"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3F150D65-C64D-44FB-9152-4CC2DE0C9198}" type="datetime1">
              <a:rPr lang="en-US" smtClean="0"/>
              <a:pPr/>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FFE64A4-35FB-42B6-9183-2C0CE0E36649}" type="datetime1">
              <a:rPr lang="en-US" smtClean="0"/>
              <a:pPr/>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A2683B9-6ECA-47FA-93CF-B124A0FAC208}" type="datetime1">
              <a:rPr lang="en-US" smtClean="0"/>
              <a:pPr/>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305FF66B-9476-4BB3-85E9-E01854F07F90}" type="datetime1">
              <a:rPr lang="en-US" smtClean="0"/>
              <a:pPr/>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6B23FBD-8F7D-4F85-8085-67BFDB05CB71}" type="datetime1">
              <a:rPr lang="en-US" smtClean="0"/>
              <a:pPr/>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EBEB0A-9E3D-4B14-9782-E2AE3DA60D96}" type="slidenum">
              <a:rPr lang="en-US" smtClean="0"/>
              <a:pPr/>
              <a:t>‹#›</a:t>
            </a:fld>
            <a:endParaRPr lang="en-US"/>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65D789A-1220-4441-8676-44A034051BFD}" type="datetime1">
              <a:rPr lang="en-US" smtClean="0"/>
              <a:pPr/>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8A266-E364-4B5E-98DD-432668182E1E}" type="datetime1">
              <a:rPr lang="en-US" smtClean="0"/>
              <a:pPr/>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GB"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93F2040-9975-4642-A906-1DF87F8BE202}" type="datetime1">
              <a:rPr lang="en-US" smtClean="0"/>
              <a:pPr/>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GB"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E52B4A-BA08-4841-AB08-A0D822ABC34D}" type="datetime1">
              <a:rPr lang="en-US" smtClean="0"/>
              <a:pPr/>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2635EB0-D091-417E-ACD5-D65E1C7D8524}" type="datetime1">
              <a:rPr lang="en-US" smtClean="0"/>
              <a:pPr/>
              <a:t>1/22/2020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FCA09F9-C7D6-4C52-A7E8-5101239A0BA2}" type="datetime1">
              <a:rPr lang="en-US" smtClean="0"/>
              <a:pPr/>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75D48070-6A81-47D0-9810-1540B9FEFF61}" type="datetime1">
              <a:rPr lang="en-US" smtClean="0"/>
              <a:pPr/>
              <a:t>1/22/2020</a:t>
            </a:fld>
            <a:endParaRPr lang="en-US"/>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dirty="0"/>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BFEBEB0A-9E3D-4B14-9782-E2AE3DA60D96}" type="slidenum">
              <a:rPr lang="en-US" smtClean="0"/>
              <a:pPr/>
              <a:t>‹#›</a:t>
            </a:fld>
            <a:endParaRPr lang="en-US" dirty="0"/>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ebtn.org.uk/resources/staff-training-2/" TargetMode="External"/><Relationship Id="rId2" Type="http://schemas.openxmlformats.org/officeDocument/2006/relationships/hyperlink" Target="https://www.bbc.co.uk/worldservice/learningenglish/language/2012/09/120924_todays_phrase_horse_to_water.shtml" TargetMode="External"/><Relationship Id="rId1" Type="http://schemas.openxmlformats.org/officeDocument/2006/relationships/slideLayout" Target="../slideLayouts/slideLayout7.xml"/><Relationship Id="rId4" Type="http://schemas.openxmlformats.org/officeDocument/2006/relationships/hyperlink" Target="https://support.ebbitt-media.com/timeline-and-useful-dates-for-the-implementation-of-the-bil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provisionmap.co.uk/person-centred-planning-pcp/" TargetMode="External"/><Relationship Id="rId7" Type="http://schemas.openxmlformats.org/officeDocument/2006/relationships/hyperlink" Target="https://www.theguardian.com/teacher-network/2015/may/23/secret-teacher-support-inclusion-but-not-at-any-cost" TargetMode="External"/><Relationship Id="rId2" Type="http://schemas.openxmlformats.org/officeDocument/2006/relationships/hyperlink" Target="https://www.theatlantic.com/education/archive/2017/03/how-teacher-training-hinders-special-needs-students/518286/" TargetMode="External"/><Relationship Id="rId1" Type="http://schemas.openxmlformats.org/officeDocument/2006/relationships/slideLayout" Target="../slideLayouts/slideLayout7.xml"/><Relationship Id="rId6" Type="http://schemas.openxmlformats.org/officeDocument/2006/relationships/hyperlink" Target="https://www.theguardian.com/teacher-network/teacher-blog/2013/oct/16/special-needs-education-children-families-bill" TargetMode="External"/><Relationship Id="rId5" Type="http://schemas.openxmlformats.org/officeDocument/2006/relationships/hyperlink" Target="https://www.theguardian.com/teacher-network/teacher-blog/2013/jan/29/professional-development-teacher-training-needs" TargetMode="External"/><Relationship Id="rId4" Type="http://schemas.openxmlformats.org/officeDocument/2006/relationships/hyperlink" Target="http://www.snapcymru.org/wp-content/uploads/2014/09/IDP-Bookle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3292780"/>
            <a:ext cx="7543800" cy="2237182"/>
          </a:xfrm>
        </p:spPr>
        <p:txBody>
          <a:bodyPr/>
          <a:lstStyle/>
          <a:p>
            <a:r>
              <a:rPr lang="en-US" sz="3600" dirty="0" err="1" smtClean="0">
                <a:effectLst>
                  <a:outerShdw blurRad="38100" dist="38100" dir="2700000" algn="tl">
                    <a:srgbClr val="000000">
                      <a:alpha val="43137"/>
                    </a:srgbClr>
                  </a:outerShdw>
                </a:effectLst>
                <a:latin typeface="Arial"/>
                <a:cs typeface="Arial"/>
              </a:rPr>
              <a:t>Cynllun</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Dysgu</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Unigol</a:t>
            </a:r>
            <a:r>
              <a:rPr lang="en-US" sz="3600" dirty="0" smtClean="0">
                <a:effectLst>
                  <a:outerShdw blurRad="38100" dist="38100" dir="2700000" algn="tl">
                    <a:srgbClr val="000000">
                      <a:alpha val="43137"/>
                    </a:srgbClr>
                  </a:outerShdw>
                </a:effectLst>
                <a:latin typeface="Arial"/>
                <a:cs typeface="Arial"/>
              </a:rPr>
              <a:t> (CDU) ac </a:t>
            </a:r>
            <a:r>
              <a:rPr lang="en-US" sz="3600" dirty="0" err="1" smtClean="0">
                <a:effectLst>
                  <a:outerShdw blurRad="38100" dist="38100" dir="2700000" algn="tl">
                    <a:srgbClr val="000000">
                      <a:alpha val="43137"/>
                    </a:srgbClr>
                  </a:outerShdw>
                </a:effectLst>
                <a:latin typeface="Arial"/>
                <a:cs typeface="Arial"/>
              </a:rPr>
              <a:t>Ymarfer</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sy’n</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Canolbwyntio</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ar</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yr</a:t>
            </a:r>
            <a:r>
              <a:rPr lang="en-US" sz="3600" dirty="0" smtClean="0">
                <a:effectLst>
                  <a:outerShdw blurRad="38100" dist="38100" dir="2700000" algn="tl">
                    <a:srgbClr val="000000">
                      <a:alpha val="43137"/>
                    </a:srgbClr>
                  </a:outerShdw>
                </a:effectLst>
                <a:latin typeface="Arial"/>
                <a:cs typeface="Arial"/>
              </a:rPr>
              <a:t> </a:t>
            </a:r>
            <a:r>
              <a:rPr lang="en-US" sz="3600" dirty="0" err="1" smtClean="0">
                <a:effectLst>
                  <a:outerShdw blurRad="38100" dist="38100" dir="2700000" algn="tl">
                    <a:srgbClr val="000000">
                      <a:alpha val="43137"/>
                    </a:srgbClr>
                  </a:outerShdw>
                </a:effectLst>
                <a:latin typeface="Arial"/>
                <a:cs typeface="Arial"/>
              </a:rPr>
              <a:t>Unigolion</a:t>
            </a:r>
            <a:r>
              <a:rPr lang="en-US" sz="3600" dirty="0" smtClean="0">
                <a:effectLst>
                  <a:outerShdw blurRad="38100" dist="38100" dir="2700000" algn="tl">
                    <a:srgbClr val="000000">
                      <a:alpha val="43137"/>
                    </a:srgbClr>
                  </a:outerShdw>
                </a:effectLst>
                <a:latin typeface="Arial"/>
                <a:cs typeface="Arial"/>
              </a:rPr>
              <a:t> (YCU)</a:t>
            </a:r>
            <a:endParaRPr lang="en-US" sz="3600" dirty="0">
              <a:effectLst>
                <a:outerShdw blurRad="38100" dist="38100" dir="2700000" algn="tl">
                  <a:srgbClr val="000000">
                    <a:alpha val="43137"/>
                  </a:srgbClr>
                </a:outerShdw>
              </a:effectLst>
              <a:latin typeface="Arial"/>
              <a:cs typeface="Arial"/>
            </a:endParaRPr>
          </a:p>
        </p:txBody>
      </p:sp>
      <p:pic>
        <p:nvPicPr>
          <p:cNvPr id="4" name="Picture 3"/>
          <p:cNvPicPr>
            <a:picLocks noChangeAspect="1"/>
          </p:cNvPicPr>
          <p:nvPr/>
        </p:nvPicPr>
        <p:blipFill>
          <a:blip r:embed="rId2"/>
          <a:stretch>
            <a:fillRect/>
          </a:stretch>
        </p:blipFill>
        <p:spPr>
          <a:xfrm>
            <a:off x="5032098" y="503425"/>
            <a:ext cx="2794022" cy="1633931"/>
          </a:xfrm>
          <a:prstGeom prst="rect">
            <a:avLst/>
          </a:prstGeom>
        </p:spPr>
      </p:pic>
    </p:spTree>
    <p:extLst>
      <p:ext uri="{BB962C8B-B14F-4D97-AF65-F5344CB8AC3E}">
        <p14:creationId xmlns:p14="http://schemas.microsoft.com/office/powerpoint/2010/main" val="42235801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4906" y="1075329"/>
            <a:ext cx="7391051" cy="4770537"/>
          </a:xfrm>
          <a:prstGeom prst="rect">
            <a:avLst/>
          </a:prstGeom>
          <a:noFill/>
        </p:spPr>
        <p:txBody>
          <a:bodyPr wrap="square" rtlCol="0">
            <a:spAutoFit/>
          </a:bodyPr>
          <a:lstStyle/>
          <a:p>
            <a:pPr algn="ctr"/>
            <a:r>
              <a:rPr lang="en-US" sz="2400" u="sng" dirty="0" err="1" smtClean="0">
                <a:effectLst>
                  <a:outerShdw blurRad="38100" dist="38100" dir="2700000" algn="tl">
                    <a:srgbClr val="000000">
                      <a:alpha val="43137"/>
                    </a:srgbClr>
                  </a:outerShdw>
                </a:effectLst>
                <a:latin typeface="Arial"/>
                <a:cs typeface="Arial"/>
              </a:rPr>
              <a:t>Yr</a:t>
            </a:r>
            <a:r>
              <a:rPr lang="en-US" sz="2400" u="sng" dirty="0" smtClean="0">
                <a:effectLst>
                  <a:outerShdw blurRad="38100" dist="38100" dir="2700000" algn="tl">
                    <a:srgbClr val="000000">
                      <a:alpha val="43137"/>
                    </a:srgbClr>
                  </a:outerShdw>
                </a:effectLst>
                <a:latin typeface="Arial"/>
                <a:cs typeface="Arial"/>
              </a:rPr>
              <a:t> </a:t>
            </a:r>
            <a:r>
              <a:rPr lang="en-US" sz="2400" u="sng" dirty="0" err="1" smtClean="0">
                <a:effectLst>
                  <a:outerShdw blurRad="38100" dist="38100" dir="2700000" algn="tl">
                    <a:srgbClr val="000000">
                      <a:alpha val="43137"/>
                    </a:srgbClr>
                  </a:outerShdw>
                </a:effectLst>
                <a:latin typeface="Arial"/>
                <a:cs typeface="Arial"/>
              </a:rPr>
              <a:t>Amcanion</a:t>
            </a:r>
            <a:endParaRPr lang="en-US" sz="2400" u="sng" dirty="0">
              <a:effectLst>
                <a:outerShdw blurRad="38100" dist="38100" dir="2700000" algn="tl">
                  <a:srgbClr val="000000">
                    <a:alpha val="43137"/>
                  </a:srgbClr>
                </a:outerShdw>
              </a:effectLst>
              <a:latin typeface="Arial"/>
              <a:cs typeface="Arial"/>
            </a:endParaRPr>
          </a:p>
          <a:p>
            <a:pPr marL="342900" indent="-342900">
              <a:lnSpc>
                <a:spcPct val="200000"/>
              </a:lnSpc>
              <a:buFontTx/>
              <a:buChar char="-"/>
            </a:pPr>
            <a:r>
              <a:rPr lang="en-US" sz="2000" dirty="0" err="1" smtClean="0">
                <a:latin typeface="Arial"/>
                <a:cs typeface="Arial"/>
              </a:rPr>
              <a:t>Gwybodaeth</a:t>
            </a:r>
            <a:r>
              <a:rPr lang="en-US" sz="2000" dirty="0" smtClean="0">
                <a:latin typeface="Arial"/>
                <a:cs typeface="Arial"/>
              </a:rPr>
              <a:t> </a:t>
            </a:r>
            <a:r>
              <a:rPr lang="en-US" sz="2000" dirty="0" err="1" smtClean="0">
                <a:latin typeface="Arial"/>
                <a:cs typeface="Arial"/>
              </a:rPr>
              <a:t>ysgol</a:t>
            </a:r>
            <a:endParaRPr lang="en-US" sz="2000" dirty="0" smtClean="0">
              <a:latin typeface="Arial"/>
              <a:cs typeface="Arial"/>
            </a:endParaRPr>
          </a:p>
          <a:p>
            <a:pPr marL="342900" indent="-342900">
              <a:lnSpc>
                <a:spcPct val="200000"/>
              </a:lnSpc>
              <a:buFontTx/>
              <a:buChar char="-"/>
            </a:pPr>
            <a:r>
              <a:rPr lang="en-US" sz="2000" dirty="0" smtClean="0">
                <a:latin typeface="Arial"/>
                <a:cs typeface="Arial"/>
              </a:rPr>
              <a:t>Y </a:t>
            </a:r>
            <a:r>
              <a:rPr lang="en-US" sz="2000" dirty="0" err="1" smtClean="0">
                <a:latin typeface="Arial"/>
                <a:cs typeface="Arial"/>
              </a:rPr>
              <a:t>Ddeddf</a:t>
            </a:r>
            <a:r>
              <a:rPr lang="en-US" sz="2000" dirty="0" smtClean="0">
                <a:latin typeface="Arial"/>
                <a:cs typeface="Arial"/>
              </a:rPr>
              <a:t> </a:t>
            </a:r>
            <a:r>
              <a:rPr lang="en-US" sz="2000" dirty="0" err="1" smtClean="0">
                <a:latin typeface="Arial"/>
                <a:cs typeface="Arial"/>
              </a:rPr>
              <a:t>Newydd</a:t>
            </a:r>
            <a:endParaRPr lang="en-US" sz="2000" dirty="0" smtClean="0">
              <a:latin typeface="Arial"/>
              <a:cs typeface="Arial"/>
            </a:endParaRPr>
          </a:p>
          <a:p>
            <a:pPr marL="342900" indent="-342900">
              <a:lnSpc>
                <a:spcPct val="200000"/>
              </a:lnSpc>
              <a:buFontTx/>
              <a:buChar char="-"/>
            </a:pPr>
            <a:r>
              <a:rPr lang="en-US" sz="2000" dirty="0" smtClean="0">
                <a:latin typeface="Arial"/>
                <a:cs typeface="Arial"/>
              </a:rPr>
              <a:t>Beth </a:t>
            </a:r>
            <a:r>
              <a:rPr lang="en-US" sz="2000" dirty="0" err="1" smtClean="0">
                <a:latin typeface="Arial"/>
                <a:cs typeface="Arial"/>
              </a:rPr>
              <a:t>ydy</a:t>
            </a:r>
            <a:r>
              <a:rPr lang="en-US" sz="2000" dirty="0" smtClean="0">
                <a:latin typeface="Arial"/>
                <a:cs typeface="Arial"/>
              </a:rPr>
              <a:t> CDU a YDU?</a:t>
            </a:r>
          </a:p>
          <a:p>
            <a:pPr marL="342900" indent="-342900">
              <a:lnSpc>
                <a:spcPct val="200000"/>
              </a:lnSpc>
              <a:buFontTx/>
              <a:buChar char="-"/>
            </a:pPr>
            <a:r>
              <a:rPr lang="en-US" sz="2000" dirty="0" err="1" smtClean="0">
                <a:latin typeface="Arial"/>
                <a:cs typeface="Arial"/>
              </a:rPr>
              <a:t>Ein</a:t>
            </a:r>
            <a:r>
              <a:rPr lang="en-US" sz="2000" dirty="0" smtClean="0">
                <a:latin typeface="Arial"/>
                <a:cs typeface="Arial"/>
              </a:rPr>
              <a:t> </a:t>
            </a:r>
            <a:r>
              <a:rPr lang="en-US" sz="2000" dirty="0" err="1" smtClean="0">
                <a:latin typeface="Arial"/>
                <a:cs typeface="Arial"/>
              </a:rPr>
              <a:t>datblygiadau</a:t>
            </a:r>
            <a:r>
              <a:rPr lang="en-US" sz="2000" dirty="0" smtClean="0">
                <a:latin typeface="Arial"/>
                <a:cs typeface="Arial"/>
              </a:rPr>
              <a:t> </a:t>
            </a:r>
            <a:r>
              <a:rPr lang="en-US" sz="2000" dirty="0" err="1" smtClean="0">
                <a:latin typeface="Arial"/>
                <a:cs typeface="Arial"/>
              </a:rPr>
              <a:t>presennol</a:t>
            </a:r>
            <a:endParaRPr lang="en-US" sz="2000" dirty="0" smtClean="0">
              <a:latin typeface="Arial"/>
              <a:cs typeface="Arial"/>
            </a:endParaRPr>
          </a:p>
          <a:p>
            <a:pPr marL="342900" indent="-342900">
              <a:lnSpc>
                <a:spcPct val="200000"/>
              </a:lnSpc>
              <a:buFontTx/>
              <a:buChar char="-"/>
            </a:pPr>
            <a:r>
              <a:rPr lang="en-US" sz="2000" dirty="0" err="1" smtClean="0">
                <a:latin typeface="Arial"/>
                <a:cs typeface="Arial"/>
              </a:rPr>
              <a:t>Yr</a:t>
            </a:r>
            <a:r>
              <a:rPr lang="en-US" sz="2000" dirty="0" smtClean="0">
                <a:latin typeface="Arial"/>
                <a:cs typeface="Arial"/>
              </a:rPr>
              <a:t> </a:t>
            </a:r>
            <a:r>
              <a:rPr lang="en-US" sz="2000" dirty="0" err="1" smtClean="0">
                <a:latin typeface="Arial"/>
                <a:cs typeface="Arial"/>
              </a:rPr>
              <a:t>Heriau</a:t>
            </a:r>
            <a:endParaRPr lang="en-US" sz="2000" dirty="0" smtClean="0">
              <a:latin typeface="Arial"/>
              <a:cs typeface="Arial"/>
            </a:endParaRPr>
          </a:p>
          <a:p>
            <a:pPr marL="342900" indent="-342900">
              <a:lnSpc>
                <a:spcPct val="200000"/>
              </a:lnSpc>
              <a:buFontTx/>
              <a:buChar char="-"/>
            </a:pPr>
            <a:r>
              <a:rPr lang="en-US" sz="2000" dirty="0" err="1" smtClean="0">
                <a:latin typeface="Arial"/>
                <a:cs typeface="Arial"/>
              </a:rPr>
              <a:t>Cynlluniau’r</a:t>
            </a:r>
            <a:r>
              <a:rPr lang="en-US" sz="2000" dirty="0" smtClean="0">
                <a:latin typeface="Arial"/>
                <a:cs typeface="Arial"/>
              </a:rPr>
              <a:t> </a:t>
            </a:r>
            <a:r>
              <a:rPr lang="en-US" sz="2000" dirty="0" err="1" smtClean="0">
                <a:latin typeface="Arial"/>
                <a:cs typeface="Arial"/>
              </a:rPr>
              <a:t>ysgol</a:t>
            </a:r>
            <a:endParaRPr lang="en-US" sz="2000" dirty="0" smtClean="0">
              <a:latin typeface="Arial"/>
              <a:cs typeface="Arial"/>
            </a:endParaRPr>
          </a:p>
          <a:p>
            <a:pPr>
              <a:lnSpc>
                <a:spcPct val="200000"/>
              </a:lnSpc>
            </a:pPr>
            <a:endParaRPr lang="en-US" sz="2000" dirty="0" smtClean="0">
              <a:latin typeface="Arial"/>
              <a:cs typeface="Arial"/>
            </a:endParaRPr>
          </a:p>
        </p:txBody>
      </p:sp>
    </p:spTree>
    <p:extLst>
      <p:ext uri="{BB962C8B-B14F-4D97-AF65-F5344CB8AC3E}">
        <p14:creationId xmlns:p14="http://schemas.microsoft.com/office/powerpoint/2010/main" val="40583468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6832" y="635082"/>
            <a:ext cx="8114280" cy="5016757"/>
          </a:xfrm>
          <a:prstGeom prst="rect">
            <a:avLst/>
          </a:prstGeom>
          <a:noFill/>
        </p:spPr>
        <p:txBody>
          <a:bodyPr wrap="square" rtlCol="0">
            <a:spAutoFit/>
          </a:bodyPr>
          <a:lstStyle/>
          <a:p>
            <a:pPr algn="ctr"/>
            <a:r>
              <a:rPr lang="en-US" sz="2400" dirty="0" smtClean="0">
                <a:latin typeface="Arial"/>
                <a:cs typeface="Arial"/>
              </a:rPr>
              <a:t> </a:t>
            </a:r>
            <a:r>
              <a:rPr lang="en-US" sz="2400" u="sng" dirty="0" err="1" smtClean="0">
                <a:latin typeface="Arial"/>
                <a:cs typeface="Arial"/>
              </a:rPr>
              <a:t>Gwybodaeth</a:t>
            </a:r>
            <a:r>
              <a:rPr lang="en-US" sz="2400" u="sng" dirty="0" smtClean="0">
                <a:latin typeface="Arial"/>
                <a:cs typeface="Arial"/>
              </a:rPr>
              <a:t> </a:t>
            </a:r>
            <a:r>
              <a:rPr lang="en-US" sz="2400" u="sng" dirty="0" err="1" smtClean="0">
                <a:latin typeface="Arial"/>
                <a:cs typeface="Arial"/>
              </a:rPr>
              <a:t>Ysgol</a:t>
            </a:r>
            <a:endParaRPr lang="en-US" sz="2400" u="sng" dirty="0" smtClean="0">
              <a:latin typeface="Arial"/>
              <a:cs typeface="Arial"/>
            </a:endParaRPr>
          </a:p>
          <a:p>
            <a:endParaRPr lang="en-US" sz="3200" u="sng" dirty="0" smtClean="0">
              <a:latin typeface="Arial"/>
              <a:cs typeface="Arial"/>
            </a:endParaRPr>
          </a:p>
          <a:p>
            <a:endParaRPr lang="en-US" sz="3200" dirty="0">
              <a:latin typeface="Arial"/>
              <a:cs typeface="Arial"/>
            </a:endParaRPr>
          </a:p>
          <a:p>
            <a:endParaRPr lang="en-US" sz="3200" u="sng" dirty="0" smtClean="0">
              <a:latin typeface="Arial"/>
              <a:cs typeface="Arial"/>
            </a:endParaRPr>
          </a:p>
          <a:p>
            <a:endParaRPr lang="en-US" sz="3200" u="sng" dirty="0">
              <a:latin typeface="Arial"/>
              <a:cs typeface="Arial"/>
            </a:endParaRPr>
          </a:p>
          <a:p>
            <a:endParaRPr lang="en-US" sz="3200" u="sng" dirty="0" smtClean="0">
              <a:latin typeface="Arial"/>
              <a:cs typeface="Arial"/>
            </a:endParaRPr>
          </a:p>
          <a:p>
            <a:endParaRPr lang="en-US" sz="3200" u="sng" dirty="0">
              <a:latin typeface="Arial"/>
              <a:cs typeface="Arial"/>
            </a:endParaRPr>
          </a:p>
          <a:p>
            <a:endParaRPr lang="en-US" sz="3200" u="sng" dirty="0" smtClean="0">
              <a:latin typeface="Arial"/>
              <a:cs typeface="Arial"/>
            </a:endParaRPr>
          </a:p>
          <a:p>
            <a:endParaRPr lang="en-US" sz="3200" u="sng" dirty="0">
              <a:latin typeface="Arial"/>
              <a:cs typeface="Arial"/>
            </a:endParaRPr>
          </a:p>
          <a:p>
            <a:endParaRPr lang="en-US" sz="3200" u="sng" dirty="0">
              <a:latin typeface="Arial"/>
              <a:cs typeface="Arial"/>
            </a:endParaRPr>
          </a:p>
        </p:txBody>
      </p:sp>
      <p:pic>
        <p:nvPicPr>
          <p:cNvPr id="3" name="Picture 2"/>
          <p:cNvPicPr>
            <a:picLocks noChangeAspect="1"/>
          </p:cNvPicPr>
          <p:nvPr/>
        </p:nvPicPr>
        <p:blipFill>
          <a:blip r:embed="rId2"/>
          <a:stretch>
            <a:fillRect/>
          </a:stretch>
        </p:blipFill>
        <p:spPr>
          <a:xfrm>
            <a:off x="7126844" y="167176"/>
            <a:ext cx="1600237" cy="935811"/>
          </a:xfrm>
          <a:prstGeom prst="rect">
            <a:avLst/>
          </a:prstGeom>
        </p:spPr>
      </p:pic>
      <p:pic>
        <p:nvPicPr>
          <p:cNvPr id="5" name="Picture 4" descr="Screen Shot 2020-01-15 at 19.04.47.png"/>
          <p:cNvPicPr>
            <a:picLocks noChangeAspect="1"/>
          </p:cNvPicPr>
          <p:nvPr/>
        </p:nvPicPr>
        <p:blipFill rotWithShape="1">
          <a:blip r:embed="rId3" cstate="email">
            <a:extLst>
              <a:ext uri="{28A0092B-C50C-407E-A947-70E740481C1C}">
                <a14:useLocalDpi xmlns:a14="http://schemas.microsoft.com/office/drawing/2010/main" val="0"/>
              </a:ext>
            </a:extLst>
          </a:blip>
          <a:srcRect l="34464" t="18440" r="1109" b="27238"/>
          <a:stretch/>
        </p:blipFill>
        <p:spPr>
          <a:xfrm>
            <a:off x="1933191" y="1169963"/>
            <a:ext cx="5293344" cy="2789440"/>
          </a:xfrm>
          <a:prstGeom prst="rect">
            <a:avLst/>
          </a:prstGeom>
          <a:ln w="38100">
            <a:solidFill>
              <a:schemeClr val="tx1"/>
            </a:solidFill>
          </a:ln>
        </p:spPr>
      </p:pic>
      <p:cxnSp>
        <p:nvCxnSpPr>
          <p:cNvPr id="7" name="Straight Arrow Connector 6"/>
          <p:cNvCxnSpPr/>
          <p:nvPr/>
        </p:nvCxnSpPr>
        <p:spPr>
          <a:xfrm flipH="1">
            <a:off x="4924779" y="2753890"/>
            <a:ext cx="2610554" cy="28222"/>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7643426" y="2474914"/>
            <a:ext cx="2448550" cy="369332"/>
          </a:xfrm>
          <a:prstGeom prst="rect">
            <a:avLst/>
          </a:prstGeom>
          <a:noFill/>
        </p:spPr>
        <p:txBody>
          <a:bodyPr wrap="square" rtlCol="0">
            <a:spAutoFit/>
          </a:bodyPr>
          <a:lstStyle/>
          <a:p>
            <a:r>
              <a:rPr lang="en-US" dirty="0" err="1" smtClean="0">
                <a:latin typeface="Arial"/>
                <a:cs typeface="Arial"/>
              </a:rPr>
              <a:t>Dyma</a:t>
            </a:r>
            <a:r>
              <a:rPr lang="en-US" dirty="0" smtClean="0">
                <a:latin typeface="Arial"/>
                <a:cs typeface="Arial"/>
              </a:rPr>
              <a:t> </a:t>
            </a:r>
            <a:r>
              <a:rPr lang="en-US" dirty="0" err="1" smtClean="0">
                <a:latin typeface="Arial"/>
                <a:cs typeface="Arial"/>
              </a:rPr>
              <a:t>ni</a:t>
            </a:r>
            <a:r>
              <a:rPr lang="en-US" dirty="0" smtClean="0">
                <a:latin typeface="Arial"/>
                <a:cs typeface="Arial"/>
              </a:rPr>
              <a:t>!</a:t>
            </a:r>
            <a:endParaRPr lang="en-US" dirty="0">
              <a:latin typeface="Arial"/>
              <a:cs typeface="Arial"/>
            </a:endParaRPr>
          </a:p>
        </p:txBody>
      </p:sp>
      <p:sp>
        <p:nvSpPr>
          <p:cNvPr id="12" name="TextBox 11"/>
          <p:cNvSpPr txBox="1"/>
          <p:nvPr/>
        </p:nvSpPr>
        <p:spPr>
          <a:xfrm>
            <a:off x="776111" y="4199947"/>
            <a:ext cx="7559340" cy="1754327"/>
          </a:xfrm>
          <a:prstGeom prst="rect">
            <a:avLst/>
          </a:prstGeom>
          <a:noFill/>
        </p:spPr>
        <p:txBody>
          <a:bodyPr wrap="square" rtlCol="0">
            <a:spAutoFit/>
          </a:bodyPr>
          <a:lstStyle/>
          <a:p>
            <a:pPr marL="285750" indent="-285750">
              <a:buFontTx/>
              <a:buChar char="•"/>
            </a:pPr>
            <a:r>
              <a:rPr lang="en-US" dirty="0" err="1" smtClean="0">
                <a:latin typeface="Arial"/>
                <a:cs typeface="Arial"/>
              </a:rPr>
              <a:t>Ysgol</a:t>
            </a:r>
            <a:r>
              <a:rPr lang="en-US" dirty="0" smtClean="0">
                <a:latin typeface="Arial"/>
                <a:cs typeface="Arial"/>
              </a:rPr>
              <a:t> </a:t>
            </a:r>
            <a:r>
              <a:rPr lang="en-US" dirty="0" err="1" smtClean="0">
                <a:latin typeface="Arial"/>
                <a:cs typeface="Arial"/>
              </a:rPr>
              <a:t>tref</a:t>
            </a:r>
            <a:endParaRPr lang="en-US" dirty="0" smtClean="0">
              <a:latin typeface="Arial"/>
              <a:cs typeface="Arial"/>
            </a:endParaRPr>
          </a:p>
          <a:p>
            <a:pPr marL="285750" indent="-285750">
              <a:buFontTx/>
              <a:buChar char="•"/>
            </a:pPr>
            <a:r>
              <a:rPr lang="en-US" dirty="0" smtClean="0">
                <a:latin typeface="Arial"/>
                <a:cs typeface="Arial"/>
              </a:rPr>
              <a:t>337 </a:t>
            </a:r>
            <a:r>
              <a:rPr lang="en-US" dirty="0" smtClean="0">
                <a:latin typeface="Arial"/>
                <a:cs typeface="Arial"/>
              </a:rPr>
              <a:t>o </a:t>
            </a:r>
            <a:r>
              <a:rPr lang="en-US" dirty="0" err="1" smtClean="0">
                <a:latin typeface="Arial"/>
                <a:cs typeface="Arial"/>
              </a:rPr>
              <a:t>blant</a:t>
            </a:r>
            <a:r>
              <a:rPr lang="en-US" dirty="0" smtClean="0">
                <a:latin typeface="Arial"/>
                <a:cs typeface="Arial"/>
              </a:rPr>
              <a:t> </a:t>
            </a:r>
            <a:r>
              <a:rPr lang="en-US" dirty="0" err="1" smtClean="0">
                <a:latin typeface="Arial"/>
                <a:cs typeface="Arial"/>
              </a:rPr>
              <a:t>llawn</a:t>
            </a:r>
            <a:r>
              <a:rPr lang="en-US" dirty="0" smtClean="0">
                <a:latin typeface="Arial"/>
                <a:cs typeface="Arial"/>
              </a:rPr>
              <a:t> </a:t>
            </a:r>
            <a:r>
              <a:rPr lang="en-US" dirty="0" err="1" smtClean="0">
                <a:latin typeface="Arial"/>
                <a:cs typeface="Arial"/>
              </a:rPr>
              <a:t>amser</a:t>
            </a:r>
            <a:endParaRPr lang="en-US" dirty="0" smtClean="0">
              <a:latin typeface="Arial"/>
              <a:cs typeface="Arial"/>
            </a:endParaRPr>
          </a:p>
          <a:p>
            <a:pPr marL="285750" indent="-285750">
              <a:buFontTx/>
              <a:buChar char="•"/>
            </a:pPr>
            <a:r>
              <a:rPr lang="en-US" dirty="0" smtClean="0">
                <a:latin typeface="Arial"/>
                <a:cs typeface="Arial"/>
              </a:rPr>
              <a:t>90 </a:t>
            </a:r>
            <a:r>
              <a:rPr lang="en-US" dirty="0" smtClean="0">
                <a:latin typeface="Arial"/>
                <a:cs typeface="Arial"/>
              </a:rPr>
              <a:t>o </a:t>
            </a:r>
            <a:r>
              <a:rPr lang="en-US" dirty="0" err="1" smtClean="0">
                <a:latin typeface="Arial"/>
                <a:cs typeface="Arial"/>
              </a:rPr>
              <a:t>blant</a:t>
            </a:r>
            <a:r>
              <a:rPr lang="en-US" dirty="0" smtClean="0">
                <a:latin typeface="Arial"/>
                <a:cs typeface="Arial"/>
              </a:rPr>
              <a:t> </a:t>
            </a:r>
            <a:r>
              <a:rPr lang="en-US" dirty="0" err="1" smtClean="0">
                <a:latin typeface="Arial"/>
                <a:cs typeface="Arial"/>
              </a:rPr>
              <a:t>rhan</a:t>
            </a:r>
            <a:r>
              <a:rPr lang="en-US" dirty="0" smtClean="0">
                <a:latin typeface="Arial"/>
                <a:cs typeface="Arial"/>
              </a:rPr>
              <a:t> </a:t>
            </a:r>
            <a:r>
              <a:rPr lang="en-US" dirty="0" err="1" smtClean="0">
                <a:latin typeface="Arial"/>
                <a:cs typeface="Arial"/>
              </a:rPr>
              <a:t>amser</a:t>
            </a:r>
            <a:r>
              <a:rPr lang="en-US" dirty="0" smtClean="0">
                <a:latin typeface="Arial"/>
                <a:cs typeface="Arial"/>
              </a:rPr>
              <a:t> (Y </a:t>
            </a:r>
            <a:r>
              <a:rPr lang="en-US" dirty="0" err="1" smtClean="0">
                <a:latin typeface="Arial"/>
                <a:cs typeface="Arial"/>
              </a:rPr>
              <a:t>Dosbarth</a:t>
            </a:r>
            <a:r>
              <a:rPr lang="en-US" dirty="0" smtClean="0">
                <a:latin typeface="Arial"/>
                <a:cs typeface="Arial"/>
              </a:rPr>
              <a:t> </a:t>
            </a:r>
            <a:r>
              <a:rPr lang="en-US" dirty="0" err="1">
                <a:latin typeface="Arial"/>
                <a:cs typeface="Arial"/>
              </a:rPr>
              <a:t>M</a:t>
            </a:r>
            <a:r>
              <a:rPr lang="en-US" dirty="0" err="1" smtClean="0">
                <a:latin typeface="Arial"/>
                <a:cs typeface="Arial"/>
              </a:rPr>
              <a:t>eithrin</a:t>
            </a:r>
            <a:r>
              <a:rPr lang="en-US" dirty="0" smtClean="0">
                <a:latin typeface="Arial"/>
                <a:cs typeface="Arial"/>
              </a:rPr>
              <a:t>)</a:t>
            </a:r>
          </a:p>
          <a:p>
            <a:pPr marL="285750" indent="-285750">
              <a:buFontTx/>
              <a:buChar char="•"/>
            </a:pPr>
            <a:r>
              <a:rPr lang="en-US" dirty="0" err="1">
                <a:latin typeface="Arial"/>
                <a:cs typeface="Arial"/>
              </a:rPr>
              <a:t>T</a:t>
            </a:r>
            <a:r>
              <a:rPr lang="en-US" dirty="0" err="1" smtClean="0">
                <a:latin typeface="Arial"/>
                <a:cs typeface="Arial"/>
              </a:rPr>
              <a:t>ua</a:t>
            </a:r>
            <a:r>
              <a:rPr lang="en-US" dirty="0" smtClean="0">
                <a:latin typeface="Arial"/>
                <a:cs typeface="Arial"/>
              </a:rPr>
              <a:t> 80% o </a:t>
            </a:r>
            <a:r>
              <a:rPr lang="en-US" dirty="0" err="1" smtClean="0">
                <a:latin typeface="Arial"/>
                <a:cs typeface="Arial"/>
              </a:rPr>
              <a:t>blant</a:t>
            </a:r>
            <a:r>
              <a:rPr lang="en-US" dirty="0" smtClean="0">
                <a:latin typeface="Arial"/>
                <a:cs typeface="Arial"/>
              </a:rPr>
              <a:t> </a:t>
            </a:r>
            <a:r>
              <a:rPr lang="en-US" dirty="0" err="1" smtClean="0">
                <a:latin typeface="Arial"/>
                <a:cs typeface="Arial"/>
              </a:rPr>
              <a:t>yn</a:t>
            </a:r>
            <a:r>
              <a:rPr lang="en-US" dirty="0" smtClean="0">
                <a:latin typeface="Arial"/>
                <a:cs typeface="Arial"/>
              </a:rPr>
              <a:t> </a:t>
            </a:r>
            <a:r>
              <a:rPr lang="en-US" dirty="0" err="1" smtClean="0">
                <a:latin typeface="Arial"/>
                <a:cs typeface="Arial"/>
              </a:rPr>
              <a:t>dod</a:t>
            </a:r>
            <a:r>
              <a:rPr lang="en-US" dirty="0" smtClean="0">
                <a:latin typeface="Arial"/>
                <a:cs typeface="Arial"/>
              </a:rPr>
              <a:t> o </a:t>
            </a:r>
            <a:r>
              <a:rPr lang="en-US" dirty="0" err="1" smtClean="0">
                <a:latin typeface="Arial"/>
                <a:cs typeface="Arial"/>
              </a:rPr>
              <a:t>aelwyd</a:t>
            </a:r>
            <a:r>
              <a:rPr lang="en-US" dirty="0" smtClean="0">
                <a:latin typeface="Arial"/>
                <a:cs typeface="Arial"/>
              </a:rPr>
              <a:t> </a:t>
            </a:r>
            <a:r>
              <a:rPr lang="en-US" dirty="0" err="1" smtClean="0">
                <a:latin typeface="Arial"/>
                <a:cs typeface="Arial"/>
              </a:rPr>
              <a:t>Saesneg</a:t>
            </a:r>
            <a:r>
              <a:rPr lang="en-US" dirty="0" smtClean="0">
                <a:latin typeface="Arial"/>
                <a:cs typeface="Arial"/>
              </a:rPr>
              <a:t>, a dim </a:t>
            </a:r>
            <a:r>
              <a:rPr lang="en-US" dirty="0" err="1" smtClean="0">
                <a:latin typeface="Arial"/>
                <a:cs typeface="Arial"/>
              </a:rPr>
              <a:t>ond</a:t>
            </a:r>
            <a:r>
              <a:rPr lang="en-US" dirty="0" smtClean="0">
                <a:latin typeface="Arial"/>
                <a:cs typeface="Arial"/>
              </a:rPr>
              <a:t> </a:t>
            </a:r>
            <a:r>
              <a:rPr lang="en-US" dirty="0" err="1" smtClean="0">
                <a:latin typeface="Arial"/>
                <a:cs typeface="Arial"/>
              </a:rPr>
              <a:t>tua</a:t>
            </a:r>
            <a:r>
              <a:rPr lang="en-US" dirty="0" smtClean="0">
                <a:latin typeface="Arial"/>
                <a:cs typeface="Arial"/>
              </a:rPr>
              <a:t> 20% o </a:t>
            </a:r>
            <a:r>
              <a:rPr lang="en-US" dirty="0" err="1" smtClean="0">
                <a:latin typeface="Arial"/>
                <a:cs typeface="Arial"/>
              </a:rPr>
              <a:t>blant</a:t>
            </a:r>
            <a:r>
              <a:rPr lang="en-US" dirty="0" smtClean="0">
                <a:latin typeface="Arial"/>
                <a:cs typeface="Arial"/>
              </a:rPr>
              <a:t> </a:t>
            </a:r>
            <a:r>
              <a:rPr lang="en-US" dirty="0" err="1" smtClean="0">
                <a:latin typeface="Arial"/>
                <a:cs typeface="Arial"/>
              </a:rPr>
              <a:t>yn</a:t>
            </a:r>
            <a:r>
              <a:rPr lang="en-US" dirty="0" smtClean="0">
                <a:latin typeface="Arial"/>
                <a:cs typeface="Arial"/>
              </a:rPr>
              <a:t> </a:t>
            </a:r>
            <a:r>
              <a:rPr lang="en-US" dirty="0" err="1" smtClean="0">
                <a:latin typeface="Arial"/>
                <a:cs typeface="Arial"/>
              </a:rPr>
              <a:t>dod</a:t>
            </a:r>
            <a:r>
              <a:rPr lang="en-US" dirty="0" smtClean="0">
                <a:latin typeface="Arial"/>
                <a:cs typeface="Arial"/>
              </a:rPr>
              <a:t> o </a:t>
            </a:r>
            <a:r>
              <a:rPr lang="en-US" dirty="0" err="1" smtClean="0">
                <a:latin typeface="Arial"/>
                <a:cs typeface="Arial"/>
              </a:rPr>
              <a:t>gartrefi</a:t>
            </a:r>
            <a:r>
              <a:rPr lang="en-US" dirty="0" smtClean="0">
                <a:latin typeface="Arial"/>
                <a:cs typeface="Arial"/>
              </a:rPr>
              <a:t> </a:t>
            </a:r>
            <a:r>
              <a:rPr lang="en-US" dirty="0" err="1" smtClean="0">
                <a:latin typeface="Arial"/>
                <a:cs typeface="Arial"/>
              </a:rPr>
              <a:t>Cymraeg</a:t>
            </a:r>
            <a:r>
              <a:rPr lang="en-US" dirty="0" smtClean="0">
                <a:latin typeface="Arial"/>
                <a:cs typeface="Arial"/>
              </a:rPr>
              <a:t>.</a:t>
            </a:r>
          </a:p>
          <a:p>
            <a:pPr marL="285750" indent="-285750">
              <a:buFontTx/>
              <a:buChar char="•"/>
            </a:pPr>
            <a:r>
              <a:rPr lang="en-US" dirty="0" smtClean="0">
                <a:latin typeface="Arial"/>
                <a:cs typeface="Arial"/>
              </a:rPr>
              <a:t>11% </a:t>
            </a:r>
            <a:r>
              <a:rPr lang="en-US" dirty="0" err="1" smtClean="0">
                <a:latin typeface="Arial"/>
                <a:cs typeface="Arial"/>
              </a:rPr>
              <a:t>prydau</a:t>
            </a:r>
            <a:r>
              <a:rPr lang="en-US" dirty="0" smtClean="0">
                <a:latin typeface="Arial"/>
                <a:cs typeface="Arial"/>
              </a:rPr>
              <a:t> am </a:t>
            </a:r>
            <a:r>
              <a:rPr lang="en-US" dirty="0" err="1" smtClean="0">
                <a:latin typeface="Arial"/>
                <a:cs typeface="Arial"/>
              </a:rPr>
              <a:t>ddim</a:t>
            </a:r>
            <a:r>
              <a:rPr lang="en-US" dirty="0" smtClean="0">
                <a:latin typeface="Arial"/>
                <a:cs typeface="Arial"/>
              </a:rPr>
              <a:t>.</a:t>
            </a:r>
            <a:endParaRPr lang="en-US" dirty="0">
              <a:latin typeface="Arial"/>
              <a:cs typeface="Arial"/>
            </a:endParaRPr>
          </a:p>
        </p:txBody>
      </p:sp>
    </p:spTree>
    <p:extLst>
      <p:ext uri="{BB962C8B-B14F-4D97-AF65-F5344CB8AC3E}">
        <p14:creationId xmlns:p14="http://schemas.microsoft.com/office/powerpoint/2010/main" val="8680519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7ac997de-1f56-4f82-a45f-b312488d9f5d@carmarthenshir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64397" y="1579055"/>
            <a:ext cx="8058321" cy="3977581"/>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288938" y="736956"/>
            <a:ext cx="5016855" cy="461665"/>
          </a:xfrm>
          <a:prstGeom prst="rect">
            <a:avLst/>
          </a:prstGeom>
          <a:noFill/>
        </p:spPr>
        <p:txBody>
          <a:bodyPr wrap="square" rtlCol="0">
            <a:spAutoFit/>
          </a:bodyPr>
          <a:lstStyle/>
          <a:p>
            <a:pPr algn="ctr"/>
            <a:r>
              <a:rPr lang="en-US" sz="2400" u="sng" dirty="0" smtClean="0">
                <a:effectLst>
                  <a:outerShdw blurRad="38100" dist="38100" dir="2700000" algn="tl">
                    <a:srgbClr val="000000">
                      <a:alpha val="43137"/>
                    </a:srgbClr>
                  </a:outerShdw>
                </a:effectLst>
                <a:latin typeface="Arial"/>
                <a:cs typeface="Arial"/>
              </a:rPr>
              <a:t>Y </a:t>
            </a:r>
            <a:r>
              <a:rPr lang="en-US" sz="2400" u="sng" dirty="0" err="1" smtClean="0">
                <a:effectLst>
                  <a:outerShdw blurRad="38100" dist="38100" dir="2700000" algn="tl">
                    <a:srgbClr val="000000">
                      <a:alpha val="43137"/>
                    </a:srgbClr>
                  </a:outerShdw>
                </a:effectLst>
                <a:latin typeface="Arial"/>
                <a:cs typeface="Arial"/>
              </a:rPr>
              <a:t>Llinell</a:t>
            </a:r>
            <a:r>
              <a:rPr lang="en-US" sz="2400" u="sng" dirty="0" smtClean="0">
                <a:effectLst>
                  <a:outerShdw blurRad="38100" dist="38100" dir="2700000" algn="tl">
                    <a:srgbClr val="000000">
                      <a:alpha val="43137"/>
                    </a:srgbClr>
                  </a:outerShdw>
                </a:effectLst>
                <a:latin typeface="Arial"/>
                <a:cs typeface="Arial"/>
              </a:rPr>
              <a:t> </a:t>
            </a:r>
            <a:r>
              <a:rPr lang="en-US" sz="2400" u="sng" dirty="0" err="1" smtClean="0">
                <a:effectLst>
                  <a:outerShdw blurRad="38100" dist="38100" dir="2700000" algn="tl">
                    <a:srgbClr val="000000">
                      <a:alpha val="43137"/>
                    </a:srgbClr>
                  </a:outerShdw>
                </a:effectLst>
                <a:latin typeface="Arial"/>
                <a:cs typeface="Arial"/>
              </a:rPr>
              <a:t>Amser</a:t>
            </a:r>
            <a:endParaRPr lang="en-US" sz="2400" u="sng" dirty="0">
              <a:effectLst>
                <a:outerShdw blurRad="38100" dist="38100" dir="2700000" algn="tl">
                  <a:srgbClr val="000000">
                    <a:alpha val="43137"/>
                  </a:srgbClr>
                </a:outerShdw>
              </a:effectLst>
              <a:latin typeface="Arial"/>
              <a:cs typeface="Arial"/>
            </a:endParaRPr>
          </a:p>
        </p:txBody>
      </p:sp>
      <p:sp>
        <p:nvSpPr>
          <p:cNvPr id="5" name="TextBox 4"/>
          <p:cNvSpPr txBox="1"/>
          <p:nvPr/>
        </p:nvSpPr>
        <p:spPr>
          <a:xfrm>
            <a:off x="6086231" y="5715000"/>
            <a:ext cx="2536487" cy="307777"/>
          </a:xfrm>
          <a:prstGeom prst="rect">
            <a:avLst/>
          </a:prstGeom>
          <a:noFill/>
        </p:spPr>
        <p:txBody>
          <a:bodyPr wrap="square" rtlCol="0">
            <a:spAutoFit/>
          </a:bodyPr>
          <a:lstStyle/>
          <a:p>
            <a:pPr algn="r"/>
            <a:r>
              <a:rPr lang="en-US" sz="1400" dirty="0" smtClean="0">
                <a:latin typeface="Arial"/>
                <a:cs typeface="Arial"/>
              </a:rPr>
              <a:t>(Inclusion Service, 2012)</a:t>
            </a:r>
            <a:endParaRPr lang="en-US" sz="1400" dirty="0">
              <a:latin typeface="Arial"/>
              <a:cs typeface="Arial"/>
            </a:endParaRPr>
          </a:p>
        </p:txBody>
      </p:sp>
    </p:spTree>
    <p:extLst>
      <p:ext uri="{BB962C8B-B14F-4D97-AF65-F5344CB8AC3E}">
        <p14:creationId xmlns:p14="http://schemas.microsoft.com/office/powerpoint/2010/main" val="8987931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0808" y="436105"/>
            <a:ext cx="5299051" cy="3907339"/>
          </a:xfrm>
          <a:prstGeom prst="rect">
            <a:avLst/>
          </a:prstGeom>
          <a:noFill/>
          <a:ln w="381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41099" y="4814071"/>
            <a:ext cx="9002901" cy="923330"/>
          </a:xfrm>
          <a:prstGeom prst="rect">
            <a:avLst/>
          </a:prstGeom>
        </p:spPr>
        <p:txBody>
          <a:bodyPr wrap="square">
            <a:spAutoFit/>
          </a:bodyPr>
          <a:lstStyle/>
          <a:p>
            <a:pPr algn="just"/>
            <a:r>
              <a:rPr lang="en-US" i="1" dirty="0" smtClean="0">
                <a:latin typeface="Arial"/>
                <a:cs typeface="Arial"/>
              </a:rPr>
              <a:t>‘’We </a:t>
            </a:r>
            <a:r>
              <a:rPr lang="en-US" i="1" dirty="0">
                <a:latin typeface="Arial"/>
                <a:cs typeface="Arial"/>
              </a:rPr>
              <a:t>are determined to deliver a fully inclusive education system for learners in Wales.</a:t>
            </a:r>
          </a:p>
          <a:p>
            <a:pPr algn="just"/>
            <a:r>
              <a:rPr lang="en-US" i="1" dirty="0">
                <a:latin typeface="Arial"/>
                <a:cs typeface="Arial"/>
              </a:rPr>
              <a:t>A system where needs are identified early and addressed quickly, and where all </a:t>
            </a:r>
            <a:r>
              <a:rPr lang="en-US" i="1" dirty="0" smtClean="0">
                <a:latin typeface="Arial"/>
                <a:cs typeface="Arial"/>
              </a:rPr>
              <a:t>learners are </a:t>
            </a:r>
            <a:r>
              <a:rPr lang="en-US" i="1" dirty="0">
                <a:latin typeface="Arial"/>
                <a:cs typeface="Arial"/>
              </a:rPr>
              <a:t>supported to reach their potential</a:t>
            </a:r>
            <a:r>
              <a:rPr lang="en-US" sz="1600" i="1" dirty="0" smtClean="0">
                <a:latin typeface="Arial"/>
                <a:cs typeface="Arial"/>
              </a:rPr>
              <a:t>.’’  (</a:t>
            </a:r>
            <a:r>
              <a:rPr lang="en-US" sz="1600" dirty="0" err="1" smtClean="0">
                <a:latin typeface="Arial"/>
                <a:cs typeface="Arial"/>
              </a:rPr>
              <a:t>Llywodraeth</a:t>
            </a:r>
            <a:r>
              <a:rPr lang="en-US" sz="1600" dirty="0" smtClean="0">
                <a:latin typeface="Arial"/>
                <a:cs typeface="Arial"/>
              </a:rPr>
              <a:t> </a:t>
            </a:r>
            <a:r>
              <a:rPr lang="en-US" sz="1600" dirty="0" err="1" smtClean="0">
                <a:latin typeface="Arial"/>
                <a:cs typeface="Arial"/>
              </a:rPr>
              <a:t>Cymru</a:t>
            </a:r>
            <a:r>
              <a:rPr lang="en-US" sz="1600" dirty="0" smtClean="0">
                <a:latin typeface="Arial"/>
                <a:cs typeface="Arial"/>
              </a:rPr>
              <a:t>, 2020, t.2)</a:t>
            </a:r>
            <a:r>
              <a:rPr lang="en-US" sz="1600" i="1" dirty="0" smtClean="0">
                <a:latin typeface="Arial"/>
                <a:cs typeface="Arial"/>
              </a:rPr>
              <a:t>.</a:t>
            </a:r>
            <a:endParaRPr lang="en-US" sz="1600" i="1" dirty="0">
              <a:latin typeface="Arial"/>
              <a:cs typeface="Arial"/>
            </a:endParaRPr>
          </a:p>
        </p:txBody>
      </p:sp>
    </p:spTree>
    <p:extLst>
      <p:ext uri="{BB962C8B-B14F-4D97-AF65-F5344CB8AC3E}">
        <p14:creationId xmlns:p14="http://schemas.microsoft.com/office/powerpoint/2010/main" val="35553848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429" y="831035"/>
            <a:ext cx="8277809" cy="815608"/>
          </a:xfrm>
          <a:prstGeom prst="rect">
            <a:avLst/>
          </a:prstGeom>
          <a:noFill/>
        </p:spPr>
        <p:txBody>
          <a:bodyPr wrap="square" rtlCol="0">
            <a:spAutoFit/>
          </a:bodyPr>
          <a:lstStyle/>
          <a:p>
            <a:endParaRPr lang="en-US" sz="1100" dirty="0" smtClean="0">
              <a:latin typeface="Arial"/>
              <a:cs typeface="Arial"/>
            </a:endParaRPr>
          </a:p>
          <a:p>
            <a:endParaRPr lang="en-US" dirty="0"/>
          </a:p>
          <a:p>
            <a:endParaRPr lang="en-US" dirty="0"/>
          </a:p>
        </p:txBody>
      </p:sp>
      <p:sp>
        <p:nvSpPr>
          <p:cNvPr id="3" name="TextBox 2"/>
          <p:cNvSpPr txBox="1"/>
          <p:nvPr/>
        </p:nvSpPr>
        <p:spPr>
          <a:xfrm>
            <a:off x="2360725" y="600202"/>
            <a:ext cx="5001176" cy="461665"/>
          </a:xfrm>
          <a:prstGeom prst="rect">
            <a:avLst/>
          </a:prstGeom>
          <a:noFill/>
        </p:spPr>
        <p:txBody>
          <a:bodyPr wrap="square" rtlCol="0">
            <a:spAutoFit/>
          </a:bodyPr>
          <a:lstStyle/>
          <a:p>
            <a:pPr algn="ctr"/>
            <a:r>
              <a:rPr lang="en-US" sz="2400" u="sng" dirty="0" smtClean="0">
                <a:effectLst>
                  <a:outerShdw blurRad="38100" dist="38100" dir="2700000" algn="tl">
                    <a:srgbClr val="000000">
                      <a:alpha val="43137"/>
                    </a:srgbClr>
                  </a:outerShdw>
                </a:effectLst>
                <a:latin typeface="Arial"/>
                <a:cs typeface="Arial"/>
              </a:rPr>
              <a:t>Pam y </a:t>
            </a:r>
            <a:r>
              <a:rPr lang="en-US" sz="2400" u="sng" dirty="0" err="1" smtClean="0">
                <a:effectLst>
                  <a:outerShdw blurRad="38100" dist="38100" dir="2700000" algn="tl">
                    <a:srgbClr val="000000">
                      <a:alpha val="43137"/>
                    </a:srgbClr>
                  </a:outerShdw>
                </a:effectLst>
                <a:latin typeface="Arial"/>
                <a:cs typeface="Arial"/>
              </a:rPr>
              <a:t>newidiadau</a:t>
            </a:r>
            <a:r>
              <a:rPr lang="en-US" sz="2400" u="sng" dirty="0" smtClean="0">
                <a:effectLst>
                  <a:outerShdw blurRad="38100" dist="38100" dir="2700000" algn="tl">
                    <a:srgbClr val="000000">
                      <a:alpha val="43137"/>
                    </a:srgbClr>
                  </a:outerShdw>
                </a:effectLst>
                <a:latin typeface="Arial"/>
                <a:cs typeface="Arial"/>
              </a:rPr>
              <a:t> </a:t>
            </a:r>
            <a:r>
              <a:rPr lang="en-US" sz="2400" u="sng" dirty="0" err="1" smtClean="0">
                <a:effectLst>
                  <a:outerShdw blurRad="38100" dist="38100" dir="2700000" algn="tl">
                    <a:srgbClr val="000000">
                      <a:alpha val="43137"/>
                    </a:srgbClr>
                  </a:outerShdw>
                </a:effectLst>
                <a:latin typeface="Arial"/>
                <a:cs typeface="Arial"/>
              </a:rPr>
              <a:t>hyn</a:t>
            </a:r>
            <a:r>
              <a:rPr lang="en-US" sz="2400" u="sng" dirty="0" smtClean="0">
                <a:effectLst>
                  <a:outerShdw blurRad="38100" dist="38100" dir="2700000" algn="tl">
                    <a:srgbClr val="000000">
                      <a:alpha val="43137"/>
                    </a:srgbClr>
                  </a:outerShdw>
                </a:effectLst>
                <a:latin typeface="Arial"/>
                <a:cs typeface="Arial"/>
              </a:rPr>
              <a:t>?</a:t>
            </a:r>
            <a:endParaRPr lang="en-US" sz="2400" u="sng" dirty="0">
              <a:effectLst>
                <a:outerShdw blurRad="38100" dist="38100" dir="2700000" algn="tl">
                  <a:srgbClr val="000000">
                    <a:alpha val="43137"/>
                  </a:srgbClr>
                </a:outerShdw>
              </a:effectLst>
              <a:latin typeface="Arial"/>
              <a:cs typeface="Arial"/>
            </a:endParaRPr>
          </a:p>
        </p:txBody>
      </p:sp>
      <p:pic>
        <p:nvPicPr>
          <p:cNvPr id="4" name="Picture 4"/>
          <p:cNvPicPr>
            <a:picLocks noChangeAspect="1"/>
          </p:cNvPicPr>
          <p:nvPr/>
        </p:nvPicPr>
        <p:blipFill rotWithShape="1">
          <a:blip r:embed="rId2"/>
          <a:srcRect l="24388" t="22055" r="20743" b="6545"/>
          <a:stretch/>
        </p:blipFill>
        <p:spPr>
          <a:xfrm>
            <a:off x="2543495" y="1458484"/>
            <a:ext cx="4656267" cy="4430755"/>
          </a:xfrm>
          <a:prstGeom prst="ellipse">
            <a:avLst/>
          </a:prstGeom>
        </p:spPr>
      </p:pic>
    </p:spTree>
    <p:extLst>
      <p:ext uri="{BB962C8B-B14F-4D97-AF65-F5344CB8AC3E}">
        <p14:creationId xmlns:p14="http://schemas.microsoft.com/office/powerpoint/2010/main" val="18730242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231" y="809848"/>
            <a:ext cx="9026769" cy="5078314"/>
          </a:xfrm>
          <a:prstGeom prst="rect">
            <a:avLst/>
          </a:prstGeom>
          <a:noFill/>
        </p:spPr>
        <p:txBody>
          <a:bodyPr wrap="square" rtlCol="0">
            <a:spAutoFit/>
          </a:bodyPr>
          <a:lstStyle/>
          <a:p>
            <a:pPr algn="ctr">
              <a:lnSpc>
                <a:spcPct val="60000"/>
              </a:lnSpc>
            </a:pPr>
            <a:r>
              <a:rPr lang="en-US" sz="2400" b="1" u="sng" dirty="0" err="1" smtClean="0">
                <a:effectLst>
                  <a:outerShdw blurRad="38100" dist="38100" dir="2700000" algn="tl">
                    <a:srgbClr val="000000">
                      <a:alpha val="43137"/>
                    </a:srgbClr>
                  </a:outerShdw>
                </a:effectLst>
                <a:latin typeface="Arial"/>
                <a:cs typeface="Arial"/>
              </a:rPr>
              <a:t>Cynllun</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Datblygiad</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Unigol</a:t>
            </a:r>
            <a:r>
              <a:rPr lang="en-US" sz="2400" b="1" u="sng" dirty="0" smtClean="0">
                <a:effectLst>
                  <a:outerShdw blurRad="38100" dist="38100" dir="2700000" algn="tl">
                    <a:srgbClr val="000000">
                      <a:alpha val="43137"/>
                    </a:srgbClr>
                  </a:outerShdw>
                </a:effectLst>
                <a:latin typeface="Arial"/>
                <a:cs typeface="Arial"/>
              </a:rPr>
              <a:t> (CDU)</a:t>
            </a:r>
          </a:p>
          <a:p>
            <a:pPr algn="ctr">
              <a:lnSpc>
                <a:spcPct val="60000"/>
              </a:lnSpc>
            </a:pPr>
            <a:endParaRPr lang="en-US" u="sng" dirty="0">
              <a:latin typeface="Arial"/>
              <a:cs typeface="Arial"/>
            </a:endParaRPr>
          </a:p>
          <a:p>
            <a:pPr algn="ctr">
              <a:lnSpc>
                <a:spcPct val="60000"/>
              </a:lnSpc>
            </a:pPr>
            <a:endParaRPr lang="en-US" i="1" dirty="0" smtClean="0">
              <a:latin typeface="Arial"/>
              <a:cs typeface="Arial"/>
            </a:endParaRPr>
          </a:p>
          <a:p>
            <a:pPr algn="ctr">
              <a:lnSpc>
                <a:spcPct val="60000"/>
              </a:lnSpc>
            </a:pPr>
            <a:r>
              <a:rPr lang="en-US" i="1" dirty="0" err="1" smtClean="0">
                <a:latin typeface="Arial"/>
                <a:cs typeface="Arial"/>
              </a:rPr>
              <a:t>Indiviual</a:t>
            </a:r>
            <a:r>
              <a:rPr lang="en-US" i="1" dirty="0" smtClean="0">
                <a:latin typeface="Arial"/>
                <a:cs typeface="Arial"/>
              </a:rPr>
              <a:t> Development Plan (IDP) </a:t>
            </a:r>
          </a:p>
          <a:p>
            <a:pPr algn="ctr">
              <a:lnSpc>
                <a:spcPct val="60000"/>
              </a:lnSpc>
            </a:pPr>
            <a:endParaRPr lang="en-US" i="1" dirty="0">
              <a:latin typeface="Arial"/>
              <a:cs typeface="Arial"/>
            </a:endParaRPr>
          </a:p>
          <a:p>
            <a:pPr algn="ctr">
              <a:lnSpc>
                <a:spcPct val="60000"/>
              </a:lnSpc>
            </a:pPr>
            <a:endParaRPr lang="en-US" i="1" dirty="0" smtClean="0">
              <a:latin typeface="Arial"/>
              <a:cs typeface="Arial"/>
            </a:endParaRPr>
          </a:p>
          <a:p>
            <a:pPr algn="ctr">
              <a:lnSpc>
                <a:spcPct val="60000"/>
              </a:lnSpc>
            </a:pPr>
            <a:endParaRPr lang="en-US" i="1" dirty="0">
              <a:latin typeface="Arial"/>
              <a:cs typeface="Arial"/>
            </a:endParaRPr>
          </a:p>
          <a:p>
            <a:pPr algn="ctr">
              <a:lnSpc>
                <a:spcPct val="60000"/>
              </a:lnSpc>
            </a:pPr>
            <a:endParaRPr lang="en-US" i="1" dirty="0" smtClean="0">
              <a:latin typeface="Arial"/>
              <a:cs typeface="Arial"/>
            </a:endParaRPr>
          </a:p>
          <a:p>
            <a:pPr algn="ctr"/>
            <a:endParaRPr lang="en-US" i="1" dirty="0">
              <a:latin typeface="Arial"/>
              <a:cs typeface="Arial"/>
            </a:endParaRPr>
          </a:p>
          <a:p>
            <a:pPr marL="285750" indent="-285750">
              <a:buFont typeface="Arial"/>
              <a:buChar char="•"/>
            </a:pPr>
            <a:r>
              <a:rPr lang="en-US" dirty="0" err="1" smtClean="0">
                <a:latin typeface="Arial"/>
                <a:cs typeface="Arial"/>
              </a:rPr>
              <a:t>Cymryd</a:t>
            </a:r>
            <a:r>
              <a:rPr lang="en-US" dirty="0" smtClean="0">
                <a:latin typeface="Arial"/>
                <a:cs typeface="Arial"/>
              </a:rPr>
              <a:t> </a:t>
            </a:r>
            <a:r>
              <a:rPr lang="en-US" dirty="0" err="1" smtClean="0">
                <a:latin typeface="Arial"/>
                <a:cs typeface="Arial"/>
              </a:rPr>
              <a:t>lle</a:t>
            </a:r>
            <a:r>
              <a:rPr lang="en-US" dirty="0" smtClean="0">
                <a:latin typeface="Arial"/>
                <a:cs typeface="Arial"/>
              </a:rPr>
              <a:t> y </a:t>
            </a:r>
            <a:r>
              <a:rPr lang="en-US" dirty="0" err="1" smtClean="0">
                <a:latin typeface="Arial"/>
                <a:cs typeface="Arial"/>
              </a:rPr>
              <a:t>Datganiad</a:t>
            </a:r>
            <a:r>
              <a:rPr lang="en-US" dirty="0" smtClean="0">
                <a:latin typeface="Arial"/>
                <a:cs typeface="Arial"/>
              </a:rPr>
              <a:t> </a:t>
            </a:r>
            <a:r>
              <a:rPr lang="en-US" dirty="0" err="1" smtClean="0">
                <a:latin typeface="Arial"/>
                <a:cs typeface="Arial"/>
              </a:rPr>
              <a:t>presennol</a:t>
            </a:r>
            <a:r>
              <a:rPr lang="en-US" dirty="0" smtClean="0">
                <a:latin typeface="Arial"/>
                <a:cs typeface="Arial"/>
              </a:rPr>
              <a:t>.</a:t>
            </a:r>
          </a:p>
          <a:p>
            <a:pPr marL="285750" indent="-285750">
              <a:buFont typeface="Arial"/>
              <a:buChar char="•"/>
            </a:pPr>
            <a:endParaRPr lang="en-US" dirty="0">
              <a:latin typeface="Arial"/>
              <a:cs typeface="Arial"/>
            </a:endParaRPr>
          </a:p>
          <a:p>
            <a:pPr marL="285750" indent="-285750">
              <a:buFont typeface="Arial"/>
              <a:buChar char="•"/>
            </a:pPr>
            <a:r>
              <a:rPr lang="en-US" dirty="0" err="1" smtClean="0">
                <a:latin typeface="Arial"/>
                <a:cs typeface="Arial"/>
              </a:rPr>
              <a:t>Ar</a:t>
            </a:r>
            <a:r>
              <a:rPr lang="en-US" dirty="0" smtClean="0">
                <a:latin typeface="Arial"/>
                <a:cs typeface="Arial"/>
              </a:rPr>
              <a:t> </a:t>
            </a:r>
            <a:r>
              <a:rPr lang="en-US" dirty="0" err="1" smtClean="0">
                <a:latin typeface="Arial"/>
                <a:cs typeface="Arial"/>
              </a:rPr>
              <a:t>gael</a:t>
            </a:r>
            <a:r>
              <a:rPr lang="en-US" dirty="0" smtClean="0">
                <a:latin typeface="Arial"/>
                <a:cs typeface="Arial"/>
              </a:rPr>
              <a:t> </a:t>
            </a:r>
            <a:r>
              <a:rPr lang="en-US" dirty="0" err="1" smtClean="0">
                <a:latin typeface="Arial"/>
                <a:cs typeface="Arial"/>
              </a:rPr>
              <a:t>i</a:t>
            </a:r>
            <a:r>
              <a:rPr lang="en-US" dirty="0" smtClean="0">
                <a:latin typeface="Arial"/>
                <a:cs typeface="Arial"/>
              </a:rPr>
              <a:t> </a:t>
            </a:r>
            <a:r>
              <a:rPr lang="en-US" dirty="0" err="1" smtClean="0">
                <a:latin typeface="Arial"/>
                <a:cs typeface="Arial"/>
              </a:rPr>
              <a:t>blant</a:t>
            </a:r>
            <a:r>
              <a:rPr lang="en-US" dirty="0" smtClean="0">
                <a:latin typeface="Arial"/>
                <a:cs typeface="Arial"/>
              </a:rPr>
              <a:t> </a:t>
            </a:r>
            <a:r>
              <a:rPr lang="en-US" dirty="0" err="1" smtClean="0">
                <a:latin typeface="Arial"/>
                <a:cs typeface="Arial"/>
              </a:rPr>
              <a:t>rhwng</a:t>
            </a:r>
            <a:r>
              <a:rPr lang="en-US" dirty="0" smtClean="0">
                <a:latin typeface="Arial"/>
                <a:cs typeface="Arial"/>
              </a:rPr>
              <a:t> 0-25.</a:t>
            </a:r>
          </a:p>
          <a:p>
            <a:pPr marL="285750" indent="-285750">
              <a:buFont typeface="Arial"/>
              <a:buChar char="•"/>
            </a:pPr>
            <a:endParaRPr lang="en-US" dirty="0">
              <a:latin typeface="Arial"/>
              <a:cs typeface="Arial"/>
            </a:endParaRPr>
          </a:p>
          <a:p>
            <a:pPr marL="285750" indent="-285750">
              <a:buFont typeface="Arial"/>
              <a:buChar char="•"/>
            </a:pPr>
            <a:r>
              <a:rPr lang="en-US" dirty="0" err="1" smtClean="0">
                <a:latin typeface="Arial"/>
                <a:cs typeface="Arial"/>
              </a:rPr>
              <a:t>Sichrau</a:t>
            </a:r>
            <a:r>
              <a:rPr lang="en-US" dirty="0" smtClean="0">
                <a:latin typeface="Arial"/>
                <a:cs typeface="Arial"/>
              </a:rPr>
              <a:t> </a:t>
            </a:r>
            <a:r>
              <a:rPr lang="en-US" dirty="0" err="1" smtClean="0">
                <a:latin typeface="Arial"/>
                <a:cs typeface="Arial"/>
              </a:rPr>
              <a:t>addysg</a:t>
            </a:r>
            <a:r>
              <a:rPr lang="en-US" dirty="0" smtClean="0">
                <a:latin typeface="Arial"/>
                <a:cs typeface="Arial"/>
              </a:rPr>
              <a:t> </a:t>
            </a:r>
            <a:r>
              <a:rPr lang="en-US" dirty="0" err="1" smtClean="0">
                <a:latin typeface="Arial"/>
                <a:cs typeface="Arial"/>
              </a:rPr>
              <a:t>cynhwysol</a:t>
            </a:r>
            <a:r>
              <a:rPr lang="en-US" dirty="0" smtClean="0">
                <a:latin typeface="Arial"/>
                <a:cs typeface="Arial"/>
              </a:rPr>
              <a:t>.</a:t>
            </a:r>
          </a:p>
          <a:p>
            <a:pPr marL="285750" indent="-285750">
              <a:buFont typeface="Arial"/>
              <a:buChar char="•"/>
            </a:pPr>
            <a:endParaRPr lang="en-US" dirty="0">
              <a:latin typeface="Arial"/>
              <a:cs typeface="Arial"/>
            </a:endParaRPr>
          </a:p>
          <a:p>
            <a:pPr marL="285750" indent="-285750">
              <a:buFont typeface="Arial"/>
              <a:buChar char="•"/>
            </a:pPr>
            <a:r>
              <a:rPr lang="en-US" dirty="0" err="1" smtClean="0">
                <a:latin typeface="Arial"/>
                <a:cs typeface="Arial"/>
              </a:rPr>
              <a:t>Mwy</a:t>
            </a:r>
            <a:r>
              <a:rPr lang="en-US" dirty="0" smtClean="0">
                <a:latin typeface="Arial"/>
                <a:cs typeface="Arial"/>
              </a:rPr>
              <a:t> </a:t>
            </a:r>
            <a:r>
              <a:rPr lang="en-US" dirty="0" err="1" smtClean="0">
                <a:latin typeface="Arial"/>
                <a:cs typeface="Arial"/>
              </a:rPr>
              <a:t>hygyrch</a:t>
            </a:r>
            <a:r>
              <a:rPr lang="en-US" dirty="0" smtClean="0">
                <a:latin typeface="Arial"/>
                <a:cs typeface="Arial"/>
              </a:rPr>
              <a:t> a </a:t>
            </a:r>
            <a:r>
              <a:rPr lang="en-US" dirty="0" err="1" smtClean="0">
                <a:latin typeface="Arial"/>
                <a:cs typeface="Arial"/>
              </a:rPr>
              <a:t>rhwyddach</a:t>
            </a:r>
            <a:r>
              <a:rPr lang="en-US" dirty="0" smtClean="0">
                <a:latin typeface="Arial"/>
                <a:cs typeface="Arial"/>
              </a:rPr>
              <a:t> </a:t>
            </a:r>
            <a:r>
              <a:rPr lang="en-US" dirty="0" err="1" smtClean="0">
                <a:latin typeface="Arial"/>
                <a:cs typeface="Arial"/>
              </a:rPr>
              <a:t>i</a:t>
            </a:r>
            <a:r>
              <a:rPr lang="en-US" dirty="0" smtClean="0">
                <a:latin typeface="Arial"/>
                <a:cs typeface="Arial"/>
              </a:rPr>
              <a:t> </a:t>
            </a:r>
            <a:r>
              <a:rPr lang="en-US" dirty="0" err="1" smtClean="0">
                <a:latin typeface="Arial"/>
                <a:cs typeface="Arial"/>
              </a:rPr>
              <a:t>addasu</a:t>
            </a:r>
            <a:r>
              <a:rPr lang="en-US" dirty="0" smtClean="0">
                <a:latin typeface="Arial"/>
                <a:cs typeface="Arial"/>
              </a:rPr>
              <a:t> </a:t>
            </a:r>
            <a:r>
              <a:rPr lang="en-US" dirty="0" err="1" smtClean="0">
                <a:latin typeface="Arial"/>
                <a:cs typeface="Arial"/>
              </a:rPr>
              <a:t>i</a:t>
            </a:r>
            <a:r>
              <a:rPr lang="en-US" dirty="0" smtClean="0">
                <a:latin typeface="Arial"/>
                <a:cs typeface="Arial"/>
              </a:rPr>
              <a:t> </a:t>
            </a:r>
            <a:r>
              <a:rPr lang="en-US" dirty="0" err="1" smtClean="0">
                <a:latin typeface="Arial"/>
                <a:cs typeface="Arial"/>
              </a:rPr>
              <a:t>gyrraedd</a:t>
            </a:r>
            <a:r>
              <a:rPr lang="en-US" dirty="0" smtClean="0">
                <a:latin typeface="Arial"/>
                <a:cs typeface="Arial"/>
              </a:rPr>
              <a:t> </a:t>
            </a:r>
            <a:r>
              <a:rPr lang="en-US" dirty="0" err="1" smtClean="0">
                <a:latin typeface="Arial"/>
                <a:cs typeface="Arial"/>
              </a:rPr>
              <a:t>anghenion</a:t>
            </a:r>
            <a:r>
              <a:rPr lang="en-US" dirty="0" smtClean="0">
                <a:latin typeface="Arial"/>
                <a:cs typeface="Arial"/>
              </a:rPr>
              <a:t> y </a:t>
            </a:r>
            <a:r>
              <a:rPr lang="en-US" dirty="0" err="1" smtClean="0">
                <a:latin typeface="Arial"/>
                <a:cs typeface="Arial"/>
              </a:rPr>
              <a:t>plentyn</a:t>
            </a:r>
            <a:r>
              <a:rPr lang="en-US" dirty="0" smtClean="0">
                <a:latin typeface="Arial"/>
                <a:cs typeface="Arial"/>
              </a:rPr>
              <a:t>.</a:t>
            </a:r>
          </a:p>
          <a:p>
            <a:endParaRPr lang="en-US" dirty="0" smtClean="0">
              <a:latin typeface="Arial"/>
              <a:cs typeface="Arial"/>
            </a:endParaRPr>
          </a:p>
          <a:p>
            <a:pPr algn="r"/>
            <a:r>
              <a:rPr lang="en-US" sz="1600" dirty="0" smtClean="0">
                <a:latin typeface="Arial"/>
                <a:cs typeface="Arial"/>
              </a:rPr>
              <a:t>(</a:t>
            </a:r>
            <a:r>
              <a:rPr lang="en-US" sz="1600" dirty="0" err="1" smtClean="0">
                <a:latin typeface="Arial"/>
                <a:cs typeface="Arial"/>
              </a:rPr>
              <a:t>Llwydoraeth</a:t>
            </a:r>
            <a:r>
              <a:rPr lang="en-US" sz="1600" dirty="0" smtClean="0">
                <a:latin typeface="Arial"/>
                <a:cs typeface="Arial"/>
              </a:rPr>
              <a:t>  </a:t>
            </a:r>
            <a:r>
              <a:rPr lang="en-US" sz="1600" dirty="0" err="1" smtClean="0">
                <a:latin typeface="Arial"/>
                <a:cs typeface="Arial"/>
              </a:rPr>
              <a:t>Cymru</a:t>
            </a:r>
            <a:r>
              <a:rPr lang="en-US" sz="1600" dirty="0" smtClean="0">
                <a:latin typeface="Arial"/>
                <a:cs typeface="Arial"/>
              </a:rPr>
              <a:t>, 2018)</a:t>
            </a:r>
          </a:p>
          <a:p>
            <a:pPr marL="285750" indent="-285750">
              <a:buFont typeface="Arial"/>
              <a:buChar char="•"/>
            </a:pPr>
            <a:endParaRPr lang="en-US" dirty="0" smtClean="0">
              <a:latin typeface="Arial"/>
              <a:cs typeface="Arial"/>
            </a:endParaRPr>
          </a:p>
          <a:p>
            <a:endParaRPr lang="en-US" i="1" dirty="0" smtClean="0">
              <a:latin typeface="Arial"/>
              <a:cs typeface="Arial"/>
            </a:endParaRPr>
          </a:p>
          <a:p>
            <a:endParaRPr lang="en-US" dirty="0"/>
          </a:p>
        </p:txBody>
      </p:sp>
      <p:pic>
        <p:nvPicPr>
          <p:cNvPr id="5" name="Picture 4"/>
          <p:cNvPicPr>
            <a:picLocks noChangeAspect="1"/>
          </p:cNvPicPr>
          <p:nvPr/>
        </p:nvPicPr>
        <p:blipFill>
          <a:blip r:embed="rId2"/>
          <a:stretch>
            <a:fillRect/>
          </a:stretch>
        </p:blipFill>
        <p:spPr>
          <a:xfrm>
            <a:off x="6154521" y="994463"/>
            <a:ext cx="2599560" cy="2599560"/>
          </a:xfrm>
          <a:prstGeom prst="rect">
            <a:avLst/>
          </a:prstGeom>
        </p:spPr>
      </p:pic>
    </p:spTree>
    <p:extLst>
      <p:ext uri="{BB962C8B-B14F-4D97-AF65-F5344CB8AC3E}">
        <p14:creationId xmlns:p14="http://schemas.microsoft.com/office/powerpoint/2010/main" val="2427958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8212" y="415361"/>
            <a:ext cx="8403983" cy="6494086"/>
          </a:xfrm>
          <a:prstGeom prst="rect">
            <a:avLst/>
          </a:prstGeom>
          <a:noFill/>
        </p:spPr>
        <p:txBody>
          <a:bodyPr wrap="square" rtlCol="0">
            <a:spAutoFit/>
          </a:bodyPr>
          <a:lstStyle/>
          <a:p>
            <a:pPr algn="ctr"/>
            <a:r>
              <a:rPr lang="en-US" sz="2400" b="1" u="sng" dirty="0" err="1" smtClean="0">
                <a:effectLst>
                  <a:outerShdw blurRad="38100" dist="38100" dir="2700000" algn="tl">
                    <a:srgbClr val="000000">
                      <a:alpha val="43137"/>
                    </a:srgbClr>
                  </a:outerShdw>
                </a:effectLst>
                <a:latin typeface="Arial"/>
                <a:cs typeface="Arial"/>
              </a:rPr>
              <a:t>Ymarfer</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sy’n</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Canolbwyntio</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ar</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yr</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Unigolyn</a:t>
            </a:r>
            <a:r>
              <a:rPr lang="en-US" sz="2400" b="1" u="sng" dirty="0" smtClean="0">
                <a:effectLst>
                  <a:outerShdw blurRad="38100" dist="38100" dir="2700000" algn="tl">
                    <a:srgbClr val="000000">
                      <a:alpha val="43137"/>
                    </a:srgbClr>
                  </a:outerShdw>
                </a:effectLst>
                <a:latin typeface="Arial"/>
                <a:cs typeface="Arial"/>
              </a:rPr>
              <a:t> (YCU)</a:t>
            </a:r>
          </a:p>
          <a:p>
            <a:pPr algn="ctr"/>
            <a:endParaRPr lang="en-US" b="1" u="sng" dirty="0" smtClean="0">
              <a:latin typeface="Arial"/>
              <a:cs typeface="Arial"/>
            </a:endParaRPr>
          </a:p>
          <a:p>
            <a:pPr algn="ctr"/>
            <a:r>
              <a:rPr lang="en-US" i="1" dirty="0" smtClean="0">
                <a:latin typeface="Arial"/>
                <a:cs typeface="Arial"/>
              </a:rPr>
              <a:t>Person Centered Planning</a:t>
            </a:r>
          </a:p>
          <a:p>
            <a:endParaRPr lang="en-US" i="1" dirty="0" smtClean="0">
              <a:latin typeface="Arial"/>
              <a:cs typeface="Arial"/>
            </a:endParaRPr>
          </a:p>
          <a:p>
            <a:r>
              <a:rPr lang="en-US" b="1" u="sng" dirty="0" smtClean="0">
                <a:latin typeface="Arial"/>
                <a:cs typeface="Arial"/>
              </a:rPr>
              <a:t>Beth?</a:t>
            </a:r>
            <a:endParaRPr lang="en-US" b="1" i="1" u="sng" dirty="0" smtClean="0">
              <a:latin typeface="Arial"/>
              <a:cs typeface="Arial"/>
            </a:endParaRPr>
          </a:p>
          <a:p>
            <a:pPr algn="just"/>
            <a:r>
              <a:rPr lang="en-GB" sz="1600" i="1" dirty="0" smtClean="0">
                <a:latin typeface="Arial"/>
                <a:cs typeface="Arial"/>
              </a:rPr>
              <a:t>‘’Person </a:t>
            </a:r>
            <a:r>
              <a:rPr lang="en-GB" sz="1600" i="1" dirty="0">
                <a:latin typeface="Arial"/>
                <a:cs typeface="Arial"/>
              </a:rPr>
              <a:t>Centred Planning is a collection of tools and approaches based upon a set of shared values that can be used to plan with a person- not for them. These tools can be used to help the person think about what is important in their lives now and also to think about what would make a good future</a:t>
            </a:r>
            <a:r>
              <a:rPr lang="en-GB" sz="1600" i="1" dirty="0" smtClean="0">
                <a:latin typeface="Arial"/>
                <a:cs typeface="Arial"/>
              </a:rPr>
              <a:t>.’’ </a:t>
            </a:r>
            <a:r>
              <a:rPr lang="en-GB" sz="1600" dirty="0">
                <a:latin typeface="Arial"/>
                <a:cs typeface="Arial"/>
              </a:rPr>
              <a:t>(Provision Map, </a:t>
            </a:r>
            <a:r>
              <a:rPr lang="en-GB" sz="1600" dirty="0" smtClean="0">
                <a:latin typeface="Arial"/>
                <a:cs typeface="Arial"/>
              </a:rPr>
              <a:t>2019, t.1)</a:t>
            </a:r>
            <a:r>
              <a:rPr lang="en-GB" sz="1600" dirty="0">
                <a:latin typeface="Arial"/>
                <a:cs typeface="Arial"/>
              </a:rPr>
              <a:t>.</a:t>
            </a:r>
          </a:p>
          <a:p>
            <a:pPr algn="just"/>
            <a:endParaRPr lang="en-GB" sz="1600" i="1" dirty="0" smtClean="0">
              <a:latin typeface="Arial"/>
              <a:cs typeface="Arial"/>
            </a:endParaRPr>
          </a:p>
          <a:p>
            <a:pPr algn="ctr"/>
            <a:endParaRPr lang="en-US" i="1" dirty="0"/>
          </a:p>
          <a:p>
            <a:pPr algn="ctr"/>
            <a:endParaRPr lang="en-US" i="1" dirty="0" smtClean="0"/>
          </a:p>
          <a:p>
            <a:pPr algn="ctr"/>
            <a:endParaRPr lang="en-US" i="1" dirty="0"/>
          </a:p>
          <a:p>
            <a:pPr algn="ctr"/>
            <a:endParaRPr lang="en-US" i="1" dirty="0" smtClean="0"/>
          </a:p>
          <a:p>
            <a:pPr algn="ctr"/>
            <a:endParaRPr lang="en-US" i="1" dirty="0"/>
          </a:p>
          <a:p>
            <a:pPr algn="ctr"/>
            <a:endParaRPr lang="en-US" i="1" dirty="0" smtClean="0"/>
          </a:p>
          <a:p>
            <a:pPr algn="ctr"/>
            <a:endParaRPr lang="en-US" i="1" dirty="0"/>
          </a:p>
          <a:p>
            <a:pPr algn="ctr"/>
            <a:endParaRPr lang="en-US" i="1" dirty="0" smtClean="0"/>
          </a:p>
          <a:p>
            <a:pPr algn="ctr"/>
            <a:r>
              <a:rPr lang="en-US" i="1" dirty="0" smtClean="0"/>
              <a:t>                                                        </a:t>
            </a:r>
            <a:r>
              <a:rPr lang="en-US" sz="1200" dirty="0" smtClean="0">
                <a:latin typeface="Arial"/>
                <a:cs typeface="Arial"/>
              </a:rPr>
              <a:t>                                                   </a:t>
            </a:r>
          </a:p>
          <a:p>
            <a:pPr algn="ctr"/>
            <a:endParaRPr lang="en-US" sz="1200" dirty="0">
              <a:latin typeface="Arial"/>
              <a:cs typeface="Arial"/>
            </a:endParaRPr>
          </a:p>
          <a:p>
            <a:pPr algn="ctr"/>
            <a:r>
              <a:rPr lang="en-US" sz="1200" dirty="0" smtClean="0">
                <a:latin typeface="Arial"/>
                <a:cs typeface="Arial"/>
              </a:rPr>
              <a:t>                                                                                                                                      (</a:t>
            </a:r>
            <a:r>
              <a:rPr lang="en-US" sz="1200" dirty="0" err="1" smtClean="0">
                <a:latin typeface="Arial"/>
                <a:cs typeface="Arial"/>
              </a:rPr>
              <a:t>Llywodraeth</a:t>
            </a:r>
            <a:r>
              <a:rPr lang="en-US" sz="1200" dirty="0" smtClean="0">
                <a:latin typeface="Arial"/>
                <a:cs typeface="Arial"/>
              </a:rPr>
              <a:t> </a:t>
            </a:r>
            <a:r>
              <a:rPr lang="en-US" sz="1200" dirty="0" err="1" smtClean="0">
                <a:latin typeface="Arial"/>
                <a:cs typeface="Arial"/>
              </a:rPr>
              <a:t>Cymru</a:t>
            </a:r>
            <a:r>
              <a:rPr lang="en-US" sz="1200" dirty="0" smtClean="0">
                <a:latin typeface="Arial"/>
                <a:cs typeface="Arial"/>
              </a:rPr>
              <a:t>, 2015)</a:t>
            </a:r>
            <a:endParaRPr lang="en-US" sz="1200" dirty="0">
              <a:latin typeface="Arial"/>
              <a:cs typeface="Arial"/>
            </a:endParaRPr>
          </a:p>
          <a:p>
            <a:pPr algn="ctr"/>
            <a:endParaRPr lang="en-US" i="1" dirty="0" smtClean="0"/>
          </a:p>
          <a:p>
            <a:endParaRPr lang="en-US" dirty="0"/>
          </a:p>
          <a:p>
            <a:endParaRPr lang="en-US" dirty="0"/>
          </a:p>
        </p:txBody>
      </p:sp>
      <p:pic>
        <p:nvPicPr>
          <p:cNvPr id="4" name="Picture 3" descr="Screen Shot 2020-01-19 at 16.35.31.png"/>
          <p:cNvPicPr>
            <a:picLocks noChangeAspect="1"/>
          </p:cNvPicPr>
          <p:nvPr/>
        </p:nvPicPr>
        <p:blipFill rotWithShape="1">
          <a:blip r:embed="rId2" cstate="email">
            <a:extLst>
              <a:ext uri="{28A0092B-C50C-407E-A947-70E740481C1C}">
                <a14:useLocalDpi xmlns:a14="http://schemas.microsoft.com/office/drawing/2010/main" val="0"/>
              </a:ext>
            </a:extLst>
          </a:blip>
          <a:srcRect l="27484" t="25252" r="29959" b="12457"/>
          <a:stretch/>
        </p:blipFill>
        <p:spPr>
          <a:xfrm>
            <a:off x="3588916" y="3261221"/>
            <a:ext cx="2717246" cy="2485837"/>
          </a:xfrm>
          <a:prstGeom prst="rect">
            <a:avLst/>
          </a:prstGeom>
          <a:ln w="38100">
            <a:solidFill>
              <a:schemeClr val="tx1"/>
            </a:solidFill>
          </a:ln>
        </p:spPr>
      </p:pic>
      <p:sp>
        <p:nvSpPr>
          <p:cNvPr id="5" name="Rectangle 4"/>
          <p:cNvSpPr/>
          <p:nvPr/>
        </p:nvSpPr>
        <p:spPr>
          <a:xfrm>
            <a:off x="3588916" y="5585505"/>
            <a:ext cx="888661" cy="16155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20403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2186" y="415610"/>
            <a:ext cx="8441334" cy="1015663"/>
          </a:xfrm>
          <a:prstGeom prst="rect">
            <a:avLst/>
          </a:prstGeom>
          <a:noFill/>
        </p:spPr>
        <p:txBody>
          <a:bodyPr wrap="square" rtlCol="0">
            <a:spAutoFit/>
          </a:bodyPr>
          <a:lstStyle/>
          <a:p>
            <a:pPr algn="ctr"/>
            <a:r>
              <a:rPr lang="en-US" sz="2400" b="1" u="sng" dirty="0" smtClean="0">
                <a:effectLst>
                  <a:outerShdw blurRad="38100" dist="38100" dir="2700000" algn="tl">
                    <a:srgbClr val="000000">
                      <a:alpha val="43137"/>
                    </a:srgbClr>
                  </a:outerShdw>
                </a:effectLst>
                <a:latin typeface="Arial"/>
                <a:cs typeface="Arial"/>
              </a:rPr>
              <a:t>Beth </a:t>
            </a:r>
            <a:r>
              <a:rPr lang="en-US" sz="2400" b="1" u="sng" dirty="0" err="1" smtClean="0">
                <a:effectLst>
                  <a:outerShdw blurRad="38100" dist="38100" dir="2700000" algn="tl">
                    <a:srgbClr val="000000">
                      <a:alpha val="43137"/>
                    </a:srgbClr>
                  </a:outerShdw>
                </a:effectLst>
                <a:latin typeface="Arial"/>
                <a:cs typeface="Arial"/>
              </a:rPr>
              <a:t>ddylsai</a:t>
            </a:r>
            <a:r>
              <a:rPr lang="en-US" sz="2400" b="1" u="sng" dirty="0" smtClean="0">
                <a:effectLst>
                  <a:outerShdw blurRad="38100" dist="38100" dir="2700000" algn="tl">
                    <a:srgbClr val="000000">
                      <a:alpha val="43137"/>
                    </a:srgbClr>
                  </a:outerShdw>
                </a:effectLst>
                <a:latin typeface="Arial"/>
                <a:cs typeface="Arial"/>
              </a:rPr>
              <a:t> CDU </a:t>
            </a:r>
            <a:r>
              <a:rPr lang="en-US" sz="2400" b="1" u="sng" dirty="0" err="1" smtClean="0">
                <a:effectLst>
                  <a:outerShdw blurRad="38100" dist="38100" dir="2700000" algn="tl">
                    <a:srgbClr val="000000">
                      <a:alpha val="43137"/>
                    </a:srgbClr>
                  </a:outerShdw>
                </a:effectLst>
                <a:latin typeface="Arial"/>
                <a:cs typeface="Arial"/>
              </a:rPr>
              <a:t>edrych</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fel</a:t>
            </a:r>
            <a:r>
              <a:rPr lang="en-US" sz="2400" b="1" u="sng" dirty="0" smtClean="0">
                <a:effectLst>
                  <a:outerShdw blurRad="38100" dist="38100" dir="2700000" algn="tl">
                    <a:srgbClr val="000000">
                      <a:alpha val="43137"/>
                    </a:srgbClr>
                  </a:outerShdw>
                </a:effectLst>
                <a:latin typeface="Arial"/>
                <a:cs typeface="Arial"/>
              </a:rPr>
              <a:t>?</a:t>
            </a:r>
          </a:p>
          <a:p>
            <a:endParaRPr lang="en-US" dirty="0" smtClean="0"/>
          </a:p>
          <a:p>
            <a:r>
              <a:rPr lang="en-US" dirty="0" smtClean="0"/>
              <a:t> </a:t>
            </a:r>
            <a:endParaRPr lang="en-US" dirty="0"/>
          </a:p>
        </p:txBody>
      </p:sp>
      <p:sp>
        <p:nvSpPr>
          <p:cNvPr id="4" name="TextBox 3"/>
          <p:cNvSpPr txBox="1"/>
          <p:nvPr/>
        </p:nvSpPr>
        <p:spPr>
          <a:xfrm>
            <a:off x="392186" y="2499757"/>
            <a:ext cx="8441334" cy="3539431"/>
          </a:xfrm>
          <a:prstGeom prst="rect">
            <a:avLst/>
          </a:prstGeom>
          <a:noFill/>
        </p:spPr>
        <p:txBody>
          <a:bodyPr wrap="square" rtlCol="0">
            <a:spAutoFit/>
          </a:bodyPr>
          <a:lstStyle/>
          <a:p>
            <a:pPr marL="285750" indent="-285750">
              <a:buFont typeface="Wingdings" charset="2"/>
              <a:buChar char="ü"/>
            </a:pPr>
            <a:r>
              <a:rPr lang="en-US" sz="1400" dirty="0" smtClean="0">
                <a:latin typeface="Arial"/>
                <a:cs typeface="Arial"/>
              </a:rPr>
              <a:t> </a:t>
            </a:r>
            <a:r>
              <a:rPr lang="en-US" sz="1400" dirty="0" err="1" smtClean="0">
                <a:latin typeface="Arial"/>
                <a:cs typeface="Arial"/>
              </a:rPr>
              <a:t>Gywbodaeth</a:t>
            </a:r>
            <a:r>
              <a:rPr lang="en-US" sz="1400" dirty="0" smtClean="0">
                <a:latin typeface="Arial"/>
                <a:cs typeface="Arial"/>
              </a:rPr>
              <a:t> </a:t>
            </a:r>
            <a:r>
              <a:rPr lang="en-US" sz="1400" dirty="0" err="1" smtClean="0">
                <a:latin typeface="Arial"/>
                <a:cs typeface="Arial"/>
              </a:rPr>
              <a:t>hanfodol</a:t>
            </a:r>
            <a:r>
              <a:rPr lang="en-US" sz="1400" dirty="0" smtClean="0">
                <a:latin typeface="Arial"/>
                <a:cs typeface="Arial"/>
              </a:rPr>
              <a:t> a </a:t>
            </a:r>
            <a:r>
              <a:rPr lang="en-US" sz="1400" dirty="0" err="1" smtClean="0">
                <a:latin typeface="Arial"/>
                <a:cs typeface="Arial"/>
              </a:rPr>
              <a:t>thrylwyr</a:t>
            </a:r>
            <a:r>
              <a:rPr lang="en-US" sz="1400" dirty="0" smtClean="0">
                <a:latin typeface="Arial"/>
                <a:cs typeface="Arial"/>
              </a:rPr>
              <a:t> am y </a:t>
            </a:r>
            <a:r>
              <a:rPr lang="en-US" sz="1400" dirty="0" err="1" smtClean="0">
                <a:latin typeface="Arial"/>
                <a:cs typeface="Arial"/>
              </a:rPr>
              <a:t>plentyn</a:t>
            </a:r>
            <a:r>
              <a:rPr lang="en-US" sz="1400" dirty="0" smtClean="0">
                <a:latin typeface="Arial"/>
                <a:cs typeface="Arial"/>
              </a:rPr>
              <a:t>. </a:t>
            </a:r>
            <a:r>
              <a:rPr lang="en-US" sz="1400" dirty="0" err="1" smtClean="0">
                <a:latin typeface="Arial"/>
                <a:cs typeface="Arial"/>
              </a:rPr>
              <a:t>Gwybodaeth</a:t>
            </a:r>
            <a:r>
              <a:rPr lang="en-US" sz="1400" dirty="0" smtClean="0">
                <a:latin typeface="Arial"/>
                <a:cs typeface="Arial"/>
              </a:rPr>
              <a:t> </a:t>
            </a:r>
            <a:r>
              <a:rPr lang="en-US" sz="1400" dirty="0" err="1" smtClean="0">
                <a:latin typeface="Arial"/>
                <a:cs typeface="Arial"/>
              </a:rPr>
              <a:t>ar</a:t>
            </a:r>
            <a:r>
              <a:rPr lang="en-US" sz="1400" dirty="0" smtClean="0">
                <a:latin typeface="Arial"/>
                <a:cs typeface="Arial"/>
              </a:rPr>
              <a:t> </a:t>
            </a:r>
            <a:r>
              <a:rPr lang="en-US" sz="1400" dirty="0" err="1" smtClean="0">
                <a:latin typeface="Arial"/>
                <a:cs typeface="Arial"/>
              </a:rPr>
              <a:t>gyfer</a:t>
            </a:r>
            <a:r>
              <a:rPr lang="en-US" sz="1400" dirty="0" smtClean="0">
                <a:latin typeface="Arial"/>
                <a:cs typeface="Arial"/>
              </a:rPr>
              <a:t> y </a:t>
            </a:r>
            <a:r>
              <a:rPr lang="en-US" sz="1400" dirty="0" err="1" smtClean="0">
                <a:latin typeface="Arial"/>
                <a:cs typeface="Arial"/>
              </a:rPr>
              <a:t>rieni</a:t>
            </a:r>
            <a:r>
              <a:rPr lang="en-US" sz="1400" dirty="0" smtClean="0">
                <a:latin typeface="Arial"/>
                <a:cs typeface="Arial"/>
              </a:rPr>
              <a:t> ac </a:t>
            </a:r>
            <a:r>
              <a:rPr lang="en-US" sz="1400" dirty="0" err="1" smtClean="0">
                <a:latin typeface="Arial"/>
                <a:cs typeface="Arial"/>
              </a:rPr>
              <a:t>unrhyw</a:t>
            </a:r>
            <a:r>
              <a:rPr lang="en-US" sz="1400" dirty="0" smtClean="0">
                <a:latin typeface="Arial"/>
                <a:cs typeface="Arial"/>
              </a:rPr>
              <a:t> </a:t>
            </a:r>
            <a:r>
              <a:rPr lang="en-US" sz="1400" dirty="0">
                <a:latin typeface="Arial"/>
                <a:cs typeface="Arial"/>
              </a:rPr>
              <a:t> </a:t>
            </a:r>
            <a:r>
              <a:rPr lang="en-US" sz="1400" dirty="0" err="1" smtClean="0">
                <a:latin typeface="Arial"/>
                <a:cs typeface="Arial"/>
              </a:rPr>
              <a:t>weithwyr</a:t>
            </a:r>
            <a:r>
              <a:rPr lang="en-US" sz="1400" dirty="0" smtClean="0">
                <a:latin typeface="Arial"/>
                <a:cs typeface="Arial"/>
              </a:rPr>
              <a:t> </a:t>
            </a:r>
            <a:r>
              <a:rPr lang="en-US" sz="1400" dirty="0" err="1" smtClean="0">
                <a:latin typeface="Arial"/>
                <a:cs typeface="Arial"/>
              </a:rPr>
              <a:t>perthnasol</a:t>
            </a:r>
            <a:r>
              <a:rPr lang="en-US" sz="1400" dirty="0" smtClean="0">
                <a:latin typeface="Arial"/>
                <a:cs typeface="Arial"/>
              </a:rPr>
              <a:t>.</a:t>
            </a:r>
          </a:p>
          <a:p>
            <a:endParaRPr lang="en-US" sz="1400" dirty="0" smtClean="0">
              <a:latin typeface="Arial"/>
              <a:cs typeface="Arial"/>
            </a:endParaRPr>
          </a:p>
          <a:p>
            <a:pPr marL="285750" indent="-285750">
              <a:buFont typeface="Wingdings" charset="2"/>
              <a:buChar char="ü"/>
            </a:pPr>
            <a:r>
              <a:rPr lang="en-US" sz="1400" dirty="0" smtClean="0">
                <a:latin typeface="Arial"/>
                <a:cs typeface="Arial"/>
              </a:rPr>
              <a:t>‘ </a:t>
            </a:r>
            <a:r>
              <a:rPr lang="en-US" sz="1400" b="1" dirty="0" err="1">
                <a:latin typeface="Arial"/>
                <a:cs typeface="Arial"/>
              </a:rPr>
              <a:t>Cynllun</a:t>
            </a:r>
            <a:r>
              <a:rPr lang="en-US" sz="1400" b="1" dirty="0">
                <a:latin typeface="Arial"/>
                <a:cs typeface="Arial"/>
              </a:rPr>
              <a:t> </a:t>
            </a:r>
            <a:r>
              <a:rPr lang="en-US" sz="1400" b="1" dirty="0" err="1" smtClean="0">
                <a:latin typeface="Arial"/>
                <a:cs typeface="Arial"/>
              </a:rPr>
              <a:t>Gweithredu</a:t>
            </a:r>
            <a:r>
              <a:rPr lang="en-US" sz="1400" dirty="0" smtClean="0">
                <a:latin typeface="Arial"/>
                <a:cs typeface="Arial"/>
              </a:rPr>
              <a:t>’ </a:t>
            </a:r>
            <a:r>
              <a:rPr lang="en-US" sz="1400" dirty="0">
                <a:latin typeface="Arial"/>
                <a:cs typeface="Arial"/>
              </a:rPr>
              <a:t>a </a:t>
            </a:r>
            <a:r>
              <a:rPr lang="en-US" sz="1400" dirty="0" err="1">
                <a:latin typeface="Arial"/>
                <a:cs typeface="Arial"/>
              </a:rPr>
              <a:t>fydd</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efelychu</a:t>
            </a:r>
            <a:r>
              <a:rPr lang="en-US" sz="1400" dirty="0">
                <a:latin typeface="Arial"/>
                <a:cs typeface="Arial"/>
              </a:rPr>
              <a:t> </a:t>
            </a:r>
            <a:r>
              <a:rPr lang="en-US" sz="1400" dirty="0" err="1">
                <a:latin typeface="Arial"/>
                <a:cs typeface="Arial"/>
              </a:rPr>
              <a:t>beth</a:t>
            </a:r>
            <a:r>
              <a:rPr lang="en-US" sz="1400" dirty="0">
                <a:latin typeface="Arial"/>
                <a:cs typeface="Arial"/>
              </a:rPr>
              <a:t> </a:t>
            </a:r>
            <a:r>
              <a:rPr lang="en-US" sz="1400" dirty="0" err="1">
                <a:latin typeface="Arial"/>
                <a:cs typeface="Arial"/>
              </a:rPr>
              <a:t>sydd</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gweithio</a:t>
            </a:r>
            <a:r>
              <a:rPr lang="en-US" sz="1400" dirty="0">
                <a:latin typeface="Arial"/>
                <a:cs typeface="Arial"/>
              </a:rPr>
              <a:t> a </a:t>
            </a:r>
            <a:r>
              <a:rPr lang="en-US" sz="1400" dirty="0" err="1">
                <a:latin typeface="Arial"/>
                <a:cs typeface="Arial"/>
              </a:rPr>
              <a:t>beth</a:t>
            </a:r>
            <a:r>
              <a:rPr lang="en-US" sz="1400" dirty="0">
                <a:latin typeface="Arial"/>
                <a:cs typeface="Arial"/>
              </a:rPr>
              <a:t> </a:t>
            </a:r>
            <a:r>
              <a:rPr lang="en-US" sz="1400" dirty="0" err="1">
                <a:latin typeface="Arial"/>
                <a:cs typeface="Arial"/>
              </a:rPr>
              <a:t>sydd</a:t>
            </a:r>
            <a:r>
              <a:rPr lang="en-US" sz="1400" dirty="0">
                <a:latin typeface="Arial"/>
                <a:cs typeface="Arial"/>
              </a:rPr>
              <a:t> </a:t>
            </a:r>
            <a:r>
              <a:rPr lang="en-US" sz="1400" dirty="0" err="1">
                <a:latin typeface="Arial"/>
                <a:cs typeface="Arial"/>
              </a:rPr>
              <a:t>ddim</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gweithio</a:t>
            </a:r>
            <a:r>
              <a:rPr lang="en-US" sz="1400" dirty="0">
                <a:latin typeface="Arial"/>
                <a:cs typeface="Arial"/>
              </a:rPr>
              <a:t>. </a:t>
            </a:r>
            <a:endParaRPr lang="en-US" sz="1400" dirty="0" smtClean="0">
              <a:latin typeface="Arial"/>
              <a:cs typeface="Arial"/>
            </a:endParaRPr>
          </a:p>
          <a:p>
            <a:pPr marL="285750" indent="-285750">
              <a:buFont typeface="Wingdings" charset="2"/>
              <a:buChar char="ü"/>
            </a:pPr>
            <a:endParaRPr lang="en-US" sz="1400" dirty="0">
              <a:latin typeface="Arial"/>
              <a:cs typeface="Arial"/>
            </a:endParaRPr>
          </a:p>
          <a:p>
            <a:pPr marL="285750" lvl="0" indent="-285750">
              <a:buFont typeface="Wingdings" charset="2"/>
              <a:buChar char="ü"/>
            </a:pPr>
            <a:r>
              <a:rPr lang="en-US" sz="1400" dirty="0" smtClean="0">
                <a:latin typeface="Arial"/>
                <a:cs typeface="Arial"/>
              </a:rPr>
              <a:t> </a:t>
            </a:r>
            <a:r>
              <a:rPr lang="en-US" sz="1400" dirty="0" err="1">
                <a:latin typeface="Arial"/>
                <a:cs typeface="Arial"/>
              </a:rPr>
              <a:t>Bydd</a:t>
            </a:r>
            <a:r>
              <a:rPr lang="en-US" sz="1400" dirty="0">
                <a:latin typeface="Arial"/>
                <a:cs typeface="Arial"/>
              </a:rPr>
              <a:t> y </a:t>
            </a:r>
            <a:r>
              <a:rPr lang="en-US" sz="1400" b="1" dirty="0" smtClean="0">
                <a:latin typeface="Arial"/>
                <a:cs typeface="Arial"/>
              </a:rPr>
              <a:t>‘</a:t>
            </a:r>
            <a:r>
              <a:rPr lang="en-US" sz="1400" b="1" dirty="0" err="1" smtClean="0">
                <a:latin typeface="Arial"/>
                <a:cs typeface="Arial"/>
              </a:rPr>
              <a:t>Cynllun</a:t>
            </a:r>
            <a:r>
              <a:rPr lang="en-US" sz="1400" b="1" dirty="0" smtClean="0">
                <a:latin typeface="Arial"/>
                <a:cs typeface="Arial"/>
              </a:rPr>
              <a:t> </a:t>
            </a:r>
            <a:r>
              <a:rPr lang="en-US" sz="1400" b="1" dirty="0" err="1" smtClean="0">
                <a:latin typeface="Arial"/>
                <a:cs typeface="Arial"/>
              </a:rPr>
              <a:t>Gweithredu</a:t>
            </a:r>
            <a:r>
              <a:rPr lang="en-US" sz="1400" b="1" dirty="0" smtClean="0">
                <a:latin typeface="Arial"/>
                <a:cs typeface="Arial"/>
              </a:rPr>
              <a:t>’ </a:t>
            </a:r>
            <a:r>
              <a:rPr lang="en-US" sz="1400" dirty="0" err="1">
                <a:latin typeface="Arial"/>
                <a:cs typeface="Arial"/>
              </a:rPr>
              <a:t>hwn</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cynnwys</a:t>
            </a:r>
            <a:r>
              <a:rPr lang="en-US" sz="1400" dirty="0">
                <a:latin typeface="Arial"/>
                <a:cs typeface="Arial"/>
              </a:rPr>
              <a:t> </a:t>
            </a:r>
            <a:r>
              <a:rPr lang="en-US" sz="1400" dirty="0" err="1">
                <a:latin typeface="Arial"/>
                <a:cs typeface="Arial"/>
              </a:rPr>
              <a:t>beth</a:t>
            </a:r>
            <a:r>
              <a:rPr lang="en-US" sz="1400" dirty="0">
                <a:latin typeface="Arial"/>
                <a:cs typeface="Arial"/>
              </a:rPr>
              <a:t> </a:t>
            </a:r>
            <a:r>
              <a:rPr lang="en-US" sz="1400" dirty="0" err="1">
                <a:latin typeface="Arial"/>
                <a:cs typeface="Arial"/>
              </a:rPr>
              <a:t>bydd</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cael</a:t>
            </a:r>
            <a:r>
              <a:rPr lang="en-US" sz="1400" dirty="0">
                <a:latin typeface="Arial"/>
                <a:cs typeface="Arial"/>
              </a:rPr>
              <a:t> </a:t>
            </a:r>
            <a:r>
              <a:rPr lang="en-US" sz="1400" dirty="0" err="1">
                <a:latin typeface="Arial"/>
                <a:cs typeface="Arial"/>
              </a:rPr>
              <a:t>ei</a:t>
            </a:r>
            <a:r>
              <a:rPr lang="en-US" sz="1400" dirty="0">
                <a:latin typeface="Arial"/>
                <a:cs typeface="Arial"/>
              </a:rPr>
              <a:t> </a:t>
            </a:r>
            <a:r>
              <a:rPr lang="en-US" sz="1400" dirty="0" err="1">
                <a:latin typeface="Arial"/>
                <a:cs typeface="Arial"/>
              </a:rPr>
              <a:t>drosglwyddo</a:t>
            </a:r>
            <a:r>
              <a:rPr lang="en-US" sz="1400" dirty="0">
                <a:latin typeface="Arial"/>
                <a:cs typeface="Arial"/>
              </a:rPr>
              <a:t> </a:t>
            </a:r>
            <a:r>
              <a:rPr lang="en-US" sz="1400" dirty="0" err="1">
                <a:latin typeface="Arial"/>
                <a:cs typeface="Arial"/>
              </a:rPr>
              <a:t>gan</a:t>
            </a:r>
            <a:r>
              <a:rPr lang="en-US" sz="1400" dirty="0">
                <a:latin typeface="Arial"/>
                <a:cs typeface="Arial"/>
              </a:rPr>
              <a:t> </a:t>
            </a:r>
            <a:r>
              <a:rPr lang="en-US" sz="1400" dirty="0" err="1">
                <a:latin typeface="Arial"/>
                <a:cs typeface="Arial"/>
              </a:rPr>
              <a:t>bwy</a:t>
            </a:r>
            <a:r>
              <a:rPr lang="en-US" sz="1400" dirty="0">
                <a:latin typeface="Arial"/>
                <a:cs typeface="Arial"/>
              </a:rPr>
              <a:t> a </a:t>
            </a:r>
            <a:r>
              <a:rPr lang="en-US" sz="1400" dirty="0" err="1">
                <a:latin typeface="Arial"/>
                <a:cs typeface="Arial"/>
              </a:rPr>
              <a:t>phryd</a:t>
            </a:r>
            <a:r>
              <a:rPr lang="en-US" sz="1400" dirty="0">
                <a:latin typeface="Arial"/>
                <a:cs typeface="Arial"/>
              </a:rPr>
              <a:t>.</a:t>
            </a:r>
            <a:endParaRPr lang="en-GB" sz="1400" dirty="0">
              <a:latin typeface="Arial"/>
              <a:cs typeface="Arial"/>
            </a:endParaRPr>
          </a:p>
          <a:p>
            <a:endParaRPr lang="en-US" sz="1400" dirty="0" smtClean="0">
              <a:latin typeface="Arial"/>
              <a:cs typeface="Arial"/>
            </a:endParaRPr>
          </a:p>
          <a:p>
            <a:pPr marL="285750" lvl="0" indent="-285750">
              <a:buFont typeface="Wingdings" charset="2"/>
              <a:buChar char="ü"/>
            </a:pPr>
            <a:r>
              <a:rPr lang="en-US" sz="1400" dirty="0" smtClean="0">
                <a:latin typeface="Arial"/>
                <a:cs typeface="Arial"/>
              </a:rPr>
              <a:t> </a:t>
            </a:r>
            <a:r>
              <a:rPr lang="en-US" sz="1400" dirty="0" err="1">
                <a:latin typeface="Arial"/>
                <a:cs typeface="Arial"/>
              </a:rPr>
              <a:t>Bydd</a:t>
            </a:r>
            <a:r>
              <a:rPr lang="en-US" sz="1400" dirty="0">
                <a:latin typeface="Arial"/>
                <a:cs typeface="Arial"/>
              </a:rPr>
              <a:t> y </a:t>
            </a:r>
            <a:r>
              <a:rPr lang="en-US" sz="1400" dirty="0" err="1">
                <a:latin typeface="Arial"/>
                <a:cs typeface="Arial"/>
              </a:rPr>
              <a:t>Cynllun</a:t>
            </a:r>
            <a:r>
              <a:rPr lang="en-US" sz="1400" dirty="0">
                <a:latin typeface="Arial"/>
                <a:cs typeface="Arial"/>
              </a:rPr>
              <a:t> </a:t>
            </a:r>
            <a:r>
              <a:rPr lang="en-US" sz="1400" dirty="0" err="1">
                <a:latin typeface="Arial"/>
                <a:cs typeface="Arial"/>
              </a:rPr>
              <a:t>Gweithredu</a:t>
            </a:r>
            <a:r>
              <a:rPr lang="en-US" sz="1400" dirty="0">
                <a:latin typeface="Arial"/>
                <a:cs typeface="Arial"/>
              </a:rPr>
              <a:t> </a:t>
            </a:r>
            <a:r>
              <a:rPr lang="en-US" sz="1400" dirty="0" err="1">
                <a:latin typeface="Arial"/>
                <a:cs typeface="Arial"/>
              </a:rPr>
              <a:t>hwn</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cynnwys</a:t>
            </a:r>
            <a:r>
              <a:rPr lang="en-US" sz="1400" dirty="0">
                <a:latin typeface="Arial"/>
                <a:cs typeface="Arial"/>
              </a:rPr>
              <a:t> </a:t>
            </a:r>
            <a:r>
              <a:rPr lang="en-US" sz="1400" dirty="0" err="1">
                <a:latin typeface="Arial"/>
                <a:cs typeface="Arial"/>
              </a:rPr>
              <a:t>beth</a:t>
            </a:r>
            <a:r>
              <a:rPr lang="en-US" sz="1400" dirty="0">
                <a:latin typeface="Arial"/>
                <a:cs typeface="Arial"/>
              </a:rPr>
              <a:t> </a:t>
            </a:r>
            <a:r>
              <a:rPr lang="en-US" sz="1400" dirty="0" err="1">
                <a:latin typeface="Arial"/>
                <a:cs typeface="Arial"/>
              </a:rPr>
              <a:t>bydd</a:t>
            </a:r>
            <a:r>
              <a:rPr lang="en-US" sz="1400" dirty="0">
                <a:latin typeface="Arial"/>
                <a:cs typeface="Arial"/>
              </a:rPr>
              <a:t> </a:t>
            </a:r>
            <a:r>
              <a:rPr lang="en-US" sz="1400" dirty="0" err="1">
                <a:latin typeface="Arial"/>
                <a:cs typeface="Arial"/>
              </a:rPr>
              <a:t>yn</a:t>
            </a:r>
            <a:r>
              <a:rPr lang="en-US" sz="1400" dirty="0">
                <a:latin typeface="Arial"/>
                <a:cs typeface="Arial"/>
              </a:rPr>
              <a:t> </a:t>
            </a:r>
            <a:r>
              <a:rPr lang="en-US" sz="1400" dirty="0" err="1">
                <a:latin typeface="Arial"/>
                <a:cs typeface="Arial"/>
              </a:rPr>
              <a:t>cael</a:t>
            </a:r>
            <a:r>
              <a:rPr lang="en-US" sz="1400" dirty="0">
                <a:latin typeface="Arial"/>
                <a:cs typeface="Arial"/>
              </a:rPr>
              <a:t> </a:t>
            </a:r>
            <a:r>
              <a:rPr lang="en-US" sz="1400" dirty="0" err="1">
                <a:latin typeface="Arial"/>
                <a:cs typeface="Arial"/>
              </a:rPr>
              <a:t>ei</a:t>
            </a:r>
            <a:r>
              <a:rPr lang="en-US" sz="1400" dirty="0">
                <a:latin typeface="Arial"/>
                <a:cs typeface="Arial"/>
              </a:rPr>
              <a:t> </a:t>
            </a:r>
            <a:r>
              <a:rPr lang="en-US" sz="1400" dirty="0" err="1">
                <a:latin typeface="Arial"/>
                <a:cs typeface="Arial"/>
              </a:rPr>
              <a:t>drosglwyddo</a:t>
            </a:r>
            <a:r>
              <a:rPr lang="en-US" sz="1400" dirty="0">
                <a:latin typeface="Arial"/>
                <a:cs typeface="Arial"/>
              </a:rPr>
              <a:t> </a:t>
            </a:r>
            <a:r>
              <a:rPr lang="en-US" sz="1400" dirty="0" err="1">
                <a:latin typeface="Arial"/>
                <a:cs typeface="Arial"/>
              </a:rPr>
              <a:t>gan</a:t>
            </a:r>
            <a:r>
              <a:rPr lang="en-US" sz="1400" dirty="0">
                <a:latin typeface="Arial"/>
                <a:cs typeface="Arial"/>
              </a:rPr>
              <a:t> </a:t>
            </a:r>
            <a:r>
              <a:rPr lang="en-US" sz="1400" dirty="0" err="1">
                <a:latin typeface="Arial"/>
                <a:cs typeface="Arial"/>
              </a:rPr>
              <a:t>bwy</a:t>
            </a:r>
            <a:r>
              <a:rPr lang="en-US" sz="1400" dirty="0">
                <a:latin typeface="Arial"/>
                <a:cs typeface="Arial"/>
              </a:rPr>
              <a:t> a </a:t>
            </a:r>
            <a:r>
              <a:rPr lang="en-US" sz="1400" dirty="0" err="1">
                <a:latin typeface="Arial"/>
                <a:cs typeface="Arial"/>
              </a:rPr>
              <a:t>phryd</a:t>
            </a:r>
            <a:r>
              <a:rPr lang="en-US" sz="1400" dirty="0" smtClean="0">
                <a:latin typeface="Arial"/>
                <a:cs typeface="Arial"/>
              </a:rPr>
              <a:t>.</a:t>
            </a:r>
          </a:p>
          <a:p>
            <a:pPr marL="285750" lvl="0" indent="-285750">
              <a:buFont typeface="Wingdings" charset="2"/>
              <a:buChar char="ü"/>
            </a:pPr>
            <a:endParaRPr lang="en-US" sz="1400" dirty="0">
              <a:latin typeface="Arial"/>
              <a:cs typeface="Arial"/>
            </a:endParaRPr>
          </a:p>
          <a:p>
            <a:pPr marL="285750" lvl="0" indent="-285750">
              <a:buFont typeface="Wingdings" charset="2"/>
              <a:buChar char="ü"/>
            </a:pPr>
            <a:r>
              <a:rPr lang="en-US" sz="1400" dirty="0" smtClean="0">
                <a:latin typeface="Arial"/>
                <a:cs typeface="Arial"/>
              </a:rPr>
              <a:t> </a:t>
            </a:r>
            <a:r>
              <a:rPr lang="en-GB" sz="1400" dirty="0" err="1">
                <a:latin typeface="Arial"/>
                <a:cs typeface="Arial"/>
              </a:rPr>
              <a:t>Dyddiad</a:t>
            </a:r>
            <a:r>
              <a:rPr lang="en-GB" sz="1400" dirty="0">
                <a:latin typeface="Arial"/>
                <a:cs typeface="Arial"/>
              </a:rPr>
              <a:t> </a:t>
            </a:r>
            <a:r>
              <a:rPr lang="en-GB" sz="1400" dirty="0" err="1">
                <a:latin typeface="Arial"/>
                <a:cs typeface="Arial"/>
              </a:rPr>
              <a:t>adolygiad</a:t>
            </a:r>
            <a:r>
              <a:rPr lang="en-GB" sz="1400" dirty="0">
                <a:latin typeface="Arial"/>
                <a:cs typeface="Arial"/>
              </a:rPr>
              <a:t> </a:t>
            </a:r>
            <a:r>
              <a:rPr lang="en-GB" sz="1400" dirty="0" err="1">
                <a:latin typeface="Arial"/>
                <a:cs typeface="Arial"/>
              </a:rPr>
              <a:t>clir</a:t>
            </a:r>
            <a:r>
              <a:rPr lang="en-GB" sz="1400" dirty="0">
                <a:latin typeface="Arial"/>
                <a:cs typeface="Arial"/>
              </a:rPr>
              <a:t> </a:t>
            </a:r>
            <a:r>
              <a:rPr lang="en-GB" sz="1400" dirty="0" smtClean="0">
                <a:latin typeface="Arial"/>
                <a:cs typeface="Arial"/>
              </a:rPr>
              <a:t>.</a:t>
            </a:r>
            <a:endParaRPr lang="en-GB" sz="1400" dirty="0">
              <a:latin typeface="Arial"/>
              <a:cs typeface="Arial"/>
            </a:endParaRPr>
          </a:p>
          <a:p>
            <a:pPr lvl="0"/>
            <a:endParaRPr lang="en-GB" sz="1400" dirty="0" smtClean="0">
              <a:latin typeface="Arial"/>
              <a:cs typeface="Arial"/>
            </a:endParaRPr>
          </a:p>
          <a:p>
            <a:pPr marL="285750" lvl="0" indent="-285750">
              <a:buFont typeface="Wingdings" charset="2"/>
              <a:buChar char="ü"/>
            </a:pPr>
            <a:r>
              <a:rPr lang="en-GB" sz="1400" dirty="0" err="1" smtClean="0">
                <a:latin typeface="Arial"/>
                <a:cs typeface="Arial"/>
              </a:rPr>
              <a:t>Manlynion</a:t>
            </a:r>
            <a:r>
              <a:rPr lang="en-GB" sz="1400" dirty="0" smtClean="0">
                <a:latin typeface="Arial"/>
                <a:cs typeface="Arial"/>
              </a:rPr>
              <a:t> am </a:t>
            </a:r>
            <a:r>
              <a:rPr lang="en-GB" sz="1400" dirty="0" err="1" smtClean="0">
                <a:latin typeface="Arial"/>
                <a:cs typeface="Arial"/>
              </a:rPr>
              <a:t>bwy</a:t>
            </a:r>
            <a:r>
              <a:rPr lang="en-GB" sz="1400" dirty="0" smtClean="0">
                <a:latin typeface="Arial"/>
                <a:cs typeface="Arial"/>
              </a:rPr>
              <a:t> </a:t>
            </a:r>
            <a:r>
              <a:rPr lang="en-GB" sz="1400" dirty="0" err="1" smtClean="0">
                <a:latin typeface="Arial"/>
                <a:cs typeface="Arial"/>
              </a:rPr>
              <a:t>sydd</a:t>
            </a:r>
            <a:r>
              <a:rPr lang="en-GB" sz="1400" dirty="0" smtClean="0">
                <a:latin typeface="Arial"/>
                <a:cs typeface="Arial"/>
              </a:rPr>
              <a:t> </a:t>
            </a:r>
            <a:r>
              <a:rPr lang="en-GB" sz="1400" dirty="0" err="1" smtClean="0">
                <a:latin typeface="Arial"/>
                <a:cs typeface="Arial"/>
              </a:rPr>
              <a:t>ar</a:t>
            </a:r>
            <a:r>
              <a:rPr lang="en-GB" sz="1400" dirty="0" smtClean="0">
                <a:latin typeface="Arial"/>
                <a:cs typeface="Arial"/>
              </a:rPr>
              <a:t> </a:t>
            </a:r>
            <a:r>
              <a:rPr lang="en-GB" sz="1400" dirty="0" err="1" smtClean="0">
                <a:latin typeface="Arial"/>
                <a:cs typeface="Arial"/>
              </a:rPr>
              <a:t>gael</a:t>
            </a:r>
            <a:r>
              <a:rPr lang="en-GB" sz="1400" dirty="0" smtClean="0">
                <a:latin typeface="Arial"/>
                <a:cs typeface="Arial"/>
              </a:rPr>
              <a:t> </a:t>
            </a:r>
            <a:r>
              <a:rPr lang="en-GB" sz="1400" dirty="0" err="1" smtClean="0">
                <a:latin typeface="Arial"/>
                <a:cs typeface="Arial"/>
              </a:rPr>
              <a:t>i</a:t>
            </a:r>
            <a:r>
              <a:rPr lang="en-GB" sz="1400" dirty="0" smtClean="0">
                <a:latin typeface="Arial"/>
                <a:cs typeface="Arial"/>
              </a:rPr>
              <a:t> </a:t>
            </a:r>
            <a:r>
              <a:rPr lang="en-GB" sz="1400" dirty="0" err="1" smtClean="0">
                <a:latin typeface="Arial"/>
                <a:cs typeface="Arial"/>
              </a:rPr>
              <a:t>gynnig</a:t>
            </a:r>
            <a:r>
              <a:rPr lang="en-GB" sz="1400" dirty="0" smtClean="0">
                <a:latin typeface="Arial"/>
                <a:cs typeface="Arial"/>
              </a:rPr>
              <a:t> </a:t>
            </a:r>
            <a:r>
              <a:rPr lang="en-GB" sz="1400" dirty="0" err="1" smtClean="0">
                <a:latin typeface="Arial"/>
                <a:cs typeface="Arial"/>
              </a:rPr>
              <a:t>cymorth</a:t>
            </a:r>
            <a:r>
              <a:rPr lang="en-GB" sz="1400" dirty="0" smtClean="0">
                <a:latin typeface="Arial"/>
                <a:cs typeface="Arial"/>
              </a:rPr>
              <a:t>.</a:t>
            </a:r>
            <a:endParaRPr lang="en-GB" sz="1400" dirty="0">
              <a:latin typeface="Arial"/>
              <a:cs typeface="Arial"/>
            </a:endParaRPr>
          </a:p>
          <a:p>
            <a:pPr lvl="0"/>
            <a:endParaRPr lang="en-GB" sz="1400" dirty="0">
              <a:latin typeface="Arial"/>
              <a:cs typeface="Arial"/>
            </a:endParaRPr>
          </a:p>
          <a:p>
            <a:pPr marL="285750" lvl="0" indent="-285750">
              <a:buFont typeface="Wingdings" charset="2"/>
              <a:buChar char="ü"/>
            </a:pPr>
            <a:r>
              <a:rPr lang="en-GB" sz="1400" dirty="0" err="1" smtClean="0">
                <a:latin typeface="Arial"/>
                <a:cs typeface="Arial"/>
              </a:rPr>
              <a:t>Gwybodaeth</a:t>
            </a:r>
            <a:r>
              <a:rPr lang="en-GB" sz="1400" dirty="0" smtClean="0">
                <a:latin typeface="Arial"/>
                <a:cs typeface="Arial"/>
              </a:rPr>
              <a:t>/barn y </a:t>
            </a:r>
            <a:r>
              <a:rPr lang="en-GB" sz="1400" dirty="0" err="1" smtClean="0">
                <a:latin typeface="Arial"/>
                <a:cs typeface="Arial"/>
              </a:rPr>
              <a:t>rieni</a:t>
            </a:r>
            <a:r>
              <a:rPr lang="en-GB" sz="1400" dirty="0">
                <a:latin typeface="Arial"/>
                <a:cs typeface="Arial"/>
              </a:rPr>
              <a:t> </a:t>
            </a:r>
            <a:r>
              <a:rPr lang="en-GB" sz="1400" dirty="0" err="1" smtClean="0">
                <a:latin typeface="Arial"/>
                <a:cs typeface="Arial"/>
              </a:rPr>
              <a:t>a’r</a:t>
            </a:r>
            <a:r>
              <a:rPr lang="en-GB" sz="1400" dirty="0" smtClean="0">
                <a:latin typeface="Arial"/>
                <a:cs typeface="Arial"/>
              </a:rPr>
              <a:t> </a:t>
            </a:r>
            <a:r>
              <a:rPr lang="en-GB" sz="1400" dirty="0" err="1" smtClean="0">
                <a:latin typeface="Arial"/>
                <a:cs typeface="Arial"/>
              </a:rPr>
              <a:t>plentyn</a:t>
            </a:r>
            <a:r>
              <a:rPr lang="en-GB" sz="1400" dirty="0" smtClean="0">
                <a:latin typeface="Arial"/>
                <a:cs typeface="Arial"/>
              </a:rPr>
              <a:t> </a:t>
            </a:r>
            <a:r>
              <a:rPr lang="en-GB" sz="1400" dirty="0" err="1" smtClean="0">
                <a:latin typeface="Arial"/>
                <a:cs typeface="Arial"/>
              </a:rPr>
              <a:t>o’r</a:t>
            </a:r>
            <a:r>
              <a:rPr lang="en-GB" sz="1400" dirty="0" smtClean="0">
                <a:latin typeface="Arial"/>
                <a:cs typeface="Arial"/>
              </a:rPr>
              <a:t> </a:t>
            </a:r>
            <a:r>
              <a:rPr lang="en-GB" sz="1400" dirty="0" err="1" smtClean="0">
                <a:latin typeface="Arial"/>
                <a:cs typeface="Arial"/>
              </a:rPr>
              <a:t>dogfennau</a:t>
            </a:r>
            <a:r>
              <a:rPr lang="en-GB" sz="1400" dirty="0" smtClean="0">
                <a:latin typeface="Arial"/>
                <a:cs typeface="Arial"/>
              </a:rPr>
              <a:t> YCU.</a:t>
            </a:r>
          </a:p>
          <a:p>
            <a:pPr marL="285750" lvl="0" indent="-285750">
              <a:buFont typeface="Wingdings" charset="2"/>
              <a:buChar char="ü"/>
            </a:pPr>
            <a:endParaRPr lang="en-GB" sz="1400" dirty="0">
              <a:latin typeface="Arial"/>
              <a:cs typeface="Arial"/>
            </a:endParaRPr>
          </a:p>
          <a:p>
            <a:pPr algn="r"/>
            <a:r>
              <a:rPr lang="en-US" sz="1400" dirty="0" smtClean="0"/>
              <a:t>(Snap </a:t>
            </a:r>
            <a:r>
              <a:rPr lang="en-US" sz="1400" dirty="0" err="1" smtClean="0"/>
              <a:t>Cymru</a:t>
            </a:r>
            <a:r>
              <a:rPr lang="en-US" sz="1400" dirty="0" smtClean="0"/>
              <a:t>, 2012)</a:t>
            </a:r>
            <a:endParaRPr lang="en-US" sz="1400" dirty="0"/>
          </a:p>
        </p:txBody>
      </p:sp>
      <p:pic>
        <p:nvPicPr>
          <p:cNvPr id="5" name="Picture 4"/>
          <p:cNvPicPr>
            <a:picLocks noChangeAspect="1"/>
          </p:cNvPicPr>
          <p:nvPr/>
        </p:nvPicPr>
        <p:blipFill>
          <a:blip r:embed="rId2"/>
          <a:stretch>
            <a:fillRect/>
          </a:stretch>
        </p:blipFill>
        <p:spPr>
          <a:xfrm>
            <a:off x="3283328" y="975037"/>
            <a:ext cx="2837443" cy="1349090"/>
          </a:xfrm>
          <a:prstGeom prst="rect">
            <a:avLst/>
          </a:prstGeom>
          <a:ln w="38100">
            <a:solidFill>
              <a:schemeClr val="tx1"/>
            </a:solidFill>
          </a:ln>
        </p:spPr>
      </p:pic>
    </p:spTree>
    <p:extLst>
      <p:ext uri="{BB962C8B-B14F-4D97-AF65-F5344CB8AC3E}">
        <p14:creationId xmlns:p14="http://schemas.microsoft.com/office/powerpoint/2010/main" val="11817410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9007" y="628168"/>
            <a:ext cx="8049148" cy="461665"/>
          </a:xfrm>
          <a:prstGeom prst="rect">
            <a:avLst/>
          </a:prstGeom>
          <a:noFill/>
        </p:spPr>
        <p:txBody>
          <a:bodyPr wrap="square" rtlCol="0">
            <a:spAutoFit/>
          </a:bodyPr>
          <a:lstStyle/>
          <a:p>
            <a:pPr algn="ctr"/>
            <a:r>
              <a:rPr lang="en-US" sz="2400" b="1" u="sng" dirty="0" err="1" smtClean="0">
                <a:effectLst>
                  <a:outerShdw blurRad="38100" dist="38100" dir="2700000" algn="tl">
                    <a:srgbClr val="000000">
                      <a:alpha val="43137"/>
                    </a:srgbClr>
                  </a:outerShdw>
                </a:effectLst>
                <a:latin typeface="Arial"/>
                <a:cs typeface="Arial"/>
              </a:rPr>
              <a:t>Ein</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a:effectLst>
                  <a:outerShdw blurRad="38100" dist="38100" dir="2700000" algn="tl">
                    <a:srgbClr val="000000">
                      <a:alpha val="43137"/>
                    </a:srgbClr>
                  </a:outerShdw>
                </a:effectLst>
                <a:latin typeface="Arial"/>
                <a:cs typeface="Arial"/>
              </a:rPr>
              <a:t>D</a:t>
            </a:r>
            <a:r>
              <a:rPr lang="en-US" sz="2400" b="1" u="sng" dirty="0" err="1" smtClean="0">
                <a:effectLst>
                  <a:outerShdw blurRad="38100" dist="38100" dir="2700000" algn="tl">
                    <a:srgbClr val="000000">
                      <a:alpha val="43137"/>
                    </a:srgbClr>
                  </a:outerShdw>
                </a:effectLst>
                <a:latin typeface="Arial"/>
                <a:cs typeface="Arial"/>
              </a:rPr>
              <a:t>atblygiadau</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a:effectLst>
                  <a:outerShdw blurRad="38100" dist="38100" dir="2700000" algn="tl">
                    <a:srgbClr val="000000">
                      <a:alpha val="43137"/>
                    </a:srgbClr>
                  </a:outerShdw>
                </a:effectLst>
                <a:latin typeface="Arial"/>
                <a:cs typeface="Arial"/>
              </a:rPr>
              <a:t>P</a:t>
            </a:r>
            <a:r>
              <a:rPr lang="en-US" sz="2400" b="1" u="sng" dirty="0" err="1" smtClean="0">
                <a:effectLst>
                  <a:outerShdw blurRad="38100" dist="38100" dir="2700000" algn="tl">
                    <a:srgbClr val="000000">
                      <a:alpha val="43137"/>
                    </a:srgbClr>
                  </a:outerShdw>
                </a:effectLst>
                <a:latin typeface="Arial"/>
                <a:cs typeface="Arial"/>
              </a:rPr>
              <a:t>resennol</a:t>
            </a:r>
            <a:endParaRPr lang="en-US" sz="2400" b="1" u="sng" dirty="0">
              <a:effectLst>
                <a:outerShdw blurRad="38100" dist="38100" dir="2700000" algn="tl">
                  <a:srgbClr val="000000">
                    <a:alpha val="43137"/>
                  </a:srgbClr>
                </a:outerShdw>
              </a:effectLst>
              <a:latin typeface="Arial"/>
              <a:cs typeface="Arial"/>
            </a:endParaRPr>
          </a:p>
        </p:txBody>
      </p:sp>
      <p:sp>
        <p:nvSpPr>
          <p:cNvPr id="3" name="TextBox 2"/>
          <p:cNvSpPr txBox="1"/>
          <p:nvPr/>
        </p:nvSpPr>
        <p:spPr>
          <a:xfrm>
            <a:off x="392186" y="1560708"/>
            <a:ext cx="8254578" cy="4955203"/>
          </a:xfrm>
          <a:prstGeom prst="rect">
            <a:avLst/>
          </a:prstGeom>
          <a:noFill/>
        </p:spPr>
        <p:txBody>
          <a:bodyPr wrap="square" rtlCol="0">
            <a:spAutoFit/>
          </a:bodyPr>
          <a:lstStyle/>
          <a:p>
            <a:pPr marL="342900" indent="-342900">
              <a:buFont typeface="Wingdings" charset="2"/>
              <a:buChar char="Ø"/>
            </a:pPr>
            <a:r>
              <a:rPr lang="en-US" sz="2000" dirty="0" err="1" smtClean="0">
                <a:latin typeface="Arial"/>
                <a:cs typeface="Arial"/>
              </a:rPr>
              <a:t>Defnyddio’r</a:t>
            </a:r>
            <a:r>
              <a:rPr lang="en-US" sz="2000" dirty="0" smtClean="0">
                <a:latin typeface="Arial"/>
                <a:cs typeface="Arial"/>
              </a:rPr>
              <a:t> ‘4 + 1’ </a:t>
            </a:r>
            <a:r>
              <a:rPr lang="en-US" sz="2000" dirty="0" err="1" smtClean="0">
                <a:latin typeface="Arial"/>
                <a:cs typeface="Arial"/>
              </a:rPr>
              <a:t>i</a:t>
            </a:r>
            <a:r>
              <a:rPr lang="en-US" sz="2000" dirty="0" smtClean="0">
                <a:latin typeface="Arial"/>
                <a:cs typeface="Arial"/>
              </a:rPr>
              <a:t> </a:t>
            </a:r>
            <a:r>
              <a:rPr lang="en-US" sz="2000" dirty="0" err="1" smtClean="0">
                <a:latin typeface="Arial"/>
                <a:cs typeface="Arial"/>
              </a:rPr>
              <a:t>adolygu’r</a:t>
            </a:r>
            <a:r>
              <a:rPr lang="en-US" sz="2000" dirty="0" smtClean="0">
                <a:latin typeface="Arial"/>
                <a:cs typeface="Arial"/>
              </a:rPr>
              <a:t> CAU. </a:t>
            </a:r>
          </a:p>
          <a:p>
            <a:pPr marL="342900" indent="-342900">
              <a:buFont typeface="Wingdings" charset="2"/>
              <a:buChar char="Ø"/>
            </a:pPr>
            <a:endParaRPr lang="en-US" sz="2000" dirty="0">
              <a:latin typeface="Arial"/>
              <a:cs typeface="Arial"/>
            </a:endParaRPr>
          </a:p>
          <a:p>
            <a:pPr marL="342900" indent="-342900">
              <a:buFont typeface="Wingdings" charset="2"/>
              <a:buChar char="Ø"/>
            </a:pPr>
            <a:r>
              <a:rPr lang="en-US" sz="2000" dirty="0" err="1" smtClean="0">
                <a:latin typeface="Arial"/>
                <a:cs typeface="Arial"/>
              </a:rPr>
              <a:t>Defnyddio’r</a:t>
            </a:r>
            <a:r>
              <a:rPr lang="en-US" sz="2000" dirty="0" smtClean="0">
                <a:latin typeface="Arial"/>
                <a:cs typeface="Arial"/>
              </a:rPr>
              <a:t> </a:t>
            </a:r>
            <a:r>
              <a:rPr lang="en-US" sz="2000" dirty="0" err="1" smtClean="0">
                <a:latin typeface="Arial"/>
                <a:cs typeface="Arial"/>
              </a:rPr>
              <a:t>strategaeth</a:t>
            </a:r>
            <a:r>
              <a:rPr lang="en-US" sz="2000" dirty="0" smtClean="0">
                <a:latin typeface="Arial"/>
                <a:cs typeface="Arial"/>
              </a:rPr>
              <a:t> ‘4 + 1’ </a:t>
            </a:r>
            <a:r>
              <a:rPr lang="en-US" sz="2000" dirty="0" err="1" smtClean="0">
                <a:latin typeface="Arial"/>
                <a:cs typeface="Arial"/>
              </a:rPr>
              <a:t>i</a:t>
            </a:r>
            <a:r>
              <a:rPr lang="en-US" sz="2000" dirty="0" smtClean="0">
                <a:latin typeface="Arial"/>
                <a:cs typeface="Arial"/>
              </a:rPr>
              <a:t> </a:t>
            </a:r>
            <a:r>
              <a:rPr lang="en-US" sz="2000" dirty="0" err="1" smtClean="0">
                <a:latin typeface="Arial"/>
                <a:cs typeface="Arial"/>
              </a:rPr>
              <a:t>gyfeirio</a:t>
            </a:r>
            <a:r>
              <a:rPr lang="en-US" sz="2000" dirty="0" smtClean="0">
                <a:latin typeface="Arial"/>
                <a:cs typeface="Arial"/>
              </a:rPr>
              <a:t> </a:t>
            </a:r>
            <a:r>
              <a:rPr lang="en-US" sz="2000" dirty="0" err="1" smtClean="0">
                <a:latin typeface="Arial"/>
                <a:cs typeface="Arial"/>
              </a:rPr>
              <a:t>ni</a:t>
            </a:r>
            <a:r>
              <a:rPr lang="en-US" sz="2000" dirty="0" smtClean="0">
                <a:latin typeface="Arial"/>
                <a:cs typeface="Arial"/>
              </a:rPr>
              <a:t> at y </a:t>
            </a:r>
            <a:r>
              <a:rPr lang="en-US" sz="2000" dirty="0" err="1" smtClean="0">
                <a:latin typeface="Arial"/>
                <a:cs typeface="Arial"/>
              </a:rPr>
              <a:t>targedau</a:t>
            </a:r>
            <a:r>
              <a:rPr lang="en-US" sz="2000" dirty="0">
                <a:latin typeface="Arial"/>
                <a:cs typeface="Arial"/>
              </a:rPr>
              <a:t> </a:t>
            </a:r>
            <a:r>
              <a:rPr lang="en-US" sz="2000" dirty="0" err="1">
                <a:latin typeface="Arial"/>
                <a:cs typeface="Arial"/>
              </a:rPr>
              <a:t>p</a:t>
            </a:r>
            <a:r>
              <a:rPr lang="en-US" sz="2000" dirty="0" err="1" smtClean="0">
                <a:latin typeface="Arial"/>
                <a:cs typeface="Arial"/>
              </a:rPr>
              <a:t>erthnasol</a:t>
            </a:r>
            <a:endParaRPr lang="en-US" sz="2000" dirty="0" smtClean="0">
              <a:latin typeface="Arial"/>
              <a:cs typeface="Arial"/>
            </a:endParaRPr>
          </a:p>
          <a:p>
            <a:endParaRPr lang="en-US" sz="2000" dirty="0">
              <a:latin typeface="Arial"/>
              <a:cs typeface="Arial"/>
            </a:endParaRPr>
          </a:p>
          <a:p>
            <a:pPr marL="342900" indent="-342900">
              <a:buFont typeface="Wingdings" charset="2"/>
              <a:buChar char="Ø"/>
            </a:pPr>
            <a:r>
              <a:rPr lang="en-US" sz="2000" dirty="0" err="1" smtClean="0">
                <a:latin typeface="Arial"/>
                <a:cs typeface="Arial"/>
              </a:rPr>
              <a:t>Dechrau</a:t>
            </a:r>
            <a:r>
              <a:rPr lang="en-US" sz="2000" dirty="0" smtClean="0">
                <a:latin typeface="Arial"/>
                <a:cs typeface="Arial"/>
              </a:rPr>
              <a:t> </a:t>
            </a:r>
            <a:r>
              <a:rPr lang="en-US" sz="2000" dirty="0" err="1" smtClean="0">
                <a:latin typeface="Arial"/>
                <a:cs typeface="Arial"/>
              </a:rPr>
              <a:t>defnyddio</a:t>
            </a:r>
            <a:r>
              <a:rPr lang="en-US" sz="2000" dirty="0" smtClean="0">
                <a:latin typeface="Arial"/>
                <a:cs typeface="Arial"/>
              </a:rPr>
              <a:t> </a:t>
            </a:r>
            <a:r>
              <a:rPr lang="en-US" sz="2000" dirty="0" err="1" smtClean="0">
                <a:latin typeface="Arial"/>
                <a:cs typeface="Arial"/>
              </a:rPr>
              <a:t>targedau</a:t>
            </a:r>
            <a:r>
              <a:rPr lang="en-US" sz="2000" dirty="0" smtClean="0">
                <a:latin typeface="Arial"/>
                <a:cs typeface="Arial"/>
              </a:rPr>
              <a:t> </a:t>
            </a:r>
            <a:r>
              <a:rPr lang="en-US" sz="2000" dirty="0" err="1" smtClean="0">
                <a:latin typeface="Arial"/>
                <a:cs typeface="Arial"/>
              </a:rPr>
              <a:t>personol</a:t>
            </a:r>
            <a:r>
              <a:rPr lang="en-US" sz="2000" dirty="0" smtClean="0">
                <a:latin typeface="Arial"/>
                <a:cs typeface="Arial"/>
              </a:rPr>
              <a:t> </a:t>
            </a:r>
            <a:r>
              <a:rPr lang="en-US" sz="2000" dirty="0" err="1" smtClean="0">
                <a:latin typeface="Arial"/>
                <a:cs typeface="Arial"/>
              </a:rPr>
              <a:t>ar</a:t>
            </a:r>
            <a:r>
              <a:rPr lang="en-US" sz="2000" dirty="0" smtClean="0">
                <a:latin typeface="Arial"/>
                <a:cs typeface="Arial"/>
              </a:rPr>
              <a:t> </a:t>
            </a:r>
            <a:r>
              <a:rPr lang="en-US" sz="2000" dirty="0" err="1" smtClean="0">
                <a:latin typeface="Arial"/>
                <a:cs typeface="Arial"/>
              </a:rPr>
              <a:t>gyfer</a:t>
            </a:r>
            <a:r>
              <a:rPr lang="en-US" sz="2000" dirty="0" smtClean="0">
                <a:latin typeface="Arial"/>
                <a:cs typeface="Arial"/>
              </a:rPr>
              <a:t> y </a:t>
            </a:r>
            <a:r>
              <a:rPr lang="en-US" sz="2000" dirty="0" err="1" smtClean="0">
                <a:latin typeface="Arial"/>
                <a:cs typeface="Arial"/>
              </a:rPr>
              <a:t>plentyn</a:t>
            </a:r>
            <a:endParaRPr lang="en-US" sz="2000" dirty="0" smtClean="0">
              <a:latin typeface="Arial"/>
              <a:cs typeface="Arial"/>
            </a:endParaRPr>
          </a:p>
          <a:p>
            <a:pPr marL="342900" indent="-342900">
              <a:buFont typeface="Wingdings" charset="2"/>
              <a:buChar char="Ø"/>
            </a:pPr>
            <a:endParaRPr lang="en-US" sz="2000" dirty="0">
              <a:latin typeface="Arial"/>
              <a:cs typeface="Arial"/>
            </a:endParaRPr>
          </a:p>
          <a:p>
            <a:pPr marL="342900" indent="-342900">
              <a:buFont typeface="Wingdings" charset="2"/>
              <a:buChar char="Ø"/>
            </a:pPr>
            <a:r>
              <a:rPr lang="en-US" sz="2000" dirty="0" err="1" smtClean="0">
                <a:latin typeface="Arial"/>
                <a:cs typeface="Arial"/>
              </a:rPr>
              <a:t>Dechrau</a:t>
            </a:r>
            <a:r>
              <a:rPr lang="en-US" sz="2000" dirty="0" smtClean="0">
                <a:latin typeface="Arial"/>
                <a:cs typeface="Arial"/>
              </a:rPr>
              <a:t> </a:t>
            </a:r>
            <a:r>
              <a:rPr lang="en-US" sz="2000" dirty="0" err="1" smtClean="0">
                <a:latin typeface="Arial"/>
                <a:cs typeface="Arial"/>
              </a:rPr>
              <a:t>defnyddio</a:t>
            </a:r>
            <a:r>
              <a:rPr lang="en-US" sz="2000" dirty="0" smtClean="0">
                <a:latin typeface="Arial"/>
                <a:cs typeface="Arial"/>
              </a:rPr>
              <a:t> </a:t>
            </a:r>
            <a:r>
              <a:rPr lang="en-US" sz="2000" dirty="0" err="1" smtClean="0">
                <a:latin typeface="Arial"/>
                <a:cs typeface="Arial"/>
              </a:rPr>
              <a:t>targedau</a:t>
            </a:r>
            <a:r>
              <a:rPr lang="en-US" sz="2000" dirty="0" smtClean="0">
                <a:latin typeface="Arial"/>
                <a:cs typeface="Arial"/>
              </a:rPr>
              <a:t> </a:t>
            </a:r>
            <a:r>
              <a:rPr lang="en-US" sz="2000" dirty="0" err="1" smtClean="0">
                <a:latin typeface="Arial"/>
                <a:cs typeface="Arial"/>
              </a:rPr>
              <a:t>o’r</a:t>
            </a:r>
            <a:r>
              <a:rPr lang="en-US" sz="2000" dirty="0" smtClean="0">
                <a:latin typeface="Arial"/>
                <a:cs typeface="Arial"/>
              </a:rPr>
              <a:t> </a:t>
            </a:r>
            <a:r>
              <a:rPr lang="en-US" sz="2000" dirty="0" err="1" smtClean="0">
                <a:latin typeface="Arial"/>
                <a:cs typeface="Arial"/>
              </a:rPr>
              <a:t>canlyniadau</a:t>
            </a:r>
            <a:r>
              <a:rPr lang="en-US" sz="2000" dirty="0" smtClean="0">
                <a:latin typeface="Arial"/>
                <a:cs typeface="Arial"/>
              </a:rPr>
              <a:t> ‘</a:t>
            </a:r>
            <a:r>
              <a:rPr lang="en-US" sz="2000" dirty="0" err="1" smtClean="0">
                <a:latin typeface="Arial"/>
                <a:cs typeface="Arial"/>
              </a:rPr>
              <a:t>Boxall</a:t>
            </a:r>
            <a:r>
              <a:rPr lang="en-US" sz="2000" dirty="0" smtClean="0">
                <a:latin typeface="Arial"/>
                <a:cs typeface="Arial"/>
              </a:rPr>
              <a:t>’.</a:t>
            </a:r>
          </a:p>
          <a:p>
            <a:pPr marL="342900" indent="-342900">
              <a:buFont typeface="Wingdings" charset="2"/>
              <a:buChar char="Ø"/>
            </a:pPr>
            <a:endParaRPr lang="en-US" sz="2000" dirty="0">
              <a:latin typeface="Arial"/>
              <a:cs typeface="Arial"/>
            </a:endParaRPr>
          </a:p>
          <a:p>
            <a:pPr marL="342900" indent="-342900">
              <a:buFont typeface="Wingdings" charset="2"/>
              <a:buChar char="Ø"/>
            </a:pPr>
            <a:r>
              <a:rPr lang="en-US" sz="2000" dirty="0" err="1" smtClean="0">
                <a:latin typeface="Arial"/>
                <a:cs typeface="Arial"/>
              </a:rPr>
              <a:t>Dechrau</a:t>
            </a:r>
            <a:r>
              <a:rPr lang="en-US" sz="2000" dirty="0" smtClean="0">
                <a:latin typeface="Arial"/>
                <a:cs typeface="Arial"/>
              </a:rPr>
              <a:t> </a:t>
            </a:r>
            <a:r>
              <a:rPr lang="en-US" sz="2000" dirty="0" err="1" smtClean="0">
                <a:latin typeface="Arial"/>
                <a:cs typeface="Arial"/>
              </a:rPr>
              <a:t>defnyddio’r</a:t>
            </a:r>
            <a:r>
              <a:rPr lang="en-US" sz="2000" dirty="0" smtClean="0">
                <a:latin typeface="Arial"/>
                <a:cs typeface="Arial"/>
              </a:rPr>
              <a:t> </a:t>
            </a:r>
            <a:r>
              <a:rPr lang="en-US" sz="2000" dirty="0" err="1" smtClean="0">
                <a:latin typeface="Arial"/>
                <a:cs typeface="Arial"/>
              </a:rPr>
              <a:t>strategaeth</a:t>
            </a:r>
            <a:r>
              <a:rPr lang="en-US" sz="2000" dirty="0" smtClean="0">
                <a:latin typeface="Arial"/>
                <a:cs typeface="Arial"/>
              </a:rPr>
              <a:t> ‘Beth </a:t>
            </a:r>
            <a:r>
              <a:rPr lang="en-US" sz="2000" dirty="0" err="1" smtClean="0">
                <a:latin typeface="Arial"/>
                <a:cs typeface="Arial"/>
              </a:rPr>
              <a:t>sy’n</a:t>
            </a:r>
            <a:r>
              <a:rPr lang="en-US" sz="2000" dirty="0" smtClean="0">
                <a:latin typeface="Arial"/>
                <a:cs typeface="Arial"/>
              </a:rPr>
              <a:t> </a:t>
            </a:r>
            <a:r>
              <a:rPr lang="en-US" sz="2000" dirty="0" err="1" smtClean="0">
                <a:latin typeface="Arial"/>
                <a:cs typeface="Arial"/>
              </a:rPr>
              <a:t>gweithio</a:t>
            </a:r>
            <a:r>
              <a:rPr lang="en-US" sz="2000" dirty="0" smtClean="0">
                <a:latin typeface="Arial"/>
                <a:cs typeface="Arial"/>
              </a:rPr>
              <a:t>’ a ‘Beth </a:t>
            </a:r>
            <a:r>
              <a:rPr lang="en-US" sz="2000" dirty="0" err="1" smtClean="0">
                <a:latin typeface="Arial"/>
                <a:cs typeface="Arial"/>
              </a:rPr>
              <a:t>sydd</a:t>
            </a:r>
            <a:r>
              <a:rPr lang="en-US" sz="2000" dirty="0" smtClean="0">
                <a:latin typeface="Arial"/>
                <a:cs typeface="Arial"/>
              </a:rPr>
              <a:t> </a:t>
            </a:r>
            <a:r>
              <a:rPr lang="en-US" sz="2000" dirty="0" err="1" smtClean="0">
                <a:latin typeface="Arial"/>
                <a:cs typeface="Arial"/>
              </a:rPr>
              <a:t>ddim</a:t>
            </a:r>
            <a:r>
              <a:rPr lang="en-US" sz="2000" dirty="0" smtClean="0">
                <a:latin typeface="Arial"/>
                <a:cs typeface="Arial"/>
              </a:rPr>
              <a:t> </a:t>
            </a:r>
            <a:r>
              <a:rPr lang="en-US" sz="2000" dirty="0" err="1" smtClean="0">
                <a:latin typeface="Arial"/>
                <a:cs typeface="Arial"/>
              </a:rPr>
              <a:t>yn</a:t>
            </a:r>
            <a:r>
              <a:rPr lang="en-US" sz="2000" dirty="0" smtClean="0">
                <a:latin typeface="Arial"/>
                <a:cs typeface="Arial"/>
              </a:rPr>
              <a:t> </a:t>
            </a:r>
            <a:r>
              <a:rPr lang="en-US" sz="2000" dirty="0" err="1" smtClean="0">
                <a:latin typeface="Arial"/>
                <a:cs typeface="Arial"/>
              </a:rPr>
              <a:t>gweithio</a:t>
            </a:r>
            <a:r>
              <a:rPr lang="en-US" sz="2000" dirty="0" smtClean="0">
                <a:latin typeface="Arial"/>
                <a:cs typeface="Arial"/>
              </a:rPr>
              <a:t>’. </a:t>
            </a:r>
          </a:p>
          <a:p>
            <a:pPr marL="342900" indent="-342900">
              <a:buFont typeface="Wingdings" charset="2"/>
              <a:buChar char="Ø"/>
            </a:pPr>
            <a:endParaRPr lang="en-US" sz="2000" dirty="0">
              <a:latin typeface="Arial"/>
              <a:cs typeface="Arial"/>
            </a:endParaRPr>
          </a:p>
          <a:p>
            <a:pPr marL="342900" indent="-342900">
              <a:buFont typeface="Wingdings" charset="2"/>
              <a:buChar char="Ø"/>
            </a:pPr>
            <a:r>
              <a:rPr lang="en-US" sz="2000" dirty="0">
                <a:latin typeface="Arial"/>
                <a:cs typeface="Arial"/>
              </a:rPr>
              <a:t> </a:t>
            </a:r>
            <a:r>
              <a:rPr lang="en-US" sz="2000" dirty="0" err="1" smtClean="0">
                <a:latin typeface="Arial"/>
                <a:cs typeface="Arial"/>
              </a:rPr>
              <a:t>Peilot</a:t>
            </a:r>
            <a:r>
              <a:rPr lang="en-US" sz="2000" dirty="0" smtClean="0">
                <a:latin typeface="Arial"/>
                <a:cs typeface="Arial"/>
              </a:rPr>
              <a:t> 4 CDU </a:t>
            </a:r>
            <a:r>
              <a:rPr lang="en-US" sz="2000" dirty="0" err="1" smtClean="0">
                <a:latin typeface="Arial"/>
                <a:cs typeface="Arial"/>
              </a:rPr>
              <a:t>ar</a:t>
            </a:r>
            <a:r>
              <a:rPr lang="en-US" sz="2000" dirty="0" smtClean="0">
                <a:latin typeface="Arial"/>
                <a:cs typeface="Arial"/>
              </a:rPr>
              <a:t> draws </a:t>
            </a:r>
            <a:r>
              <a:rPr lang="en-US" sz="2000" dirty="0" err="1" smtClean="0">
                <a:latin typeface="Arial"/>
                <a:cs typeface="Arial"/>
              </a:rPr>
              <a:t>yr</a:t>
            </a:r>
            <a:r>
              <a:rPr lang="en-US" sz="2000" dirty="0" smtClean="0">
                <a:latin typeface="Arial"/>
                <a:cs typeface="Arial"/>
              </a:rPr>
              <a:t> </a:t>
            </a:r>
            <a:r>
              <a:rPr lang="en-US" sz="2000" dirty="0" err="1" smtClean="0">
                <a:latin typeface="Arial"/>
                <a:cs typeface="Arial"/>
              </a:rPr>
              <a:t>ysgol</a:t>
            </a:r>
            <a:r>
              <a:rPr lang="en-US" sz="2000" dirty="0" smtClean="0">
                <a:latin typeface="Arial"/>
                <a:cs typeface="Arial"/>
              </a:rPr>
              <a:t>. Un </a:t>
            </a:r>
            <a:r>
              <a:rPr lang="en-US" sz="2000" dirty="0" err="1" smtClean="0">
                <a:latin typeface="Arial"/>
                <a:cs typeface="Arial"/>
              </a:rPr>
              <a:t>ym</a:t>
            </a:r>
            <a:r>
              <a:rPr lang="en-US" sz="2000" dirty="0" smtClean="0">
                <a:latin typeface="Arial"/>
                <a:cs typeface="Arial"/>
              </a:rPr>
              <a:t> </a:t>
            </a:r>
            <a:r>
              <a:rPr lang="en-US" sz="2000" dirty="0" err="1" smtClean="0">
                <a:latin typeface="Arial"/>
                <a:cs typeface="Arial"/>
              </a:rPr>
              <a:t>mhob</a:t>
            </a:r>
            <a:r>
              <a:rPr lang="en-US" sz="2000" dirty="0" smtClean="0">
                <a:latin typeface="Arial"/>
                <a:cs typeface="Arial"/>
              </a:rPr>
              <a:t> </a:t>
            </a:r>
            <a:r>
              <a:rPr lang="en-US" sz="2000" dirty="0" err="1" smtClean="0">
                <a:latin typeface="Arial"/>
                <a:cs typeface="Arial"/>
              </a:rPr>
              <a:t>uned</a:t>
            </a:r>
            <a:r>
              <a:rPr lang="en-US" sz="2000" dirty="0" smtClean="0">
                <a:latin typeface="Arial"/>
                <a:cs typeface="Arial"/>
              </a:rPr>
              <a:t>.</a:t>
            </a:r>
          </a:p>
          <a:p>
            <a:pPr marL="342900" indent="-342900">
              <a:buFont typeface="Wingdings" charset="2"/>
              <a:buChar char="Ø"/>
            </a:pPr>
            <a:endParaRPr lang="en-US" sz="2000" dirty="0">
              <a:latin typeface="Arial"/>
              <a:cs typeface="Arial"/>
            </a:endParaRPr>
          </a:p>
          <a:p>
            <a:endParaRPr lang="en-US" sz="2000" dirty="0" smtClean="0">
              <a:latin typeface="Arial"/>
              <a:cs typeface="Arial"/>
            </a:endParaRPr>
          </a:p>
          <a:p>
            <a:endParaRPr lang="en-US" dirty="0"/>
          </a:p>
          <a:p>
            <a:endParaRPr lang="en-US" dirty="0"/>
          </a:p>
        </p:txBody>
      </p:sp>
      <p:pic>
        <p:nvPicPr>
          <p:cNvPr id="4" name="Picture 3"/>
          <p:cNvPicPr>
            <a:picLocks noChangeAspect="1"/>
          </p:cNvPicPr>
          <p:nvPr/>
        </p:nvPicPr>
        <p:blipFill rotWithShape="1">
          <a:blip r:embed="rId2"/>
          <a:srcRect l="24258" t="13849" r="11067" b="31248"/>
          <a:stretch/>
        </p:blipFill>
        <p:spPr>
          <a:xfrm>
            <a:off x="4743581" y="1560708"/>
            <a:ext cx="448212" cy="410433"/>
          </a:xfrm>
          <a:prstGeom prst="rect">
            <a:avLst/>
          </a:prstGeom>
        </p:spPr>
      </p:pic>
      <p:pic>
        <p:nvPicPr>
          <p:cNvPr id="5" name="Picture 4"/>
          <p:cNvPicPr>
            <a:picLocks noChangeAspect="1"/>
          </p:cNvPicPr>
          <p:nvPr/>
        </p:nvPicPr>
        <p:blipFill rotWithShape="1">
          <a:blip r:embed="rId2"/>
          <a:srcRect l="24258" t="13849" r="11067" b="31248"/>
          <a:stretch/>
        </p:blipFill>
        <p:spPr>
          <a:xfrm>
            <a:off x="8422658" y="2206239"/>
            <a:ext cx="448212" cy="410433"/>
          </a:xfrm>
          <a:prstGeom prst="rect">
            <a:avLst/>
          </a:prstGeom>
        </p:spPr>
      </p:pic>
      <p:pic>
        <p:nvPicPr>
          <p:cNvPr id="6" name="Picture 5"/>
          <p:cNvPicPr>
            <a:picLocks noChangeAspect="1"/>
          </p:cNvPicPr>
          <p:nvPr/>
        </p:nvPicPr>
        <p:blipFill rotWithShape="1">
          <a:blip r:embed="rId2"/>
          <a:srcRect l="24258" t="13849" r="11067" b="31248"/>
          <a:stretch/>
        </p:blipFill>
        <p:spPr>
          <a:xfrm>
            <a:off x="7214312" y="2747394"/>
            <a:ext cx="448212" cy="410433"/>
          </a:xfrm>
          <a:prstGeom prst="rect">
            <a:avLst/>
          </a:prstGeom>
        </p:spPr>
      </p:pic>
      <p:pic>
        <p:nvPicPr>
          <p:cNvPr id="7" name="Picture 6"/>
          <p:cNvPicPr>
            <a:picLocks noChangeAspect="1"/>
          </p:cNvPicPr>
          <p:nvPr/>
        </p:nvPicPr>
        <p:blipFill rotWithShape="1">
          <a:blip r:embed="rId2"/>
          <a:srcRect l="24258" t="13849" r="11067" b="31248"/>
          <a:stretch/>
        </p:blipFill>
        <p:spPr>
          <a:xfrm>
            <a:off x="6841232" y="3422660"/>
            <a:ext cx="448212" cy="410433"/>
          </a:xfrm>
          <a:prstGeom prst="rect">
            <a:avLst/>
          </a:prstGeom>
        </p:spPr>
      </p:pic>
      <p:pic>
        <p:nvPicPr>
          <p:cNvPr id="8" name="Picture 7"/>
          <p:cNvPicPr>
            <a:picLocks noChangeAspect="1"/>
          </p:cNvPicPr>
          <p:nvPr/>
        </p:nvPicPr>
        <p:blipFill rotWithShape="1">
          <a:blip r:embed="rId2"/>
          <a:srcRect l="24258" t="13849" r="11067" b="31248"/>
          <a:stretch/>
        </p:blipFill>
        <p:spPr>
          <a:xfrm>
            <a:off x="6813969" y="4936348"/>
            <a:ext cx="400343" cy="366599"/>
          </a:xfrm>
          <a:prstGeom prst="rect">
            <a:avLst/>
          </a:prstGeom>
        </p:spPr>
      </p:pic>
      <p:pic>
        <p:nvPicPr>
          <p:cNvPr id="9" name="Picture 8"/>
          <p:cNvPicPr>
            <a:picLocks noChangeAspect="1"/>
          </p:cNvPicPr>
          <p:nvPr/>
        </p:nvPicPr>
        <p:blipFill rotWithShape="1">
          <a:blip r:embed="rId2"/>
          <a:srcRect l="24258" t="13849" r="11067" b="31248"/>
          <a:stretch/>
        </p:blipFill>
        <p:spPr>
          <a:xfrm>
            <a:off x="2898533" y="4398507"/>
            <a:ext cx="400343" cy="366599"/>
          </a:xfrm>
          <a:prstGeom prst="rect">
            <a:avLst/>
          </a:prstGeom>
        </p:spPr>
      </p:pic>
    </p:spTree>
    <p:extLst>
      <p:ext uri="{BB962C8B-B14F-4D97-AF65-F5344CB8AC3E}">
        <p14:creationId xmlns:p14="http://schemas.microsoft.com/office/powerpoint/2010/main" val="21654935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4814" y="770068"/>
            <a:ext cx="1202536" cy="369332"/>
          </a:xfrm>
          <a:prstGeom prst="rect">
            <a:avLst/>
          </a:prstGeom>
          <a:noFill/>
        </p:spPr>
        <p:txBody>
          <a:bodyPr wrap="square" rtlCol="0">
            <a:spAutoFit/>
          </a:bodyPr>
          <a:lstStyle/>
          <a:p>
            <a:pPr algn="ctr"/>
            <a:r>
              <a:rPr lang="en-US" b="1" u="sng" dirty="0" smtClean="0">
                <a:effectLst>
                  <a:outerShdw blurRad="38100" dist="38100" dir="2700000" algn="tl">
                    <a:srgbClr val="000000">
                      <a:alpha val="43137"/>
                    </a:srgbClr>
                  </a:outerShdw>
                </a:effectLst>
                <a:latin typeface="Arial"/>
                <a:cs typeface="Arial"/>
              </a:rPr>
              <a:t>Hen CAU</a:t>
            </a:r>
          </a:p>
        </p:txBody>
      </p:sp>
      <p:pic>
        <p:nvPicPr>
          <p:cNvPr id="4" name="Picture 3" descr="Screen Shot 2020-01-21 at 17.33.58.png"/>
          <p:cNvPicPr>
            <a:picLocks noChangeAspect="1"/>
          </p:cNvPicPr>
          <p:nvPr/>
        </p:nvPicPr>
        <p:blipFill rotWithShape="1">
          <a:blip r:embed="rId2" cstate="email">
            <a:extLst>
              <a:ext uri="{28A0092B-C50C-407E-A947-70E740481C1C}">
                <a14:useLocalDpi xmlns:a14="http://schemas.microsoft.com/office/drawing/2010/main" val="0"/>
              </a:ext>
            </a:extLst>
          </a:blip>
          <a:srcRect l="28075" t="28288" r="25083" b="15843"/>
          <a:stretch/>
        </p:blipFill>
        <p:spPr>
          <a:xfrm>
            <a:off x="553976" y="1260990"/>
            <a:ext cx="4458841" cy="3323856"/>
          </a:xfrm>
          <a:prstGeom prst="rect">
            <a:avLst/>
          </a:prstGeom>
          <a:ln w="38100">
            <a:solidFill>
              <a:schemeClr val="tx1"/>
            </a:solidFill>
          </a:ln>
        </p:spPr>
      </p:pic>
      <p:pic>
        <p:nvPicPr>
          <p:cNvPr id="5" name="Picture 4" descr="Screen Shot 2020-01-21 at 17.34.06.png"/>
          <p:cNvPicPr>
            <a:picLocks noChangeAspect="1"/>
          </p:cNvPicPr>
          <p:nvPr/>
        </p:nvPicPr>
        <p:blipFill rotWithShape="1">
          <a:blip r:embed="rId3" cstate="email">
            <a:extLst>
              <a:ext uri="{28A0092B-C50C-407E-A947-70E740481C1C}">
                <a14:useLocalDpi xmlns:a14="http://schemas.microsoft.com/office/drawing/2010/main" val="0"/>
              </a:ext>
            </a:extLst>
          </a:blip>
          <a:srcRect l="27780" t="40896" r="25083" b="16553"/>
          <a:stretch/>
        </p:blipFill>
        <p:spPr>
          <a:xfrm>
            <a:off x="4175096" y="3107294"/>
            <a:ext cx="4837165" cy="2958684"/>
          </a:xfrm>
          <a:prstGeom prst="rect">
            <a:avLst/>
          </a:prstGeom>
          <a:ln w="38100">
            <a:solidFill>
              <a:schemeClr val="tx1"/>
            </a:solidFill>
          </a:ln>
        </p:spPr>
      </p:pic>
      <p:sp>
        <p:nvSpPr>
          <p:cNvPr id="3" name="TextBox 2"/>
          <p:cNvSpPr txBox="1"/>
          <p:nvPr/>
        </p:nvSpPr>
        <p:spPr>
          <a:xfrm>
            <a:off x="486419" y="4728490"/>
            <a:ext cx="2161862" cy="369332"/>
          </a:xfrm>
          <a:prstGeom prst="rect">
            <a:avLst/>
          </a:prstGeom>
          <a:noFill/>
        </p:spPr>
        <p:txBody>
          <a:bodyPr wrap="square" rtlCol="0">
            <a:spAutoFit/>
          </a:bodyPr>
          <a:lstStyle/>
          <a:p>
            <a:r>
              <a:rPr lang="en-US" dirty="0" smtClean="0">
                <a:latin typeface="Arial"/>
                <a:cs typeface="Arial"/>
              </a:rPr>
              <a:t>(</a:t>
            </a:r>
            <a:r>
              <a:rPr lang="en-US" dirty="0" err="1" smtClean="0">
                <a:latin typeface="Arial"/>
                <a:cs typeface="Arial"/>
              </a:rPr>
              <a:t>Gwelir</a:t>
            </a:r>
            <a:r>
              <a:rPr lang="en-US" dirty="0" smtClean="0">
                <a:latin typeface="Arial"/>
                <a:cs typeface="Arial"/>
              </a:rPr>
              <a:t> </a:t>
            </a:r>
            <a:r>
              <a:rPr lang="en-US" dirty="0" err="1" smtClean="0">
                <a:latin typeface="Arial"/>
                <a:cs typeface="Arial"/>
              </a:rPr>
              <a:t>Atodiad</a:t>
            </a:r>
            <a:r>
              <a:rPr lang="en-US" dirty="0" smtClean="0">
                <a:latin typeface="Arial"/>
                <a:cs typeface="Arial"/>
              </a:rPr>
              <a:t> 1)</a:t>
            </a:r>
            <a:endParaRPr lang="en-US" dirty="0">
              <a:latin typeface="Arial"/>
              <a:cs typeface="Arial"/>
            </a:endParaRPr>
          </a:p>
        </p:txBody>
      </p:sp>
    </p:spTree>
    <p:extLst>
      <p:ext uri="{BB962C8B-B14F-4D97-AF65-F5344CB8AC3E}">
        <p14:creationId xmlns:p14="http://schemas.microsoft.com/office/powerpoint/2010/main" val="6986732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137" y="770068"/>
            <a:ext cx="2783398" cy="369332"/>
          </a:xfrm>
          <a:prstGeom prst="rect">
            <a:avLst/>
          </a:prstGeom>
          <a:noFill/>
        </p:spPr>
        <p:txBody>
          <a:bodyPr wrap="square" rtlCol="0">
            <a:spAutoFit/>
          </a:bodyPr>
          <a:lstStyle/>
          <a:p>
            <a:pPr algn="ctr"/>
            <a:r>
              <a:rPr lang="en-US" b="1" u="sng" dirty="0" smtClean="0">
                <a:effectLst>
                  <a:outerShdw blurRad="38100" dist="38100" dir="2700000" algn="tl">
                    <a:srgbClr val="000000">
                      <a:alpha val="43137"/>
                    </a:srgbClr>
                  </a:outerShdw>
                </a:effectLst>
                <a:latin typeface="Arial"/>
                <a:cs typeface="Arial"/>
              </a:rPr>
              <a:t>CAU </a:t>
            </a:r>
            <a:r>
              <a:rPr lang="en-US" b="1" u="sng" dirty="0" err="1" smtClean="0">
                <a:effectLst>
                  <a:outerShdw blurRad="38100" dist="38100" dir="2700000" algn="tl">
                    <a:srgbClr val="000000">
                      <a:alpha val="43137"/>
                    </a:srgbClr>
                  </a:outerShdw>
                </a:effectLst>
                <a:latin typeface="Arial"/>
                <a:cs typeface="Arial"/>
              </a:rPr>
              <a:t>diweddaraf</a:t>
            </a:r>
            <a:endParaRPr lang="en-US" b="1" u="sng" dirty="0" smtClean="0">
              <a:effectLst>
                <a:outerShdw blurRad="38100" dist="38100" dir="2700000" algn="tl">
                  <a:srgbClr val="000000">
                    <a:alpha val="43137"/>
                  </a:srgbClr>
                </a:outerShdw>
              </a:effectLst>
              <a:latin typeface="Arial"/>
              <a:cs typeface="Arial"/>
            </a:endParaRPr>
          </a:p>
        </p:txBody>
      </p:sp>
      <p:pic>
        <p:nvPicPr>
          <p:cNvPr id="3" name="Picture 2" descr="Screen Shot 2020-01-21 at 17.59.07.png"/>
          <p:cNvPicPr>
            <a:picLocks noChangeAspect="1"/>
          </p:cNvPicPr>
          <p:nvPr/>
        </p:nvPicPr>
        <p:blipFill rotWithShape="1">
          <a:blip r:embed="rId2">
            <a:extLst>
              <a:ext uri="{28A0092B-C50C-407E-A947-70E740481C1C}">
                <a14:useLocalDpi xmlns:a14="http://schemas.microsoft.com/office/drawing/2010/main" val="0"/>
              </a:ext>
            </a:extLst>
          </a:blip>
          <a:srcRect l="36204" t="29786" r="32766" b="15135"/>
          <a:stretch/>
        </p:blipFill>
        <p:spPr>
          <a:xfrm>
            <a:off x="472905" y="1324066"/>
            <a:ext cx="3817185" cy="4215023"/>
          </a:xfrm>
          <a:prstGeom prst="rect">
            <a:avLst/>
          </a:prstGeom>
          <a:ln w="38100">
            <a:solidFill>
              <a:schemeClr val="tx1"/>
            </a:solidFill>
          </a:ln>
        </p:spPr>
      </p:pic>
      <p:pic>
        <p:nvPicPr>
          <p:cNvPr id="4" name="Picture 3" descr="Screen Shot 2020-01-21 at 17.59.48.png"/>
          <p:cNvPicPr>
            <a:picLocks noChangeAspect="1"/>
          </p:cNvPicPr>
          <p:nvPr/>
        </p:nvPicPr>
        <p:blipFill rotWithShape="1">
          <a:blip r:embed="rId3">
            <a:extLst>
              <a:ext uri="{28A0092B-C50C-407E-A947-70E740481C1C}">
                <a14:useLocalDpi xmlns:a14="http://schemas.microsoft.com/office/drawing/2010/main" val="0"/>
              </a:ext>
            </a:extLst>
          </a:blip>
          <a:srcRect l="38714" t="28697" r="35279" b="17697"/>
          <a:stretch/>
        </p:blipFill>
        <p:spPr>
          <a:xfrm>
            <a:off x="4864188" y="1324066"/>
            <a:ext cx="3850817" cy="4215023"/>
          </a:xfrm>
          <a:prstGeom prst="rect">
            <a:avLst/>
          </a:prstGeom>
          <a:ln w="38100">
            <a:solidFill>
              <a:schemeClr val="tx1"/>
            </a:solidFill>
          </a:ln>
        </p:spPr>
      </p:pic>
      <p:sp>
        <p:nvSpPr>
          <p:cNvPr id="5" name="TextBox 4"/>
          <p:cNvSpPr txBox="1"/>
          <p:nvPr/>
        </p:nvSpPr>
        <p:spPr>
          <a:xfrm>
            <a:off x="472905" y="5663940"/>
            <a:ext cx="2161862" cy="369332"/>
          </a:xfrm>
          <a:prstGeom prst="rect">
            <a:avLst/>
          </a:prstGeom>
          <a:noFill/>
        </p:spPr>
        <p:txBody>
          <a:bodyPr wrap="square" rtlCol="0">
            <a:spAutoFit/>
          </a:bodyPr>
          <a:lstStyle/>
          <a:p>
            <a:r>
              <a:rPr lang="en-US" dirty="0" smtClean="0">
                <a:latin typeface="Arial"/>
                <a:cs typeface="Arial"/>
              </a:rPr>
              <a:t>(</a:t>
            </a:r>
            <a:r>
              <a:rPr lang="en-US" dirty="0" err="1" smtClean="0">
                <a:latin typeface="Arial"/>
                <a:cs typeface="Arial"/>
              </a:rPr>
              <a:t>Gwelir</a:t>
            </a:r>
            <a:r>
              <a:rPr lang="en-US" dirty="0" smtClean="0">
                <a:latin typeface="Arial"/>
                <a:cs typeface="Arial"/>
              </a:rPr>
              <a:t> </a:t>
            </a:r>
            <a:r>
              <a:rPr lang="en-US" dirty="0" err="1" smtClean="0">
                <a:latin typeface="Arial"/>
                <a:cs typeface="Arial"/>
              </a:rPr>
              <a:t>Atodiad</a:t>
            </a:r>
            <a:r>
              <a:rPr lang="en-US" dirty="0" smtClean="0">
                <a:latin typeface="Arial"/>
                <a:cs typeface="Arial"/>
              </a:rPr>
              <a:t> 2)</a:t>
            </a:r>
            <a:endParaRPr lang="en-US" dirty="0">
              <a:latin typeface="Arial"/>
              <a:cs typeface="Arial"/>
            </a:endParaRPr>
          </a:p>
        </p:txBody>
      </p:sp>
      <p:sp>
        <p:nvSpPr>
          <p:cNvPr id="6" name="TextBox 5"/>
          <p:cNvSpPr txBox="1"/>
          <p:nvPr/>
        </p:nvSpPr>
        <p:spPr>
          <a:xfrm>
            <a:off x="4864188" y="5663940"/>
            <a:ext cx="2161862" cy="369332"/>
          </a:xfrm>
          <a:prstGeom prst="rect">
            <a:avLst/>
          </a:prstGeom>
          <a:noFill/>
        </p:spPr>
        <p:txBody>
          <a:bodyPr wrap="square" rtlCol="0">
            <a:spAutoFit/>
          </a:bodyPr>
          <a:lstStyle/>
          <a:p>
            <a:r>
              <a:rPr lang="en-US" dirty="0" smtClean="0">
                <a:latin typeface="Arial"/>
                <a:cs typeface="Arial"/>
              </a:rPr>
              <a:t>(</a:t>
            </a:r>
            <a:r>
              <a:rPr lang="en-US" dirty="0" err="1" smtClean="0">
                <a:latin typeface="Arial"/>
                <a:cs typeface="Arial"/>
              </a:rPr>
              <a:t>Gwelir</a:t>
            </a:r>
            <a:r>
              <a:rPr lang="en-US" dirty="0" smtClean="0">
                <a:latin typeface="Arial"/>
                <a:cs typeface="Arial"/>
              </a:rPr>
              <a:t> </a:t>
            </a:r>
            <a:r>
              <a:rPr lang="en-US" dirty="0" err="1" smtClean="0">
                <a:latin typeface="Arial"/>
                <a:cs typeface="Arial"/>
              </a:rPr>
              <a:t>Atodiad</a:t>
            </a:r>
            <a:r>
              <a:rPr lang="en-US" dirty="0" smtClean="0">
                <a:latin typeface="Arial"/>
                <a:cs typeface="Arial"/>
              </a:rPr>
              <a:t> 3)</a:t>
            </a:r>
            <a:endParaRPr lang="en-US" dirty="0">
              <a:latin typeface="Arial"/>
              <a:cs typeface="Arial"/>
            </a:endParaRPr>
          </a:p>
        </p:txBody>
      </p:sp>
    </p:spTree>
    <p:extLst>
      <p:ext uri="{BB962C8B-B14F-4D97-AF65-F5344CB8AC3E}">
        <p14:creationId xmlns:p14="http://schemas.microsoft.com/office/powerpoint/2010/main" val="29533628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20-01-20 at 18.39.19.png"/>
          <p:cNvPicPr>
            <a:picLocks noChangeAspect="1"/>
          </p:cNvPicPr>
          <p:nvPr/>
        </p:nvPicPr>
        <p:blipFill rotWithShape="1">
          <a:blip r:embed="rId2">
            <a:extLst>
              <a:ext uri="{28A0092B-C50C-407E-A947-70E740481C1C}">
                <a14:useLocalDpi xmlns:a14="http://schemas.microsoft.com/office/drawing/2010/main" val="0"/>
              </a:ext>
            </a:extLst>
          </a:blip>
          <a:srcRect l="26893" t="28131" r="25379" b="18680"/>
          <a:stretch/>
        </p:blipFill>
        <p:spPr>
          <a:xfrm>
            <a:off x="770164" y="955040"/>
            <a:ext cx="7755700" cy="4711373"/>
          </a:xfrm>
          <a:prstGeom prst="rect">
            <a:avLst/>
          </a:prstGeom>
          <a:ln w="38100">
            <a:solidFill>
              <a:schemeClr val="tx1"/>
            </a:solidFill>
          </a:ln>
        </p:spPr>
      </p:pic>
      <p:sp>
        <p:nvSpPr>
          <p:cNvPr id="3" name="TextBox 2"/>
          <p:cNvSpPr txBox="1"/>
          <p:nvPr/>
        </p:nvSpPr>
        <p:spPr>
          <a:xfrm>
            <a:off x="2540188" y="369243"/>
            <a:ext cx="4458839" cy="461665"/>
          </a:xfrm>
          <a:prstGeom prst="rect">
            <a:avLst/>
          </a:prstGeom>
          <a:noFill/>
        </p:spPr>
        <p:txBody>
          <a:bodyPr wrap="square" rtlCol="0">
            <a:spAutoFit/>
          </a:bodyPr>
          <a:lstStyle/>
          <a:p>
            <a:pPr algn="ctr"/>
            <a:r>
              <a:rPr lang="en-US" sz="2400" b="1" u="sng" dirty="0" err="1" smtClean="0">
                <a:effectLst>
                  <a:outerShdw blurRad="38100" dist="38100" dir="2700000" algn="tl">
                    <a:srgbClr val="000000">
                      <a:alpha val="43137"/>
                    </a:srgbClr>
                  </a:outerShdw>
                </a:effectLst>
                <a:latin typeface="Arial"/>
                <a:cs typeface="Arial"/>
              </a:rPr>
              <a:t>Proffil</a:t>
            </a:r>
            <a:r>
              <a:rPr lang="en-US" sz="2400" b="1" u="sng" dirty="0" smtClean="0">
                <a:effectLst>
                  <a:outerShdw blurRad="38100" dist="38100" dir="2700000" algn="tl">
                    <a:srgbClr val="000000">
                      <a:alpha val="43137"/>
                    </a:srgbClr>
                  </a:outerShdw>
                </a:effectLst>
                <a:latin typeface="Arial"/>
                <a:cs typeface="Arial"/>
              </a:rPr>
              <a:t> Un </a:t>
            </a:r>
            <a:r>
              <a:rPr lang="en-US" sz="2400" b="1" u="sng" dirty="0" err="1" smtClean="0">
                <a:effectLst>
                  <a:outerShdw blurRad="38100" dist="38100" dir="2700000" algn="tl">
                    <a:srgbClr val="000000">
                      <a:alpha val="43137"/>
                    </a:srgbClr>
                  </a:outerShdw>
                </a:effectLst>
                <a:latin typeface="Arial"/>
                <a:cs typeface="Arial"/>
              </a:rPr>
              <a:t>Tudalen</a:t>
            </a:r>
            <a:endParaRPr lang="en-US" sz="2400" b="1" u="sng" dirty="0">
              <a:effectLst>
                <a:outerShdw blurRad="38100" dist="38100" dir="2700000" algn="tl">
                  <a:srgbClr val="000000">
                    <a:alpha val="43137"/>
                  </a:srgbClr>
                </a:outerShdw>
              </a:effectLst>
              <a:latin typeface="Arial"/>
              <a:cs typeface="Arial"/>
            </a:endParaRPr>
          </a:p>
        </p:txBody>
      </p:sp>
      <p:sp>
        <p:nvSpPr>
          <p:cNvPr id="4" name="TextBox 3"/>
          <p:cNvSpPr txBox="1"/>
          <p:nvPr/>
        </p:nvSpPr>
        <p:spPr>
          <a:xfrm>
            <a:off x="770164" y="5734719"/>
            <a:ext cx="2161862" cy="369332"/>
          </a:xfrm>
          <a:prstGeom prst="rect">
            <a:avLst/>
          </a:prstGeom>
          <a:noFill/>
        </p:spPr>
        <p:txBody>
          <a:bodyPr wrap="square" rtlCol="0">
            <a:spAutoFit/>
          </a:bodyPr>
          <a:lstStyle/>
          <a:p>
            <a:r>
              <a:rPr lang="en-US" dirty="0" smtClean="0">
                <a:latin typeface="Arial"/>
                <a:cs typeface="Arial"/>
              </a:rPr>
              <a:t>(</a:t>
            </a:r>
            <a:r>
              <a:rPr lang="en-US" dirty="0" err="1" smtClean="0">
                <a:latin typeface="Arial"/>
                <a:cs typeface="Arial"/>
              </a:rPr>
              <a:t>Gwelir</a:t>
            </a:r>
            <a:r>
              <a:rPr lang="en-US" dirty="0" smtClean="0">
                <a:latin typeface="Arial"/>
                <a:cs typeface="Arial"/>
              </a:rPr>
              <a:t> </a:t>
            </a:r>
            <a:r>
              <a:rPr lang="en-US" dirty="0" err="1" smtClean="0">
                <a:latin typeface="Arial"/>
                <a:cs typeface="Arial"/>
              </a:rPr>
              <a:t>Atodiad</a:t>
            </a:r>
            <a:r>
              <a:rPr lang="en-US" dirty="0" smtClean="0">
                <a:latin typeface="Arial"/>
                <a:cs typeface="Arial"/>
              </a:rPr>
              <a:t> 5)</a:t>
            </a:r>
            <a:endParaRPr lang="en-US" dirty="0">
              <a:latin typeface="Arial"/>
              <a:cs typeface="Arial"/>
            </a:endParaRPr>
          </a:p>
        </p:txBody>
      </p:sp>
    </p:spTree>
    <p:extLst>
      <p:ext uri="{BB962C8B-B14F-4D97-AF65-F5344CB8AC3E}">
        <p14:creationId xmlns:p14="http://schemas.microsoft.com/office/powerpoint/2010/main" val="22226522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188" y="369243"/>
            <a:ext cx="4458839" cy="461665"/>
          </a:xfrm>
          <a:prstGeom prst="rect">
            <a:avLst/>
          </a:prstGeom>
          <a:noFill/>
        </p:spPr>
        <p:txBody>
          <a:bodyPr wrap="square" rtlCol="0">
            <a:spAutoFit/>
          </a:bodyPr>
          <a:lstStyle/>
          <a:p>
            <a:pPr algn="ctr"/>
            <a:r>
              <a:rPr lang="en-US" sz="2400" b="1" u="sng" dirty="0" smtClean="0">
                <a:effectLst>
                  <a:outerShdw blurRad="38100" dist="38100" dir="2700000" algn="tl">
                    <a:srgbClr val="000000">
                      <a:alpha val="43137"/>
                    </a:srgbClr>
                  </a:outerShdw>
                </a:effectLst>
                <a:latin typeface="Arial"/>
                <a:cs typeface="Arial"/>
              </a:rPr>
              <a:t>CDU </a:t>
            </a:r>
            <a:r>
              <a:rPr lang="en-US" sz="2400" b="1" u="sng" dirty="0" err="1" smtClean="0">
                <a:effectLst>
                  <a:outerShdw blurRad="38100" dist="38100" dir="2700000" algn="tl">
                    <a:srgbClr val="000000">
                      <a:alpha val="43137"/>
                    </a:srgbClr>
                  </a:outerShdw>
                </a:effectLst>
                <a:latin typeface="Arial"/>
                <a:cs typeface="Arial"/>
              </a:rPr>
              <a:t>newydd</a:t>
            </a:r>
            <a:endParaRPr lang="en-US" sz="2400" b="1" u="sng" dirty="0">
              <a:effectLst>
                <a:outerShdw blurRad="38100" dist="38100" dir="2700000" algn="tl">
                  <a:srgbClr val="000000">
                    <a:alpha val="43137"/>
                  </a:srgbClr>
                </a:outerShdw>
              </a:effectLst>
              <a:latin typeface="Arial"/>
              <a:cs typeface="Arial"/>
            </a:endParaRPr>
          </a:p>
        </p:txBody>
      </p:sp>
      <p:sp>
        <p:nvSpPr>
          <p:cNvPr id="4" name="TextBox 3"/>
          <p:cNvSpPr txBox="1"/>
          <p:nvPr/>
        </p:nvSpPr>
        <p:spPr>
          <a:xfrm>
            <a:off x="770164" y="5734719"/>
            <a:ext cx="2161862" cy="338554"/>
          </a:xfrm>
          <a:prstGeom prst="rect">
            <a:avLst/>
          </a:prstGeom>
          <a:noFill/>
        </p:spPr>
        <p:txBody>
          <a:bodyPr wrap="square" rtlCol="0">
            <a:spAutoFit/>
          </a:bodyPr>
          <a:lstStyle/>
          <a:p>
            <a:r>
              <a:rPr lang="en-US" sz="1600" dirty="0" smtClean="0">
                <a:latin typeface="Arial"/>
                <a:cs typeface="Arial"/>
              </a:rPr>
              <a:t>(</a:t>
            </a:r>
            <a:r>
              <a:rPr lang="en-US" sz="1600" dirty="0" err="1" smtClean="0">
                <a:latin typeface="Arial"/>
                <a:cs typeface="Arial"/>
              </a:rPr>
              <a:t>Gwelir</a:t>
            </a:r>
            <a:r>
              <a:rPr lang="en-US" sz="1600" dirty="0" smtClean="0">
                <a:latin typeface="Arial"/>
                <a:cs typeface="Arial"/>
              </a:rPr>
              <a:t> </a:t>
            </a:r>
            <a:r>
              <a:rPr lang="en-US" sz="1600" dirty="0" err="1" smtClean="0">
                <a:latin typeface="Arial"/>
                <a:cs typeface="Arial"/>
              </a:rPr>
              <a:t>Atodiad</a:t>
            </a:r>
            <a:r>
              <a:rPr lang="en-US" sz="1600" dirty="0" smtClean="0">
                <a:latin typeface="Arial"/>
                <a:cs typeface="Arial"/>
              </a:rPr>
              <a:t> 9)</a:t>
            </a:r>
            <a:endParaRPr lang="en-US" sz="1600" dirty="0">
              <a:latin typeface="Arial"/>
              <a:cs typeface="Arial"/>
            </a:endParaRPr>
          </a:p>
        </p:txBody>
      </p:sp>
      <p:pic>
        <p:nvPicPr>
          <p:cNvPr id="102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3361" t="18501" r="25283" b="12775"/>
          <a:stretch/>
        </p:blipFill>
        <p:spPr bwMode="auto">
          <a:xfrm>
            <a:off x="963204" y="830908"/>
            <a:ext cx="7286716" cy="4903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0447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46107" y="626021"/>
            <a:ext cx="6769330" cy="461665"/>
          </a:xfrm>
          <a:prstGeom prst="rect">
            <a:avLst/>
          </a:prstGeom>
          <a:noFill/>
        </p:spPr>
        <p:txBody>
          <a:bodyPr wrap="square" rtlCol="0">
            <a:spAutoFit/>
          </a:bodyPr>
          <a:lstStyle/>
          <a:p>
            <a:pPr algn="ctr"/>
            <a:r>
              <a:rPr lang="en-US" sz="2400" b="1" u="sng" dirty="0" err="1" smtClean="0">
                <a:effectLst>
                  <a:outerShdw blurRad="38100" dist="38100" dir="2700000" algn="tl">
                    <a:srgbClr val="000000">
                      <a:alpha val="43137"/>
                    </a:srgbClr>
                  </a:outerShdw>
                </a:effectLst>
                <a:latin typeface="Arial"/>
                <a:cs typeface="Arial"/>
              </a:rPr>
              <a:t>Effaith</a:t>
            </a:r>
            <a:r>
              <a:rPr lang="en-US" sz="2400" b="1" u="sng" dirty="0" smtClean="0">
                <a:effectLst>
                  <a:outerShdw blurRad="38100" dist="38100" dir="2700000" algn="tl">
                    <a:srgbClr val="000000">
                      <a:alpha val="43137"/>
                    </a:srgbClr>
                  </a:outerShdw>
                </a:effectLst>
                <a:latin typeface="Arial"/>
                <a:cs typeface="Arial"/>
              </a:rPr>
              <a:t> a </a:t>
            </a:r>
            <a:r>
              <a:rPr lang="en-US" sz="2400" b="1" u="sng" dirty="0" err="1" smtClean="0">
                <a:effectLst>
                  <a:outerShdw blurRad="38100" dist="38100" dir="2700000" algn="tl">
                    <a:srgbClr val="000000">
                      <a:alpha val="43137"/>
                    </a:srgbClr>
                  </a:outerShdw>
                </a:effectLst>
                <a:latin typeface="Arial"/>
                <a:cs typeface="Arial"/>
              </a:rPr>
              <a:t>Dylanwad</a:t>
            </a:r>
            <a:r>
              <a:rPr lang="en-US" sz="2400" b="1" u="sng" dirty="0" smtClean="0">
                <a:effectLst>
                  <a:outerShdw blurRad="38100" dist="38100" dir="2700000" algn="tl">
                    <a:srgbClr val="000000">
                      <a:alpha val="43137"/>
                    </a:srgbClr>
                  </a:outerShdw>
                </a:effectLst>
                <a:latin typeface="Arial"/>
                <a:cs typeface="Arial"/>
              </a:rPr>
              <a:t> CDU </a:t>
            </a:r>
            <a:r>
              <a:rPr lang="en-US" sz="2400" b="1" u="sng" dirty="0" err="1" smtClean="0">
                <a:effectLst>
                  <a:outerShdw blurRad="38100" dist="38100" dir="2700000" algn="tl">
                    <a:srgbClr val="000000">
                      <a:alpha val="43137"/>
                    </a:srgbClr>
                  </a:outerShdw>
                </a:effectLst>
                <a:latin typeface="Arial"/>
                <a:cs typeface="Arial"/>
              </a:rPr>
              <a:t>a’r</a:t>
            </a:r>
            <a:r>
              <a:rPr lang="en-US" sz="2400" b="1" u="sng" dirty="0" smtClean="0">
                <a:effectLst>
                  <a:outerShdw blurRad="38100" dist="38100" dir="2700000" algn="tl">
                    <a:srgbClr val="000000">
                      <a:alpha val="43137"/>
                    </a:srgbClr>
                  </a:outerShdw>
                </a:effectLst>
                <a:latin typeface="Arial"/>
                <a:cs typeface="Arial"/>
              </a:rPr>
              <a:t> YCU </a:t>
            </a:r>
            <a:endParaRPr lang="en-US" sz="2400" b="1" u="sng" dirty="0">
              <a:effectLst>
                <a:outerShdw blurRad="38100" dist="38100" dir="2700000" algn="tl">
                  <a:srgbClr val="000000">
                    <a:alpha val="43137"/>
                  </a:srgbClr>
                </a:outerShdw>
              </a:effectLst>
              <a:latin typeface="Arial"/>
              <a:cs typeface="Arial"/>
            </a:endParaRPr>
          </a:p>
        </p:txBody>
      </p:sp>
      <p:pic>
        <p:nvPicPr>
          <p:cNvPr id="3" name="Picture 2"/>
          <p:cNvPicPr>
            <a:picLocks noChangeAspect="1"/>
          </p:cNvPicPr>
          <p:nvPr/>
        </p:nvPicPr>
        <p:blipFill>
          <a:blip r:embed="rId2"/>
          <a:stretch>
            <a:fillRect/>
          </a:stretch>
        </p:blipFill>
        <p:spPr>
          <a:xfrm>
            <a:off x="3990692" y="1270000"/>
            <a:ext cx="1280160" cy="1280160"/>
          </a:xfrm>
          <a:prstGeom prst="rect">
            <a:avLst/>
          </a:prstGeom>
          <a:ln w="25400">
            <a:solidFill>
              <a:schemeClr val="tx1"/>
            </a:solidFill>
          </a:ln>
        </p:spPr>
      </p:pic>
      <p:sp>
        <p:nvSpPr>
          <p:cNvPr id="4" name="TextBox 3"/>
          <p:cNvSpPr txBox="1"/>
          <p:nvPr/>
        </p:nvSpPr>
        <p:spPr>
          <a:xfrm>
            <a:off x="568960" y="2865120"/>
            <a:ext cx="8331200" cy="4801314"/>
          </a:xfrm>
          <a:prstGeom prst="rect">
            <a:avLst/>
          </a:prstGeom>
          <a:noFill/>
        </p:spPr>
        <p:txBody>
          <a:bodyPr wrap="square" rtlCol="0">
            <a:spAutoFit/>
          </a:bodyPr>
          <a:lstStyle/>
          <a:p>
            <a:pPr marL="285750" indent="-285750">
              <a:buFont typeface="Wingdings" panose="05000000000000000000" pitchFamily="2" charset="2"/>
              <a:buChar char="ü"/>
            </a:pP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Unigolion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debygol</a:t>
            </a:r>
            <a:r>
              <a:rPr lang="en-GB" dirty="0" smtClean="0">
                <a:latin typeface="Arial" panose="020B0604020202020204" pitchFamily="34" charset="0"/>
                <a:cs typeface="Arial" panose="020B0604020202020204" pitchFamily="34" charset="0"/>
              </a:rPr>
              <a:t> o </a:t>
            </a:r>
            <a:r>
              <a:rPr lang="en-GB" dirty="0" err="1" smtClean="0">
                <a:latin typeface="Arial" panose="020B0604020202020204" pitchFamily="34" charset="0"/>
                <a:cs typeface="Arial" panose="020B0604020202020204" pitchFamily="34" charset="0"/>
              </a:rPr>
              <a:t>gyrraedd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llawn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potensial</a:t>
            </a:r>
            <a:r>
              <a:rPr lang="en-GB" dirty="0" smtClean="0">
                <a:latin typeface="Arial" panose="020B0604020202020204" pitchFamily="34" charset="0"/>
                <a:cs typeface="Arial" panose="020B0604020202020204" pitchFamily="34" charset="0"/>
              </a:rPr>
              <a:t>.</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Unigolion</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g </a:t>
            </a:r>
            <a:r>
              <a:rPr lang="en-GB" dirty="0" err="1" smtClean="0">
                <a:latin typeface="Arial" panose="020B0604020202020204" pitchFamily="34" charset="0"/>
                <a:cs typeface="Arial" panose="020B0604020202020204" pitchFamily="34" charset="0"/>
              </a:rPr>
              <a:t>agwedd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bositif</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tuag</a:t>
            </a:r>
            <a:r>
              <a:rPr lang="en-GB" dirty="0" smtClean="0">
                <a:latin typeface="Arial" panose="020B0604020202020204" pitchFamily="34" charset="0"/>
                <a:cs typeface="Arial" panose="020B0604020202020204" pitchFamily="34" charset="0"/>
              </a:rPr>
              <a:t> at </a:t>
            </a:r>
            <a:r>
              <a:rPr lang="en-GB" dirty="0" err="1" smtClean="0">
                <a:latin typeface="Arial" panose="020B0604020202020204" pitchFamily="34" charset="0"/>
                <a:cs typeface="Arial" panose="020B0604020202020204" pitchFamily="34" charset="0"/>
              </a:rPr>
              <a:t>addysg</a:t>
            </a:r>
            <a:r>
              <a:rPr lang="en-GB" dirty="0" smtClean="0">
                <a:latin typeface="Arial" panose="020B0604020202020204" pitchFamily="34" charset="0"/>
                <a:cs typeface="Arial" panose="020B0604020202020204" pitchFamily="34" charset="0"/>
              </a:rPr>
              <a:t>.</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Perthnasau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fwy</a:t>
            </a:r>
            <a:r>
              <a:rPr lang="en-GB" dirty="0" smtClean="0">
                <a:latin typeface="Arial" panose="020B0604020202020204" pitchFamily="34" charset="0"/>
                <a:cs typeface="Arial" panose="020B0604020202020204" pitchFamily="34" charset="0"/>
              </a:rPr>
              <a:t> ???</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Cyfarthrebu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gwella</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rhwng</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athrawon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rhieni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dysgwyr</a:t>
            </a:r>
            <a:r>
              <a:rPr lang="en-GB" dirty="0" smtClean="0">
                <a:latin typeface="Arial" panose="020B0604020202020204" pitchFamily="34" charset="0"/>
                <a:cs typeface="Arial" panose="020B0604020202020204" pitchFamily="34" charset="0"/>
              </a:rPr>
              <a:t>.</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Ffocysu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y </a:t>
            </a:r>
            <a:r>
              <a:rPr lang="en-GB" dirty="0" err="1" smtClean="0">
                <a:latin typeface="Arial" panose="020B0604020202020204" pitchFamily="34" charset="0"/>
                <a:cs typeface="Arial" panose="020B0604020202020204" pitchFamily="34" charset="0"/>
              </a:rPr>
              <a:t>pethau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positif</a:t>
            </a:r>
            <a:r>
              <a:rPr lang="en-GB" dirty="0" smtClean="0">
                <a:latin typeface="Arial" panose="020B0604020202020204" pitchFamily="34" charset="0"/>
                <a:cs typeface="Arial" panose="020B0604020202020204" pitchFamily="34" charset="0"/>
              </a:rPr>
              <a:t> – </a:t>
            </a:r>
            <a:r>
              <a:rPr lang="en-GB" dirty="0" err="1" smtClean="0">
                <a:latin typeface="Arial" panose="020B0604020202020204" pitchFamily="34" charset="0"/>
                <a:cs typeface="Arial" panose="020B0604020202020204" pitchFamily="34" charset="0"/>
              </a:rPr>
              <a:t>datrys</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anhawsterau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rhwyddach</a:t>
            </a:r>
            <a:r>
              <a:rPr lang="en-GB" dirty="0" smtClean="0">
                <a:latin typeface="Arial" panose="020B0604020202020204" pitchFamily="34" charset="0"/>
                <a:cs typeface="Arial" panose="020B0604020202020204" pitchFamily="34" charset="0"/>
              </a:rPr>
              <a:t>.</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algn="r"/>
            <a:r>
              <a:rPr lang="en-GB" sz="1600" dirty="0" smtClean="0">
                <a:latin typeface="Arial" panose="020B0604020202020204" pitchFamily="34" charset="0"/>
                <a:cs typeface="Arial" panose="020B0604020202020204" pitchFamily="34" charset="0"/>
              </a:rPr>
              <a:t>(</a:t>
            </a:r>
            <a:r>
              <a:rPr lang="en-GB" sz="1600" dirty="0" err="1" smtClean="0">
                <a:latin typeface="Arial" panose="020B0604020202020204" pitchFamily="34" charset="0"/>
                <a:cs typeface="Arial" panose="020B0604020202020204" pitchFamily="34" charset="0"/>
              </a:rPr>
              <a:t>Llywodraeth</a:t>
            </a:r>
            <a:r>
              <a:rPr lang="en-GB" sz="1600" dirty="0" smtClean="0">
                <a:latin typeface="Arial" panose="020B0604020202020204" pitchFamily="34" charset="0"/>
                <a:cs typeface="Arial" panose="020B0604020202020204" pitchFamily="34" charset="0"/>
              </a:rPr>
              <a:t> </a:t>
            </a:r>
            <a:r>
              <a:rPr lang="en-GB" sz="1600" dirty="0" err="1" smtClean="0">
                <a:latin typeface="Arial" panose="020B0604020202020204" pitchFamily="34" charset="0"/>
                <a:cs typeface="Arial" panose="020B0604020202020204" pitchFamily="34" charset="0"/>
              </a:rPr>
              <a:t>Cymru</a:t>
            </a:r>
            <a:r>
              <a:rPr lang="en-GB" sz="1600" dirty="0" smtClean="0">
                <a:latin typeface="Arial" panose="020B0604020202020204" pitchFamily="34" charset="0"/>
                <a:cs typeface="Arial" panose="020B0604020202020204" pitchFamily="34" charset="0"/>
              </a:rPr>
              <a:t>, 2015).</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01915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64536" y="639532"/>
            <a:ext cx="5093887" cy="461665"/>
          </a:xfrm>
          <a:prstGeom prst="rect">
            <a:avLst/>
          </a:prstGeom>
          <a:noFill/>
        </p:spPr>
        <p:txBody>
          <a:bodyPr wrap="square" rtlCol="0">
            <a:spAutoFit/>
          </a:bodyPr>
          <a:lstStyle/>
          <a:p>
            <a:pPr algn="ctr"/>
            <a:r>
              <a:rPr lang="en-US" sz="2400" b="1" u="sng" dirty="0" err="1" smtClean="0">
                <a:effectLst>
                  <a:outerShdw blurRad="38100" dist="38100" dir="2700000" algn="tl">
                    <a:srgbClr val="000000">
                      <a:alpha val="43137"/>
                    </a:srgbClr>
                  </a:outerShdw>
                </a:effectLst>
                <a:latin typeface="Arial"/>
                <a:cs typeface="Arial"/>
              </a:rPr>
              <a:t>Yr</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Heriau</a:t>
            </a:r>
            <a:endParaRPr lang="en-US" sz="2400" b="1" u="sng" dirty="0">
              <a:effectLst>
                <a:outerShdw blurRad="38100" dist="38100" dir="2700000" algn="tl">
                  <a:srgbClr val="000000">
                    <a:alpha val="43137"/>
                  </a:srgbClr>
                </a:outerShdw>
              </a:effectLst>
              <a:latin typeface="Arial"/>
              <a:cs typeface="Arial"/>
            </a:endParaRPr>
          </a:p>
        </p:txBody>
      </p:sp>
      <p:sp>
        <p:nvSpPr>
          <p:cNvPr id="3" name="TextBox 2"/>
          <p:cNvSpPr txBox="1"/>
          <p:nvPr/>
        </p:nvSpPr>
        <p:spPr>
          <a:xfrm>
            <a:off x="162140" y="1513117"/>
            <a:ext cx="8579889" cy="369332"/>
          </a:xfrm>
          <a:prstGeom prst="rect">
            <a:avLst/>
          </a:prstGeom>
          <a:noFill/>
        </p:spPr>
        <p:txBody>
          <a:bodyPr wrap="square" rtlCol="0">
            <a:spAutoFit/>
          </a:bodyPr>
          <a:lstStyle/>
          <a:p>
            <a:pPr marL="285750" indent="-285750">
              <a:buFont typeface="Arial"/>
              <a:buChar char="•"/>
            </a:pPr>
            <a:r>
              <a:rPr lang="en-US" b="1" dirty="0" err="1" smtClean="0">
                <a:latin typeface="Arial"/>
                <a:cs typeface="Arial"/>
              </a:rPr>
              <a:t>Diffyg</a:t>
            </a:r>
            <a:r>
              <a:rPr lang="en-US" b="1" dirty="0" smtClean="0">
                <a:latin typeface="Arial"/>
                <a:cs typeface="Arial"/>
              </a:rPr>
              <a:t> </a:t>
            </a:r>
            <a:r>
              <a:rPr lang="en-US" b="1" dirty="0" err="1" smtClean="0">
                <a:latin typeface="Arial"/>
                <a:cs typeface="Arial"/>
              </a:rPr>
              <a:t>cydweithrediad</a:t>
            </a:r>
            <a:r>
              <a:rPr lang="en-US" b="1" dirty="0" smtClean="0">
                <a:latin typeface="Arial"/>
                <a:cs typeface="Arial"/>
              </a:rPr>
              <a:t> a </a:t>
            </a:r>
            <a:r>
              <a:rPr lang="en-US" b="1" dirty="0" err="1" smtClean="0">
                <a:latin typeface="Arial"/>
                <a:cs typeface="Arial"/>
              </a:rPr>
              <a:t>chydnabyddiaeth</a:t>
            </a:r>
            <a:r>
              <a:rPr lang="en-US" b="1" dirty="0" smtClean="0">
                <a:latin typeface="Arial"/>
                <a:cs typeface="Arial"/>
              </a:rPr>
              <a:t> </a:t>
            </a:r>
            <a:r>
              <a:rPr lang="en-US" b="1" dirty="0" err="1" smtClean="0">
                <a:latin typeface="Arial"/>
                <a:cs typeface="Arial"/>
              </a:rPr>
              <a:t>athrawon</a:t>
            </a:r>
            <a:endParaRPr lang="en-US" b="1" dirty="0">
              <a:latin typeface="Arial"/>
              <a:cs typeface="Arial"/>
            </a:endParaRPr>
          </a:p>
        </p:txBody>
      </p:sp>
      <p:sp>
        <p:nvSpPr>
          <p:cNvPr id="4" name="Rectangle 3"/>
          <p:cNvSpPr/>
          <p:nvPr/>
        </p:nvSpPr>
        <p:spPr>
          <a:xfrm>
            <a:off x="162140" y="2354437"/>
            <a:ext cx="8579889" cy="3693319"/>
          </a:xfrm>
          <a:prstGeom prst="rect">
            <a:avLst/>
          </a:prstGeom>
        </p:spPr>
        <p:txBody>
          <a:bodyPr wrap="square">
            <a:spAutoFit/>
          </a:bodyPr>
          <a:lstStyle/>
          <a:p>
            <a:r>
              <a:rPr lang="en-GB" dirty="0" err="1" smtClean="0">
                <a:latin typeface="Arial"/>
                <a:cs typeface="Arial"/>
              </a:rPr>
              <a:t>Erthygl</a:t>
            </a:r>
            <a:r>
              <a:rPr lang="en-GB" dirty="0" smtClean="0">
                <a:latin typeface="Arial"/>
                <a:cs typeface="Arial"/>
              </a:rPr>
              <a:t> </a:t>
            </a:r>
            <a:r>
              <a:rPr lang="en-GB" dirty="0" err="1" smtClean="0">
                <a:latin typeface="Arial"/>
                <a:cs typeface="Arial"/>
              </a:rPr>
              <a:t>yn</a:t>
            </a:r>
            <a:r>
              <a:rPr lang="en-GB" dirty="0" smtClean="0">
                <a:latin typeface="Arial"/>
                <a:cs typeface="Arial"/>
              </a:rPr>
              <a:t> </a:t>
            </a:r>
            <a:r>
              <a:rPr lang="en-GB" dirty="0" err="1" smtClean="0">
                <a:latin typeface="Arial"/>
                <a:cs typeface="Arial"/>
              </a:rPr>
              <a:t>trafod</a:t>
            </a:r>
            <a:r>
              <a:rPr lang="en-GB" dirty="0" smtClean="0">
                <a:latin typeface="Arial"/>
                <a:cs typeface="Arial"/>
              </a:rPr>
              <a:t> </a:t>
            </a:r>
            <a:r>
              <a:rPr lang="en-GB" dirty="0" err="1" smtClean="0">
                <a:latin typeface="Arial"/>
                <a:cs typeface="Arial"/>
              </a:rPr>
              <a:t>profiad</a:t>
            </a:r>
            <a:r>
              <a:rPr lang="en-GB" dirty="0" smtClean="0">
                <a:latin typeface="Arial"/>
                <a:cs typeface="Arial"/>
              </a:rPr>
              <a:t> </a:t>
            </a:r>
            <a:r>
              <a:rPr lang="en-GB" dirty="0" err="1" smtClean="0">
                <a:latin typeface="Arial"/>
                <a:cs typeface="Arial"/>
              </a:rPr>
              <a:t>athrawes</a:t>
            </a:r>
            <a:r>
              <a:rPr lang="en-GB" dirty="0" smtClean="0">
                <a:latin typeface="Arial"/>
                <a:cs typeface="Arial"/>
              </a:rPr>
              <a:t> </a:t>
            </a:r>
            <a:r>
              <a:rPr lang="en-GB" dirty="0" err="1" smtClean="0">
                <a:latin typeface="Arial"/>
                <a:cs typeface="Arial"/>
              </a:rPr>
              <a:t>ifanc</a:t>
            </a:r>
            <a:r>
              <a:rPr lang="en-GB" dirty="0" smtClean="0">
                <a:latin typeface="Arial"/>
                <a:cs typeface="Arial"/>
              </a:rPr>
              <a:t> </a:t>
            </a:r>
            <a:r>
              <a:rPr lang="en-GB" dirty="0" err="1" smtClean="0">
                <a:latin typeface="Arial"/>
                <a:cs typeface="Arial"/>
              </a:rPr>
              <a:t>o’r</a:t>
            </a:r>
            <a:r>
              <a:rPr lang="en-GB" dirty="0" smtClean="0">
                <a:latin typeface="Arial"/>
                <a:cs typeface="Arial"/>
              </a:rPr>
              <a:t> </a:t>
            </a:r>
            <a:r>
              <a:rPr lang="en-GB" dirty="0" err="1" smtClean="0">
                <a:latin typeface="Arial"/>
                <a:cs typeface="Arial"/>
              </a:rPr>
              <a:t>enw</a:t>
            </a:r>
            <a:r>
              <a:rPr lang="en-GB" dirty="0" smtClean="0">
                <a:latin typeface="Arial"/>
                <a:cs typeface="Arial"/>
              </a:rPr>
              <a:t> Mary Fair….</a:t>
            </a:r>
          </a:p>
          <a:p>
            <a:endParaRPr lang="en-GB" i="1" dirty="0">
              <a:latin typeface="Arial"/>
              <a:cs typeface="Arial"/>
            </a:endParaRPr>
          </a:p>
          <a:p>
            <a:r>
              <a:rPr lang="en-GB" i="1" dirty="0" smtClean="0">
                <a:latin typeface="Arial"/>
                <a:cs typeface="Arial"/>
              </a:rPr>
              <a:t>‘she </a:t>
            </a:r>
            <a:r>
              <a:rPr lang="en-GB" i="1" dirty="0">
                <a:latin typeface="Arial"/>
                <a:cs typeface="Arial"/>
              </a:rPr>
              <a:t>earned a bachelor’s degree and teaching certificate in math instruction for both elementary and middle school, she never had to take a class about students with disabilities. She had to figure that out on the job’ </a:t>
            </a:r>
            <a:r>
              <a:rPr lang="en-GB" i="1" dirty="0" smtClean="0">
                <a:latin typeface="Arial"/>
                <a:cs typeface="Arial"/>
              </a:rPr>
              <a:t> </a:t>
            </a:r>
            <a:r>
              <a:rPr lang="en-GB" dirty="0" smtClean="0">
                <a:latin typeface="Arial"/>
                <a:cs typeface="Arial"/>
              </a:rPr>
              <a:t>(</a:t>
            </a:r>
            <a:r>
              <a:rPr lang="en-GB" dirty="0" err="1" smtClean="0">
                <a:latin typeface="Arial"/>
                <a:cs typeface="Arial"/>
              </a:rPr>
              <a:t>Mader</a:t>
            </a:r>
            <a:r>
              <a:rPr lang="en-GB" dirty="0" smtClean="0">
                <a:latin typeface="Arial"/>
                <a:cs typeface="Arial"/>
              </a:rPr>
              <a:t>, 2017, t.1)</a:t>
            </a:r>
          </a:p>
          <a:p>
            <a:endParaRPr lang="en-GB" dirty="0">
              <a:latin typeface="Arial"/>
              <a:cs typeface="Arial"/>
            </a:endParaRPr>
          </a:p>
          <a:p>
            <a:pPr marL="285750" indent="-285750">
              <a:buFont typeface="Arial"/>
              <a:buChar char="•"/>
            </a:pPr>
            <a:r>
              <a:rPr lang="en-GB" dirty="0" smtClean="0">
                <a:latin typeface="Arial"/>
                <a:cs typeface="Arial"/>
              </a:rPr>
              <a:t> </a:t>
            </a:r>
            <a:r>
              <a:rPr lang="en-GB" b="1" dirty="0" err="1" smtClean="0">
                <a:solidFill>
                  <a:srgbClr val="000000"/>
                </a:solidFill>
                <a:latin typeface="Arial"/>
                <a:cs typeface="Arial"/>
              </a:rPr>
              <a:t>Diffyg</a:t>
            </a:r>
            <a:r>
              <a:rPr lang="en-GB" b="1" dirty="0" smtClean="0">
                <a:solidFill>
                  <a:srgbClr val="000000"/>
                </a:solidFill>
                <a:latin typeface="Arial"/>
                <a:cs typeface="Arial"/>
              </a:rPr>
              <a:t> </a:t>
            </a:r>
            <a:r>
              <a:rPr lang="en-GB" b="1" dirty="0" err="1" smtClean="0">
                <a:solidFill>
                  <a:srgbClr val="000000"/>
                </a:solidFill>
                <a:latin typeface="Arial"/>
                <a:cs typeface="Arial"/>
              </a:rPr>
              <a:t>cydweithrediad</a:t>
            </a:r>
            <a:r>
              <a:rPr lang="en-GB" b="1" dirty="0" smtClean="0">
                <a:solidFill>
                  <a:srgbClr val="000000"/>
                </a:solidFill>
                <a:latin typeface="Arial"/>
                <a:cs typeface="Arial"/>
              </a:rPr>
              <a:t> </a:t>
            </a:r>
            <a:r>
              <a:rPr lang="en-GB" b="1" dirty="0" err="1" smtClean="0">
                <a:solidFill>
                  <a:srgbClr val="000000"/>
                </a:solidFill>
                <a:latin typeface="Arial"/>
                <a:cs typeface="Arial"/>
              </a:rPr>
              <a:t>rhieni</a:t>
            </a:r>
            <a:r>
              <a:rPr lang="en-GB" b="1" dirty="0" smtClean="0">
                <a:solidFill>
                  <a:srgbClr val="000000"/>
                </a:solidFill>
                <a:latin typeface="Arial"/>
                <a:cs typeface="Arial"/>
              </a:rPr>
              <a:t> </a:t>
            </a:r>
          </a:p>
          <a:p>
            <a:endParaRPr lang="en-GB" b="1" dirty="0" smtClean="0">
              <a:solidFill>
                <a:srgbClr val="000000"/>
              </a:solidFill>
              <a:latin typeface="Arial"/>
              <a:cs typeface="Arial"/>
            </a:endParaRPr>
          </a:p>
          <a:p>
            <a:pPr marL="285750" indent="-285750">
              <a:buFontTx/>
              <a:buChar char="-"/>
            </a:pPr>
            <a:r>
              <a:rPr lang="en-GB" dirty="0" err="1" smtClean="0">
                <a:latin typeface="Arial"/>
                <a:cs typeface="Arial"/>
              </a:rPr>
              <a:t>mae</a:t>
            </a:r>
            <a:r>
              <a:rPr lang="en-GB" dirty="0" smtClean="0">
                <a:latin typeface="Arial"/>
                <a:cs typeface="Arial"/>
              </a:rPr>
              <a:t> </a:t>
            </a:r>
            <a:r>
              <a:rPr lang="en-GB" dirty="0" err="1">
                <a:latin typeface="Arial"/>
                <a:cs typeface="Arial"/>
              </a:rPr>
              <a:t>agwedd</a:t>
            </a:r>
            <a:r>
              <a:rPr lang="en-GB" dirty="0">
                <a:latin typeface="Arial"/>
                <a:cs typeface="Arial"/>
              </a:rPr>
              <a:t> </a:t>
            </a:r>
            <a:r>
              <a:rPr lang="en-GB" dirty="0" err="1">
                <a:latin typeface="Arial"/>
                <a:cs typeface="Arial"/>
              </a:rPr>
              <a:t>rhieni</a:t>
            </a:r>
            <a:r>
              <a:rPr lang="en-GB" dirty="0">
                <a:latin typeface="Arial"/>
                <a:cs typeface="Arial"/>
              </a:rPr>
              <a:t> </a:t>
            </a:r>
            <a:r>
              <a:rPr lang="en-GB" dirty="0" err="1">
                <a:latin typeface="Arial"/>
                <a:cs typeface="Arial"/>
              </a:rPr>
              <a:t>yn</a:t>
            </a:r>
            <a:r>
              <a:rPr lang="en-GB" dirty="0">
                <a:latin typeface="Arial"/>
                <a:cs typeface="Arial"/>
              </a:rPr>
              <a:t> </a:t>
            </a:r>
            <a:r>
              <a:rPr lang="en-GB" dirty="0" err="1">
                <a:latin typeface="Arial"/>
                <a:cs typeface="Arial"/>
              </a:rPr>
              <a:t>ddylanwad</a:t>
            </a:r>
            <a:r>
              <a:rPr lang="en-GB" dirty="0">
                <a:latin typeface="Arial"/>
                <a:cs typeface="Arial"/>
              </a:rPr>
              <a:t> </a:t>
            </a:r>
            <a:r>
              <a:rPr lang="en-GB" dirty="0" err="1">
                <a:latin typeface="Arial"/>
                <a:cs typeface="Arial"/>
              </a:rPr>
              <a:t>enfawr</a:t>
            </a:r>
            <a:r>
              <a:rPr lang="en-GB" dirty="0">
                <a:latin typeface="Arial"/>
                <a:cs typeface="Arial"/>
              </a:rPr>
              <a:t> </a:t>
            </a:r>
            <a:r>
              <a:rPr lang="en-GB" dirty="0" err="1">
                <a:latin typeface="Arial"/>
                <a:cs typeface="Arial"/>
              </a:rPr>
              <a:t>ar</a:t>
            </a:r>
            <a:r>
              <a:rPr lang="en-GB" dirty="0">
                <a:latin typeface="Arial"/>
                <a:cs typeface="Arial"/>
              </a:rPr>
              <a:t> </a:t>
            </a:r>
            <a:r>
              <a:rPr lang="en-GB" dirty="0" err="1">
                <a:latin typeface="Arial"/>
                <a:cs typeface="Arial"/>
              </a:rPr>
              <a:t>ddatblygiad</a:t>
            </a:r>
            <a:r>
              <a:rPr lang="en-GB" dirty="0">
                <a:latin typeface="Arial"/>
                <a:cs typeface="Arial"/>
              </a:rPr>
              <a:t> </a:t>
            </a:r>
            <a:r>
              <a:rPr lang="en-GB" dirty="0" err="1">
                <a:latin typeface="Arial"/>
                <a:cs typeface="Arial"/>
              </a:rPr>
              <a:t>eu</a:t>
            </a:r>
            <a:r>
              <a:rPr lang="en-GB" dirty="0">
                <a:latin typeface="Arial"/>
                <a:cs typeface="Arial"/>
              </a:rPr>
              <a:t> </a:t>
            </a:r>
            <a:r>
              <a:rPr lang="en-GB" dirty="0" err="1">
                <a:latin typeface="Arial"/>
                <a:cs typeface="Arial"/>
              </a:rPr>
              <a:t>plentyn</a:t>
            </a:r>
            <a:r>
              <a:rPr lang="en-GB" dirty="0">
                <a:latin typeface="Arial"/>
                <a:cs typeface="Arial"/>
              </a:rPr>
              <a:t>. </a:t>
            </a:r>
            <a:endParaRPr lang="en-GB" dirty="0" smtClean="0">
              <a:latin typeface="Arial"/>
              <a:cs typeface="Arial"/>
            </a:endParaRPr>
          </a:p>
          <a:p>
            <a:endParaRPr lang="en-GB" dirty="0" smtClean="0">
              <a:latin typeface="Arial"/>
              <a:cs typeface="Arial"/>
            </a:endParaRPr>
          </a:p>
          <a:p>
            <a:pPr marL="285750" indent="-285750">
              <a:buFontTx/>
              <a:buChar char="-"/>
            </a:pPr>
            <a:r>
              <a:rPr lang="en-GB" dirty="0" err="1" smtClean="0">
                <a:latin typeface="Arial"/>
                <a:cs typeface="Arial"/>
              </a:rPr>
              <a:t>mae</a:t>
            </a:r>
            <a:r>
              <a:rPr lang="en-GB" dirty="0" smtClean="0">
                <a:latin typeface="Arial"/>
                <a:cs typeface="Arial"/>
              </a:rPr>
              <a:t> </a:t>
            </a:r>
            <a:r>
              <a:rPr lang="en-GB" dirty="0">
                <a:latin typeface="Arial"/>
                <a:cs typeface="Arial"/>
              </a:rPr>
              <a:t>plant </a:t>
            </a:r>
            <a:r>
              <a:rPr lang="en-GB" dirty="0" err="1">
                <a:latin typeface="Arial"/>
                <a:cs typeface="Arial"/>
              </a:rPr>
              <a:t>yn</a:t>
            </a:r>
            <a:r>
              <a:rPr lang="en-GB" dirty="0">
                <a:latin typeface="Arial"/>
                <a:cs typeface="Arial"/>
              </a:rPr>
              <a:t> </a:t>
            </a:r>
            <a:r>
              <a:rPr lang="en-GB" dirty="0" err="1">
                <a:latin typeface="Arial"/>
                <a:cs typeface="Arial"/>
              </a:rPr>
              <a:t>fwy</a:t>
            </a:r>
            <a:r>
              <a:rPr lang="en-GB" dirty="0">
                <a:latin typeface="Arial"/>
                <a:cs typeface="Arial"/>
              </a:rPr>
              <a:t> </a:t>
            </a:r>
            <a:r>
              <a:rPr lang="en-GB" dirty="0" err="1">
                <a:latin typeface="Arial"/>
                <a:cs typeface="Arial"/>
              </a:rPr>
              <a:t>tebygol</a:t>
            </a:r>
            <a:r>
              <a:rPr lang="en-GB" dirty="0">
                <a:latin typeface="Arial"/>
                <a:cs typeface="Arial"/>
              </a:rPr>
              <a:t> o </a:t>
            </a:r>
            <a:r>
              <a:rPr lang="en-GB" dirty="0" err="1">
                <a:latin typeface="Arial"/>
                <a:cs typeface="Arial"/>
              </a:rPr>
              <a:t>lwyddo</a:t>
            </a:r>
            <a:r>
              <a:rPr lang="en-GB" dirty="0">
                <a:latin typeface="Arial"/>
                <a:cs typeface="Arial"/>
              </a:rPr>
              <a:t>, </a:t>
            </a:r>
            <a:r>
              <a:rPr lang="en-GB" dirty="0" err="1">
                <a:latin typeface="Arial"/>
                <a:cs typeface="Arial"/>
              </a:rPr>
              <a:t>os</a:t>
            </a:r>
            <a:r>
              <a:rPr lang="en-GB" dirty="0">
                <a:latin typeface="Arial"/>
                <a:cs typeface="Arial"/>
              </a:rPr>
              <a:t> </a:t>
            </a:r>
            <a:r>
              <a:rPr lang="en-GB" dirty="0" err="1">
                <a:latin typeface="Arial"/>
                <a:cs typeface="Arial"/>
              </a:rPr>
              <a:t>mae</a:t>
            </a:r>
            <a:r>
              <a:rPr lang="en-GB" dirty="0">
                <a:latin typeface="Arial"/>
                <a:cs typeface="Arial"/>
              </a:rPr>
              <a:t> </a:t>
            </a:r>
            <a:r>
              <a:rPr lang="en-GB" dirty="0" err="1">
                <a:latin typeface="Arial"/>
                <a:cs typeface="Arial"/>
              </a:rPr>
              <a:t>ganddynt</a:t>
            </a:r>
            <a:r>
              <a:rPr lang="en-GB" dirty="0">
                <a:latin typeface="Arial"/>
                <a:cs typeface="Arial"/>
              </a:rPr>
              <a:t> </a:t>
            </a:r>
            <a:r>
              <a:rPr lang="en-GB" dirty="0" err="1">
                <a:latin typeface="Arial"/>
                <a:cs typeface="Arial"/>
              </a:rPr>
              <a:t>c</a:t>
            </a:r>
            <a:r>
              <a:rPr lang="en-GB" dirty="0" err="1" smtClean="0">
                <a:latin typeface="Arial"/>
                <a:cs typeface="Arial"/>
              </a:rPr>
              <a:t>efnogaeth</a:t>
            </a:r>
            <a:r>
              <a:rPr lang="en-GB" dirty="0" smtClean="0">
                <a:latin typeface="Arial"/>
                <a:cs typeface="Arial"/>
              </a:rPr>
              <a:t> </a:t>
            </a:r>
            <a:r>
              <a:rPr lang="en-GB" dirty="0" err="1" smtClean="0">
                <a:latin typeface="Arial"/>
                <a:cs typeface="Arial"/>
              </a:rPr>
              <a:t>gartref</a:t>
            </a:r>
            <a:r>
              <a:rPr lang="en-GB" dirty="0" smtClean="0">
                <a:latin typeface="Arial"/>
                <a:cs typeface="Arial"/>
              </a:rPr>
              <a:t>. </a:t>
            </a:r>
          </a:p>
          <a:p>
            <a:r>
              <a:rPr lang="en-GB" dirty="0">
                <a:latin typeface="Arial"/>
                <a:cs typeface="Arial"/>
              </a:rPr>
              <a:t> </a:t>
            </a:r>
            <a:r>
              <a:rPr lang="en-GB" dirty="0" smtClean="0">
                <a:latin typeface="Arial"/>
                <a:cs typeface="Arial"/>
              </a:rPr>
              <a:t>                                                                                     </a:t>
            </a:r>
          </a:p>
          <a:p>
            <a:r>
              <a:rPr lang="en-GB" dirty="0">
                <a:latin typeface="Arial"/>
                <a:cs typeface="Arial"/>
              </a:rPr>
              <a:t> </a:t>
            </a:r>
            <a:r>
              <a:rPr lang="en-GB" dirty="0" smtClean="0">
                <a:latin typeface="Arial"/>
                <a:cs typeface="Arial"/>
              </a:rPr>
              <a:t>                                                                                     (</a:t>
            </a:r>
            <a:r>
              <a:rPr lang="en-GB" dirty="0" err="1" smtClean="0">
                <a:latin typeface="Arial"/>
                <a:cs typeface="Arial"/>
              </a:rPr>
              <a:t>Schnider</a:t>
            </a:r>
            <a:r>
              <a:rPr lang="en-GB" dirty="0" smtClean="0">
                <a:latin typeface="Arial"/>
                <a:cs typeface="Arial"/>
              </a:rPr>
              <a:t> a Coleman, 2017)</a:t>
            </a:r>
            <a:endParaRPr lang="en-GB" dirty="0">
              <a:latin typeface="Arial"/>
              <a:cs typeface="Arial"/>
            </a:endParaRPr>
          </a:p>
        </p:txBody>
      </p:sp>
      <p:pic>
        <p:nvPicPr>
          <p:cNvPr id="5" name="Picture 4"/>
          <p:cNvPicPr>
            <a:picLocks noChangeAspect="1"/>
          </p:cNvPicPr>
          <p:nvPr/>
        </p:nvPicPr>
        <p:blipFill rotWithShape="1">
          <a:blip r:embed="rId2"/>
          <a:srcRect b="7696"/>
          <a:stretch/>
        </p:blipFill>
        <p:spPr>
          <a:xfrm>
            <a:off x="7026051" y="874577"/>
            <a:ext cx="1486280" cy="1479860"/>
          </a:xfrm>
          <a:prstGeom prst="rect">
            <a:avLst/>
          </a:prstGeom>
          <a:ln w="38100">
            <a:solidFill>
              <a:schemeClr val="tx1"/>
            </a:solidFill>
          </a:ln>
        </p:spPr>
      </p:pic>
    </p:spTree>
    <p:extLst>
      <p:ext uri="{BB962C8B-B14F-4D97-AF65-F5344CB8AC3E}">
        <p14:creationId xmlns:p14="http://schemas.microsoft.com/office/powerpoint/2010/main" val="7932670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64536" y="639532"/>
            <a:ext cx="5093887" cy="461665"/>
          </a:xfrm>
          <a:prstGeom prst="rect">
            <a:avLst/>
          </a:prstGeom>
          <a:noFill/>
        </p:spPr>
        <p:txBody>
          <a:bodyPr wrap="square" rtlCol="0">
            <a:spAutoFit/>
          </a:bodyPr>
          <a:lstStyle/>
          <a:p>
            <a:pPr algn="ctr"/>
            <a:endParaRPr lang="en-US" sz="2400" b="1" u="sng" dirty="0">
              <a:latin typeface="Arial"/>
              <a:cs typeface="Arial"/>
            </a:endParaRPr>
          </a:p>
        </p:txBody>
      </p:sp>
      <p:sp>
        <p:nvSpPr>
          <p:cNvPr id="3" name="TextBox 2"/>
          <p:cNvSpPr txBox="1"/>
          <p:nvPr/>
        </p:nvSpPr>
        <p:spPr>
          <a:xfrm>
            <a:off x="162140" y="938665"/>
            <a:ext cx="8579889" cy="6894195"/>
          </a:xfrm>
          <a:prstGeom prst="rect">
            <a:avLst/>
          </a:prstGeom>
          <a:noFill/>
        </p:spPr>
        <p:txBody>
          <a:bodyPr wrap="square" rtlCol="0">
            <a:spAutoFit/>
          </a:bodyPr>
          <a:lstStyle/>
          <a:p>
            <a:pPr marL="285750" indent="-285750">
              <a:buFont typeface="Arial"/>
              <a:buChar char="•"/>
            </a:pPr>
            <a:r>
              <a:rPr lang="en-US" sz="2000" b="1" dirty="0" smtClean="0">
                <a:latin typeface="Arial"/>
                <a:cs typeface="Arial"/>
              </a:rPr>
              <a:t>ADY </a:t>
            </a:r>
            <a:r>
              <a:rPr lang="en-US" sz="2000" b="1" dirty="0" err="1" smtClean="0">
                <a:latin typeface="Arial"/>
                <a:cs typeface="Arial"/>
              </a:rPr>
              <a:t>ddim</a:t>
            </a:r>
            <a:r>
              <a:rPr lang="en-US" sz="2000" b="1" dirty="0" smtClean="0">
                <a:latin typeface="Arial"/>
                <a:cs typeface="Arial"/>
              </a:rPr>
              <a:t> </a:t>
            </a:r>
            <a:r>
              <a:rPr lang="en-US" sz="2000" b="1" dirty="0" err="1" smtClean="0">
                <a:latin typeface="Arial"/>
                <a:cs typeface="Arial"/>
              </a:rPr>
              <a:t>yn</a:t>
            </a:r>
            <a:r>
              <a:rPr lang="en-US" sz="2000" b="1" dirty="0" smtClean="0">
                <a:latin typeface="Arial"/>
                <a:cs typeface="Arial"/>
              </a:rPr>
              <a:t> </a:t>
            </a:r>
            <a:r>
              <a:rPr lang="en-US" sz="2000" b="1" dirty="0" err="1" smtClean="0">
                <a:latin typeface="Arial"/>
                <a:cs typeface="Arial"/>
              </a:rPr>
              <a:t>flaenoriaeth</a:t>
            </a:r>
            <a:endParaRPr lang="en-US" sz="2000" b="1" dirty="0" smtClean="0">
              <a:latin typeface="Arial"/>
              <a:cs typeface="Arial"/>
            </a:endParaRPr>
          </a:p>
          <a:p>
            <a:pPr marL="285750" indent="-285750">
              <a:buFont typeface="Arial"/>
              <a:buChar char="•"/>
            </a:pPr>
            <a:endParaRPr lang="en-US" sz="2000" b="1" dirty="0" smtClean="0">
              <a:latin typeface="Arial"/>
              <a:cs typeface="Arial"/>
            </a:endParaRPr>
          </a:p>
          <a:p>
            <a:pPr marL="285750" lvl="0" indent="-285750">
              <a:buFontTx/>
              <a:buChar char="-"/>
            </a:pPr>
            <a:r>
              <a:rPr lang="en-GB" dirty="0" err="1" smtClean="0">
                <a:latin typeface="Arial"/>
                <a:cs typeface="Arial"/>
              </a:rPr>
              <a:t>Dydy</a:t>
            </a:r>
            <a:r>
              <a:rPr lang="en-GB" dirty="0" smtClean="0">
                <a:latin typeface="Arial"/>
                <a:cs typeface="Arial"/>
              </a:rPr>
              <a:t> </a:t>
            </a:r>
            <a:r>
              <a:rPr lang="en-GB" dirty="0">
                <a:latin typeface="Arial"/>
                <a:cs typeface="Arial"/>
              </a:rPr>
              <a:t>ADY </a:t>
            </a:r>
            <a:r>
              <a:rPr lang="en-GB" dirty="0" err="1">
                <a:latin typeface="Arial"/>
                <a:cs typeface="Arial"/>
              </a:rPr>
              <a:t>ddim</a:t>
            </a:r>
            <a:r>
              <a:rPr lang="en-GB" dirty="0">
                <a:latin typeface="Arial"/>
                <a:cs typeface="Arial"/>
              </a:rPr>
              <a:t> </a:t>
            </a:r>
            <a:r>
              <a:rPr lang="en-GB" dirty="0" err="1">
                <a:latin typeface="Arial"/>
                <a:cs typeface="Arial"/>
              </a:rPr>
              <a:t>ar</a:t>
            </a:r>
            <a:r>
              <a:rPr lang="en-GB" dirty="0">
                <a:latin typeface="Arial"/>
                <a:cs typeface="Arial"/>
              </a:rPr>
              <a:t> </a:t>
            </a:r>
            <a:r>
              <a:rPr lang="en-GB" dirty="0" err="1">
                <a:latin typeface="Arial"/>
                <a:cs typeface="Arial"/>
              </a:rPr>
              <a:t>ein</a:t>
            </a:r>
            <a:r>
              <a:rPr lang="en-GB" dirty="0">
                <a:latin typeface="Arial"/>
                <a:cs typeface="Arial"/>
              </a:rPr>
              <a:t> </a:t>
            </a:r>
            <a:r>
              <a:rPr lang="en-GB" dirty="0" err="1">
                <a:latin typeface="Arial"/>
                <a:cs typeface="Arial"/>
              </a:rPr>
              <a:t>Cynllun</a:t>
            </a:r>
            <a:r>
              <a:rPr lang="en-GB" dirty="0">
                <a:latin typeface="Arial"/>
                <a:cs typeface="Arial"/>
              </a:rPr>
              <a:t> </a:t>
            </a:r>
            <a:r>
              <a:rPr lang="en-GB" dirty="0" err="1">
                <a:latin typeface="Arial"/>
                <a:cs typeface="Arial"/>
              </a:rPr>
              <a:t>Gwella</a:t>
            </a:r>
            <a:r>
              <a:rPr lang="en-GB" dirty="0">
                <a:latin typeface="Arial"/>
                <a:cs typeface="Arial"/>
              </a:rPr>
              <a:t> </a:t>
            </a:r>
            <a:r>
              <a:rPr lang="en-GB" dirty="0" err="1">
                <a:latin typeface="Arial"/>
                <a:cs typeface="Arial"/>
              </a:rPr>
              <a:t>Ysgol</a:t>
            </a:r>
            <a:r>
              <a:rPr lang="en-GB" dirty="0" smtClean="0">
                <a:latin typeface="Arial"/>
                <a:cs typeface="Arial"/>
              </a:rPr>
              <a:t>.</a:t>
            </a:r>
          </a:p>
          <a:p>
            <a:pPr lvl="0"/>
            <a:endParaRPr lang="en-GB" dirty="0" smtClean="0">
              <a:latin typeface="Arial"/>
              <a:cs typeface="Arial"/>
            </a:endParaRPr>
          </a:p>
          <a:p>
            <a:pPr marL="285750" lvl="0" indent="-285750">
              <a:buFontTx/>
              <a:buChar char="-"/>
            </a:pPr>
            <a:r>
              <a:rPr lang="en-GB" dirty="0" err="1" smtClean="0">
                <a:latin typeface="Arial"/>
                <a:cs typeface="Arial"/>
              </a:rPr>
              <a:t>Cwricwlwm</a:t>
            </a:r>
            <a:r>
              <a:rPr lang="en-GB" dirty="0" smtClean="0">
                <a:latin typeface="Arial"/>
                <a:cs typeface="Arial"/>
              </a:rPr>
              <a:t> </a:t>
            </a:r>
            <a:r>
              <a:rPr lang="en-GB" dirty="0" err="1">
                <a:latin typeface="Arial"/>
                <a:cs typeface="Arial"/>
              </a:rPr>
              <a:t>newydd</a:t>
            </a:r>
            <a:r>
              <a:rPr lang="en-GB" dirty="0">
                <a:latin typeface="Arial"/>
                <a:cs typeface="Arial"/>
              </a:rPr>
              <a:t> </a:t>
            </a:r>
            <a:r>
              <a:rPr lang="en-GB" dirty="0" err="1">
                <a:latin typeface="Arial"/>
                <a:cs typeface="Arial"/>
              </a:rPr>
              <a:t>yn</a:t>
            </a:r>
            <a:r>
              <a:rPr lang="en-GB" dirty="0">
                <a:latin typeface="Arial"/>
                <a:cs typeface="Arial"/>
              </a:rPr>
              <a:t> </a:t>
            </a:r>
            <a:r>
              <a:rPr lang="en-GB" dirty="0" err="1" smtClean="0">
                <a:latin typeface="Arial"/>
                <a:cs typeface="Arial"/>
              </a:rPr>
              <a:t>flaenoriaeth</a:t>
            </a:r>
            <a:endParaRPr lang="en-GB" dirty="0" smtClean="0">
              <a:latin typeface="Arial"/>
              <a:cs typeface="Arial"/>
            </a:endParaRPr>
          </a:p>
          <a:p>
            <a:pPr lvl="0"/>
            <a:endParaRPr lang="en-GB" dirty="0" smtClean="0">
              <a:latin typeface="Arial"/>
              <a:cs typeface="Arial"/>
            </a:endParaRPr>
          </a:p>
          <a:p>
            <a:pPr lvl="0"/>
            <a:endParaRPr lang="en-GB" dirty="0">
              <a:latin typeface="Arial"/>
              <a:cs typeface="Arial"/>
            </a:endParaRPr>
          </a:p>
          <a:p>
            <a:pPr lvl="0"/>
            <a:r>
              <a:rPr lang="en-GB" i="1" dirty="0" smtClean="0">
                <a:latin typeface="Arial"/>
                <a:cs typeface="Arial"/>
              </a:rPr>
              <a:t>‘’Most primary teachers receive very little training in how to teach SEN students and it is often left to teaching assistants, who are even less qualified, to provide the necessary support’’  </a:t>
            </a:r>
            <a:r>
              <a:rPr lang="en-GB" dirty="0" smtClean="0">
                <a:latin typeface="Arial"/>
                <a:cs typeface="Arial"/>
              </a:rPr>
              <a:t>(The Guardian, 2015)</a:t>
            </a:r>
          </a:p>
          <a:p>
            <a:pPr lvl="0"/>
            <a:endParaRPr lang="en-GB" dirty="0" smtClean="0">
              <a:latin typeface="Arial"/>
              <a:cs typeface="Arial"/>
            </a:endParaRPr>
          </a:p>
          <a:p>
            <a:pPr lvl="0"/>
            <a:endParaRPr lang="en-GB" dirty="0">
              <a:latin typeface="Arial"/>
              <a:cs typeface="Arial"/>
            </a:endParaRPr>
          </a:p>
          <a:p>
            <a:pPr marL="285750" lvl="0" indent="-285750">
              <a:buFont typeface="Arial"/>
              <a:buChar char="•"/>
            </a:pPr>
            <a:r>
              <a:rPr lang="en-GB" b="1" dirty="0" err="1" smtClean="0">
                <a:latin typeface="Arial"/>
                <a:cs typeface="Arial"/>
              </a:rPr>
              <a:t>Bylchau</a:t>
            </a:r>
            <a:r>
              <a:rPr lang="en-GB" b="1" dirty="0" smtClean="0">
                <a:latin typeface="Arial"/>
                <a:cs typeface="Arial"/>
              </a:rPr>
              <a:t> </a:t>
            </a:r>
            <a:r>
              <a:rPr lang="en-GB" b="1" dirty="0" err="1" smtClean="0">
                <a:latin typeface="Arial"/>
                <a:cs typeface="Arial"/>
              </a:rPr>
              <a:t>yng</a:t>
            </a:r>
            <a:r>
              <a:rPr lang="en-GB" b="1" dirty="0" smtClean="0">
                <a:latin typeface="Arial"/>
                <a:cs typeface="Arial"/>
              </a:rPr>
              <a:t> </a:t>
            </a:r>
            <a:r>
              <a:rPr lang="en-GB" b="1" dirty="0" err="1" smtClean="0">
                <a:latin typeface="Arial"/>
                <a:cs typeface="Arial"/>
              </a:rPr>
              <a:t>nghynnydd</a:t>
            </a:r>
            <a:r>
              <a:rPr lang="en-GB" b="1" dirty="0" smtClean="0">
                <a:latin typeface="Arial"/>
                <a:cs typeface="Arial"/>
              </a:rPr>
              <a:t> </a:t>
            </a:r>
            <a:r>
              <a:rPr lang="en-GB" b="1" dirty="0" err="1" smtClean="0">
                <a:latin typeface="Arial"/>
                <a:cs typeface="Arial"/>
              </a:rPr>
              <a:t>unigolion</a:t>
            </a:r>
            <a:endParaRPr lang="en-GB" b="1" dirty="0" smtClean="0">
              <a:latin typeface="Arial"/>
              <a:cs typeface="Arial"/>
            </a:endParaRPr>
          </a:p>
          <a:p>
            <a:pPr marL="285750" lvl="0" indent="-285750">
              <a:buFont typeface="Arial"/>
              <a:buChar char="•"/>
            </a:pPr>
            <a:endParaRPr lang="en-GB" b="1" dirty="0">
              <a:latin typeface="Arial"/>
              <a:cs typeface="Arial"/>
            </a:endParaRPr>
          </a:p>
          <a:p>
            <a:pPr marL="285750" lvl="0" indent="-285750">
              <a:buFontTx/>
              <a:buChar char="-"/>
            </a:pPr>
            <a:r>
              <a:rPr lang="en-GB" dirty="0" err="1" smtClean="0">
                <a:latin typeface="Arial"/>
                <a:cs typeface="Arial"/>
              </a:rPr>
              <a:t>Anghysondeb</a:t>
            </a:r>
            <a:r>
              <a:rPr lang="en-GB" dirty="0" smtClean="0">
                <a:latin typeface="Arial"/>
                <a:cs typeface="Arial"/>
              </a:rPr>
              <a:t> </a:t>
            </a:r>
            <a:r>
              <a:rPr lang="en-GB" dirty="0" err="1" smtClean="0">
                <a:latin typeface="Arial"/>
                <a:cs typeface="Arial"/>
              </a:rPr>
              <a:t>rhwng</a:t>
            </a:r>
            <a:r>
              <a:rPr lang="en-GB" dirty="0" smtClean="0">
                <a:latin typeface="Arial"/>
                <a:cs typeface="Arial"/>
              </a:rPr>
              <a:t> </a:t>
            </a:r>
            <a:r>
              <a:rPr lang="en-GB" dirty="0" err="1" smtClean="0">
                <a:latin typeface="Arial"/>
                <a:cs typeface="Arial"/>
              </a:rPr>
              <a:t>athrawon</a:t>
            </a:r>
            <a:r>
              <a:rPr lang="en-GB" dirty="0" smtClean="0">
                <a:latin typeface="Arial"/>
                <a:cs typeface="Arial"/>
              </a:rPr>
              <a:t> o </a:t>
            </a:r>
            <a:r>
              <a:rPr lang="en-GB" dirty="0" err="1" smtClean="0">
                <a:latin typeface="Arial"/>
                <a:cs typeface="Arial"/>
              </a:rPr>
              <a:t>flwyddyn</a:t>
            </a:r>
            <a:r>
              <a:rPr lang="en-GB" dirty="0" smtClean="0">
                <a:latin typeface="Arial"/>
                <a:cs typeface="Arial"/>
              </a:rPr>
              <a:t> </a:t>
            </a:r>
            <a:r>
              <a:rPr lang="en-GB" dirty="0" err="1" smtClean="0">
                <a:latin typeface="Arial"/>
                <a:cs typeface="Arial"/>
              </a:rPr>
              <a:t>i</a:t>
            </a:r>
            <a:r>
              <a:rPr lang="en-GB" dirty="0" smtClean="0">
                <a:latin typeface="Arial"/>
                <a:cs typeface="Arial"/>
              </a:rPr>
              <a:t> </a:t>
            </a:r>
            <a:r>
              <a:rPr lang="en-GB" dirty="0" err="1" smtClean="0">
                <a:latin typeface="Arial"/>
                <a:cs typeface="Arial"/>
              </a:rPr>
              <a:t>flwyddyn</a:t>
            </a:r>
            <a:r>
              <a:rPr lang="en-GB" dirty="0" smtClean="0">
                <a:latin typeface="Arial"/>
                <a:cs typeface="Arial"/>
              </a:rPr>
              <a:t> </a:t>
            </a:r>
            <a:r>
              <a:rPr lang="en-GB" dirty="0" err="1" smtClean="0">
                <a:latin typeface="Arial"/>
                <a:cs typeface="Arial"/>
              </a:rPr>
              <a:t>yn</a:t>
            </a:r>
            <a:r>
              <a:rPr lang="en-GB" dirty="0" smtClean="0">
                <a:latin typeface="Arial"/>
                <a:cs typeface="Arial"/>
              </a:rPr>
              <a:t> </a:t>
            </a:r>
            <a:r>
              <a:rPr lang="en-GB" dirty="0" err="1" smtClean="0">
                <a:latin typeface="Arial"/>
                <a:cs typeface="Arial"/>
              </a:rPr>
              <a:t>effeithio</a:t>
            </a:r>
            <a:r>
              <a:rPr lang="en-GB" dirty="0" smtClean="0">
                <a:latin typeface="Arial"/>
                <a:cs typeface="Arial"/>
              </a:rPr>
              <a:t> </a:t>
            </a:r>
            <a:r>
              <a:rPr lang="en-GB" dirty="0" err="1">
                <a:latin typeface="Arial"/>
                <a:cs typeface="Arial"/>
              </a:rPr>
              <a:t>a</a:t>
            </a:r>
            <a:r>
              <a:rPr lang="en-GB" dirty="0" err="1" smtClean="0">
                <a:latin typeface="Arial"/>
                <a:cs typeface="Arial"/>
              </a:rPr>
              <a:t>r</a:t>
            </a:r>
            <a:r>
              <a:rPr lang="en-GB" dirty="0" smtClean="0">
                <a:latin typeface="Arial"/>
                <a:cs typeface="Arial"/>
              </a:rPr>
              <a:t> </a:t>
            </a:r>
            <a:r>
              <a:rPr lang="en-GB" dirty="0" err="1" smtClean="0">
                <a:latin typeface="Arial"/>
                <a:cs typeface="Arial"/>
              </a:rPr>
              <a:t>gynnydd</a:t>
            </a:r>
            <a:r>
              <a:rPr lang="en-GB" dirty="0" smtClean="0">
                <a:latin typeface="Arial"/>
                <a:cs typeface="Arial"/>
              </a:rPr>
              <a:t> </a:t>
            </a:r>
            <a:r>
              <a:rPr lang="en-GB" dirty="0" err="1" smtClean="0">
                <a:latin typeface="Arial"/>
                <a:cs typeface="Arial"/>
              </a:rPr>
              <a:t>disgyblion</a:t>
            </a:r>
            <a:r>
              <a:rPr lang="en-GB" dirty="0" smtClean="0">
                <a:latin typeface="Arial"/>
                <a:cs typeface="Arial"/>
              </a:rPr>
              <a:t>.</a:t>
            </a:r>
          </a:p>
          <a:p>
            <a:pPr marL="285750" lvl="0" indent="-285750">
              <a:buFontTx/>
              <a:buChar char="-"/>
            </a:pPr>
            <a:endParaRPr lang="en-GB" dirty="0">
              <a:latin typeface="Arial"/>
              <a:cs typeface="Arial"/>
            </a:endParaRPr>
          </a:p>
          <a:p>
            <a:pPr marL="285750" lvl="0" indent="-285750">
              <a:buFontTx/>
              <a:buChar char="-"/>
            </a:pPr>
            <a:endParaRPr lang="en-GB" dirty="0" smtClean="0">
              <a:latin typeface="Arial"/>
              <a:cs typeface="Arial"/>
            </a:endParaRPr>
          </a:p>
          <a:p>
            <a:pPr marL="285750" lvl="0" indent="-285750">
              <a:buFontTx/>
              <a:buChar char="-"/>
            </a:pPr>
            <a:endParaRPr lang="en-GB" dirty="0">
              <a:latin typeface="Arial"/>
              <a:cs typeface="Arial"/>
            </a:endParaRPr>
          </a:p>
          <a:p>
            <a:pPr lvl="0"/>
            <a:endParaRPr lang="en-GB" dirty="0" smtClean="0">
              <a:latin typeface="Arial"/>
              <a:cs typeface="Arial"/>
            </a:endParaRPr>
          </a:p>
          <a:p>
            <a:pPr marL="285750" lvl="0" indent="-285750">
              <a:buFontTx/>
              <a:buChar char="-"/>
            </a:pPr>
            <a:endParaRPr lang="en-GB" b="1" dirty="0">
              <a:latin typeface="Arial"/>
              <a:cs typeface="Arial"/>
            </a:endParaRPr>
          </a:p>
          <a:p>
            <a:pPr marL="285750" lvl="0" indent="-285750">
              <a:buFontTx/>
              <a:buChar char="-"/>
            </a:pPr>
            <a:endParaRPr lang="en-GB" b="1" dirty="0" smtClean="0">
              <a:latin typeface="Arial"/>
              <a:cs typeface="Arial"/>
            </a:endParaRPr>
          </a:p>
          <a:p>
            <a:pPr lvl="0"/>
            <a:endParaRPr lang="en-GB" sz="1400" b="1" dirty="0">
              <a:latin typeface="Arial"/>
              <a:cs typeface="Arial"/>
            </a:endParaRPr>
          </a:p>
          <a:p>
            <a:pPr lvl="0"/>
            <a:endParaRPr lang="en-GB" sz="1400" b="1" dirty="0" smtClean="0">
              <a:latin typeface="Arial"/>
              <a:cs typeface="Arial"/>
            </a:endParaRPr>
          </a:p>
          <a:p>
            <a:pPr lvl="0"/>
            <a:endParaRPr lang="en-GB" sz="1400" b="1" dirty="0" smtClean="0">
              <a:latin typeface="Arial"/>
              <a:cs typeface="Arial"/>
            </a:endParaRPr>
          </a:p>
        </p:txBody>
      </p:sp>
      <p:sp>
        <p:nvSpPr>
          <p:cNvPr id="4" name="Rectangle 3"/>
          <p:cNvSpPr/>
          <p:nvPr/>
        </p:nvSpPr>
        <p:spPr>
          <a:xfrm>
            <a:off x="162140" y="2354437"/>
            <a:ext cx="8579889" cy="369332"/>
          </a:xfrm>
          <a:prstGeom prst="rect">
            <a:avLst/>
          </a:prstGeom>
        </p:spPr>
        <p:txBody>
          <a:bodyPr wrap="square">
            <a:spAutoFit/>
          </a:bodyPr>
          <a:lstStyle/>
          <a:p>
            <a:endParaRPr lang="en-GB" dirty="0">
              <a:latin typeface="Arial"/>
              <a:cs typeface="Arial"/>
            </a:endParaRPr>
          </a:p>
        </p:txBody>
      </p:sp>
      <p:pic>
        <p:nvPicPr>
          <p:cNvPr id="5" name="Picture 4"/>
          <p:cNvPicPr>
            <a:picLocks noChangeAspect="1"/>
          </p:cNvPicPr>
          <p:nvPr/>
        </p:nvPicPr>
        <p:blipFill rotWithShape="1">
          <a:blip r:embed="rId2"/>
          <a:srcRect b="7696"/>
          <a:stretch/>
        </p:blipFill>
        <p:spPr>
          <a:xfrm>
            <a:off x="6850400" y="659931"/>
            <a:ext cx="1661931" cy="1654752"/>
          </a:xfrm>
          <a:prstGeom prst="rect">
            <a:avLst/>
          </a:prstGeom>
          <a:ln w="38100">
            <a:solidFill>
              <a:schemeClr val="tx1"/>
            </a:solidFill>
          </a:ln>
        </p:spPr>
      </p:pic>
    </p:spTree>
    <p:extLst>
      <p:ext uri="{BB962C8B-B14F-4D97-AF65-F5344CB8AC3E}">
        <p14:creationId xmlns:p14="http://schemas.microsoft.com/office/powerpoint/2010/main" val="24011856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140" y="479326"/>
            <a:ext cx="8579889" cy="3914918"/>
          </a:xfrm>
          <a:prstGeom prst="rect">
            <a:avLst/>
          </a:prstGeom>
          <a:noFill/>
        </p:spPr>
        <p:txBody>
          <a:bodyPr wrap="square" rtlCol="0">
            <a:spAutoFit/>
          </a:bodyPr>
          <a:lstStyle/>
          <a:p>
            <a:pPr algn="ctr">
              <a:lnSpc>
                <a:spcPct val="60000"/>
              </a:lnSpc>
            </a:pPr>
            <a:r>
              <a:rPr lang="en-US" sz="2400" b="1" u="sng" dirty="0" err="1" smtClean="0">
                <a:effectLst>
                  <a:outerShdw blurRad="38100" dist="38100" dir="2700000" algn="tl">
                    <a:srgbClr val="000000">
                      <a:alpha val="43137"/>
                    </a:srgbClr>
                  </a:outerShdw>
                </a:effectLst>
                <a:latin typeface="Arial"/>
                <a:cs typeface="Arial"/>
              </a:rPr>
              <a:t>Cynlluniau’r</a:t>
            </a:r>
            <a:r>
              <a:rPr lang="en-US" sz="2400" b="1" u="sng" dirty="0" smtClean="0">
                <a:effectLst>
                  <a:outerShdw blurRad="38100" dist="38100" dir="2700000" algn="tl">
                    <a:srgbClr val="000000">
                      <a:alpha val="43137"/>
                    </a:srgbClr>
                  </a:outerShdw>
                </a:effectLst>
                <a:latin typeface="Arial"/>
                <a:cs typeface="Arial"/>
              </a:rPr>
              <a:t> </a:t>
            </a:r>
            <a:r>
              <a:rPr lang="en-US" sz="2400" b="1" u="sng" dirty="0" err="1" smtClean="0">
                <a:effectLst>
                  <a:outerShdw blurRad="38100" dist="38100" dir="2700000" algn="tl">
                    <a:srgbClr val="000000">
                      <a:alpha val="43137"/>
                    </a:srgbClr>
                  </a:outerShdw>
                </a:effectLst>
                <a:latin typeface="Arial"/>
                <a:cs typeface="Arial"/>
              </a:rPr>
              <a:t>Ysgol</a:t>
            </a:r>
            <a:endParaRPr lang="en-US" sz="2400" b="1" u="sng" dirty="0" smtClean="0">
              <a:effectLst>
                <a:outerShdw blurRad="38100" dist="38100" dir="2700000" algn="tl">
                  <a:srgbClr val="000000">
                    <a:alpha val="43137"/>
                  </a:srgbClr>
                </a:outerShdw>
              </a:effectLst>
              <a:latin typeface="Arial"/>
              <a:cs typeface="Arial"/>
            </a:endParaRPr>
          </a:p>
          <a:p>
            <a:pPr algn="ctr">
              <a:lnSpc>
                <a:spcPct val="60000"/>
              </a:lnSpc>
            </a:pPr>
            <a:endParaRPr lang="en-US" sz="2400" b="1" u="sng" dirty="0">
              <a:latin typeface="Arial"/>
              <a:cs typeface="Arial"/>
            </a:endParaRPr>
          </a:p>
          <a:p>
            <a:pPr algn="ctr">
              <a:lnSpc>
                <a:spcPct val="60000"/>
              </a:lnSpc>
            </a:pPr>
            <a:r>
              <a:rPr lang="en-US" sz="1600" i="1" dirty="0" err="1" smtClean="0">
                <a:latin typeface="Arial"/>
                <a:cs typeface="Arial"/>
              </a:rPr>
              <a:t>Cynllun</a:t>
            </a:r>
            <a:r>
              <a:rPr lang="en-US" sz="1600" i="1" dirty="0" smtClean="0">
                <a:latin typeface="Arial"/>
                <a:cs typeface="Arial"/>
              </a:rPr>
              <a:t> </a:t>
            </a:r>
            <a:r>
              <a:rPr lang="en-US" sz="1600" i="1" dirty="0" err="1" smtClean="0">
                <a:latin typeface="Arial"/>
                <a:cs typeface="Arial"/>
              </a:rPr>
              <a:t>Gweithredu</a:t>
            </a:r>
            <a:r>
              <a:rPr lang="en-US" sz="1600" i="1" dirty="0">
                <a:latin typeface="Arial"/>
                <a:cs typeface="Arial"/>
              </a:rPr>
              <a:t> </a:t>
            </a:r>
            <a:r>
              <a:rPr lang="en-US" sz="1600" i="1" dirty="0" smtClean="0">
                <a:latin typeface="Arial"/>
                <a:cs typeface="Arial"/>
              </a:rPr>
              <a:t>ADY</a:t>
            </a:r>
          </a:p>
          <a:p>
            <a:pPr algn="ctr"/>
            <a:endParaRPr lang="en-US" sz="2000" b="1" u="sng" dirty="0">
              <a:latin typeface="Arial"/>
              <a:cs typeface="Arial"/>
            </a:endParaRPr>
          </a:p>
          <a:p>
            <a:pPr algn="ctr"/>
            <a:endParaRPr lang="en-US" sz="2000" dirty="0" smtClean="0">
              <a:latin typeface="Arial"/>
              <a:cs typeface="Arial"/>
            </a:endParaRPr>
          </a:p>
          <a:p>
            <a:endParaRPr lang="en-US" sz="2000" b="1" dirty="0">
              <a:latin typeface="Arial"/>
              <a:cs typeface="Arial"/>
            </a:endParaRPr>
          </a:p>
          <a:p>
            <a:pPr marL="285750" lvl="0" indent="-285750">
              <a:buFontTx/>
              <a:buChar char="-"/>
            </a:pPr>
            <a:endParaRPr lang="en-GB" dirty="0">
              <a:latin typeface="Arial"/>
              <a:cs typeface="Arial"/>
            </a:endParaRPr>
          </a:p>
          <a:p>
            <a:pPr marL="285750" lvl="0" indent="-285750">
              <a:buFontTx/>
              <a:buChar char="-"/>
            </a:pPr>
            <a:endParaRPr lang="en-GB" dirty="0" smtClean="0">
              <a:latin typeface="Arial"/>
              <a:cs typeface="Arial"/>
            </a:endParaRPr>
          </a:p>
          <a:p>
            <a:pPr marL="285750" lvl="0" indent="-285750">
              <a:buFontTx/>
              <a:buChar char="-"/>
            </a:pPr>
            <a:endParaRPr lang="en-GB" dirty="0">
              <a:latin typeface="Arial"/>
              <a:cs typeface="Arial"/>
            </a:endParaRPr>
          </a:p>
          <a:p>
            <a:pPr lvl="0"/>
            <a:endParaRPr lang="en-GB" dirty="0" smtClean="0">
              <a:latin typeface="Arial"/>
              <a:cs typeface="Arial"/>
            </a:endParaRPr>
          </a:p>
          <a:p>
            <a:pPr marL="285750" lvl="0" indent="-285750">
              <a:buFontTx/>
              <a:buChar char="-"/>
            </a:pPr>
            <a:endParaRPr lang="en-GB" b="1" dirty="0">
              <a:latin typeface="Arial"/>
              <a:cs typeface="Arial"/>
            </a:endParaRPr>
          </a:p>
          <a:p>
            <a:pPr marL="285750" lvl="0" indent="-285750">
              <a:buFontTx/>
              <a:buChar char="-"/>
            </a:pPr>
            <a:endParaRPr lang="en-GB" b="1" dirty="0" smtClean="0">
              <a:latin typeface="Arial"/>
              <a:cs typeface="Arial"/>
            </a:endParaRPr>
          </a:p>
          <a:p>
            <a:pPr lvl="0"/>
            <a:endParaRPr lang="en-GB" sz="1400" b="1" dirty="0">
              <a:latin typeface="Arial"/>
              <a:cs typeface="Arial"/>
            </a:endParaRPr>
          </a:p>
          <a:p>
            <a:pPr lvl="0"/>
            <a:endParaRPr lang="en-GB" sz="1400" b="1" dirty="0" smtClean="0">
              <a:latin typeface="Arial"/>
              <a:cs typeface="Arial"/>
            </a:endParaRPr>
          </a:p>
          <a:p>
            <a:pPr lvl="0"/>
            <a:endParaRPr lang="en-GB" sz="1400" b="1" dirty="0" smtClean="0">
              <a:latin typeface="Arial"/>
              <a:cs typeface="Arial"/>
            </a:endParaRPr>
          </a:p>
        </p:txBody>
      </p:sp>
      <p:pic>
        <p:nvPicPr>
          <p:cNvPr id="4" name="Picture 3" descr="IMG_3974.JPG"/>
          <p:cNvPicPr>
            <a:picLocks noChangeAspect="1"/>
          </p:cNvPicPr>
          <p:nvPr/>
        </p:nvPicPr>
        <p:blipFill rotWithShape="1">
          <a:blip r:embed="rId2" cstate="email">
            <a:extLst>
              <a:ext uri="{28A0092B-C50C-407E-A947-70E740481C1C}">
                <a14:useLocalDpi xmlns:a14="http://schemas.microsoft.com/office/drawing/2010/main" val="0"/>
              </a:ext>
            </a:extLst>
          </a:blip>
          <a:srcRect l="5171" t="11697" r="13114" b="11352"/>
          <a:stretch/>
        </p:blipFill>
        <p:spPr>
          <a:xfrm>
            <a:off x="945814" y="1271754"/>
            <a:ext cx="7309796" cy="4462965"/>
          </a:xfrm>
          <a:prstGeom prst="rect">
            <a:avLst/>
          </a:prstGeom>
          <a:ln w="38100">
            <a:solidFill>
              <a:schemeClr val="tx1"/>
            </a:solidFill>
          </a:ln>
        </p:spPr>
      </p:pic>
      <p:sp>
        <p:nvSpPr>
          <p:cNvPr id="5" name="TextBox 4"/>
          <p:cNvSpPr txBox="1"/>
          <p:nvPr/>
        </p:nvSpPr>
        <p:spPr>
          <a:xfrm>
            <a:off x="770164" y="5829098"/>
            <a:ext cx="2161862" cy="338554"/>
          </a:xfrm>
          <a:prstGeom prst="rect">
            <a:avLst/>
          </a:prstGeom>
          <a:noFill/>
        </p:spPr>
        <p:txBody>
          <a:bodyPr wrap="square" rtlCol="0">
            <a:spAutoFit/>
          </a:bodyPr>
          <a:lstStyle/>
          <a:p>
            <a:r>
              <a:rPr lang="en-US" sz="1600" dirty="0" smtClean="0">
                <a:latin typeface="Arial"/>
                <a:cs typeface="Arial"/>
              </a:rPr>
              <a:t>(</a:t>
            </a:r>
            <a:r>
              <a:rPr lang="en-US" sz="1600" dirty="0" err="1" smtClean="0">
                <a:latin typeface="Arial"/>
                <a:cs typeface="Arial"/>
              </a:rPr>
              <a:t>Gwelir</a:t>
            </a:r>
            <a:r>
              <a:rPr lang="en-US" sz="1600" dirty="0" smtClean="0">
                <a:latin typeface="Arial"/>
                <a:cs typeface="Arial"/>
              </a:rPr>
              <a:t> </a:t>
            </a:r>
            <a:r>
              <a:rPr lang="en-US" sz="1600" dirty="0" err="1" smtClean="0">
                <a:latin typeface="Arial"/>
                <a:cs typeface="Arial"/>
              </a:rPr>
              <a:t>Atodiad</a:t>
            </a:r>
            <a:r>
              <a:rPr lang="en-US" sz="1600" dirty="0" smtClean="0">
                <a:latin typeface="Arial"/>
                <a:cs typeface="Arial"/>
              </a:rPr>
              <a:t> 11)</a:t>
            </a:r>
            <a:endParaRPr lang="en-US" sz="1600" dirty="0">
              <a:latin typeface="Arial"/>
              <a:cs typeface="Arial"/>
            </a:endParaRPr>
          </a:p>
        </p:txBody>
      </p:sp>
    </p:spTree>
    <p:extLst>
      <p:ext uri="{BB962C8B-B14F-4D97-AF65-F5344CB8AC3E}">
        <p14:creationId xmlns:p14="http://schemas.microsoft.com/office/powerpoint/2010/main" val="15856712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2480" y="4724399"/>
            <a:ext cx="7772400" cy="1077218"/>
          </a:xfrm>
          <a:prstGeom prst="rect">
            <a:avLst/>
          </a:prstGeom>
        </p:spPr>
        <p:txBody>
          <a:bodyPr wrap="square">
            <a:spAutoFit/>
          </a:bodyPr>
          <a:lstStyle/>
          <a:p>
            <a:r>
              <a:rPr lang="en-GB" sz="3200" i="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‘You </a:t>
            </a:r>
            <a:r>
              <a:rPr lang="en-GB" sz="32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can lead a horse to water but you can’t make him </a:t>
            </a:r>
            <a:r>
              <a:rPr lang="en-GB" sz="3200" i="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drink‘ </a:t>
            </a:r>
            <a:r>
              <a:rPr lang="en-GB" sz="1600" dirty="0" smtClean="0">
                <a:latin typeface="Arial" panose="020B0604020202020204" pitchFamily="34" charset="0"/>
                <a:cs typeface="Arial" panose="020B0604020202020204" pitchFamily="34" charset="0"/>
              </a:rPr>
              <a:t>(BBC,2012. t.1)</a:t>
            </a:r>
            <a:endParaRPr lang="en-GB" sz="1600" dirty="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931160" y="670558"/>
            <a:ext cx="3495040" cy="3573055"/>
          </a:xfrm>
          <a:prstGeom prst="rect">
            <a:avLst/>
          </a:prstGeom>
          <a:noFill/>
          <a:ln w="381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46776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9231" y="1014115"/>
            <a:ext cx="8544329" cy="6924973"/>
          </a:xfrm>
          <a:prstGeom prst="rect">
            <a:avLst/>
          </a:prstGeom>
          <a:noFill/>
        </p:spPr>
        <p:txBody>
          <a:bodyPr wrap="square" rtlCol="0">
            <a:spAutoFit/>
          </a:bodyPr>
          <a:lstStyle/>
          <a:p>
            <a:pPr marL="171450" lvl="0" indent="-171450">
              <a:buFont typeface="Arial"/>
              <a:buChar char="•"/>
            </a:pPr>
            <a:r>
              <a:rPr lang="en-US" sz="1200" dirty="0">
                <a:latin typeface="Arial" panose="020B0604020202020204" pitchFamily="34" charset="0"/>
                <a:cs typeface="Arial" panose="020B0604020202020204" pitchFamily="34" charset="0"/>
              </a:rPr>
              <a:t> BBC ((2012) </a:t>
            </a:r>
            <a:r>
              <a:rPr lang="en-US" sz="1200" i="1" dirty="0">
                <a:latin typeface="Arial" panose="020B0604020202020204" pitchFamily="34" charset="0"/>
                <a:cs typeface="Arial" panose="020B0604020202020204" pitchFamily="34" charset="0"/>
              </a:rPr>
              <a:t>You can lead a horse to water</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gael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u="sng" dirty="0">
                <a:latin typeface="Arial" panose="020B0604020202020204" pitchFamily="34" charset="0"/>
                <a:cs typeface="Arial" panose="020B0604020202020204" pitchFamily="34" charset="0"/>
                <a:hlinkClick r:id="rId2"/>
              </a:rPr>
              <a:t>https://www.bbc.co.uk/worldservice/learningenglish/language/2012/09/120924_todays_phrase_horse_to_water.shtml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Mynediad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18.1.20).</a:t>
            </a:r>
            <a:endParaRPr lang="en-GB" sz="1200"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 </a:t>
            </a:r>
          </a:p>
          <a:p>
            <a:pPr marL="171450" indent="-171450">
              <a:buFont typeface="Arial"/>
              <a:buChar char="•"/>
            </a:pPr>
            <a:r>
              <a:rPr lang="en-GB" sz="1200" dirty="0">
                <a:latin typeface="Arial" panose="020B0604020202020204" pitchFamily="34" charset="0"/>
                <a:cs typeface="Arial" panose="020B0604020202020204" pitchFamily="34" charset="0"/>
              </a:rPr>
              <a:t>Care, E a Vista, A (2017) </a:t>
            </a:r>
            <a:r>
              <a:rPr lang="en-GB" sz="1200" dirty="0" err="1">
                <a:latin typeface="Arial" panose="020B0604020202020204" pitchFamily="34" charset="0"/>
                <a:cs typeface="Arial" panose="020B0604020202020204" pitchFamily="34" charset="0"/>
              </a:rPr>
              <a:t>Educaiton</a:t>
            </a:r>
            <a:r>
              <a:rPr lang="en-GB" sz="1200" dirty="0">
                <a:latin typeface="Arial" panose="020B0604020202020204" pitchFamily="34" charset="0"/>
                <a:cs typeface="Arial" panose="020B0604020202020204" pitchFamily="34" charset="0"/>
              </a:rPr>
              <a:t> is changing. It’s Time Assessment Caught Up, Stanford Social Innovation Review, 27ain o </a:t>
            </a:r>
            <a:r>
              <a:rPr lang="en-GB" sz="1200" dirty="0" err="1">
                <a:latin typeface="Arial" panose="020B0604020202020204" pitchFamily="34" charset="0"/>
                <a:cs typeface="Arial" panose="020B0604020202020204" pitchFamily="34" charset="0"/>
              </a:rPr>
              <a:t>Fawrth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ar:https</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ssir.org</a:t>
            </a:r>
            <a:r>
              <a:rPr lang="en-GB" sz="1200" dirty="0">
                <a:latin typeface="Arial" panose="020B0604020202020204" pitchFamily="34" charset="0"/>
                <a:cs typeface="Arial" panose="020B0604020202020204" pitchFamily="34" charset="0"/>
              </a:rPr>
              <a:t>/articles/entry/</a:t>
            </a:r>
            <a:r>
              <a:rPr lang="en-GB" sz="1200" dirty="0" err="1">
                <a:latin typeface="Arial" panose="020B0604020202020204" pitchFamily="34" charset="0"/>
                <a:cs typeface="Arial" panose="020B0604020202020204" pitchFamily="34" charset="0"/>
              </a:rPr>
              <a:t>education_is_changingits_time_assessment_caught_up</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Mynediad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17.12.19).</a:t>
            </a:r>
          </a:p>
          <a:p>
            <a:r>
              <a:rPr lang="en-GB" sz="1200" dirty="0">
                <a:latin typeface="Arial" panose="020B0604020202020204" pitchFamily="34" charset="0"/>
                <a:cs typeface="Arial" panose="020B0604020202020204" pitchFamily="34" charset="0"/>
              </a:rPr>
              <a:t> </a:t>
            </a:r>
          </a:p>
          <a:p>
            <a:pPr marL="171450" indent="-171450">
              <a:buFont typeface="Arial"/>
              <a:buChar char="•"/>
            </a:pPr>
            <a:r>
              <a:rPr lang="en-GB" sz="1200" dirty="0">
                <a:latin typeface="Arial" panose="020B0604020202020204" pitchFamily="34" charset="0"/>
                <a:cs typeface="Arial" panose="020B0604020202020204" pitchFamily="34" charset="0"/>
              </a:rPr>
              <a:t>Cole, B, M (2005) </a:t>
            </a:r>
            <a:r>
              <a:rPr lang="en-GB" sz="1200" i="1" dirty="0">
                <a:latin typeface="Arial" panose="020B0604020202020204" pitchFamily="34" charset="0"/>
                <a:cs typeface="Arial" panose="020B0604020202020204" pitchFamily="34" charset="0"/>
              </a:rPr>
              <a:t>Mission Impossible? Special educational needs, inclusion and the re-conceptualization of the role of the SENCO in England and Wales</a:t>
            </a:r>
            <a:r>
              <a:rPr lang="en-GB" sz="1200" dirty="0">
                <a:latin typeface="Arial" panose="020B0604020202020204" pitchFamily="34" charset="0"/>
                <a:cs typeface="Arial" panose="020B0604020202020204" pitchFamily="34" charset="0"/>
              </a:rPr>
              <a:t>, European Journal of Special Educational Needs, 20 (3) t. 287-307.  </a:t>
            </a:r>
          </a:p>
          <a:p>
            <a:r>
              <a:rPr lang="en-GB" sz="1200" dirty="0">
                <a:latin typeface="Arial" panose="020B0604020202020204" pitchFamily="34" charset="0"/>
                <a:cs typeface="Arial" panose="020B0604020202020204" pitchFamily="34" charset="0"/>
              </a:rPr>
              <a:t> </a:t>
            </a:r>
          </a:p>
          <a:p>
            <a:pPr marL="171450" lvl="0" indent="-171450">
              <a:buFont typeface="Arial"/>
              <a:buChar char="•"/>
            </a:pPr>
            <a:r>
              <a:rPr lang="en-GB" sz="1200" dirty="0">
                <a:latin typeface="Arial" panose="020B0604020202020204" pitchFamily="34" charset="0"/>
                <a:cs typeface="Arial" panose="020B0604020202020204" pitchFamily="34" charset="0"/>
              </a:rPr>
              <a:t>Evidence Based Teachers Network (2017) </a:t>
            </a:r>
            <a:r>
              <a:rPr lang="en-GB" sz="1200" i="1" dirty="0">
                <a:latin typeface="Arial" panose="020B0604020202020204" pitchFamily="34" charset="0"/>
                <a:cs typeface="Arial" panose="020B0604020202020204" pitchFamily="34" charset="0"/>
              </a:rPr>
              <a:t>Effective Staff Training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3"/>
              </a:rPr>
              <a:t>https://ebtn.org.uk/resources/staff-training-2/</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Mynediad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21.1.20).</a:t>
            </a:r>
          </a:p>
          <a:p>
            <a:r>
              <a:rPr lang="en-GB" sz="1200" dirty="0">
                <a:latin typeface="Arial" panose="020B0604020202020204" pitchFamily="34" charset="0"/>
                <a:cs typeface="Arial" panose="020B0604020202020204" pitchFamily="34" charset="0"/>
              </a:rPr>
              <a:t> </a:t>
            </a:r>
          </a:p>
          <a:p>
            <a:pPr marL="171450" lvl="0" indent="-171450">
              <a:buFont typeface="Arial"/>
              <a:buChar char="•"/>
            </a:pPr>
            <a:r>
              <a:rPr lang="en-US" sz="1200" dirty="0">
                <a:latin typeface="Arial" panose="020B0604020202020204" pitchFamily="34" charset="0"/>
                <a:cs typeface="Arial" panose="020B0604020202020204" pitchFamily="34" charset="0"/>
              </a:rPr>
              <a:t>Inclusion Service (2012) Timeline and Useful Dates for the Implementation of the Bill,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gael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u="sng" dirty="0" err="1">
                <a:latin typeface="Arial" panose="020B0604020202020204" pitchFamily="34" charset="0"/>
                <a:cs typeface="Arial" panose="020B0604020202020204" pitchFamily="34" charset="0"/>
                <a:hlinkClick r:id="rId4"/>
              </a:rPr>
              <a:t>https</a:t>
            </a:r>
            <a:r>
              <a:rPr lang="en-US" sz="1200" u="sng" dirty="0">
                <a:latin typeface="Arial" panose="020B0604020202020204" pitchFamily="34" charset="0"/>
                <a:cs typeface="Arial" panose="020B0604020202020204" pitchFamily="34" charset="0"/>
                <a:hlinkClick r:id="rId4"/>
              </a:rPr>
              <a:t>://support.ebbitt-media.com/timeline-and-useful-dates-for-the-implementation-of-the-bill/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Mynediad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18.1.20).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pPr marL="171450" lvl="0" indent="-171450">
              <a:buFont typeface="Arial"/>
              <a:buChar char="•"/>
            </a:pP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Llywodraeth</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Cymru</a:t>
            </a:r>
            <a:r>
              <a:rPr lang="en-US" sz="1200" dirty="0">
                <a:latin typeface="Arial" panose="020B0604020202020204" pitchFamily="34" charset="0"/>
                <a:cs typeface="Arial" panose="020B0604020202020204" pitchFamily="34" charset="0"/>
              </a:rPr>
              <a:t> (2015) </a:t>
            </a:r>
            <a:r>
              <a:rPr lang="en-US" sz="1200" i="1" dirty="0">
                <a:latin typeface="Arial" panose="020B0604020202020204" pitchFamily="34" charset="0"/>
                <a:cs typeface="Arial" panose="020B0604020202020204" pitchFamily="34" charset="0"/>
              </a:rPr>
              <a:t>Person </a:t>
            </a:r>
            <a:r>
              <a:rPr lang="en-US" sz="1200" i="1" dirty="0" err="1">
                <a:latin typeface="Arial" panose="020B0604020202020204" pitchFamily="34" charset="0"/>
                <a:cs typeface="Arial" panose="020B0604020202020204" pitchFamily="34" charset="0"/>
              </a:rPr>
              <a:t>centred</a:t>
            </a:r>
            <a:r>
              <a:rPr lang="en-US" sz="1200" i="1" dirty="0">
                <a:latin typeface="Arial" panose="020B0604020202020204" pitchFamily="34" charset="0"/>
                <a:cs typeface="Arial" panose="020B0604020202020204" pitchFamily="34" charset="0"/>
              </a:rPr>
              <a:t> practice in education: a guide for early years, schools and colleges in Wales, </a:t>
            </a:r>
            <a:r>
              <a:rPr lang="en-US" sz="1200" dirty="0">
                <a:latin typeface="Arial" panose="020B0604020202020204" pitchFamily="34" charset="0"/>
                <a:cs typeface="Arial" panose="020B0604020202020204" pitchFamily="34" charset="0"/>
              </a:rPr>
              <a:t>Cardiff: Crown Copyright.</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pPr marL="171450" lvl="0" indent="-171450">
              <a:buFont typeface="Arial"/>
              <a:buChar char="•"/>
            </a:pPr>
            <a:r>
              <a:rPr lang="en-GB" sz="1200" dirty="0" err="1">
                <a:latin typeface="Arial" panose="020B0604020202020204" pitchFamily="34" charset="0"/>
                <a:cs typeface="Arial" panose="020B0604020202020204" pitchFamily="34" charset="0"/>
              </a:rPr>
              <a:t>Llywodraeth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Cymru</a:t>
            </a:r>
            <a:r>
              <a:rPr lang="en-GB" sz="1200" dirty="0">
                <a:latin typeface="Arial" panose="020B0604020202020204" pitchFamily="34" charset="0"/>
                <a:cs typeface="Arial" panose="020B0604020202020204" pitchFamily="34" charset="0"/>
              </a:rPr>
              <a:t> (2019a) </a:t>
            </a:r>
            <a:r>
              <a:rPr lang="en-GB" sz="1200" dirty="0" err="1">
                <a:latin typeface="Arial" panose="020B0604020202020204" pitchFamily="34" charset="0"/>
                <a:cs typeface="Arial" panose="020B0604020202020204" pitchFamily="34" charset="0"/>
              </a:rPr>
              <a:t>Educaiton</a:t>
            </a:r>
            <a:r>
              <a:rPr lang="en-GB" sz="1200" dirty="0">
                <a:latin typeface="Arial" panose="020B0604020202020204" pitchFamily="34" charset="0"/>
                <a:cs typeface="Arial" panose="020B0604020202020204" pitchFamily="34" charset="0"/>
              </a:rPr>
              <a:t> in Wales is changing; a brief summary of the changes planned for education in wales, </a:t>
            </a:r>
            <a:r>
              <a:rPr lang="en-GB" sz="1200" dirty="0" err="1">
                <a:latin typeface="Arial" panose="020B0604020202020204" pitchFamily="34" charset="0"/>
                <a:cs typeface="Arial" panose="020B0604020202020204" pitchFamily="34" charset="0"/>
              </a:rPr>
              <a:t>Caerdydd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Hawlfraint</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Goron</a:t>
            </a:r>
            <a:r>
              <a:rPr lang="en-GB" sz="1200" dirty="0">
                <a:latin typeface="Arial" panose="020B0604020202020204" pitchFamily="34" charset="0"/>
                <a:cs typeface="Arial" panose="020B0604020202020204" pitchFamily="34" charset="0"/>
              </a:rPr>
              <a:t>.</a:t>
            </a:r>
          </a:p>
          <a:p>
            <a:pPr lvl="0"/>
            <a:endParaRPr lang="en-US" sz="1200" dirty="0" smtClean="0">
              <a:latin typeface="Arial" panose="020B0604020202020204" pitchFamily="34" charset="0"/>
              <a:cs typeface="Arial" panose="020B0604020202020204" pitchFamily="34" charset="0"/>
            </a:endParaRPr>
          </a:p>
          <a:p>
            <a:pPr marL="171450" lvl="0" indent="-171450">
              <a:buFont typeface="Arial"/>
              <a:buChar char="•"/>
            </a:pPr>
            <a:r>
              <a:rPr lang="en-US" sz="1200" dirty="0" err="1" smtClean="0">
                <a:latin typeface="Arial" panose="020B0604020202020204" pitchFamily="34" charset="0"/>
                <a:cs typeface="Arial" panose="020B0604020202020204" pitchFamily="34" charset="0"/>
              </a:rPr>
              <a:t>Llywodraeth</a:t>
            </a:r>
            <a:r>
              <a:rPr lang="en-US" sz="1200" dirty="0" smtClean="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Cymru</a:t>
            </a:r>
            <a:r>
              <a:rPr lang="en-US" sz="1200" dirty="0">
                <a:latin typeface="Arial" panose="020B0604020202020204" pitchFamily="34" charset="0"/>
                <a:cs typeface="Arial" panose="020B0604020202020204" pitchFamily="34" charset="0"/>
              </a:rPr>
              <a:t>, (2018) </a:t>
            </a:r>
            <a:r>
              <a:rPr lang="en-US" sz="1200" dirty="0" err="1">
                <a:latin typeface="Arial" panose="020B0604020202020204" pitchFamily="34" charset="0"/>
                <a:cs typeface="Arial" panose="020B0604020202020204" pitchFamily="34" charset="0"/>
              </a:rPr>
              <a:t>Deddf</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Anghenion</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Dysgu</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Ychwanegol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Tribiwnlys</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Addysgu</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Cymru</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Caerdydd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Hawlfraint</a:t>
            </a:r>
            <a:r>
              <a:rPr lang="en-US" sz="1200" dirty="0">
                <a:latin typeface="Arial" panose="020B0604020202020204" pitchFamily="34" charset="0"/>
                <a:cs typeface="Arial" panose="020B0604020202020204" pitchFamily="34" charset="0"/>
              </a:rPr>
              <a:t> y </a:t>
            </a:r>
            <a:r>
              <a:rPr lang="en-US" sz="1200" dirty="0" err="1">
                <a:latin typeface="Arial" panose="020B0604020202020204" pitchFamily="34" charset="0"/>
                <a:cs typeface="Arial" panose="020B0604020202020204" pitchFamily="34" charset="0"/>
              </a:rPr>
              <a:t>Goron</a:t>
            </a:r>
            <a:r>
              <a:rPr lang="en-US"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lvl="0"/>
            <a:endParaRPr lang="en-US" sz="1200" dirty="0" smtClean="0">
              <a:latin typeface="Arial" panose="020B0604020202020204" pitchFamily="34" charset="0"/>
              <a:cs typeface="Arial" panose="020B0604020202020204" pitchFamily="34" charset="0"/>
            </a:endParaRPr>
          </a:p>
          <a:p>
            <a:pPr marL="171450" lvl="0" indent="-171450">
              <a:buFont typeface="Arial"/>
              <a:buChar char="•"/>
            </a:pPr>
            <a:r>
              <a:rPr lang="en-US" sz="1200" dirty="0" err="1" smtClean="0">
                <a:latin typeface="Arial" panose="020B0604020202020204" pitchFamily="34" charset="0"/>
                <a:cs typeface="Arial" panose="020B0604020202020204" pitchFamily="34" charset="0"/>
              </a:rPr>
              <a:t>Llywodraeth</a:t>
            </a:r>
            <a:r>
              <a:rPr lang="en-US" sz="1200" dirty="0" smtClean="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Cymru</a:t>
            </a:r>
            <a:r>
              <a:rPr lang="en-US" sz="1200" dirty="0">
                <a:latin typeface="Arial" panose="020B0604020202020204" pitchFamily="34" charset="0"/>
                <a:cs typeface="Arial" panose="020B0604020202020204" pitchFamily="34" charset="0"/>
              </a:rPr>
              <a:t>, (2020) </a:t>
            </a:r>
            <a:r>
              <a:rPr lang="en-US" sz="1200" i="1" dirty="0">
                <a:latin typeface="Arial" panose="020B0604020202020204" pitchFamily="34" charset="0"/>
                <a:cs typeface="Arial" panose="020B0604020202020204" pitchFamily="34" charset="0"/>
              </a:rPr>
              <a:t>Additional Learning Needs (ALN) transformation </a:t>
            </a:r>
            <a:r>
              <a:rPr lang="en-US" sz="1200" i="1" dirty="0" err="1">
                <a:latin typeface="Arial" panose="020B0604020202020204" pitchFamily="34" charset="0"/>
                <a:cs typeface="Arial" panose="020B0604020202020204" pitchFamily="34" charset="0"/>
              </a:rPr>
              <a:t>programme</a:t>
            </a:r>
            <a:r>
              <a:rPr lang="en-US" sz="1200" i="1"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Caerdydd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Hawlfraint</a:t>
            </a:r>
            <a:r>
              <a:rPr lang="en-US" sz="1200" dirty="0">
                <a:latin typeface="Arial" panose="020B0604020202020204" pitchFamily="34" charset="0"/>
                <a:cs typeface="Arial" panose="020B0604020202020204" pitchFamily="34" charset="0"/>
              </a:rPr>
              <a:t> y </a:t>
            </a:r>
            <a:r>
              <a:rPr lang="en-US" sz="1200" dirty="0" err="1">
                <a:latin typeface="Arial" panose="020B0604020202020204" pitchFamily="34" charset="0"/>
                <a:cs typeface="Arial" panose="020B0604020202020204" pitchFamily="34" charset="0"/>
              </a:rPr>
              <a:t>Goron</a:t>
            </a:r>
            <a:r>
              <a:rPr lang="en-US" sz="1200" dirty="0"/>
              <a:t>.</a:t>
            </a:r>
            <a:endParaRPr lang="en-GB" sz="1200" dirty="0"/>
          </a:p>
          <a:p>
            <a:endParaRPr lang="en-US" sz="1200" dirty="0"/>
          </a:p>
          <a:p>
            <a:pPr lvl="0"/>
            <a:endParaRPr lang="en-US" sz="1200" dirty="0" smtClean="0"/>
          </a:p>
          <a:p>
            <a:endParaRPr lang="en-US" sz="1200" dirty="0" smtClean="0"/>
          </a:p>
          <a:p>
            <a:endParaRPr lang="en-US" sz="1200" dirty="0" smtClean="0"/>
          </a:p>
          <a:p>
            <a:endParaRPr lang="en-US" sz="1200" dirty="0" smtClean="0"/>
          </a:p>
          <a:p>
            <a:pPr marL="285750" indent="-285750">
              <a:buFontTx/>
              <a:buChar char="•"/>
            </a:pPr>
            <a:endParaRPr lang="en-US" sz="1200" dirty="0"/>
          </a:p>
          <a:p>
            <a:endParaRPr lang="en-US" sz="1200" dirty="0" smtClean="0"/>
          </a:p>
          <a:p>
            <a:endParaRPr lang="en-US" dirty="0" smtClean="0"/>
          </a:p>
          <a:p>
            <a:pPr marL="285750" indent="-285750">
              <a:buFontTx/>
              <a:buChar char="•"/>
            </a:pPr>
            <a:endParaRPr lang="en-US" dirty="0"/>
          </a:p>
        </p:txBody>
      </p:sp>
      <p:sp>
        <p:nvSpPr>
          <p:cNvPr id="3" name="TextBox 2"/>
          <p:cNvSpPr txBox="1"/>
          <p:nvPr/>
        </p:nvSpPr>
        <p:spPr>
          <a:xfrm>
            <a:off x="1960929" y="502445"/>
            <a:ext cx="5770735" cy="461665"/>
          </a:xfrm>
          <a:prstGeom prst="rect">
            <a:avLst/>
          </a:prstGeom>
          <a:noFill/>
        </p:spPr>
        <p:txBody>
          <a:bodyPr wrap="square" rtlCol="0">
            <a:spAutoFit/>
          </a:bodyPr>
          <a:lstStyle/>
          <a:p>
            <a:pPr algn="ctr"/>
            <a:r>
              <a:rPr lang="en-US" sz="2400" b="1" u="sng" dirty="0" err="1" smtClean="0">
                <a:effectLst>
                  <a:outerShdw blurRad="38100" dist="38100" dir="2700000" algn="tl">
                    <a:srgbClr val="000000">
                      <a:alpha val="43137"/>
                    </a:srgbClr>
                  </a:outerShdw>
                </a:effectLst>
                <a:latin typeface="Arial"/>
                <a:cs typeface="Arial"/>
              </a:rPr>
              <a:t>Cyfeirnodau</a:t>
            </a:r>
            <a:endParaRPr lang="en-US" sz="2400" b="1" u="sng" dirty="0">
              <a:effectLst>
                <a:outerShdw blurRad="38100" dist="38100" dir="2700000" algn="tl">
                  <a:srgbClr val="000000">
                    <a:alpha val="43137"/>
                  </a:srgbClr>
                </a:outerShdw>
              </a:effectLst>
              <a:latin typeface="Arial"/>
              <a:cs typeface="Arial"/>
            </a:endParaRPr>
          </a:p>
        </p:txBody>
      </p:sp>
      <p:sp>
        <p:nvSpPr>
          <p:cNvPr id="4" name="TextBox 3"/>
          <p:cNvSpPr txBox="1"/>
          <p:nvPr/>
        </p:nvSpPr>
        <p:spPr>
          <a:xfrm>
            <a:off x="10290210" y="2091480"/>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1841128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9231" y="846715"/>
            <a:ext cx="8544329" cy="6370973"/>
          </a:xfrm>
          <a:prstGeom prst="rect">
            <a:avLst/>
          </a:prstGeom>
          <a:noFill/>
        </p:spPr>
        <p:txBody>
          <a:bodyPr wrap="square" rtlCol="0">
            <a:spAutoFit/>
          </a:bodyPr>
          <a:lstStyle/>
          <a:p>
            <a:r>
              <a:rPr lang="en-GB" sz="1200" dirty="0"/>
              <a:t> </a:t>
            </a:r>
            <a:endParaRPr lang="en-GB" sz="1200" dirty="0">
              <a:latin typeface="Arial" panose="020B0604020202020204" pitchFamily="34" charset="0"/>
              <a:cs typeface="Arial" panose="020B0604020202020204" pitchFamily="34" charset="0"/>
            </a:endParaRPr>
          </a:p>
          <a:p>
            <a:pPr marL="171450" lvl="0" indent="-171450">
              <a:buFont typeface="Arial"/>
              <a:buChar char="•"/>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Mader</a:t>
            </a:r>
            <a:r>
              <a:rPr lang="en-GB" sz="1200" dirty="0">
                <a:latin typeface="Arial" panose="020B0604020202020204" pitchFamily="34" charset="0"/>
                <a:cs typeface="Arial" panose="020B0604020202020204" pitchFamily="34" charset="0"/>
              </a:rPr>
              <a:t>, L, (2017) </a:t>
            </a:r>
            <a:r>
              <a:rPr lang="en-GB" sz="1200" i="1" dirty="0">
                <a:latin typeface="Arial" panose="020B0604020202020204" pitchFamily="34" charset="0"/>
                <a:cs typeface="Arial" panose="020B0604020202020204" pitchFamily="34" charset="0"/>
              </a:rPr>
              <a:t>How Teacher Training Hinders Special-Need Students, Strong progress has been made to integrate students with disabilities into general-education classrooms. Educator instruction hasn’t kept up,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2"/>
              </a:rPr>
              <a:t>https://www.theatlantic.com/education/archive/2017/03/how-teacher-training-hinders-special-needs-students/518286/</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Mynediad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18.12.19)</a:t>
            </a:r>
          </a:p>
          <a:p>
            <a:r>
              <a:rPr lang="en-GB" sz="1200" dirty="0">
                <a:latin typeface="Arial" panose="020B0604020202020204" pitchFamily="34" charset="0"/>
                <a:cs typeface="Arial" panose="020B0604020202020204" pitchFamily="34" charset="0"/>
              </a:rPr>
              <a:t> </a:t>
            </a:r>
          </a:p>
          <a:p>
            <a:pPr marL="171450" lvl="0" indent="-171450">
              <a:buFont typeface="Arial"/>
              <a:buChar char="•"/>
            </a:pPr>
            <a:r>
              <a:rPr lang="en-GB" sz="1200" dirty="0">
                <a:latin typeface="Arial" panose="020B0604020202020204" pitchFamily="34" charset="0"/>
                <a:cs typeface="Arial" panose="020B0604020202020204" pitchFamily="34" charset="0"/>
              </a:rPr>
              <a:t>Muller, C (1993) </a:t>
            </a:r>
            <a:r>
              <a:rPr lang="en-GB" sz="1200" i="1" dirty="0">
                <a:latin typeface="Arial" panose="020B0604020202020204" pitchFamily="34" charset="0"/>
                <a:cs typeface="Arial" panose="020B0604020202020204" pitchFamily="34" charset="0"/>
              </a:rPr>
              <a:t>Parent involvement and academic achievement: An analysis of family resources available to the child</a:t>
            </a:r>
            <a:r>
              <a:rPr lang="en-GB" sz="1200" dirty="0">
                <a:latin typeface="Arial" panose="020B0604020202020204" pitchFamily="34" charset="0"/>
                <a:cs typeface="Arial" panose="020B0604020202020204" pitchFamily="34" charset="0"/>
              </a:rPr>
              <a:t>, San Francisco: Westview Press Inc.</a:t>
            </a:r>
          </a:p>
          <a:p>
            <a:pPr lvl="0"/>
            <a:r>
              <a:rPr lang="en-US" sz="1200" dirty="0">
                <a:latin typeface="Arial" panose="020B0604020202020204" pitchFamily="34" charset="0"/>
                <a:cs typeface="Arial" panose="020B0604020202020204" pitchFamily="34" charset="0"/>
              </a:rPr>
              <a:t> </a:t>
            </a:r>
            <a:endParaRPr lang="en-US" sz="1200" dirty="0" smtClean="0">
              <a:latin typeface="Arial" panose="020B0604020202020204" pitchFamily="34" charset="0"/>
              <a:cs typeface="Arial" panose="020B0604020202020204" pitchFamily="34" charset="0"/>
            </a:endParaRPr>
          </a:p>
          <a:p>
            <a:pPr marL="171450" lvl="0" indent="-171450">
              <a:buFont typeface="Arial"/>
              <a:buChar char="•"/>
            </a:pPr>
            <a:r>
              <a:rPr lang="en-US" sz="1200" dirty="0" smtClean="0">
                <a:latin typeface="Arial" panose="020B0604020202020204" pitchFamily="34" charset="0"/>
                <a:cs typeface="Arial" panose="020B0604020202020204" pitchFamily="34" charset="0"/>
              </a:rPr>
              <a:t>Provision </a:t>
            </a:r>
            <a:r>
              <a:rPr lang="en-US" sz="1200" dirty="0">
                <a:latin typeface="Arial" panose="020B0604020202020204" pitchFamily="34" charset="0"/>
                <a:cs typeface="Arial" panose="020B0604020202020204" pitchFamily="34" charset="0"/>
              </a:rPr>
              <a:t>Map (2019) Person </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Planning (PCP)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gael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u="sng" dirty="0">
                <a:latin typeface="Arial" panose="020B0604020202020204" pitchFamily="34" charset="0"/>
                <a:cs typeface="Arial" panose="020B0604020202020204" pitchFamily="34" charset="0"/>
                <a:hlinkClick r:id="rId3"/>
              </a:rPr>
              <a:t>https://www.provisionmap.co.uk/person-centred-planning-pcp/</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Mynediad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19.1.20) </a:t>
            </a:r>
            <a:endParaRPr lang="en-GB"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 </a:t>
            </a:r>
            <a:endParaRPr lang="en-US" sz="1200" dirty="0" smtClean="0">
              <a:latin typeface="Arial" panose="020B0604020202020204" pitchFamily="34" charset="0"/>
              <a:cs typeface="Arial" panose="020B0604020202020204" pitchFamily="34" charset="0"/>
            </a:endParaRPr>
          </a:p>
          <a:p>
            <a:pPr marL="171450" lvl="0" indent="-171450">
              <a:buFont typeface="Arial"/>
              <a:buChar char="•"/>
            </a:pPr>
            <a:r>
              <a:rPr lang="en-US" sz="1200" dirty="0" smtClean="0">
                <a:latin typeface="Arial" panose="020B0604020202020204" pitchFamily="34" charset="0"/>
                <a:cs typeface="Arial" panose="020B0604020202020204" pitchFamily="34" charset="0"/>
              </a:rPr>
              <a:t>Snap </a:t>
            </a:r>
            <a:r>
              <a:rPr lang="en-US" sz="1200" dirty="0" err="1">
                <a:latin typeface="Arial" panose="020B0604020202020204" pitchFamily="34" charset="0"/>
                <a:cs typeface="Arial" panose="020B0604020202020204" pitchFamily="34" charset="0"/>
              </a:rPr>
              <a:t>Cymru</a:t>
            </a:r>
            <a:r>
              <a:rPr lang="en-US" sz="1200" dirty="0">
                <a:latin typeface="Arial" panose="020B0604020202020204" pitchFamily="34" charset="0"/>
                <a:cs typeface="Arial" panose="020B0604020202020204" pitchFamily="34" charset="0"/>
              </a:rPr>
              <a:t> (2014) </a:t>
            </a:r>
            <a:r>
              <a:rPr lang="en-US" sz="1200" i="1" dirty="0">
                <a:latin typeface="Arial" panose="020B0604020202020204" pitchFamily="34" charset="0"/>
                <a:cs typeface="Arial" panose="020B0604020202020204" pitchFamily="34" charset="0"/>
              </a:rPr>
              <a:t>Individual Development Plan</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gael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a:t>
            </a:r>
            <a:r>
              <a:rPr lang="en-US" sz="1200" u="sng" dirty="0">
                <a:latin typeface="Arial" panose="020B0604020202020204" pitchFamily="34" charset="0"/>
                <a:cs typeface="Arial" panose="020B0604020202020204" pitchFamily="34" charset="0"/>
                <a:hlinkClick r:id="rId4"/>
              </a:rPr>
              <a:t>http://www.snapcymru.org/wp-content/uploads/2014/09/IDP-Booklet.pdf</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Mynediad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ar</a:t>
            </a:r>
            <a:r>
              <a:rPr lang="en-US" sz="1200" dirty="0">
                <a:latin typeface="Arial" panose="020B0604020202020204" pitchFamily="34" charset="0"/>
                <a:cs typeface="Arial" panose="020B0604020202020204" pitchFamily="34" charset="0"/>
              </a:rPr>
              <a:t>: 16.1.20).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pPr marL="171450" lvl="0" indent="-171450">
              <a:buFont typeface="Arial"/>
              <a:buChar char="•"/>
            </a:pPr>
            <a:r>
              <a:rPr lang="en-GB" sz="1200" dirty="0">
                <a:latin typeface="Arial" panose="020B0604020202020204" pitchFamily="34" charset="0"/>
                <a:cs typeface="Arial" panose="020B0604020202020204" pitchFamily="34" charset="0"/>
              </a:rPr>
              <a:t>The Guardian (2013) </a:t>
            </a:r>
            <a:r>
              <a:rPr lang="en-GB" sz="1200" i="1" dirty="0" err="1">
                <a:latin typeface="Arial" panose="020B0604020202020204" pitchFamily="34" charset="0"/>
                <a:cs typeface="Arial" panose="020B0604020202020204" pitchFamily="34" charset="0"/>
              </a:rPr>
              <a:t>Proffesional</a:t>
            </a:r>
            <a:r>
              <a:rPr lang="en-GB" sz="1200" i="1" dirty="0">
                <a:latin typeface="Arial" panose="020B0604020202020204" pitchFamily="34" charset="0"/>
                <a:cs typeface="Arial" panose="020B0604020202020204" pitchFamily="34" charset="0"/>
              </a:rPr>
              <a:t> Development for Teachers: How can we take it to the next level?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5"/>
              </a:rPr>
              <a:t>https://www.theguardian.com/teacher-network/teacher-blog/2013/jan/29/professional-development-teacher-training-needs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Mynediad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21.1.20) </a:t>
            </a:r>
          </a:p>
          <a:p>
            <a:r>
              <a:rPr lang="en-GB" sz="1200" dirty="0">
                <a:latin typeface="Arial" panose="020B0604020202020204" pitchFamily="34" charset="0"/>
                <a:cs typeface="Arial" panose="020B0604020202020204" pitchFamily="34" charset="0"/>
              </a:rPr>
              <a:t> </a:t>
            </a:r>
          </a:p>
          <a:p>
            <a:pPr marL="171450" indent="-171450">
              <a:buFont typeface="Arial"/>
              <a:buChar char="•"/>
            </a:pP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The </a:t>
            </a:r>
            <a:r>
              <a:rPr lang="en-GB" sz="1200" dirty="0">
                <a:latin typeface="Arial" panose="020B0604020202020204" pitchFamily="34" charset="0"/>
                <a:cs typeface="Arial" panose="020B0604020202020204" pitchFamily="34" charset="0"/>
              </a:rPr>
              <a:t>Guardian (2013) </a:t>
            </a:r>
            <a:r>
              <a:rPr lang="en-GB" sz="1200" i="1" dirty="0">
                <a:latin typeface="Arial" panose="020B0604020202020204" pitchFamily="34" charset="0"/>
                <a:cs typeface="Arial" panose="020B0604020202020204" pitchFamily="34" charset="0"/>
              </a:rPr>
              <a:t>Support for SENCOs: What needs to change?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6"/>
              </a:rPr>
              <a:t>https://www.theguardian.com/teacher-network/teacher-blog/2013/oct/16/special-needs-education-children-families-bill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Mynediad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21.1.20). </a:t>
            </a:r>
          </a:p>
          <a:p>
            <a:r>
              <a:rPr lang="en-GB" sz="1200" dirty="0">
                <a:latin typeface="Arial" panose="020B0604020202020204" pitchFamily="34" charset="0"/>
                <a:cs typeface="Arial" panose="020B0604020202020204" pitchFamily="34" charset="0"/>
              </a:rPr>
              <a:t> </a:t>
            </a:r>
          </a:p>
          <a:p>
            <a:pPr marL="171450" indent="-171450">
              <a:buFont typeface="Arial"/>
              <a:buChar char="•"/>
            </a:pPr>
            <a:r>
              <a:rPr lang="en-GB" sz="1200" dirty="0">
                <a:latin typeface="Arial" panose="020B0604020202020204" pitchFamily="34" charset="0"/>
                <a:cs typeface="Arial" panose="020B0604020202020204" pitchFamily="34" charset="0"/>
              </a:rPr>
              <a:t>The Guardian (2015) Secret teacher: I am all for inclusion in principle, but it doesn’t always work,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7"/>
              </a:rPr>
              <a:t>https://www.theguardian.com/teacher-network/2015/may/23/secret-teacher-support-inclusion-but-not-at-any-cost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Mynediad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21.1.20) </a:t>
            </a:r>
          </a:p>
          <a:p>
            <a:endParaRPr lang="en-US" sz="1200" dirty="0" smtClean="0">
              <a:latin typeface="Arial" panose="020B0604020202020204" pitchFamily="34" charset="0"/>
              <a:cs typeface="Arial" panose="020B0604020202020204" pitchFamily="34" charset="0"/>
            </a:endParaRPr>
          </a:p>
          <a:p>
            <a:endParaRPr lang="en-US" sz="1200" dirty="0" smtClean="0"/>
          </a:p>
          <a:p>
            <a:endParaRPr lang="en-US" sz="1200" dirty="0" smtClean="0"/>
          </a:p>
          <a:p>
            <a:pPr marL="285750" indent="-285750">
              <a:buFontTx/>
              <a:buChar char="•"/>
            </a:pPr>
            <a:endParaRPr lang="en-US" sz="1200" dirty="0"/>
          </a:p>
          <a:p>
            <a:endParaRPr lang="en-US" sz="1200" dirty="0" smtClean="0"/>
          </a:p>
          <a:p>
            <a:endParaRPr lang="en-US" dirty="0" smtClean="0"/>
          </a:p>
          <a:p>
            <a:pPr marL="285750" indent="-285750">
              <a:buFontTx/>
              <a:buChar char="•"/>
            </a:pPr>
            <a:endParaRPr lang="en-US" dirty="0"/>
          </a:p>
        </p:txBody>
      </p:sp>
      <p:sp>
        <p:nvSpPr>
          <p:cNvPr id="4" name="TextBox 3"/>
          <p:cNvSpPr txBox="1"/>
          <p:nvPr/>
        </p:nvSpPr>
        <p:spPr>
          <a:xfrm>
            <a:off x="10290210" y="2091480"/>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6666562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Newsprint.thmx</Template>
  <TotalTime>3359</TotalTime>
  <Words>805</Words>
  <Application>Microsoft Office PowerPoint</Application>
  <PresentationFormat>On-screen Show (4:3)</PresentationFormat>
  <Paragraphs>215</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Newsprint</vt:lpstr>
      <vt:lpstr>Cynllun Dysgu Unigol (CDU) ac Ymarfer sy’n Canolbwyntio ar yr Unigolion (YCU)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 Dysgu Unigol (CDU) a PCPs</dc:title>
  <dc:creator>Ffion Jones</dc:creator>
  <cp:lastModifiedBy>i-yggctn19</cp:lastModifiedBy>
  <cp:revision>36</cp:revision>
  <dcterms:created xsi:type="dcterms:W3CDTF">2020-01-12T17:04:20Z</dcterms:created>
  <dcterms:modified xsi:type="dcterms:W3CDTF">2020-01-22T11:07:35Z</dcterms:modified>
</cp:coreProperties>
</file>