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webextensions/webextension1.xml" ContentType="application/vnd.ms-office.webextension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39"/>
  </p:notesMasterIdLst>
  <p:sldIdLst>
    <p:sldId id="256" r:id="rId5"/>
    <p:sldId id="270" r:id="rId6"/>
    <p:sldId id="271" r:id="rId7"/>
    <p:sldId id="272" r:id="rId8"/>
    <p:sldId id="257" r:id="rId9"/>
    <p:sldId id="273" r:id="rId10"/>
    <p:sldId id="259" r:id="rId11"/>
    <p:sldId id="258" r:id="rId12"/>
    <p:sldId id="274" r:id="rId13"/>
    <p:sldId id="296" r:id="rId14"/>
    <p:sldId id="275" r:id="rId15"/>
    <p:sldId id="276" r:id="rId16"/>
    <p:sldId id="277" r:id="rId17"/>
    <p:sldId id="260" r:id="rId18"/>
    <p:sldId id="278" r:id="rId19"/>
    <p:sldId id="280" r:id="rId20"/>
    <p:sldId id="279" r:id="rId21"/>
    <p:sldId id="297" r:id="rId22"/>
    <p:sldId id="293" r:id="rId23"/>
    <p:sldId id="281" r:id="rId24"/>
    <p:sldId id="283" r:id="rId25"/>
    <p:sldId id="284" r:id="rId26"/>
    <p:sldId id="286" r:id="rId27"/>
    <p:sldId id="289" r:id="rId28"/>
    <p:sldId id="290" r:id="rId29"/>
    <p:sldId id="287" r:id="rId30"/>
    <p:sldId id="288" r:id="rId31"/>
    <p:sldId id="263" r:id="rId32"/>
    <p:sldId id="292" r:id="rId33"/>
    <p:sldId id="291" r:id="rId34"/>
    <p:sldId id="295" r:id="rId35"/>
    <p:sldId id="294" r:id="rId36"/>
    <p:sldId id="269" r:id="rId37"/>
    <p:sldId id="28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348CA3-4CA7-4762-BD7B-BA97234601DA}" v="2" dt="2024-02-27T11:58:41.0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43"/>
    <p:restoredTop sz="94718"/>
  </p:normalViewPr>
  <p:slideViewPr>
    <p:cSldViewPr snapToGrid="0">
      <p:cViewPr varScale="1">
        <p:scale>
          <a:sx n="68" d="100"/>
          <a:sy n="68" d="100"/>
        </p:scale>
        <p:origin x="10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commentAuthors" Target="commentAuthor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2/27/2024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45B08281-154C-4FEF-A6DF-18BA3AC0F374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04D857D4-BD7E-4A06-844B-AAD504F1114F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916AFA50-87A4-4E99-B112-8C6B1DFB84B2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6B3905CA-BF0F-4A1B-AA0D-85E42F5D5A85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D3DA9A77-60C0-4BB8-898D-2828EE4073AD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C1F30CD5-42B1-4614-9F46-5D29928CC2DB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EE6020E3-D95B-4E55-964F-4B1A98BDAA6F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AE46C21D-EBB5-4F3D-B06D-166777189317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1DFFEA26-EB1D-498C-95CD-1ECE586790AA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539842EE-D56F-4F18-94E7-094CEF23F906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FC9A72C8-1C87-42EF-8A11-BF6DFA19ED8B}" type="datetime1">
              <a:rPr lang="en-US" smtClean="0"/>
              <a:t>2/27/2024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easc.nhs.wales/asi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.org.uk/publications/quality-improvement-made-simple" TargetMode="External"/><Relationship Id="rId2" Type="http://schemas.openxmlformats.org/officeDocument/2006/relationships/hyperlink" Target="http://www.ihi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/>
          <a:lstStyle/>
          <a:p>
            <a:r>
              <a:rPr dirty="0"/>
              <a:t>Clinical Indicators and Their Impact on the Ambulance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/>
          <a:lstStyle/>
          <a:p>
            <a:r>
              <a:rPr lang="en-GB" dirty="0"/>
              <a:t>Ieuan Davies </a:t>
            </a:r>
          </a:p>
          <a:p>
            <a:r>
              <a:rPr lang="en-GB" dirty="0"/>
              <a:t>Health Board Clinical Lead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lastic dinosaurs">
            <a:extLst>
              <a:ext uri="{FF2B5EF4-FFF2-40B4-BE49-F238E27FC236}">
                <a16:creationId xmlns:a16="http://schemas.microsoft.com/office/drawing/2014/main" id="{6FB6C5A5-8A51-5791-B3D7-153A2A19AC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046E5-9B4A-DC1B-10FF-73AEFAB8E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7E03F-CC3C-40F4-5CAA-5D8FEB969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/>
              <a:t>Joined WAST in 2001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/>
              <a:t>Direct entry from Welsh Water – Dwr Cymru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/>
              <a:t>TEMT –EMT – Paramedic – CTL – APP – HBCL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/>
              <a:t>Current role since 2018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EE3BF4-29E1-0A40-E313-DF84F56C69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848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98891-F66D-2802-C860-80A11B9D7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554073"/>
            <a:ext cx="9779183" cy="1325563"/>
          </a:xfrm>
        </p:spPr>
        <p:txBody>
          <a:bodyPr/>
          <a:lstStyle/>
          <a:p>
            <a:r>
              <a:rPr lang="en-GB" dirty="0"/>
              <a:t>Scope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DC283-1891-996E-029B-2B44CBADC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62367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Clinical Response Model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Clinical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>
                <a:highlight>
                  <a:srgbClr val="FFFF00"/>
                </a:highlight>
              </a:rPr>
              <a:t>Clinical Indicators </a:t>
            </a:r>
            <a:r>
              <a:rPr lang="en-GB" dirty="0"/>
              <a:t>– ‘</a:t>
            </a:r>
            <a:r>
              <a:rPr lang="en-GB" b="1" dirty="0"/>
              <a:t>Current Position’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Icebergs – ‘</a:t>
            </a:r>
            <a:r>
              <a:rPr lang="en-GB" b="1" dirty="0"/>
              <a:t>Where do we want to be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Test of Change ‘</a:t>
            </a:r>
            <a:r>
              <a:rPr lang="en-GB" b="1" dirty="0"/>
              <a:t>Incremental/Implementation’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does </a:t>
            </a:r>
            <a:r>
              <a:rPr lang="en-GB" b="1" dirty="0"/>
              <a:t>‘good’ look like?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Comms/’</a:t>
            </a:r>
            <a:r>
              <a:rPr lang="en-GB" b="1" dirty="0"/>
              <a:t>Onward Monitoring’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28C75B-1C08-7307-3269-E2294C2BFF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946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C21F3-5D7C-7333-9208-F348C81D5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75FFA-EF36-94D2-8CD0-14CEDF566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“I</a:t>
            </a:r>
            <a:r>
              <a:rPr lang="en-GB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dentifying and critically analysing the </a:t>
            </a:r>
            <a:r>
              <a:rPr lang="en-GB" i="1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range of strategies</a:t>
            </a:r>
            <a:r>
              <a:rPr lang="en-GB" b="1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you have considered</a:t>
            </a:r>
            <a:r>
              <a:rPr lang="en-GB" b="1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for leading change</a:t>
            </a:r>
            <a:r>
              <a:rPr lang="en-GB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effectLst/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in the context of challenges to the organisation from within your organisation</a:t>
            </a:r>
            <a:r>
              <a:rPr lang="en-GB" i="1" dirty="0">
                <a:latin typeface="+mj-lt"/>
                <a:ea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GB" dirty="0">
              <a:effectLst/>
              <a:latin typeface="+mj-lt"/>
              <a:ea typeface="DengXian" panose="020B0503020204020204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973E7D-8199-95C0-7E18-469CEAE2E7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69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atterns on desert">
            <a:extLst>
              <a:ext uri="{FF2B5EF4-FFF2-40B4-BE49-F238E27FC236}">
                <a16:creationId xmlns:a16="http://schemas.microsoft.com/office/drawing/2014/main" id="{C03D3026-0785-9F60-3D73-CE5D5A933A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2584"/>
          <a:stretch/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56" y="5746071"/>
            <a:ext cx="8540376" cy="85226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dirty="0"/>
              <a:t>What are Clinical Indicators? (Here and Now)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57848-7EF2-CA26-5650-86E660D20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381001"/>
            <a:ext cx="9425480" cy="1264920"/>
          </a:xfrm>
        </p:spPr>
        <p:txBody>
          <a:bodyPr/>
          <a:lstStyle/>
          <a:p>
            <a:r>
              <a:rPr lang="en-GB" dirty="0"/>
              <a:t>What are Clinical Indicators – Why Do They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51694-F9C5-389A-6911-AE93052A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Clinical indicators measure the quality and effectiveness of healthcare.</a:t>
            </a:r>
          </a:p>
          <a:p>
            <a:r>
              <a:rPr lang="en-GB" dirty="0"/>
              <a:t>They identify areas needing improvement in patient care.</a:t>
            </a:r>
          </a:p>
          <a:p>
            <a:r>
              <a:rPr lang="en-GB" dirty="0"/>
              <a:t>Used for benchmarking healthcare service performance.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ADB462-9691-ABAF-FEA1-D456EDBA7E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468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of Clinical Indicators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Monitor to identify improvement areas.</a:t>
            </a:r>
          </a:p>
          <a:p>
            <a:r>
              <a:t>Lead to targeted care quality enhancements.</a:t>
            </a:r>
          </a:p>
          <a:p>
            <a:r>
              <a:t>Improve patient outcomes and reduce healthcare costs over time.</a:t>
            </a:r>
          </a:p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Clinical Indicators in Ambulance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637745"/>
          </a:xfrm>
        </p:spPr>
        <p:txBody>
          <a:bodyPr/>
          <a:lstStyle/>
          <a:p>
            <a:r>
              <a:rPr dirty="0"/>
              <a:t>Include response times, patient satisfaction, and </a:t>
            </a:r>
            <a:r>
              <a:rPr lang="en-GB" b="1" i="1" dirty="0"/>
              <a:t>clinical performance</a:t>
            </a:r>
            <a:endParaRPr b="1" dirty="0"/>
          </a:p>
          <a:p>
            <a:r>
              <a:rPr b="1" dirty="0"/>
              <a:t>Essential </a:t>
            </a:r>
            <a:r>
              <a:rPr dirty="0"/>
              <a:t>for assessing pre-hospital care efficiency and quality.</a:t>
            </a:r>
          </a:p>
          <a:p>
            <a:r>
              <a:rPr dirty="0"/>
              <a:t>Improvements correlate with better patient care and survival rates.</a:t>
            </a:r>
            <a:endParaRPr lang="en-GB" dirty="0"/>
          </a:p>
          <a:p>
            <a:r>
              <a:rPr lang="en-GB" dirty="0"/>
              <a:t>Reportable to WG and published (EASC – Ambulance Quality Indicators </a:t>
            </a:r>
            <a:r>
              <a:rPr lang="en-GB" dirty="0">
                <a:hlinkClick r:id="rId2"/>
              </a:rPr>
              <a:t>Ambulance Service Indicators - Emergency Ambulance Services Committee (</a:t>
            </a:r>
            <a:r>
              <a:rPr lang="en-GB" dirty="0" err="1">
                <a:hlinkClick r:id="rId2"/>
              </a:rPr>
              <a:t>nhs.wales</a:t>
            </a:r>
            <a:r>
              <a:rPr lang="en-GB" dirty="0">
                <a:hlinkClick r:id="rId2"/>
              </a:rPr>
              <a:t>)</a:t>
            </a:r>
            <a:endParaRPr dirty="0"/>
          </a:p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37CFC53-6132-08B4-7B53-D73DC4DEEC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333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85DF4F-330C-1BC6-A66C-54E08079FC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799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D5B5D32-95F2-F905-6958-7230D86DA8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393895"/>
            <a:ext cx="12030635" cy="618978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40246F-1981-95A5-2B01-503F26ACF4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9B9CD-ABC4-EE87-219A-EE1FCB983F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172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B7A4FB-4728-37F1-0325-D8DC49D54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WAST Clinical Indcators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691423B-5613-2455-9F58-DEC4328F68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190205"/>
            <a:ext cx="6780700" cy="447526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5B6D56-4E0C-0D1C-D960-ACD673AEC4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745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73A6F-2498-F641-38BF-27D8C683E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Stroke &amp; STEMI CI Bundle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7D3CFB-C4D1-A3EF-5537-63457D419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181729"/>
            <a:ext cx="6780700" cy="449221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3EC476-6A50-EEA9-C259-959DBD852B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8495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78DF0A4-91A7-3CFC-CED6-A4F29C10C9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173" b="1193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996EEF-625F-0440-57C7-2E57150EE6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74980-5758-EF42-0939-722BECB4D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115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Organisational Icebergs – The ‘Now’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Challenges include increased demand and limited resources.</a:t>
            </a:r>
          </a:p>
          <a:p>
            <a:endParaRPr lang="en-GB" sz="2200"/>
          </a:p>
          <a:p>
            <a:r>
              <a:rPr lang="en-GB" sz="2200"/>
              <a:t>Non-compliance by staff</a:t>
            </a:r>
          </a:p>
          <a:p>
            <a:endParaRPr lang="en-GB" sz="2200"/>
          </a:p>
          <a:p>
            <a:r>
              <a:rPr lang="en-GB" sz="2200"/>
              <a:t>Poor month on month performance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</p:txBody>
      </p:sp>
      <p:pic>
        <p:nvPicPr>
          <p:cNvPr id="7" name="Picture 6" descr="Tip of iceberg submerged in water">
            <a:extLst>
              <a:ext uri="{FF2B5EF4-FFF2-40B4-BE49-F238E27FC236}">
                <a16:creationId xmlns:a16="http://schemas.microsoft.com/office/drawing/2014/main" id="{CF27DE57-7F34-AC5D-E59F-FB19CBE413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" r="3001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40388-BC0F-0782-85E9-E77222644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8" name="Content Placeholder 7">
                <a:extLst>
                  <a:ext uri="{FF2B5EF4-FFF2-40B4-BE49-F238E27FC236}">
                    <a16:creationId xmlns:a16="http://schemas.microsoft.com/office/drawing/2014/main" id="{C6DC9F7F-0A75-2525-937F-15C011C07B21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686558250"/>
                  </p:ext>
                </p:extLst>
              </p:nvPr>
            </p:nvGraphicFramePr>
            <p:xfrm>
              <a:off x="182880" y="604910"/>
              <a:ext cx="11268221" cy="5751439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8" name="Content Placeholder 7">
                <a:extLst>
                  <a:ext uri="{FF2B5EF4-FFF2-40B4-BE49-F238E27FC236}">
                    <a16:creationId xmlns:a16="http://schemas.microsoft.com/office/drawing/2014/main" id="{C6DC9F7F-0A75-2525-937F-15C011C07B2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82880" y="604910"/>
                <a:ext cx="11268221" cy="5751439"/>
              </a:xfrm>
              <a:prstGeom prst="rect">
                <a:avLst/>
              </a:prstGeom>
            </p:spPr>
          </p:pic>
        </mc:Fallback>
      </mc:AlternateContent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6526B-738A-03F6-925D-AD43A9E5A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164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FC2D0-C035-93A0-39F4-70AB16144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LEWIN’S CHANGE MODEL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F79D51-E87A-0856-3B8C-4C2EB3D14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526" y="1012874"/>
            <a:ext cx="6825941" cy="495772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F8543E-C4F0-B99C-91A5-B24706A2A5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822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B928-6723-A547-3256-D6023A55F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CFD70-D26F-F1C2-95DA-E052C682C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A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stakeholder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 is an individual or a group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affected by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, or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has an effect on,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 an </a:t>
            </a: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organisation</a:t>
            </a:r>
            <a:endParaRPr lang="en-US" kern="0" dirty="0">
              <a:solidFill>
                <a:srgbClr val="000000"/>
              </a:solidFill>
              <a:latin typeface="Myriad Pro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Having established the importance/power and interests of the stakeholders, managers need to estimate the strength of the relationship, in terms of: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What impact do we have on them?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What impact can they have on us?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54419F-335C-B8B4-FCB9-19DF35629E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421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3EBB1-D66D-82EA-883D-C46ED44DE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Guidelines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BF935-C953-3E9F-9EC6-EC941CCF7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Identify and include all the 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stakeholders</a:t>
            </a:r>
            <a:r>
              <a:rPr lang="en-GB" sz="2800" dirty="0"/>
              <a:t>.</a:t>
            </a:r>
          </a:p>
          <a:p>
            <a:r>
              <a:rPr lang="en-GB" sz="2800" dirty="0"/>
              <a:t>Involve those affected in putting the plans together.  </a:t>
            </a:r>
          </a:p>
          <a:p>
            <a:r>
              <a:rPr lang="en-GB" sz="2800" dirty="0"/>
              <a:t>Have 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/>
              <a:t>objectives.</a:t>
            </a:r>
          </a:p>
          <a:p>
            <a:r>
              <a:rPr lang="en-GB" sz="2800" dirty="0"/>
              <a:t>Keep everyone regularly informed of progress using both formal and informal methods.</a:t>
            </a:r>
          </a:p>
          <a:p>
            <a:r>
              <a:rPr lang="en-GB" sz="2800" dirty="0"/>
              <a:t>Keep the momentum going by rewarding “wins” along the way.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1DE4F-854F-EB49-F1DE-7FA990A4A2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053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Two hikers helping one another up a rock">
            <a:extLst>
              <a:ext uri="{FF2B5EF4-FFF2-40B4-BE49-F238E27FC236}">
                <a16:creationId xmlns:a16="http://schemas.microsoft.com/office/drawing/2014/main" id="{75CD5D67-DCBE-9CA6-2400-7343785A9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647E9-8CDE-C1D7-1BE2-256BF477E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The How Will We Get There……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56021-FE34-BE07-2F01-66DE8E008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844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2DFB-D2BF-9845-1DF9-019F91834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Change – A Test Of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84CF-3EFC-4687-C9D2-E869BC72D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43423E"/>
                </a:solidFill>
                <a:effectLst/>
                <a:latin typeface="inherit"/>
              </a:rPr>
              <a:t>Quality improvement involves the use of a systematic and coordinated approach to solving a problem using specific methods and tools with the aim of bringing about a measurable improvement within a health care setting </a:t>
            </a:r>
            <a:r>
              <a:rPr lang="en-GB" b="0" i="0" dirty="0">
                <a:solidFill>
                  <a:srgbClr val="43423E"/>
                </a:solidFill>
                <a:effectLst/>
                <a:latin typeface="inherit"/>
              </a:rPr>
              <a:t>– Health Foundation (2001)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16219C-9AB8-AD76-989F-E8A8186CED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3770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A083E-49F0-2D1C-C95C-F15299A4F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Quality Together (IQT)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44C6010-1A7D-B932-7758-1F700200EC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7492" y="1885072"/>
            <a:ext cx="2756095" cy="352044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D61FE5-2A2F-04B8-F141-719864AC6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91A767-550D-B9B8-90D9-2F0B642BF273}"/>
              </a:ext>
            </a:extLst>
          </p:cNvPr>
          <p:cNvSpPr txBox="1"/>
          <p:nvPr/>
        </p:nvSpPr>
        <p:spPr>
          <a:xfrm>
            <a:off x="4698609" y="220862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41AA73-45AD-B518-5E17-BA7300FEF7EF}"/>
              </a:ext>
            </a:extLst>
          </p:cNvPr>
          <p:cNvSpPr txBox="1"/>
          <p:nvPr/>
        </p:nvSpPr>
        <p:spPr>
          <a:xfrm>
            <a:off x="4149969" y="1885072"/>
            <a:ext cx="777148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For improvement to be maintained there must be:</a:t>
            </a:r>
          </a:p>
          <a:p>
            <a:endParaRPr lang="en-GB" dirty="0"/>
          </a:p>
          <a:p>
            <a:r>
              <a:rPr lang="en-GB" b="1" dirty="0"/>
              <a:t>Will</a:t>
            </a:r>
            <a:r>
              <a:rPr lang="en-GB" dirty="0"/>
              <a:t> – ‘We must want to improve’</a:t>
            </a:r>
          </a:p>
          <a:p>
            <a:endParaRPr lang="en-GB" dirty="0"/>
          </a:p>
          <a:p>
            <a:r>
              <a:rPr lang="en-GB" b="1" dirty="0"/>
              <a:t>Ideas </a:t>
            </a:r>
            <a:r>
              <a:rPr lang="en-GB" dirty="0"/>
              <a:t>– ‘We must know what to try’</a:t>
            </a:r>
          </a:p>
          <a:p>
            <a:endParaRPr lang="en-GB" dirty="0"/>
          </a:p>
          <a:p>
            <a:r>
              <a:rPr lang="en-GB" b="1" dirty="0"/>
              <a:t>Execution </a:t>
            </a:r>
            <a:r>
              <a:rPr lang="en-GB" dirty="0"/>
              <a:t>– ‘We must know how to change’ Banner (2003) and Nolan (2007)</a:t>
            </a:r>
          </a:p>
        </p:txBody>
      </p:sp>
    </p:spTree>
    <p:extLst>
      <p:ext uri="{BB962C8B-B14F-4D97-AF65-F5344CB8AC3E}">
        <p14:creationId xmlns:p14="http://schemas.microsoft.com/office/powerpoint/2010/main" val="3809497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7C78D20-2BBF-A0B2-01DC-753F58E23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400" dirty="0"/>
              <a:t>Model for Improvement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688CD8-FD26-1A40-C6A2-2923B7473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97" r="7624" b="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9960DF-6976-907A-0044-7B0509D06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1800" dirty="0"/>
              <a:t>1. What are we trying to accomplish? This is the AIM and provides direction.</a:t>
            </a:r>
          </a:p>
          <a:p>
            <a:r>
              <a:rPr lang="en-GB" sz="1800" dirty="0"/>
              <a:t>2. How will we know that a change is an improvement? These are the MEASURES and describe our current and future position.</a:t>
            </a:r>
          </a:p>
          <a:p>
            <a:r>
              <a:rPr lang="en-GB" sz="1800" dirty="0"/>
              <a:t>3. What changes can we make that will result in an improvement? </a:t>
            </a:r>
          </a:p>
          <a:p>
            <a:r>
              <a:rPr lang="en-GB" sz="1800" dirty="0"/>
              <a:t>These are the CHANGES that tell us how we are going to get there</a:t>
            </a:r>
            <a:endParaRPr lang="en-US" sz="1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D43DC-BD40-1497-07D5-71E2CDC610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52978" y="6356350"/>
            <a:ext cx="130082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2335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1E4E2-8CE1-E145-3045-C0565A9D5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The 1% Marginal Gains Theory</a:t>
            </a:r>
          </a:p>
        </p:txBody>
      </p:sp>
      <p:pic>
        <p:nvPicPr>
          <p:cNvPr id="7" name="Content Placeholder 6" descr="Cyclists in a race">
            <a:extLst>
              <a:ext uri="{FF2B5EF4-FFF2-40B4-BE49-F238E27FC236}">
                <a16:creationId xmlns:a16="http://schemas.microsoft.com/office/drawing/2014/main" id="{0FFA7095-B910-BD27-B0FE-206503CBB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26" r="2244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97C2348-91BC-5A44-6B54-999D612A10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97488" y="2778041"/>
            <a:ext cx="6251575" cy="3341855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0318C3-3014-1108-B43A-42B2986419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052978" y="6356350"/>
            <a:ext cx="130082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774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4F3E3112-DFAC-4FCF-EE23-2027D98321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22212F-6F35-1E2E-F8A0-96292B528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7579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3F18E02-9FC0-49C2-BE57-195BEE39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2A8F7-BAAC-80C7-8243-442023503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882" y="4293517"/>
            <a:ext cx="4805996" cy="1401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Currently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9EAEB8F-EB4D-DBB2-ACE9-B489A4798F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t="24700" r="-1" b="31861"/>
          <a:stretch/>
        </p:blipFill>
        <p:spPr>
          <a:xfrm>
            <a:off x="20" y="760563"/>
            <a:ext cx="5298663" cy="6097089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DC9608D4-CD9C-4B8B-88DC-8055C0325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511966"/>
            <a:ext cx="5736223" cy="6346033"/>
            <a:chOff x="4529137" y="1695450"/>
            <a:chExt cx="3134106" cy="346728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7B5C029-26B7-46E5-A729-AB2CB6EB6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811422"/>
              <a:ext cx="2961539" cy="33511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54AB4E0-C436-423A-9AF4-705F9D92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784984"/>
              <a:ext cx="2972634" cy="337756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837BBAD-3D46-42DA-AB99-AB6C9739D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784984"/>
              <a:ext cx="2972700" cy="3377755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40" name="Freeform: Shape 39">
              <a:extLst>
                <a:ext uri="{FF2B5EF4-FFF2-40B4-BE49-F238E27FC236}">
                  <a16:creationId xmlns:a16="http://schemas.microsoft.com/office/drawing/2014/main" id="{3E86000F-91FB-495F-B2DF-F27198A4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29137" y="1695450"/>
              <a:ext cx="3134106" cy="3467100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32A3D1-8E99-884B-A03F-04C9F9979F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37697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5C367-2B37-28BF-5ADA-A7F0CBD1D2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0533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8B0C64-C483-E7CC-AD3C-12635B39A7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975360"/>
            <a:ext cx="10905066" cy="4907278"/>
          </a:xfrm>
          <a:prstGeom prst="rect">
            <a:avLst/>
          </a:prstGeom>
          <a:ln>
            <a:noFill/>
          </a:ln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3338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F1C80C9-DA79-2834-63F2-6449AE130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083212"/>
            <a:ext cx="10905066" cy="455406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2D4B2C-0DF8-FCEF-F76C-1A572CDE80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669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Patient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Leads to improved response times.</a:t>
            </a:r>
          </a:p>
          <a:p>
            <a:r>
              <a:t>Impacts patient survival rates in critical cases.</a:t>
            </a:r>
          </a:p>
          <a:p>
            <a:r>
              <a:t>Contributes to higher patient satisfaction and trust.</a:t>
            </a:r>
          </a:p>
          <a:p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32B6BE-CA6B-7234-EB5D-69039996BD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37" y="1190625"/>
            <a:ext cx="11058525" cy="447675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E420F12-4992-D5F0-484F-060FE14CA2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9397" y="942535"/>
            <a:ext cx="9854200" cy="527199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4268E-F214-F28B-6115-4D142AB286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5980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97B4B1-49CF-1EBD-FC7E-4183E8643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083" y="1012874"/>
            <a:ext cx="10953787" cy="481115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50A0A2-057B-C5D9-B3AE-7D1640F3FE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2489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682E2-1685-7D0D-6832-F9421C9A7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‘Granular/Individual ‘Nudge’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66F4132-0FFD-E472-51A3-888808F963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271" y="1842868"/>
            <a:ext cx="10884129" cy="353099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BADE0C-922B-4510-3B2B-A60873E7CB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8737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CAF5-607B-A70B-33A1-6B6C58451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Good Looks Like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5955CB-4F10-B36C-230E-DDD07789B1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C7DEE-B6D0-65B3-8FC7-059EE1EA8E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695AA33-1867-F7D0-2084-69E7461CD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3378" y="1589649"/>
            <a:ext cx="7610622" cy="5016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1741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  <a:endParaRPr dirty="0"/>
          </a:p>
        </p:txBody>
      </p:sp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1BA3BC80-1016-BAAB-7E1B-83D0BB3B84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64251" y="2017713"/>
            <a:ext cx="5985711" cy="3367087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90FEC-08D3-6D62-D631-D90D010F0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78B91-59CA-E7DA-01ED-7D6F3C8AC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r>
              <a:rPr lang="en-GB" sz="1400" dirty="0">
                <a:solidFill>
                  <a:srgbClr val="43423E"/>
                </a:solidFill>
                <a:latin typeface="Univers LT Pro"/>
              </a:rPr>
              <a:t>B</a:t>
            </a: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erwick DM (2003), ‘Errors today and errors tomorrow’, New England Journal of Medicine, 348: pp 2570-2572</a:t>
            </a:r>
          </a:p>
          <a:p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Nolan, TW (2007), ‘Execution of Strategic Improvement Initiatives to Produce System-Level Results’, IHI Innovation Series </a:t>
            </a:r>
          </a:p>
          <a:p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White Paper, Institute for Healthcare Improvement, Cambridge, Massachusetts (</a:t>
            </a: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  <a:hlinkClick r:id="rId2"/>
              </a:rPr>
              <a:t>www.ihi.org</a:t>
            </a: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)</a:t>
            </a:r>
          </a:p>
          <a:p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Quality improvement made simple. The Health Foundation; 2021 (</a:t>
            </a: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  <a:hlinkClick r:id="rId3"/>
              </a:rPr>
              <a:t>www.health.org.uk/publications/quality-improvement-made-simple</a:t>
            </a: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)</a:t>
            </a:r>
          </a:p>
          <a:p>
            <a:r>
              <a:rPr lang="en-GB" sz="1400" dirty="0"/>
              <a:t>Schein, E.H., (1996). Kurt Lewin’s change theory in the field and in the classroom: Notes toward a model of managed learning. Systems practice, 9(1), pp.27-47</a:t>
            </a:r>
          </a:p>
          <a:p>
            <a:endParaRPr lang="en-GB" sz="1600" b="0" i="0" dirty="0">
              <a:solidFill>
                <a:srgbClr val="43423E"/>
              </a:solidFill>
              <a:effectLst/>
              <a:latin typeface="Univers LT Pro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65B0C6-EC23-6E45-80B9-6D84472341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66C768-345D-E479-7D47-33123A77D7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331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webextensions/webextension1.xml><?xml version="1.0" encoding="utf-8"?>
<we:webextension xmlns:we="http://schemas.microsoft.com/office/webextensions/webextension/2010/11" id="{8DF05A64-A4A5-4969-879D-4BE6D022B6F7}">
  <we:reference id="wa200003233" version="2.0.0.3" store="en-US" storeType="OMEX"/>
  <we:alternateReferences>
    <we:reference id="WA200003233" version="2.0.0.3" store="WA200003233" storeType="OMEX"/>
  </we:alternateReferences>
  <we:properties>
    <we:property name="artifactViewState" value="&quot;live&quot;"/>
    <we:property name="backgroundColor" value="&quot;#FFFFFF&quot;"/>
    <we:property name="bookmark" value="&quot;H4sIAAAAAAAAA+1YbW8iNxD+K2il9r6gyvti2M23QC5qpLsrOiqqqorQ2B7Ad8sa7XqTUMR/79gLuUBe6HFJ7yL1A1p77Bk/83hmbLMKlK4WOSw/wByDk6BnzOc5lJ9bYdAOil1ZGKZRxOO0k3DGE4kSQ0mzzMJqU1TBySqwUE7RjnRVQ+4MkvCvy3YAeT6AqetNIK+wHSywrEwBuf4bm8k0ZMsa1+0Abxa5KcGZHFqw6Mxe0XTqE5Twl5hWBGn1FQ5R2kb6ERemtNt+O5jo3JKKUxUbx1bBuRdmE4EJ45hmvAOYcY5MuNGNq09Magd2uXBz+oRqakotIQ883hKrBt4q6Ju8nvvW2x350NSlxI848UOF1XZJlkbX40HvYty/GJ9BNRMGSjXu56aqS+wbhcGa+BiUhtjy098ZWpI0x67hXB1fFFIrLKyfOTPX/RIJnApOwrWTVA0jnohdjhypnvi+KSzoYsNWFziXiYqlZBHn0OUdTJ280sU032zVF93fGz6qGdCX4kB8IuvOjl88ClOijiUoI2ChEvSJD9rSc4qT+7YU7QgjOGEGnThC0RXZ5FhbGe8q7CRZGqYZJhyoy4/GJTiPI8biNAPGJfBIdZ3uTgC6SKA8WG3j51RdQSFpl/aD5z2C2/pviZ4Pv53vRw2JWn0osdWrC5Vj66d7wcLW7e8F7pSKABUGDT8WrKg1oKRoDaUhiz8WtJG2kLeGelocAvZ8depMzwmUvVeQ3lPxmI3/RCgfAHLpCtBTOZVT2enPoLS7ebUt77TOpzv1a+PN0mfSC8C/9AmN3W4SpqE740TK0iRlmByf0KfTaYlT2Fbct898VDya7BUdtW7gvC425Z4dFcHfCb+ZL3INhX3VntzJ01fqwU4RfKU+3J4vX4P//8L59YWTiZQrrro8jQFS3ukoKQ/eqizeWGFu7t+rMIkjNZmQUbqBsxAy1pGPl+Gdu7vgCtNokjIhGRcii1LWfYm7u+PmV4Tcznou+H7eXs73ubozx79EjtjvKtcSyx2WgjnSS8s1pkiXd6dERCyaZTVWX8jabY22L6mIsqE0c6+2efq5fD3sXjtoUBHudvDHDN0FxwdWofQ2sS/2WKz+few1HY/mIJEEYAR57V+ZZP+dtg0Tq0ZMOm96aCtN54i6hhxU+cZpuYB1P6evwMID1M3d64u+6EPsEdNQaekMNuYeyb5bgP9dfG0SknMR0asrSRLIUDKhWHYwIcED79XW+nf0XlYykYRhJGKhOlmCqeoyhgcvRy9fTM9geSt+zsz6lthAe41YvGx0PM2Fj3A3+pBrprbVAiQOoMAHXCTXoFCOwyfd9H/m3Lq4Xv8Dmelh9kwSAAA=&quot;"/>
    <we:property name="creatorSessionId" value="&quot;2d717f2c-8193-4e1a-8e25-38f64f85366a&quot;"/>
    <we:property name="creatorTenantId" value="&quot;bb5628b8-e328-4082-a856-433c9edc8fae&quot;"/>
    <we:property name="creatorUserId" value="&quot;1003BFFD9F2390BB&quot;"/>
    <we:property name="datasetId" value="&quot;e4c7dba8-1e76-400d-b76e-8be9783dc192&quot;"/>
    <we:property name="embedUrl" value="&quot;/reportEmbed?reportId=7cb6987e-fc8f-410d-8a62-1888780051d2&amp;config=eyJjbHVzdGVyVXJsIjoiaHR0cHM6Ly9XQUJJLVVLLVNPVVRILXJlZGlyZWN0LmFuYWx5c2lzLndpbmRvd3MubmV0IiwiZW1iZWRGZWF0dXJlcyI6eyJ1c2FnZU1ldHJpY3NWTmV4dCI6dHJ1ZSwiZGlzYWJsZUFuZ3VsYXJKU0Jvb3RzdHJhcFJlcG9ydEVtYmVkIjp0cnVlfX0%3D&amp;disableSensitivityBanner=true&amp;lrtl=true&quot;"/>
    <we:property name="initialStateBookmark" value="&quot;H4sIAAAAAAAAA+1YbW/bOAz+K4GA274EB9mxErvfmrTFFVtf0BxyOAxFQFlMok2xAlvpy4L896PkpGv6llvX3lbgPgS2KJF6+IikqSyY0tXMwPUxTJHtsK61X6ZQfmlErMmKlezk5MPR7tmH4fHu0T6J7cxpW1RsZ8EclGN0A13NwXgLJPx03mRgzCmM/WgEpsImm2FZ2QKM/or1Yppy5RyXTYZXM2NL8Cb7Dhx6sxe0nMa0d/R7i3aE3OkL7GPuaukZzmzp1uMmG2njSMWrypUnC3YQhNlIYsIFpploA2ZCIJd+duXbE4uazF3P/JoeoRrbUudgWMBbYlXDW7CeNfNpeNvfkPftvMzxDEdhqnDaXZOlweXwtHs47B0O96CaSAulGvaMreYl9qxCtiQ+TktLbIXlHy1tSZpD/+JdHR4WuVZYuLByYi97JRI4xXaipZdUNSOBiE2OPKmB+J4tHOhixVYHhMgT1cpzHgsBHdHG1MsrXYzN6qi+6f5Z81FNgJ4UB/IzWfd2wuZxlBJ1PME8Bh4pSY/WVlt6SnFy35aiE+EEJ8qg3YpRdmQ2eq6tTHQUtpMsjdIMEwE0FM/GJYVoxZy30gy4yEHEquN1NwLQRwLlwWIdP7vqAoqcTulu8Bwh+KP/keg5Pjm4GzUkavSgxEZ3XiiDjd/uBQtfNn8WuF0qAlQYNPxasOLGKSVFo59bsvhrQRtoB6bR1+NiG7CXq1N7ekqg3L2CdETFYzL8G6F8AMi5L0BP5ZShstObQOk282pd3mmfz7fq18qb65BJrwD/PCQ0djpJlEattJ3IlKdJyjF5fkLvjscljmFdcfdf+FPxaLJX9Kn1EwfzYlXu+bMi+Cfht9OZ0VC4N+3JrTx9ox5sFME36sPN9+V78P9fOL+/cHKZCiVUR6QtgFS02yrPt3ZVDq+ctFf3+ypMWrEajcgodeA8goy388fL8EbvLoXCNB6lXOZcSJnFKe+8Ru/uufkDwbhJ1wffu3VzfperW2vCTeQZ510ZnWO5wRKbIt20/MsYqXn3SkTErN5WY/WNrM23wfomFVM2lHYa1FZ3PZ+v291rshoV4W6yvyboG5wQWIXS68Q+vMNi9e9jrx4ENFuJJAADMPNwyyT7H7WrmVjUYtJ530VXafqOqEswoMr3XssHrP95fQUOHqBu6m9f9MQQYo+Yhkrn3mBt7pHsuwH438XXKiGFkDHdupIkgQxzLhXPtiYkBODduXPhHn0nK7lMoiiWLanaWYKp6nCOW5uj1y+me3B9I37JzPqR2EB3iVi8bnQ8zUWIcD/7kGt27qoZ5HgKBT7gIrkGhfIcPulm+DOHhU2IVS3NNl78Xzw3lCyX/wDWMzw3bRIAAA==&quot;"/>
    <we:property name="isFiltersActionButtonVisible" value="true"/>
    <we:property name="isVisualContainerHeaderHidden" value="false"/>
    <we:property name="pageDisplayName" value="&quot;NOF&quot;"/>
    <we:property name="pageName" value="&quot;ReportSection&quot;"/>
    <we:property name="pptInsertionSessionID" value="&quot;BF03E9A1-E8CC-4CAC-9B73-5B9842AEAB01&quot;"/>
    <we:property name="reportEmbeddedTime" value="&quot;2024-02-26T20:24:43.273Z&quot;"/>
    <we:property name="reportName" value="&quot;Clinical Indicators Dashboard&quot;"/>
    <we:property name="reportState" value="&quot;CONNECTED&quot;"/>
    <we:property name="reportUrl" value="&quot;/groups/me/reports/7cb6987e-fc8f-410d-8a62-1888780051d2/ReportSection?experience=power-bi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42FAFE-88B4-49B4-9588-86CB0E564E50}">
  <ds:schemaRefs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microsoft.com/sharepoint/v3"/>
    <ds:schemaRef ds:uri="http://purl.org/dc/elements/1.1/"/>
    <ds:schemaRef ds:uri="http://schemas.openxmlformats.org/package/2006/metadata/core-propertie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2076B5C-85B0-4D30-852D-5E5312EEA9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1176D5-513E-4E73-98C9-4CEA832F57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TM45331398</Template>
  <TotalTime>0</TotalTime>
  <Words>775</Words>
  <Application>Microsoft Office PowerPoint</Application>
  <PresentationFormat>Widescreen</PresentationFormat>
  <Paragraphs>116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inherit</vt:lpstr>
      <vt:lpstr>Myriad Pro</vt:lpstr>
      <vt:lpstr>Tenorite</vt:lpstr>
      <vt:lpstr>Univers LT Pro</vt:lpstr>
      <vt:lpstr>Office Theme</vt:lpstr>
      <vt:lpstr>Clinical Indicators and Their Impact on the Ambulance Service</vt:lpstr>
      <vt:lpstr>Introduction</vt:lpstr>
      <vt:lpstr>Scope &amp; Objectives</vt:lpstr>
      <vt:lpstr>The Brief:</vt:lpstr>
      <vt:lpstr>What are Clinical Indicators? (Here and Now)</vt:lpstr>
      <vt:lpstr>What are Clinical Indicators – Why Do They Matter?</vt:lpstr>
      <vt:lpstr>Importance of Clinical Indicators</vt:lpstr>
      <vt:lpstr>Clinical Indicators in Ambulance Services</vt:lpstr>
      <vt:lpstr>PowerPoint Presentation</vt:lpstr>
      <vt:lpstr>PowerPoint Presentation</vt:lpstr>
      <vt:lpstr>WAST Clinical Indcators</vt:lpstr>
      <vt:lpstr>Stroke &amp; STEMI CI Bundle</vt:lpstr>
      <vt:lpstr>PowerPoint Presentation</vt:lpstr>
      <vt:lpstr>Organisational Icebergs – The ‘Now’</vt:lpstr>
      <vt:lpstr>PowerPoint Presentation</vt:lpstr>
      <vt:lpstr>LEWIN’S CHANGE MODEL</vt:lpstr>
      <vt:lpstr>Stakeholders</vt:lpstr>
      <vt:lpstr>Guidelines</vt:lpstr>
      <vt:lpstr>The How Will We Get There……</vt:lpstr>
      <vt:lpstr>Incremental Change – A Test Of</vt:lpstr>
      <vt:lpstr>Improving Quality Together (IQT)</vt:lpstr>
      <vt:lpstr>Model for Improvement</vt:lpstr>
      <vt:lpstr>The 1% Marginal Gains Theory</vt:lpstr>
      <vt:lpstr>PowerPoint Presentation</vt:lpstr>
      <vt:lpstr>Currently</vt:lpstr>
      <vt:lpstr>PowerPoint Presentation</vt:lpstr>
      <vt:lpstr>PowerPoint Presentation</vt:lpstr>
      <vt:lpstr>Impact on Patient Outcomes</vt:lpstr>
      <vt:lpstr>PowerPoint Presentation</vt:lpstr>
      <vt:lpstr>PowerPoint Presentation</vt:lpstr>
      <vt:lpstr>‘Granular/Individual ‘Nudge’</vt:lpstr>
      <vt:lpstr>What Good Looks Like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/>
  <cp:lastModifiedBy/>
  <cp:revision>2</cp:revision>
  <dcterms:created xsi:type="dcterms:W3CDTF">2021-09-06T16:30:14Z</dcterms:created>
  <dcterms:modified xsi:type="dcterms:W3CDTF">2024-02-27T11:58:52Z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