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5"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50"/>
  </p:normalViewPr>
  <p:slideViewPr>
    <p:cSldViewPr snapToGrid="0" snapToObjects="1">
      <p:cViewPr varScale="1">
        <p:scale>
          <a:sx n="120" d="100"/>
          <a:sy n="120" d="100"/>
        </p:scale>
        <p:origin x="25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677944-B27B-5A46-AA68-D3464A673EF6}" type="datetimeFigureOut">
              <a:rPr lang="en-US" smtClean="0"/>
              <a:t>5/4/22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488AAE-B66A-6F4D-A8E0-4FF50028B6F6}" type="slidenum">
              <a:rPr lang="en-US" smtClean="0"/>
              <a:t>‹#›</a:t>
            </a:fld>
            <a:endParaRPr lang="en-US"/>
          </a:p>
        </p:txBody>
      </p:sp>
    </p:spTree>
    <p:extLst>
      <p:ext uri="{BB962C8B-B14F-4D97-AF65-F5344CB8AC3E}">
        <p14:creationId xmlns:p14="http://schemas.microsoft.com/office/powerpoint/2010/main" val="2468715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47DB5-1E70-5528-92C2-9E941BCACBA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5E17D70-B553-8758-04D1-2321F836E2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BC20467-EE13-5011-19C1-99E4AC9F3B7E}"/>
              </a:ext>
            </a:extLst>
          </p:cNvPr>
          <p:cNvSpPr>
            <a:spLocks noGrp="1"/>
          </p:cNvSpPr>
          <p:nvPr>
            <p:ph type="dt" sz="half" idx="10"/>
          </p:nvPr>
        </p:nvSpPr>
        <p:spPr/>
        <p:txBody>
          <a:bodyPr/>
          <a:lstStyle/>
          <a:p>
            <a:fld id="{1AC36BB1-599B-664C-BD9A-399972A267CD}" type="datetime1">
              <a:rPr lang="en-GB" smtClean="0"/>
              <a:t>04/05/2022</a:t>
            </a:fld>
            <a:endParaRPr lang="en-US"/>
          </a:p>
        </p:txBody>
      </p:sp>
      <p:sp>
        <p:nvSpPr>
          <p:cNvPr id="5" name="Footer Placeholder 4">
            <a:extLst>
              <a:ext uri="{FF2B5EF4-FFF2-40B4-BE49-F238E27FC236}">
                <a16:creationId xmlns:a16="http://schemas.microsoft.com/office/drawing/2014/main" id="{BAB653AD-2245-D7A9-C74A-0BEF01CE69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4FD915-747E-E572-9269-41047C9D4ECD}"/>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4062657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31C770-1EF6-137F-7C33-A7423DF64D1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35B0E6-8F4C-F741-C1A0-9AB3CE6AA17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77109D9-026E-7A15-D28D-6590303952EE}"/>
              </a:ext>
            </a:extLst>
          </p:cNvPr>
          <p:cNvSpPr>
            <a:spLocks noGrp="1"/>
          </p:cNvSpPr>
          <p:nvPr>
            <p:ph type="dt" sz="half" idx="10"/>
          </p:nvPr>
        </p:nvSpPr>
        <p:spPr/>
        <p:txBody>
          <a:bodyPr/>
          <a:lstStyle/>
          <a:p>
            <a:fld id="{CB45ACA8-C2ED-9E47-8FA6-CA7A5BE12075}" type="datetime1">
              <a:rPr lang="en-GB" smtClean="0"/>
              <a:t>04/05/2022</a:t>
            </a:fld>
            <a:endParaRPr lang="en-US"/>
          </a:p>
        </p:txBody>
      </p:sp>
      <p:sp>
        <p:nvSpPr>
          <p:cNvPr id="5" name="Footer Placeholder 4">
            <a:extLst>
              <a:ext uri="{FF2B5EF4-FFF2-40B4-BE49-F238E27FC236}">
                <a16:creationId xmlns:a16="http://schemas.microsoft.com/office/drawing/2014/main" id="{016C3292-DB75-4A5D-4C11-417462FB5A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401AAB-39B5-4BCD-E3A1-0BA381D0D190}"/>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880439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929C8-BAFC-A4B2-B909-8C44749781D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740577F-CCFC-453D-36E4-0E84837CE7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5FA4281-F298-1C49-544D-35B8B383E56A}"/>
              </a:ext>
            </a:extLst>
          </p:cNvPr>
          <p:cNvSpPr>
            <a:spLocks noGrp="1"/>
          </p:cNvSpPr>
          <p:nvPr>
            <p:ph type="dt" sz="half" idx="10"/>
          </p:nvPr>
        </p:nvSpPr>
        <p:spPr/>
        <p:txBody>
          <a:bodyPr/>
          <a:lstStyle/>
          <a:p>
            <a:fld id="{8BA901DE-CB3A-8345-BC3B-84B6C26EDA50}" type="datetime1">
              <a:rPr lang="en-GB" smtClean="0"/>
              <a:t>04/05/2022</a:t>
            </a:fld>
            <a:endParaRPr lang="en-US"/>
          </a:p>
        </p:txBody>
      </p:sp>
      <p:sp>
        <p:nvSpPr>
          <p:cNvPr id="5" name="Footer Placeholder 4">
            <a:extLst>
              <a:ext uri="{FF2B5EF4-FFF2-40B4-BE49-F238E27FC236}">
                <a16:creationId xmlns:a16="http://schemas.microsoft.com/office/drawing/2014/main" id="{28D4D11D-BEB0-C632-F87D-371CBB5FD5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59C7CD-8D6D-A136-0991-A35ADFF77FA3}"/>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223443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2E49-0946-128C-F234-3683CF5E28D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E8093CC-8EBA-828A-00D7-67EC9FD1846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1A917AC-D1B7-DECC-43AD-49BD2545EC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CB25405-6997-BB45-468B-C2DD67916DB8}"/>
              </a:ext>
            </a:extLst>
          </p:cNvPr>
          <p:cNvSpPr>
            <a:spLocks noGrp="1"/>
          </p:cNvSpPr>
          <p:nvPr>
            <p:ph type="dt" sz="half" idx="10"/>
          </p:nvPr>
        </p:nvSpPr>
        <p:spPr/>
        <p:txBody>
          <a:bodyPr/>
          <a:lstStyle/>
          <a:p>
            <a:fld id="{EA816B27-3C4A-8149-8881-7542A5F37279}" type="datetime1">
              <a:rPr lang="en-GB" smtClean="0"/>
              <a:t>04/05/2022</a:t>
            </a:fld>
            <a:endParaRPr lang="en-US"/>
          </a:p>
        </p:txBody>
      </p:sp>
      <p:sp>
        <p:nvSpPr>
          <p:cNvPr id="6" name="Footer Placeholder 5">
            <a:extLst>
              <a:ext uri="{FF2B5EF4-FFF2-40B4-BE49-F238E27FC236}">
                <a16:creationId xmlns:a16="http://schemas.microsoft.com/office/drawing/2014/main" id="{CA5ACC16-926C-B924-278B-4E43DCA434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A95C45-7905-5674-5747-1E6CA4DD318E}"/>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2159172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61B9D-83F5-A47F-48E2-DA47E40AE58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B6F81F4-21E4-0F57-6D73-A4B6F7512C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27198D0-2184-6EC0-B2AF-A7D6EAEACD4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F047F9E-F07C-F554-CA78-D3E042E6A9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40665CA-6285-F1CC-C01C-32FD1033036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A7A3AD8-9474-D91D-FC9D-C82209712745}"/>
              </a:ext>
            </a:extLst>
          </p:cNvPr>
          <p:cNvSpPr>
            <a:spLocks noGrp="1"/>
          </p:cNvSpPr>
          <p:nvPr>
            <p:ph type="dt" sz="half" idx="10"/>
          </p:nvPr>
        </p:nvSpPr>
        <p:spPr/>
        <p:txBody>
          <a:bodyPr/>
          <a:lstStyle/>
          <a:p>
            <a:fld id="{10799B8D-5470-C343-A729-EBFCA4DD7CB7}" type="datetime1">
              <a:rPr lang="en-GB" smtClean="0"/>
              <a:t>04/05/2022</a:t>
            </a:fld>
            <a:endParaRPr lang="en-US"/>
          </a:p>
        </p:txBody>
      </p:sp>
      <p:sp>
        <p:nvSpPr>
          <p:cNvPr id="8" name="Footer Placeholder 7">
            <a:extLst>
              <a:ext uri="{FF2B5EF4-FFF2-40B4-BE49-F238E27FC236}">
                <a16:creationId xmlns:a16="http://schemas.microsoft.com/office/drawing/2014/main" id="{80041C0A-F1FA-8CC5-D24E-5909D8E5969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76EBF03-6820-CA22-8611-050441D24709}"/>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3149478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7F6D1-EF77-A22C-8526-01FE734BC99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A9BCBB5-C9AE-5F30-6F9A-BB3E521C4115}"/>
              </a:ext>
            </a:extLst>
          </p:cNvPr>
          <p:cNvSpPr>
            <a:spLocks noGrp="1"/>
          </p:cNvSpPr>
          <p:nvPr>
            <p:ph type="dt" sz="half" idx="10"/>
          </p:nvPr>
        </p:nvSpPr>
        <p:spPr/>
        <p:txBody>
          <a:bodyPr/>
          <a:lstStyle/>
          <a:p>
            <a:fld id="{68C5DE04-01E4-8641-95D1-FD455418C0CA}" type="datetime1">
              <a:rPr lang="en-GB" smtClean="0"/>
              <a:t>04/05/2022</a:t>
            </a:fld>
            <a:endParaRPr lang="en-US"/>
          </a:p>
        </p:txBody>
      </p:sp>
      <p:sp>
        <p:nvSpPr>
          <p:cNvPr id="4" name="Footer Placeholder 3">
            <a:extLst>
              <a:ext uri="{FF2B5EF4-FFF2-40B4-BE49-F238E27FC236}">
                <a16:creationId xmlns:a16="http://schemas.microsoft.com/office/drawing/2014/main" id="{CEF75DC8-09C1-844E-7671-7B10598DD07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2FD31DB-6655-1C6C-7866-AF4FC7F1340E}"/>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3424577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A9EB8F-14CB-1FEA-9297-9DBCBA6D8E36}"/>
              </a:ext>
            </a:extLst>
          </p:cNvPr>
          <p:cNvSpPr>
            <a:spLocks noGrp="1"/>
          </p:cNvSpPr>
          <p:nvPr>
            <p:ph type="dt" sz="half" idx="10"/>
          </p:nvPr>
        </p:nvSpPr>
        <p:spPr/>
        <p:txBody>
          <a:bodyPr/>
          <a:lstStyle/>
          <a:p>
            <a:fld id="{322082A3-5166-E841-B795-673AC72FCD6C}" type="datetime1">
              <a:rPr lang="en-GB" smtClean="0"/>
              <a:t>04/05/2022</a:t>
            </a:fld>
            <a:endParaRPr lang="en-US"/>
          </a:p>
        </p:txBody>
      </p:sp>
      <p:sp>
        <p:nvSpPr>
          <p:cNvPr id="3" name="Footer Placeholder 2">
            <a:extLst>
              <a:ext uri="{FF2B5EF4-FFF2-40B4-BE49-F238E27FC236}">
                <a16:creationId xmlns:a16="http://schemas.microsoft.com/office/drawing/2014/main" id="{0A614992-AF95-F622-8604-E0FDC35F1AE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868A0EE-3905-076B-A7B6-FF50C6E38873}"/>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4108861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695C7-5C27-9429-1D1D-29E509C9A8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1B2AB7C-BD56-2C37-74CE-C5DD0D865E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B38E38F-E379-0761-2F3D-79BC99A107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442FE47-1081-F8F6-C406-F60B7F20FB1D}"/>
              </a:ext>
            </a:extLst>
          </p:cNvPr>
          <p:cNvSpPr>
            <a:spLocks noGrp="1"/>
          </p:cNvSpPr>
          <p:nvPr>
            <p:ph type="dt" sz="half" idx="10"/>
          </p:nvPr>
        </p:nvSpPr>
        <p:spPr/>
        <p:txBody>
          <a:bodyPr/>
          <a:lstStyle/>
          <a:p>
            <a:fld id="{66951B5F-6F7D-8A42-9916-4E0743C5E7F9}" type="datetime1">
              <a:rPr lang="en-GB" smtClean="0"/>
              <a:t>04/05/2022</a:t>
            </a:fld>
            <a:endParaRPr lang="en-US"/>
          </a:p>
        </p:txBody>
      </p:sp>
      <p:sp>
        <p:nvSpPr>
          <p:cNvPr id="6" name="Footer Placeholder 5">
            <a:extLst>
              <a:ext uri="{FF2B5EF4-FFF2-40B4-BE49-F238E27FC236}">
                <a16:creationId xmlns:a16="http://schemas.microsoft.com/office/drawing/2014/main" id="{FE3787F4-2964-E0C3-E02F-A24E3758B5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23BB05-2181-1D6F-83D6-88209231FA33}"/>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2402488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BC8F0-6BBE-6B2E-AA19-E0119162884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2476B-20CB-9B44-8A04-AD5187401C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36A5916-6F72-D2FF-A4B7-FBBBDD443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0C2AE7F-177A-0E2D-A538-CADD76909119}"/>
              </a:ext>
            </a:extLst>
          </p:cNvPr>
          <p:cNvSpPr>
            <a:spLocks noGrp="1"/>
          </p:cNvSpPr>
          <p:nvPr>
            <p:ph type="dt" sz="half" idx="10"/>
          </p:nvPr>
        </p:nvSpPr>
        <p:spPr/>
        <p:txBody>
          <a:bodyPr/>
          <a:lstStyle/>
          <a:p>
            <a:fld id="{42333E85-2447-D74E-813F-F8CC89D92E4B}" type="datetime1">
              <a:rPr lang="en-GB" smtClean="0"/>
              <a:t>04/05/2022</a:t>
            </a:fld>
            <a:endParaRPr lang="en-US"/>
          </a:p>
        </p:txBody>
      </p:sp>
      <p:sp>
        <p:nvSpPr>
          <p:cNvPr id="6" name="Footer Placeholder 5">
            <a:extLst>
              <a:ext uri="{FF2B5EF4-FFF2-40B4-BE49-F238E27FC236}">
                <a16:creationId xmlns:a16="http://schemas.microsoft.com/office/drawing/2014/main" id="{61D1B323-B7DE-78CC-616B-130FF520EFB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471F25-83F5-E6CC-49FC-7BBF55C5564A}"/>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3096809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B876F-F05F-8A3E-09BA-A2067AF3BB5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8A88C76-92CD-F8FF-9061-14EAF3A9937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ECE28C4-5FCB-D200-E827-CCD3AF0340FA}"/>
              </a:ext>
            </a:extLst>
          </p:cNvPr>
          <p:cNvSpPr>
            <a:spLocks noGrp="1"/>
          </p:cNvSpPr>
          <p:nvPr>
            <p:ph type="dt" sz="half" idx="10"/>
          </p:nvPr>
        </p:nvSpPr>
        <p:spPr/>
        <p:txBody>
          <a:bodyPr/>
          <a:lstStyle/>
          <a:p>
            <a:fld id="{52C50A38-E406-F548-8A72-9379A01CA2B5}" type="datetime1">
              <a:rPr lang="en-GB" smtClean="0"/>
              <a:t>04/05/2022</a:t>
            </a:fld>
            <a:endParaRPr lang="en-US"/>
          </a:p>
        </p:txBody>
      </p:sp>
      <p:sp>
        <p:nvSpPr>
          <p:cNvPr id="5" name="Footer Placeholder 4">
            <a:extLst>
              <a:ext uri="{FF2B5EF4-FFF2-40B4-BE49-F238E27FC236}">
                <a16:creationId xmlns:a16="http://schemas.microsoft.com/office/drawing/2014/main" id="{EA12308B-F964-DC20-6727-1DB41F61B8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E1EE35-8572-EB3C-BB69-4EB33028045F}"/>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1801683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0A985A-1EE6-E199-6B21-046632D6917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D214E0C-8692-1E97-08CD-3E4A9257AB0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1F63640-CC7F-60DE-E426-43A715F6FBA6}"/>
              </a:ext>
            </a:extLst>
          </p:cNvPr>
          <p:cNvSpPr>
            <a:spLocks noGrp="1"/>
          </p:cNvSpPr>
          <p:nvPr>
            <p:ph type="dt" sz="half" idx="10"/>
          </p:nvPr>
        </p:nvSpPr>
        <p:spPr/>
        <p:txBody>
          <a:bodyPr/>
          <a:lstStyle/>
          <a:p>
            <a:fld id="{90973DF8-6907-A94F-BDDE-0111D64F95A9}" type="datetime1">
              <a:rPr lang="en-GB" smtClean="0"/>
              <a:t>04/05/2022</a:t>
            </a:fld>
            <a:endParaRPr lang="en-US"/>
          </a:p>
        </p:txBody>
      </p:sp>
      <p:sp>
        <p:nvSpPr>
          <p:cNvPr id="5" name="Footer Placeholder 4">
            <a:extLst>
              <a:ext uri="{FF2B5EF4-FFF2-40B4-BE49-F238E27FC236}">
                <a16:creationId xmlns:a16="http://schemas.microsoft.com/office/drawing/2014/main" id="{C8BB5B79-829A-42AE-10AB-17EF7CF873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5B7F0A-4605-3E2C-30E8-EF94BFAF9E49}"/>
              </a:ext>
            </a:extLst>
          </p:cNvPr>
          <p:cNvSpPr>
            <a:spLocks noGrp="1"/>
          </p:cNvSpPr>
          <p:nvPr>
            <p:ph type="sldNum" sz="quarter" idx="12"/>
          </p:nvPr>
        </p:nvSpPr>
        <p:spPr/>
        <p:txBody>
          <a:bodyPr/>
          <a:lstStyle/>
          <a:p>
            <a:fld id="{2C50D538-CBF9-B941-AC6F-FD39CD94E533}" type="slidenum">
              <a:rPr lang="en-US" smtClean="0"/>
              <a:t>‹#›</a:t>
            </a:fld>
            <a:endParaRPr lang="en-US"/>
          </a:p>
        </p:txBody>
      </p:sp>
    </p:spTree>
    <p:extLst>
      <p:ext uri="{BB962C8B-B14F-4D97-AF65-F5344CB8AC3E}">
        <p14:creationId xmlns:p14="http://schemas.microsoft.com/office/powerpoint/2010/main" val="631016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513713-6652-78A3-3422-8EA0F9DD6D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3062F51-71A6-9C16-996B-53BB211411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8B850CC-191B-3A0B-A9C4-961E4CCFCD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3612D6-C06A-EF44-BB93-711A68F18837}" type="datetime1">
              <a:rPr lang="en-GB" smtClean="0"/>
              <a:t>04/05/2022</a:t>
            </a:fld>
            <a:endParaRPr lang="en-US"/>
          </a:p>
        </p:txBody>
      </p:sp>
      <p:sp>
        <p:nvSpPr>
          <p:cNvPr id="5" name="Footer Placeholder 4">
            <a:extLst>
              <a:ext uri="{FF2B5EF4-FFF2-40B4-BE49-F238E27FC236}">
                <a16:creationId xmlns:a16="http://schemas.microsoft.com/office/drawing/2014/main" id="{624687C1-4847-0B59-E490-15FA316B56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F9003BB-6ECE-B5BB-6094-E6C54535FF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50D538-CBF9-B941-AC6F-FD39CD94E533}" type="slidenum">
              <a:rPr lang="en-US" smtClean="0"/>
              <a:t>‹#›</a:t>
            </a:fld>
            <a:endParaRPr lang="en-US"/>
          </a:p>
        </p:txBody>
      </p:sp>
    </p:spTree>
    <p:extLst>
      <p:ext uri="{BB962C8B-B14F-4D97-AF65-F5344CB8AC3E}">
        <p14:creationId xmlns:p14="http://schemas.microsoft.com/office/powerpoint/2010/main" val="3801871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Money and passport">
            <a:extLst>
              <a:ext uri="{FF2B5EF4-FFF2-40B4-BE49-F238E27FC236}">
                <a16:creationId xmlns:a16="http://schemas.microsoft.com/office/drawing/2014/main" id="{D320A9F9-1639-F7BA-9B78-981959A8FF55}"/>
              </a:ext>
            </a:extLst>
          </p:cNvPr>
          <p:cNvPicPr>
            <a:picLocks noChangeAspect="1"/>
          </p:cNvPicPr>
          <p:nvPr/>
        </p:nvPicPr>
        <p:blipFill rotWithShape="1">
          <a:blip r:embed="rId2"/>
          <a:srcRect l="5333"/>
          <a:stretch/>
        </p:blipFill>
        <p:spPr>
          <a:xfrm>
            <a:off x="20" y="10"/>
            <a:ext cx="12191980" cy="6857990"/>
          </a:xfrm>
          <a:prstGeom prst="rect">
            <a:avLst/>
          </a:prstGeom>
        </p:spPr>
      </p:pic>
      <p:sp>
        <p:nvSpPr>
          <p:cNvPr id="9"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DCD7469A-EAFF-70F3-D874-14A2269CD335}"/>
              </a:ext>
            </a:extLst>
          </p:cNvPr>
          <p:cNvSpPr>
            <a:spLocks noGrp="1"/>
          </p:cNvSpPr>
          <p:nvPr>
            <p:ph type="ctrTitle"/>
          </p:nvPr>
        </p:nvSpPr>
        <p:spPr>
          <a:xfrm>
            <a:off x="8022021" y="3231931"/>
            <a:ext cx="3852041" cy="1834056"/>
          </a:xfrm>
        </p:spPr>
        <p:txBody>
          <a:bodyPr>
            <a:normAutofit/>
          </a:bodyPr>
          <a:lstStyle/>
          <a:p>
            <a:r>
              <a:rPr lang="en-US" sz="4000" dirty="0">
                <a:latin typeface="Times New Roman" panose="02020603050405020304" pitchFamily="18" charset="0"/>
                <a:cs typeface="Times New Roman" panose="02020603050405020304" pitchFamily="18" charset="0"/>
              </a:rPr>
              <a:t>Costs and Pricing </a:t>
            </a:r>
          </a:p>
        </p:txBody>
      </p:sp>
      <p:sp>
        <p:nvSpPr>
          <p:cNvPr id="3" name="Subtitle 2">
            <a:extLst>
              <a:ext uri="{FF2B5EF4-FFF2-40B4-BE49-F238E27FC236}">
                <a16:creationId xmlns:a16="http://schemas.microsoft.com/office/drawing/2014/main" id="{27572E87-F903-07E3-6B08-C2F6A09AB863}"/>
              </a:ext>
            </a:extLst>
          </p:cNvPr>
          <p:cNvSpPr>
            <a:spLocks noGrp="1"/>
          </p:cNvSpPr>
          <p:nvPr>
            <p:ph type="subTitle" idx="1"/>
          </p:nvPr>
        </p:nvSpPr>
        <p:spPr>
          <a:xfrm>
            <a:off x="7782910" y="5242675"/>
            <a:ext cx="4330262" cy="683284"/>
          </a:xfrm>
        </p:spPr>
        <p:txBody>
          <a:bodyPr>
            <a:normAutofit/>
          </a:bodyPr>
          <a:lstStyle/>
          <a:p>
            <a:r>
              <a:rPr lang="en-US" dirty="0">
                <a:latin typeface="Times New Roman" panose="02020603050405020304" pitchFamily="18" charset="0"/>
                <a:cs typeface="Times New Roman" panose="02020603050405020304" pitchFamily="18" charset="0"/>
              </a:rPr>
              <a:t>Lecture 3 </a:t>
            </a:r>
          </a:p>
        </p:txBody>
      </p:sp>
      <p:cxnSp>
        <p:nvCxnSpPr>
          <p:cNvPr id="11"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91CE90DF-D08D-173D-F159-7F0CF09FFACA}"/>
              </a:ext>
            </a:extLst>
          </p:cNvPr>
          <p:cNvSpPr>
            <a:spLocks noGrp="1"/>
          </p:cNvSpPr>
          <p:nvPr>
            <p:ph type="sldNum" sz="quarter" idx="12"/>
          </p:nvPr>
        </p:nvSpPr>
        <p:spPr/>
        <p:txBody>
          <a:bodyPr/>
          <a:lstStyle/>
          <a:p>
            <a:fld id="{2C50D538-CBF9-B941-AC6F-FD39CD94E533}" type="slidenum">
              <a:rPr lang="en-US" smtClean="0"/>
              <a:t>1</a:t>
            </a:fld>
            <a:endParaRPr lang="en-US"/>
          </a:p>
        </p:txBody>
      </p:sp>
    </p:spTree>
    <p:extLst>
      <p:ext uri="{BB962C8B-B14F-4D97-AF65-F5344CB8AC3E}">
        <p14:creationId xmlns:p14="http://schemas.microsoft.com/office/powerpoint/2010/main" val="3641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B07D8E-1699-26C1-879B-79D9DD87A371}"/>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Times New Roman" panose="02020603050405020304" pitchFamily="18" charset="0"/>
                <a:cs typeface="Times New Roman" panose="02020603050405020304" pitchFamily="18" charset="0"/>
              </a:rPr>
              <a:t>What You Will Learn</a:t>
            </a:r>
            <a:br>
              <a:rPr lang="en-GB"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25C0807C-74BB-B066-2517-3DE8BEAFACB4}"/>
              </a:ext>
            </a:extLst>
          </p:cNvPr>
          <p:cNvSpPr>
            <a:spLocks noGrp="1"/>
          </p:cNvSpPr>
          <p:nvPr>
            <p:ph idx="1"/>
          </p:nvPr>
        </p:nvSpPr>
        <p:spPr>
          <a:xfrm>
            <a:off x="4810259" y="649480"/>
            <a:ext cx="6555347" cy="5546047"/>
          </a:xfrm>
        </p:spPr>
        <p:txBody>
          <a:bodyPr anchor="ctr">
            <a:normAutofit/>
          </a:bodyPr>
          <a:lstStyle/>
          <a:p>
            <a:r>
              <a:rPr lang="en-GB" sz="2400" dirty="0">
                <a:latin typeface="Times New Roman" panose="02020603050405020304" pitchFamily="18" charset="0"/>
                <a:cs typeface="Times New Roman" panose="02020603050405020304" pitchFamily="18" charset="0"/>
              </a:rPr>
              <a:t>After completing this chapter, you should be able to:</a:t>
            </a:r>
          </a:p>
          <a:p>
            <a:r>
              <a:rPr lang="en-GB" sz="2400" dirty="0">
                <a:latin typeface="Times New Roman" panose="02020603050405020304" pitchFamily="18" charset="0"/>
                <a:cs typeface="Times New Roman" panose="02020603050405020304" pitchFamily="18" charset="0"/>
              </a:rPr>
              <a:t>Describe the differences between direct and indirect costs and variable and fixed costs</a:t>
            </a:r>
          </a:p>
          <a:p>
            <a:r>
              <a:rPr lang="en-GB" sz="2400" dirty="0">
                <a:latin typeface="Times New Roman" panose="02020603050405020304" pitchFamily="18" charset="0"/>
                <a:cs typeface="Times New Roman" panose="02020603050405020304" pitchFamily="18" charset="0"/>
              </a:rPr>
              <a:t>Explain how contribution margins and break-even analysis assist managers in making business decisions</a:t>
            </a:r>
          </a:p>
          <a:p>
            <a:r>
              <a:rPr lang="en-GB" sz="2400" dirty="0">
                <a:latin typeface="Times New Roman" panose="02020603050405020304" pitchFamily="18" charset="0"/>
                <a:cs typeface="Times New Roman" panose="02020603050405020304" pitchFamily="18" charset="0"/>
              </a:rPr>
              <a:t>Determine financial and pricing strategies based on cost, margin, and break-even analysis</a:t>
            </a:r>
          </a:p>
          <a:p>
            <a:pPr marL="0" indent="0">
              <a:buNone/>
            </a:pPr>
            <a:br>
              <a:rPr lang="en-GB"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73316F3-74A1-CE3B-8E5D-C76ACC648275}"/>
              </a:ext>
            </a:extLst>
          </p:cNvPr>
          <p:cNvSpPr>
            <a:spLocks noGrp="1"/>
          </p:cNvSpPr>
          <p:nvPr>
            <p:ph type="sldNum" sz="quarter" idx="12"/>
          </p:nvPr>
        </p:nvSpPr>
        <p:spPr/>
        <p:txBody>
          <a:bodyPr/>
          <a:lstStyle/>
          <a:p>
            <a:fld id="{2C50D538-CBF9-B941-AC6F-FD39CD94E533}" type="slidenum">
              <a:rPr lang="en-US" smtClean="0"/>
              <a:t>2</a:t>
            </a:fld>
            <a:endParaRPr lang="en-US"/>
          </a:p>
        </p:txBody>
      </p:sp>
    </p:spTree>
    <p:extLst>
      <p:ext uri="{BB962C8B-B14F-4D97-AF65-F5344CB8AC3E}">
        <p14:creationId xmlns:p14="http://schemas.microsoft.com/office/powerpoint/2010/main" val="2466965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697D6C-37D1-7241-DD75-1F90E1EC2CA0}"/>
              </a:ext>
            </a:extLst>
          </p:cNvPr>
          <p:cNvSpPr>
            <a:spLocks noGrp="1"/>
          </p:cNvSpPr>
          <p:nvPr>
            <p:ph type="title"/>
          </p:nvPr>
        </p:nvSpPr>
        <p:spPr>
          <a:xfrm>
            <a:off x="8643193" y="489507"/>
            <a:ext cx="3091607" cy="1655483"/>
          </a:xfrm>
        </p:spPr>
        <p:txBody>
          <a:bodyPr anchor="b">
            <a:normAutofit/>
          </a:bodyPr>
          <a:lstStyle/>
          <a:p>
            <a:r>
              <a:rPr lang="en-GB" sz="3700" dirty="0">
                <a:latin typeface="Times New Roman" panose="02020603050405020304" pitchFamily="18" charset="0"/>
                <a:cs typeface="Times New Roman" panose="02020603050405020304" pitchFamily="18" charset="0"/>
              </a:rPr>
              <a:t>Different Types of Cost</a:t>
            </a:r>
            <a:br>
              <a:rPr lang="en-GB" sz="3700" dirty="0"/>
            </a:br>
            <a:endParaRPr lang="en-US" sz="3700" dirty="0"/>
          </a:p>
        </p:txBody>
      </p:sp>
      <p:pic>
        <p:nvPicPr>
          <p:cNvPr id="5" name="Picture 4" descr="World map made up of coins">
            <a:extLst>
              <a:ext uri="{FF2B5EF4-FFF2-40B4-BE49-F238E27FC236}">
                <a16:creationId xmlns:a16="http://schemas.microsoft.com/office/drawing/2014/main" id="{479D0C72-793C-797D-2197-065D61CA0E46}"/>
              </a:ext>
            </a:extLst>
          </p:cNvPr>
          <p:cNvPicPr>
            <a:picLocks noChangeAspect="1"/>
          </p:cNvPicPr>
          <p:nvPr/>
        </p:nvPicPr>
        <p:blipFill rotWithShape="1">
          <a:blip r:embed="rId2"/>
          <a:srcRect l="4037" r="1299" b="-2"/>
          <a:stretch/>
        </p:blipFill>
        <p:spPr>
          <a:xfrm>
            <a:off x="20" y="431"/>
            <a:ext cx="8115280" cy="6408311"/>
          </a:xfrm>
          <a:prstGeom prst="rect">
            <a:avLst/>
          </a:prstGeom>
        </p:spPr>
      </p:pic>
      <p:sp>
        <p:nvSpPr>
          <p:cNvPr id="3" name="Content Placeholder 2">
            <a:extLst>
              <a:ext uri="{FF2B5EF4-FFF2-40B4-BE49-F238E27FC236}">
                <a16:creationId xmlns:a16="http://schemas.microsoft.com/office/drawing/2014/main" id="{787A674F-62CD-C38A-6CFF-E06ED674B35C}"/>
              </a:ext>
            </a:extLst>
          </p:cNvPr>
          <p:cNvSpPr>
            <a:spLocks noGrp="1"/>
          </p:cNvSpPr>
          <p:nvPr>
            <p:ph idx="1"/>
          </p:nvPr>
        </p:nvSpPr>
        <p:spPr>
          <a:xfrm>
            <a:off x="7800975" y="2144990"/>
            <a:ext cx="3785031" cy="3813683"/>
          </a:xfrm>
        </p:spPr>
        <p:txBody>
          <a:bodyPr>
            <a:normAutofit/>
          </a:bodyPr>
          <a:lstStyle/>
          <a:p>
            <a:endParaRPr lang="en-GB" sz="2000" dirty="0"/>
          </a:p>
          <a:p>
            <a:endParaRPr lang="en-GB" sz="2000" dirty="0"/>
          </a:p>
          <a:p>
            <a:r>
              <a:rPr lang="en-GB" sz="2400" dirty="0">
                <a:latin typeface="Times New Roman" panose="02020603050405020304" pitchFamily="18" charset="0"/>
                <a:cs typeface="Times New Roman" panose="02020603050405020304" pitchFamily="18" charset="0"/>
              </a:rPr>
              <a:t>Money comes in.</a:t>
            </a:r>
          </a:p>
          <a:p>
            <a:r>
              <a:rPr lang="en-GB" sz="2400" dirty="0">
                <a:latin typeface="Times New Roman" panose="02020603050405020304" pitchFamily="18" charset="0"/>
                <a:cs typeface="Times New Roman" panose="02020603050405020304" pitchFamily="18" charset="0"/>
              </a:rPr>
              <a:t>Money goes out.</a:t>
            </a:r>
          </a:p>
          <a:p>
            <a:r>
              <a:rPr lang="en-GB" sz="2400" dirty="0">
                <a:latin typeface="Times New Roman" panose="02020603050405020304" pitchFamily="18" charset="0"/>
                <a:cs typeface="Times New Roman" panose="02020603050405020304" pitchFamily="18" charset="0"/>
              </a:rPr>
              <a:t>Money supposed to come in.</a:t>
            </a:r>
          </a:p>
          <a:p>
            <a:r>
              <a:rPr lang="en-GB" sz="2400" dirty="0">
                <a:latin typeface="Times New Roman" panose="02020603050405020304" pitchFamily="18" charset="0"/>
                <a:cs typeface="Times New Roman" panose="02020603050405020304" pitchFamily="18" charset="0"/>
              </a:rPr>
              <a:t>Money supposed to go out.</a:t>
            </a:r>
          </a:p>
          <a:p>
            <a:endParaRPr lang="en-US" sz="2000" dirty="0"/>
          </a:p>
        </p:txBody>
      </p:sp>
      <p:sp>
        <p:nvSpPr>
          <p:cNvPr id="11" name="Rectangle 10">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F15D37CD-2066-57B9-8835-D232CF980B8B}"/>
              </a:ext>
            </a:extLst>
          </p:cNvPr>
          <p:cNvSpPr>
            <a:spLocks noGrp="1"/>
          </p:cNvSpPr>
          <p:nvPr>
            <p:ph type="sldNum" sz="quarter" idx="12"/>
          </p:nvPr>
        </p:nvSpPr>
        <p:spPr/>
        <p:txBody>
          <a:bodyPr/>
          <a:lstStyle/>
          <a:p>
            <a:fld id="{2C50D538-CBF9-B941-AC6F-FD39CD94E533}" type="slidenum">
              <a:rPr lang="en-US" smtClean="0"/>
              <a:t>3</a:t>
            </a:fld>
            <a:endParaRPr lang="en-US"/>
          </a:p>
        </p:txBody>
      </p:sp>
    </p:spTree>
    <p:extLst>
      <p:ext uri="{BB962C8B-B14F-4D97-AF65-F5344CB8AC3E}">
        <p14:creationId xmlns:p14="http://schemas.microsoft.com/office/powerpoint/2010/main" val="143285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BC852C-EE5D-ED86-D0FB-94CFF43EEA52}"/>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Times New Roman" panose="02020603050405020304" pitchFamily="18" charset="0"/>
                <a:cs typeface="Times New Roman" panose="02020603050405020304" pitchFamily="18" charset="0"/>
              </a:rPr>
              <a:t>Direct and Indirect Costs</a:t>
            </a:r>
            <a:br>
              <a:rPr lang="en-US" sz="3600" kern="1200" dirty="0">
                <a:solidFill>
                  <a:srgbClr val="FFFFFF"/>
                </a:solidFill>
                <a:latin typeface="Times New Roman" panose="02020603050405020304" pitchFamily="18" charset="0"/>
                <a:cs typeface="Times New Roman" panose="02020603050405020304" pitchFamily="18" charset="0"/>
              </a:rPr>
            </a:br>
            <a:endParaRPr lang="en-US" sz="3600" kern="1200" dirty="0">
              <a:solidFill>
                <a:srgbClr val="FFFFFF"/>
              </a:solidFill>
              <a:latin typeface="Times New Roman" panose="02020603050405020304" pitchFamily="18" charset="0"/>
              <a:cs typeface="Times New Roman" panose="02020603050405020304" pitchFamily="18" charset="0"/>
            </a:endParaRPr>
          </a:p>
        </p:txBody>
      </p:sp>
      <p:pic>
        <p:nvPicPr>
          <p:cNvPr id="1026" name="Picture 2" descr="Direct Cost and Indirect Cost Chart">
            <a:extLst>
              <a:ext uri="{FF2B5EF4-FFF2-40B4-BE49-F238E27FC236}">
                <a16:creationId xmlns:a16="http://schemas.microsoft.com/office/drawing/2014/main" id="{A910314A-AC54-02AB-651D-AD1944AB3B8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77316" y="1503812"/>
            <a:ext cx="6780700" cy="3848046"/>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3390CFF-649F-1906-26D3-A29A7A48F019}"/>
              </a:ext>
            </a:extLst>
          </p:cNvPr>
          <p:cNvSpPr>
            <a:spLocks noGrp="1"/>
          </p:cNvSpPr>
          <p:nvPr>
            <p:ph type="sldNum" sz="quarter" idx="12"/>
          </p:nvPr>
        </p:nvSpPr>
        <p:spPr/>
        <p:txBody>
          <a:bodyPr/>
          <a:lstStyle/>
          <a:p>
            <a:fld id="{2C50D538-CBF9-B941-AC6F-FD39CD94E533}" type="slidenum">
              <a:rPr lang="en-US" smtClean="0"/>
              <a:t>4</a:t>
            </a:fld>
            <a:endParaRPr lang="en-US"/>
          </a:p>
        </p:txBody>
      </p:sp>
    </p:spTree>
    <p:extLst>
      <p:ext uri="{BB962C8B-B14F-4D97-AF65-F5344CB8AC3E}">
        <p14:creationId xmlns:p14="http://schemas.microsoft.com/office/powerpoint/2010/main" val="3959238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3368DC-C241-9C2A-A5BA-3AF8827BFFAF}"/>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Times New Roman" panose="02020603050405020304" pitchFamily="18" charset="0"/>
                <a:cs typeface="Times New Roman" panose="02020603050405020304" pitchFamily="18" charset="0"/>
              </a:rPr>
              <a:t>Direct Costs</a:t>
            </a:r>
            <a:br>
              <a:rPr lang="en-GB"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565FFE76-3B78-EBE2-3D1C-20AC2609553F}"/>
              </a:ext>
            </a:extLst>
          </p:cNvPr>
          <p:cNvSpPr>
            <a:spLocks noGrp="1"/>
          </p:cNvSpPr>
          <p:nvPr>
            <p:ph idx="1"/>
          </p:nvPr>
        </p:nvSpPr>
        <p:spPr>
          <a:xfrm>
            <a:off x="4810259" y="649480"/>
            <a:ext cx="6555347" cy="5546047"/>
          </a:xfrm>
        </p:spPr>
        <p:txBody>
          <a:bodyPr anchor="ctr">
            <a:normAutofit/>
          </a:bodyPr>
          <a:lstStyle/>
          <a:p>
            <a:r>
              <a:rPr lang="en-GB" sz="2400" dirty="0">
                <a:latin typeface="Times New Roman" panose="02020603050405020304" pitchFamily="18" charset="0"/>
                <a:cs typeface="Times New Roman" panose="02020603050405020304" pitchFamily="18" charset="0"/>
              </a:rPr>
              <a:t>Direct Costs expenses that can be directly tied to the production of specific goods and services.  </a:t>
            </a:r>
          </a:p>
          <a:p>
            <a:r>
              <a:rPr lang="en-GB" sz="2400" dirty="0">
                <a:latin typeface="Times New Roman" panose="02020603050405020304" pitchFamily="18" charset="0"/>
                <a:cs typeface="Times New Roman" panose="02020603050405020304" pitchFamily="18" charset="0"/>
              </a:rPr>
              <a:t>Direct costs include labour, materials, and other expenses such as raw materials, fuel, power, etc.  </a:t>
            </a:r>
          </a:p>
          <a:p>
            <a:r>
              <a:rPr lang="en-GB" sz="2400" dirty="0">
                <a:latin typeface="Times New Roman" panose="02020603050405020304" pitchFamily="18" charset="0"/>
                <a:cs typeface="Times New Roman" panose="02020603050405020304" pitchFamily="18" charset="0"/>
              </a:rPr>
              <a:t>For example, the direct costs for a car manufacturer would be the total wages paid to employees who build the cars and the costs of the individual parts.  </a:t>
            </a:r>
          </a:p>
          <a:p>
            <a:r>
              <a:rPr lang="en-GB" sz="2400" dirty="0">
                <a:latin typeface="Times New Roman" panose="02020603050405020304" pitchFamily="18" charset="0"/>
                <a:cs typeface="Times New Roman" panose="02020603050405020304" pitchFamily="18" charset="0"/>
              </a:rPr>
              <a:t>Whereas the training of other employees, supervision, and other costs would not be considered direct costs. </a:t>
            </a:r>
          </a:p>
          <a:p>
            <a:endParaRPr lang="en-US" sz="2000" dirty="0"/>
          </a:p>
        </p:txBody>
      </p:sp>
      <p:sp>
        <p:nvSpPr>
          <p:cNvPr id="4" name="Slide Number Placeholder 3">
            <a:extLst>
              <a:ext uri="{FF2B5EF4-FFF2-40B4-BE49-F238E27FC236}">
                <a16:creationId xmlns:a16="http://schemas.microsoft.com/office/drawing/2014/main" id="{E25BE9A4-14E4-3887-FCCF-AEB3892EA76F}"/>
              </a:ext>
            </a:extLst>
          </p:cNvPr>
          <p:cNvSpPr>
            <a:spLocks noGrp="1"/>
          </p:cNvSpPr>
          <p:nvPr>
            <p:ph type="sldNum" sz="quarter" idx="12"/>
          </p:nvPr>
        </p:nvSpPr>
        <p:spPr/>
        <p:txBody>
          <a:bodyPr/>
          <a:lstStyle/>
          <a:p>
            <a:fld id="{2C50D538-CBF9-B941-AC6F-FD39CD94E533}" type="slidenum">
              <a:rPr lang="en-US" smtClean="0"/>
              <a:t>5</a:t>
            </a:fld>
            <a:endParaRPr lang="en-US"/>
          </a:p>
        </p:txBody>
      </p:sp>
    </p:spTree>
    <p:extLst>
      <p:ext uri="{BB962C8B-B14F-4D97-AF65-F5344CB8AC3E}">
        <p14:creationId xmlns:p14="http://schemas.microsoft.com/office/powerpoint/2010/main" val="2865347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354E95-EDB4-164F-018D-E1FFA2742806}"/>
              </a:ext>
            </a:extLst>
          </p:cNvPr>
          <p:cNvSpPr>
            <a:spLocks noGrp="1"/>
          </p:cNvSpPr>
          <p:nvPr>
            <p:ph type="title"/>
          </p:nvPr>
        </p:nvSpPr>
        <p:spPr>
          <a:xfrm>
            <a:off x="466722" y="586855"/>
            <a:ext cx="3201366" cy="3387497"/>
          </a:xfrm>
        </p:spPr>
        <p:txBody>
          <a:bodyPr anchor="b">
            <a:normAutofit/>
          </a:bodyPr>
          <a:lstStyle/>
          <a:p>
            <a:pPr algn="r"/>
            <a:br>
              <a:rPr lang="en-GB" sz="4000" dirty="0">
                <a:solidFill>
                  <a:srgbClr val="FFFFFF"/>
                </a:solidFill>
              </a:rPr>
            </a:br>
            <a:r>
              <a:rPr lang="en-GB" sz="4000" dirty="0">
                <a:solidFill>
                  <a:srgbClr val="FFFFFF"/>
                </a:solidFill>
                <a:latin typeface="Times New Roman" panose="02020603050405020304" pitchFamily="18" charset="0"/>
                <a:cs typeface="Times New Roman" panose="02020603050405020304" pitchFamily="18" charset="0"/>
              </a:rPr>
              <a:t>Indirect Costs </a:t>
            </a:r>
            <a:br>
              <a:rPr lang="en-GB" sz="4000" dirty="0">
                <a:solidFill>
                  <a:srgbClr val="FFFFFF"/>
                </a:solidFill>
              </a:rPr>
            </a:br>
            <a:br>
              <a:rPr lang="en-GB"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A85958AB-F75E-8200-5C90-801D8BF4D473}"/>
              </a:ext>
            </a:extLst>
          </p:cNvPr>
          <p:cNvSpPr>
            <a:spLocks noGrp="1"/>
          </p:cNvSpPr>
          <p:nvPr>
            <p:ph idx="1"/>
          </p:nvPr>
        </p:nvSpPr>
        <p:spPr>
          <a:xfrm>
            <a:off x="4810259" y="649480"/>
            <a:ext cx="6555347" cy="5546047"/>
          </a:xfrm>
        </p:spPr>
        <p:txBody>
          <a:bodyPr anchor="ctr">
            <a:normAutofit/>
          </a:bodyPr>
          <a:lstStyle/>
          <a:p>
            <a:r>
              <a:rPr lang="en-GB" sz="2400" dirty="0">
                <a:latin typeface="Times New Roman" panose="02020603050405020304" pitchFamily="18" charset="0"/>
                <a:cs typeface="Times New Roman" panose="02020603050405020304" pitchFamily="18" charset="0"/>
              </a:rPr>
              <a:t>Indirect costs are costs used by multiple activities and can not be assigned to specific products, services, geographical regions, distribution channels, and customers. </a:t>
            </a:r>
          </a:p>
          <a:p>
            <a:r>
              <a:rPr lang="en-GB" sz="2400" dirty="0">
                <a:latin typeface="Times New Roman" panose="02020603050405020304" pitchFamily="18" charset="0"/>
                <a:cs typeface="Times New Roman" panose="02020603050405020304" pitchFamily="18" charset="0"/>
              </a:rPr>
              <a:t>Instead, indirect costs are required to operate the business.  </a:t>
            </a:r>
          </a:p>
          <a:p>
            <a:r>
              <a:rPr lang="en-GB" sz="2400" dirty="0">
                <a:latin typeface="Times New Roman" panose="02020603050405020304" pitchFamily="18" charset="0"/>
                <a:cs typeface="Times New Roman" panose="02020603050405020304" pitchFamily="18" charset="0"/>
              </a:rPr>
              <a:t>For example, indirect costs can include accounting and legal expenses, office expenses, etc.  </a:t>
            </a:r>
          </a:p>
          <a:p>
            <a:r>
              <a:rPr lang="en-GB" sz="2400" dirty="0">
                <a:latin typeface="Times New Roman" panose="02020603050405020304" pitchFamily="18" charset="0"/>
                <a:cs typeface="Times New Roman" panose="02020603050405020304" pitchFamily="18" charset="0"/>
              </a:rPr>
              <a:t>For example, a car manufacturer's indirect costs might include water, lighting, internet, office maintenance, etc.  </a:t>
            </a:r>
          </a:p>
          <a:p>
            <a:r>
              <a:rPr lang="en-GB" sz="2400" dirty="0">
                <a:latin typeface="Times New Roman" panose="02020603050405020304" pitchFamily="18" charset="0"/>
                <a:cs typeface="Times New Roman" panose="02020603050405020304" pitchFamily="18" charset="0"/>
              </a:rPr>
              <a:t>These items are indirect because they are used by the entire business and cannot be traced back to an individual department.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B33F2A78-B90A-0DA7-8B8F-ADE5B0AD42EB}"/>
              </a:ext>
            </a:extLst>
          </p:cNvPr>
          <p:cNvSpPr>
            <a:spLocks noGrp="1"/>
          </p:cNvSpPr>
          <p:nvPr>
            <p:ph type="sldNum" sz="quarter" idx="12"/>
          </p:nvPr>
        </p:nvSpPr>
        <p:spPr/>
        <p:txBody>
          <a:bodyPr/>
          <a:lstStyle/>
          <a:p>
            <a:fld id="{2C50D538-CBF9-B941-AC6F-FD39CD94E533}" type="slidenum">
              <a:rPr lang="en-US" smtClean="0"/>
              <a:t>6</a:t>
            </a:fld>
            <a:endParaRPr lang="en-US"/>
          </a:p>
        </p:txBody>
      </p:sp>
    </p:spTree>
    <p:extLst>
      <p:ext uri="{BB962C8B-B14F-4D97-AF65-F5344CB8AC3E}">
        <p14:creationId xmlns:p14="http://schemas.microsoft.com/office/powerpoint/2010/main" val="2159732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CE6722-704D-F25E-5DA2-23411D07EC72}"/>
              </a:ext>
            </a:extLst>
          </p:cNvPr>
          <p:cNvSpPr>
            <a:spLocks noGrp="1"/>
          </p:cNvSpPr>
          <p:nvPr>
            <p:ph type="title"/>
          </p:nvPr>
        </p:nvSpPr>
        <p:spPr>
          <a:xfrm>
            <a:off x="1136397" y="502020"/>
            <a:ext cx="5323715" cy="1642970"/>
          </a:xfrm>
        </p:spPr>
        <p:txBody>
          <a:bodyPr anchor="b">
            <a:normAutofit/>
          </a:bodyPr>
          <a:lstStyle/>
          <a:p>
            <a:r>
              <a:rPr lang="en-GB" sz="4000" dirty="0">
                <a:latin typeface="Times New Roman" panose="02020603050405020304" pitchFamily="18" charset="0"/>
                <a:cs typeface="Times New Roman" panose="02020603050405020304" pitchFamily="18" charset="0"/>
              </a:rPr>
              <a:t>Fixed and Variable Costs</a:t>
            </a:r>
            <a:br>
              <a:rPr lang="en-GB" sz="4000" dirty="0"/>
            </a:br>
            <a:endParaRPr lang="en-US" sz="4000" dirty="0"/>
          </a:p>
        </p:txBody>
      </p:sp>
      <p:sp>
        <p:nvSpPr>
          <p:cNvPr id="3" name="Content Placeholder 2">
            <a:extLst>
              <a:ext uri="{FF2B5EF4-FFF2-40B4-BE49-F238E27FC236}">
                <a16:creationId xmlns:a16="http://schemas.microsoft.com/office/drawing/2014/main" id="{B21DE422-433B-9673-5E4B-78731AD223E9}"/>
              </a:ext>
            </a:extLst>
          </p:cNvPr>
          <p:cNvSpPr>
            <a:spLocks noGrp="1"/>
          </p:cNvSpPr>
          <p:nvPr>
            <p:ph idx="1"/>
          </p:nvPr>
        </p:nvSpPr>
        <p:spPr>
          <a:xfrm>
            <a:off x="457201" y="2144990"/>
            <a:ext cx="6594912" cy="3795987"/>
          </a:xfrm>
        </p:spPr>
        <p:txBody>
          <a:bodyPr anchor="t">
            <a:normAutofit fontScale="92500" lnSpcReduction="10000"/>
          </a:bodyPr>
          <a:lstStyle/>
          <a:p>
            <a:endParaRPr lang="en-GB" sz="2000" dirty="0"/>
          </a:p>
          <a:p>
            <a:endParaRPr lang="en-GB" sz="2000" dirty="0"/>
          </a:p>
          <a:p>
            <a:r>
              <a:rPr lang="en-GB" sz="2600" b="1" dirty="0">
                <a:latin typeface="Times New Roman" panose="02020603050405020304" pitchFamily="18" charset="0"/>
                <a:cs typeface="Times New Roman" panose="02020603050405020304" pitchFamily="18" charset="0"/>
              </a:rPr>
              <a:t>Fixed Cost</a:t>
            </a:r>
            <a:r>
              <a:rPr lang="en-GB" sz="2600" dirty="0">
                <a:latin typeface="Times New Roman" panose="02020603050405020304" pitchFamily="18" charset="0"/>
                <a:cs typeface="Times New Roman" panose="02020603050405020304" pitchFamily="18" charset="0"/>
              </a:rPr>
              <a:t>:  A fixed cost means that it does not change.  </a:t>
            </a:r>
          </a:p>
          <a:p>
            <a:r>
              <a:rPr lang="en-GB" sz="2600" dirty="0">
                <a:latin typeface="Times New Roman" panose="02020603050405020304" pitchFamily="18" charset="0"/>
                <a:cs typeface="Times New Roman" panose="02020603050405020304" pitchFamily="18" charset="0"/>
              </a:rPr>
              <a:t>It is a set amount that you pay on a recurring basis.  </a:t>
            </a:r>
          </a:p>
          <a:p>
            <a:r>
              <a:rPr lang="en-GB" sz="2600" b="1" dirty="0">
                <a:latin typeface="Times New Roman" panose="02020603050405020304" pitchFamily="18" charset="0"/>
                <a:cs typeface="Times New Roman" panose="02020603050405020304" pitchFamily="18" charset="0"/>
              </a:rPr>
              <a:t>Variable Cost</a:t>
            </a:r>
            <a:r>
              <a:rPr lang="en-GB" sz="2600" dirty="0">
                <a:latin typeface="Times New Roman" panose="02020603050405020304" pitchFamily="18" charset="0"/>
                <a:cs typeface="Times New Roman" panose="02020603050405020304" pitchFamily="18" charset="0"/>
              </a:rPr>
              <a:t>: A variable cost may change due to various factors.  </a:t>
            </a:r>
          </a:p>
          <a:p>
            <a:r>
              <a:rPr lang="en-GB" sz="2600" dirty="0">
                <a:latin typeface="Times New Roman" panose="02020603050405020304" pitchFamily="18" charset="0"/>
                <a:cs typeface="Times New Roman" panose="02020603050405020304" pitchFamily="18" charset="0"/>
              </a:rPr>
              <a:t>This means you are unable to predict exactly what it will cost.  </a:t>
            </a:r>
          </a:p>
          <a:p>
            <a:endParaRPr lang="en-US" sz="2000" dirty="0"/>
          </a:p>
        </p:txBody>
      </p:sp>
      <p:sp>
        <p:nvSpPr>
          <p:cNvPr id="193" name="Rectangle 19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Rectangle 19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5" name="Rectangle 19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6" name="Rectangle 195">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Fixed Costs and Variable Costs Images">
            <a:extLst>
              <a:ext uri="{FF2B5EF4-FFF2-40B4-BE49-F238E27FC236}">
                <a16:creationId xmlns:a16="http://schemas.microsoft.com/office/drawing/2014/main" id="{ED5C5694-1D3A-FEB8-CFAF-6EA1342083B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75967" y="2261559"/>
            <a:ext cx="4170530" cy="23667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6448FF4-7351-B618-0E1E-626222B8ADF0}"/>
              </a:ext>
            </a:extLst>
          </p:cNvPr>
          <p:cNvSpPr>
            <a:spLocks noGrp="1"/>
          </p:cNvSpPr>
          <p:nvPr>
            <p:ph type="sldNum" sz="quarter" idx="12"/>
          </p:nvPr>
        </p:nvSpPr>
        <p:spPr/>
        <p:txBody>
          <a:bodyPr/>
          <a:lstStyle/>
          <a:p>
            <a:fld id="{2C50D538-CBF9-B941-AC6F-FD39CD94E533}" type="slidenum">
              <a:rPr lang="en-US" smtClean="0"/>
              <a:t>7</a:t>
            </a:fld>
            <a:endParaRPr lang="en-US"/>
          </a:p>
        </p:txBody>
      </p:sp>
    </p:spTree>
    <p:extLst>
      <p:ext uri="{BB962C8B-B14F-4D97-AF65-F5344CB8AC3E}">
        <p14:creationId xmlns:p14="http://schemas.microsoft.com/office/powerpoint/2010/main" val="233381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06CB1D-3E80-9A6E-5261-BA84727A535F}"/>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Times New Roman" panose="02020603050405020304" pitchFamily="18" charset="0"/>
                <a:cs typeface="Times New Roman" panose="02020603050405020304" pitchFamily="18" charset="0"/>
              </a:rPr>
              <a:t>Fixed Costs</a:t>
            </a:r>
            <a:br>
              <a:rPr lang="en-GB"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DE58DB83-C7B3-723B-31F9-B4E4AA30782E}"/>
              </a:ext>
            </a:extLst>
          </p:cNvPr>
          <p:cNvSpPr>
            <a:spLocks noGrp="1"/>
          </p:cNvSpPr>
          <p:nvPr>
            <p:ph idx="1"/>
          </p:nvPr>
        </p:nvSpPr>
        <p:spPr>
          <a:xfrm>
            <a:off x="4810259" y="649480"/>
            <a:ext cx="6555347" cy="5546047"/>
          </a:xfrm>
        </p:spPr>
        <p:txBody>
          <a:bodyPr anchor="ctr">
            <a:normAutofit/>
          </a:bodyPr>
          <a:lstStyle/>
          <a:p>
            <a:r>
              <a:rPr lang="en-GB" sz="2400" dirty="0">
                <a:latin typeface="Times New Roman" panose="02020603050405020304" pitchFamily="18" charset="0"/>
                <a:cs typeface="Times New Roman" panose="02020603050405020304" pitchFamily="18" charset="0"/>
              </a:rPr>
              <a:t>Fixed costs do not really change regardless of how much business you're conducting.  </a:t>
            </a:r>
          </a:p>
          <a:p>
            <a:r>
              <a:rPr lang="en-GB" sz="2400" dirty="0">
                <a:latin typeface="Times New Roman" panose="02020603050405020304" pitchFamily="18" charset="0"/>
                <a:cs typeface="Times New Roman" panose="02020603050405020304" pitchFamily="18" charset="0"/>
              </a:rPr>
              <a:t>Of course, fixed costs can increase over time for items like rent, salaries, insurance premiums.  </a:t>
            </a:r>
          </a:p>
          <a:p>
            <a:r>
              <a:rPr lang="en-GB" sz="2400" dirty="0">
                <a:latin typeface="Times New Roman" panose="02020603050405020304" pitchFamily="18" charset="0"/>
                <a:cs typeface="Times New Roman" panose="02020603050405020304" pitchFamily="18" charset="0"/>
              </a:rPr>
              <a:t>However, these costs are fixed in a sense they do not change based on your production. </a:t>
            </a:r>
          </a:p>
          <a:p>
            <a:r>
              <a:rPr lang="en-GB" sz="2400" dirty="0">
                <a:latin typeface="Times New Roman" panose="02020603050405020304" pitchFamily="18" charset="0"/>
                <a:cs typeface="Times New Roman" panose="02020603050405020304" pitchFamily="18" charset="0"/>
              </a:rPr>
              <a:t> For example, your rent would remain the same regardless if you produced 1 chair or 25 chairs.</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C0EE07F-D2B9-B650-AE4D-5873354DD47E}"/>
              </a:ext>
            </a:extLst>
          </p:cNvPr>
          <p:cNvSpPr>
            <a:spLocks noGrp="1"/>
          </p:cNvSpPr>
          <p:nvPr>
            <p:ph type="sldNum" sz="quarter" idx="12"/>
          </p:nvPr>
        </p:nvSpPr>
        <p:spPr/>
        <p:txBody>
          <a:bodyPr/>
          <a:lstStyle/>
          <a:p>
            <a:fld id="{2C50D538-CBF9-B941-AC6F-FD39CD94E533}" type="slidenum">
              <a:rPr lang="en-US" smtClean="0"/>
              <a:t>8</a:t>
            </a:fld>
            <a:endParaRPr lang="en-US"/>
          </a:p>
        </p:txBody>
      </p:sp>
    </p:spTree>
    <p:extLst>
      <p:ext uri="{BB962C8B-B14F-4D97-AF65-F5344CB8AC3E}">
        <p14:creationId xmlns:p14="http://schemas.microsoft.com/office/powerpoint/2010/main" val="3979086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4CEE12-7BBD-DD44-0961-278A54BA2CCC}"/>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Times New Roman" panose="02020603050405020304" pitchFamily="18" charset="0"/>
                <a:cs typeface="Times New Roman" panose="02020603050405020304" pitchFamily="18" charset="0"/>
              </a:rPr>
              <a:t>Examples of Fixed Costs</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56D6E88-72A8-80FB-A8FA-11F1FD70BA14}"/>
              </a:ext>
            </a:extLst>
          </p:cNvPr>
          <p:cNvSpPr>
            <a:spLocks noGrp="1"/>
          </p:cNvSpPr>
          <p:nvPr>
            <p:ph idx="1"/>
          </p:nvPr>
        </p:nvSpPr>
        <p:spPr>
          <a:xfrm>
            <a:off x="4810259" y="649480"/>
            <a:ext cx="6555347" cy="5546047"/>
          </a:xfrm>
        </p:spPr>
        <p:txBody>
          <a:bodyPr anchor="ctr">
            <a:normAutofit/>
          </a:bodyPr>
          <a:lstStyle/>
          <a:p>
            <a:endParaRPr lang="en-GB" sz="2000" dirty="0"/>
          </a:p>
          <a:p>
            <a:r>
              <a:rPr lang="en-GB" sz="2400" dirty="0">
                <a:latin typeface="Times New Roman" panose="02020603050405020304" pitchFamily="18" charset="0"/>
                <a:cs typeface="Times New Roman" panose="02020603050405020304" pitchFamily="18" charset="0"/>
              </a:rPr>
              <a:t>Depreciation - gradual deduction of an asset's decline in value.  </a:t>
            </a:r>
          </a:p>
          <a:p>
            <a:r>
              <a:rPr lang="en-GB" sz="2400" dirty="0">
                <a:latin typeface="Times New Roman" panose="02020603050405020304" pitchFamily="18" charset="0"/>
                <a:cs typeface="Times New Roman" panose="02020603050405020304" pitchFamily="18" charset="0"/>
              </a:rPr>
              <a:t>Amortization - the allocation of the cost of an intangible asset over a period of time</a:t>
            </a:r>
          </a:p>
          <a:p>
            <a:r>
              <a:rPr lang="en-GB" sz="2400" dirty="0">
                <a:latin typeface="Times New Roman" panose="02020603050405020304" pitchFamily="18" charset="0"/>
                <a:cs typeface="Times New Roman" panose="02020603050405020304" pitchFamily="18" charset="0"/>
              </a:rPr>
              <a:t>Insurance - the liability insurance you hold on your business</a:t>
            </a:r>
          </a:p>
          <a:p>
            <a:r>
              <a:rPr lang="en-GB" sz="2400" dirty="0">
                <a:latin typeface="Times New Roman" panose="02020603050405020304" pitchFamily="18" charset="0"/>
                <a:cs typeface="Times New Roman" panose="02020603050405020304" pitchFamily="18" charset="0"/>
              </a:rPr>
              <a:t>Rent - the rent you pay for your office, factory, storage space</a:t>
            </a:r>
          </a:p>
          <a:p>
            <a:r>
              <a:rPr lang="en-GB" sz="2400" dirty="0">
                <a:latin typeface="Times New Roman" panose="02020603050405020304" pitchFamily="18" charset="0"/>
                <a:cs typeface="Times New Roman" panose="02020603050405020304" pitchFamily="18" charset="0"/>
              </a:rPr>
              <a:t>Utilities - electricity, water, and other utilities</a:t>
            </a:r>
          </a:p>
          <a:p>
            <a:endParaRPr lang="en-US" sz="2000" dirty="0"/>
          </a:p>
        </p:txBody>
      </p:sp>
      <p:sp>
        <p:nvSpPr>
          <p:cNvPr id="4" name="Slide Number Placeholder 3">
            <a:extLst>
              <a:ext uri="{FF2B5EF4-FFF2-40B4-BE49-F238E27FC236}">
                <a16:creationId xmlns:a16="http://schemas.microsoft.com/office/drawing/2014/main" id="{75387A7C-E626-9F6F-DBE1-B434911AB71A}"/>
              </a:ext>
            </a:extLst>
          </p:cNvPr>
          <p:cNvSpPr>
            <a:spLocks noGrp="1"/>
          </p:cNvSpPr>
          <p:nvPr>
            <p:ph type="sldNum" sz="quarter" idx="12"/>
          </p:nvPr>
        </p:nvSpPr>
        <p:spPr/>
        <p:txBody>
          <a:bodyPr/>
          <a:lstStyle/>
          <a:p>
            <a:fld id="{2C50D538-CBF9-B941-AC6F-FD39CD94E533}" type="slidenum">
              <a:rPr lang="en-US" smtClean="0"/>
              <a:t>9</a:t>
            </a:fld>
            <a:endParaRPr lang="en-US"/>
          </a:p>
        </p:txBody>
      </p:sp>
    </p:spTree>
    <p:extLst>
      <p:ext uri="{BB962C8B-B14F-4D97-AF65-F5344CB8AC3E}">
        <p14:creationId xmlns:p14="http://schemas.microsoft.com/office/powerpoint/2010/main" val="2913210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9C3FAD-2529-C45A-AEF7-7A923D0136F3}"/>
              </a:ext>
            </a:extLst>
          </p:cNvPr>
          <p:cNvSpPr>
            <a:spLocks noGrp="1"/>
          </p:cNvSpPr>
          <p:nvPr>
            <p:ph type="title"/>
          </p:nvPr>
        </p:nvSpPr>
        <p:spPr>
          <a:xfrm>
            <a:off x="466722" y="586855"/>
            <a:ext cx="3201366" cy="3387497"/>
          </a:xfrm>
        </p:spPr>
        <p:txBody>
          <a:bodyPr anchor="b">
            <a:normAutofit/>
          </a:bodyPr>
          <a:lstStyle/>
          <a:p>
            <a:pPr algn="r"/>
            <a:r>
              <a:rPr lang="en-GB" sz="4000" dirty="0">
                <a:solidFill>
                  <a:srgbClr val="FFFFFF"/>
                </a:solidFill>
                <a:latin typeface="Times New Roman" panose="02020603050405020304" pitchFamily="18" charset="0"/>
                <a:cs typeface="Times New Roman" panose="02020603050405020304" pitchFamily="18" charset="0"/>
              </a:rPr>
              <a:t>Variable Costs</a:t>
            </a:r>
            <a:br>
              <a:rPr lang="en-GB" sz="4000" dirty="0">
                <a:solidFill>
                  <a:srgbClr val="FFFFFF"/>
                </a:solidFill>
              </a:rPr>
            </a:br>
            <a:endParaRPr lang="en-US" sz="4000" dirty="0">
              <a:solidFill>
                <a:srgbClr val="FFFFFF"/>
              </a:solidFill>
            </a:endParaRPr>
          </a:p>
        </p:txBody>
      </p:sp>
      <p:sp>
        <p:nvSpPr>
          <p:cNvPr id="3" name="Content Placeholder 2">
            <a:extLst>
              <a:ext uri="{FF2B5EF4-FFF2-40B4-BE49-F238E27FC236}">
                <a16:creationId xmlns:a16="http://schemas.microsoft.com/office/drawing/2014/main" id="{661F2BF2-CD6D-0A0B-AA26-8BA7F454358E}"/>
              </a:ext>
            </a:extLst>
          </p:cNvPr>
          <p:cNvSpPr>
            <a:spLocks noGrp="1"/>
          </p:cNvSpPr>
          <p:nvPr>
            <p:ph idx="1"/>
          </p:nvPr>
        </p:nvSpPr>
        <p:spPr>
          <a:xfrm>
            <a:off x="4810259" y="649480"/>
            <a:ext cx="6555347" cy="5546047"/>
          </a:xfrm>
        </p:spPr>
        <p:txBody>
          <a:bodyPr anchor="ctr">
            <a:normAutofit/>
          </a:bodyPr>
          <a:lstStyle/>
          <a:p>
            <a:r>
              <a:rPr lang="en-GB" sz="2400" dirty="0">
                <a:latin typeface="Times New Roman" panose="02020603050405020304" pitchFamily="18" charset="0"/>
                <a:cs typeface="Times New Roman" panose="02020603050405020304" pitchFamily="18" charset="0"/>
              </a:rPr>
              <a:t>A variable cost is a cost that changes depending on your production level.  </a:t>
            </a:r>
          </a:p>
          <a:p>
            <a:r>
              <a:rPr lang="en-GB" sz="2400" dirty="0">
                <a:latin typeface="Times New Roman" panose="02020603050405020304" pitchFamily="18" charset="0"/>
                <a:cs typeface="Times New Roman" panose="02020603050405020304" pitchFamily="18" charset="0"/>
              </a:rPr>
              <a:t>In other words, your sales volume directly impacts your variable costs.  For example, let's say you manufacture furniture.  </a:t>
            </a:r>
          </a:p>
          <a:p>
            <a:r>
              <a:rPr lang="en-GB" sz="2400" dirty="0">
                <a:latin typeface="Times New Roman" panose="02020603050405020304" pitchFamily="18" charset="0"/>
                <a:cs typeface="Times New Roman" panose="02020603050405020304" pitchFamily="18" charset="0"/>
              </a:rPr>
              <a:t>The packaging cost per chair remains the same.  </a:t>
            </a:r>
          </a:p>
          <a:p>
            <a:r>
              <a:rPr lang="en-GB" sz="2400" dirty="0">
                <a:latin typeface="Times New Roman" panose="02020603050405020304" pitchFamily="18" charset="0"/>
                <a:cs typeface="Times New Roman" panose="02020603050405020304" pitchFamily="18" charset="0"/>
              </a:rPr>
              <a:t>However, the total packaging costs rise when production is greater</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DDB2BDFC-5A87-CAD9-1063-DA0D60F9B93D}"/>
              </a:ext>
            </a:extLst>
          </p:cNvPr>
          <p:cNvSpPr>
            <a:spLocks noGrp="1"/>
          </p:cNvSpPr>
          <p:nvPr>
            <p:ph type="sldNum" sz="quarter" idx="12"/>
          </p:nvPr>
        </p:nvSpPr>
        <p:spPr/>
        <p:txBody>
          <a:bodyPr/>
          <a:lstStyle/>
          <a:p>
            <a:fld id="{2C50D538-CBF9-B941-AC6F-FD39CD94E533}" type="slidenum">
              <a:rPr lang="en-US" smtClean="0"/>
              <a:t>10</a:t>
            </a:fld>
            <a:endParaRPr lang="en-US"/>
          </a:p>
        </p:txBody>
      </p:sp>
    </p:spTree>
    <p:extLst>
      <p:ext uri="{BB962C8B-B14F-4D97-AF65-F5344CB8AC3E}">
        <p14:creationId xmlns:p14="http://schemas.microsoft.com/office/powerpoint/2010/main" val="677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7D7B5D-575C-D306-8980-7254B8C59215}"/>
              </a:ext>
            </a:extLst>
          </p:cNvPr>
          <p:cNvSpPr>
            <a:spLocks noGrp="1"/>
          </p:cNvSpPr>
          <p:nvPr>
            <p:ph type="title"/>
          </p:nvPr>
        </p:nvSpPr>
        <p:spPr>
          <a:xfrm>
            <a:off x="1383564" y="348865"/>
            <a:ext cx="9718111" cy="1576446"/>
          </a:xfrm>
        </p:spPr>
        <p:txBody>
          <a:bodyPr vert="horz" lIns="91440" tIns="45720" rIns="91440" bIns="45720" rtlCol="0" anchor="ctr">
            <a:normAutofit/>
          </a:bodyPr>
          <a:lstStyle/>
          <a:p>
            <a:r>
              <a:rPr lang="en-US" sz="4000" kern="1200" dirty="0">
                <a:solidFill>
                  <a:srgbClr val="FFFFFF"/>
                </a:solidFill>
                <a:latin typeface="Times New Roman" panose="02020603050405020304" pitchFamily="18" charset="0"/>
                <a:cs typeface="Times New Roman" panose="02020603050405020304" pitchFamily="18" charset="0"/>
              </a:rPr>
              <a:t>Here's how a variable cost would work: </a:t>
            </a:r>
          </a:p>
        </p:txBody>
      </p:sp>
      <p:graphicFrame>
        <p:nvGraphicFramePr>
          <p:cNvPr id="4" name="Content Placeholder 3">
            <a:extLst>
              <a:ext uri="{FF2B5EF4-FFF2-40B4-BE49-F238E27FC236}">
                <a16:creationId xmlns:a16="http://schemas.microsoft.com/office/drawing/2014/main" id="{535FEF46-BFA3-5633-1700-83037981F4B3}"/>
              </a:ext>
            </a:extLst>
          </p:cNvPr>
          <p:cNvGraphicFramePr>
            <a:graphicFrameLocks noGrp="1"/>
          </p:cNvGraphicFramePr>
          <p:nvPr>
            <p:ph idx="1"/>
            <p:extLst>
              <p:ext uri="{D42A27DB-BD31-4B8C-83A1-F6EECF244321}">
                <p14:modId xmlns:p14="http://schemas.microsoft.com/office/powerpoint/2010/main" val="1064656433"/>
              </p:ext>
            </p:extLst>
          </p:nvPr>
        </p:nvGraphicFramePr>
        <p:xfrm>
          <a:off x="644056" y="2892703"/>
          <a:ext cx="10927830" cy="3135958"/>
        </p:xfrm>
        <a:graphic>
          <a:graphicData uri="http://schemas.openxmlformats.org/drawingml/2006/table">
            <a:tbl>
              <a:tblPr firstRow="1" bandRow="1">
                <a:noFill/>
              </a:tblPr>
              <a:tblGrid>
                <a:gridCol w="3727782">
                  <a:extLst>
                    <a:ext uri="{9D8B030D-6E8A-4147-A177-3AD203B41FA5}">
                      <a16:colId xmlns:a16="http://schemas.microsoft.com/office/drawing/2014/main" val="2404980951"/>
                    </a:ext>
                  </a:extLst>
                </a:gridCol>
                <a:gridCol w="4327238">
                  <a:extLst>
                    <a:ext uri="{9D8B030D-6E8A-4147-A177-3AD203B41FA5}">
                      <a16:colId xmlns:a16="http://schemas.microsoft.com/office/drawing/2014/main" val="195890252"/>
                    </a:ext>
                  </a:extLst>
                </a:gridCol>
                <a:gridCol w="2872810">
                  <a:extLst>
                    <a:ext uri="{9D8B030D-6E8A-4147-A177-3AD203B41FA5}">
                      <a16:colId xmlns:a16="http://schemas.microsoft.com/office/drawing/2014/main" val="1374362532"/>
                    </a:ext>
                  </a:extLst>
                </a:gridCol>
              </a:tblGrid>
              <a:tr h="733798">
                <a:tc>
                  <a:txBody>
                    <a:bodyPr/>
                    <a:lstStyle/>
                    <a:p>
                      <a:pPr algn="ctr"/>
                      <a:r>
                        <a:rPr lang="en-GB" sz="2300" dirty="0">
                          <a:solidFill>
                            <a:schemeClr val="tx1">
                              <a:lumMod val="75000"/>
                              <a:lumOff val="25000"/>
                            </a:schemeClr>
                          </a:solidFill>
                          <a:effectLst/>
                          <a:latin typeface="Times New Roman" panose="02020603050405020304" pitchFamily="18" charset="0"/>
                          <a:cs typeface="Times New Roman" panose="02020603050405020304" pitchFamily="18" charset="0"/>
                        </a:rPr>
                        <a:t>Chairs Produced</a:t>
                      </a:r>
                    </a:p>
                  </a:txBody>
                  <a:tcPr marL="292949" marR="175770" marT="175770" marB="175770"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p>
                      <a:pPr algn="ctr"/>
                      <a:r>
                        <a:rPr lang="en-GB" sz="2300" dirty="0">
                          <a:solidFill>
                            <a:schemeClr val="tx1">
                              <a:lumMod val="75000"/>
                              <a:lumOff val="25000"/>
                            </a:schemeClr>
                          </a:solidFill>
                          <a:effectLst/>
                          <a:latin typeface="Times New Roman" panose="02020603050405020304" pitchFamily="18" charset="0"/>
                          <a:cs typeface="Times New Roman" panose="02020603050405020304" pitchFamily="18" charset="0"/>
                        </a:rPr>
                        <a:t>Raw Materials Costs</a:t>
                      </a:r>
                    </a:p>
                  </a:txBody>
                  <a:tcPr marL="292949" marR="175770" marT="175770" marB="175770"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tc>
                  <a:txBody>
                    <a:bodyPr/>
                    <a:lstStyle/>
                    <a:p>
                      <a:pPr algn="ctr"/>
                      <a:r>
                        <a:rPr lang="en-GB" sz="2300" dirty="0">
                          <a:solidFill>
                            <a:schemeClr val="tx1">
                              <a:lumMod val="75000"/>
                              <a:lumOff val="25000"/>
                            </a:schemeClr>
                          </a:solidFill>
                          <a:effectLst/>
                          <a:latin typeface="Times New Roman" panose="02020603050405020304" pitchFamily="18" charset="0"/>
                          <a:cs typeface="Times New Roman" panose="02020603050405020304" pitchFamily="18" charset="0"/>
                        </a:rPr>
                        <a:t>Total Costs</a:t>
                      </a:r>
                    </a:p>
                  </a:txBody>
                  <a:tcPr marL="292949" marR="175770" marT="175770" marB="175770" anchor="ctr">
                    <a:lnL w="12700" cmpd="sng">
                      <a:noFill/>
                      <a:prstDash val="solid"/>
                    </a:lnL>
                    <a:lnR w="12700" cmpd="sng">
                      <a:noFill/>
                      <a:prstDash val="solid"/>
                    </a:lnR>
                    <a:lnT w="19050" cap="flat" cmpd="sng" algn="ctr">
                      <a:solidFill>
                        <a:srgbClr val="8F9A9D">
                          <a:alpha val="60000"/>
                        </a:srgbClr>
                      </a:solidFill>
                      <a:prstDash val="solid"/>
                    </a:lnT>
                    <a:lnB w="12700" cmpd="sng">
                      <a:noFill/>
                      <a:prstDash val="solid"/>
                    </a:lnB>
                    <a:noFill/>
                  </a:tcPr>
                </a:tc>
                <a:extLst>
                  <a:ext uri="{0D108BD9-81ED-4DB2-BD59-A6C34878D82A}">
                    <a16:rowId xmlns:a16="http://schemas.microsoft.com/office/drawing/2014/main" val="840618591"/>
                  </a:ext>
                </a:extLst>
              </a:tr>
              <a:tr h="600540">
                <a:tc>
                  <a:txBody>
                    <a:bodyPr/>
                    <a:lstStyle/>
                    <a:p>
                      <a:pPr algn="ctr"/>
                      <a:r>
                        <a:rPr lang="en-GB" sz="1800">
                          <a:solidFill>
                            <a:schemeClr val="tx1">
                              <a:lumMod val="75000"/>
                              <a:lumOff val="25000"/>
                            </a:schemeClr>
                          </a:solidFill>
                          <a:effectLst/>
                        </a:rPr>
                        <a:t>1</a:t>
                      </a:r>
                    </a:p>
                  </a:txBody>
                  <a:tcPr marL="292949" marR="152334" marT="152334" marB="152334"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tc>
                  <a:txBody>
                    <a:bodyPr/>
                    <a:lstStyle/>
                    <a:p>
                      <a:pPr algn="ctr"/>
                      <a:r>
                        <a:rPr lang="en-GB" sz="1800" dirty="0">
                          <a:solidFill>
                            <a:schemeClr val="tx1">
                              <a:lumMod val="75000"/>
                              <a:lumOff val="25000"/>
                            </a:schemeClr>
                          </a:solidFill>
                          <a:effectLst/>
                        </a:rPr>
                        <a:t>$25</a:t>
                      </a:r>
                    </a:p>
                  </a:txBody>
                  <a:tcPr marL="292949" marR="152334" marT="152334" marB="152334"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$25</a:t>
                      </a:r>
                    </a:p>
                  </a:txBody>
                  <a:tcPr marL="292949" marR="152334" marT="152334" marB="152334" anchor="ctr">
                    <a:lnL w="12700" cmpd="sng">
                      <a:noFill/>
                      <a:prstDash val="solid"/>
                    </a:lnL>
                    <a:lnR w="12700" cmpd="sng">
                      <a:noFill/>
                      <a:prstDash val="solid"/>
                    </a:lnR>
                    <a:lnT w="12700" cmpd="sng">
                      <a:no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414293176"/>
                  </a:ext>
                </a:extLst>
              </a:tr>
              <a:tr h="600540">
                <a:tc>
                  <a:txBody>
                    <a:bodyPr/>
                    <a:lstStyle/>
                    <a:p>
                      <a:pPr algn="ctr"/>
                      <a:r>
                        <a:rPr lang="en-GB" sz="1800">
                          <a:solidFill>
                            <a:schemeClr val="tx1">
                              <a:lumMod val="75000"/>
                              <a:lumOff val="25000"/>
                            </a:schemeClr>
                          </a:solidFill>
                          <a:effectLst/>
                        </a:rPr>
                        <a:t>100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$25</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$2500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631632378"/>
                  </a:ext>
                </a:extLst>
              </a:tr>
              <a:tr h="600540">
                <a:tc>
                  <a:txBody>
                    <a:bodyPr/>
                    <a:lstStyle/>
                    <a:p>
                      <a:pPr algn="ctr"/>
                      <a:r>
                        <a:rPr lang="en-GB" sz="1800">
                          <a:solidFill>
                            <a:schemeClr val="tx1">
                              <a:lumMod val="75000"/>
                              <a:lumOff val="25000"/>
                            </a:schemeClr>
                          </a:solidFill>
                          <a:effectLst/>
                        </a:rPr>
                        <a:t>500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$25</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$12,500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3016298683"/>
                  </a:ext>
                </a:extLst>
              </a:tr>
              <a:tr h="600540">
                <a:tc>
                  <a:txBody>
                    <a:bodyPr/>
                    <a:lstStyle/>
                    <a:p>
                      <a:pPr algn="ctr"/>
                      <a:r>
                        <a:rPr lang="en-GB" sz="1800">
                          <a:solidFill>
                            <a:schemeClr val="tx1">
                              <a:lumMod val="75000"/>
                              <a:lumOff val="25000"/>
                            </a:schemeClr>
                          </a:solidFill>
                          <a:effectLst/>
                        </a:rPr>
                        <a:t>1000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a:solidFill>
                            <a:schemeClr val="tx1">
                              <a:lumMod val="75000"/>
                              <a:lumOff val="25000"/>
                            </a:schemeClr>
                          </a:solidFill>
                          <a:effectLst/>
                        </a:rPr>
                        <a:t>$25</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tc>
                  <a:txBody>
                    <a:bodyPr/>
                    <a:lstStyle/>
                    <a:p>
                      <a:pPr algn="ctr"/>
                      <a:r>
                        <a:rPr lang="en-GB" sz="1800" dirty="0">
                          <a:solidFill>
                            <a:schemeClr val="tx1">
                              <a:lumMod val="75000"/>
                              <a:lumOff val="25000"/>
                            </a:schemeClr>
                          </a:solidFill>
                          <a:effectLst/>
                        </a:rPr>
                        <a:t>$25,000</a:t>
                      </a:r>
                    </a:p>
                  </a:txBody>
                  <a:tcPr marL="292949" marR="152334" marT="152334" marB="152334" anchor="ctr">
                    <a:lnL w="12700" cmpd="sng">
                      <a:noFill/>
                      <a:prstDash val="solid"/>
                    </a:lnL>
                    <a:lnR w="12700" cmpd="sng">
                      <a:noFill/>
                      <a:prstDash val="solid"/>
                    </a:lnR>
                    <a:lnT w="19050" cap="flat" cmpd="sng" algn="ctr">
                      <a:solidFill>
                        <a:srgbClr val="FFFFFF"/>
                      </a:solidFill>
                      <a:prstDash val="solid"/>
                    </a:lnT>
                    <a:lnB w="19050" cap="flat" cmpd="sng" algn="ctr">
                      <a:solidFill>
                        <a:srgbClr val="FFFFFF"/>
                      </a:solidFill>
                      <a:prstDash val="solid"/>
                    </a:lnB>
                    <a:solidFill>
                      <a:srgbClr val="B4BCBE">
                        <a:alpha val="34902"/>
                      </a:srgbClr>
                    </a:solidFill>
                  </a:tcPr>
                </a:tc>
                <a:extLst>
                  <a:ext uri="{0D108BD9-81ED-4DB2-BD59-A6C34878D82A}">
                    <a16:rowId xmlns:a16="http://schemas.microsoft.com/office/drawing/2014/main" val="1909926818"/>
                  </a:ext>
                </a:extLst>
              </a:tr>
            </a:tbl>
          </a:graphicData>
        </a:graphic>
      </p:graphicFrame>
      <p:sp>
        <p:nvSpPr>
          <p:cNvPr id="3" name="Slide Number Placeholder 2">
            <a:extLst>
              <a:ext uri="{FF2B5EF4-FFF2-40B4-BE49-F238E27FC236}">
                <a16:creationId xmlns:a16="http://schemas.microsoft.com/office/drawing/2014/main" id="{86D4411E-D4D2-9BDF-26DF-32F99366FF0C}"/>
              </a:ext>
            </a:extLst>
          </p:cNvPr>
          <p:cNvSpPr>
            <a:spLocks noGrp="1"/>
          </p:cNvSpPr>
          <p:nvPr>
            <p:ph type="sldNum" sz="quarter" idx="12"/>
          </p:nvPr>
        </p:nvSpPr>
        <p:spPr/>
        <p:txBody>
          <a:bodyPr/>
          <a:lstStyle/>
          <a:p>
            <a:fld id="{2C50D538-CBF9-B941-AC6F-FD39CD94E533}" type="slidenum">
              <a:rPr lang="en-US" smtClean="0"/>
              <a:t>11</a:t>
            </a:fld>
            <a:endParaRPr lang="en-US"/>
          </a:p>
        </p:txBody>
      </p:sp>
    </p:spTree>
    <p:extLst>
      <p:ext uri="{BB962C8B-B14F-4D97-AF65-F5344CB8AC3E}">
        <p14:creationId xmlns:p14="http://schemas.microsoft.com/office/powerpoint/2010/main" val="2387618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6305BA-C0C6-745D-1258-284E22AE3B0F}"/>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latin typeface="Times New Roman" panose="02020603050405020304" pitchFamily="18" charset="0"/>
                <a:cs typeface="Times New Roman" panose="02020603050405020304" pitchFamily="18" charset="0"/>
              </a:rPr>
              <a:t>Examples of Variable Costs</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9EBC27E-7781-5E49-81A0-CC4DF5DEE967}"/>
              </a:ext>
            </a:extLst>
          </p:cNvPr>
          <p:cNvSpPr>
            <a:spLocks noGrp="1"/>
          </p:cNvSpPr>
          <p:nvPr>
            <p:ph idx="1"/>
          </p:nvPr>
        </p:nvSpPr>
        <p:spPr>
          <a:xfrm>
            <a:off x="1371599" y="2318197"/>
            <a:ext cx="9724031" cy="3683358"/>
          </a:xfrm>
        </p:spPr>
        <p:txBody>
          <a:bodyPr anchor="ctr">
            <a:normAutofit/>
          </a:bodyPr>
          <a:lstStyle/>
          <a:p>
            <a:endParaRPr lang="en-GB" sz="2000" dirty="0"/>
          </a:p>
          <a:p>
            <a:r>
              <a:rPr lang="en-GB" sz="2400" dirty="0">
                <a:latin typeface="Times New Roman" panose="02020603050405020304" pitchFamily="18" charset="0"/>
                <a:cs typeface="Times New Roman" panose="02020603050405020304" pitchFamily="18" charset="0"/>
              </a:rPr>
              <a:t>Direct Materials - the raw materials go into the production of your product</a:t>
            </a:r>
          </a:p>
          <a:p>
            <a:r>
              <a:rPr lang="en-GB" sz="2400" dirty="0">
                <a:latin typeface="Times New Roman" panose="02020603050405020304" pitchFamily="18" charset="0"/>
                <a:cs typeface="Times New Roman" panose="02020603050405020304" pitchFamily="18" charset="0"/>
              </a:rPr>
              <a:t>Production Supplies - the supplies that are necessary for the machinery that helps produce your product</a:t>
            </a:r>
          </a:p>
          <a:p>
            <a:r>
              <a:rPr lang="en-GB" sz="2400" dirty="0">
                <a:latin typeface="Times New Roman" panose="02020603050405020304" pitchFamily="18" charset="0"/>
                <a:cs typeface="Times New Roman" panose="02020603050405020304" pitchFamily="18" charset="0"/>
              </a:rPr>
              <a:t>Sales Commissions - part of an employee's salary based on the sales they make</a:t>
            </a:r>
          </a:p>
          <a:p>
            <a:r>
              <a:rPr lang="en-GB" sz="2400" dirty="0">
                <a:latin typeface="Times New Roman" panose="02020603050405020304" pitchFamily="18" charset="0"/>
                <a:cs typeface="Times New Roman" panose="02020603050405020304" pitchFamily="18" charset="0"/>
              </a:rPr>
              <a:t>Credit card fees - fees the merchant has to pay to offer credit card services to customers</a:t>
            </a:r>
          </a:p>
          <a:p>
            <a:endParaRPr lang="en-US" sz="2000" dirty="0"/>
          </a:p>
        </p:txBody>
      </p:sp>
      <p:sp>
        <p:nvSpPr>
          <p:cNvPr id="4" name="Slide Number Placeholder 3">
            <a:extLst>
              <a:ext uri="{FF2B5EF4-FFF2-40B4-BE49-F238E27FC236}">
                <a16:creationId xmlns:a16="http://schemas.microsoft.com/office/drawing/2014/main" id="{54537851-831E-AC8E-AFE3-FBA334188BF8}"/>
              </a:ext>
            </a:extLst>
          </p:cNvPr>
          <p:cNvSpPr>
            <a:spLocks noGrp="1"/>
          </p:cNvSpPr>
          <p:nvPr>
            <p:ph type="sldNum" sz="quarter" idx="12"/>
          </p:nvPr>
        </p:nvSpPr>
        <p:spPr/>
        <p:txBody>
          <a:bodyPr/>
          <a:lstStyle/>
          <a:p>
            <a:fld id="{2C50D538-CBF9-B941-AC6F-FD39CD94E533}" type="slidenum">
              <a:rPr lang="en-US" smtClean="0"/>
              <a:t>12</a:t>
            </a:fld>
            <a:endParaRPr lang="en-US"/>
          </a:p>
        </p:txBody>
      </p:sp>
    </p:spTree>
    <p:extLst>
      <p:ext uri="{BB962C8B-B14F-4D97-AF65-F5344CB8AC3E}">
        <p14:creationId xmlns:p14="http://schemas.microsoft.com/office/powerpoint/2010/main" val="3999612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9EAA61-7D33-BC11-82B9-39C677452D2A}"/>
              </a:ext>
            </a:extLst>
          </p:cNvPr>
          <p:cNvSpPr>
            <a:spLocks noGrp="1"/>
          </p:cNvSpPr>
          <p:nvPr>
            <p:ph type="title"/>
          </p:nvPr>
        </p:nvSpPr>
        <p:spPr>
          <a:xfrm>
            <a:off x="1371599" y="294538"/>
            <a:ext cx="9895951" cy="1033669"/>
          </a:xfrm>
        </p:spPr>
        <p:txBody>
          <a:bodyPr>
            <a:normAutofit fontScale="90000"/>
          </a:bodyPr>
          <a:lstStyle/>
          <a:p>
            <a:r>
              <a:rPr lang="en-GB" sz="3600" dirty="0">
                <a:solidFill>
                  <a:srgbClr val="FFFFFF"/>
                </a:solidFill>
                <a:latin typeface="Times New Roman" panose="02020603050405020304" pitchFamily="18" charset="0"/>
                <a:cs typeface="Times New Roman" panose="02020603050405020304" pitchFamily="18" charset="0"/>
              </a:rPr>
              <a:t>Contribution Margin</a:t>
            </a:r>
            <a:br>
              <a:rPr lang="en-GB" sz="3600" dirty="0">
                <a:solidFill>
                  <a:srgbClr val="FFFFFF"/>
                </a:solidFill>
                <a:latin typeface="Times New Roman" panose="02020603050405020304" pitchFamily="18" charset="0"/>
                <a:cs typeface="Times New Roman" panose="02020603050405020304" pitchFamily="18" charset="0"/>
              </a:rPr>
            </a:br>
            <a:endParaRPr lang="en-US" sz="36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1B6A7E1-09A7-75B0-BF61-A2B92DB5FE4A}"/>
              </a:ext>
            </a:extLst>
          </p:cNvPr>
          <p:cNvSpPr>
            <a:spLocks noGrp="1"/>
          </p:cNvSpPr>
          <p:nvPr>
            <p:ph idx="1"/>
          </p:nvPr>
        </p:nvSpPr>
        <p:spPr>
          <a:xfrm>
            <a:off x="1371599" y="2318197"/>
            <a:ext cx="9724031" cy="3683358"/>
          </a:xfrm>
        </p:spPr>
        <p:txBody>
          <a:bodyPr anchor="ctr">
            <a:normAutofit lnSpcReduction="10000"/>
          </a:bodyPr>
          <a:lstStyle/>
          <a:p>
            <a:r>
              <a:rPr lang="en-GB" sz="2400" dirty="0">
                <a:latin typeface="Times New Roman" panose="02020603050405020304" pitchFamily="18" charset="0"/>
                <a:cs typeface="Times New Roman" panose="02020603050405020304" pitchFamily="18" charset="0"/>
              </a:rPr>
              <a:t>Many companies and managers use various financial metrics to decide whether to discontinue or keep selling certain projects and services.  </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One popular financial metric used is contribution margin. </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For instance, if a company has sold enough products to have a positive contribution margin, the product is making enough profit to cover its fixed costs.  </a:t>
            </a:r>
          </a:p>
          <a:p>
            <a:pPr marL="0" indent="0">
              <a:buNone/>
            </a:pPr>
            <a:br>
              <a:rPr lang="en-GB"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BCA2874-04FA-6ABD-7C72-6C6546BCD9FE}"/>
              </a:ext>
            </a:extLst>
          </p:cNvPr>
          <p:cNvSpPr>
            <a:spLocks noGrp="1"/>
          </p:cNvSpPr>
          <p:nvPr>
            <p:ph type="sldNum" sz="quarter" idx="12"/>
          </p:nvPr>
        </p:nvSpPr>
        <p:spPr/>
        <p:txBody>
          <a:bodyPr/>
          <a:lstStyle/>
          <a:p>
            <a:fld id="{2C50D538-CBF9-B941-AC6F-FD39CD94E533}" type="slidenum">
              <a:rPr lang="en-US" smtClean="0"/>
              <a:t>13</a:t>
            </a:fld>
            <a:endParaRPr lang="en-US"/>
          </a:p>
        </p:txBody>
      </p:sp>
    </p:spTree>
    <p:extLst>
      <p:ext uri="{BB962C8B-B14F-4D97-AF65-F5344CB8AC3E}">
        <p14:creationId xmlns:p14="http://schemas.microsoft.com/office/powerpoint/2010/main" val="1792700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BE4B3B-D0F6-1A76-8955-5B6A5E60932D}"/>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What is a Profit?</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53CCB84-FA72-803F-4A3D-40FEE112C5D7}"/>
              </a:ext>
            </a:extLst>
          </p:cNvPr>
          <p:cNvSpPr>
            <a:spLocks noGrp="1"/>
          </p:cNvSpPr>
          <p:nvPr>
            <p:ph idx="1"/>
          </p:nvPr>
        </p:nvSpPr>
        <p:spPr>
          <a:xfrm>
            <a:off x="1371599" y="2318197"/>
            <a:ext cx="9724031" cy="3683358"/>
          </a:xfrm>
        </p:spPr>
        <p:txBody>
          <a:bodyPr anchor="ctr">
            <a:normAutofit/>
          </a:bodyPr>
          <a:lstStyle/>
          <a:p>
            <a:endParaRPr lang="en-GB" sz="2000" dirty="0"/>
          </a:p>
          <a:p>
            <a:r>
              <a:rPr lang="en-GB" sz="2400" dirty="0">
                <a:latin typeface="Times New Roman" panose="02020603050405020304" pitchFamily="18" charset="0"/>
                <a:cs typeface="Times New Roman" panose="02020603050405020304" pitchFamily="18" charset="0"/>
              </a:rPr>
              <a:t>Profit is the amount of income that remains after accounting for all expenses, debts, and operating costs. </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To calculate profit, you subtract your sales or revenue from your costs or expenses (variable and fixed)</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Profit = Sales - Expense (Variable Costs + Fixed Costs)</a:t>
            </a:r>
          </a:p>
          <a:p>
            <a:pPr marL="0" indent="0">
              <a:buNone/>
            </a:pPr>
            <a:endParaRPr lang="en-US" sz="2000" dirty="0"/>
          </a:p>
        </p:txBody>
      </p:sp>
      <p:sp>
        <p:nvSpPr>
          <p:cNvPr id="4" name="Slide Number Placeholder 3">
            <a:extLst>
              <a:ext uri="{FF2B5EF4-FFF2-40B4-BE49-F238E27FC236}">
                <a16:creationId xmlns:a16="http://schemas.microsoft.com/office/drawing/2014/main" id="{9BB89EA5-AC97-3220-4E50-E2312B395743}"/>
              </a:ext>
            </a:extLst>
          </p:cNvPr>
          <p:cNvSpPr>
            <a:spLocks noGrp="1"/>
          </p:cNvSpPr>
          <p:nvPr>
            <p:ph type="sldNum" sz="quarter" idx="12"/>
          </p:nvPr>
        </p:nvSpPr>
        <p:spPr/>
        <p:txBody>
          <a:bodyPr/>
          <a:lstStyle/>
          <a:p>
            <a:fld id="{2C50D538-CBF9-B941-AC6F-FD39CD94E533}" type="slidenum">
              <a:rPr lang="en-US" smtClean="0"/>
              <a:t>14</a:t>
            </a:fld>
            <a:endParaRPr lang="en-US"/>
          </a:p>
        </p:txBody>
      </p:sp>
    </p:spTree>
    <p:extLst>
      <p:ext uri="{BB962C8B-B14F-4D97-AF65-F5344CB8AC3E}">
        <p14:creationId xmlns:p14="http://schemas.microsoft.com/office/powerpoint/2010/main" val="37296950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C981B3-210B-7C35-56F5-E20175A9CB25}"/>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What is Contribution Margin?</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F6FFE06-7E6A-8F87-919C-242B268AF468}"/>
              </a:ext>
            </a:extLst>
          </p:cNvPr>
          <p:cNvSpPr>
            <a:spLocks noGrp="1"/>
          </p:cNvSpPr>
          <p:nvPr>
            <p:ph idx="1"/>
          </p:nvPr>
        </p:nvSpPr>
        <p:spPr>
          <a:xfrm>
            <a:off x="1371599" y="2318197"/>
            <a:ext cx="9724031" cy="3683358"/>
          </a:xfrm>
        </p:spPr>
        <p:txBody>
          <a:bodyPr anchor="ctr">
            <a:normAutofit lnSpcReduction="10000"/>
          </a:bodyPr>
          <a:lstStyle/>
          <a:p>
            <a:r>
              <a:rPr lang="en-GB" sz="2400" dirty="0">
                <a:latin typeface="Times New Roman" panose="02020603050405020304" pitchFamily="18" charset="0"/>
                <a:cs typeface="Times New Roman" panose="02020603050405020304" pitchFamily="18" charset="0"/>
              </a:rPr>
              <a:t>Contribution margin is the amount an item contributes towards covering fixed costs and profitability of the company.  </a:t>
            </a:r>
          </a:p>
          <a:p>
            <a:r>
              <a:rPr lang="en-GB" sz="2400" dirty="0">
                <a:latin typeface="Times New Roman" panose="02020603050405020304" pitchFamily="18" charset="0"/>
                <a:cs typeface="Times New Roman" panose="02020603050405020304" pitchFamily="18" charset="0"/>
              </a:rPr>
              <a:t>Simply, contribution margin is business revenue less its variable costs.  </a:t>
            </a:r>
          </a:p>
          <a:p>
            <a:r>
              <a:rPr lang="en-GB" sz="2400" dirty="0">
                <a:latin typeface="Times New Roman" panose="02020603050405020304" pitchFamily="18" charset="0"/>
                <a:cs typeface="Times New Roman" panose="02020603050405020304" pitchFamily="18" charset="0"/>
              </a:rPr>
              <a:t>The result can be used to cover fixed costs, and anything in excess is considered earnings. </a:t>
            </a:r>
          </a:p>
          <a:p>
            <a:r>
              <a:rPr lang="en-GB" sz="2400" dirty="0">
                <a:latin typeface="Times New Roman" panose="02020603050405020304" pitchFamily="18" charset="0"/>
                <a:cs typeface="Times New Roman" panose="02020603050405020304" pitchFamily="18" charset="0"/>
              </a:rPr>
              <a:t>Thus, the higher the contribution margin, the more money the company has to cover its fixed costs and overhead. </a:t>
            </a:r>
          </a:p>
          <a:p>
            <a:r>
              <a:rPr lang="en-GB" sz="2400" dirty="0">
                <a:latin typeface="Times New Roman" panose="02020603050405020304" pitchFamily="18" charset="0"/>
                <a:cs typeface="Times New Roman" panose="02020603050405020304" pitchFamily="18" charset="0"/>
              </a:rPr>
              <a:t>A 'good' contribution margin is relative and dependent on the nature of the company, its expense structure, and whether the company is competitive among its competitors.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D77B8CC-289F-1921-5908-77E0C6CCA9F7}"/>
              </a:ext>
            </a:extLst>
          </p:cNvPr>
          <p:cNvSpPr>
            <a:spLocks noGrp="1"/>
          </p:cNvSpPr>
          <p:nvPr>
            <p:ph type="sldNum" sz="quarter" idx="12"/>
          </p:nvPr>
        </p:nvSpPr>
        <p:spPr/>
        <p:txBody>
          <a:bodyPr/>
          <a:lstStyle/>
          <a:p>
            <a:fld id="{2C50D538-CBF9-B941-AC6F-FD39CD94E533}" type="slidenum">
              <a:rPr lang="en-US" smtClean="0"/>
              <a:t>15</a:t>
            </a:fld>
            <a:endParaRPr lang="en-US"/>
          </a:p>
        </p:txBody>
      </p:sp>
    </p:spTree>
    <p:extLst>
      <p:ext uri="{BB962C8B-B14F-4D97-AF65-F5344CB8AC3E}">
        <p14:creationId xmlns:p14="http://schemas.microsoft.com/office/powerpoint/2010/main" val="2377063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4AF865-2E8A-C9D2-9047-E6DAFDA4E226}"/>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What is Contribution Margin?, </a:t>
            </a:r>
            <a:r>
              <a:rPr lang="en-GB" sz="3400" dirty="0" err="1">
                <a:solidFill>
                  <a:srgbClr val="FFFFFF"/>
                </a:solidFill>
                <a:latin typeface="Times New Roman" panose="02020603050405020304" pitchFamily="18" charset="0"/>
                <a:cs typeface="Times New Roman" panose="02020603050405020304" pitchFamily="18" charset="0"/>
              </a:rPr>
              <a:t>contd</a:t>
            </a:r>
            <a:r>
              <a:rPr lang="en-GB" sz="3400" dirty="0">
                <a:solidFill>
                  <a:srgbClr val="FFFFFF"/>
                </a:solidFill>
                <a:latin typeface="Times New Roman" panose="02020603050405020304" pitchFamily="18" charset="0"/>
                <a:cs typeface="Times New Roman" panose="02020603050405020304" pitchFamily="18" charset="0"/>
              </a:rPr>
              <a:t>,,</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E01CA3A-93DC-6CEF-ED61-9C2B55B821B1}"/>
              </a:ext>
            </a:extLst>
          </p:cNvPr>
          <p:cNvSpPr>
            <a:spLocks noGrp="1"/>
          </p:cNvSpPr>
          <p:nvPr>
            <p:ph idx="1"/>
          </p:nvPr>
        </p:nvSpPr>
        <p:spPr>
          <a:xfrm>
            <a:off x="1371599" y="2318197"/>
            <a:ext cx="9724031" cy="3683358"/>
          </a:xfrm>
        </p:spPr>
        <p:txBody>
          <a:bodyPr anchor="ctr">
            <a:normAutofit/>
          </a:bodyPr>
          <a:lstStyle/>
          <a:p>
            <a:r>
              <a:rPr lang="en-GB" sz="2400" dirty="0">
                <a:latin typeface="Times New Roman" panose="02020603050405020304" pitchFamily="18" charset="0"/>
                <a:cs typeface="Times New Roman" panose="02020603050405020304" pitchFamily="18" charset="0"/>
              </a:rPr>
              <a:t>Contribution Margin Formula</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The contribution margin is calculated as the difference between the product's sales price and the variable costs associated with the production and sales process.</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Contribution Margin = Sales − Variable Costs </a:t>
            </a:r>
          </a:p>
          <a:p>
            <a:endParaRPr lang="en-US" sz="2000" dirty="0"/>
          </a:p>
        </p:txBody>
      </p:sp>
      <p:sp>
        <p:nvSpPr>
          <p:cNvPr id="4" name="Slide Number Placeholder 3">
            <a:extLst>
              <a:ext uri="{FF2B5EF4-FFF2-40B4-BE49-F238E27FC236}">
                <a16:creationId xmlns:a16="http://schemas.microsoft.com/office/drawing/2014/main" id="{7B570224-6F50-7210-3F0B-9BF6D81D9B81}"/>
              </a:ext>
            </a:extLst>
          </p:cNvPr>
          <p:cNvSpPr>
            <a:spLocks noGrp="1"/>
          </p:cNvSpPr>
          <p:nvPr>
            <p:ph type="sldNum" sz="quarter" idx="12"/>
          </p:nvPr>
        </p:nvSpPr>
        <p:spPr/>
        <p:txBody>
          <a:bodyPr/>
          <a:lstStyle/>
          <a:p>
            <a:fld id="{2C50D538-CBF9-B941-AC6F-FD39CD94E533}" type="slidenum">
              <a:rPr lang="en-US" smtClean="0"/>
              <a:t>16</a:t>
            </a:fld>
            <a:endParaRPr lang="en-US"/>
          </a:p>
        </p:txBody>
      </p:sp>
    </p:spTree>
    <p:extLst>
      <p:ext uri="{BB962C8B-B14F-4D97-AF65-F5344CB8AC3E}">
        <p14:creationId xmlns:p14="http://schemas.microsoft.com/office/powerpoint/2010/main" val="2186323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7CA304-2D82-D6DF-905C-6D5B59DA22D3}"/>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Contribution Margin Example</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1D3B4DB-216E-2303-ECE1-0384F1888BCC}"/>
              </a:ext>
            </a:extLst>
          </p:cNvPr>
          <p:cNvSpPr>
            <a:spLocks noGrp="1"/>
          </p:cNvSpPr>
          <p:nvPr>
            <p:ph idx="1"/>
          </p:nvPr>
        </p:nvSpPr>
        <p:spPr>
          <a:xfrm>
            <a:off x="584791" y="1885279"/>
            <a:ext cx="10940902" cy="4116276"/>
          </a:xfrm>
        </p:spPr>
        <p:txBody>
          <a:bodyPr anchor="ctr">
            <a:normAutofit/>
          </a:bodyPr>
          <a:lstStyle/>
          <a:p>
            <a:r>
              <a:rPr lang="en-GB" sz="2400" dirty="0">
                <a:latin typeface="Times New Roman" panose="02020603050405020304" pitchFamily="18" charset="0"/>
                <a:cs typeface="Times New Roman" panose="02020603050405020304" pitchFamily="18" charset="0"/>
              </a:rPr>
              <a:t>Again, let's use the furniture manufacturer as an example.  Let's say the selling price for one chair is $250.  The variable costs are $100 per chair, and the fixed costs are $10,000 per month.  We can calculate the contribution margin as:</a:t>
            </a:r>
          </a:p>
          <a:p>
            <a:r>
              <a:rPr lang="en-GB" sz="2400" i="1" dirty="0">
                <a:latin typeface="Times New Roman" panose="02020603050405020304" pitchFamily="18" charset="0"/>
                <a:cs typeface="Times New Roman" panose="02020603050405020304" pitchFamily="18" charset="0"/>
              </a:rPr>
              <a:t>$250 (revenue) - $100 (variable costs) = $150 contribution margin</a:t>
            </a: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Now, let's subtract the fixed costs to our calculation:</a:t>
            </a:r>
          </a:p>
          <a:p>
            <a:r>
              <a:rPr lang="en-GB" sz="2400" i="1" dirty="0">
                <a:latin typeface="Times New Roman" panose="02020603050405020304" pitchFamily="18" charset="0"/>
                <a:cs typeface="Times New Roman" panose="02020603050405020304" pitchFamily="18" charset="0"/>
              </a:rPr>
              <a:t>$150 (contribution margin) - $10,000 (fixed expense) = $ - 9,850</a:t>
            </a: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So, if we sell one chair at $250, we will experience a loss of $-9,850.  What happens if we increased the number of chairs sold?</a:t>
            </a:r>
          </a:p>
          <a:p>
            <a:endParaRPr lang="en-US" sz="2000" dirty="0"/>
          </a:p>
        </p:txBody>
      </p:sp>
      <p:sp>
        <p:nvSpPr>
          <p:cNvPr id="4" name="Slide Number Placeholder 3">
            <a:extLst>
              <a:ext uri="{FF2B5EF4-FFF2-40B4-BE49-F238E27FC236}">
                <a16:creationId xmlns:a16="http://schemas.microsoft.com/office/drawing/2014/main" id="{CFCAFE18-3064-3786-675A-97641A4362AE}"/>
              </a:ext>
            </a:extLst>
          </p:cNvPr>
          <p:cNvSpPr>
            <a:spLocks noGrp="1"/>
          </p:cNvSpPr>
          <p:nvPr>
            <p:ph type="sldNum" sz="quarter" idx="12"/>
          </p:nvPr>
        </p:nvSpPr>
        <p:spPr/>
        <p:txBody>
          <a:bodyPr/>
          <a:lstStyle/>
          <a:p>
            <a:fld id="{2C50D538-CBF9-B941-AC6F-FD39CD94E533}" type="slidenum">
              <a:rPr lang="en-US" smtClean="0"/>
              <a:t>17</a:t>
            </a:fld>
            <a:endParaRPr lang="en-US"/>
          </a:p>
        </p:txBody>
      </p:sp>
    </p:spTree>
    <p:extLst>
      <p:ext uri="{BB962C8B-B14F-4D97-AF65-F5344CB8AC3E}">
        <p14:creationId xmlns:p14="http://schemas.microsoft.com/office/powerpoint/2010/main" val="31996951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4ACC42-73FD-6F07-36D9-E02CBBADADBB}"/>
              </a:ext>
            </a:extLst>
          </p:cNvPr>
          <p:cNvSpPr>
            <a:spLocks noGrp="1"/>
          </p:cNvSpPr>
          <p:nvPr>
            <p:ph type="title"/>
          </p:nvPr>
        </p:nvSpPr>
        <p:spPr>
          <a:xfrm>
            <a:off x="1371597" y="348865"/>
            <a:ext cx="10044023" cy="877729"/>
          </a:xfrm>
        </p:spPr>
        <p:txBody>
          <a:bodyPr anchor="ctr">
            <a:normAutofit/>
          </a:bodyPr>
          <a:lstStyle/>
          <a:p>
            <a:r>
              <a:rPr lang="en-GB" sz="2800" dirty="0">
                <a:solidFill>
                  <a:srgbClr val="FFFFFF"/>
                </a:solidFill>
                <a:latin typeface="Times New Roman" panose="02020603050405020304" pitchFamily="18" charset="0"/>
                <a:cs typeface="Times New Roman" panose="02020603050405020304" pitchFamily="18" charset="0"/>
              </a:rPr>
              <a:t>Contribution Margin Example</a:t>
            </a:r>
            <a:br>
              <a:rPr lang="en-GB" sz="2800" dirty="0">
                <a:solidFill>
                  <a:srgbClr val="FFFFFF"/>
                </a:solidFill>
              </a:rPr>
            </a:br>
            <a:endParaRPr lang="en-US" sz="2800" dirty="0">
              <a:solidFill>
                <a:srgbClr val="FFFFFF"/>
              </a:solidFill>
            </a:endParaRPr>
          </a:p>
        </p:txBody>
      </p:sp>
      <p:graphicFrame>
        <p:nvGraphicFramePr>
          <p:cNvPr id="4" name="Content Placeholder 3">
            <a:extLst>
              <a:ext uri="{FF2B5EF4-FFF2-40B4-BE49-F238E27FC236}">
                <a16:creationId xmlns:a16="http://schemas.microsoft.com/office/drawing/2014/main" id="{E28DE4BC-6E6D-4B94-EF75-B981F2EBB73E}"/>
              </a:ext>
            </a:extLst>
          </p:cNvPr>
          <p:cNvGraphicFramePr>
            <a:graphicFrameLocks noGrp="1"/>
          </p:cNvGraphicFramePr>
          <p:nvPr>
            <p:ph idx="1"/>
            <p:extLst>
              <p:ext uri="{D42A27DB-BD31-4B8C-83A1-F6EECF244321}">
                <p14:modId xmlns:p14="http://schemas.microsoft.com/office/powerpoint/2010/main" val="1567112712"/>
              </p:ext>
            </p:extLst>
          </p:nvPr>
        </p:nvGraphicFramePr>
        <p:xfrm>
          <a:off x="1358771" y="2112579"/>
          <a:ext cx="9498402" cy="4192808"/>
        </p:xfrm>
        <a:graphic>
          <a:graphicData uri="http://schemas.openxmlformats.org/drawingml/2006/table">
            <a:tbl>
              <a:tblPr/>
              <a:tblGrid>
                <a:gridCol w="3783361">
                  <a:extLst>
                    <a:ext uri="{9D8B030D-6E8A-4147-A177-3AD203B41FA5}">
                      <a16:colId xmlns:a16="http://schemas.microsoft.com/office/drawing/2014/main" val="1321832948"/>
                    </a:ext>
                  </a:extLst>
                </a:gridCol>
                <a:gridCol w="1891682">
                  <a:extLst>
                    <a:ext uri="{9D8B030D-6E8A-4147-A177-3AD203B41FA5}">
                      <a16:colId xmlns:a16="http://schemas.microsoft.com/office/drawing/2014/main" val="741087240"/>
                    </a:ext>
                  </a:extLst>
                </a:gridCol>
                <a:gridCol w="1891682">
                  <a:extLst>
                    <a:ext uri="{9D8B030D-6E8A-4147-A177-3AD203B41FA5}">
                      <a16:colId xmlns:a16="http://schemas.microsoft.com/office/drawing/2014/main" val="3779337736"/>
                    </a:ext>
                  </a:extLst>
                </a:gridCol>
                <a:gridCol w="1931677">
                  <a:extLst>
                    <a:ext uri="{9D8B030D-6E8A-4147-A177-3AD203B41FA5}">
                      <a16:colId xmlns:a16="http://schemas.microsoft.com/office/drawing/2014/main" val="1438426298"/>
                    </a:ext>
                  </a:extLst>
                </a:gridCol>
              </a:tblGrid>
              <a:tr h="625722">
                <a:tc>
                  <a:txBody>
                    <a:bodyPr/>
                    <a:lstStyle/>
                    <a:p>
                      <a:pPr algn="l" fontAlgn="b">
                        <a:spcBef>
                          <a:spcPts val="0"/>
                        </a:spcBef>
                        <a:spcAft>
                          <a:spcPts val="0"/>
                        </a:spcAft>
                      </a:pPr>
                      <a:r>
                        <a:rPr lang="en-GB" sz="2800" b="0" i="0" u="none" strike="noStrike">
                          <a:effectLst/>
                          <a:latin typeface="Arial" panose="020B0604020202020204" pitchFamily="34" charset="0"/>
                        </a:rPr>
                        <a:t>Quantity</a:t>
                      </a:r>
                    </a:p>
                  </a:txBody>
                  <a:tcPr marL="142209" marR="142209" marT="71105" marB="71105"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spcBef>
                          <a:spcPts val="0"/>
                        </a:spcBef>
                        <a:spcAft>
                          <a:spcPts val="0"/>
                        </a:spcAft>
                      </a:pPr>
                      <a:r>
                        <a:rPr lang="en-GB" sz="2800" b="0" i="0" u="none" strike="noStrike" dirty="0">
                          <a:effectLst/>
                          <a:latin typeface="Arial" panose="020B0604020202020204" pitchFamily="34" charset="0"/>
                        </a:rPr>
                        <a:t>1 chair</a:t>
                      </a:r>
                    </a:p>
                  </a:txBody>
                  <a:tcPr marL="142209" marR="142209" marT="71105" marB="71105"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spcBef>
                          <a:spcPts val="0"/>
                        </a:spcBef>
                        <a:spcAft>
                          <a:spcPts val="0"/>
                        </a:spcAft>
                      </a:pPr>
                      <a:r>
                        <a:rPr lang="en-GB" sz="2800" b="0" i="0" u="none" strike="noStrike">
                          <a:effectLst/>
                          <a:latin typeface="Arial" panose="020B0604020202020204" pitchFamily="34" charset="0"/>
                        </a:rPr>
                        <a:t>2 chairs</a:t>
                      </a:r>
                    </a:p>
                  </a:txBody>
                  <a:tcPr marL="142209" marR="142209" marT="71105" marB="71105"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spcBef>
                          <a:spcPts val="0"/>
                        </a:spcBef>
                        <a:spcAft>
                          <a:spcPts val="0"/>
                        </a:spcAft>
                      </a:pPr>
                      <a:r>
                        <a:rPr lang="en-GB" sz="2800" b="0" i="0" u="none" strike="noStrike">
                          <a:effectLst/>
                          <a:latin typeface="Arial" panose="020B0604020202020204" pitchFamily="34" charset="0"/>
                        </a:rPr>
                        <a:t>10 chairs</a:t>
                      </a:r>
                    </a:p>
                  </a:txBody>
                  <a:tcPr marL="142209" marR="142209" marT="71105" marB="71105" anchor="b">
                    <a:lnL w="9525" cap="flat" cmpd="sng" algn="ctr">
                      <a:solidFill>
                        <a:srgbClr val="FFFFFF"/>
                      </a:solidFill>
                      <a:prstDash val="solid"/>
                      <a:round/>
                      <a:headEnd type="none" w="med" len="med"/>
                      <a:tailEnd type="none" w="med" len="med"/>
                    </a:lnL>
                    <a:lnR>
                      <a:noFill/>
                    </a:lnR>
                    <a:lnT>
                      <a:noFill/>
                    </a:lnT>
                    <a:lnB w="9525" cap="flat" cmpd="sng" algn="ctr">
                      <a:solidFill>
                        <a:srgbClr val="D8DBDD"/>
                      </a:solidFill>
                      <a:prstDash val="solid"/>
                      <a:round/>
                      <a:headEnd type="none" w="med" len="med"/>
                      <a:tailEnd type="none" w="med" len="med"/>
                    </a:lnB>
                    <a:solidFill>
                      <a:srgbClr val="E9ECED"/>
                    </a:solidFill>
                  </a:tcPr>
                </a:tc>
                <a:extLst>
                  <a:ext uri="{0D108BD9-81ED-4DB2-BD59-A6C34878D82A}">
                    <a16:rowId xmlns:a16="http://schemas.microsoft.com/office/drawing/2014/main" val="2411340290"/>
                  </a:ext>
                </a:extLst>
              </a:tr>
              <a:tr h="542766">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Total Sales</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250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500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2500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extLst>
                  <a:ext uri="{0D108BD9-81ED-4DB2-BD59-A6C34878D82A}">
                    <a16:rowId xmlns:a16="http://schemas.microsoft.com/office/drawing/2014/main" val="1975593949"/>
                  </a:ext>
                </a:extLst>
              </a:tr>
              <a:tr h="969394">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Variable Expense (subtract)</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200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1000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extLst>
                  <a:ext uri="{0D108BD9-81ED-4DB2-BD59-A6C34878D82A}">
                    <a16:rowId xmlns:a16="http://schemas.microsoft.com/office/drawing/2014/main" val="3979976834"/>
                  </a:ext>
                </a:extLst>
              </a:tr>
              <a:tr h="542766">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Contribution Margin</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150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300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1500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extLst>
                  <a:ext uri="{0D108BD9-81ED-4DB2-BD59-A6C34878D82A}">
                    <a16:rowId xmlns:a16="http://schemas.microsoft.com/office/drawing/2014/main" val="4091356150"/>
                  </a:ext>
                </a:extLst>
              </a:tr>
              <a:tr h="969394">
                <a:tc>
                  <a:txBody>
                    <a:bodyPr/>
                    <a:lstStyle/>
                    <a:p>
                      <a:pPr algn="l" fontAlgn="t">
                        <a:spcBef>
                          <a:spcPts val="0"/>
                        </a:spcBef>
                        <a:spcAft>
                          <a:spcPts val="0"/>
                        </a:spcAft>
                      </a:pPr>
                      <a:r>
                        <a:rPr lang="en-GB" sz="2800" b="0" i="0" u="none" strike="noStrike" dirty="0">
                          <a:solidFill>
                            <a:srgbClr val="595959"/>
                          </a:solidFill>
                          <a:effectLst/>
                          <a:latin typeface="Arial" panose="020B0604020202020204" pitchFamily="34" charset="0"/>
                        </a:rPr>
                        <a:t>Fixed Expense (subtract)</a:t>
                      </a:r>
                      <a:endParaRPr lang="en-GB" sz="2800" b="0" i="0" u="none" strike="noStrike" dirty="0">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10,000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10,000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10,000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extLst>
                  <a:ext uri="{0D108BD9-81ED-4DB2-BD59-A6C34878D82A}">
                    <a16:rowId xmlns:a16="http://schemas.microsoft.com/office/drawing/2014/main" val="255754750"/>
                  </a:ext>
                </a:extLst>
              </a:tr>
              <a:tr h="542766">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 Profit / (Loss)</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(9,850)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a:solidFill>
                            <a:srgbClr val="595959"/>
                          </a:solidFill>
                          <a:effectLst/>
                          <a:latin typeface="Arial" panose="020B0604020202020204" pitchFamily="34" charset="0"/>
                        </a:rPr>
                        <a:t>(9,700)</a:t>
                      </a:r>
                      <a:endParaRPr lang="en-GB" sz="2800" b="0" i="0" u="none" strike="noStrike">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tc>
                  <a:txBody>
                    <a:bodyPr/>
                    <a:lstStyle/>
                    <a:p>
                      <a:pPr algn="l" fontAlgn="t">
                        <a:spcBef>
                          <a:spcPts val="0"/>
                        </a:spcBef>
                        <a:spcAft>
                          <a:spcPts val="0"/>
                        </a:spcAft>
                      </a:pPr>
                      <a:r>
                        <a:rPr lang="en-GB" sz="2800" b="0" i="0" u="none" strike="noStrike" dirty="0">
                          <a:solidFill>
                            <a:srgbClr val="595959"/>
                          </a:solidFill>
                          <a:effectLst/>
                          <a:latin typeface="Arial" panose="020B0604020202020204" pitchFamily="34" charset="0"/>
                        </a:rPr>
                        <a:t>(8,500)</a:t>
                      </a:r>
                      <a:endParaRPr lang="en-GB" sz="2800" b="0" i="0" u="none" strike="noStrike" dirty="0">
                        <a:effectLst/>
                        <a:latin typeface="Arial" panose="020B0604020202020204" pitchFamily="34" charset="0"/>
                      </a:endParaRPr>
                    </a:p>
                  </a:txBody>
                  <a:tcPr marL="29627" marR="29627" marT="29627" marB="29627">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tcPr>
                </a:tc>
                <a:extLst>
                  <a:ext uri="{0D108BD9-81ED-4DB2-BD59-A6C34878D82A}">
                    <a16:rowId xmlns:a16="http://schemas.microsoft.com/office/drawing/2014/main" val="959799154"/>
                  </a:ext>
                </a:extLst>
              </a:tr>
            </a:tbl>
          </a:graphicData>
        </a:graphic>
      </p:graphicFrame>
      <p:sp>
        <p:nvSpPr>
          <p:cNvPr id="5" name="Rectangle 1">
            <a:extLst>
              <a:ext uri="{FF2B5EF4-FFF2-40B4-BE49-F238E27FC236}">
                <a16:creationId xmlns:a16="http://schemas.microsoft.com/office/drawing/2014/main" id="{734A137C-0707-6109-4F94-417D8B7FF851}"/>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br>
              <a:rPr kumimoji="0" lang="en-US" altLang="en-US" b="0" i="0" u="none" strike="noStrike" cap="none" normalizeH="0" baseline="0">
                <a:ln>
                  <a:noFill/>
                </a:ln>
                <a:solidFill>
                  <a:schemeClr val="tx1"/>
                </a:solidFill>
                <a:effectLst/>
                <a:latin typeface="Arial" panose="020B0604020202020204" pitchFamily="34" charset="0"/>
              </a:rPr>
            </a:br>
            <a:endParaRPr kumimoji="0" lang="en-US" altLang="en-US" b="0" i="0" u="none" strike="noStrike" cap="none" normalizeH="0" baseline="0">
              <a:ln>
                <a:noFill/>
              </a:ln>
              <a:solidFill>
                <a:schemeClr val="tx1"/>
              </a:solidFill>
              <a:effectLst/>
              <a:latin typeface="Arial" panose="020B0604020202020204" pitchFamily="34" charset="0"/>
            </a:endParaRPr>
          </a:p>
        </p:txBody>
      </p:sp>
      <p:sp>
        <p:nvSpPr>
          <p:cNvPr id="3" name="Slide Number Placeholder 2">
            <a:extLst>
              <a:ext uri="{FF2B5EF4-FFF2-40B4-BE49-F238E27FC236}">
                <a16:creationId xmlns:a16="http://schemas.microsoft.com/office/drawing/2014/main" id="{300331D9-AADD-5474-DF5F-2E86794A9214}"/>
              </a:ext>
            </a:extLst>
          </p:cNvPr>
          <p:cNvSpPr>
            <a:spLocks noGrp="1"/>
          </p:cNvSpPr>
          <p:nvPr>
            <p:ph type="sldNum" sz="quarter" idx="12"/>
          </p:nvPr>
        </p:nvSpPr>
        <p:spPr/>
        <p:txBody>
          <a:bodyPr/>
          <a:lstStyle/>
          <a:p>
            <a:fld id="{2C50D538-CBF9-B941-AC6F-FD39CD94E533}" type="slidenum">
              <a:rPr lang="en-US" smtClean="0"/>
              <a:t>18</a:t>
            </a:fld>
            <a:endParaRPr lang="en-US"/>
          </a:p>
        </p:txBody>
      </p:sp>
    </p:spTree>
    <p:extLst>
      <p:ext uri="{BB962C8B-B14F-4D97-AF65-F5344CB8AC3E}">
        <p14:creationId xmlns:p14="http://schemas.microsoft.com/office/powerpoint/2010/main" val="7871292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370EC6-15EC-8741-E1F9-E7D9259322CE}"/>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latin typeface="Times New Roman" panose="02020603050405020304" pitchFamily="18" charset="0"/>
                <a:cs typeface="Times New Roman" panose="02020603050405020304" pitchFamily="18" charset="0"/>
              </a:rPr>
              <a:t>Contribution Margin Example, </a:t>
            </a:r>
            <a:r>
              <a:rPr lang="en-GB" sz="4000" dirty="0" err="1">
                <a:solidFill>
                  <a:srgbClr val="FFFFFF"/>
                </a:solidFill>
                <a:latin typeface="Times New Roman" panose="02020603050405020304" pitchFamily="18" charset="0"/>
                <a:cs typeface="Times New Roman" panose="02020603050405020304" pitchFamily="18" charset="0"/>
              </a:rPr>
              <a:t>contd</a:t>
            </a:r>
            <a:r>
              <a:rPr lang="en-GB" sz="4000" dirty="0">
                <a:solidFill>
                  <a:srgbClr val="FFFFFF"/>
                </a:solidFill>
                <a:latin typeface="Times New Roman" panose="02020603050405020304" pitchFamily="18" charset="0"/>
                <a:cs typeface="Times New Roman" panose="02020603050405020304" pitchFamily="18" charset="0"/>
              </a:rPr>
              <a:t>,, </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4EC66EB-F646-2B7E-966D-E67C360D1E9F}"/>
              </a:ext>
            </a:extLst>
          </p:cNvPr>
          <p:cNvSpPr>
            <a:spLocks noGrp="1"/>
          </p:cNvSpPr>
          <p:nvPr>
            <p:ph idx="1"/>
          </p:nvPr>
        </p:nvSpPr>
        <p:spPr>
          <a:xfrm>
            <a:off x="1371599" y="2318197"/>
            <a:ext cx="9724031" cy="3683358"/>
          </a:xfrm>
        </p:spPr>
        <p:txBody>
          <a:bodyPr anchor="ctr">
            <a:normAutofit/>
          </a:bodyPr>
          <a:lstStyle/>
          <a:p>
            <a:r>
              <a:rPr lang="en-GB" sz="2400" dirty="0">
                <a:latin typeface="Times New Roman" panose="02020603050405020304" pitchFamily="18" charset="0"/>
                <a:cs typeface="Times New Roman" panose="02020603050405020304" pitchFamily="18" charset="0"/>
              </a:rPr>
              <a:t>Unfortunately, the furniture manufacturer is still making a loss because the contribution margin is lower than the fixed expenses. </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So, how much sales does the furniture manufacturer need to generate to cover all variable and fixed expenses?  </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We can calculate this amount by figuring the breakeven point.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5E20EA0-75F3-1C19-3F2E-B93E268CDA19}"/>
              </a:ext>
            </a:extLst>
          </p:cNvPr>
          <p:cNvSpPr>
            <a:spLocks noGrp="1"/>
          </p:cNvSpPr>
          <p:nvPr>
            <p:ph type="sldNum" sz="quarter" idx="12"/>
          </p:nvPr>
        </p:nvSpPr>
        <p:spPr/>
        <p:txBody>
          <a:bodyPr/>
          <a:lstStyle/>
          <a:p>
            <a:fld id="{2C50D538-CBF9-B941-AC6F-FD39CD94E533}" type="slidenum">
              <a:rPr lang="en-US" smtClean="0"/>
              <a:t>19</a:t>
            </a:fld>
            <a:endParaRPr lang="en-US"/>
          </a:p>
        </p:txBody>
      </p:sp>
    </p:spTree>
    <p:extLst>
      <p:ext uri="{BB962C8B-B14F-4D97-AF65-F5344CB8AC3E}">
        <p14:creationId xmlns:p14="http://schemas.microsoft.com/office/powerpoint/2010/main" val="2400601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11B798-9D2B-BCF8-6D84-C7AE1F20DD70}"/>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Break-Even Point</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D0147E2A-12ED-A588-F819-A5E796E06400}"/>
              </a:ext>
            </a:extLst>
          </p:cNvPr>
          <p:cNvSpPr>
            <a:spLocks noGrp="1"/>
          </p:cNvSpPr>
          <p:nvPr>
            <p:ph idx="1"/>
          </p:nvPr>
        </p:nvSpPr>
        <p:spPr>
          <a:xfrm>
            <a:off x="1371599" y="1891970"/>
            <a:ext cx="9724031" cy="4109585"/>
          </a:xfrm>
        </p:spPr>
        <p:txBody>
          <a:bodyPr anchor="ctr">
            <a:normAutofit/>
          </a:bodyPr>
          <a:lstStyle/>
          <a:p>
            <a:r>
              <a:rPr lang="en-GB" sz="2400" dirty="0">
                <a:latin typeface="Times New Roman" panose="02020603050405020304" pitchFamily="18" charset="0"/>
                <a:cs typeface="Times New Roman" panose="02020603050405020304" pitchFamily="18" charset="0"/>
              </a:rPr>
              <a:t>The Break-Even Point (BEP) is the level of sales necessary to cover all variable and fixed expenses where business neither makes a profit or a loss.</a:t>
            </a:r>
          </a:p>
          <a:p>
            <a:r>
              <a:rPr lang="en-GB" sz="2400" dirty="0">
                <a:latin typeface="Times New Roman" panose="02020603050405020304" pitchFamily="18" charset="0"/>
                <a:cs typeface="Times New Roman" panose="02020603050405020304" pitchFamily="18" charset="0"/>
              </a:rPr>
              <a:t>In other words, BEP is the break-even point where business neither makes a profit or loss for a given period.</a:t>
            </a:r>
          </a:p>
          <a:p>
            <a:r>
              <a:rPr lang="en-GB" sz="2400" b="1" dirty="0">
                <a:latin typeface="Times New Roman" panose="02020603050405020304" pitchFamily="18" charset="0"/>
                <a:cs typeface="Times New Roman" panose="02020603050405020304" pitchFamily="18" charset="0"/>
              </a:rPr>
              <a:t>Break-Even Point Example: </a:t>
            </a:r>
          </a:p>
          <a:p>
            <a:r>
              <a:rPr lang="en-GB" sz="2400" dirty="0">
                <a:latin typeface="Times New Roman" panose="02020603050405020304" pitchFamily="18" charset="0"/>
                <a:cs typeface="Times New Roman" panose="02020603050405020304" pitchFamily="18" charset="0"/>
              </a:rPr>
              <a:t>Let's calculate the break-even point for the furniture manufacturer. The Break-Even Point is BEP  = 10,000 / 150 = 66.67, i.e. when the 67th table is sold, the business will start making a profit.</a:t>
            </a:r>
          </a:p>
          <a:p>
            <a:r>
              <a:rPr lang="en-GB" sz="2400" dirty="0">
                <a:latin typeface="Times New Roman" panose="02020603050405020304" pitchFamily="18" charset="0"/>
                <a:cs typeface="Times New Roman" panose="02020603050405020304" pitchFamily="18" charset="0"/>
              </a:rPr>
              <a:t>Break Even Point = Fixed Costs / Contribution per Unit </a:t>
            </a:r>
          </a:p>
          <a:p>
            <a:endParaRPr lang="en-US" sz="2000" b="1" dirty="0"/>
          </a:p>
        </p:txBody>
      </p:sp>
      <p:sp>
        <p:nvSpPr>
          <p:cNvPr id="4" name="Slide Number Placeholder 3">
            <a:extLst>
              <a:ext uri="{FF2B5EF4-FFF2-40B4-BE49-F238E27FC236}">
                <a16:creationId xmlns:a16="http://schemas.microsoft.com/office/drawing/2014/main" id="{A75ACE3B-EEB0-FFC2-0D14-C178A38E1C4A}"/>
              </a:ext>
            </a:extLst>
          </p:cNvPr>
          <p:cNvSpPr>
            <a:spLocks noGrp="1"/>
          </p:cNvSpPr>
          <p:nvPr>
            <p:ph type="sldNum" sz="quarter" idx="12"/>
          </p:nvPr>
        </p:nvSpPr>
        <p:spPr/>
        <p:txBody>
          <a:bodyPr/>
          <a:lstStyle/>
          <a:p>
            <a:fld id="{2C50D538-CBF9-B941-AC6F-FD39CD94E533}" type="slidenum">
              <a:rPr lang="en-US" smtClean="0"/>
              <a:t>20</a:t>
            </a:fld>
            <a:endParaRPr lang="en-US"/>
          </a:p>
        </p:txBody>
      </p:sp>
    </p:spTree>
    <p:extLst>
      <p:ext uri="{BB962C8B-B14F-4D97-AF65-F5344CB8AC3E}">
        <p14:creationId xmlns:p14="http://schemas.microsoft.com/office/powerpoint/2010/main" val="2301085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85A47D0-AA3E-0438-EB38-2B56B073D5AE}"/>
              </a:ext>
            </a:extLst>
          </p:cNvPr>
          <p:cNvSpPr>
            <a:spLocks noGrp="1"/>
          </p:cNvSpPr>
          <p:nvPr>
            <p:ph type="title"/>
          </p:nvPr>
        </p:nvSpPr>
        <p:spPr>
          <a:xfrm>
            <a:off x="1383564" y="348865"/>
            <a:ext cx="9718111" cy="1576446"/>
          </a:xfrm>
        </p:spPr>
        <p:txBody>
          <a:bodyPr anchor="ctr">
            <a:normAutofit fontScale="90000"/>
          </a:bodyPr>
          <a:lstStyle/>
          <a:p>
            <a:br>
              <a:rPr lang="en-GB" sz="2500" dirty="0">
                <a:solidFill>
                  <a:srgbClr val="FFFFFF"/>
                </a:solidFill>
              </a:rPr>
            </a:br>
            <a:r>
              <a:rPr lang="en-GB" sz="3600" dirty="0">
                <a:solidFill>
                  <a:srgbClr val="FFFFFF"/>
                </a:solidFill>
                <a:latin typeface="Times New Roman" panose="02020603050405020304" pitchFamily="18" charset="0"/>
                <a:cs typeface="Times New Roman" panose="02020603050405020304" pitchFamily="18" charset="0"/>
              </a:rPr>
              <a:t>Break-Even Point Example, </a:t>
            </a:r>
            <a:r>
              <a:rPr lang="en-GB" sz="3600" dirty="0" err="1">
                <a:solidFill>
                  <a:srgbClr val="FFFFFF"/>
                </a:solidFill>
                <a:latin typeface="Times New Roman" panose="02020603050405020304" pitchFamily="18" charset="0"/>
                <a:cs typeface="Times New Roman" panose="02020603050405020304" pitchFamily="18" charset="0"/>
              </a:rPr>
              <a:t>contd</a:t>
            </a:r>
            <a:r>
              <a:rPr lang="en-GB" sz="3600" dirty="0">
                <a:solidFill>
                  <a:srgbClr val="FFFFFF"/>
                </a:solidFill>
                <a:latin typeface="Times New Roman" panose="02020603050405020304" pitchFamily="18" charset="0"/>
                <a:cs typeface="Times New Roman" panose="02020603050405020304" pitchFamily="18" charset="0"/>
              </a:rPr>
              <a:t>,, </a:t>
            </a:r>
            <a:br>
              <a:rPr lang="en-GB" sz="3600" dirty="0">
                <a:solidFill>
                  <a:srgbClr val="FFFFFF"/>
                </a:solidFill>
                <a:latin typeface="Times New Roman" panose="02020603050405020304" pitchFamily="18" charset="0"/>
                <a:cs typeface="Times New Roman" panose="02020603050405020304" pitchFamily="18" charset="0"/>
              </a:rPr>
            </a:br>
            <a:br>
              <a:rPr lang="en-GB" sz="3600" dirty="0">
                <a:solidFill>
                  <a:srgbClr val="FFFFFF"/>
                </a:solidFill>
                <a:latin typeface="Times New Roman" panose="02020603050405020304" pitchFamily="18" charset="0"/>
                <a:cs typeface="Times New Roman" panose="02020603050405020304" pitchFamily="18" charset="0"/>
              </a:rPr>
            </a:br>
            <a:endParaRPr lang="en-US" sz="2500" dirty="0">
              <a:solidFill>
                <a:srgbClr val="FFFFFF"/>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15B122E2-BF75-A471-464B-C2BCF62004E6}"/>
              </a:ext>
            </a:extLst>
          </p:cNvPr>
          <p:cNvGraphicFramePr>
            <a:graphicFrameLocks noGrp="1"/>
          </p:cNvGraphicFramePr>
          <p:nvPr>
            <p:ph idx="1"/>
            <p:extLst>
              <p:ext uri="{D42A27DB-BD31-4B8C-83A1-F6EECF244321}">
                <p14:modId xmlns:p14="http://schemas.microsoft.com/office/powerpoint/2010/main" val="1698639879"/>
              </p:ext>
            </p:extLst>
          </p:nvPr>
        </p:nvGraphicFramePr>
        <p:xfrm>
          <a:off x="644056" y="3229905"/>
          <a:ext cx="10927831" cy="2461554"/>
        </p:xfrm>
        <a:graphic>
          <a:graphicData uri="http://schemas.openxmlformats.org/drawingml/2006/table">
            <a:tbl>
              <a:tblPr firstRow="1" bandRow="1"/>
              <a:tblGrid>
                <a:gridCol w="2633503">
                  <a:extLst>
                    <a:ext uri="{9D8B030D-6E8A-4147-A177-3AD203B41FA5}">
                      <a16:colId xmlns:a16="http://schemas.microsoft.com/office/drawing/2014/main" val="3216388904"/>
                    </a:ext>
                  </a:extLst>
                </a:gridCol>
                <a:gridCol w="1649891">
                  <a:extLst>
                    <a:ext uri="{9D8B030D-6E8A-4147-A177-3AD203B41FA5}">
                      <a16:colId xmlns:a16="http://schemas.microsoft.com/office/drawing/2014/main" val="2053818673"/>
                    </a:ext>
                  </a:extLst>
                </a:gridCol>
                <a:gridCol w="1781341">
                  <a:extLst>
                    <a:ext uri="{9D8B030D-6E8A-4147-A177-3AD203B41FA5}">
                      <a16:colId xmlns:a16="http://schemas.microsoft.com/office/drawing/2014/main" val="1317263595"/>
                    </a:ext>
                  </a:extLst>
                </a:gridCol>
                <a:gridCol w="1621032">
                  <a:extLst>
                    <a:ext uri="{9D8B030D-6E8A-4147-A177-3AD203B41FA5}">
                      <a16:colId xmlns:a16="http://schemas.microsoft.com/office/drawing/2014/main" val="3097253348"/>
                    </a:ext>
                  </a:extLst>
                </a:gridCol>
                <a:gridCol w="1621032">
                  <a:extLst>
                    <a:ext uri="{9D8B030D-6E8A-4147-A177-3AD203B41FA5}">
                      <a16:colId xmlns:a16="http://schemas.microsoft.com/office/drawing/2014/main" val="3754814887"/>
                    </a:ext>
                  </a:extLst>
                </a:gridCol>
                <a:gridCol w="1621032">
                  <a:extLst>
                    <a:ext uri="{9D8B030D-6E8A-4147-A177-3AD203B41FA5}">
                      <a16:colId xmlns:a16="http://schemas.microsoft.com/office/drawing/2014/main" val="788256535"/>
                    </a:ext>
                  </a:extLst>
                </a:gridCol>
              </a:tblGrid>
              <a:tr h="461214">
                <a:tc>
                  <a:txBody>
                    <a:bodyPr/>
                    <a:lstStyle/>
                    <a:p>
                      <a:pPr algn="ctr" fontAlgn="b"/>
                      <a:r>
                        <a:rPr lang="en-GB" sz="2100">
                          <a:effectLst/>
                        </a:rPr>
                        <a:t>Quantity</a:t>
                      </a:r>
                    </a:p>
                  </a:txBody>
                  <a:tcPr marL="104821" marR="104821" marT="52411" marB="52411"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2100">
                          <a:effectLst/>
                        </a:rPr>
                        <a:t>1 chair</a:t>
                      </a:r>
                    </a:p>
                  </a:txBody>
                  <a:tcPr marL="104821" marR="104821" marT="52411" marB="52411"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2100">
                          <a:effectLst/>
                        </a:rPr>
                        <a:t>2 chairs</a:t>
                      </a:r>
                    </a:p>
                  </a:txBody>
                  <a:tcPr marL="104821" marR="104821" marT="52411" marB="52411"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2100">
                          <a:effectLst/>
                        </a:rPr>
                        <a:t>10 chairs</a:t>
                      </a:r>
                    </a:p>
                  </a:txBody>
                  <a:tcPr marL="104821" marR="104821" marT="52411" marB="52411"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2100">
                          <a:effectLst/>
                        </a:rPr>
                        <a:t>66 chairs</a:t>
                      </a:r>
                    </a:p>
                  </a:txBody>
                  <a:tcPr marL="104821" marR="104821" marT="52411" marB="52411" anchor="b">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w="9525" cap="flat" cmpd="sng" algn="ctr">
                      <a:solidFill>
                        <a:srgbClr val="D8DBDD"/>
                      </a:solidFill>
                      <a:prstDash val="solid"/>
                      <a:round/>
                      <a:headEnd type="none" w="med" len="med"/>
                      <a:tailEnd type="none" w="med" len="med"/>
                    </a:lnB>
                    <a:solidFill>
                      <a:srgbClr val="E9ECED"/>
                    </a:solidFill>
                  </a:tcPr>
                </a:tc>
                <a:tc>
                  <a:txBody>
                    <a:bodyPr/>
                    <a:lstStyle/>
                    <a:p>
                      <a:pPr algn="l" fontAlgn="b"/>
                      <a:r>
                        <a:rPr lang="en-GB" sz="2100">
                          <a:effectLst/>
                        </a:rPr>
                        <a:t>67 chairs</a:t>
                      </a:r>
                    </a:p>
                  </a:txBody>
                  <a:tcPr marL="104821" marR="104821" marT="52411" marB="52411" anchor="b">
                    <a:lnL w="9525" cap="flat" cmpd="sng" algn="ctr">
                      <a:solidFill>
                        <a:srgbClr val="FFFFFF"/>
                      </a:solidFill>
                      <a:prstDash val="solid"/>
                      <a:round/>
                      <a:headEnd type="none" w="med" len="med"/>
                      <a:tailEnd type="none" w="med" len="med"/>
                    </a:lnL>
                    <a:lnR>
                      <a:noFill/>
                    </a:lnR>
                    <a:lnT>
                      <a:noFill/>
                    </a:lnT>
                    <a:lnB w="9525" cap="flat" cmpd="sng" algn="ctr">
                      <a:solidFill>
                        <a:srgbClr val="D8DBDD"/>
                      </a:solidFill>
                      <a:prstDash val="solid"/>
                      <a:round/>
                      <a:headEnd type="none" w="med" len="med"/>
                      <a:tailEnd type="none" w="med" len="med"/>
                    </a:lnB>
                    <a:solidFill>
                      <a:srgbClr val="E9ECED"/>
                    </a:solidFill>
                  </a:tcPr>
                </a:tc>
                <a:extLst>
                  <a:ext uri="{0D108BD9-81ED-4DB2-BD59-A6C34878D82A}">
                    <a16:rowId xmlns:a16="http://schemas.microsoft.com/office/drawing/2014/main" val="2021120392"/>
                  </a:ext>
                </a:extLst>
              </a:tr>
              <a:tr h="400068">
                <a:tc>
                  <a:txBody>
                    <a:bodyPr/>
                    <a:lstStyle/>
                    <a:p>
                      <a:pPr fontAlgn="t"/>
                      <a:r>
                        <a:rPr lang="en-GB" sz="2100">
                          <a:solidFill>
                            <a:srgbClr val="595959"/>
                          </a:solidFill>
                          <a:effectLst/>
                        </a:rPr>
                        <a:t>Sales</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250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500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2500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16500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16750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711929885"/>
                  </a:ext>
                </a:extLst>
              </a:tr>
              <a:tr h="400068">
                <a:tc>
                  <a:txBody>
                    <a:bodyPr/>
                    <a:lstStyle/>
                    <a:p>
                      <a:pPr fontAlgn="t"/>
                      <a:r>
                        <a:rPr lang="en-GB" sz="2100">
                          <a:solidFill>
                            <a:srgbClr val="595959"/>
                          </a:solidFill>
                          <a:effectLst/>
                        </a:rPr>
                        <a:t>(-) Variable Costs</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200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6600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6700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1382132376"/>
                  </a:ext>
                </a:extLst>
              </a:tr>
              <a:tr h="400068">
                <a:tc>
                  <a:txBody>
                    <a:bodyPr/>
                    <a:lstStyle/>
                    <a:p>
                      <a:pPr fontAlgn="t"/>
                      <a:r>
                        <a:rPr lang="en-GB" sz="2100">
                          <a:solidFill>
                            <a:srgbClr val="595959"/>
                          </a:solidFill>
                          <a:effectLst/>
                        </a:rPr>
                        <a:t>= Contribution Margin</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300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1500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9900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310726021"/>
                  </a:ext>
                </a:extLst>
              </a:tr>
              <a:tr h="400068">
                <a:tc>
                  <a:txBody>
                    <a:bodyPr/>
                    <a:lstStyle/>
                    <a:p>
                      <a:pPr fontAlgn="t"/>
                      <a:r>
                        <a:rPr lang="en-GB" sz="2100">
                          <a:solidFill>
                            <a:srgbClr val="595959"/>
                          </a:solidFill>
                          <a:effectLst/>
                        </a:rPr>
                        <a:t>(-) Fixed Costs</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507732289"/>
                  </a:ext>
                </a:extLst>
              </a:tr>
              <a:tr h="400068">
                <a:tc>
                  <a:txBody>
                    <a:bodyPr/>
                    <a:lstStyle/>
                    <a:p>
                      <a:pPr fontAlgn="t"/>
                      <a:r>
                        <a:rPr lang="en-GB" sz="2100">
                          <a:solidFill>
                            <a:srgbClr val="595959"/>
                          </a:solidFill>
                          <a:effectLst/>
                        </a:rPr>
                        <a:t>= Profit / (Loss)</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(9850)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(9700)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(8500)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a:solidFill>
                            <a:srgbClr val="595959"/>
                          </a:solidFill>
                          <a:effectLst/>
                        </a:rPr>
                        <a:t>(100)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tc>
                  <a:txBody>
                    <a:bodyPr/>
                    <a:lstStyle/>
                    <a:p>
                      <a:pPr fontAlgn="t"/>
                      <a:r>
                        <a:rPr lang="en-GB" sz="2100" dirty="0">
                          <a:solidFill>
                            <a:srgbClr val="595959"/>
                          </a:solidFill>
                          <a:effectLst/>
                        </a:rPr>
                        <a:t>50</a:t>
                      </a:r>
                    </a:p>
                  </a:txBody>
                  <a:tcPr marL="21838" marR="21838" marT="21838" marB="21838">
                    <a:lnL w="9525" cap="flat" cmpd="sng" algn="ctr">
                      <a:solidFill>
                        <a:srgbClr val="D8DBDD"/>
                      </a:solidFill>
                      <a:prstDash val="solid"/>
                      <a:round/>
                      <a:headEnd type="none" w="med" len="med"/>
                      <a:tailEnd type="none" w="med" len="med"/>
                    </a:lnL>
                    <a:lnR w="9525" cap="flat" cmpd="sng" algn="ctr">
                      <a:solidFill>
                        <a:srgbClr val="D8DBDD"/>
                      </a:solidFill>
                      <a:prstDash val="solid"/>
                      <a:round/>
                      <a:headEnd type="none" w="med" len="med"/>
                      <a:tailEnd type="none" w="med" len="med"/>
                    </a:lnR>
                    <a:lnT w="9525" cap="flat" cmpd="sng" algn="ctr">
                      <a:solidFill>
                        <a:srgbClr val="D8DBDD"/>
                      </a:solidFill>
                      <a:prstDash val="solid"/>
                      <a:round/>
                      <a:headEnd type="none" w="med" len="med"/>
                      <a:tailEnd type="none" w="med" len="med"/>
                    </a:lnT>
                    <a:lnB w="9525" cap="flat" cmpd="sng" algn="ctr">
                      <a:solidFill>
                        <a:srgbClr val="D8DBDD"/>
                      </a:solidFill>
                      <a:prstDash val="solid"/>
                      <a:round/>
                      <a:headEnd type="none" w="med" len="med"/>
                      <a:tailEnd type="none" w="med" len="med"/>
                    </a:lnB>
                    <a:solidFill>
                      <a:srgbClr val="FFFFFF"/>
                    </a:solidFill>
                  </a:tcPr>
                </a:tc>
                <a:extLst>
                  <a:ext uri="{0D108BD9-81ED-4DB2-BD59-A6C34878D82A}">
                    <a16:rowId xmlns:a16="http://schemas.microsoft.com/office/drawing/2014/main" val="867951043"/>
                  </a:ext>
                </a:extLst>
              </a:tr>
            </a:tbl>
          </a:graphicData>
        </a:graphic>
      </p:graphicFrame>
      <p:sp>
        <p:nvSpPr>
          <p:cNvPr id="5" name="Rectangle 1">
            <a:extLst>
              <a:ext uri="{FF2B5EF4-FFF2-40B4-BE49-F238E27FC236}">
                <a16:creationId xmlns:a16="http://schemas.microsoft.com/office/drawing/2014/main" id="{39E72C2A-9E7F-9750-ABAC-EDB8E38F8C05}"/>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br>
              <a:rPr kumimoji="0" lang="en-US" altLang="en-US" b="0" i="0" u="none" strike="noStrike" cap="none" normalizeH="0" baseline="0">
                <a:ln>
                  <a:noFill/>
                </a:ln>
                <a:solidFill>
                  <a:schemeClr val="tx1"/>
                </a:solidFill>
                <a:effectLst/>
                <a:latin typeface="Arial" panose="020B0604020202020204" pitchFamily="34" charset="0"/>
              </a:rPr>
            </a:br>
            <a:endParaRPr kumimoji="0" lang="en-US" altLang="en-US" b="0" i="0" u="none" strike="noStrike" cap="none" normalizeH="0" baseline="0">
              <a:ln>
                <a:noFill/>
              </a:ln>
              <a:solidFill>
                <a:schemeClr val="tx1"/>
              </a:solidFill>
              <a:effectLst/>
              <a:latin typeface="Arial" panose="020B0604020202020204" pitchFamily="34" charset="0"/>
            </a:endParaRPr>
          </a:p>
        </p:txBody>
      </p:sp>
      <p:sp>
        <p:nvSpPr>
          <p:cNvPr id="3" name="Slide Number Placeholder 2">
            <a:extLst>
              <a:ext uri="{FF2B5EF4-FFF2-40B4-BE49-F238E27FC236}">
                <a16:creationId xmlns:a16="http://schemas.microsoft.com/office/drawing/2014/main" id="{4EB9FA59-29DA-D5E1-4474-502ED90D177B}"/>
              </a:ext>
            </a:extLst>
          </p:cNvPr>
          <p:cNvSpPr>
            <a:spLocks noGrp="1"/>
          </p:cNvSpPr>
          <p:nvPr>
            <p:ph type="sldNum" sz="quarter" idx="12"/>
          </p:nvPr>
        </p:nvSpPr>
        <p:spPr/>
        <p:txBody>
          <a:bodyPr/>
          <a:lstStyle/>
          <a:p>
            <a:fld id="{2C50D538-CBF9-B941-AC6F-FD39CD94E533}" type="slidenum">
              <a:rPr lang="en-US" smtClean="0"/>
              <a:t>21</a:t>
            </a:fld>
            <a:endParaRPr lang="en-US"/>
          </a:p>
        </p:txBody>
      </p:sp>
    </p:spTree>
    <p:extLst>
      <p:ext uri="{BB962C8B-B14F-4D97-AF65-F5344CB8AC3E}">
        <p14:creationId xmlns:p14="http://schemas.microsoft.com/office/powerpoint/2010/main" val="40835873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7E0714-6D30-11C6-F617-808900F5D89E}"/>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Break-Even Point Benefits</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39DC967B-E43A-EFA9-0720-734A8E716111}"/>
              </a:ext>
            </a:extLst>
          </p:cNvPr>
          <p:cNvSpPr>
            <a:spLocks noGrp="1"/>
          </p:cNvSpPr>
          <p:nvPr>
            <p:ph idx="1"/>
          </p:nvPr>
        </p:nvSpPr>
        <p:spPr>
          <a:xfrm>
            <a:off x="459351" y="1733106"/>
            <a:ext cx="11417216" cy="4830355"/>
          </a:xfrm>
        </p:spPr>
        <p:txBody>
          <a:bodyPr anchor="ctr">
            <a:normAutofit lnSpcReduction="10000"/>
          </a:bodyPr>
          <a:lstStyle/>
          <a:p>
            <a:r>
              <a:rPr lang="en-GB" sz="2400" dirty="0">
                <a:latin typeface="Times New Roman" panose="02020603050405020304" pitchFamily="18" charset="0"/>
                <a:cs typeface="Times New Roman" panose="02020603050405020304" pitchFamily="18" charset="0"/>
              </a:rPr>
              <a:t>Companies and managers use break-even point analysis to identify pricing structures, operations, hiring employees, and obtaining future financial support.  Other break-even benefits include:</a:t>
            </a:r>
          </a:p>
          <a:p>
            <a:pPr>
              <a:buFont typeface="Wingdings" pitchFamily="2" charset="2"/>
              <a:buChar char="Ø"/>
            </a:pPr>
            <a:r>
              <a:rPr lang="en-GB" sz="2400" dirty="0">
                <a:latin typeface="Times New Roman" panose="02020603050405020304" pitchFamily="18" charset="0"/>
                <a:cs typeface="Times New Roman" panose="02020603050405020304" pitchFamily="18" charset="0"/>
              </a:rPr>
              <a:t>Price Products &amp; Services - Finding the break-even point helps managers decide on product or service pricing and understand how pricing will affect your profitability.</a:t>
            </a:r>
          </a:p>
          <a:p>
            <a:pPr>
              <a:buFont typeface="Wingdings" pitchFamily="2" charset="2"/>
              <a:buChar char="Ø"/>
            </a:pPr>
            <a:r>
              <a:rPr lang="en-GB" sz="2400" dirty="0">
                <a:latin typeface="Times New Roman" panose="02020603050405020304" pitchFamily="18" charset="0"/>
                <a:cs typeface="Times New Roman" panose="02020603050405020304" pitchFamily="18" charset="0"/>
              </a:rPr>
              <a:t>Set Revenue Targets - After completing an analysis, you will know exactly how much is needed to be sold to become profitable.  This helps with establishing sales goals.</a:t>
            </a:r>
          </a:p>
          <a:p>
            <a:pPr>
              <a:buFont typeface="Wingdings" pitchFamily="2" charset="2"/>
              <a:buChar char="Ø"/>
            </a:pPr>
            <a:r>
              <a:rPr lang="en-GB" sz="2400" dirty="0">
                <a:latin typeface="Times New Roman" panose="02020603050405020304" pitchFamily="18" charset="0"/>
                <a:cs typeface="Times New Roman" panose="02020603050405020304" pitchFamily="18" charset="0"/>
              </a:rPr>
              <a:t>Limits Financial Strain - A break-even analysis helps companies mitigate risk by providing a realistic analysis of potential financial outcomes.  </a:t>
            </a:r>
          </a:p>
          <a:p>
            <a:pPr>
              <a:buFont typeface="Wingdings" pitchFamily="2" charset="2"/>
              <a:buChar char="Ø"/>
            </a:pPr>
            <a:r>
              <a:rPr lang="en-GB" sz="2400" dirty="0">
                <a:latin typeface="Times New Roman" panose="02020603050405020304" pitchFamily="18" charset="0"/>
                <a:cs typeface="Times New Roman" panose="02020603050405020304" pitchFamily="18" charset="0"/>
              </a:rPr>
              <a:t>Smarter Decisions - An analysis helps entrepreneurs and managers make smarter decisions based on facts and not emotions.</a:t>
            </a:r>
          </a:p>
          <a:p>
            <a:pPr>
              <a:buFont typeface="Wingdings" pitchFamily="2" charset="2"/>
              <a:buChar char="Ø"/>
            </a:pPr>
            <a:r>
              <a:rPr lang="en-GB" sz="2400" dirty="0">
                <a:latin typeface="Times New Roman" panose="02020603050405020304" pitchFamily="18" charset="0"/>
                <a:cs typeface="Times New Roman" panose="02020603050405020304" pitchFamily="18" charset="0"/>
              </a:rPr>
              <a:t>Fund Your Business - Investors usually require a break-even analysis to ensure your plan is viable.</a:t>
            </a:r>
          </a:p>
          <a:p>
            <a:endParaRPr lang="en-US" sz="1700" dirty="0"/>
          </a:p>
        </p:txBody>
      </p:sp>
      <p:sp>
        <p:nvSpPr>
          <p:cNvPr id="4" name="Slide Number Placeholder 3">
            <a:extLst>
              <a:ext uri="{FF2B5EF4-FFF2-40B4-BE49-F238E27FC236}">
                <a16:creationId xmlns:a16="http://schemas.microsoft.com/office/drawing/2014/main" id="{4F0BF326-D62E-D30C-61AD-629B37922D59}"/>
              </a:ext>
            </a:extLst>
          </p:cNvPr>
          <p:cNvSpPr>
            <a:spLocks noGrp="1"/>
          </p:cNvSpPr>
          <p:nvPr>
            <p:ph type="sldNum" sz="quarter" idx="12"/>
          </p:nvPr>
        </p:nvSpPr>
        <p:spPr/>
        <p:txBody>
          <a:bodyPr/>
          <a:lstStyle/>
          <a:p>
            <a:fld id="{2C50D538-CBF9-B941-AC6F-FD39CD94E533}" type="slidenum">
              <a:rPr lang="en-US" smtClean="0"/>
              <a:t>22</a:t>
            </a:fld>
            <a:endParaRPr lang="en-US"/>
          </a:p>
        </p:txBody>
      </p:sp>
    </p:spTree>
    <p:extLst>
      <p:ext uri="{BB962C8B-B14F-4D97-AF65-F5344CB8AC3E}">
        <p14:creationId xmlns:p14="http://schemas.microsoft.com/office/powerpoint/2010/main" val="1293930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C428C9-1F65-D3A4-9EBF-46E0F774B6EF}"/>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Cost Allocation</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79D74AD1-E2E8-AFAE-9776-7CDBEA4FA2B2}"/>
              </a:ext>
            </a:extLst>
          </p:cNvPr>
          <p:cNvSpPr>
            <a:spLocks noGrp="1"/>
          </p:cNvSpPr>
          <p:nvPr>
            <p:ph idx="1"/>
          </p:nvPr>
        </p:nvSpPr>
        <p:spPr>
          <a:xfrm>
            <a:off x="459351" y="1891970"/>
            <a:ext cx="11108872" cy="4391872"/>
          </a:xfrm>
        </p:spPr>
        <p:txBody>
          <a:bodyPr anchor="ctr">
            <a:normAutofit/>
          </a:bodyPr>
          <a:lstStyle/>
          <a:p>
            <a:r>
              <a:rPr lang="en-GB" sz="2400" dirty="0">
                <a:latin typeface="Times New Roman" panose="02020603050405020304" pitchFamily="18" charset="0"/>
                <a:cs typeface="Times New Roman" panose="02020603050405020304" pitchFamily="18" charset="0"/>
              </a:rPr>
              <a:t>What is Cost Allocation</a:t>
            </a:r>
          </a:p>
          <a:p>
            <a:r>
              <a:rPr lang="en-GB" sz="2400" dirty="0">
                <a:latin typeface="Times New Roman" panose="02020603050405020304" pitchFamily="18" charset="0"/>
                <a:cs typeface="Times New Roman" panose="02020603050405020304" pitchFamily="18" charset="0"/>
              </a:rPr>
              <a:t>Cost allocation is the process of identifying, accumulating, and assigning costs to departments, products, programs, etc.  </a:t>
            </a:r>
          </a:p>
          <a:p>
            <a:r>
              <a:rPr lang="en-GB" sz="2400" dirty="0">
                <a:latin typeface="Times New Roman" panose="02020603050405020304" pitchFamily="18" charset="0"/>
                <a:cs typeface="Times New Roman" panose="02020603050405020304" pitchFamily="18" charset="0"/>
              </a:rPr>
              <a:t>It involves identifying cost objects in a company, identifying the costs incurred by the cost objects, and then assigning the costs to the cost objects based on specific criteria.  </a:t>
            </a:r>
          </a:p>
          <a:p>
            <a:r>
              <a:rPr lang="en-GB" sz="2400" dirty="0">
                <a:latin typeface="Times New Roman" panose="02020603050405020304" pitchFamily="18" charset="0"/>
                <a:cs typeface="Times New Roman" panose="02020603050405020304" pitchFamily="18" charset="0"/>
              </a:rPr>
              <a:t>Cost objects can be a brand, project, product line, division/department, or company brand.  </a:t>
            </a:r>
          </a:p>
          <a:p>
            <a:r>
              <a:rPr lang="en-GB" sz="2400" dirty="0">
                <a:latin typeface="Times New Roman" panose="02020603050405020304" pitchFamily="18" charset="0"/>
                <a:cs typeface="Times New Roman" panose="02020603050405020304" pitchFamily="18" charset="0"/>
              </a:rPr>
              <a:t>This method of costing is essential as per the accounting standards to provide an inventory valuation which is included in the balance sheet.</a:t>
            </a:r>
          </a:p>
          <a:p>
            <a:endParaRPr lang="en-US" sz="2000" dirty="0"/>
          </a:p>
        </p:txBody>
      </p:sp>
      <p:sp>
        <p:nvSpPr>
          <p:cNvPr id="4" name="Slide Number Placeholder 3">
            <a:extLst>
              <a:ext uri="{FF2B5EF4-FFF2-40B4-BE49-F238E27FC236}">
                <a16:creationId xmlns:a16="http://schemas.microsoft.com/office/drawing/2014/main" id="{CB574716-ADDD-136C-058D-7F932D88C8DC}"/>
              </a:ext>
            </a:extLst>
          </p:cNvPr>
          <p:cNvSpPr>
            <a:spLocks noGrp="1"/>
          </p:cNvSpPr>
          <p:nvPr>
            <p:ph type="sldNum" sz="quarter" idx="12"/>
          </p:nvPr>
        </p:nvSpPr>
        <p:spPr/>
        <p:txBody>
          <a:bodyPr/>
          <a:lstStyle/>
          <a:p>
            <a:fld id="{2C50D538-CBF9-B941-AC6F-FD39CD94E533}" type="slidenum">
              <a:rPr lang="en-US" smtClean="0"/>
              <a:t>23</a:t>
            </a:fld>
            <a:endParaRPr lang="en-US"/>
          </a:p>
        </p:txBody>
      </p:sp>
    </p:spTree>
    <p:extLst>
      <p:ext uri="{BB962C8B-B14F-4D97-AF65-F5344CB8AC3E}">
        <p14:creationId xmlns:p14="http://schemas.microsoft.com/office/powerpoint/2010/main" val="1298256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a:extLst>
              <a:ext uri="{FF2B5EF4-FFF2-40B4-BE49-F238E27FC236}">
                <a16:creationId xmlns:a16="http://schemas.microsoft.com/office/drawing/2014/main" id="{E3F92261-963A-6760-A682-C1CD49E59A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261420" y="457200"/>
            <a:ext cx="7669159" cy="59436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21421318-63E2-0DB4-E484-F4E0DC4A3D61}"/>
              </a:ext>
            </a:extLst>
          </p:cNvPr>
          <p:cNvSpPr>
            <a:spLocks noGrp="1"/>
          </p:cNvSpPr>
          <p:nvPr>
            <p:ph type="sldNum" sz="quarter" idx="12"/>
          </p:nvPr>
        </p:nvSpPr>
        <p:spPr/>
        <p:txBody>
          <a:bodyPr/>
          <a:lstStyle/>
          <a:p>
            <a:fld id="{2C50D538-CBF9-B941-AC6F-FD39CD94E533}" type="slidenum">
              <a:rPr lang="en-US" smtClean="0"/>
              <a:t>24</a:t>
            </a:fld>
            <a:endParaRPr lang="en-US"/>
          </a:p>
        </p:txBody>
      </p:sp>
    </p:spTree>
    <p:extLst>
      <p:ext uri="{BB962C8B-B14F-4D97-AF65-F5344CB8AC3E}">
        <p14:creationId xmlns:p14="http://schemas.microsoft.com/office/powerpoint/2010/main" val="12569762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F75D88-C780-EFE2-0059-52547C05AC8A}"/>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The Benefits of Cost Allocation</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F6A38DB-CDAC-46F2-9B06-375C9E0B47A0}"/>
              </a:ext>
            </a:extLst>
          </p:cNvPr>
          <p:cNvSpPr>
            <a:spLocks noGrp="1"/>
          </p:cNvSpPr>
          <p:nvPr>
            <p:ph idx="1"/>
          </p:nvPr>
        </p:nvSpPr>
        <p:spPr>
          <a:xfrm>
            <a:off x="1371599" y="2318197"/>
            <a:ext cx="9724031" cy="3683358"/>
          </a:xfrm>
        </p:spPr>
        <p:txBody>
          <a:bodyPr anchor="ctr">
            <a:normAutofit fontScale="85000" lnSpcReduction="20000"/>
          </a:bodyPr>
          <a:lstStyle/>
          <a:p>
            <a:endParaRPr lang="en-GB" sz="1900" dirty="0"/>
          </a:p>
          <a:p>
            <a:r>
              <a:rPr lang="en-GB" sz="2600" dirty="0">
                <a:latin typeface="Times New Roman" panose="02020603050405020304" pitchFamily="18" charset="0"/>
                <a:cs typeface="Times New Roman" panose="02020603050405020304" pitchFamily="18" charset="0"/>
              </a:rPr>
              <a:t>Cost allocation provides management with important information to make business decisions.  </a:t>
            </a:r>
          </a:p>
          <a:p>
            <a:r>
              <a:rPr lang="en-GB" sz="2600" dirty="0">
                <a:latin typeface="Times New Roman" panose="02020603050405020304" pitchFamily="18" charset="0"/>
                <a:cs typeface="Times New Roman" panose="02020603050405020304" pitchFamily="18" charset="0"/>
              </a:rPr>
              <a:t>For example, when costs are allocated correctly, the business can trace the specific cost objects that make profits or losses.  </a:t>
            </a:r>
          </a:p>
          <a:p>
            <a:r>
              <a:rPr lang="en-GB" sz="2600" dirty="0">
                <a:latin typeface="Times New Roman" panose="02020603050405020304" pitchFamily="18" charset="0"/>
                <a:cs typeface="Times New Roman" panose="02020603050405020304" pitchFamily="18" charset="0"/>
              </a:rPr>
              <a:t>If costs are misallocated, the company may assign resources to cost objects that do not yield as much profits as expected. </a:t>
            </a:r>
          </a:p>
          <a:p>
            <a:r>
              <a:rPr lang="en-GB" sz="2600" dirty="0">
                <a:latin typeface="Times New Roman" panose="02020603050405020304" pitchFamily="18" charset="0"/>
                <a:cs typeface="Times New Roman" panose="02020603050405020304" pitchFamily="18" charset="0"/>
              </a:rPr>
              <a:t>Cost allocation can also help management determine if specific departments are profitable or not.  </a:t>
            </a:r>
          </a:p>
          <a:p>
            <a:r>
              <a:rPr lang="en-GB" sz="2600" dirty="0">
                <a:latin typeface="Times New Roman" panose="02020603050405020304" pitchFamily="18" charset="0"/>
                <a:cs typeface="Times New Roman" panose="02020603050405020304" pitchFamily="18" charset="0"/>
              </a:rPr>
              <a:t>If the cost object is not profitable, the company can evaluate staff performance to determine if the decline in profits is caused by the cost objects.  </a:t>
            </a:r>
            <a:br>
              <a:rPr lang="en-GB" sz="2600" dirty="0">
                <a:latin typeface="Times New Roman" panose="02020603050405020304" pitchFamily="18" charset="0"/>
                <a:cs typeface="Times New Roman" panose="02020603050405020304" pitchFamily="18" charset="0"/>
              </a:rPr>
            </a:br>
            <a:endParaRPr lang="en-US" sz="26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B6332C2-16FF-4CC0-5C79-92FCC03BC7EC}"/>
              </a:ext>
            </a:extLst>
          </p:cNvPr>
          <p:cNvSpPr>
            <a:spLocks noGrp="1"/>
          </p:cNvSpPr>
          <p:nvPr>
            <p:ph type="sldNum" sz="quarter" idx="12"/>
          </p:nvPr>
        </p:nvSpPr>
        <p:spPr/>
        <p:txBody>
          <a:bodyPr/>
          <a:lstStyle/>
          <a:p>
            <a:fld id="{2C50D538-CBF9-B941-AC6F-FD39CD94E533}" type="slidenum">
              <a:rPr lang="en-US" smtClean="0"/>
              <a:t>25</a:t>
            </a:fld>
            <a:endParaRPr lang="en-US"/>
          </a:p>
        </p:txBody>
      </p:sp>
    </p:spTree>
    <p:extLst>
      <p:ext uri="{BB962C8B-B14F-4D97-AF65-F5344CB8AC3E}">
        <p14:creationId xmlns:p14="http://schemas.microsoft.com/office/powerpoint/2010/main" val="2712506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567348-D8C5-6CED-F94B-085922CE5B15}"/>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Cost Allocation Methods</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109DAF0F-3452-882B-3A25-9FED04B2996E}"/>
              </a:ext>
            </a:extLst>
          </p:cNvPr>
          <p:cNvSpPr>
            <a:spLocks noGrp="1"/>
          </p:cNvSpPr>
          <p:nvPr>
            <p:ph idx="1"/>
          </p:nvPr>
        </p:nvSpPr>
        <p:spPr>
          <a:xfrm>
            <a:off x="723015" y="1891970"/>
            <a:ext cx="10372616" cy="4109585"/>
          </a:xfrm>
        </p:spPr>
        <p:txBody>
          <a:bodyPr anchor="ctr">
            <a:normAutofit/>
          </a:bodyPr>
          <a:lstStyle/>
          <a:p>
            <a:r>
              <a:rPr lang="en-GB" sz="2400" b="1" dirty="0">
                <a:latin typeface="Times New Roman" panose="02020603050405020304" pitchFamily="18" charset="0"/>
                <a:cs typeface="Times New Roman" panose="02020603050405020304" pitchFamily="18" charset="0"/>
              </a:rPr>
              <a:t>Absorption Costs </a:t>
            </a:r>
            <a:r>
              <a:rPr lang="en-GB" sz="2400" dirty="0">
                <a:latin typeface="Times New Roman" panose="02020603050405020304" pitchFamily="18" charset="0"/>
                <a:cs typeface="Times New Roman" panose="02020603050405020304" pitchFamily="18" charset="0"/>
              </a:rPr>
              <a:t>- A costing method that entails the full cost of manufacturing or providing a service. It includes all manufacturing costs (i.e. direct materials, direct labour, and both variable and fixed manufacturing overhead) in the cost of a product. </a:t>
            </a:r>
            <a:br>
              <a:rPr lang="en-GB" sz="2400" dirty="0">
                <a:latin typeface="Times New Roman" panose="02020603050405020304" pitchFamily="18" charset="0"/>
                <a:cs typeface="Times New Roman" panose="02020603050405020304" pitchFamily="18" charset="0"/>
              </a:rPr>
            </a:br>
            <a:endParaRPr lang="en-GB" sz="2400" dirty="0">
              <a:latin typeface="Times New Roman" panose="02020603050405020304" pitchFamily="18" charset="0"/>
              <a:cs typeface="Times New Roman" panose="02020603050405020304" pitchFamily="18" charset="0"/>
            </a:endParaRPr>
          </a:p>
          <a:p>
            <a:r>
              <a:rPr lang="en-GB" sz="2400" b="1" dirty="0">
                <a:latin typeface="Times New Roman" panose="02020603050405020304" pitchFamily="18" charset="0"/>
                <a:cs typeface="Times New Roman" panose="02020603050405020304" pitchFamily="18" charset="0"/>
              </a:rPr>
              <a:t>Activity-based costing </a:t>
            </a:r>
            <a:r>
              <a:rPr lang="en-GB" sz="2400" dirty="0">
                <a:latin typeface="Times New Roman" panose="02020603050405020304" pitchFamily="18" charset="0"/>
                <a:cs typeface="Times New Roman" panose="02020603050405020304" pitchFamily="18" charset="0"/>
              </a:rPr>
              <a:t>(ABC) - A costing method designed to provide managers with cost information for strategic and other decisions that potentially affect capacity and, therefore, “fixed” as well as variable costs. Products are only charged for the costs of the capacity they use, not for the costs of capacity they don’t use.</a:t>
            </a:r>
          </a:p>
          <a:p>
            <a:endParaRPr lang="en-US" sz="2000" dirty="0"/>
          </a:p>
        </p:txBody>
      </p:sp>
      <p:sp>
        <p:nvSpPr>
          <p:cNvPr id="4" name="Slide Number Placeholder 3">
            <a:extLst>
              <a:ext uri="{FF2B5EF4-FFF2-40B4-BE49-F238E27FC236}">
                <a16:creationId xmlns:a16="http://schemas.microsoft.com/office/drawing/2014/main" id="{E261C740-1374-4D04-1860-457D70D049E3}"/>
              </a:ext>
            </a:extLst>
          </p:cNvPr>
          <p:cNvSpPr>
            <a:spLocks noGrp="1"/>
          </p:cNvSpPr>
          <p:nvPr>
            <p:ph type="sldNum" sz="quarter" idx="12"/>
          </p:nvPr>
        </p:nvSpPr>
        <p:spPr/>
        <p:txBody>
          <a:bodyPr/>
          <a:lstStyle/>
          <a:p>
            <a:fld id="{2C50D538-CBF9-B941-AC6F-FD39CD94E533}" type="slidenum">
              <a:rPr lang="en-US" smtClean="0"/>
              <a:t>26</a:t>
            </a:fld>
            <a:endParaRPr lang="en-US"/>
          </a:p>
        </p:txBody>
      </p:sp>
    </p:spTree>
    <p:extLst>
      <p:ext uri="{BB962C8B-B14F-4D97-AF65-F5344CB8AC3E}">
        <p14:creationId xmlns:p14="http://schemas.microsoft.com/office/powerpoint/2010/main" val="3320400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78A2EB-7282-09D1-AADA-E955AEAB9889}"/>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Absorption Costing Method</a:t>
            </a:r>
            <a:br>
              <a:rPr lang="en-GB" sz="3400" dirty="0">
                <a:solidFill>
                  <a:srgbClr val="FFFFFF"/>
                </a:solidFill>
                <a:latin typeface="Times New Roman" panose="02020603050405020304" pitchFamily="18" charset="0"/>
                <a:cs typeface="Times New Roman" panose="02020603050405020304" pitchFamily="18" charset="0"/>
              </a:rPr>
            </a:br>
            <a:endParaRPr lang="en-US" sz="34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D3C306F-FC67-401B-3280-013E188C2658}"/>
              </a:ext>
            </a:extLst>
          </p:cNvPr>
          <p:cNvSpPr>
            <a:spLocks noGrp="1"/>
          </p:cNvSpPr>
          <p:nvPr>
            <p:ph idx="1"/>
          </p:nvPr>
        </p:nvSpPr>
        <p:spPr>
          <a:xfrm>
            <a:off x="818707" y="2318197"/>
            <a:ext cx="10276923" cy="3683358"/>
          </a:xfrm>
        </p:spPr>
        <p:txBody>
          <a:bodyPr anchor="ctr">
            <a:normAutofit/>
          </a:bodyPr>
          <a:lstStyle/>
          <a:p>
            <a:r>
              <a:rPr lang="en-GB" sz="2400" dirty="0">
                <a:latin typeface="Times New Roman" panose="02020603050405020304" pitchFamily="18" charset="0"/>
                <a:cs typeface="Times New Roman" panose="02020603050405020304" pitchFamily="18" charset="0"/>
              </a:rPr>
              <a:t>Absorption costing provides more accurate accounting for ending inventory because inventory expenses are linked to the full cost of the inventory still on hand.  </a:t>
            </a:r>
          </a:p>
          <a:p>
            <a:r>
              <a:rPr lang="en-GB" sz="2400" dirty="0">
                <a:latin typeface="Times New Roman" panose="02020603050405020304" pitchFamily="18" charset="0"/>
                <a:cs typeface="Times New Roman" panose="02020603050405020304" pitchFamily="18" charset="0"/>
              </a:rPr>
              <a:t>In addition, more expenses are accounted for in unsold products.  </a:t>
            </a:r>
          </a:p>
          <a:p>
            <a:r>
              <a:rPr lang="en-GB" sz="2400" dirty="0">
                <a:latin typeface="Times New Roman" panose="02020603050405020304" pitchFamily="18" charset="0"/>
                <a:cs typeface="Times New Roman" panose="02020603050405020304" pitchFamily="18" charset="0"/>
              </a:rPr>
              <a:t>This reduces the actual expenses reported in the current period of the income statement.  </a:t>
            </a:r>
          </a:p>
          <a:p>
            <a:r>
              <a:rPr lang="en-GB" sz="2400" dirty="0">
                <a:latin typeface="Times New Roman" panose="02020603050405020304" pitchFamily="18" charset="0"/>
                <a:cs typeface="Times New Roman" panose="02020603050405020304" pitchFamily="18" charset="0"/>
              </a:rPr>
              <a:t>The results in a higher net income calculation when compared to variable costing calculations.</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1383899-9ED7-8B8B-C1D4-4510F3CE1EEE}"/>
              </a:ext>
            </a:extLst>
          </p:cNvPr>
          <p:cNvSpPr>
            <a:spLocks noGrp="1"/>
          </p:cNvSpPr>
          <p:nvPr>
            <p:ph type="sldNum" sz="quarter" idx="12"/>
          </p:nvPr>
        </p:nvSpPr>
        <p:spPr/>
        <p:txBody>
          <a:bodyPr/>
          <a:lstStyle/>
          <a:p>
            <a:fld id="{2C50D538-CBF9-B941-AC6F-FD39CD94E533}" type="slidenum">
              <a:rPr lang="en-US" smtClean="0"/>
              <a:t>27</a:t>
            </a:fld>
            <a:endParaRPr lang="en-US"/>
          </a:p>
        </p:txBody>
      </p:sp>
    </p:spTree>
    <p:extLst>
      <p:ext uri="{BB962C8B-B14F-4D97-AF65-F5344CB8AC3E}">
        <p14:creationId xmlns:p14="http://schemas.microsoft.com/office/powerpoint/2010/main" val="391936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E3DD9-8BD1-4FD5-C96E-AD80FE6E9F54}"/>
              </a:ext>
            </a:extLst>
          </p:cNvPr>
          <p:cNvSpPr>
            <a:spLocks noGrp="1"/>
          </p:cNvSpPr>
          <p:nvPr>
            <p:ph type="title"/>
          </p:nvPr>
        </p:nvSpPr>
        <p:spPr>
          <a:xfrm>
            <a:off x="4965430" y="629268"/>
            <a:ext cx="6586491" cy="1286160"/>
          </a:xfrm>
        </p:spPr>
        <p:txBody>
          <a:bodyPr anchor="b">
            <a:normAutofit/>
          </a:bodyPr>
          <a:lstStyle/>
          <a:p>
            <a:r>
              <a:rPr lang="en-GB" sz="4100" dirty="0">
                <a:latin typeface="Times New Roman" panose="02020603050405020304" pitchFamily="18" charset="0"/>
                <a:cs typeface="Times New Roman" panose="02020603050405020304" pitchFamily="18" charset="0"/>
              </a:rPr>
              <a:t>Advantages Absorption Costing</a:t>
            </a:r>
            <a:endParaRPr lang="en-US" sz="41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20E0956-25AB-79A6-9043-3052CA7DA24E}"/>
              </a:ext>
            </a:extLst>
          </p:cNvPr>
          <p:cNvSpPr>
            <a:spLocks noGrp="1"/>
          </p:cNvSpPr>
          <p:nvPr>
            <p:ph idx="1"/>
          </p:nvPr>
        </p:nvSpPr>
        <p:spPr>
          <a:xfrm>
            <a:off x="4731488" y="2314808"/>
            <a:ext cx="7304567" cy="3909012"/>
          </a:xfrm>
        </p:spPr>
        <p:txBody>
          <a:bodyPr>
            <a:normAutofit/>
          </a:bodyPr>
          <a:lstStyle/>
          <a:p>
            <a:r>
              <a:rPr lang="en-GB" sz="2400" dirty="0">
                <a:latin typeface="Times New Roman" panose="02020603050405020304" pitchFamily="18" charset="0"/>
                <a:cs typeface="Times New Roman" panose="02020603050405020304" pitchFamily="18" charset="0"/>
              </a:rPr>
              <a:t>It presents a more realistic cost of a product.</a:t>
            </a:r>
          </a:p>
          <a:p>
            <a:r>
              <a:rPr lang="en-GB" sz="2400" dirty="0">
                <a:latin typeface="Times New Roman" panose="02020603050405020304" pitchFamily="18" charset="0"/>
                <a:cs typeface="Times New Roman" panose="02020603050405020304" pitchFamily="18" charset="0"/>
              </a:rPr>
              <a:t>It makes calculations easier for small businesses as it is unlikely that these companies have many products.</a:t>
            </a:r>
          </a:p>
          <a:p>
            <a:r>
              <a:rPr lang="en-GB" sz="2400" dirty="0">
                <a:latin typeface="Times New Roman" panose="02020603050405020304" pitchFamily="18" charset="0"/>
                <a:cs typeface="Times New Roman" panose="02020603050405020304" pitchFamily="18" charset="0"/>
              </a:rPr>
              <a:t>It makes costing tasks simpler, easier and systematic for businesses that have a constant demand for products and considers the effects of fluctuating turnover as the costs attached to the products are already absorbed into the products.</a:t>
            </a:r>
          </a:p>
          <a:p>
            <a:r>
              <a:rPr lang="en-GB" sz="2400" dirty="0">
                <a:latin typeface="Times New Roman" panose="02020603050405020304" pitchFamily="18" charset="0"/>
                <a:cs typeface="Times New Roman" panose="02020603050405020304" pitchFamily="18" charset="0"/>
              </a:rPr>
              <a:t>It is GAAP compliant (Generally Accepted Accounting Principles).</a:t>
            </a:r>
          </a:p>
          <a:p>
            <a:endParaRPr lang="en-US" sz="2000" dirty="0"/>
          </a:p>
        </p:txBody>
      </p:sp>
      <p:pic>
        <p:nvPicPr>
          <p:cNvPr id="5" name="Picture 4" descr="Magazine printing process">
            <a:extLst>
              <a:ext uri="{FF2B5EF4-FFF2-40B4-BE49-F238E27FC236}">
                <a16:creationId xmlns:a16="http://schemas.microsoft.com/office/drawing/2014/main" id="{0A4E5A2D-737F-07F5-540A-06736BE51213}"/>
              </a:ext>
            </a:extLst>
          </p:cNvPr>
          <p:cNvPicPr>
            <a:picLocks noChangeAspect="1"/>
          </p:cNvPicPr>
          <p:nvPr/>
        </p:nvPicPr>
        <p:blipFill rotWithShape="1">
          <a:blip r:embed="rId2"/>
          <a:srcRect l="35236" r="16941"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D512E"/>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7A6FE4BE-2E48-84F3-08B3-02B4B24E443C}"/>
              </a:ext>
            </a:extLst>
          </p:cNvPr>
          <p:cNvSpPr>
            <a:spLocks noGrp="1"/>
          </p:cNvSpPr>
          <p:nvPr>
            <p:ph type="sldNum" sz="quarter" idx="12"/>
          </p:nvPr>
        </p:nvSpPr>
        <p:spPr/>
        <p:txBody>
          <a:bodyPr/>
          <a:lstStyle/>
          <a:p>
            <a:fld id="{2C50D538-CBF9-B941-AC6F-FD39CD94E533}" type="slidenum">
              <a:rPr lang="en-US" smtClean="0"/>
              <a:t>28</a:t>
            </a:fld>
            <a:endParaRPr lang="en-US"/>
          </a:p>
        </p:txBody>
      </p:sp>
    </p:spTree>
    <p:extLst>
      <p:ext uri="{BB962C8B-B14F-4D97-AF65-F5344CB8AC3E}">
        <p14:creationId xmlns:p14="http://schemas.microsoft.com/office/powerpoint/2010/main" val="3102985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77873A-CE31-7AD0-F40D-F9F11B56B34F}"/>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latin typeface="Times New Roman" panose="02020603050405020304" pitchFamily="18" charset="0"/>
                <a:cs typeface="Times New Roman" panose="02020603050405020304" pitchFamily="18" charset="0"/>
              </a:rPr>
              <a:t>Disadvantages of Absorption Costing</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A476203-36F8-D2F0-7A5B-607C66AD80D6}"/>
              </a:ext>
            </a:extLst>
          </p:cNvPr>
          <p:cNvSpPr>
            <a:spLocks noGrp="1"/>
          </p:cNvSpPr>
          <p:nvPr>
            <p:ph idx="1"/>
          </p:nvPr>
        </p:nvSpPr>
        <p:spPr>
          <a:xfrm>
            <a:off x="1371599" y="2318197"/>
            <a:ext cx="9724031" cy="3683358"/>
          </a:xfrm>
        </p:spPr>
        <p:txBody>
          <a:bodyPr anchor="ctr">
            <a:normAutofit/>
          </a:bodyPr>
          <a:lstStyle/>
          <a:p>
            <a:r>
              <a:rPr lang="en-GB" sz="2400" dirty="0">
                <a:latin typeface="Times New Roman" panose="02020603050405020304" pitchFamily="18" charset="0"/>
                <a:cs typeface="Times New Roman" panose="02020603050405020304" pitchFamily="18" charset="0"/>
              </a:rPr>
              <a:t>Since absorption costing includes allocating fixed manufacturing overhead to the product cost, it is not useful for decision-making and/or planning further actions like forecasting and budgeting.</a:t>
            </a:r>
          </a:p>
          <a:p>
            <a:r>
              <a:rPr lang="en-GB" sz="2400" dirty="0">
                <a:latin typeface="Times New Roman" panose="02020603050405020304" pitchFamily="18" charset="0"/>
                <a:cs typeface="Times New Roman" panose="02020603050405020304" pitchFamily="18" charset="0"/>
              </a:rPr>
              <a:t>It can be used to manipulate a company’s profitability status and increase chances of ‘creative accounting’ that could ultimately mislead the economic decisions of stakeholders, especially potential investors.</a:t>
            </a:r>
          </a:p>
          <a:p>
            <a:r>
              <a:rPr lang="en-GB" sz="2400" dirty="0">
                <a:latin typeface="Times New Roman" panose="02020603050405020304" pitchFamily="18" charset="0"/>
                <a:cs typeface="Times New Roman" panose="02020603050405020304" pitchFamily="18" charset="0"/>
              </a:rPr>
              <a:t>It makes it difficult for the company's management to assess the efficiency and effectiveness of business operations</a:t>
            </a:r>
            <a:r>
              <a:rPr lang="en-GB" sz="2000" dirty="0"/>
              <a:t>.</a:t>
            </a:r>
          </a:p>
        </p:txBody>
      </p:sp>
      <p:sp>
        <p:nvSpPr>
          <p:cNvPr id="4" name="Slide Number Placeholder 3">
            <a:extLst>
              <a:ext uri="{FF2B5EF4-FFF2-40B4-BE49-F238E27FC236}">
                <a16:creationId xmlns:a16="http://schemas.microsoft.com/office/drawing/2014/main" id="{757ED07E-8F8A-EE30-D0DB-2D07C6FAAE45}"/>
              </a:ext>
            </a:extLst>
          </p:cNvPr>
          <p:cNvSpPr>
            <a:spLocks noGrp="1"/>
          </p:cNvSpPr>
          <p:nvPr>
            <p:ph type="sldNum" sz="quarter" idx="12"/>
          </p:nvPr>
        </p:nvSpPr>
        <p:spPr/>
        <p:txBody>
          <a:bodyPr/>
          <a:lstStyle/>
          <a:p>
            <a:fld id="{2C50D538-CBF9-B941-AC6F-FD39CD94E533}" type="slidenum">
              <a:rPr lang="en-US" smtClean="0"/>
              <a:t>29</a:t>
            </a:fld>
            <a:endParaRPr lang="en-US"/>
          </a:p>
        </p:txBody>
      </p:sp>
    </p:spTree>
    <p:extLst>
      <p:ext uri="{BB962C8B-B14F-4D97-AF65-F5344CB8AC3E}">
        <p14:creationId xmlns:p14="http://schemas.microsoft.com/office/powerpoint/2010/main" val="3646359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D7B2B-4DDA-97D9-4E7F-2BFA5B92E3A1}"/>
              </a:ext>
            </a:extLst>
          </p:cNvPr>
          <p:cNvSpPr>
            <a:spLocks noGrp="1"/>
          </p:cNvSpPr>
          <p:nvPr>
            <p:ph type="title"/>
          </p:nvPr>
        </p:nvSpPr>
        <p:spPr>
          <a:xfrm>
            <a:off x="4965430" y="629268"/>
            <a:ext cx="6586491" cy="1286160"/>
          </a:xfrm>
        </p:spPr>
        <p:txBody>
          <a:bodyPr anchor="b">
            <a:normAutofit fontScale="90000"/>
          </a:bodyPr>
          <a:lstStyle/>
          <a:p>
            <a:r>
              <a:rPr lang="en-GB" sz="3400" dirty="0">
                <a:latin typeface="Times New Roman" panose="02020603050405020304" pitchFamily="18" charset="0"/>
                <a:cs typeface="Times New Roman" panose="02020603050405020304" pitchFamily="18" charset="0"/>
              </a:rPr>
              <a:t>Activity-Based Costing (ABC) Method</a:t>
            </a:r>
            <a:br>
              <a:rPr lang="en-GB" sz="3400" dirty="0"/>
            </a:br>
            <a:endParaRPr lang="en-US" sz="3400" dirty="0"/>
          </a:p>
        </p:txBody>
      </p:sp>
      <p:sp>
        <p:nvSpPr>
          <p:cNvPr id="3" name="Content Placeholder 2">
            <a:extLst>
              <a:ext uri="{FF2B5EF4-FFF2-40B4-BE49-F238E27FC236}">
                <a16:creationId xmlns:a16="http://schemas.microsoft.com/office/drawing/2014/main" id="{3C3DB57E-A903-BFE2-7C00-2DBCB87BAE9D}"/>
              </a:ext>
            </a:extLst>
          </p:cNvPr>
          <p:cNvSpPr>
            <a:spLocks noGrp="1"/>
          </p:cNvSpPr>
          <p:nvPr>
            <p:ph idx="1"/>
          </p:nvPr>
        </p:nvSpPr>
        <p:spPr>
          <a:xfrm>
            <a:off x="4965431" y="2115118"/>
            <a:ext cx="6586489" cy="4108702"/>
          </a:xfrm>
        </p:spPr>
        <p:txBody>
          <a:bodyPr>
            <a:normAutofit/>
          </a:bodyPr>
          <a:lstStyle/>
          <a:p>
            <a:r>
              <a:rPr lang="en-GB" sz="2400" dirty="0">
                <a:latin typeface="Times New Roman" panose="02020603050405020304" pitchFamily="18" charset="0"/>
                <a:cs typeface="Times New Roman" panose="02020603050405020304" pitchFamily="18" charset="0"/>
              </a:rPr>
              <a:t>The ABC method provides a different approach to allocating overhead costs.  </a:t>
            </a:r>
          </a:p>
          <a:p>
            <a:r>
              <a:rPr lang="en-GB" sz="2400" dirty="0">
                <a:latin typeface="Times New Roman" panose="02020603050405020304" pitchFamily="18" charset="0"/>
                <a:cs typeface="Times New Roman" panose="02020603050405020304" pitchFamily="18" charset="0"/>
              </a:rPr>
              <a:t>The ABC costing method assigns overhead, and indirect costs related to products and services.  </a:t>
            </a:r>
          </a:p>
          <a:p>
            <a:r>
              <a:rPr lang="en-GB" sz="2400" dirty="0">
                <a:latin typeface="Times New Roman" panose="02020603050405020304" pitchFamily="18" charset="0"/>
                <a:cs typeface="Times New Roman" panose="02020603050405020304" pitchFamily="18" charset="0"/>
              </a:rPr>
              <a:t>This accounting method of costing is mostly used in the manufacturing industry since it provides reliable cost data.</a:t>
            </a:r>
          </a:p>
          <a:p>
            <a:r>
              <a:rPr lang="en-GB" sz="2400" dirty="0">
                <a:latin typeface="Times New Roman" panose="02020603050405020304" pitchFamily="18" charset="0"/>
                <a:cs typeface="Times New Roman" panose="02020603050405020304" pitchFamily="18" charset="0"/>
              </a:rPr>
              <a:t> It produces nearly true costs and a better classification of costs incurred during its production process.</a:t>
            </a:r>
            <a:endParaRPr lang="en-US" sz="2400" dirty="0">
              <a:latin typeface="Times New Roman" panose="02020603050405020304" pitchFamily="18" charset="0"/>
              <a:cs typeface="Times New Roman" panose="02020603050405020304" pitchFamily="18" charset="0"/>
            </a:endParaRPr>
          </a:p>
        </p:txBody>
      </p:sp>
      <p:pic>
        <p:nvPicPr>
          <p:cNvPr id="5" name="Picture 4" descr="Codes on papers">
            <a:extLst>
              <a:ext uri="{FF2B5EF4-FFF2-40B4-BE49-F238E27FC236}">
                <a16:creationId xmlns:a16="http://schemas.microsoft.com/office/drawing/2014/main" id="{AC829956-88C1-4C9D-F5EF-93F0D3C8FB82}"/>
              </a:ext>
            </a:extLst>
          </p:cNvPr>
          <p:cNvPicPr>
            <a:picLocks noChangeAspect="1"/>
          </p:cNvPicPr>
          <p:nvPr/>
        </p:nvPicPr>
        <p:blipFill rotWithShape="1">
          <a:blip r:embed="rId2"/>
          <a:srcRect l="28414" r="26466"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F085D"/>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0584AB7E-54B4-05FA-8FA0-ED84AD43F2C7}"/>
              </a:ext>
            </a:extLst>
          </p:cNvPr>
          <p:cNvSpPr>
            <a:spLocks noGrp="1"/>
          </p:cNvSpPr>
          <p:nvPr>
            <p:ph type="sldNum" sz="quarter" idx="12"/>
          </p:nvPr>
        </p:nvSpPr>
        <p:spPr/>
        <p:txBody>
          <a:bodyPr/>
          <a:lstStyle/>
          <a:p>
            <a:fld id="{2C50D538-CBF9-B941-AC6F-FD39CD94E533}" type="slidenum">
              <a:rPr lang="en-US" smtClean="0"/>
              <a:t>30</a:t>
            </a:fld>
            <a:endParaRPr lang="en-US"/>
          </a:p>
        </p:txBody>
      </p:sp>
    </p:spTree>
    <p:extLst>
      <p:ext uri="{BB962C8B-B14F-4D97-AF65-F5344CB8AC3E}">
        <p14:creationId xmlns:p14="http://schemas.microsoft.com/office/powerpoint/2010/main" val="663223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A2B916-DEDB-1E56-88D2-B8036609FEC5}"/>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latin typeface="Times New Roman" panose="02020603050405020304" pitchFamily="18" charset="0"/>
                <a:cs typeface="Times New Roman" panose="02020603050405020304" pitchFamily="18" charset="0"/>
              </a:rPr>
              <a:t>Activity-Based Costing (ABC) Method, </a:t>
            </a:r>
            <a:r>
              <a:rPr lang="en-GB" sz="4000" dirty="0" err="1">
                <a:solidFill>
                  <a:srgbClr val="FFFFFF"/>
                </a:solidFill>
                <a:latin typeface="Times New Roman" panose="02020603050405020304" pitchFamily="18" charset="0"/>
                <a:cs typeface="Times New Roman" panose="02020603050405020304" pitchFamily="18" charset="0"/>
              </a:rPr>
              <a:t>contd</a:t>
            </a:r>
            <a:r>
              <a:rPr lang="en-GB" sz="4000" dirty="0">
                <a:solidFill>
                  <a:srgbClr val="FFFFFF"/>
                </a:solidFill>
                <a:latin typeface="Times New Roman" panose="02020603050405020304" pitchFamily="18" charset="0"/>
                <a:cs typeface="Times New Roman" panose="02020603050405020304" pitchFamily="18" charset="0"/>
              </a:rPr>
              <a:t>,,</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F5C02CF-1EC8-7FF1-41C2-E35A64946FD4}"/>
              </a:ext>
            </a:extLst>
          </p:cNvPr>
          <p:cNvSpPr>
            <a:spLocks noGrp="1"/>
          </p:cNvSpPr>
          <p:nvPr>
            <p:ph idx="1"/>
          </p:nvPr>
        </p:nvSpPr>
        <p:spPr>
          <a:xfrm>
            <a:off x="1371599" y="2318197"/>
            <a:ext cx="9724031" cy="3683358"/>
          </a:xfrm>
        </p:spPr>
        <p:txBody>
          <a:bodyPr anchor="ctr">
            <a:normAutofit lnSpcReduction="10000"/>
          </a:bodyPr>
          <a:lstStyle/>
          <a:p>
            <a:r>
              <a:rPr lang="en-GB" sz="2400" dirty="0">
                <a:latin typeface="Times New Roman" panose="02020603050405020304" pitchFamily="18" charset="0"/>
                <a:cs typeface="Times New Roman" panose="02020603050405020304" pitchFamily="18" charset="0"/>
              </a:rPr>
              <a:t>Activity-based costing provides management with an accurate method of product/service costing, leading to better pricing decisions.  </a:t>
            </a:r>
          </a:p>
          <a:p>
            <a:r>
              <a:rPr lang="en-GB" sz="2400" dirty="0">
                <a:latin typeface="Times New Roman" panose="02020603050405020304" pitchFamily="18" charset="0"/>
                <a:cs typeface="Times New Roman" panose="02020603050405020304" pitchFamily="18" charset="0"/>
              </a:rPr>
              <a:t>It increases the understanding of overhead costs and cost drivers making costly and non-valuable adding activities more visible.  </a:t>
            </a:r>
          </a:p>
          <a:p>
            <a:r>
              <a:rPr lang="en-GB" sz="2400" dirty="0">
                <a:latin typeface="Times New Roman" panose="02020603050405020304" pitchFamily="18" charset="0"/>
                <a:cs typeface="Times New Roman" panose="02020603050405020304" pitchFamily="18" charset="0"/>
              </a:rPr>
              <a:t>This allows managers to reduce or eliminate them.  ABC enables an effective evaluation of operating costs to find better ways of allocating and eliminating overhead.  </a:t>
            </a:r>
          </a:p>
          <a:p>
            <a:r>
              <a:rPr lang="en-GB" sz="2400" dirty="0">
                <a:latin typeface="Times New Roman" panose="02020603050405020304" pitchFamily="18" charset="0"/>
                <a:cs typeface="Times New Roman" panose="02020603050405020304" pitchFamily="18" charset="0"/>
              </a:rPr>
              <a:t>Also, it improves product and customer profitability analysis and supports performance management techniques like continuous improvement and scorecards. </a:t>
            </a: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2F76345B-8B9A-7247-7AC9-EDA999F9A6B5}"/>
              </a:ext>
            </a:extLst>
          </p:cNvPr>
          <p:cNvSpPr>
            <a:spLocks noGrp="1"/>
          </p:cNvSpPr>
          <p:nvPr>
            <p:ph type="sldNum" sz="quarter" idx="12"/>
          </p:nvPr>
        </p:nvSpPr>
        <p:spPr/>
        <p:txBody>
          <a:bodyPr/>
          <a:lstStyle/>
          <a:p>
            <a:fld id="{2C50D538-CBF9-B941-AC6F-FD39CD94E533}" type="slidenum">
              <a:rPr lang="en-US" smtClean="0"/>
              <a:t>31</a:t>
            </a:fld>
            <a:endParaRPr lang="en-US"/>
          </a:p>
        </p:txBody>
      </p:sp>
    </p:spTree>
    <p:extLst>
      <p:ext uri="{BB962C8B-B14F-4D97-AF65-F5344CB8AC3E}">
        <p14:creationId xmlns:p14="http://schemas.microsoft.com/office/powerpoint/2010/main" val="36323547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30A56D-5A50-875B-3587-11C1B390641C}"/>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latin typeface="Times New Roman" panose="02020603050405020304" pitchFamily="18" charset="0"/>
                <a:cs typeface="Times New Roman" panose="02020603050405020304" pitchFamily="18" charset="0"/>
              </a:rPr>
              <a:t>Activity-Based Costing (ABC) Method, </a:t>
            </a:r>
            <a:r>
              <a:rPr lang="en-GB" sz="4000" dirty="0" err="1">
                <a:solidFill>
                  <a:srgbClr val="FFFFFF"/>
                </a:solidFill>
                <a:latin typeface="Times New Roman" panose="02020603050405020304" pitchFamily="18" charset="0"/>
                <a:cs typeface="Times New Roman" panose="02020603050405020304" pitchFamily="18" charset="0"/>
              </a:rPr>
              <a:t>contd</a:t>
            </a:r>
            <a:r>
              <a:rPr lang="en-GB" sz="4000" dirty="0">
                <a:solidFill>
                  <a:srgbClr val="FFFFFF"/>
                </a:solidFill>
                <a:latin typeface="Times New Roman" panose="02020603050405020304" pitchFamily="18" charset="0"/>
                <a:cs typeface="Times New Roman" panose="02020603050405020304" pitchFamily="18" charset="0"/>
              </a:rPr>
              <a:t>,,</a:t>
            </a:r>
            <a:endParaRPr lang="en-US" sz="4000" dirty="0">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B64FE08-D75F-310D-64DE-4055E2BB78E3}"/>
              </a:ext>
            </a:extLst>
          </p:cNvPr>
          <p:cNvSpPr>
            <a:spLocks noGrp="1"/>
          </p:cNvSpPr>
          <p:nvPr>
            <p:ph idx="1"/>
          </p:nvPr>
        </p:nvSpPr>
        <p:spPr>
          <a:xfrm>
            <a:off x="871870" y="1622744"/>
            <a:ext cx="10600659" cy="4809953"/>
          </a:xfrm>
        </p:spPr>
        <p:txBody>
          <a:bodyPr anchor="ctr">
            <a:normAutofit/>
          </a:bodyPr>
          <a:lstStyle/>
          <a:p>
            <a:r>
              <a:rPr lang="en-GB" sz="2400" b="1" dirty="0">
                <a:latin typeface="Times New Roman" panose="02020603050405020304" pitchFamily="18" charset="0"/>
                <a:cs typeface="Times New Roman" panose="02020603050405020304" pitchFamily="18" charset="0"/>
              </a:rPr>
              <a:t>Advantages of ABC </a:t>
            </a:r>
          </a:p>
          <a:p>
            <a:r>
              <a:rPr lang="en-GB" sz="2400" dirty="0">
                <a:latin typeface="Times New Roman" panose="02020603050405020304" pitchFamily="18" charset="0"/>
                <a:cs typeface="Times New Roman" panose="02020603050405020304" pitchFamily="18" charset="0"/>
              </a:rPr>
              <a:t>Provides realistic costs of manufacturing for specific products.</a:t>
            </a:r>
          </a:p>
          <a:p>
            <a:r>
              <a:rPr lang="en-GB" sz="2400" dirty="0">
                <a:latin typeface="Times New Roman" panose="02020603050405020304" pitchFamily="18" charset="0"/>
                <a:cs typeface="Times New Roman" panose="02020603050405020304" pitchFamily="18" charset="0"/>
              </a:rPr>
              <a:t>Determines product profit margins more precisely.</a:t>
            </a:r>
          </a:p>
          <a:p>
            <a:r>
              <a:rPr lang="en-GB" sz="2400" dirty="0">
                <a:latin typeface="Times New Roman" panose="02020603050405020304" pitchFamily="18" charset="0"/>
                <a:cs typeface="Times New Roman" panose="02020603050405020304" pitchFamily="18" charset="0"/>
              </a:rPr>
              <a:t>Discovers which processes have unnecessary and wasted costs.</a:t>
            </a:r>
          </a:p>
          <a:p>
            <a:r>
              <a:rPr lang="en-GB" sz="2400" dirty="0">
                <a:latin typeface="Times New Roman" panose="02020603050405020304" pitchFamily="18" charset="0"/>
                <a:cs typeface="Times New Roman" panose="02020603050405020304" pitchFamily="18" charset="0"/>
              </a:rPr>
              <a:t>Offers better understanding and justification of costs in manufacturing overhead.</a:t>
            </a:r>
          </a:p>
          <a:p>
            <a:r>
              <a:rPr lang="en-GB" sz="2400" b="1" dirty="0">
                <a:latin typeface="Times New Roman" panose="02020603050405020304" pitchFamily="18" charset="0"/>
                <a:cs typeface="Times New Roman" panose="02020603050405020304" pitchFamily="18" charset="0"/>
              </a:rPr>
              <a:t>Disadvantages of ABC</a:t>
            </a:r>
          </a:p>
          <a:p>
            <a:r>
              <a:rPr lang="en-GB" sz="2400" dirty="0">
                <a:latin typeface="Times New Roman" panose="02020603050405020304" pitchFamily="18" charset="0"/>
                <a:cs typeface="Times New Roman" panose="02020603050405020304" pitchFamily="18" charset="0"/>
              </a:rPr>
              <a:t>Collection and preparation of data is time-consuming.</a:t>
            </a:r>
          </a:p>
          <a:p>
            <a:r>
              <a:rPr lang="en-GB" sz="2400" dirty="0">
                <a:latin typeface="Times New Roman" panose="02020603050405020304" pitchFamily="18" charset="0"/>
                <a:cs typeface="Times New Roman" panose="02020603050405020304" pitchFamily="18" charset="0"/>
              </a:rPr>
              <a:t>Costs more to accumulate and analyse information.</a:t>
            </a:r>
          </a:p>
          <a:p>
            <a:r>
              <a:rPr lang="en-GB" sz="2400" dirty="0">
                <a:latin typeface="Times New Roman" panose="02020603050405020304" pitchFamily="18" charset="0"/>
                <a:cs typeface="Times New Roman" panose="02020603050405020304" pitchFamily="18" charset="0"/>
              </a:rPr>
              <a:t>Source data isn't always readily available from normal accounting reports</a:t>
            </a:r>
          </a:p>
          <a:p>
            <a:endParaRPr lang="en-US" sz="2000" dirty="0"/>
          </a:p>
        </p:txBody>
      </p:sp>
      <p:sp>
        <p:nvSpPr>
          <p:cNvPr id="4" name="Slide Number Placeholder 3">
            <a:extLst>
              <a:ext uri="{FF2B5EF4-FFF2-40B4-BE49-F238E27FC236}">
                <a16:creationId xmlns:a16="http://schemas.microsoft.com/office/drawing/2014/main" id="{2F2C8B01-5B96-BF52-4C7F-2601464808CE}"/>
              </a:ext>
            </a:extLst>
          </p:cNvPr>
          <p:cNvSpPr>
            <a:spLocks noGrp="1"/>
          </p:cNvSpPr>
          <p:nvPr>
            <p:ph type="sldNum" sz="quarter" idx="12"/>
          </p:nvPr>
        </p:nvSpPr>
        <p:spPr/>
        <p:txBody>
          <a:bodyPr/>
          <a:lstStyle/>
          <a:p>
            <a:fld id="{2C50D538-CBF9-B941-AC6F-FD39CD94E533}" type="slidenum">
              <a:rPr lang="en-US" smtClean="0"/>
              <a:t>32</a:t>
            </a:fld>
            <a:endParaRPr lang="en-US"/>
          </a:p>
        </p:txBody>
      </p:sp>
    </p:spTree>
    <p:extLst>
      <p:ext uri="{BB962C8B-B14F-4D97-AF65-F5344CB8AC3E}">
        <p14:creationId xmlns:p14="http://schemas.microsoft.com/office/powerpoint/2010/main" val="41322002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F52AB3-3ABF-C583-A436-D0D76F58E7D3}"/>
              </a:ext>
            </a:extLst>
          </p:cNvPr>
          <p:cNvSpPr>
            <a:spLocks noGrp="1"/>
          </p:cNvSpPr>
          <p:nvPr>
            <p:ph type="title"/>
          </p:nvPr>
        </p:nvSpPr>
        <p:spPr>
          <a:xfrm>
            <a:off x="1371599" y="294538"/>
            <a:ext cx="9895951" cy="1033669"/>
          </a:xfrm>
        </p:spPr>
        <p:txBody>
          <a:bodyPr>
            <a:normAutofit fontScale="90000"/>
          </a:bodyPr>
          <a:lstStyle/>
          <a:p>
            <a:br>
              <a:rPr lang="en-GB" sz="1600" dirty="0">
                <a:solidFill>
                  <a:srgbClr val="FFFFFF"/>
                </a:solidFill>
              </a:rPr>
            </a:br>
            <a:r>
              <a:rPr lang="en-GB" sz="3600" dirty="0">
                <a:solidFill>
                  <a:srgbClr val="FFFFFF"/>
                </a:solidFill>
                <a:latin typeface="Times New Roman" panose="02020603050405020304" pitchFamily="18" charset="0"/>
                <a:cs typeface="Times New Roman" panose="02020603050405020304" pitchFamily="18" charset="0"/>
              </a:rPr>
              <a:t>Break-Even Pricing &amp; Quantity</a:t>
            </a:r>
            <a:br>
              <a:rPr lang="en-GB" sz="1600" dirty="0">
                <a:solidFill>
                  <a:srgbClr val="FFFFFF"/>
                </a:solidFill>
              </a:rPr>
            </a:br>
            <a:br>
              <a:rPr lang="en-GB" sz="1600" dirty="0">
                <a:solidFill>
                  <a:srgbClr val="FFFFFF"/>
                </a:solidFill>
              </a:rPr>
            </a:br>
            <a:endParaRPr lang="en-US" sz="1600" dirty="0">
              <a:solidFill>
                <a:srgbClr val="FFFFFF"/>
              </a:solidFill>
            </a:endParaRPr>
          </a:p>
        </p:txBody>
      </p:sp>
      <p:sp>
        <p:nvSpPr>
          <p:cNvPr id="3" name="Content Placeholder 2">
            <a:extLst>
              <a:ext uri="{FF2B5EF4-FFF2-40B4-BE49-F238E27FC236}">
                <a16:creationId xmlns:a16="http://schemas.microsoft.com/office/drawing/2014/main" id="{C0B4F798-9B76-1B47-93BF-B8906784B53F}"/>
              </a:ext>
            </a:extLst>
          </p:cNvPr>
          <p:cNvSpPr>
            <a:spLocks noGrp="1"/>
          </p:cNvSpPr>
          <p:nvPr>
            <p:ph idx="1"/>
          </p:nvPr>
        </p:nvSpPr>
        <p:spPr>
          <a:xfrm>
            <a:off x="765545" y="2062716"/>
            <a:ext cx="10802678" cy="3938839"/>
          </a:xfrm>
        </p:spPr>
        <p:txBody>
          <a:bodyPr anchor="ctr">
            <a:normAutofit/>
          </a:bodyPr>
          <a:lstStyle/>
          <a:p>
            <a:r>
              <a:rPr lang="en-GB" sz="2400" dirty="0">
                <a:latin typeface="Times New Roman" panose="02020603050405020304" pitchFamily="18" charset="0"/>
                <a:cs typeface="Times New Roman" panose="02020603050405020304" pitchFamily="18" charset="0"/>
              </a:rPr>
              <a:t>Most companies commonly use break-even pricing to help set pricing strategy for their products or services portfolio.  </a:t>
            </a:r>
          </a:p>
          <a:p>
            <a:r>
              <a:rPr lang="en-GB" sz="2400" dirty="0">
                <a:latin typeface="Times New Roman" panose="02020603050405020304" pitchFamily="18" charset="0"/>
                <a:cs typeface="Times New Roman" panose="02020603050405020304" pitchFamily="18" charset="0"/>
              </a:rPr>
              <a:t>Typically, management or marketers will calculate this price point to make informed decisions like increasing production or trying and lowering costs.  </a:t>
            </a:r>
          </a:p>
          <a:p>
            <a:r>
              <a:rPr lang="en-GB" sz="2400" b="1" dirty="0">
                <a:latin typeface="Times New Roman" panose="02020603050405020304" pitchFamily="18" charset="0"/>
                <a:cs typeface="Times New Roman" panose="02020603050405020304" pitchFamily="18" charset="0"/>
              </a:rPr>
              <a:t>Understanding Break-Even Pricing</a:t>
            </a:r>
          </a:p>
          <a:p>
            <a:r>
              <a:rPr lang="en-GB" sz="2400" dirty="0">
                <a:latin typeface="Times New Roman" panose="02020603050405020304" pitchFamily="18" charset="0"/>
                <a:cs typeface="Times New Roman" panose="02020603050405020304" pitchFamily="18" charset="0"/>
              </a:rPr>
              <a:t>The break-even price is the price that will produce enough revenue to cover all costs at a given level of production. </a:t>
            </a:r>
          </a:p>
          <a:p>
            <a:r>
              <a:rPr lang="en-GB" sz="2400" dirty="0">
                <a:latin typeface="Times New Roman" panose="02020603050405020304" pitchFamily="18" charset="0"/>
                <a:cs typeface="Times New Roman" panose="02020603050405020304" pitchFamily="18" charset="0"/>
              </a:rPr>
              <a:t> At the break-even point, there is no loss or profit. </a:t>
            </a:r>
          </a:p>
          <a:p>
            <a:pPr marL="0" indent="0">
              <a:buNone/>
            </a:pPr>
            <a:br>
              <a:rPr lang="en-GB" sz="2000" dirty="0"/>
            </a:br>
            <a:endParaRPr lang="en-US" sz="2000" dirty="0"/>
          </a:p>
        </p:txBody>
      </p:sp>
      <p:sp>
        <p:nvSpPr>
          <p:cNvPr id="4" name="Slide Number Placeholder 3">
            <a:extLst>
              <a:ext uri="{FF2B5EF4-FFF2-40B4-BE49-F238E27FC236}">
                <a16:creationId xmlns:a16="http://schemas.microsoft.com/office/drawing/2014/main" id="{3B2F58DC-0C8B-06C7-690D-C2E07326DA1F}"/>
              </a:ext>
            </a:extLst>
          </p:cNvPr>
          <p:cNvSpPr>
            <a:spLocks noGrp="1"/>
          </p:cNvSpPr>
          <p:nvPr>
            <p:ph type="sldNum" sz="quarter" idx="12"/>
          </p:nvPr>
        </p:nvSpPr>
        <p:spPr/>
        <p:txBody>
          <a:bodyPr/>
          <a:lstStyle/>
          <a:p>
            <a:fld id="{2C50D538-CBF9-B941-AC6F-FD39CD94E533}" type="slidenum">
              <a:rPr lang="en-US" smtClean="0"/>
              <a:t>33</a:t>
            </a:fld>
            <a:endParaRPr lang="en-US"/>
          </a:p>
        </p:txBody>
      </p:sp>
    </p:spTree>
    <p:extLst>
      <p:ext uri="{BB962C8B-B14F-4D97-AF65-F5344CB8AC3E}">
        <p14:creationId xmlns:p14="http://schemas.microsoft.com/office/powerpoint/2010/main" val="6235089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2E5335-A9AC-8AF2-F777-8438843CAE28}"/>
              </a:ext>
            </a:extLst>
          </p:cNvPr>
          <p:cNvSpPr>
            <a:spLocks noGrp="1"/>
          </p:cNvSpPr>
          <p:nvPr>
            <p:ph type="title"/>
          </p:nvPr>
        </p:nvSpPr>
        <p:spPr>
          <a:xfrm>
            <a:off x="1371599" y="294538"/>
            <a:ext cx="9895951" cy="1033669"/>
          </a:xfrm>
        </p:spPr>
        <p:txBody>
          <a:bodyPr>
            <a:normAutofit fontScale="90000"/>
          </a:bodyPr>
          <a:lstStyle/>
          <a:p>
            <a:r>
              <a:rPr lang="en-GB" sz="3600" dirty="0">
                <a:solidFill>
                  <a:srgbClr val="FFFFFF"/>
                </a:solidFill>
                <a:latin typeface="Times New Roman" panose="02020603050405020304" pitchFamily="18" charset="0"/>
                <a:cs typeface="Times New Roman" panose="02020603050405020304" pitchFamily="18" charset="0"/>
              </a:rPr>
              <a:t>Break-Even Pricing Example</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FBF4501D-9C0B-D157-FECD-9F15E74CF51E}"/>
              </a:ext>
            </a:extLst>
          </p:cNvPr>
          <p:cNvSpPr>
            <a:spLocks noGrp="1"/>
          </p:cNvSpPr>
          <p:nvPr>
            <p:ph idx="1"/>
          </p:nvPr>
        </p:nvSpPr>
        <p:spPr>
          <a:xfrm>
            <a:off x="648586" y="1885278"/>
            <a:ext cx="11004697" cy="4366665"/>
          </a:xfrm>
        </p:spPr>
        <p:txBody>
          <a:bodyPr anchor="ctr">
            <a:normAutofit/>
          </a:bodyPr>
          <a:lstStyle/>
          <a:p>
            <a:r>
              <a:rPr lang="en-GB" sz="2400" dirty="0">
                <a:latin typeface="Times New Roman" panose="02020603050405020304" pitchFamily="18" charset="0"/>
                <a:cs typeface="Times New Roman" panose="02020603050405020304" pitchFamily="18" charset="0"/>
              </a:rPr>
              <a:t>Let's imagine you plan to sell home-baked chocolate cookies from your home.  Obviously, you do not want to lose money, but you are not trying to make a profit.  You spend $24 on cookie ingredients and bake 4 dozen cookies (48 cookies).  What is the break-even price for the cookie?  </a:t>
            </a:r>
          </a:p>
          <a:p>
            <a:r>
              <a:rPr lang="en-GB" sz="2400" dirty="0">
                <a:latin typeface="Times New Roman" panose="02020603050405020304" pitchFamily="18" charset="0"/>
                <a:cs typeface="Times New Roman" panose="02020603050405020304" pitchFamily="18" charset="0"/>
              </a:rPr>
              <a:t>It's the total cost divided by the number of cookies you expect to sell.  Here is the formula:</a:t>
            </a:r>
          </a:p>
          <a:p>
            <a:r>
              <a:rPr lang="en-GB" sz="2400" dirty="0">
                <a:latin typeface="Times New Roman" panose="02020603050405020304" pitchFamily="18" charset="0"/>
                <a:cs typeface="Times New Roman" panose="02020603050405020304" pitchFamily="18" charset="0"/>
              </a:rPr>
              <a:t>Break-Even Price = Costs/Units  or  $24 / 48 = $.50</a:t>
            </a:r>
          </a:p>
          <a:p>
            <a:r>
              <a:rPr lang="en-GB" sz="2400" dirty="0">
                <a:latin typeface="Times New Roman" panose="02020603050405020304" pitchFamily="18" charset="0"/>
                <a:cs typeface="Times New Roman" panose="02020603050405020304" pitchFamily="18" charset="0"/>
              </a:rPr>
              <a:t>You must sell your cookies at $.50 each to cover your ingredient costs.  What happens if you sell only 40 cookies?  The calculation would be $24 /  40 = $.60.  Your break-even price goes up if you sell fewer cookies.  </a:t>
            </a:r>
          </a:p>
          <a:p>
            <a:endParaRPr lang="en-US" sz="2000" dirty="0"/>
          </a:p>
        </p:txBody>
      </p:sp>
      <p:sp>
        <p:nvSpPr>
          <p:cNvPr id="4" name="Slide Number Placeholder 3">
            <a:extLst>
              <a:ext uri="{FF2B5EF4-FFF2-40B4-BE49-F238E27FC236}">
                <a16:creationId xmlns:a16="http://schemas.microsoft.com/office/drawing/2014/main" id="{80F8BFD8-3825-2673-2C37-31FA3AD2C273}"/>
              </a:ext>
            </a:extLst>
          </p:cNvPr>
          <p:cNvSpPr>
            <a:spLocks noGrp="1"/>
          </p:cNvSpPr>
          <p:nvPr>
            <p:ph type="sldNum" sz="quarter" idx="12"/>
          </p:nvPr>
        </p:nvSpPr>
        <p:spPr/>
        <p:txBody>
          <a:bodyPr/>
          <a:lstStyle/>
          <a:p>
            <a:fld id="{2C50D538-CBF9-B941-AC6F-FD39CD94E533}" type="slidenum">
              <a:rPr lang="en-US" smtClean="0"/>
              <a:t>34</a:t>
            </a:fld>
            <a:endParaRPr lang="en-US"/>
          </a:p>
        </p:txBody>
      </p:sp>
    </p:spTree>
    <p:extLst>
      <p:ext uri="{BB962C8B-B14F-4D97-AF65-F5344CB8AC3E}">
        <p14:creationId xmlns:p14="http://schemas.microsoft.com/office/powerpoint/2010/main" val="1339117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41E3C5-B373-8A3C-56B4-82F1F792CFD7}"/>
              </a:ext>
            </a:extLst>
          </p:cNvPr>
          <p:cNvSpPr>
            <a:spLocks noGrp="1"/>
          </p:cNvSpPr>
          <p:nvPr>
            <p:ph type="title"/>
          </p:nvPr>
        </p:nvSpPr>
        <p:spPr>
          <a:xfrm>
            <a:off x="1371599" y="294538"/>
            <a:ext cx="9895951" cy="1033669"/>
          </a:xfrm>
        </p:spPr>
        <p:txBody>
          <a:bodyPr>
            <a:normAutofit/>
          </a:bodyPr>
          <a:lstStyle/>
          <a:p>
            <a:r>
              <a:rPr lang="en-GB" sz="3400" dirty="0">
                <a:solidFill>
                  <a:srgbClr val="FFFFFF"/>
                </a:solidFill>
                <a:latin typeface="Times New Roman" panose="02020603050405020304" pitchFamily="18" charset="0"/>
                <a:cs typeface="Times New Roman" panose="02020603050405020304" pitchFamily="18" charset="0"/>
              </a:rPr>
              <a:t>Break-Even Quantity Example</a:t>
            </a:r>
            <a:br>
              <a:rPr lang="en-GB" sz="3400" dirty="0">
                <a:solidFill>
                  <a:srgbClr val="FFFFFF"/>
                </a:solidFill>
              </a:rPr>
            </a:br>
            <a:endParaRPr lang="en-US" sz="3400" dirty="0">
              <a:solidFill>
                <a:srgbClr val="FFFFFF"/>
              </a:solidFill>
            </a:endParaRPr>
          </a:p>
        </p:txBody>
      </p:sp>
      <p:sp>
        <p:nvSpPr>
          <p:cNvPr id="3" name="Content Placeholder 2">
            <a:extLst>
              <a:ext uri="{FF2B5EF4-FFF2-40B4-BE49-F238E27FC236}">
                <a16:creationId xmlns:a16="http://schemas.microsoft.com/office/drawing/2014/main" id="{8C30ED1B-57BD-4CB0-185A-26D74B83EAE9}"/>
              </a:ext>
            </a:extLst>
          </p:cNvPr>
          <p:cNvSpPr>
            <a:spLocks noGrp="1"/>
          </p:cNvSpPr>
          <p:nvPr>
            <p:ph idx="1"/>
          </p:nvPr>
        </p:nvSpPr>
        <p:spPr>
          <a:xfrm>
            <a:off x="459351" y="1891970"/>
            <a:ext cx="11300258" cy="4402504"/>
          </a:xfrm>
        </p:spPr>
        <p:txBody>
          <a:bodyPr anchor="ctr">
            <a:normAutofit fontScale="92500" lnSpcReduction="20000"/>
          </a:bodyPr>
          <a:lstStyle/>
          <a:p>
            <a:endParaRPr lang="en-GB" sz="1700" dirty="0"/>
          </a:p>
          <a:p>
            <a:r>
              <a:rPr lang="en-GB" sz="2600" dirty="0">
                <a:latin typeface="Times New Roman" panose="02020603050405020304" pitchFamily="18" charset="0"/>
                <a:cs typeface="Times New Roman" panose="02020603050405020304" pitchFamily="18" charset="0"/>
              </a:rPr>
              <a:t>Let's take a look at calculating the break-even quantity.  Here is the formula:</a:t>
            </a:r>
          </a:p>
          <a:p>
            <a:pPr marL="0" indent="0">
              <a:buNone/>
            </a:pPr>
            <a:endParaRPr lang="en-GB" sz="2600" dirty="0">
              <a:latin typeface="Times New Roman" panose="02020603050405020304" pitchFamily="18" charset="0"/>
              <a:cs typeface="Times New Roman" panose="02020603050405020304" pitchFamily="18" charset="0"/>
            </a:endParaRPr>
          </a:p>
          <a:p>
            <a:r>
              <a:rPr lang="en-GB" sz="2600" dirty="0">
                <a:latin typeface="Times New Roman" panose="02020603050405020304" pitchFamily="18" charset="0"/>
                <a:cs typeface="Times New Roman" panose="02020603050405020304" pitchFamily="18" charset="0"/>
              </a:rPr>
              <a:t>Break-Even Quantity (in terms of units) = Fixed Costs / Price per unit - Variable costs per unit</a:t>
            </a:r>
          </a:p>
          <a:p>
            <a:pPr marL="0" indent="0">
              <a:buNone/>
            </a:pPr>
            <a:endParaRPr lang="en-GB" sz="2600" dirty="0">
              <a:latin typeface="Times New Roman" panose="02020603050405020304" pitchFamily="18" charset="0"/>
              <a:cs typeface="Times New Roman" panose="02020603050405020304" pitchFamily="18" charset="0"/>
            </a:endParaRPr>
          </a:p>
          <a:p>
            <a:r>
              <a:rPr lang="en-GB" sz="2600" dirty="0">
                <a:latin typeface="Times New Roman" panose="02020603050405020304" pitchFamily="18" charset="0"/>
                <a:cs typeface="Times New Roman" panose="02020603050405020304" pitchFamily="18" charset="0"/>
              </a:rPr>
              <a:t>You have spent $24 on ingredients or costs.  You plan on selling the cookies at $1 each.  We calculate the formula $24 / $1 = 24 cookies.  You will need to sell 24 cookies at $1 each before you break even. </a:t>
            </a:r>
          </a:p>
          <a:p>
            <a:r>
              <a:rPr lang="en-GB" sz="2600" dirty="0">
                <a:latin typeface="Times New Roman" panose="02020603050405020304" pitchFamily="18" charset="0"/>
                <a:cs typeface="Times New Roman" panose="02020603050405020304" pitchFamily="18" charset="0"/>
              </a:rPr>
              <a:t>Companies can set a price below the break-even point.  </a:t>
            </a:r>
          </a:p>
          <a:p>
            <a:r>
              <a:rPr lang="en-GB" sz="2600" dirty="0">
                <a:latin typeface="Times New Roman" panose="02020603050405020304" pitchFamily="18" charset="0"/>
                <a:cs typeface="Times New Roman" panose="02020603050405020304" pitchFamily="18" charset="0"/>
              </a:rPr>
              <a:t>However, in that case, the company would be earning revenues but not making any profits.  So, the motive of the company might be to increase its market share rather than earning profits.  </a:t>
            </a:r>
          </a:p>
          <a:p>
            <a:pPr marL="0" indent="0">
              <a:buNone/>
            </a:pPr>
            <a:endParaRPr lang="en-US" sz="1700" dirty="0"/>
          </a:p>
        </p:txBody>
      </p:sp>
      <p:sp>
        <p:nvSpPr>
          <p:cNvPr id="4" name="Slide Number Placeholder 3">
            <a:extLst>
              <a:ext uri="{FF2B5EF4-FFF2-40B4-BE49-F238E27FC236}">
                <a16:creationId xmlns:a16="http://schemas.microsoft.com/office/drawing/2014/main" id="{37029A19-3DAA-7DA4-AA67-52F12915F795}"/>
              </a:ext>
            </a:extLst>
          </p:cNvPr>
          <p:cNvSpPr>
            <a:spLocks noGrp="1"/>
          </p:cNvSpPr>
          <p:nvPr>
            <p:ph type="sldNum" sz="quarter" idx="12"/>
          </p:nvPr>
        </p:nvSpPr>
        <p:spPr/>
        <p:txBody>
          <a:bodyPr/>
          <a:lstStyle/>
          <a:p>
            <a:fld id="{2C50D538-CBF9-B941-AC6F-FD39CD94E533}" type="slidenum">
              <a:rPr lang="en-US" smtClean="0"/>
              <a:t>35</a:t>
            </a:fld>
            <a:endParaRPr lang="en-US"/>
          </a:p>
        </p:txBody>
      </p:sp>
    </p:spTree>
    <p:extLst>
      <p:ext uri="{BB962C8B-B14F-4D97-AF65-F5344CB8AC3E}">
        <p14:creationId xmlns:p14="http://schemas.microsoft.com/office/powerpoint/2010/main" val="2718287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6B82A0-1B42-D103-4556-DFEDF6114A54}"/>
              </a:ext>
            </a:extLst>
          </p:cNvPr>
          <p:cNvSpPr>
            <a:spLocks noGrp="1"/>
          </p:cNvSpPr>
          <p:nvPr>
            <p:ph type="title"/>
          </p:nvPr>
        </p:nvSpPr>
        <p:spPr>
          <a:xfrm>
            <a:off x="4162567" y="818984"/>
            <a:ext cx="6714699" cy="3178689"/>
          </a:xfrm>
        </p:spPr>
        <p:txBody>
          <a:bodyPr vert="horz" lIns="91440" tIns="45720" rIns="91440" bIns="45720" rtlCol="0" anchor="b">
            <a:normAutofit/>
          </a:bodyPr>
          <a:lstStyle/>
          <a:p>
            <a:r>
              <a:rPr lang="en-US" sz="4800" kern="1200" dirty="0">
                <a:solidFill>
                  <a:srgbClr val="FFFFFF"/>
                </a:solidFill>
                <a:latin typeface="Times New Roman" panose="02020603050405020304" pitchFamily="18" charset="0"/>
                <a:cs typeface="Times New Roman" panose="02020603050405020304" pitchFamily="18" charset="0"/>
              </a:rPr>
              <a:t>Any question </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F7655A6-AD2F-215C-B021-CA88A68FAED3}"/>
              </a:ext>
            </a:extLst>
          </p:cNvPr>
          <p:cNvSpPr>
            <a:spLocks noGrp="1"/>
          </p:cNvSpPr>
          <p:nvPr>
            <p:ph idx="1"/>
          </p:nvPr>
        </p:nvSpPr>
        <p:spPr>
          <a:xfrm>
            <a:off x="4285397" y="4960961"/>
            <a:ext cx="7055893" cy="1078054"/>
          </a:xfrm>
        </p:spPr>
        <p:txBody>
          <a:bodyPr vert="horz" lIns="91440" tIns="45720" rIns="91440" bIns="45720" rtlCol="0">
            <a:normAutofit/>
          </a:bodyPr>
          <a:lstStyle/>
          <a:p>
            <a:pPr marL="0" indent="0">
              <a:buNone/>
            </a:pPr>
            <a:r>
              <a:rPr lang="en-US" sz="2400" kern="1200" dirty="0">
                <a:solidFill>
                  <a:srgbClr val="FFFFFF"/>
                </a:solidFill>
                <a:latin typeface="Times New Roman" panose="02020603050405020304" pitchFamily="18" charset="0"/>
                <a:cs typeface="Times New Roman" panose="02020603050405020304" pitchFamily="18" charset="0"/>
              </a:rPr>
              <a:t>Thanks </a:t>
            </a:r>
          </a:p>
        </p:txBody>
      </p:sp>
      <p:sp>
        <p:nvSpPr>
          <p:cNvPr id="4" name="Slide Number Placeholder 3">
            <a:extLst>
              <a:ext uri="{FF2B5EF4-FFF2-40B4-BE49-F238E27FC236}">
                <a16:creationId xmlns:a16="http://schemas.microsoft.com/office/drawing/2014/main" id="{E369E0AA-3C8B-E265-5E92-6B5AE90CE726}"/>
              </a:ext>
            </a:extLst>
          </p:cNvPr>
          <p:cNvSpPr>
            <a:spLocks noGrp="1"/>
          </p:cNvSpPr>
          <p:nvPr>
            <p:ph type="sldNum" sz="quarter" idx="12"/>
          </p:nvPr>
        </p:nvSpPr>
        <p:spPr/>
        <p:txBody>
          <a:bodyPr/>
          <a:lstStyle/>
          <a:p>
            <a:fld id="{2C50D538-CBF9-B941-AC6F-FD39CD94E533}" type="slidenum">
              <a:rPr lang="en-US" smtClean="0"/>
              <a:t>36</a:t>
            </a:fld>
            <a:endParaRPr lang="en-US"/>
          </a:p>
        </p:txBody>
      </p:sp>
    </p:spTree>
    <p:extLst>
      <p:ext uri="{BB962C8B-B14F-4D97-AF65-F5344CB8AC3E}">
        <p14:creationId xmlns:p14="http://schemas.microsoft.com/office/powerpoint/2010/main" val="10382427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2690</Words>
  <Application>Microsoft Macintosh PowerPoint</Application>
  <PresentationFormat>Widescreen</PresentationFormat>
  <Paragraphs>297</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Times New Roman</vt:lpstr>
      <vt:lpstr>Wingdings</vt:lpstr>
      <vt:lpstr>Office Theme</vt:lpstr>
      <vt:lpstr>Costs and Pricing </vt:lpstr>
      <vt:lpstr>What You Will Learn </vt:lpstr>
      <vt:lpstr>Different Types of Cost </vt:lpstr>
      <vt:lpstr>Direct and Indirect Costs </vt:lpstr>
      <vt:lpstr>Direct Costs </vt:lpstr>
      <vt:lpstr> Indirect Costs   </vt:lpstr>
      <vt:lpstr>Fixed and Variable Costs </vt:lpstr>
      <vt:lpstr>Fixed Costs </vt:lpstr>
      <vt:lpstr>Examples of Fixed Costs</vt:lpstr>
      <vt:lpstr>Variable Costs </vt:lpstr>
      <vt:lpstr>Here's how a variable cost would work: </vt:lpstr>
      <vt:lpstr>Examples of Variable Costs</vt:lpstr>
      <vt:lpstr>Contribution Margin </vt:lpstr>
      <vt:lpstr>What is a Profit? </vt:lpstr>
      <vt:lpstr>What is Contribution Margin? </vt:lpstr>
      <vt:lpstr>What is Contribution Margin?, contd,, </vt:lpstr>
      <vt:lpstr>Contribution Margin Example </vt:lpstr>
      <vt:lpstr>Contribution Margin Example </vt:lpstr>
      <vt:lpstr>Contribution Margin Example, contd,, </vt:lpstr>
      <vt:lpstr>Break-Even Point </vt:lpstr>
      <vt:lpstr> Break-Even Point Example, contd,,   </vt:lpstr>
      <vt:lpstr>Break-Even Point Benefits </vt:lpstr>
      <vt:lpstr>Cost Allocation </vt:lpstr>
      <vt:lpstr>PowerPoint Presentation</vt:lpstr>
      <vt:lpstr>The Benefits of Cost Allocation </vt:lpstr>
      <vt:lpstr>Cost Allocation Methods </vt:lpstr>
      <vt:lpstr>Absorption Costing Method </vt:lpstr>
      <vt:lpstr>Advantages Absorption Costing</vt:lpstr>
      <vt:lpstr>Disadvantages of Absorption Costing</vt:lpstr>
      <vt:lpstr>Activity-Based Costing (ABC) Method </vt:lpstr>
      <vt:lpstr>Activity-Based Costing (ABC) Method, contd,,</vt:lpstr>
      <vt:lpstr>Activity-Based Costing (ABC) Method, contd,,</vt:lpstr>
      <vt:lpstr> Break-Even Pricing &amp; Quantity  </vt:lpstr>
      <vt:lpstr>Break-Even Pricing Example </vt:lpstr>
      <vt:lpstr>Break-Even Quantity Example </vt:lpstr>
      <vt:lpstr>Any question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Costs and Pricing </dc:title>
  <dc:creator>MIFTAH B. (972100)</dc:creator>
  <cp:lastModifiedBy>MIFTAH B. (972100)</cp:lastModifiedBy>
  <cp:revision>2</cp:revision>
  <dcterms:created xsi:type="dcterms:W3CDTF">2022-05-01T11:11:12Z</dcterms:created>
  <dcterms:modified xsi:type="dcterms:W3CDTF">2022-05-04T14:49:46Z</dcterms:modified>
</cp:coreProperties>
</file>