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ACB41D-FCBF-D0ED-F210-880DC6810AC1}" v="67" dt="2026-02-20T13:11:13.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8" d="100"/>
          <a:sy n="68" d="100"/>
        </p:scale>
        <p:origin x="42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in Tokarova (2414165)" userId="S::2414165@student.uwtsd.ac.uk::1b1ee509-6a3a-465d-b1a7-76716a9c5c86" providerId="AD" clId="Web-{A4ACB41D-FCBF-D0ED-F210-880DC6810AC1}"/>
    <pc:docChg chg="modSld">
      <pc:chgData name="Karin Tokarova (2414165)" userId="S::2414165@student.uwtsd.ac.uk::1b1ee509-6a3a-465d-b1a7-76716a9c5c86" providerId="AD" clId="Web-{A4ACB41D-FCBF-D0ED-F210-880DC6810AC1}" dt="2026-02-20T13:11:13.402" v="35" actId="20577"/>
      <pc:docMkLst>
        <pc:docMk/>
      </pc:docMkLst>
      <pc:sldChg chg="modSp">
        <pc:chgData name="Karin Tokarova (2414165)" userId="S::2414165@student.uwtsd.ac.uk::1b1ee509-6a3a-465d-b1a7-76716a9c5c86" providerId="AD" clId="Web-{A4ACB41D-FCBF-D0ED-F210-880DC6810AC1}" dt="2026-02-20T13:11:13.402" v="35" actId="20577"/>
        <pc:sldMkLst>
          <pc:docMk/>
          <pc:sldMk cId="109857222" sldId="256"/>
        </pc:sldMkLst>
        <pc:spChg chg="mod">
          <ac:chgData name="Karin Tokarova (2414165)" userId="S::2414165@student.uwtsd.ac.uk::1b1ee509-6a3a-465d-b1a7-76716a9c5c86" providerId="AD" clId="Web-{A4ACB41D-FCBF-D0ED-F210-880DC6810AC1}" dt="2026-02-20T13:11:13.402" v="35" actId="20577"/>
          <ac:spMkLst>
            <pc:docMk/>
            <pc:sldMk cId="109857222" sldId="256"/>
            <ac:spMk id="5" creationId="{65765683-AF84-017C-950F-6238206F82E3}"/>
          </ac:spMkLst>
        </pc:spChg>
        <pc:picChg chg="mod">
          <ac:chgData name="Karin Tokarova (2414165)" userId="S::2414165@student.uwtsd.ac.uk::1b1ee509-6a3a-465d-b1a7-76716a9c5c86" providerId="AD" clId="Web-{A4ACB41D-FCBF-D0ED-F210-880DC6810AC1}" dt="2026-02-20T12:55:07.941" v="33" actId="1076"/>
          <ac:picMkLst>
            <pc:docMk/>
            <pc:sldMk cId="109857222" sldId="256"/>
            <ac:picMk id="14" creationId="{C0AC2440-3AF3-FF0F-CDBF-D11B2139F01A}"/>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EE8A2C-8219-4A25-AD5D-89617CE7BE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8FD669-AC9D-4ED9-BA8E-1C3F603C12A7}">
      <dgm:prSet/>
      <dgm:spPr/>
      <dgm:t>
        <a:bodyPr/>
        <a:lstStyle/>
        <a:p>
          <a:r>
            <a:rPr lang="en-GB"/>
            <a:t>Strengthen recognition of cumulative risk</a:t>
          </a:r>
          <a:endParaRPr lang="en-US"/>
        </a:p>
      </dgm:t>
    </dgm:pt>
    <dgm:pt modelId="{854A8A3F-4A3B-4E61-8D25-AF02AB5348A5}" type="parTrans" cxnId="{3074CA75-1937-4C46-8F6C-16A2BF642CD1}">
      <dgm:prSet/>
      <dgm:spPr/>
      <dgm:t>
        <a:bodyPr/>
        <a:lstStyle/>
        <a:p>
          <a:endParaRPr lang="en-US"/>
        </a:p>
      </dgm:t>
    </dgm:pt>
    <dgm:pt modelId="{173877D3-A052-4A61-85EB-7C4685194835}" type="sibTrans" cxnId="{3074CA75-1937-4C46-8F6C-16A2BF642CD1}">
      <dgm:prSet/>
      <dgm:spPr/>
      <dgm:t>
        <a:bodyPr/>
        <a:lstStyle/>
        <a:p>
          <a:endParaRPr lang="en-US"/>
        </a:p>
      </dgm:t>
    </dgm:pt>
    <dgm:pt modelId="{79C86138-7F9E-428A-9863-A37BEDBDA002}">
      <dgm:prSet/>
      <dgm:spPr/>
      <dgm:t>
        <a:bodyPr/>
        <a:lstStyle/>
        <a:p>
          <a:r>
            <a:rPr lang="en-GB"/>
            <a:t>Implement structured multi-agency review meetings (Herbert et al., 2025)</a:t>
          </a:r>
          <a:endParaRPr lang="en-US"/>
        </a:p>
      </dgm:t>
    </dgm:pt>
    <dgm:pt modelId="{8CDC71FE-D11F-4355-BA3C-11B5DE3E845A}" type="parTrans" cxnId="{9BB79B70-8194-4EE8-AB7E-A2D14F40FE32}">
      <dgm:prSet/>
      <dgm:spPr/>
      <dgm:t>
        <a:bodyPr/>
        <a:lstStyle/>
        <a:p>
          <a:endParaRPr lang="en-US"/>
        </a:p>
      </dgm:t>
    </dgm:pt>
    <dgm:pt modelId="{5D8BC7D8-BE19-4AED-BC7C-219E4075EB77}" type="sibTrans" cxnId="{9BB79B70-8194-4EE8-AB7E-A2D14F40FE32}">
      <dgm:prSet/>
      <dgm:spPr/>
      <dgm:t>
        <a:bodyPr/>
        <a:lstStyle/>
        <a:p>
          <a:endParaRPr lang="en-US"/>
        </a:p>
      </dgm:t>
    </dgm:pt>
    <dgm:pt modelId="{F71E0FCB-1A47-429C-BFAD-5FDE7B2A9435}">
      <dgm:prSet/>
      <dgm:spPr/>
      <dgm:t>
        <a:bodyPr/>
        <a:lstStyle/>
        <a:p>
          <a:r>
            <a:rPr lang="en-GB"/>
            <a:t>Improve integrated safeguarding records</a:t>
          </a:r>
          <a:endParaRPr lang="en-US"/>
        </a:p>
      </dgm:t>
    </dgm:pt>
    <dgm:pt modelId="{DC49C377-1B8C-4F12-983D-8FC01531CC98}" type="parTrans" cxnId="{DDC9B2D0-A0D9-4E94-B89C-58101579D53C}">
      <dgm:prSet/>
      <dgm:spPr/>
      <dgm:t>
        <a:bodyPr/>
        <a:lstStyle/>
        <a:p>
          <a:endParaRPr lang="en-US"/>
        </a:p>
      </dgm:t>
    </dgm:pt>
    <dgm:pt modelId="{FA858328-D984-431B-B700-38DDC15F61A0}" type="sibTrans" cxnId="{DDC9B2D0-A0D9-4E94-B89C-58101579D53C}">
      <dgm:prSet/>
      <dgm:spPr/>
      <dgm:t>
        <a:bodyPr/>
        <a:lstStyle/>
        <a:p>
          <a:endParaRPr lang="en-US"/>
        </a:p>
      </dgm:t>
    </dgm:pt>
    <dgm:pt modelId="{93F931BA-917A-4123-B096-5C99C5624BC1}">
      <dgm:prSet/>
      <dgm:spPr/>
      <dgm:t>
        <a:bodyPr/>
        <a:lstStyle/>
        <a:p>
          <a:r>
            <a:rPr lang="en-GB"/>
            <a:t>Provide training on threshold decisions</a:t>
          </a:r>
          <a:endParaRPr lang="en-US"/>
        </a:p>
      </dgm:t>
    </dgm:pt>
    <dgm:pt modelId="{E5655A1A-2078-46A3-92FE-064BEC2A1F0C}" type="parTrans" cxnId="{94818392-6CF8-4468-84CF-1D4D55A50D49}">
      <dgm:prSet/>
      <dgm:spPr/>
      <dgm:t>
        <a:bodyPr/>
        <a:lstStyle/>
        <a:p>
          <a:endParaRPr lang="en-US"/>
        </a:p>
      </dgm:t>
    </dgm:pt>
    <dgm:pt modelId="{196CB472-1391-4140-9870-28902191499F}" type="sibTrans" cxnId="{94818392-6CF8-4468-84CF-1D4D55A50D49}">
      <dgm:prSet/>
      <dgm:spPr/>
      <dgm:t>
        <a:bodyPr/>
        <a:lstStyle/>
        <a:p>
          <a:endParaRPr lang="en-US"/>
        </a:p>
      </dgm:t>
    </dgm:pt>
    <dgm:pt modelId="{CF5595DB-12B1-4030-90C7-1A83A77F4F5F}" type="pres">
      <dgm:prSet presAssocID="{EAEE8A2C-8219-4A25-AD5D-89617CE7BE15}" presName="root" presStyleCnt="0">
        <dgm:presLayoutVars>
          <dgm:dir/>
          <dgm:resizeHandles val="exact"/>
        </dgm:presLayoutVars>
      </dgm:prSet>
      <dgm:spPr/>
    </dgm:pt>
    <dgm:pt modelId="{1316B7F3-E240-4C64-92FD-6B4754326DC6}" type="pres">
      <dgm:prSet presAssocID="{CC8FD669-AC9D-4ED9-BA8E-1C3F603C12A7}" presName="compNode" presStyleCnt="0"/>
      <dgm:spPr/>
    </dgm:pt>
    <dgm:pt modelId="{58FAE47D-307D-482F-AC49-A91B0383F767}" type="pres">
      <dgm:prSet presAssocID="{CC8FD669-AC9D-4ED9-BA8E-1C3F603C12A7}" presName="bgRect" presStyleLbl="bgShp" presStyleIdx="0" presStyleCnt="4"/>
      <dgm:spPr/>
    </dgm:pt>
    <dgm:pt modelId="{27F88AC8-2018-461A-BA4D-3DE72D4C7085}" type="pres">
      <dgm:prSet presAssocID="{CC8FD669-AC9D-4ED9-BA8E-1C3F603C12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4EBDA12D-33B9-4AF5-ACDB-DA78B58C1D3E}" type="pres">
      <dgm:prSet presAssocID="{CC8FD669-AC9D-4ED9-BA8E-1C3F603C12A7}" presName="spaceRect" presStyleCnt="0"/>
      <dgm:spPr/>
    </dgm:pt>
    <dgm:pt modelId="{58F7A770-E3A6-4ED1-A29F-45B36A1F424A}" type="pres">
      <dgm:prSet presAssocID="{CC8FD669-AC9D-4ED9-BA8E-1C3F603C12A7}" presName="parTx" presStyleLbl="revTx" presStyleIdx="0" presStyleCnt="4">
        <dgm:presLayoutVars>
          <dgm:chMax val="0"/>
          <dgm:chPref val="0"/>
        </dgm:presLayoutVars>
      </dgm:prSet>
      <dgm:spPr/>
    </dgm:pt>
    <dgm:pt modelId="{5EF9A076-762D-4233-B4C2-39DFB6E18C36}" type="pres">
      <dgm:prSet presAssocID="{173877D3-A052-4A61-85EB-7C4685194835}" presName="sibTrans" presStyleCnt="0"/>
      <dgm:spPr/>
    </dgm:pt>
    <dgm:pt modelId="{38D40875-4EC4-4CD1-998A-23D6ABA76C96}" type="pres">
      <dgm:prSet presAssocID="{79C86138-7F9E-428A-9863-A37BEDBDA002}" presName="compNode" presStyleCnt="0"/>
      <dgm:spPr/>
    </dgm:pt>
    <dgm:pt modelId="{C1A82725-71BC-4FD6-9962-03F5D06484FE}" type="pres">
      <dgm:prSet presAssocID="{79C86138-7F9E-428A-9863-A37BEDBDA002}" presName="bgRect" presStyleLbl="bgShp" presStyleIdx="1" presStyleCnt="4"/>
      <dgm:spPr/>
    </dgm:pt>
    <dgm:pt modelId="{2761D628-F9DA-4411-B9A1-9287F2599312}" type="pres">
      <dgm:prSet presAssocID="{79C86138-7F9E-428A-9863-A37BEDBDA0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2547D5D0-8FC6-456D-BA34-B388F6B40067}" type="pres">
      <dgm:prSet presAssocID="{79C86138-7F9E-428A-9863-A37BEDBDA002}" presName="spaceRect" presStyleCnt="0"/>
      <dgm:spPr/>
    </dgm:pt>
    <dgm:pt modelId="{F3EF1B17-4210-433D-AB89-10EE2FE40552}" type="pres">
      <dgm:prSet presAssocID="{79C86138-7F9E-428A-9863-A37BEDBDA002}" presName="parTx" presStyleLbl="revTx" presStyleIdx="1" presStyleCnt="4">
        <dgm:presLayoutVars>
          <dgm:chMax val="0"/>
          <dgm:chPref val="0"/>
        </dgm:presLayoutVars>
      </dgm:prSet>
      <dgm:spPr/>
    </dgm:pt>
    <dgm:pt modelId="{E8632F90-DF51-4273-A25A-99AD489946DA}" type="pres">
      <dgm:prSet presAssocID="{5D8BC7D8-BE19-4AED-BC7C-219E4075EB77}" presName="sibTrans" presStyleCnt="0"/>
      <dgm:spPr/>
    </dgm:pt>
    <dgm:pt modelId="{F32B3759-2256-422F-90F6-14E97D99BA8C}" type="pres">
      <dgm:prSet presAssocID="{F71E0FCB-1A47-429C-BFAD-5FDE7B2A9435}" presName="compNode" presStyleCnt="0"/>
      <dgm:spPr/>
    </dgm:pt>
    <dgm:pt modelId="{97D4DBBD-9B33-4601-8D39-15AA871D982C}" type="pres">
      <dgm:prSet presAssocID="{F71E0FCB-1A47-429C-BFAD-5FDE7B2A9435}" presName="bgRect" presStyleLbl="bgShp" presStyleIdx="2" presStyleCnt="4"/>
      <dgm:spPr/>
    </dgm:pt>
    <dgm:pt modelId="{A024AEA2-2C14-4510-9F8C-CB4F9E0920E4}" type="pres">
      <dgm:prSet presAssocID="{F71E0FCB-1A47-429C-BFAD-5FDE7B2A943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0BAC73A-93AB-48A6-8CEF-B24D04CBB5D4}" type="pres">
      <dgm:prSet presAssocID="{F71E0FCB-1A47-429C-BFAD-5FDE7B2A9435}" presName="spaceRect" presStyleCnt="0"/>
      <dgm:spPr/>
    </dgm:pt>
    <dgm:pt modelId="{633E1154-7299-47D5-8472-25A41349787F}" type="pres">
      <dgm:prSet presAssocID="{F71E0FCB-1A47-429C-BFAD-5FDE7B2A9435}" presName="parTx" presStyleLbl="revTx" presStyleIdx="2" presStyleCnt="4">
        <dgm:presLayoutVars>
          <dgm:chMax val="0"/>
          <dgm:chPref val="0"/>
        </dgm:presLayoutVars>
      </dgm:prSet>
      <dgm:spPr/>
    </dgm:pt>
    <dgm:pt modelId="{4657C153-2C68-470F-B12B-EB5852DB36F1}" type="pres">
      <dgm:prSet presAssocID="{FA858328-D984-431B-B700-38DDC15F61A0}" presName="sibTrans" presStyleCnt="0"/>
      <dgm:spPr/>
    </dgm:pt>
    <dgm:pt modelId="{48C6191A-506D-4728-BA42-3C292C62B580}" type="pres">
      <dgm:prSet presAssocID="{93F931BA-917A-4123-B096-5C99C5624BC1}" presName="compNode" presStyleCnt="0"/>
      <dgm:spPr/>
    </dgm:pt>
    <dgm:pt modelId="{57FE549A-A569-47DE-913D-BA5B2D94C78C}" type="pres">
      <dgm:prSet presAssocID="{93F931BA-917A-4123-B096-5C99C5624BC1}" presName="bgRect" presStyleLbl="bgShp" presStyleIdx="3" presStyleCnt="4"/>
      <dgm:spPr/>
    </dgm:pt>
    <dgm:pt modelId="{89D89B07-BE8B-43DC-BFAA-CD4D1ED5B5A7}" type="pres">
      <dgm:prSet presAssocID="{93F931BA-917A-4123-B096-5C99C5624B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C7C95E81-785A-4F6E-8FEF-E4B7B8C7DD34}" type="pres">
      <dgm:prSet presAssocID="{93F931BA-917A-4123-B096-5C99C5624BC1}" presName="spaceRect" presStyleCnt="0"/>
      <dgm:spPr/>
    </dgm:pt>
    <dgm:pt modelId="{35A400D2-537F-44EB-9E04-0508C3148964}" type="pres">
      <dgm:prSet presAssocID="{93F931BA-917A-4123-B096-5C99C5624BC1}" presName="parTx" presStyleLbl="revTx" presStyleIdx="3" presStyleCnt="4">
        <dgm:presLayoutVars>
          <dgm:chMax val="0"/>
          <dgm:chPref val="0"/>
        </dgm:presLayoutVars>
      </dgm:prSet>
      <dgm:spPr/>
    </dgm:pt>
  </dgm:ptLst>
  <dgm:cxnLst>
    <dgm:cxn modelId="{88F68E22-41BA-4429-8C3B-C0E5A9FA35BF}" type="presOf" srcId="{79C86138-7F9E-428A-9863-A37BEDBDA002}" destId="{F3EF1B17-4210-433D-AB89-10EE2FE40552}" srcOrd="0" destOrd="0" presId="urn:microsoft.com/office/officeart/2018/2/layout/IconVerticalSolidList"/>
    <dgm:cxn modelId="{D184195D-308F-43F0-94C6-A00BE603ECBD}" type="presOf" srcId="{F71E0FCB-1A47-429C-BFAD-5FDE7B2A9435}" destId="{633E1154-7299-47D5-8472-25A41349787F}" srcOrd="0" destOrd="0" presId="urn:microsoft.com/office/officeart/2018/2/layout/IconVerticalSolidList"/>
    <dgm:cxn modelId="{9BB79B70-8194-4EE8-AB7E-A2D14F40FE32}" srcId="{EAEE8A2C-8219-4A25-AD5D-89617CE7BE15}" destId="{79C86138-7F9E-428A-9863-A37BEDBDA002}" srcOrd="1" destOrd="0" parTransId="{8CDC71FE-D11F-4355-BA3C-11B5DE3E845A}" sibTransId="{5D8BC7D8-BE19-4AED-BC7C-219E4075EB77}"/>
    <dgm:cxn modelId="{E492DD70-8CFE-4F1C-A855-B06C36A9DEFE}" type="presOf" srcId="{EAEE8A2C-8219-4A25-AD5D-89617CE7BE15}" destId="{CF5595DB-12B1-4030-90C7-1A83A77F4F5F}" srcOrd="0" destOrd="0" presId="urn:microsoft.com/office/officeart/2018/2/layout/IconVerticalSolidList"/>
    <dgm:cxn modelId="{3074CA75-1937-4C46-8F6C-16A2BF642CD1}" srcId="{EAEE8A2C-8219-4A25-AD5D-89617CE7BE15}" destId="{CC8FD669-AC9D-4ED9-BA8E-1C3F603C12A7}" srcOrd="0" destOrd="0" parTransId="{854A8A3F-4A3B-4E61-8D25-AF02AB5348A5}" sibTransId="{173877D3-A052-4A61-85EB-7C4685194835}"/>
    <dgm:cxn modelId="{94818392-6CF8-4468-84CF-1D4D55A50D49}" srcId="{EAEE8A2C-8219-4A25-AD5D-89617CE7BE15}" destId="{93F931BA-917A-4123-B096-5C99C5624BC1}" srcOrd="3" destOrd="0" parTransId="{E5655A1A-2078-46A3-92FE-064BEC2A1F0C}" sibTransId="{196CB472-1391-4140-9870-28902191499F}"/>
    <dgm:cxn modelId="{31AD4AC6-0D80-4870-9448-5C18C1FD7F3E}" type="presOf" srcId="{CC8FD669-AC9D-4ED9-BA8E-1C3F603C12A7}" destId="{58F7A770-E3A6-4ED1-A29F-45B36A1F424A}" srcOrd="0" destOrd="0" presId="urn:microsoft.com/office/officeart/2018/2/layout/IconVerticalSolidList"/>
    <dgm:cxn modelId="{DDC9B2D0-A0D9-4E94-B89C-58101579D53C}" srcId="{EAEE8A2C-8219-4A25-AD5D-89617CE7BE15}" destId="{F71E0FCB-1A47-429C-BFAD-5FDE7B2A9435}" srcOrd="2" destOrd="0" parTransId="{DC49C377-1B8C-4F12-983D-8FC01531CC98}" sibTransId="{FA858328-D984-431B-B700-38DDC15F61A0}"/>
    <dgm:cxn modelId="{86997FE9-0672-4D57-AC4A-0A6D8F61ABB3}" type="presOf" srcId="{93F931BA-917A-4123-B096-5C99C5624BC1}" destId="{35A400D2-537F-44EB-9E04-0508C3148964}" srcOrd="0" destOrd="0" presId="urn:microsoft.com/office/officeart/2018/2/layout/IconVerticalSolidList"/>
    <dgm:cxn modelId="{22E8E0C6-8E4E-4DC4-88C8-A9539E0C73AF}" type="presParOf" srcId="{CF5595DB-12B1-4030-90C7-1A83A77F4F5F}" destId="{1316B7F3-E240-4C64-92FD-6B4754326DC6}" srcOrd="0" destOrd="0" presId="urn:microsoft.com/office/officeart/2018/2/layout/IconVerticalSolidList"/>
    <dgm:cxn modelId="{36B2F9BC-7F91-4609-871E-CF780D8C6FA3}" type="presParOf" srcId="{1316B7F3-E240-4C64-92FD-6B4754326DC6}" destId="{58FAE47D-307D-482F-AC49-A91B0383F767}" srcOrd="0" destOrd="0" presId="urn:microsoft.com/office/officeart/2018/2/layout/IconVerticalSolidList"/>
    <dgm:cxn modelId="{FE09550C-2DE6-4148-82E6-F1319ABC76A1}" type="presParOf" srcId="{1316B7F3-E240-4C64-92FD-6B4754326DC6}" destId="{27F88AC8-2018-461A-BA4D-3DE72D4C7085}" srcOrd="1" destOrd="0" presId="urn:microsoft.com/office/officeart/2018/2/layout/IconVerticalSolidList"/>
    <dgm:cxn modelId="{56425AC1-9807-4E42-B062-BA4F78D8774F}" type="presParOf" srcId="{1316B7F3-E240-4C64-92FD-6B4754326DC6}" destId="{4EBDA12D-33B9-4AF5-ACDB-DA78B58C1D3E}" srcOrd="2" destOrd="0" presId="urn:microsoft.com/office/officeart/2018/2/layout/IconVerticalSolidList"/>
    <dgm:cxn modelId="{AF1BB1C4-1C92-42D2-B249-BF51B8937991}" type="presParOf" srcId="{1316B7F3-E240-4C64-92FD-6B4754326DC6}" destId="{58F7A770-E3A6-4ED1-A29F-45B36A1F424A}" srcOrd="3" destOrd="0" presId="urn:microsoft.com/office/officeart/2018/2/layout/IconVerticalSolidList"/>
    <dgm:cxn modelId="{C9D76F7A-C666-4324-A21D-68984515F20B}" type="presParOf" srcId="{CF5595DB-12B1-4030-90C7-1A83A77F4F5F}" destId="{5EF9A076-762D-4233-B4C2-39DFB6E18C36}" srcOrd="1" destOrd="0" presId="urn:microsoft.com/office/officeart/2018/2/layout/IconVerticalSolidList"/>
    <dgm:cxn modelId="{287DB2B2-67D4-4454-9CA1-5C752056AFED}" type="presParOf" srcId="{CF5595DB-12B1-4030-90C7-1A83A77F4F5F}" destId="{38D40875-4EC4-4CD1-998A-23D6ABA76C96}" srcOrd="2" destOrd="0" presId="urn:microsoft.com/office/officeart/2018/2/layout/IconVerticalSolidList"/>
    <dgm:cxn modelId="{3E387050-7800-4C34-BD1D-67363423E3DB}" type="presParOf" srcId="{38D40875-4EC4-4CD1-998A-23D6ABA76C96}" destId="{C1A82725-71BC-4FD6-9962-03F5D06484FE}" srcOrd="0" destOrd="0" presId="urn:microsoft.com/office/officeart/2018/2/layout/IconVerticalSolidList"/>
    <dgm:cxn modelId="{4564D881-ABFA-4C97-BF7D-72143643CD1F}" type="presParOf" srcId="{38D40875-4EC4-4CD1-998A-23D6ABA76C96}" destId="{2761D628-F9DA-4411-B9A1-9287F2599312}" srcOrd="1" destOrd="0" presId="urn:microsoft.com/office/officeart/2018/2/layout/IconVerticalSolidList"/>
    <dgm:cxn modelId="{E2D6FE87-4A3D-426B-AFC3-C62D4C398393}" type="presParOf" srcId="{38D40875-4EC4-4CD1-998A-23D6ABA76C96}" destId="{2547D5D0-8FC6-456D-BA34-B388F6B40067}" srcOrd="2" destOrd="0" presId="urn:microsoft.com/office/officeart/2018/2/layout/IconVerticalSolidList"/>
    <dgm:cxn modelId="{F9655343-B8EB-4493-884F-DCAA1DD353C5}" type="presParOf" srcId="{38D40875-4EC4-4CD1-998A-23D6ABA76C96}" destId="{F3EF1B17-4210-433D-AB89-10EE2FE40552}" srcOrd="3" destOrd="0" presId="urn:microsoft.com/office/officeart/2018/2/layout/IconVerticalSolidList"/>
    <dgm:cxn modelId="{684AD8E5-425D-4B80-B4BD-A1741B72279B}" type="presParOf" srcId="{CF5595DB-12B1-4030-90C7-1A83A77F4F5F}" destId="{E8632F90-DF51-4273-A25A-99AD489946DA}" srcOrd="3" destOrd="0" presId="urn:microsoft.com/office/officeart/2018/2/layout/IconVerticalSolidList"/>
    <dgm:cxn modelId="{ACB93510-1E67-444B-BF8A-FDE50F7E06F4}" type="presParOf" srcId="{CF5595DB-12B1-4030-90C7-1A83A77F4F5F}" destId="{F32B3759-2256-422F-90F6-14E97D99BA8C}" srcOrd="4" destOrd="0" presId="urn:microsoft.com/office/officeart/2018/2/layout/IconVerticalSolidList"/>
    <dgm:cxn modelId="{9E726517-554E-47AC-8539-279EB6E8CBFA}" type="presParOf" srcId="{F32B3759-2256-422F-90F6-14E97D99BA8C}" destId="{97D4DBBD-9B33-4601-8D39-15AA871D982C}" srcOrd="0" destOrd="0" presId="urn:microsoft.com/office/officeart/2018/2/layout/IconVerticalSolidList"/>
    <dgm:cxn modelId="{525CA918-17CE-43F1-9921-1EF20178FF6F}" type="presParOf" srcId="{F32B3759-2256-422F-90F6-14E97D99BA8C}" destId="{A024AEA2-2C14-4510-9F8C-CB4F9E0920E4}" srcOrd="1" destOrd="0" presId="urn:microsoft.com/office/officeart/2018/2/layout/IconVerticalSolidList"/>
    <dgm:cxn modelId="{09E339D6-F905-4BE1-84B2-90A4B41B9246}" type="presParOf" srcId="{F32B3759-2256-422F-90F6-14E97D99BA8C}" destId="{10BAC73A-93AB-48A6-8CEF-B24D04CBB5D4}" srcOrd="2" destOrd="0" presId="urn:microsoft.com/office/officeart/2018/2/layout/IconVerticalSolidList"/>
    <dgm:cxn modelId="{454FB6FE-D799-4D41-88BB-BEEE0F7C68D4}" type="presParOf" srcId="{F32B3759-2256-422F-90F6-14E97D99BA8C}" destId="{633E1154-7299-47D5-8472-25A41349787F}" srcOrd="3" destOrd="0" presId="urn:microsoft.com/office/officeart/2018/2/layout/IconVerticalSolidList"/>
    <dgm:cxn modelId="{4E1DFE14-0BF1-4F9C-8D14-02F7F02A30A0}" type="presParOf" srcId="{CF5595DB-12B1-4030-90C7-1A83A77F4F5F}" destId="{4657C153-2C68-470F-B12B-EB5852DB36F1}" srcOrd="5" destOrd="0" presId="urn:microsoft.com/office/officeart/2018/2/layout/IconVerticalSolidList"/>
    <dgm:cxn modelId="{763339FE-0ADC-4371-B11C-F2DA88D1731A}" type="presParOf" srcId="{CF5595DB-12B1-4030-90C7-1A83A77F4F5F}" destId="{48C6191A-506D-4728-BA42-3C292C62B580}" srcOrd="6" destOrd="0" presId="urn:microsoft.com/office/officeart/2018/2/layout/IconVerticalSolidList"/>
    <dgm:cxn modelId="{1B5EFB84-4538-42E4-A458-510EAE1F8034}" type="presParOf" srcId="{48C6191A-506D-4728-BA42-3C292C62B580}" destId="{57FE549A-A569-47DE-913D-BA5B2D94C78C}" srcOrd="0" destOrd="0" presId="urn:microsoft.com/office/officeart/2018/2/layout/IconVerticalSolidList"/>
    <dgm:cxn modelId="{E706528A-7832-4441-9B04-511B11F3AE43}" type="presParOf" srcId="{48C6191A-506D-4728-BA42-3C292C62B580}" destId="{89D89B07-BE8B-43DC-BFAA-CD4D1ED5B5A7}" srcOrd="1" destOrd="0" presId="urn:microsoft.com/office/officeart/2018/2/layout/IconVerticalSolidList"/>
    <dgm:cxn modelId="{E4C330AC-0E16-421A-9DB6-016269B33FA2}" type="presParOf" srcId="{48C6191A-506D-4728-BA42-3C292C62B580}" destId="{C7C95E81-785A-4F6E-8FEF-E4B7B8C7DD34}" srcOrd="2" destOrd="0" presId="urn:microsoft.com/office/officeart/2018/2/layout/IconVerticalSolidList"/>
    <dgm:cxn modelId="{C7872FCF-F590-4291-BBA6-FE8812E8AE75}" type="presParOf" srcId="{48C6191A-506D-4728-BA42-3C292C62B580}" destId="{35A400D2-537F-44EB-9E04-0508C314896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FAE47D-307D-482F-AC49-A91B0383F767}">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88AC8-2018-461A-BA4D-3DE72D4C7085}">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F7A770-E3A6-4ED1-A29F-45B36A1F424A}">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Strengthen recognition of cumulative risk</a:t>
          </a:r>
          <a:endParaRPr lang="en-US" sz="2200" kern="1200"/>
        </a:p>
      </dsp:txBody>
      <dsp:txXfrm>
        <a:off x="1241811" y="2121"/>
        <a:ext cx="5974604" cy="1075161"/>
      </dsp:txXfrm>
    </dsp:sp>
    <dsp:sp modelId="{C1A82725-71BC-4FD6-9962-03F5D06484FE}">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61D628-F9DA-4411-B9A1-9287F2599312}">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EF1B17-4210-433D-AB89-10EE2FE40552}">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Implement structured multi-agency review meetings (Herbert et al., 2025)</a:t>
          </a:r>
          <a:endParaRPr lang="en-US" sz="2200" kern="1200"/>
        </a:p>
      </dsp:txBody>
      <dsp:txXfrm>
        <a:off x="1241811" y="1346073"/>
        <a:ext cx="5974604" cy="1075161"/>
      </dsp:txXfrm>
    </dsp:sp>
    <dsp:sp modelId="{97D4DBBD-9B33-4601-8D39-15AA871D982C}">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24AEA2-2C14-4510-9F8C-CB4F9E0920E4}">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3E1154-7299-47D5-8472-25A41349787F}">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Improve integrated safeguarding records</a:t>
          </a:r>
          <a:endParaRPr lang="en-US" sz="2200" kern="1200"/>
        </a:p>
      </dsp:txBody>
      <dsp:txXfrm>
        <a:off x="1241811" y="2690025"/>
        <a:ext cx="5974604" cy="1075161"/>
      </dsp:txXfrm>
    </dsp:sp>
    <dsp:sp modelId="{57FE549A-A569-47DE-913D-BA5B2D94C78C}">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89B07-BE8B-43DC-BFAA-CD4D1ED5B5A7}">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400D2-537F-44EB-9E04-0508C3148964}">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Provide training on threshold decisions</a:t>
          </a:r>
          <a:endParaRPr lang="en-US" sz="2200" kern="1200"/>
        </a:p>
      </dsp:txBody>
      <dsp:txXfrm>
        <a:off x="1241811" y="4033977"/>
        <a:ext cx="5974604" cy="10751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5B2A0-6A15-4A13-A1A6-E96F6ECF5C2B}" type="datetimeFigureOut">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F19EB2-8942-4501-B604-E607579ACA89}" type="slidenum">
              <a:t>‹#›</a:t>
            </a:fld>
            <a:endParaRPr lang="en-GB"/>
          </a:p>
        </p:txBody>
      </p:sp>
    </p:spTree>
    <p:extLst>
      <p:ext uri="{BB962C8B-B14F-4D97-AF65-F5344CB8AC3E}">
        <p14:creationId xmlns:p14="http://schemas.microsoft.com/office/powerpoint/2010/main" val="2466916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importance of protection aspect of practice in the case of social work can be applied to the well-being of the child, where the first aspect in any professional decision-making (Rakel Aasheim Greve et al., 2023). The front-line personnel of the social workers is among the families, communities and the statutory agencies and as such the agents of offering a comprehensive evaluation of the risk and furnishes the organization of aid and take on defensive measures where the need arises. In the current scenario, I would be happy to play my role as far as ascertaining whether the safeguarding response was child centred and proactive is concerned. I will also see how effective the risk factors identification was, the level of success of agencies in connecting with each other and implementation of intervention thresholds.</a:t>
            </a:r>
          </a:p>
          <a:p>
            <a:r>
              <a:rPr lang="en-US" dirty="0"/>
              <a:t>Protection is not only about the reaction to immediate harm but the identification of the vulnerability patterns that may become worse prior to them being worsened. In this discussion hence, the subjective experience of the child and the systemic events which shaped the responses of the professionals are considered. In doing so, it tries to identify the appropriate way of enhancing the practice to give the children a better cover and support the families.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2</a:t>
            </a:fld>
            <a:endParaRPr lang="en-GB"/>
          </a:p>
        </p:txBody>
      </p:sp>
    </p:spTree>
    <p:extLst>
      <p:ext uri="{BB962C8B-B14F-4D97-AF65-F5344CB8AC3E}">
        <p14:creationId xmlns:p14="http://schemas.microsoft.com/office/powerpoint/2010/main" val="3006212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several signs to the case, indicating that the child was exposed to an environment, which was defined by prolonged susceptibility. This vulnerability is commonly manifested in the nature of instability tendencies, unmet needs, or stressful parenting all which form the structure issues about emotional security and child development (Mendes-Sousa et al., 2023). On its part, risk protection must take into account the risk as a trend, which may reduce the safety and health of a child in the long run.</a:t>
            </a:r>
          </a:p>
          <a:p>
            <a:r>
              <a:rPr lang="en-US"/>
              <a:t>The negative situations are, maybe, developmentally, when exposed in a repetitive manner, may influence the child, in the sense of providing a sense of stability, trust and control over their passions. These impacts are not very evident but the impacts of such impacts can have far-reaching implication to the long-term implications in terms of education, in terms of relations and mental well-being. It is the professionals who should then be attached to the larger picture in terms of early warning signs with regard to the environment of the child.</a:t>
            </a:r>
            <a:endParaRPr lang="en-GB"/>
          </a:p>
          <a:p>
            <a:r>
              <a:rPr lang="en-US" dirty="0"/>
              <a:t>Additionally, one should be able to speak about the possibility of whether the professional assessments reflected the experience of the child in an adequate manner. Child-</a:t>
            </a:r>
            <a:r>
              <a:rPr lang="en-US" dirty="0" err="1"/>
              <a:t>centred</a:t>
            </a:r>
            <a:r>
              <a:rPr lang="en-US" dirty="0"/>
              <a:t> practice ensures that the practitioner asks questions on how the child is going through his or her situation whether he or she feels safe and how the current state of affairs may affect his or her development. The danger of this is that the more professional decision-making has been proceduralized as opposed to lived, the more the protection of the responses is a reactive rather than a preventive activity.</a:t>
            </a:r>
            <a:endParaRPr lang="en-GB" dirty="0"/>
          </a:p>
          <a:p>
            <a:r>
              <a:rPr lang="en-US" dirty="0"/>
              <a:t>This discussion is thus an indication that child welfare should have been pre-planned and subjected to more professional care thereof that safeguard is more prophylaxis than </a:t>
            </a:r>
            <a:r>
              <a:rPr lang="en-US" dirty="0" err="1"/>
              <a:t>proctive</a:t>
            </a:r>
            <a:r>
              <a:rPr lang="en-US" dirty="0"/>
              <a: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3</a:t>
            </a:fld>
            <a:endParaRPr lang="en-GB"/>
          </a:p>
        </p:txBody>
      </p:sp>
    </p:spTree>
    <p:extLst>
      <p:ext uri="{BB962C8B-B14F-4D97-AF65-F5344CB8AC3E}">
        <p14:creationId xmlns:p14="http://schemas.microsoft.com/office/powerpoint/2010/main" val="3424078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main issues that can be pointed out in the case is the effectiveness of multi-agency working. The defense systems rely on the professionals to actualize that no one agency has a sound knowledge of the situation of a child (Powell and Casey, 2021). This defense is thus effective where the agencies are capable of pooling the experience and formulating cumulative story of defense.</a:t>
            </a:r>
          </a:p>
          <a:p>
            <a:r>
              <a:rPr lang="en-US"/>
              <a:t>In the case, it is evident that there were a series of services that have been talking to the family yet there was an absence of communication between the two. All the agencies might have been able to pinpoint the individual concerns but without sharing the information, the information was not joined together to form a comprehensive risk assessment. These incoherent communications can lead to a situation where the patterns of harm are thrown off, and the professionals may not be able to spot the increasing weakness.</a:t>
            </a:r>
            <a:endParaRPr lang="en-GB"/>
          </a:p>
          <a:p>
            <a:r>
              <a:rPr lang="en-US" dirty="0"/>
              <a:t>There also seems to be inconsistency in the application of the processes of escalation. The protective structures help to stress that the professionals need to act in case the warning or warnings about the threat occur even though each indicator can be rather insignificant separately. The lack of knowledge about the boundaries or beliefs of which one of the other agencies was expected to be doing the intervention can be what causes the unwillingness to do more than is required. Nonetheless, this indecisiveness may delay the time of protection and may affect in a positive way the threat of being hurt.</a:t>
            </a:r>
            <a:endParaRPr lang="en-GB" dirty="0"/>
          </a:p>
          <a:p>
            <a:r>
              <a:rPr lang="en-US" dirty="0"/>
              <a:t>It is the contribution of the role of protecting failure which is not necessarily founded on ignorance of professionalism to the foregrounding of this case but is instead a lack of adequate coordination between services. The high level of protection is premised on the assumption that the professionals are supposed to go beyond the confines of their </a:t>
            </a:r>
            <a:r>
              <a:rPr lang="en-US" dirty="0" err="1"/>
              <a:t>organisations</a:t>
            </a:r>
            <a:r>
              <a:rPr lang="en-US" dirty="0"/>
              <a:t> and assume their collective responsibility of the child safety.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4</a:t>
            </a:fld>
            <a:endParaRPr lang="en-GB"/>
          </a:p>
        </p:txBody>
      </p:sp>
    </p:spTree>
    <p:extLst>
      <p:ext uri="{BB962C8B-B14F-4D97-AF65-F5344CB8AC3E}">
        <p14:creationId xmlns:p14="http://schemas.microsoft.com/office/powerpoint/2010/main" val="2575095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protective systems that are put in place in which the professionals have a particular responsibility of responding whenever an issue is raised on the wellbeing of a child. The policies are interested in the significance of timely risk identification, coupled evaluation, and effective intervention (Joh-Carnella et al., 2023). These principles are those where children will not become the rupture of the services and they might not be subjected to the perilous conditions because of the uncertainty of the procedures.</a:t>
            </a:r>
          </a:p>
          <a:p>
            <a:r>
              <a:rPr lang="en-US" dirty="0"/>
              <a:t>When looking at this case, one may question that despite professionals being present in the case with the family, the safeguarding policy could have been adopted in a different manner. Expectations of policy and operational practice have a broad gap. The establishment of protective measures suggests that the professionals are able to know when a certain threshold has been reached and take action about it. There are chances of missing opportunities of early protection in cases where these thresholds fail to have a consistent interpretation (Davies, Barlow and Fish, 2023).</a:t>
            </a:r>
            <a:endParaRPr lang="en-GB" dirty="0"/>
          </a:p>
          <a:p>
            <a:r>
              <a:rPr lang="en-US" dirty="0"/>
              <a:t>The other principle is the information sharing, which is a basic protecting principle. The efficient protection demands that the professionals in question are anticipated to convey the issues to be useful and promptly in a manner that the data necessary to achieve the informed decisions are made available to all the involved agencies. The customer protection in the instance of the collapsed communication cannot be developed in a proper manner, even despite the quality of the respective professional work.</a:t>
            </a:r>
            <a:endParaRPr lang="en-GB" dirty="0"/>
          </a:p>
          <a:p>
            <a:r>
              <a:rPr lang="en-US" dirty="0"/>
              <a:t>This case thus explicates that, children cannot be safeguarded by protection structures but only professionals who can use such structures with confidence and reciprocation can.</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5</a:t>
            </a:fld>
            <a:endParaRPr lang="en-GB"/>
          </a:p>
        </p:txBody>
      </p:sp>
    </p:spTree>
    <p:extLst>
      <p:ext uri="{BB962C8B-B14F-4D97-AF65-F5344CB8AC3E}">
        <p14:creationId xmlns:p14="http://schemas.microsoft.com/office/powerpoint/2010/main" val="4016875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order to have better protection results, several practice developments may be adopted. To begin with, it is notable that the members of the profession have been advised to become more confident in identifying cumulative risk (Herbert et al., 2025). The issues of protection, in most instances, do not emerge out of thin air and build on the background of the vulnerability patterns to be read and appropriate measures taken on the same. The enhancement of the professional confidence in detecting such patterns would help in the prompt intervention.</a:t>
            </a:r>
          </a:p>
          <a:p>
            <a:r>
              <a:rPr lang="en-US" dirty="0"/>
              <a:t>Secondly, the multi-agency review meetings that are </a:t>
            </a:r>
            <a:r>
              <a:rPr lang="en-US" dirty="0" err="1"/>
              <a:t>organised</a:t>
            </a:r>
            <a:r>
              <a:rPr lang="en-US" dirty="0"/>
              <a:t> might be used to </a:t>
            </a:r>
            <a:r>
              <a:rPr lang="en-US" dirty="0" err="1"/>
              <a:t>summarise</a:t>
            </a:r>
            <a:r>
              <a:rPr lang="en-US" dirty="0"/>
              <a:t> the information that was presented by various professionals in a single safeguarding assessment. Through such meetings, there would be shared responsibility, communication and lessening the chances of the issues being propagated across the services.</a:t>
            </a:r>
            <a:endParaRPr lang="en-GB" dirty="0"/>
          </a:p>
          <a:p>
            <a:r>
              <a:rPr lang="en-US" dirty="0"/>
              <a:t>Thirdly, the centralized protection records would help the professionals to track the history of the trends of concern. Due to the spread of information on various systems, the risk can be overlooked by the eyes of the practitioners. The availability of the common records would then be used to make better decisions (Sterner, Gilbert and Franz, 2020).</a:t>
            </a:r>
            <a:endParaRPr lang="en-GB" dirty="0"/>
          </a:p>
          <a:p>
            <a:r>
              <a:rPr lang="en-US" dirty="0"/>
              <a:t>Last but not the least would be the specific training on the aspect of protection thresholds that would make the professionals feel at ease with the escalating issues where they are required to. Some of the safeguarding holds-ups are not created because the professionals are ignorant but they just do not know whether to act or not. Empowerment ability to make one feel confident in the decision-making processes would help in precedence action and </a:t>
            </a:r>
            <a:r>
              <a:rPr lang="en-US" dirty="0" err="1"/>
              <a:t>minimise</a:t>
            </a:r>
            <a:r>
              <a:rPr lang="en-US" dirty="0"/>
              <a:t> the risk of being injured.</a:t>
            </a:r>
            <a:endParaRPr lang="en-GB" dirty="0"/>
          </a:p>
          <a:p>
            <a:r>
              <a:rPr lang="en-US" dirty="0"/>
              <a:t>It is also indicated that the recommendations should enhance the individual professional practice and the protection system in general.</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6</a:t>
            </a:fld>
            <a:endParaRPr lang="en-GB"/>
          </a:p>
        </p:txBody>
      </p:sp>
    </p:spTree>
    <p:extLst>
      <p:ext uri="{BB962C8B-B14F-4D97-AF65-F5344CB8AC3E}">
        <p14:creationId xmlns:p14="http://schemas.microsoft.com/office/powerpoint/2010/main" val="1683530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Conclusively, that indeed, in the case of the safeguard of the effectiveness, it is not confined to the degree of the professional awareness but on the other hand, to the degree of the concerted action of the professional. The risks can go undetected in the agencies that are independent even in situations where many are concerned (Baba and Esfandiari, 2023). Protection of the system should be more related to teamwork, ensured escalation and further sensitization of the lived-experience of the child.</a:t>
            </a:r>
          </a:p>
          <a:p>
            <a:r>
              <a:rPr lang="en-US" dirty="0"/>
              <a:t>The most learned problem in this case is that delicate children ought to be defended through early intervention and effective cooperation at work. The additional reinforcement of the communication processes, thresholds, and child-</a:t>
            </a:r>
            <a:r>
              <a:rPr lang="en-US" dirty="0" err="1"/>
              <a:t>centred</a:t>
            </a:r>
            <a:r>
              <a:rPr lang="en-US" dirty="0"/>
              <a:t> practice reinforcement will go a long way to positively impact the safeguarding outcomes (PCAOB, 2022).</a:t>
            </a:r>
            <a:endParaRPr lang="en-GB" dirty="0"/>
          </a:p>
          <a:p>
            <a:r>
              <a:rPr lang="en-US" dirty="0"/>
              <a:t>Based on this case, practitioners would be able to understand how they can improve their practice and how they could make sure that safeguarding systems not only work procedurally but also in an operative mode. Finally, the idea of protection is a two-way and efficient collaboration is the last weapon that will help in securing that children will be provided with the necessary help and support.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7</a:t>
            </a:fld>
            <a:endParaRPr lang="en-GB"/>
          </a:p>
        </p:txBody>
      </p:sp>
    </p:spTree>
    <p:extLst>
      <p:ext uri="{BB962C8B-B14F-4D97-AF65-F5344CB8AC3E}">
        <p14:creationId xmlns:p14="http://schemas.microsoft.com/office/powerpoint/2010/main" val="1967821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20000"/>
              </a:lnSpc>
              <a:spcBef>
                <a:spcPts val="1000"/>
              </a:spcBef>
              <a:buFont typeface="Arial"/>
              <a:buChar char="•"/>
            </a:pPr>
            <a:r>
              <a:rPr lang="en-GB" dirty="0"/>
              <a:t>Finally, this case demonstrates that the issues of safety in the workplace are not easily addressed by one professional error. Rather, there is a tendency that they are mirror </a:t>
            </a:r>
            <a:r>
              <a:rPr lang="en-GB" dirty="0" err="1"/>
              <a:t>systemicdeficiencies</a:t>
            </a:r>
            <a:r>
              <a:rPr lang="en-GB" dirty="0"/>
              <a:t> in the communication, coordination, and decision-making processes among the services. As much as individual practitioners can be able to determine areas of concern, </a:t>
            </a:r>
            <a:r>
              <a:rPr lang="en-GB" dirty="0" err="1"/>
              <a:t>thesuccess</a:t>
            </a:r>
            <a:r>
              <a:rPr lang="en-GB" dirty="0"/>
              <a:t> of protection relies on the ability of these areas of concern to be shared, construed and responsively taken within the right time.</a:t>
            </a:r>
          </a:p>
          <a:p>
            <a:pPr marL="285750" indent="-285750">
              <a:lnSpc>
                <a:spcPct val="120000"/>
              </a:lnSpc>
              <a:spcBef>
                <a:spcPts val="1000"/>
              </a:spcBef>
              <a:buFont typeface="Arial"/>
              <a:buChar char="•"/>
            </a:pPr>
            <a:r>
              <a:rPr lang="en-GB" dirty="0"/>
              <a:t>This case reiterates the value of having child-centred interaction in any professional interaction. The choices have to put the lived experience of the child first instead of the </a:t>
            </a:r>
            <a:r>
              <a:rPr lang="en-GB" dirty="0" err="1"/>
              <a:t>proceduralconvenience</a:t>
            </a:r>
            <a:r>
              <a:rPr lang="en-GB" dirty="0"/>
              <a:t> of the decision or the organisational limits. Between professionals, the presence of cumulative risk, and early intervention, the possibility of harm can be reduced considerably.</a:t>
            </a:r>
          </a:p>
          <a:p>
            <a:pPr marL="285750" indent="-285750">
              <a:lnSpc>
                <a:spcPct val="120000"/>
              </a:lnSpc>
              <a:spcBef>
                <a:spcPts val="1000"/>
              </a:spcBef>
              <a:buFont typeface="Arial"/>
              <a:buChar char="•"/>
            </a:pPr>
            <a:r>
              <a:rPr lang="en-GB" dirty="0"/>
              <a:t>The collective responsibility of safeguarding it presupposes trust, interaction and a concerted effort. Enhancement of such components in services will help provide better protection </a:t>
            </a:r>
            <a:r>
              <a:rPr lang="en-GB" dirty="0" err="1"/>
              <a:t>ofvulnerable</a:t>
            </a:r>
            <a:r>
              <a:rPr lang="en-GB" dirty="0"/>
              <a:t> children and families and increase the positive results in the long-term.</a:t>
            </a:r>
          </a:p>
          <a:p>
            <a:pPr marL="285750" indent="-285750">
              <a:lnSpc>
                <a:spcPct val="120000"/>
              </a:lnSpc>
              <a:spcBef>
                <a:spcPts val="1000"/>
              </a:spcBef>
              <a:buFont typeface="Arial"/>
              <a:buChar char="•"/>
            </a:pPr>
            <a:endParaRPr lang="en-GB" dirty="0"/>
          </a:p>
          <a:p>
            <a:pPr marL="285750" indent="-285750">
              <a:lnSpc>
                <a:spcPct val="120000"/>
              </a:lnSpc>
              <a:spcBef>
                <a:spcPts val="1000"/>
              </a:spcBef>
              <a:buFont typeface="Arial"/>
              <a:buChar cha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8F19EB2-8942-4501-B604-E607579ACA89}" type="slidenum">
              <a:t>8</a:t>
            </a:fld>
            <a:endParaRPr lang="en-GB"/>
          </a:p>
        </p:txBody>
      </p:sp>
    </p:spTree>
    <p:extLst>
      <p:ext uri="{BB962C8B-B14F-4D97-AF65-F5344CB8AC3E}">
        <p14:creationId xmlns:p14="http://schemas.microsoft.com/office/powerpoint/2010/main" val="3494317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06965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1039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4196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47333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7174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4117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10730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772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1017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38310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5803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406521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080/13218719.2021.1995520" TargetMode="External"/><Relationship Id="rId3" Type="http://schemas.openxmlformats.org/officeDocument/2006/relationships/hyperlink" Target="https://doi.org/10.1057/s41300-023-00175-3" TargetMode="External"/><Relationship Id="rId7" Type="http://schemas.openxmlformats.org/officeDocument/2006/relationships/hyperlink" Target="https://pcaobus.org/oversight/standards/auditing-standards/details/AS2110" TargetMode="External"/><Relationship Id="rId2" Type="http://schemas.openxmlformats.org/officeDocument/2006/relationships/hyperlink" Target="https://doi.org/10.1016/j.heliyon.2023.e18141" TargetMode="External"/><Relationship Id="rId1" Type="http://schemas.openxmlformats.org/officeDocument/2006/relationships/slideLayout" Target="../slideLayouts/slideLayout2.xml"/><Relationship Id="rId6" Type="http://schemas.openxmlformats.org/officeDocument/2006/relationships/hyperlink" Target="https://doi.org/10.47626/2237-6089-2022-0556" TargetMode="External"/><Relationship Id="rId5" Type="http://schemas.openxmlformats.org/officeDocument/2006/relationships/hyperlink" Target="https://doi.org/10.3389/fpsyt.2023.1195440" TargetMode="External"/><Relationship Id="rId10" Type="http://schemas.openxmlformats.org/officeDocument/2006/relationships/hyperlink" Target="https://doi.org/10.3389/fdata.2020.519133" TargetMode="External"/><Relationship Id="rId4" Type="http://schemas.openxmlformats.org/officeDocument/2006/relationships/hyperlink" Target="https://doi.org/10.1016/j.childyouth.2025.108536" TargetMode="External"/><Relationship Id="rId9" Type="http://schemas.openxmlformats.org/officeDocument/2006/relationships/hyperlink" Target="https://doi.org/10.1093/bjsw/bcad2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C0AC2440-3AF3-FF0F-CDBF-D11B2139F01A}"/>
              </a:ext>
            </a:extLst>
          </p:cNvPr>
          <p:cNvPicPr>
            <a:picLocks noChangeAspect="1"/>
          </p:cNvPicPr>
          <p:nvPr/>
        </p:nvPicPr>
        <p:blipFill>
          <a:blip r:embed="rId2">
            <a:alphaModFix amt="40000"/>
          </a:blip>
          <a:srcRect t="22898" r="9085" b="25964"/>
          <a:stretch>
            <a:fillRect/>
          </a:stretch>
        </p:blipFill>
        <p:spPr>
          <a:xfrm>
            <a:off x="20" y="152"/>
            <a:ext cx="12191980" cy="6857848"/>
          </a:xfrm>
          <a:prstGeom prst="rect">
            <a:avLst/>
          </a:prstGeom>
        </p:spPr>
      </p:pic>
      <p:sp>
        <p:nvSpPr>
          <p:cNvPr id="2" name="Title 1"/>
          <p:cNvSpPr>
            <a:spLocks noGrp="1"/>
          </p:cNvSpPr>
          <p:nvPr>
            <p:ph type="ctrTitle"/>
          </p:nvPr>
        </p:nvSpPr>
        <p:spPr>
          <a:xfrm>
            <a:off x="640080" y="985233"/>
            <a:ext cx="5758628" cy="3355853"/>
          </a:xfrm>
        </p:spPr>
        <p:txBody>
          <a:bodyPr anchor="t">
            <a:normAutofit/>
          </a:bodyPr>
          <a:lstStyle/>
          <a:p>
            <a:pPr>
              <a:lnSpc>
                <a:spcPct val="90000"/>
              </a:lnSpc>
            </a:pPr>
            <a:r>
              <a:rPr lang="en-GB" sz="5600" dirty="0">
                <a:solidFill>
                  <a:srgbClr val="FFFFFF"/>
                </a:solidFill>
                <a:highlight>
                  <a:srgbClr val="FFFFFF"/>
                </a:highlight>
                <a:latin typeface="Times New Roman" panose="02020603050405020304" pitchFamily="18" charset="0"/>
                <a:ea typeface="+mj-lt"/>
                <a:cs typeface="Times New Roman" panose="02020603050405020304" pitchFamily="18" charset="0"/>
              </a:rPr>
              <a:t> </a:t>
            </a:r>
            <a:endParaRPr lang="en-GB" sz="5600" dirty="0">
              <a:solidFill>
                <a:srgbClr val="FFFFFF"/>
              </a:solidFill>
              <a:highlight>
                <a:srgbClr val="FFFFFF"/>
              </a:highlight>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640080" y="5251621"/>
            <a:ext cx="4439920" cy="1104721"/>
          </a:xfrm>
        </p:spPr>
        <p:txBody>
          <a:bodyPr vert="horz" lIns="91440" tIns="45720" rIns="91440" bIns="45720" rtlCol="0" anchor="t">
            <a:normAutofit/>
          </a:bodyPr>
          <a:lstStyle/>
          <a:p>
            <a:pPr>
              <a:lnSpc>
                <a:spcPct val="120000"/>
              </a:lnSpc>
            </a:pPr>
            <a:r>
              <a:rPr lang="en-GB" sz="1300" b="1">
                <a:solidFill>
                  <a:srgbClr val="FFFFFF"/>
                </a:solidFill>
                <a:latin typeface="Times New Roman" panose="02020603050405020304" pitchFamily="18" charset="0"/>
                <a:ea typeface="Segoe UI Symbol"/>
                <a:cs typeface="Times New Roman" panose="02020603050405020304" pitchFamily="18" charset="0"/>
              </a:rPr>
              <a:t>Role: Social Worker</a:t>
            </a:r>
            <a:br>
              <a:rPr lang="en-GB" sz="1300" b="1">
                <a:solidFill>
                  <a:srgbClr val="FFFFFF"/>
                </a:solidFill>
                <a:latin typeface="Times New Roman" panose="02020603050405020304" pitchFamily="18" charset="0"/>
                <a:ea typeface="Segoe UI Symbol"/>
                <a:cs typeface="Times New Roman" panose="02020603050405020304" pitchFamily="18" charset="0"/>
              </a:rPr>
            </a:br>
            <a:r>
              <a:rPr lang="en-GB" sz="1300" b="1">
                <a:solidFill>
                  <a:srgbClr val="FFFFFF"/>
                </a:solidFill>
                <a:latin typeface="Times New Roman" panose="02020603050405020304" pitchFamily="18" charset="0"/>
                <a:ea typeface="Segoe UI Symbol"/>
                <a:cs typeface="Times New Roman" panose="02020603050405020304" pitchFamily="18" charset="0"/>
              </a:rPr>
              <a:t> Focus: Safeguarding risk, multi-agency response, and policy implementation</a:t>
            </a:r>
            <a:endParaRPr lang="en-US" sz="1300">
              <a:solidFill>
                <a:srgbClr val="FFFFFF"/>
              </a:solidFill>
              <a:latin typeface="Times New Roman" panose="02020603050405020304" pitchFamily="18" charset="0"/>
              <a:cs typeface="Times New Roman" panose="02020603050405020304" pitchFamily="18" charset="0"/>
            </a:endParaRPr>
          </a:p>
          <a:p>
            <a:pPr>
              <a:lnSpc>
                <a:spcPct val="120000"/>
              </a:lnSpc>
            </a:pPr>
            <a:endParaRPr lang="en-GB" sz="1300">
              <a:solidFill>
                <a:srgbClr val="FFFFFF"/>
              </a:solidFill>
              <a:latin typeface="Times New Roman" panose="02020603050405020304" pitchFamily="18" charset="0"/>
              <a:cs typeface="Times New Roman" panose="02020603050405020304" pitchFamily="18" charset="0"/>
            </a:endParaRPr>
          </a:p>
        </p:txBody>
      </p:sp>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5765683-AF84-017C-950F-6238206F82E3}"/>
              </a:ext>
            </a:extLst>
          </p:cNvPr>
          <p:cNvSpPr txBox="1"/>
          <p:nvPr/>
        </p:nvSpPr>
        <p:spPr>
          <a:xfrm>
            <a:off x="785112" y="1109397"/>
            <a:ext cx="47448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panose="02020603050405020304" pitchFamily="18" charset="0"/>
                <a:cs typeface="Times New Roman" panose="02020603050405020304" pitchFamily="18" charset="0"/>
              </a:rPr>
              <a:t>Protecting and Supporting Families in Health and Care</a:t>
            </a:r>
          </a:p>
          <a:p>
            <a:r>
              <a:rPr lang="en-GB" dirty="0">
                <a:latin typeface="Times New Roman"/>
                <a:cs typeface="Times New Roman"/>
              </a:rPr>
              <a:t>Karin </a:t>
            </a:r>
            <a:r>
              <a:rPr lang="en-GB" dirty="0" err="1">
                <a:latin typeface="Times New Roman"/>
                <a:cs typeface="Times New Roman"/>
              </a:rPr>
              <a:t>Tokarova</a:t>
            </a:r>
            <a:r>
              <a:rPr lang="en-GB" dirty="0">
                <a:latin typeface="Times New Roman"/>
                <a:cs typeface="Times New Roman"/>
              </a:rPr>
              <a:t> </a:t>
            </a:r>
          </a:p>
          <a:p>
            <a:r>
              <a:rPr lang="en-GB" dirty="0">
                <a:latin typeface="Times New Roman"/>
                <a:cs typeface="Times New Roman"/>
              </a:rPr>
              <a:t>Aysha Hussain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0E175F9D-F3B0-22D2-102B-2CD1E2577086}"/>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latin typeface="Times New Roman" panose="02020603050405020304" pitchFamily="18" charset="0"/>
                <a:cs typeface="Times New Roman" panose="02020603050405020304" pitchFamily="18" charset="0"/>
              </a:rPr>
              <a:t>Opening &amp; Professional Position</a:t>
            </a:r>
            <a:endParaRPr lang="en-US" sz="3400">
              <a:latin typeface="Times New Roman" panose="02020603050405020304" pitchFamily="18"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315202-AFDD-E914-52A1-E374A9CA3EB4}"/>
              </a:ext>
            </a:extLst>
          </p:cNvPr>
          <p:cNvSpPr>
            <a:spLocks noGrp="1"/>
          </p:cNvSpPr>
          <p:nvPr>
            <p:ph idx="1"/>
          </p:nvPr>
        </p:nvSpPr>
        <p:spPr>
          <a:xfrm>
            <a:off x="640080" y="2633236"/>
            <a:ext cx="5852160" cy="3664685"/>
          </a:xfrm>
        </p:spPr>
        <p:txBody>
          <a:bodyPr vert="horz" lIns="91440" tIns="45720" rIns="91440" bIns="45720" rtlCol="0">
            <a:normAutofit/>
          </a:bodyPr>
          <a:lstStyle/>
          <a:p>
            <a:r>
              <a:rPr lang="en-GB" dirty="0">
                <a:latin typeface="Times New Roman" panose="02020603050405020304" pitchFamily="18" charset="0"/>
                <a:ea typeface="+mn-lt"/>
                <a:cs typeface="Times New Roman" panose="02020603050405020304" pitchFamily="18" charset="0"/>
              </a:rPr>
              <a:t>Introduce professional safeguarding role</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Responsibility for risk assessment and coordination</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Aim: evaluate safeguarding response and systemic effectiveness</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91DD460-CD92-A940-C39F-F10850D95A73}"/>
              </a:ext>
            </a:extLst>
          </p:cNvPr>
          <p:cNvPicPr>
            <a:picLocks noChangeAspect="1"/>
          </p:cNvPicPr>
          <p:nvPr/>
        </p:nvPicPr>
        <p:blipFill>
          <a:blip r:embed="rId3"/>
          <a:srcRect l="17420" r="45314" b="6250"/>
          <a:stretch>
            <a:fillRect/>
          </a:stretch>
        </p:blipFill>
        <p:spPr>
          <a:xfrm>
            <a:off x="7345680" y="10"/>
            <a:ext cx="4846320" cy="6857990"/>
          </a:xfrm>
          <a:prstGeom prst="rect">
            <a:avLst/>
          </a:prstGeom>
        </p:spPr>
      </p:pic>
    </p:spTree>
    <p:extLst>
      <p:ext uri="{BB962C8B-B14F-4D97-AF65-F5344CB8AC3E}">
        <p14:creationId xmlns:p14="http://schemas.microsoft.com/office/powerpoint/2010/main" val="1904346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8239C456-98A4-4FF8-7412-2B24B73E39D6}"/>
              </a:ext>
            </a:extLst>
          </p:cNvPr>
          <p:cNvSpPr>
            <a:spLocks noGrp="1"/>
          </p:cNvSpPr>
          <p:nvPr>
            <p:ph type="title"/>
          </p:nvPr>
        </p:nvSpPr>
        <p:spPr>
          <a:xfrm>
            <a:off x="640080" y="914399"/>
            <a:ext cx="10847494" cy="1171069"/>
          </a:xfrm>
        </p:spPr>
        <p:txBody>
          <a:bodyPr anchor="t">
            <a:normAutofit/>
          </a:bodyPr>
          <a:lstStyle/>
          <a:p>
            <a:r>
              <a:rPr lang="en-GB">
                <a:latin typeface="Times New Roman" panose="02020603050405020304" pitchFamily="18" charset="0"/>
                <a:cs typeface="Times New Roman" panose="02020603050405020304" pitchFamily="18" charset="0"/>
              </a:rPr>
              <a:t>Child &amp; Family Well-Being Analysis</a:t>
            </a:r>
            <a:endParaRPr lang="en-US" dirty="0">
              <a:latin typeface="Times New Roman" panose="02020603050405020304" pitchFamily="18" charset="0"/>
              <a:cs typeface="Times New Roman" panose="02020603050405020304" pitchFamily="18" charset="0"/>
            </a:endParaRPr>
          </a:p>
        </p:txBody>
      </p:sp>
      <p:pic>
        <p:nvPicPr>
          <p:cNvPr id="4" name="Picture 3" descr="Child wellbeing – News, Research and Analysis – The Conversation – page 1">
            <a:extLst>
              <a:ext uri="{FF2B5EF4-FFF2-40B4-BE49-F238E27FC236}">
                <a16:creationId xmlns:a16="http://schemas.microsoft.com/office/drawing/2014/main" id="{F29425D3-6734-7688-28F1-F5279899BD47}"/>
              </a:ext>
            </a:extLst>
          </p:cNvPr>
          <p:cNvPicPr>
            <a:picLocks noChangeAspect="1"/>
          </p:cNvPicPr>
          <p:nvPr/>
        </p:nvPicPr>
        <p:blipFill>
          <a:blip r:embed="rId3"/>
          <a:stretch>
            <a:fillRect/>
          </a:stretch>
        </p:blipFill>
        <p:spPr>
          <a:xfrm>
            <a:off x="713232" y="2724468"/>
            <a:ext cx="5648193" cy="2824096"/>
          </a:xfrm>
          <a:prstGeom prst="rect">
            <a:avLst/>
          </a:prstGeom>
        </p:spPr>
      </p:pic>
      <p:sp>
        <p:nvSpPr>
          <p:cNvPr id="3" name="Content Placeholder 2">
            <a:extLst>
              <a:ext uri="{FF2B5EF4-FFF2-40B4-BE49-F238E27FC236}">
                <a16:creationId xmlns:a16="http://schemas.microsoft.com/office/drawing/2014/main" id="{FE077CB4-9989-3289-8C6A-1BDCD235E22C}"/>
              </a:ext>
            </a:extLst>
          </p:cNvPr>
          <p:cNvSpPr>
            <a:spLocks noGrp="1"/>
          </p:cNvSpPr>
          <p:nvPr>
            <p:ph idx="1"/>
          </p:nvPr>
        </p:nvSpPr>
        <p:spPr>
          <a:xfrm>
            <a:off x="6915150" y="2256287"/>
            <a:ext cx="4563618" cy="3760459"/>
          </a:xfrm>
        </p:spPr>
        <p:txBody>
          <a:bodyPr vert="horz" lIns="91440" tIns="45720" rIns="91440" bIns="45720" rtlCol="0" anchor="t">
            <a:normAutofit/>
          </a:bodyPr>
          <a:lstStyle/>
          <a:p>
            <a:r>
              <a:rPr lang="en-GB" dirty="0">
                <a:latin typeface="Times New Roman" panose="02020603050405020304" pitchFamily="18" charset="0"/>
                <a:ea typeface="+mn-lt"/>
                <a:cs typeface="Times New Roman" panose="02020603050405020304" pitchFamily="18" charset="0"/>
              </a:rPr>
              <a:t>Indicators of cumulative vulnerability</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Impact of family stressors on development (Mendes-Sousa et al., 2023)</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Emotional and physical risk factors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Child’s voice and lived experience</a:t>
            </a: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cxnSp>
        <p:nvCxnSpPr>
          <p:cNvPr id="20" name="Straight Connector 19">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418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61353A57-51E4-7D70-7838-B92F412C758E}"/>
              </a:ext>
            </a:extLst>
          </p:cNvPr>
          <p:cNvSpPr>
            <a:spLocks noGrp="1"/>
          </p:cNvSpPr>
          <p:nvPr>
            <p:ph type="title"/>
          </p:nvPr>
        </p:nvSpPr>
        <p:spPr>
          <a:xfrm>
            <a:off x="640079" y="914400"/>
            <a:ext cx="4261104" cy="1097280"/>
          </a:xfrm>
        </p:spPr>
        <p:txBody>
          <a:bodyPr anchor="t">
            <a:normAutofit/>
          </a:bodyPr>
          <a:lstStyle/>
          <a:p>
            <a:pPr>
              <a:lnSpc>
                <a:spcPct val="90000"/>
              </a:lnSpc>
            </a:pPr>
            <a:r>
              <a:rPr lang="en-GB" sz="3600">
                <a:latin typeface="Times New Roman" panose="02020603050405020304" pitchFamily="18" charset="0"/>
                <a:ea typeface="+mj-lt"/>
                <a:cs typeface="Times New Roman" panose="02020603050405020304" pitchFamily="18" charset="0"/>
              </a:rPr>
              <a:t>Multi-Agency Working Analysis</a:t>
            </a:r>
            <a:endParaRPr lang="en-US" sz="3600">
              <a:latin typeface="Times New Roman" panose="02020603050405020304" pitchFamily="18" charset="0"/>
              <a:cs typeface="Times New Roman" panose="02020603050405020304" pitchFamily="18" charset="0"/>
            </a:endParaRPr>
          </a:p>
          <a:p>
            <a:pPr>
              <a:lnSpc>
                <a:spcPct val="90000"/>
              </a:lnSpc>
            </a:pPr>
            <a:endParaRPr lang="en-GB" sz="36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946CBA4-8AC8-840B-515F-0FF0261AB285}"/>
              </a:ext>
            </a:extLst>
          </p:cNvPr>
          <p:cNvSpPr>
            <a:spLocks noGrp="1"/>
          </p:cNvSpPr>
          <p:nvPr>
            <p:ph idx="1"/>
          </p:nvPr>
        </p:nvSpPr>
        <p:spPr>
          <a:xfrm>
            <a:off x="640079" y="2176036"/>
            <a:ext cx="4261104" cy="4121887"/>
          </a:xfrm>
        </p:spPr>
        <p:txBody>
          <a:bodyPr vert="horz" lIns="91440" tIns="45720" rIns="91440" bIns="45720" rtlCol="0">
            <a:normAutofit/>
          </a:bodyPr>
          <a:lstStyle/>
          <a:p>
            <a:r>
              <a:rPr lang="en-GB" dirty="0">
                <a:latin typeface="Times New Roman" panose="02020603050405020304" pitchFamily="18" charset="0"/>
                <a:ea typeface="+mn-lt"/>
                <a:cs typeface="Times New Roman" panose="02020603050405020304" pitchFamily="18" charset="0"/>
              </a:rPr>
              <a:t>Multiple services engaged with the family</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Communication between professionals fragmented (Powell and Casey, 2021)</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Lack of shared safeguarding overview</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Escalation inconsistently applied</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4" name="Picture 3" descr="Multi-agency work in safeguarding children">
            <a:extLst>
              <a:ext uri="{FF2B5EF4-FFF2-40B4-BE49-F238E27FC236}">
                <a16:creationId xmlns:a16="http://schemas.microsoft.com/office/drawing/2014/main" id="{11AAB9F5-9A8B-8337-5B42-E60E13C3A004}"/>
              </a:ext>
            </a:extLst>
          </p:cNvPr>
          <p:cNvPicPr>
            <a:picLocks noChangeAspect="1"/>
          </p:cNvPicPr>
          <p:nvPr/>
        </p:nvPicPr>
        <p:blipFill>
          <a:blip r:embed="rId3"/>
          <a:srcRect t="4352" r="-1" b="1642"/>
          <a:stretch>
            <a:fillRect/>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2552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pic>
        <p:nvPicPr>
          <p:cNvPr id="4" name="Picture 3" descr="What is Safeguarding Adults and Responsibilities of Caregivers?">
            <a:extLst>
              <a:ext uri="{FF2B5EF4-FFF2-40B4-BE49-F238E27FC236}">
                <a16:creationId xmlns:a16="http://schemas.microsoft.com/office/drawing/2014/main" id="{22AF2527-89AB-3FF1-8178-908C60E9BA07}"/>
              </a:ext>
            </a:extLst>
          </p:cNvPr>
          <p:cNvPicPr>
            <a:picLocks noChangeAspect="1"/>
          </p:cNvPicPr>
          <p:nvPr/>
        </p:nvPicPr>
        <p:blipFill>
          <a:blip r:embed="rId3"/>
          <a:srcRect t="9168" b="6562"/>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E771FF7F-7C9E-0202-26D9-4C8B0F06FA2A}"/>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700">
                <a:latin typeface="Times New Roman" panose="02020603050405020304" pitchFamily="18" charset="0"/>
                <a:cs typeface="Times New Roman" panose="02020603050405020304" pitchFamily="18" charset="0"/>
              </a:rPr>
              <a:t>Policy &amp; Legislative Application</a:t>
            </a:r>
            <a:endParaRPr lang="en-US" sz="3700">
              <a:latin typeface="Times New Roman" panose="02020603050405020304" pitchFamily="18" charset="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3A629C-CA93-1DF5-7E56-D29FE9290CFF}"/>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sz="1900">
                <a:latin typeface="Times New Roman" panose="02020603050405020304" pitchFamily="18" charset="0"/>
                <a:ea typeface="+mn-lt"/>
                <a:cs typeface="Times New Roman" panose="02020603050405020304" pitchFamily="18" charset="0"/>
              </a:rPr>
              <a:t>Professionals hold statutory duty to safeguard</a:t>
            </a:r>
            <a:endParaRPr lang="en-GB" sz="1900">
              <a:latin typeface="Times New Roman" panose="02020603050405020304" pitchFamily="18" charset="0"/>
              <a:cs typeface="Times New Roman" panose="02020603050405020304" pitchFamily="18" charset="0"/>
            </a:endParaRPr>
          </a:p>
          <a:p>
            <a:pPr>
              <a:lnSpc>
                <a:spcPct val="110000"/>
              </a:lnSpc>
            </a:pPr>
            <a:r>
              <a:rPr lang="en-GB" sz="1900">
                <a:latin typeface="Times New Roman" panose="02020603050405020304" pitchFamily="18" charset="0"/>
                <a:ea typeface="+mn-lt"/>
                <a:cs typeface="Times New Roman" panose="02020603050405020304" pitchFamily="18" charset="0"/>
              </a:rPr>
              <a:t>Early intervention emphasised in policy</a:t>
            </a:r>
            <a:endParaRPr lang="en-GB" sz="1900">
              <a:latin typeface="Times New Roman" panose="02020603050405020304" pitchFamily="18" charset="0"/>
              <a:cs typeface="Times New Roman" panose="02020603050405020304" pitchFamily="18" charset="0"/>
            </a:endParaRPr>
          </a:p>
          <a:p>
            <a:pPr>
              <a:lnSpc>
                <a:spcPct val="110000"/>
              </a:lnSpc>
            </a:pPr>
            <a:r>
              <a:rPr lang="en-GB" sz="1900">
                <a:latin typeface="Times New Roman" panose="02020603050405020304" pitchFamily="18" charset="0"/>
                <a:ea typeface="+mn-lt"/>
                <a:cs typeface="Times New Roman" panose="02020603050405020304" pitchFamily="18" charset="0"/>
              </a:rPr>
              <a:t>Information sharing is integral to protection (Davies, Barlow and Fish, 2023)</a:t>
            </a:r>
            <a:endParaRPr lang="en-GB" sz="1900">
              <a:latin typeface="Times New Roman" panose="02020603050405020304" pitchFamily="18" charset="0"/>
              <a:cs typeface="Times New Roman" panose="02020603050405020304" pitchFamily="18" charset="0"/>
            </a:endParaRPr>
          </a:p>
          <a:p>
            <a:pPr>
              <a:lnSpc>
                <a:spcPct val="110000"/>
              </a:lnSpc>
            </a:pPr>
            <a:r>
              <a:rPr lang="en-GB" sz="1900">
                <a:latin typeface="Times New Roman" panose="02020603050405020304" pitchFamily="18" charset="0"/>
                <a:ea typeface="+mn-lt"/>
                <a:cs typeface="Times New Roman" panose="02020603050405020304" pitchFamily="18" charset="0"/>
              </a:rPr>
              <a:t>Practice may not reflect policy intentions</a:t>
            </a:r>
            <a:endParaRPr lang="en-GB" sz="1900">
              <a:latin typeface="Times New Roman" panose="02020603050405020304" pitchFamily="18" charset="0"/>
              <a:cs typeface="Times New Roman" panose="02020603050405020304" pitchFamily="18" charset="0"/>
            </a:endParaRPr>
          </a:p>
          <a:p>
            <a:pPr>
              <a:lnSpc>
                <a:spcPct val="110000"/>
              </a:lnSpc>
            </a:pPr>
            <a:endParaRPr lang="en-GB" sz="19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4452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A45F222B-D106-3450-31E7-CE6D9A9566D1}"/>
              </a:ext>
            </a:extLst>
          </p:cNvPr>
          <p:cNvSpPr>
            <a:spLocks noGrp="1"/>
          </p:cNvSpPr>
          <p:nvPr>
            <p:ph type="title"/>
          </p:nvPr>
        </p:nvSpPr>
        <p:spPr>
          <a:xfrm>
            <a:off x="640080" y="914399"/>
            <a:ext cx="3000587" cy="4160520"/>
          </a:xfrm>
        </p:spPr>
        <p:txBody>
          <a:bodyPr anchor="t">
            <a:normAutofit/>
          </a:bodyPr>
          <a:lstStyle/>
          <a:p>
            <a:r>
              <a:rPr lang="en-GB" sz="2800">
                <a:latin typeface="Times New Roman" panose="02020603050405020304" pitchFamily="18" charset="0"/>
                <a:cs typeface="Times New Roman" panose="02020603050405020304" pitchFamily="18" charset="0"/>
              </a:rPr>
              <a:t>Recommendations for Practice Improvement</a:t>
            </a:r>
            <a:endParaRPr lang="en-US" sz="2800">
              <a:latin typeface="Times New Roman" panose="02020603050405020304" pitchFamily="18"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B1200BF-A8E4-87E4-CFD3-EB4C2DB2500A}"/>
              </a:ext>
            </a:extLst>
          </p:cNvPr>
          <p:cNvGraphicFramePr>
            <a:graphicFrameLocks noGrp="1"/>
          </p:cNvGraphicFramePr>
          <p:nvPr>
            <p:ph idx="1"/>
            <p:extLst>
              <p:ext uri="{D42A27DB-BD31-4B8C-83A1-F6EECF244321}">
                <p14:modId xmlns:p14="http://schemas.microsoft.com/office/powerpoint/2010/main" val="51673487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415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8F5EB00F-60C7-90D6-5BA0-6F73EE456EBA}"/>
              </a:ext>
            </a:extLst>
          </p:cNvPr>
          <p:cNvSpPr>
            <a:spLocks noGrp="1"/>
          </p:cNvSpPr>
          <p:nvPr>
            <p:ph type="title"/>
          </p:nvPr>
        </p:nvSpPr>
        <p:spPr>
          <a:xfrm>
            <a:off x="5793149" y="1371600"/>
            <a:ext cx="5737859" cy="1097280"/>
          </a:xfrm>
        </p:spPr>
        <p:txBody>
          <a:bodyPr>
            <a:normAutofit/>
          </a:bodyPr>
          <a:lstStyle/>
          <a:p>
            <a:pPr>
              <a:lnSpc>
                <a:spcPct val="90000"/>
              </a:lnSpc>
            </a:pPr>
            <a:r>
              <a:rPr lang="en-GB" sz="3400">
                <a:latin typeface="Times New Roman" panose="02020603050405020304" pitchFamily="18" charset="0"/>
                <a:cs typeface="Times New Roman" panose="02020603050405020304" pitchFamily="18" charset="0"/>
              </a:rPr>
              <a:t>Closing Professional Judgement</a:t>
            </a:r>
            <a:endParaRPr lang="en-US" sz="3400">
              <a:latin typeface="Times New Roman" panose="02020603050405020304" pitchFamily="18" charset="0"/>
              <a:cs typeface="Times New Roman" panose="02020603050405020304" pitchFamily="18" charset="0"/>
            </a:endParaRPr>
          </a:p>
        </p:txBody>
      </p:sp>
      <p:pic>
        <p:nvPicPr>
          <p:cNvPr id="4" name="Picture 3" descr="A person and a child reading a book&#10;&#10;AI-generated content may be incorrect.">
            <a:extLst>
              <a:ext uri="{FF2B5EF4-FFF2-40B4-BE49-F238E27FC236}">
                <a16:creationId xmlns:a16="http://schemas.microsoft.com/office/drawing/2014/main" id="{921B3F29-A024-A831-9D11-62A5AE3EB748}"/>
              </a:ext>
            </a:extLst>
          </p:cNvPr>
          <p:cNvPicPr>
            <a:picLocks noChangeAspect="1"/>
          </p:cNvPicPr>
          <p:nvPr/>
        </p:nvPicPr>
        <p:blipFill>
          <a:blip r:embed="rId3"/>
          <a:srcRect t="-1433" r="1488"/>
          <a:stretch>
            <a:fillRect/>
          </a:stretch>
        </p:blipFill>
        <p:spPr>
          <a:xfrm>
            <a:off x="713232" y="1951214"/>
            <a:ext cx="4278771" cy="4349000"/>
          </a:xfrm>
          <a:prstGeom prst="rect">
            <a:avLst/>
          </a:prstGeom>
        </p:spPr>
      </p:pic>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63D60A-DE8E-94E8-BF9C-7D2CA9352466}"/>
              </a:ext>
            </a:extLst>
          </p:cNvPr>
          <p:cNvSpPr>
            <a:spLocks noGrp="1"/>
          </p:cNvSpPr>
          <p:nvPr>
            <p:ph idx="1"/>
          </p:nvPr>
        </p:nvSpPr>
        <p:spPr>
          <a:xfrm>
            <a:off x="5793149" y="2633236"/>
            <a:ext cx="5737860" cy="3666980"/>
          </a:xfrm>
        </p:spPr>
        <p:txBody>
          <a:bodyPr vert="horz" lIns="91440" tIns="45720" rIns="91440" bIns="45720" rtlCol="0">
            <a:normAutofit/>
          </a:bodyPr>
          <a:lstStyle/>
          <a:p>
            <a:r>
              <a:rPr lang="en-GB" dirty="0">
                <a:latin typeface="Times New Roman" panose="02020603050405020304" pitchFamily="18" charset="0"/>
                <a:ea typeface="+mn-lt"/>
                <a:cs typeface="Times New Roman" panose="02020603050405020304" pitchFamily="18" charset="0"/>
              </a:rPr>
              <a:t>Case reflects systemic safeguarding challenges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Coordination determines effectiveness of protection (PCAOB, 2022).</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Child-centred decision-making must guide practice</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764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A6779E21-949C-985C-4E95-E774D180E9DA}"/>
              </a:ext>
            </a:extLst>
          </p:cNvPr>
          <p:cNvSpPr>
            <a:spLocks noGrp="1"/>
          </p:cNvSpPr>
          <p:nvPr>
            <p:ph type="title"/>
          </p:nvPr>
        </p:nvSpPr>
        <p:spPr>
          <a:xfrm>
            <a:off x="640080" y="1371600"/>
            <a:ext cx="5852160" cy="1097280"/>
          </a:xfrm>
        </p:spPr>
        <p:txBody>
          <a:bodyPr anchor="t">
            <a:normAutofit/>
          </a:bodyPr>
          <a:lstStyle/>
          <a:p>
            <a:r>
              <a:rPr lang="en-GB" b="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CA7522-EBEF-EA26-8510-4AFAC41C3CF8}"/>
              </a:ext>
            </a:extLst>
          </p:cNvPr>
          <p:cNvSpPr>
            <a:spLocks noGrp="1"/>
          </p:cNvSpPr>
          <p:nvPr>
            <p:ph idx="1"/>
          </p:nvPr>
        </p:nvSpPr>
        <p:spPr>
          <a:xfrm>
            <a:off x="640080" y="2633236"/>
            <a:ext cx="5852160" cy="3664685"/>
          </a:xfrm>
        </p:spPr>
        <p:txBody>
          <a:bodyPr vert="horz" lIns="91440" tIns="45720" rIns="91440" bIns="45720" rtlCol="0">
            <a:normAutofit/>
          </a:bodyPr>
          <a:lstStyle/>
          <a:p>
            <a:r>
              <a:rPr lang="en-GB" dirty="0">
                <a:latin typeface="Times New Roman" panose="02020603050405020304" pitchFamily="18" charset="0"/>
                <a:ea typeface="+mn-lt"/>
                <a:cs typeface="Times New Roman" panose="02020603050405020304" pitchFamily="18" charset="0"/>
              </a:rPr>
              <a:t>Protecting failure is usually a system problem, and not a mistake.</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Timely sharing of information and coordination is important to provide effective protection.</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Professional decisions should not be made without child-centred practice.</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mn-lt"/>
                <a:cs typeface="Times New Roman" panose="02020603050405020304" pitchFamily="18" charset="0"/>
              </a:rPr>
              <a:t>Intervention in childhood and collective responsibility enhance better results.</a:t>
            </a: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p:txBody>
      </p:sp>
      <p:pic>
        <p:nvPicPr>
          <p:cNvPr id="4" name="Picture 3" descr="Early Childhood intervention can make a difference | Flying Colours">
            <a:extLst>
              <a:ext uri="{FF2B5EF4-FFF2-40B4-BE49-F238E27FC236}">
                <a16:creationId xmlns:a16="http://schemas.microsoft.com/office/drawing/2014/main" id="{F1684314-CC59-42CE-BAE5-C578767E3FAC}"/>
              </a:ext>
            </a:extLst>
          </p:cNvPr>
          <p:cNvPicPr>
            <a:picLocks noChangeAspect="1"/>
          </p:cNvPicPr>
          <p:nvPr/>
        </p:nvPicPr>
        <p:blipFill>
          <a:blip r:embed="rId3"/>
          <a:srcRect l="17306" r="12028"/>
          <a:stretch>
            <a:fillRect/>
          </a:stretch>
        </p:blipFill>
        <p:spPr>
          <a:xfrm>
            <a:off x="7345680" y="10"/>
            <a:ext cx="4846320" cy="6857990"/>
          </a:xfrm>
          <a:prstGeom prst="rect">
            <a:avLst/>
          </a:prstGeom>
        </p:spPr>
      </p:pic>
    </p:spTree>
    <p:extLst>
      <p:ext uri="{BB962C8B-B14F-4D97-AF65-F5344CB8AC3E}">
        <p14:creationId xmlns:p14="http://schemas.microsoft.com/office/powerpoint/2010/main" val="2319344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EED0A8D0-D000-7F2E-6E5B-56F81E615F35}"/>
              </a:ext>
            </a:extLst>
          </p:cNvPr>
          <p:cNvSpPr>
            <a:spLocks noGrp="1"/>
          </p:cNvSpPr>
          <p:nvPr>
            <p:ph type="title"/>
          </p:nvPr>
        </p:nvSpPr>
        <p:spPr>
          <a:xfrm>
            <a:off x="640080" y="570750"/>
            <a:ext cx="10890929" cy="1387934"/>
          </a:xfrm>
        </p:spPr>
        <p:txBody>
          <a:bodyPr anchor="b">
            <a:normAutofit/>
          </a:bodyPr>
          <a:lstStyle/>
          <a:p>
            <a:r>
              <a:rPr lang="en-GB" b="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7A9993-CAA8-7270-9C2F-FB09F3BE6CBF}"/>
              </a:ext>
            </a:extLst>
          </p:cNvPr>
          <p:cNvSpPr>
            <a:spLocks noGrp="1"/>
          </p:cNvSpPr>
          <p:nvPr>
            <p:ph idx="1"/>
          </p:nvPr>
        </p:nvSpPr>
        <p:spPr>
          <a:xfrm>
            <a:off x="640080" y="2761673"/>
            <a:ext cx="10890929" cy="3536241"/>
          </a:xfrm>
        </p:spPr>
        <p:txBody>
          <a:bodyPr vert="horz" lIns="91440" tIns="45720" rIns="91440" bIns="45720" rtlCol="0">
            <a:normAutofit/>
          </a:bodyPr>
          <a:lstStyle/>
          <a:p>
            <a:pPr>
              <a:lnSpc>
                <a:spcPct val="110000"/>
              </a:lnSpc>
            </a:pP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Baba, F. and Esfandiari, Z. (2023). Theoretical and practical aspects of risk communication in food safety: A review study. </a:t>
            </a:r>
            <a:r>
              <a:rPr lang="en-GB" sz="800" i="1" err="1">
                <a:latin typeface="Times New Roman" panose="02020603050405020304" pitchFamily="18" charset="0"/>
                <a:ea typeface="+mn-lt"/>
                <a:cs typeface="Times New Roman" panose="02020603050405020304" pitchFamily="18" charset="0"/>
              </a:rPr>
              <a:t>Heliyon</a:t>
            </a:r>
            <a:r>
              <a:rPr lang="en-GB" sz="800">
                <a:latin typeface="Times New Roman" panose="02020603050405020304" pitchFamily="18" charset="0"/>
                <a:ea typeface="+mn-lt"/>
                <a:cs typeface="Times New Roman" panose="02020603050405020304" pitchFamily="18" charset="0"/>
              </a:rPr>
              <a:t>, 9(7), pp.e18141–e18141.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2"/>
              </a:rPr>
              <a:t>https://doi.org/10.1016/j.heliyon.2023.e18141</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Davies, P., Barlow, C. and Fish, R. (2023). The Hard and Complex Work of Implementing New multi-agency Risk Assessment Approaches to Policing Domestic Abuse. </a:t>
            </a:r>
            <a:r>
              <a:rPr lang="en-GB" sz="800" i="1">
                <a:latin typeface="Times New Roman" panose="02020603050405020304" pitchFamily="18" charset="0"/>
                <a:ea typeface="+mn-lt"/>
                <a:cs typeface="Times New Roman" panose="02020603050405020304" pitchFamily="18" charset="0"/>
              </a:rPr>
              <a:t>Crime Prevention and Community Safety</a:t>
            </a:r>
            <a:r>
              <a:rPr lang="en-GB" sz="800">
                <a:latin typeface="Times New Roman" panose="02020603050405020304" pitchFamily="18" charset="0"/>
                <a:ea typeface="+mn-lt"/>
                <a:cs typeface="Times New Roman" panose="02020603050405020304" pitchFamily="18" charset="0"/>
              </a:rPr>
              <a:t>, [online] 25(2).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3"/>
              </a:rPr>
              <a:t>https://doi.org/10.1057/s41300-023-00175-3</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Herbert, J.L., Paton, A., Deuter, K. and Horch, G. (2025). Effect of multi-disciplinary deliberation on perceptions of risk and recommended actions in response to child abuse. </a:t>
            </a:r>
            <a:r>
              <a:rPr lang="en-GB" sz="800" i="1">
                <a:latin typeface="Times New Roman" panose="02020603050405020304" pitchFamily="18" charset="0"/>
                <a:ea typeface="+mn-lt"/>
                <a:cs typeface="Times New Roman" panose="02020603050405020304" pitchFamily="18" charset="0"/>
              </a:rPr>
              <a:t>Children and Youth Services Review</a:t>
            </a:r>
            <a:r>
              <a:rPr lang="en-GB" sz="800">
                <a:latin typeface="Times New Roman" panose="02020603050405020304" pitchFamily="18" charset="0"/>
                <a:ea typeface="+mn-lt"/>
                <a:cs typeface="Times New Roman" panose="02020603050405020304" pitchFamily="18" charset="0"/>
              </a:rPr>
              <a:t>, 178, p.108536.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4"/>
              </a:rPr>
              <a:t>https://doi.org/10.1016/j.childyouth.2025.108536</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Joh-Carnella, N., Livingston, E., Kagan-Cassidy, M., </a:t>
            </a:r>
            <a:r>
              <a:rPr lang="en-GB" sz="800" err="1">
                <a:latin typeface="Times New Roman" panose="02020603050405020304" pitchFamily="18" charset="0"/>
                <a:ea typeface="+mn-lt"/>
                <a:cs typeface="Times New Roman" panose="02020603050405020304" pitchFamily="18" charset="0"/>
              </a:rPr>
              <a:t>Vandermorris</a:t>
            </a:r>
            <a:r>
              <a:rPr lang="en-GB" sz="800">
                <a:latin typeface="Times New Roman" panose="02020603050405020304" pitchFamily="18" charset="0"/>
                <a:ea typeface="+mn-lt"/>
                <a:cs typeface="Times New Roman" panose="02020603050405020304" pitchFamily="18" charset="0"/>
              </a:rPr>
              <a:t>, A., Smith, J.N., Lindberg, D.M. and Fallon, B. (2023). Understanding the roles of the healthcare and child welfare systems in promoting the safety and well-being of children. </a:t>
            </a:r>
            <a:r>
              <a:rPr lang="en-GB" sz="800" i="1">
                <a:latin typeface="Times New Roman" panose="02020603050405020304" pitchFamily="18" charset="0"/>
                <a:ea typeface="+mn-lt"/>
                <a:cs typeface="Times New Roman" panose="02020603050405020304" pitchFamily="18" charset="0"/>
              </a:rPr>
              <a:t>Understanding the roles of the healthcare and child welfare systems in promoting the safety and well-being of children</a:t>
            </a:r>
            <a:r>
              <a:rPr lang="en-GB" sz="800">
                <a:latin typeface="Times New Roman" panose="02020603050405020304" pitchFamily="18" charset="0"/>
                <a:ea typeface="+mn-lt"/>
                <a:cs typeface="Times New Roman" panose="02020603050405020304" pitchFamily="18" charset="0"/>
              </a:rPr>
              <a:t>, 14.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5"/>
              </a:rPr>
              <a:t>https://doi.org/10.3389/fpsyt.2023.1195440</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Mendes-Sousa, M.M., Marina Bianco Perrone, Melo, R., Marcos, Chao, Q., Torres, C., Sanchez, Z.M., </a:t>
            </a:r>
            <a:r>
              <a:rPr lang="en-GB" sz="800" err="1">
                <a:latin typeface="Times New Roman" panose="02020603050405020304" pitchFamily="18" charset="0"/>
                <a:ea typeface="+mn-lt"/>
                <a:cs typeface="Times New Roman" panose="02020603050405020304" pitchFamily="18" charset="0"/>
              </a:rPr>
              <a:t>Surkan</a:t>
            </a:r>
            <a:r>
              <a:rPr lang="en-GB" sz="800">
                <a:latin typeface="Times New Roman" panose="02020603050405020304" pitchFamily="18" charset="0"/>
                <a:ea typeface="+mn-lt"/>
                <a:cs typeface="Times New Roman" panose="02020603050405020304" pitchFamily="18" charset="0"/>
              </a:rPr>
              <a:t>, P.J., Martins, S.S., Fidalgo, T.M. and Caetano, S.C. (2023). The Impact of Family Stress and Resilience on Child Development: a scope review. </a:t>
            </a:r>
            <a:r>
              <a:rPr lang="en-GB" sz="800" i="1">
                <a:latin typeface="Times New Roman" panose="02020603050405020304" pitchFamily="18" charset="0"/>
                <a:ea typeface="+mn-lt"/>
                <a:cs typeface="Times New Roman" panose="02020603050405020304" pitchFamily="18" charset="0"/>
              </a:rPr>
              <a:t>Trends in Psychiatry and Psychotherapy</a:t>
            </a:r>
            <a:r>
              <a:rPr lang="en-GB" sz="800">
                <a:latin typeface="Times New Roman" panose="02020603050405020304" pitchFamily="18" charset="0"/>
                <a:ea typeface="+mn-lt"/>
                <a:cs typeface="Times New Roman" panose="02020603050405020304" pitchFamily="18" charset="0"/>
              </a:rPr>
              <a:t>.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6"/>
              </a:rPr>
              <a:t>https://doi.org/10.47626/2237-6089-2022-0556</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PCAOB (2022). </a:t>
            </a:r>
            <a:r>
              <a:rPr lang="en-GB" sz="800" i="1">
                <a:latin typeface="Times New Roman" panose="02020603050405020304" pitchFamily="18" charset="0"/>
                <a:ea typeface="+mn-lt"/>
                <a:cs typeface="Times New Roman" panose="02020603050405020304" pitchFamily="18" charset="0"/>
              </a:rPr>
              <a:t>AS 2110: Identifying and Assessing Risks of Material Misstatement</a:t>
            </a:r>
            <a:r>
              <a:rPr lang="en-GB" sz="800">
                <a:latin typeface="Times New Roman" panose="02020603050405020304" pitchFamily="18" charset="0"/>
                <a:ea typeface="+mn-lt"/>
                <a:cs typeface="Times New Roman" panose="02020603050405020304" pitchFamily="18" charset="0"/>
              </a:rPr>
              <a:t>. [online] PCAOB. Available at: </a:t>
            </a:r>
            <a:r>
              <a:rPr lang="en-GB" sz="800">
                <a:latin typeface="Times New Roman" panose="02020603050405020304" pitchFamily="18" charset="0"/>
                <a:ea typeface="+mn-lt"/>
                <a:cs typeface="Times New Roman" panose="02020603050405020304" pitchFamily="18" charset="0"/>
                <a:hlinkClick r:id="rId7"/>
              </a:rPr>
              <a:t>https://pcaobus.org/oversight/standards/auditing-standards/details/AS2110</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Powell, M.B. and Casey, S. (2021). Professionals’ perceptions of a multi-agency computerised data sharing system. </a:t>
            </a:r>
            <a:r>
              <a:rPr lang="en-GB" sz="800" i="1">
                <a:latin typeface="Times New Roman" panose="02020603050405020304" pitchFamily="18" charset="0"/>
                <a:ea typeface="+mn-lt"/>
                <a:cs typeface="Times New Roman" panose="02020603050405020304" pitchFamily="18" charset="0"/>
              </a:rPr>
              <a:t>Psychiatry, Psychology and Law</a:t>
            </a:r>
            <a:r>
              <a:rPr lang="en-GB" sz="800">
                <a:latin typeface="Times New Roman" panose="02020603050405020304" pitchFamily="18" charset="0"/>
                <a:ea typeface="+mn-lt"/>
                <a:cs typeface="Times New Roman" panose="02020603050405020304" pitchFamily="18" charset="0"/>
              </a:rPr>
              <a:t>, pp.1–11.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8"/>
              </a:rPr>
              <a:t>https://doi.org/10.1080/13218719.2021.1995520</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Rakel Aasheim Greve, Birgitta Persdotter, Christiansen, Ø. and Tone Jørgensen (2023). The Importance of Information Processing in Child Protection Cases—A Study of Social Workers’ Integration of Other Professionals’ Knowledge. </a:t>
            </a:r>
            <a:r>
              <a:rPr lang="en-GB" sz="800" i="1">
                <a:latin typeface="Times New Roman" panose="02020603050405020304" pitchFamily="18" charset="0"/>
                <a:ea typeface="+mn-lt"/>
                <a:cs typeface="Times New Roman" panose="02020603050405020304" pitchFamily="18" charset="0"/>
              </a:rPr>
              <a:t>British Journal of Social Work</a:t>
            </a:r>
            <a:r>
              <a:rPr lang="en-GB" sz="800">
                <a:latin typeface="Times New Roman" panose="02020603050405020304" pitchFamily="18" charset="0"/>
                <a:ea typeface="+mn-lt"/>
                <a:cs typeface="Times New Roman" panose="02020603050405020304" pitchFamily="18" charset="0"/>
              </a:rPr>
              <a:t>.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9"/>
              </a:rPr>
              <a:t>https://doi.org/10.1093/bjsw/bcad227</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a:p>
            <a:pPr>
              <a:lnSpc>
                <a:spcPct val="110000"/>
              </a:lnSpc>
            </a:pPr>
            <a:r>
              <a:rPr lang="en-GB" sz="800">
                <a:latin typeface="Times New Roman" panose="02020603050405020304" pitchFamily="18" charset="0"/>
                <a:ea typeface="+mn-lt"/>
                <a:cs typeface="Times New Roman" panose="02020603050405020304" pitchFamily="18" charset="0"/>
              </a:rPr>
              <a:t>Sterner, B.W., Gilbert, E.E. and Franz, N.M. (2020). Decentralized but Globally Coordinated Biodiversity Data. </a:t>
            </a:r>
            <a:r>
              <a:rPr lang="en-GB" sz="800" i="1">
                <a:latin typeface="Times New Roman" panose="02020603050405020304" pitchFamily="18" charset="0"/>
                <a:ea typeface="+mn-lt"/>
                <a:cs typeface="Times New Roman" panose="02020603050405020304" pitchFamily="18" charset="0"/>
              </a:rPr>
              <a:t>Frontiers in Big Data</a:t>
            </a:r>
            <a:r>
              <a:rPr lang="en-GB" sz="800">
                <a:latin typeface="Times New Roman" panose="02020603050405020304" pitchFamily="18" charset="0"/>
                <a:ea typeface="+mn-lt"/>
                <a:cs typeface="Times New Roman" panose="02020603050405020304" pitchFamily="18" charset="0"/>
              </a:rPr>
              <a:t>, 3. </a:t>
            </a:r>
            <a:r>
              <a:rPr lang="en-GB" sz="800" err="1">
                <a:latin typeface="Times New Roman" panose="02020603050405020304" pitchFamily="18" charset="0"/>
                <a:ea typeface="+mn-lt"/>
                <a:cs typeface="Times New Roman" panose="02020603050405020304" pitchFamily="18" charset="0"/>
              </a:rPr>
              <a:t>doi</a:t>
            </a:r>
            <a:r>
              <a:rPr lang="en-GB" sz="800">
                <a:latin typeface="Times New Roman" panose="02020603050405020304" pitchFamily="18" charset="0"/>
                <a:ea typeface="+mn-lt"/>
                <a:cs typeface="Times New Roman" panose="02020603050405020304" pitchFamily="18" charset="0"/>
              </a:rPr>
              <a:t>: </a:t>
            </a:r>
            <a:r>
              <a:rPr lang="en-GB" sz="800">
                <a:latin typeface="Times New Roman" panose="02020603050405020304" pitchFamily="18" charset="0"/>
                <a:ea typeface="+mn-lt"/>
                <a:cs typeface="Times New Roman" panose="02020603050405020304" pitchFamily="18" charset="0"/>
                <a:hlinkClick r:id="rId10"/>
              </a:rPr>
              <a:t>https://doi.org/10.3389/fdata.2020.519133</a:t>
            </a:r>
            <a:r>
              <a:rPr lang="en-GB" sz="800">
                <a:latin typeface="Times New Roman" panose="02020603050405020304" pitchFamily="18" charset="0"/>
                <a:ea typeface="+mn-lt"/>
                <a:cs typeface="Times New Roman" panose="02020603050405020304" pitchFamily="18" charset="0"/>
              </a:rPr>
              <a:t>. </a:t>
            </a:r>
            <a:endParaRPr lang="en-GB" sz="800">
              <a:latin typeface="Times New Roman" panose="02020603050405020304" pitchFamily="18"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132379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2479</Words>
  <Application>Microsoft Office PowerPoint</Application>
  <PresentationFormat>Panoramiczny</PresentationFormat>
  <Paragraphs>80</Paragraphs>
  <Slides>9</Slides>
  <Notes>7</Notes>
  <HiddenSlides>0</HiddenSlides>
  <MMClips>0</MMClips>
  <ScaleCrop>false</ScaleCrop>
  <HeadingPairs>
    <vt:vector size="4" baseType="variant">
      <vt:variant>
        <vt:lpstr>Motyw</vt:lpstr>
      </vt:variant>
      <vt:variant>
        <vt:i4>1</vt:i4>
      </vt:variant>
      <vt:variant>
        <vt:lpstr>Tytuły slajdów</vt:lpstr>
      </vt:variant>
      <vt:variant>
        <vt:i4>9</vt:i4>
      </vt:variant>
    </vt:vector>
  </HeadingPairs>
  <TitlesOfParts>
    <vt:vector size="10" baseType="lpstr">
      <vt:lpstr>DashVTI</vt:lpstr>
      <vt:lpstr> </vt:lpstr>
      <vt:lpstr>Opening &amp; Professional Position</vt:lpstr>
      <vt:lpstr>Child &amp; Family Well-Being Analysis</vt:lpstr>
      <vt:lpstr>Multi-Agency Working Analysis </vt:lpstr>
      <vt:lpstr>Policy &amp; Legislative Application</vt:lpstr>
      <vt:lpstr>Recommendations for Practice Improvement</vt:lpstr>
      <vt:lpstr>Closing Professional Judgement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lastModifiedBy>Karin Tokarova (2414165)</cp:lastModifiedBy>
  <cp:revision>88</cp:revision>
  <dcterms:created xsi:type="dcterms:W3CDTF">2026-02-18T19:27:36Z</dcterms:created>
  <dcterms:modified xsi:type="dcterms:W3CDTF">2026-02-20T13:11:13Z</dcterms:modified>
</cp:coreProperties>
</file>